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8" r:id="rId1"/>
    <p:sldMasterId id="2147484020" r:id="rId2"/>
    <p:sldMasterId id="2147484021" r:id="rId3"/>
  </p:sldMasterIdLst>
  <p:notesMasterIdLst>
    <p:notesMasterId r:id="rId11"/>
  </p:notesMasterIdLst>
  <p:handoutMasterIdLst>
    <p:handoutMasterId r:id="rId12"/>
  </p:handoutMasterIdLst>
  <p:sldIdLst>
    <p:sldId id="283" r:id="rId4"/>
    <p:sldId id="2147470953" r:id="rId5"/>
    <p:sldId id="2147470961" r:id="rId6"/>
    <p:sldId id="2147470955" r:id="rId7"/>
    <p:sldId id="2147470956" r:id="rId8"/>
    <p:sldId id="2147470963" r:id="rId9"/>
    <p:sldId id="2147470959" r:id="rId10"/>
  </p:sldIdLst>
  <p:sldSz cx="12196763" cy="6858000"/>
  <p:notesSz cx="6858000" cy="9144000"/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uawei" lastIdx="21" clrIdx="0">
    <p:extLst>
      <p:ext uri="{19B8F6BF-5375-455C-9EA6-DF929625EA0E}">
        <p15:presenceInfo xmlns:p15="http://schemas.microsoft.com/office/powerpoint/2012/main" userId="Huawei" providerId="None"/>
      </p:ext>
    </p:extLst>
  </p:cmAuthor>
  <p:cmAuthor id="2" name="Yuan" initials="Yuan" lastIdx="1" clrIdx="1">
    <p:extLst>
      <p:ext uri="{19B8F6BF-5375-455C-9EA6-DF929625EA0E}">
        <p15:presenceInfo xmlns:p15="http://schemas.microsoft.com/office/powerpoint/2012/main" userId="Yuan" providerId="None"/>
      </p:ext>
    </p:extLst>
  </p:cmAuthor>
  <p:cmAuthor id="3" name="HW_Yang" initials="HW" lastIdx="3" clrIdx="2">
    <p:extLst>
      <p:ext uri="{19B8F6BF-5375-455C-9EA6-DF929625EA0E}">
        <p15:presenceInfo xmlns:p15="http://schemas.microsoft.com/office/powerpoint/2012/main" userId="HW_Yang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8FDAE4"/>
    <a:srgbClr val="30B5C5"/>
    <a:srgbClr val="D0E8C4"/>
    <a:srgbClr val="170BB5"/>
    <a:srgbClr val="DDDDDD"/>
    <a:srgbClr val="B5B5B5"/>
    <a:srgbClr val="FFFFFF"/>
    <a:srgbClr val="E9002F"/>
    <a:srgbClr val="5957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493" autoAdjust="0"/>
    <p:restoredTop sz="96211" autoAdjust="0"/>
  </p:normalViewPr>
  <p:slideViewPr>
    <p:cSldViewPr snapToGrid="0" snapToObjects="1">
      <p:cViewPr varScale="1">
        <p:scale>
          <a:sx n="110" d="100"/>
          <a:sy n="110" d="100"/>
        </p:scale>
        <p:origin x="110" y="8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6" d="100"/>
          <a:sy n="96" d="100"/>
        </p:scale>
        <p:origin x="3104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commentAuthors" Target="commentAuthor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F71B8-DF2A-2E41-BE66-2E18A767DA8A}" type="datetimeFigureOut">
              <a:rPr lang="en-US" smtClean="0"/>
              <a:t>9/2/2024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F0CC5-85BE-A64A-BD47-54C66F7E93E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60A27-BF12-6744-9E93-932A0E34D8BB}" type="datetimeFigureOut">
              <a:rPr lang="en-US" smtClean="0"/>
              <a:t>9/2/2024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326F3-4732-B74B-9C70-D0992466E49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5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304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957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60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42748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67"/>
          <a:stretch/>
        </p:blipFill>
        <p:spPr>
          <a:xfrm>
            <a:off x="0" y="0"/>
            <a:ext cx="12206140" cy="559469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xmlns="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xmlns="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19495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ct val="0"/>
              </a:spcBef>
              <a:buNone/>
              <a:defRPr sz="3199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2" y="1512877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3pPr>
            <a:lvl4pPr marL="525640" indent="-171091">
              <a:buFont typeface="Arial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83594797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5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5"/>
              </a:lnSpc>
              <a:spcBef>
                <a:spcPts val="0"/>
              </a:spcBef>
              <a:buNone/>
              <a:defRPr sz="31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2936" indent="0" algn="ctr">
              <a:buNone/>
              <a:defRPr sz="2593"/>
            </a:lvl2pPr>
            <a:lvl3pPr marL="1185869" indent="0" algn="ctr">
              <a:buNone/>
              <a:defRPr sz="2335"/>
            </a:lvl3pPr>
            <a:lvl4pPr marL="1778806" indent="0" algn="ctr">
              <a:buNone/>
              <a:defRPr sz="2075"/>
            </a:lvl4pPr>
            <a:lvl5pPr marL="2371741" indent="0" algn="ctr">
              <a:buNone/>
              <a:defRPr sz="2075"/>
            </a:lvl5pPr>
            <a:lvl6pPr marL="2964674" indent="0" algn="ctr">
              <a:buNone/>
              <a:defRPr sz="2075"/>
            </a:lvl6pPr>
            <a:lvl7pPr marL="3557610" indent="0" algn="ctr">
              <a:buNone/>
              <a:defRPr sz="2075"/>
            </a:lvl7pPr>
            <a:lvl8pPr marL="4150546" indent="0" algn="ctr">
              <a:buNone/>
              <a:defRPr sz="2075"/>
            </a:lvl8pPr>
            <a:lvl9pPr marL="4743479" indent="0" algn="ctr">
              <a:buNone/>
              <a:defRPr sz="2075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xmlns="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36912" y="1501989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2353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6458" algn="ctr"/>
              </a:tabLst>
              <a:defRPr sz="17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2pPr>
            <a:lvl3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3pPr>
            <a:lvl4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4pPr>
            <a:lvl5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57553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束页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C1960DD1-8AC3-8F46-9D2D-BF81187F43FC}"/>
              </a:ext>
            </a:extLst>
          </p:cNvPr>
          <p:cNvSpPr txBox="1"/>
          <p:nvPr userDrawn="1"/>
        </p:nvSpPr>
        <p:spPr>
          <a:xfrm>
            <a:off x="607486" y="1402064"/>
            <a:ext cx="3921034" cy="854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800" dirty="0">
                <a:solidFill>
                  <a:schemeClr val="tx1"/>
                </a:solidFill>
              </a:rPr>
              <a:t>Thank you.</a:t>
            </a:r>
          </a:p>
        </p:txBody>
      </p:sp>
    </p:spTree>
    <p:extLst>
      <p:ext uri="{BB962C8B-B14F-4D97-AF65-F5344CB8AC3E}">
        <p14:creationId xmlns:p14="http://schemas.microsoft.com/office/powerpoint/2010/main" val="30401109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619181AA-8E93-7743-ADEB-8A06A0DFC13A}"/>
              </a:ext>
            </a:extLst>
          </p:cNvPr>
          <p:cNvSpPr/>
          <p:nvPr userDrawn="1"/>
        </p:nvSpPr>
        <p:spPr>
          <a:xfrm>
            <a:off x="0" y="5590903"/>
            <a:ext cx="12196763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6" name="图片 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5998" y="6321130"/>
            <a:ext cx="1269075" cy="27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10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4019" r:id="rId2"/>
    <p:sldLayoutId id="2147483978" r:id="rId3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6785A3D6-1271-D247-9E96-1B376F4BE7BE}"/>
              </a:ext>
            </a:extLst>
          </p:cNvPr>
          <p:cNvSpPr txBox="1"/>
          <p:nvPr userDrawn="1"/>
        </p:nvSpPr>
        <p:spPr>
          <a:xfrm>
            <a:off x="1095467" y="6356939"/>
            <a:ext cx="350396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0" kern="1200" baseline="0" dirty="0">
                <a:solidFill>
                  <a:srgbClr val="1D1D1B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Huawei Proprietary - Restricted Distribution</a:t>
            </a:r>
            <a:endParaRPr lang="en-US" sz="900" b="0" kern="1200" baseline="0" dirty="0">
              <a:solidFill>
                <a:srgbClr val="1D1D1B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EABEE2EE-BF4D-7A4A-B3C6-9E47668CCD98}"/>
              </a:ext>
            </a:extLst>
          </p:cNvPr>
          <p:cNvSpPr txBox="1"/>
          <p:nvPr userDrawn="1"/>
        </p:nvSpPr>
        <p:spPr>
          <a:xfrm>
            <a:off x="734131" y="6402806"/>
            <a:ext cx="49972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8908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837181-38C6-AD4F-B8BA-B444770388BB}" type="slidenum">
              <a:rPr lang="en-US" sz="900" smtClean="0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89084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900" dirty="0">
              <a:solidFill>
                <a:srgbClr val="1D1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8" name="Group 87">
            <a:extLst>
              <a:ext uri="{FF2B5EF4-FFF2-40B4-BE49-F238E27FC236}">
                <a16:creationId xmlns:a16="http://schemas.microsoft.com/office/drawing/2014/main" xmlns="" id="{37333705-F8D6-2847-B3CB-F2FAB51E2A3B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2290470" y="2625389"/>
            <a:ext cx="1967973" cy="4233515"/>
            <a:chOff x="5343885" y="-48857"/>
            <a:chExt cx="3271316" cy="7037279"/>
          </a:xfrm>
        </p:grpSpPr>
        <p:sp>
          <p:nvSpPr>
            <p:cNvPr id="89" name="矩形 13">
              <a:extLst>
                <a:ext uri="{FF2B5EF4-FFF2-40B4-BE49-F238E27FC236}">
                  <a16:creationId xmlns:a16="http://schemas.microsoft.com/office/drawing/2014/main" xmlns="" id="{B14DFA89-D483-CF47-82CC-DD86D7CAB09E}"/>
                </a:ext>
              </a:extLst>
            </p:cNvPr>
            <p:cNvSpPr/>
            <p:nvPr userDrawn="1"/>
          </p:nvSpPr>
          <p:spPr>
            <a:xfrm>
              <a:off x="5356401" y="1934171"/>
              <a:ext cx="791510" cy="664397"/>
            </a:xfrm>
            <a:prstGeom prst="rect">
              <a:avLst/>
            </a:prstGeom>
            <a:solidFill>
              <a:srgbClr val="C400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196/0/84</a:t>
              </a:r>
            </a:p>
          </p:txBody>
        </p:sp>
        <p:sp>
          <p:nvSpPr>
            <p:cNvPr id="90" name="文本框 15">
              <a:extLst>
                <a:ext uri="{FF2B5EF4-FFF2-40B4-BE49-F238E27FC236}">
                  <a16:creationId xmlns:a16="http://schemas.microsoft.com/office/drawing/2014/main" xmlns="" id="{8223ADA0-340A-794B-93B7-24AFF612A719}"/>
                </a:ext>
              </a:extLst>
            </p:cNvPr>
            <p:cNvSpPr txBox="1"/>
            <p:nvPr userDrawn="1"/>
          </p:nvSpPr>
          <p:spPr>
            <a:xfrm>
              <a:off x="5352723" y="1694497"/>
              <a:ext cx="1052647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kumimoji="1" lang="zh-CN" altLang="en-US" sz="800" b="0" i="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公司辅助色</a:t>
              </a:r>
            </a:p>
          </p:txBody>
        </p:sp>
        <p:sp>
          <p:nvSpPr>
            <p:cNvPr id="91" name="矩形 13">
              <a:extLst>
                <a:ext uri="{FF2B5EF4-FFF2-40B4-BE49-F238E27FC236}">
                  <a16:creationId xmlns:a16="http://schemas.microsoft.com/office/drawing/2014/main" xmlns="" id="{5F63E0E3-4F22-7948-AB1A-40A84ECA92EC}"/>
                </a:ext>
              </a:extLst>
            </p:cNvPr>
            <p:cNvSpPr/>
            <p:nvPr userDrawn="1"/>
          </p:nvSpPr>
          <p:spPr>
            <a:xfrm>
              <a:off x="6184680" y="1934171"/>
              <a:ext cx="791510" cy="664397"/>
            </a:xfrm>
            <a:prstGeom prst="rect">
              <a:avLst/>
            </a:prstGeom>
            <a:solidFill>
              <a:srgbClr val="CB37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203/55/120</a:t>
              </a:r>
            </a:p>
          </p:txBody>
        </p:sp>
        <p:sp>
          <p:nvSpPr>
            <p:cNvPr id="92" name="矩形 13">
              <a:extLst>
                <a:ext uri="{FF2B5EF4-FFF2-40B4-BE49-F238E27FC236}">
                  <a16:creationId xmlns:a16="http://schemas.microsoft.com/office/drawing/2014/main" xmlns="" id="{29C4A3C6-7C7B-7140-8F73-591E9F49143F}"/>
                </a:ext>
              </a:extLst>
            </p:cNvPr>
            <p:cNvSpPr/>
            <p:nvPr userDrawn="1"/>
          </p:nvSpPr>
          <p:spPr>
            <a:xfrm>
              <a:off x="5356401" y="3403061"/>
              <a:ext cx="791510" cy="664397"/>
            </a:xfrm>
            <a:prstGeom prst="rect">
              <a:avLst/>
            </a:prstGeom>
            <a:solidFill>
              <a:srgbClr val="ED6D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237/109/0</a:t>
              </a:r>
            </a:p>
          </p:txBody>
        </p:sp>
        <p:sp>
          <p:nvSpPr>
            <p:cNvPr id="93" name="矩形 13">
              <a:extLst>
                <a:ext uri="{FF2B5EF4-FFF2-40B4-BE49-F238E27FC236}">
                  <a16:creationId xmlns:a16="http://schemas.microsoft.com/office/drawing/2014/main" xmlns="" id="{BE4C9A8D-46B0-5B40-BC47-DB6C4899227F}"/>
                </a:ext>
              </a:extLst>
            </p:cNvPr>
            <p:cNvSpPr/>
            <p:nvPr userDrawn="1"/>
          </p:nvSpPr>
          <p:spPr>
            <a:xfrm>
              <a:off x="6184680" y="2673360"/>
              <a:ext cx="791510" cy="664397"/>
            </a:xfrm>
            <a:prstGeom prst="rect">
              <a:avLst/>
            </a:prstGeom>
            <a:solidFill>
              <a:srgbClr val="9936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153/54/54</a:t>
              </a:r>
            </a:p>
          </p:txBody>
        </p:sp>
        <p:sp>
          <p:nvSpPr>
            <p:cNvPr id="94" name="矩形 13">
              <a:extLst>
                <a:ext uri="{FF2B5EF4-FFF2-40B4-BE49-F238E27FC236}">
                  <a16:creationId xmlns:a16="http://schemas.microsoft.com/office/drawing/2014/main" xmlns="" id="{612F2ED4-F7A4-9E48-95E1-8D07B3BBE962}"/>
                </a:ext>
              </a:extLst>
            </p:cNvPr>
            <p:cNvSpPr/>
            <p:nvPr userDrawn="1"/>
          </p:nvSpPr>
          <p:spPr>
            <a:xfrm>
              <a:off x="5356401" y="4866463"/>
              <a:ext cx="791510" cy="664397"/>
            </a:xfrm>
            <a:prstGeom prst="rect">
              <a:avLst/>
            </a:prstGeom>
            <a:solidFill>
              <a:srgbClr val="62B2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98/178/48</a:t>
              </a:r>
            </a:p>
          </p:txBody>
        </p:sp>
        <p:sp>
          <p:nvSpPr>
            <p:cNvPr id="95" name="矩形 13">
              <a:extLst>
                <a:ext uri="{FF2B5EF4-FFF2-40B4-BE49-F238E27FC236}">
                  <a16:creationId xmlns:a16="http://schemas.microsoft.com/office/drawing/2014/main" xmlns="" id="{A9E1D476-C288-8945-A68A-1F20C557294B}"/>
                </a:ext>
              </a:extLst>
            </p:cNvPr>
            <p:cNvSpPr/>
            <p:nvPr userDrawn="1"/>
          </p:nvSpPr>
          <p:spPr>
            <a:xfrm>
              <a:off x="6184680" y="3415851"/>
              <a:ext cx="791510" cy="664397"/>
            </a:xfrm>
            <a:prstGeom prst="rect">
              <a:avLst/>
            </a:prstGeom>
            <a:solidFill>
              <a:srgbClr val="F289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242/137/68</a:t>
              </a:r>
              <a:endParaRPr kumimoji="1" lang="mr-IN" altLang="zh-CN" sz="500" b="1" dirty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96" name="矩形 13">
              <a:extLst>
                <a:ext uri="{FF2B5EF4-FFF2-40B4-BE49-F238E27FC236}">
                  <a16:creationId xmlns:a16="http://schemas.microsoft.com/office/drawing/2014/main" xmlns="" id="{42823EBB-E62E-F149-AC9A-09950051F283}"/>
                </a:ext>
              </a:extLst>
            </p:cNvPr>
            <p:cNvSpPr/>
            <p:nvPr userDrawn="1"/>
          </p:nvSpPr>
          <p:spPr>
            <a:xfrm>
              <a:off x="5353240" y="184963"/>
              <a:ext cx="791510" cy="664397"/>
            </a:xfrm>
            <a:prstGeom prst="rect">
              <a:avLst/>
            </a:prstGeom>
            <a:solidFill>
              <a:srgbClr val="C700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PANTONE 185C</a:t>
              </a:r>
            </a:p>
            <a:p>
              <a:pPr algn="ctr">
                <a:lnSpc>
                  <a:spcPts val="620"/>
                </a:lnSpc>
                <a:spcBef>
                  <a:spcPts val="0"/>
                </a:spcBef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199/0/11  </a:t>
              </a:r>
            </a:p>
          </p:txBody>
        </p:sp>
        <p:sp>
          <p:nvSpPr>
            <p:cNvPr id="97" name="文本框 15">
              <a:extLst>
                <a:ext uri="{FF2B5EF4-FFF2-40B4-BE49-F238E27FC236}">
                  <a16:creationId xmlns:a16="http://schemas.microsoft.com/office/drawing/2014/main" xmlns="" id="{EA01C299-6FF2-3642-AAEC-A1DF62D9C654}"/>
                </a:ext>
              </a:extLst>
            </p:cNvPr>
            <p:cNvSpPr txBox="1"/>
            <p:nvPr userDrawn="1"/>
          </p:nvSpPr>
          <p:spPr>
            <a:xfrm>
              <a:off x="5343885" y="-48857"/>
              <a:ext cx="726488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kumimoji="1" lang="zh-CN" altLang="en-US" sz="800" b="0" i="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公司色</a:t>
              </a:r>
            </a:p>
          </p:txBody>
        </p:sp>
        <p:sp>
          <p:nvSpPr>
            <p:cNvPr id="98" name="矩形 13">
              <a:extLst>
                <a:ext uri="{FF2B5EF4-FFF2-40B4-BE49-F238E27FC236}">
                  <a16:creationId xmlns:a16="http://schemas.microsoft.com/office/drawing/2014/main" xmlns="" id="{B84AB502-165F-764A-9621-65CA8CBBEAEA}"/>
                </a:ext>
              </a:extLst>
            </p:cNvPr>
            <p:cNvSpPr/>
            <p:nvPr userDrawn="1"/>
          </p:nvSpPr>
          <p:spPr>
            <a:xfrm>
              <a:off x="5352600" y="918047"/>
              <a:ext cx="791510" cy="664397"/>
            </a:xfrm>
            <a:prstGeom prst="rect">
              <a:avLst/>
            </a:prstGeom>
            <a:solidFill>
              <a:srgbClr val="C810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PANTONE 186C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200/16/46  </a:t>
              </a:r>
            </a:p>
          </p:txBody>
        </p:sp>
        <p:sp>
          <p:nvSpPr>
            <p:cNvPr id="99" name="矩形 13">
              <a:extLst>
                <a:ext uri="{FF2B5EF4-FFF2-40B4-BE49-F238E27FC236}">
                  <a16:creationId xmlns:a16="http://schemas.microsoft.com/office/drawing/2014/main" xmlns="" id="{CB8870E8-3E95-764C-B621-A168E194CC7A}"/>
                </a:ext>
              </a:extLst>
            </p:cNvPr>
            <p:cNvSpPr/>
            <p:nvPr userDrawn="1"/>
          </p:nvSpPr>
          <p:spPr>
            <a:xfrm>
              <a:off x="5354164" y="2665974"/>
              <a:ext cx="791510" cy="664397"/>
            </a:xfrm>
            <a:prstGeom prst="rect">
              <a:avLst/>
            </a:prstGeom>
            <a:solidFill>
              <a:srgbClr val="7F0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127/0/1</a:t>
              </a:r>
            </a:p>
          </p:txBody>
        </p:sp>
        <p:sp>
          <p:nvSpPr>
            <p:cNvPr id="100" name="矩形 13">
              <a:extLst>
                <a:ext uri="{FF2B5EF4-FFF2-40B4-BE49-F238E27FC236}">
                  <a16:creationId xmlns:a16="http://schemas.microsoft.com/office/drawing/2014/main" xmlns="" id="{356EF69A-1936-544F-A95F-0664F4E186D5}"/>
                </a:ext>
              </a:extLst>
            </p:cNvPr>
            <p:cNvSpPr/>
            <p:nvPr userDrawn="1"/>
          </p:nvSpPr>
          <p:spPr>
            <a:xfrm>
              <a:off x="5354164" y="4134866"/>
              <a:ext cx="791510" cy="664397"/>
            </a:xfrm>
            <a:prstGeom prst="rect">
              <a:avLst/>
            </a:prstGeom>
            <a:solidFill>
              <a:srgbClr val="FCC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52/200/0</a:t>
              </a:r>
            </a:p>
          </p:txBody>
        </p:sp>
        <p:sp>
          <p:nvSpPr>
            <p:cNvPr id="101" name="矩形 13">
              <a:extLst>
                <a:ext uri="{FF2B5EF4-FFF2-40B4-BE49-F238E27FC236}">
                  <a16:creationId xmlns:a16="http://schemas.microsoft.com/office/drawing/2014/main" xmlns="" id="{03EBAB43-95A5-1C4A-8458-B86EB3D51FCA}"/>
                </a:ext>
              </a:extLst>
            </p:cNvPr>
            <p:cNvSpPr/>
            <p:nvPr userDrawn="1"/>
          </p:nvSpPr>
          <p:spPr>
            <a:xfrm>
              <a:off x="5354164" y="5596166"/>
              <a:ext cx="791510" cy="664397"/>
            </a:xfrm>
            <a:prstGeom prst="rect">
              <a:avLst/>
            </a:prstGeom>
            <a:solidFill>
              <a:srgbClr val="30B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48/181/197</a:t>
              </a:r>
            </a:p>
          </p:txBody>
        </p:sp>
        <p:sp>
          <p:nvSpPr>
            <p:cNvPr id="102" name="矩形 13">
              <a:extLst>
                <a:ext uri="{FF2B5EF4-FFF2-40B4-BE49-F238E27FC236}">
                  <a16:creationId xmlns:a16="http://schemas.microsoft.com/office/drawing/2014/main" xmlns="" id="{371A8520-F934-304C-B57F-B49F768694E2}"/>
                </a:ext>
              </a:extLst>
            </p:cNvPr>
            <p:cNvSpPr/>
            <p:nvPr userDrawn="1"/>
          </p:nvSpPr>
          <p:spPr>
            <a:xfrm>
              <a:off x="6184543" y="4866463"/>
              <a:ext cx="791510" cy="664398"/>
            </a:xfrm>
            <a:prstGeom prst="rect">
              <a:avLst/>
            </a:prstGeom>
            <a:solidFill>
              <a:srgbClr val="81C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129/193/95</a:t>
              </a:r>
            </a:p>
          </p:txBody>
        </p:sp>
        <p:sp>
          <p:nvSpPr>
            <p:cNvPr id="103" name="矩形 13">
              <a:extLst>
                <a:ext uri="{FF2B5EF4-FFF2-40B4-BE49-F238E27FC236}">
                  <a16:creationId xmlns:a16="http://schemas.microsoft.com/office/drawing/2014/main" xmlns="" id="{B83004D7-279B-C14E-9FCF-870FA1B74FDF}"/>
                </a:ext>
              </a:extLst>
            </p:cNvPr>
            <p:cNvSpPr/>
            <p:nvPr userDrawn="1"/>
          </p:nvSpPr>
          <p:spPr>
            <a:xfrm>
              <a:off x="6182308" y="4134866"/>
              <a:ext cx="791510" cy="664398"/>
            </a:xfrm>
            <a:prstGeom prst="rect">
              <a:avLst/>
            </a:prstGeom>
            <a:solidFill>
              <a:srgbClr val="FDD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253/211/81</a:t>
              </a:r>
            </a:p>
          </p:txBody>
        </p:sp>
        <p:sp>
          <p:nvSpPr>
            <p:cNvPr id="104" name="矩形 13">
              <a:extLst>
                <a:ext uri="{FF2B5EF4-FFF2-40B4-BE49-F238E27FC236}">
                  <a16:creationId xmlns:a16="http://schemas.microsoft.com/office/drawing/2014/main" xmlns="" id="{99635968-4E69-CC41-9D78-6DF253FE3035}"/>
                </a:ext>
              </a:extLst>
            </p:cNvPr>
            <p:cNvSpPr/>
            <p:nvPr userDrawn="1"/>
          </p:nvSpPr>
          <p:spPr>
            <a:xfrm>
              <a:off x="6177324" y="5596166"/>
              <a:ext cx="791510" cy="664398"/>
            </a:xfrm>
            <a:prstGeom prst="rect">
              <a:avLst/>
            </a:prstGeom>
            <a:solidFill>
              <a:srgbClr val="56C4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86/196/210</a:t>
              </a:r>
            </a:p>
          </p:txBody>
        </p:sp>
        <p:sp>
          <p:nvSpPr>
            <p:cNvPr id="105" name="矩形 13">
              <a:extLst>
                <a:ext uri="{FF2B5EF4-FFF2-40B4-BE49-F238E27FC236}">
                  <a16:creationId xmlns:a16="http://schemas.microsoft.com/office/drawing/2014/main" xmlns="" id="{BDBE4949-07B7-F046-AD95-68E4B0C11CCD}"/>
                </a:ext>
              </a:extLst>
            </p:cNvPr>
            <p:cNvSpPr/>
            <p:nvPr/>
          </p:nvSpPr>
          <p:spPr>
            <a:xfrm>
              <a:off x="6186245" y="184963"/>
              <a:ext cx="791510" cy="664397"/>
            </a:xfrm>
            <a:prstGeom prst="rect">
              <a:avLst/>
            </a:prstGeom>
            <a:solidFill>
              <a:srgbClr val="D339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211/57/65</a:t>
              </a:r>
            </a:p>
          </p:txBody>
        </p:sp>
        <p:sp>
          <p:nvSpPr>
            <p:cNvPr id="106" name="矩形 13">
              <a:extLst>
                <a:ext uri="{FF2B5EF4-FFF2-40B4-BE49-F238E27FC236}">
                  <a16:creationId xmlns:a16="http://schemas.microsoft.com/office/drawing/2014/main" xmlns="" id="{AA9F9E00-6A31-F14B-A2E4-79908835FD14}"/>
                </a:ext>
              </a:extLst>
            </p:cNvPr>
            <p:cNvSpPr/>
            <p:nvPr/>
          </p:nvSpPr>
          <p:spPr>
            <a:xfrm>
              <a:off x="6185604" y="918047"/>
              <a:ext cx="791510" cy="664397"/>
            </a:xfrm>
            <a:prstGeom prst="rect">
              <a:avLst/>
            </a:prstGeom>
            <a:solidFill>
              <a:srgbClr val="D338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211/56/89</a:t>
              </a:r>
            </a:p>
          </p:txBody>
        </p:sp>
        <p:sp>
          <p:nvSpPr>
            <p:cNvPr id="107" name="矩形 13">
              <a:extLst>
                <a:ext uri="{FF2B5EF4-FFF2-40B4-BE49-F238E27FC236}">
                  <a16:creationId xmlns:a16="http://schemas.microsoft.com/office/drawing/2014/main" xmlns="" id="{38715A31-485E-B744-B409-43F9F04B48F7}"/>
                </a:ext>
              </a:extLst>
            </p:cNvPr>
            <p:cNvSpPr/>
            <p:nvPr/>
          </p:nvSpPr>
          <p:spPr>
            <a:xfrm>
              <a:off x="6996262" y="1934171"/>
              <a:ext cx="791510" cy="664397"/>
            </a:xfrm>
            <a:prstGeom prst="rect">
              <a:avLst/>
            </a:prstGeom>
            <a:solidFill>
              <a:srgbClr val="DD80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221/128/170</a:t>
              </a:r>
            </a:p>
          </p:txBody>
        </p:sp>
        <p:sp>
          <p:nvSpPr>
            <p:cNvPr id="108" name="矩形 13">
              <a:extLst>
                <a:ext uri="{FF2B5EF4-FFF2-40B4-BE49-F238E27FC236}">
                  <a16:creationId xmlns:a16="http://schemas.microsoft.com/office/drawing/2014/main" xmlns="" id="{4AE1609B-25DD-2C4A-B05B-D18ADBC39C71}"/>
                </a:ext>
              </a:extLst>
            </p:cNvPr>
            <p:cNvSpPr/>
            <p:nvPr/>
          </p:nvSpPr>
          <p:spPr>
            <a:xfrm>
              <a:off x="6996262" y="2673360"/>
              <a:ext cx="791510" cy="664397"/>
            </a:xfrm>
            <a:prstGeom prst="rect">
              <a:avLst/>
            </a:prstGeom>
            <a:solidFill>
              <a:srgbClr val="BF8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191/128/130</a:t>
              </a:r>
            </a:p>
          </p:txBody>
        </p:sp>
        <p:sp>
          <p:nvSpPr>
            <p:cNvPr id="109" name="矩形 13">
              <a:extLst>
                <a:ext uri="{FF2B5EF4-FFF2-40B4-BE49-F238E27FC236}">
                  <a16:creationId xmlns:a16="http://schemas.microsoft.com/office/drawing/2014/main" xmlns="" id="{ECE90F9F-DBBC-0B49-A42C-8B62397E473E}"/>
                </a:ext>
              </a:extLst>
            </p:cNvPr>
            <p:cNvSpPr/>
            <p:nvPr/>
          </p:nvSpPr>
          <p:spPr>
            <a:xfrm>
              <a:off x="6996262" y="3415851"/>
              <a:ext cx="791510" cy="664397"/>
            </a:xfrm>
            <a:prstGeom prst="rect">
              <a:avLst/>
            </a:prstGeom>
            <a:solidFill>
              <a:srgbClr val="F6B7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246/183/140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110" name="矩形 13">
              <a:extLst>
                <a:ext uri="{FF2B5EF4-FFF2-40B4-BE49-F238E27FC236}">
                  <a16:creationId xmlns:a16="http://schemas.microsoft.com/office/drawing/2014/main" xmlns="" id="{D5B387BA-F8B8-B54E-966E-F24E271747C4}"/>
                </a:ext>
              </a:extLst>
            </p:cNvPr>
            <p:cNvSpPr/>
            <p:nvPr/>
          </p:nvSpPr>
          <p:spPr>
            <a:xfrm>
              <a:off x="7006093" y="4866463"/>
              <a:ext cx="791510" cy="664397"/>
            </a:xfrm>
            <a:prstGeom prst="rect">
              <a:avLst/>
            </a:prstGeom>
            <a:solidFill>
              <a:srgbClr val="AFD8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176/216/156</a:t>
              </a:r>
            </a:p>
          </p:txBody>
        </p:sp>
        <p:sp>
          <p:nvSpPr>
            <p:cNvPr id="111" name="矩形 13">
              <a:extLst>
                <a:ext uri="{FF2B5EF4-FFF2-40B4-BE49-F238E27FC236}">
                  <a16:creationId xmlns:a16="http://schemas.microsoft.com/office/drawing/2014/main" xmlns="" id="{E6C9B99E-8C1C-2B49-B82E-3C754B8E5C02}"/>
                </a:ext>
              </a:extLst>
            </p:cNvPr>
            <p:cNvSpPr/>
            <p:nvPr/>
          </p:nvSpPr>
          <p:spPr>
            <a:xfrm>
              <a:off x="7003856" y="4134866"/>
              <a:ext cx="791510" cy="664397"/>
            </a:xfrm>
            <a:prstGeom prst="rect">
              <a:avLst/>
            </a:prstGeom>
            <a:solidFill>
              <a:srgbClr val="FDE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253/227/181</a:t>
              </a:r>
            </a:p>
          </p:txBody>
        </p:sp>
        <p:sp>
          <p:nvSpPr>
            <p:cNvPr id="112" name="矩形 13">
              <a:extLst>
                <a:ext uri="{FF2B5EF4-FFF2-40B4-BE49-F238E27FC236}">
                  <a16:creationId xmlns:a16="http://schemas.microsoft.com/office/drawing/2014/main" xmlns="" id="{0106BFA2-9DE1-3A42-A6C6-69BCE0FA34F4}"/>
                </a:ext>
              </a:extLst>
            </p:cNvPr>
            <p:cNvSpPr/>
            <p:nvPr/>
          </p:nvSpPr>
          <p:spPr>
            <a:xfrm>
              <a:off x="7003856" y="5596166"/>
              <a:ext cx="791510" cy="664397"/>
            </a:xfrm>
            <a:prstGeom prst="rect">
              <a:avLst/>
            </a:prstGeom>
            <a:solidFill>
              <a:srgbClr val="94D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148/218/226</a:t>
              </a:r>
            </a:p>
          </p:txBody>
        </p:sp>
        <p:sp>
          <p:nvSpPr>
            <p:cNvPr id="113" name="矩形 13">
              <a:extLst>
                <a:ext uri="{FF2B5EF4-FFF2-40B4-BE49-F238E27FC236}">
                  <a16:creationId xmlns:a16="http://schemas.microsoft.com/office/drawing/2014/main" xmlns="" id="{F760C1C5-4342-C346-A7D2-D101978EDF66}"/>
                </a:ext>
              </a:extLst>
            </p:cNvPr>
            <p:cNvSpPr/>
            <p:nvPr/>
          </p:nvSpPr>
          <p:spPr>
            <a:xfrm>
              <a:off x="6997826" y="184963"/>
              <a:ext cx="791510" cy="664397"/>
            </a:xfrm>
            <a:prstGeom prst="rect">
              <a:avLst/>
            </a:prstGeom>
            <a:solidFill>
              <a:srgbClr val="E28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226/129/137</a:t>
              </a:r>
            </a:p>
          </p:txBody>
        </p:sp>
        <p:sp>
          <p:nvSpPr>
            <p:cNvPr id="114" name="矩形 13">
              <a:extLst>
                <a:ext uri="{FF2B5EF4-FFF2-40B4-BE49-F238E27FC236}">
                  <a16:creationId xmlns:a16="http://schemas.microsoft.com/office/drawing/2014/main" xmlns="" id="{5BB50A4A-0B64-7E4C-824C-1EBCA1A992CF}"/>
                </a:ext>
              </a:extLst>
            </p:cNvPr>
            <p:cNvSpPr/>
            <p:nvPr/>
          </p:nvSpPr>
          <p:spPr>
            <a:xfrm>
              <a:off x="6997185" y="918047"/>
              <a:ext cx="791510" cy="664397"/>
            </a:xfrm>
            <a:prstGeom prst="rect">
              <a:avLst/>
            </a:prstGeom>
            <a:solidFill>
              <a:srgbClr val="E281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226/129/152</a:t>
              </a:r>
            </a:p>
          </p:txBody>
        </p:sp>
        <p:sp>
          <p:nvSpPr>
            <p:cNvPr id="115" name="矩形 13">
              <a:extLst>
                <a:ext uri="{FF2B5EF4-FFF2-40B4-BE49-F238E27FC236}">
                  <a16:creationId xmlns:a16="http://schemas.microsoft.com/office/drawing/2014/main" xmlns="" id="{756A7E25-6C44-8A44-A8C5-61D19BC9EDAF}"/>
                </a:ext>
              </a:extLst>
            </p:cNvPr>
            <p:cNvSpPr/>
            <p:nvPr userDrawn="1"/>
          </p:nvSpPr>
          <p:spPr>
            <a:xfrm>
              <a:off x="7806130" y="1934171"/>
              <a:ext cx="791510" cy="664397"/>
            </a:xfrm>
            <a:prstGeom prst="rect">
              <a:avLst/>
            </a:prstGeom>
            <a:solidFill>
              <a:srgbClr val="EBB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235/179/204</a:t>
              </a:r>
            </a:p>
          </p:txBody>
        </p:sp>
        <p:sp>
          <p:nvSpPr>
            <p:cNvPr id="116" name="矩形 13">
              <a:extLst>
                <a:ext uri="{FF2B5EF4-FFF2-40B4-BE49-F238E27FC236}">
                  <a16:creationId xmlns:a16="http://schemas.microsoft.com/office/drawing/2014/main" xmlns="" id="{96588389-39CD-DF4E-B9AC-92091E25724E}"/>
                </a:ext>
              </a:extLst>
            </p:cNvPr>
            <p:cNvSpPr/>
            <p:nvPr/>
          </p:nvSpPr>
          <p:spPr>
            <a:xfrm>
              <a:off x="7806130" y="2673360"/>
              <a:ext cx="791510" cy="664397"/>
            </a:xfrm>
            <a:prstGeom prst="rect">
              <a:avLst/>
            </a:prstGeom>
            <a:solidFill>
              <a:srgbClr val="D8B3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216/179/179</a:t>
              </a:r>
            </a:p>
          </p:txBody>
        </p:sp>
        <p:sp>
          <p:nvSpPr>
            <p:cNvPr id="117" name="矩形 13">
              <a:extLst>
                <a:ext uri="{FF2B5EF4-FFF2-40B4-BE49-F238E27FC236}">
                  <a16:creationId xmlns:a16="http://schemas.microsoft.com/office/drawing/2014/main" xmlns="" id="{20725C9F-31AE-DB44-B70A-B4ECDEC0BC00}"/>
                </a:ext>
              </a:extLst>
            </p:cNvPr>
            <p:cNvSpPr/>
            <p:nvPr/>
          </p:nvSpPr>
          <p:spPr>
            <a:xfrm>
              <a:off x="7811114" y="3415851"/>
              <a:ext cx="791510" cy="664398"/>
            </a:xfrm>
            <a:prstGeom prst="rect">
              <a:avLst/>
            </a:prstGeom>
            <a:solidFill>
              <a:srgbClr val="FAD3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250/211/187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118" name="矩形 13">
              <a:extLst>
                <a:ext uri="{FF2B5EF4-FFF2-40B4-BE49-F238E27FC236}">
                  <a16:creationId xmlns:a16="http://schemas.microsoft.com/office/drawing/2014/main" xmlns="" id="{AC5BCC27-B68D-0743-8E0B-E25F8D01C3A4}"/>
                </a:ext>
              </a:extLst>
            </p:cNvPr>
            <p:cNvSpPr/>
            <p:nvPr/>
          </p:nvSpPr>
          <p:spPr>
            <a:xfrm>
              <a:off x="7820945" y="4866463"/>
              <a:ext cx="791510" cy="664398"/>
            </a:xfrm>
            <a:prstGeom prst="rect">
              <a:avLst/>
            </a:prstGeom>
            <a:solidFill>
              <a:srgbClr val="D0E8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208/232/196</a:t>
              </a:r>
            </a:p>
          </p:txBody>
        </p:sp>
        <p:sp>
          <p:nvSpPr>
            <p:cNvPr id="119" name="矩形 13">
              <a:extLst>
                <a:ext uri="{FF2B5EF4-FFF2-40B4-BE49-F238E27FC236}">
                  <a16:creationId xmlns:a16="http://schemas.microsoft.com/office/drawing/2014/main" xmlns="" id="{51C2E83A-C975-6945-B2FD-5B22BBB53DB7}"/>
                </a:ext>
              </a:extLst>
            </p:cNvPr>
            <p:cNvSpPr/>
            <p:nvPr/>
          </p:nvSpPr>
          <p:spPr>
            <a:xfrm>
              <a:off x="7818707" y="4134866"/>
              <a:ext cx="791510" cy="664398"/>
            </a:xfrm>
            <a:prstGeom prst="rect">
              <a:avLst/>
            </a:prstGeom>
            <a:solidFill>
              <a:srgbClr val="FEEE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254/238/193</a:t>
              </a:r>
            </a:p>
          </p:txBody>
        </p:sp>
        <p:sp>
          <p:nvSpPr>
            <p:cNvPr id="120" name="矩形 13">
              <a:extLst>
                <a:ext uri="{FF2B5EF4-FFF2-40B4-BE49-F238E27FC236}">
                  <a16:creationId xmlns:a16="http://schemas.microsoft.com/office/drawing/2014/main" xmlns="" id="{BEE9A95F-6965-354F-A2C7-2E8C81DDA52F}"/>
                </a:ext>
              </a:extLst>
            </p:cNvPr>
            <p:cNvSpPr/>
            <p:nvPr/>
          </p:nvSpPr>
          <p:spPr>
            <a:xfrm>
              <a:off x="7823691" y="5596166"/>
              <a:ext cx="791510" cy="664398"/>
            </a:xfrm>
            <a:prstGeom prst="rect">
              <a:avLst/>
            </a:prstGeom>
            <a:solidFill>
              <a:srgbClr val="BEE9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190/233/238</a:t>
              </a:r>
            </a:p>
          </p:txBody>
        </p:sp>
        <p:sp>
          <p:nvSpPr>
            <p:cNvPr id="121" name="矩形 13">
              <a:extLst>
                <a:ext uri="{FF2B5EF4-FFF2-40B4-BE49-F238E27FC236}">
                  <a16:creationId xmlns:a16="http://schemas.microsoft.com/office/drawing/2014/main" xmlns="" id="{509164EB-3DC4-7A4F-9E7C-06EBC981CD0A}"/>
                </a:ext>
              </a:extLst>
            </p:cNvPr>
            <p:cNvSpPr/>
            <p:nvPr/>
          </p:nvSpPr>
          <p:spPr>
            <a:xfrm>
              <a:off x="7807694" y="184963"/>
              <a:ext cx="791510" cy="664397"/>
            </a:xfrm>
            <a:prstGeom prst="rect">
              <a:avLst/>
            </a:prstGeom>
            <a:solidFill>
              <a:srgbClr val="EEB3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239/178/184</a:t>
              </a:r>
            </a:p>
          </p:txBody>
        </p:sp>
        <p:sp>
          <p:nvSpPr>
            <p:cNvPr id="122" name="矩形 13">
              <a:extLst>
                <a:ext uri="{FF2B5EF4-FFF2-40B4-BE49-F238E27FC236}">
                  <a16:creationId xmlns:a16="http://schemas.microsoft.com/office/drawing/2014/main" xmlns="" id="{667867DD-D3E6-3040-A7B5-39345C0CE2E3}"/>
                </a:ext>
              </a:extLst>
            </p:cNvPr>
            <p:cNvSpPr/>
            <p:nvPr/>
          </p:nvSpPr>
          <p:spPr>
            <a:xfrm>
              <a:off x="7807054" y="918047"/>
              <a:ext cx="791510" cy="664397"/>
            </a:xfrm>
            <a:prstGeom prst="rect">
              <a:avLst/>
            </a:prstGeom>
            <a:solidFill>
              <a:srgbClr val="EEB3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238/179/193</a:t>
              </a:r>
            </a:p>
          </p:txBody>
        </p:sp>
        <p:sp>
          <p:nvSpPr>
            <p:cNvPr id="123" name="矩形 13">
              <a:extLst>
                <a:ext uri="{FF2B5EF4-FFF2-40B4-BE49-F238E27FC236}">
                  <a16:creationId xmlns:a16="http://schemas.microsoft.com/office/drawing/2014/main" xmlns="" id="{9EE10597-3782-AB46-8453-89FA049C6C46}"/>
                </a:ext>
              </a:extLst>
            </p:cNvPr>
            <p:cNvSpPr/>
            <p:nvPr userDrawn="1"/>
          </p:nvSpPr>
          <p:spPr>
            <a:xfrm>
              <a:off x="5354169" y="6324025"/>
              <a:ext cx="513579" cy="664397"/>
            </a:xfrm>
            <a:prstGeom prst="rect">
              <a:avLst/>
            </a:prstGeom>
            <a:solidFill>
              <a:srgbClr val="2218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0/0/0</a:t>
              </a:r>
            </a:p>
          </p:txBody>
        </p:sp>
        <p:sp>
          <p:nvSpPr>
            <p:cNvPr id="124" name="矩形 13">
              <a:extLst>
                <a:ext uri="{FF2B5EF4-FFF2-40B4-BE49-F238E27FC236}">
                  <a16:creationId xmlns:a16="http://schemas.microsoft.com/office/drawing/2014/main" xmlns="" id="{966B3529-B594-884C-BED0-5887B34BBBB8}"/>
                </a:ext>
              </a:extLst>
            </p:cNvPr>
            <p:cNvSpPr/>
            <p:nvPr userDrawn="1"/>
          </p:nvSpPr>
          <p:spPr>
            <a:xfrm>
              <a:off x="5900626" y="6324025"/>
              <a:ext cx="513579" cy="664397"/>
            </a:xfrm>
            <a:prstGeom prst="rect">
              <a:avLst/>
            </a:prstGeom>
            <a:solidFill>
              <a:srgbClr val="595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89/87/87</a:t>
              </a:r>
            </a:p>
          </p:txBody>
        </p:sp>
        <p:sp>
          <p:nvSpPr>
            <p:cNvPr id="125" name="矩形 13">
              <a:extLst>
                <a:ext uri="{FF2B5EF4-FFF2-40B4-BE49-F238E27FC236}">
                  <a16:creationId xmlns:a16="http://schemas.microsoft.com/office/drawing/2014/main" xmlns="" id="{0B0545C9-147F-584F-80D2-EF13876D7D33}"/>
                </a:ext>
              </a:extLst>
            </p:cNvPr>
            <p:cNvSpPr/>
            <p:nvPr userDrawn="1"/>
          </p:nvSpPr>
          <p:spPr>
            <a:xfrm>
              <a:off x="6445335" y="6324024"/>
              <a:ext cx="513579" cy="664398"/>
            </a:xfrm>
            <a:prstGeom prst="rect">
              <a:avLst/>
            </a:prstGeom>
            <a:solidFill>
              <a:srgbClr val="8888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137/137/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</a:t>
              </a:r>
            </a:p>
          </p:txBody>
        </p:sp>
        <p:sp>
          <p:nvSpPr>
            <p:cNvPr id="126" name="矩形 13">
              <a:extLst>
                <a:ext uri="{FF2B5EF4-FFF2-40B4-BE49-F238E27FC236}">
                  <a16:creationId xmlns:a16="http://schemas.microsoft.com/office/drawing/2014/main" xmlns="" id="{44FD0A0B-0D45-3340-A523-465AC24134BF}"/>
                </a:ext>
              </a:extLst>
            </p:cNvPr>
            <p:cNvSpPr/>
            <p:nvPr userDrawn="1"/>
          </p:nvSpPr>
          <p:spPr>
            <a:xfrm>
              <a:off x="7003279" y="6324024"/>
              <a:ext cx="513579" cy="664398"/>
            </a:xfrm>
            <a:prstGeom prst="rect">
              <a:avLst/>
            </a:prstGeom>
            <a:solidFill>
              <a:srgbClr val="B5B5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181/181/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</a:t>
              </a:r>
            </a:p>
          </p:txBody>
        </p:sp>
        <p:sp>
          <p:nvSpPr>
            <p:cNvPr id="127" name="矩形 13">
              <a:extLst>
                <a:ext uri="{FF2B5EF4-FFF2-40B4-BE49-F238E27FC236}">
                  <a16:creationId xmlns:a16="http://schemas.microsoft.com/office/drawing/2014/main" xmlns="" id="{2C404A07-276B-3648-BB25-4EDB5905448C}"/>
                </a:ext>
              </a:extLst>
            </p:cNvPr>
            <p:cNvSpPr/>
            <p:nvPr userDrawn="1"/>
          </p:nvSpPr>
          <p:spPr>
            <a:xfrm>
              <a:off x="7551547" y="6324024"/>
              <a:ext cx="513579" cy="664398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221/221/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221</a:t>
              </a:r>
            </a:p>
          </p:txBody>
        </p:sp>
        <p:sp>
          <p:nvSpPr>
            <p:cNvPr id="128" name="矩形 13">
              <a:extLst>
                <a:ext uri="{FF2B5EF4-FFF2-40B4-BE49-F238E27FC236}">
                  <a16:creationId xmlns:a16="http://schemas.microsoft.com/office/drawing/2014/main" xmlns="" id="{72B0F29C-A346-8946-9B8E-8F1B9DFF7AD0}"/>
                </a:ext>
              </a:extLst>
            </p:cNvPr>
            <p:cNvSpPr/>
            <p:nvPr userDrawn="1"/>
          </p:nvSpPr>
          <p:spPr>
            <a:xfrm>
              <a:off x="8098559" y="6324024"/>
              <a:ext cx="513579" cy="664398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B5B5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255/255/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</a:t>
              </a:r>
            </a:p>
          </p:txBody>
        </p:sp>
      </p:grpSp>
      <p:pic>
        <p:nvPicPr>
          <p:cNvPr id="47" name="Picture 46">
            <a:extLst>
              <a:ext uri="{FF2B5EF4-FFF2-40B4-BE49-F238E27FC236}">
                <a16:creationId xmlns:a16="http://schemas.microsoft.com/office/drawing/2014/main" xmlns="" id="{92D9040A-3082-2F49-987E-B51574332EF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6176" y="6323416"/>
            <a:ext cx="1270800" cy="27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64638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145F1158-B1AA-8F41-AF0A-FEA0EC187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969" y="1467870"/>
            <a:ext cx="3984232" cy="281608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1">
            <a:extLst>
              <a:ext uri="{FF2B5EF4-FFF2-40B4-BE49-F238E27FC236}">
                <a16:creationId xmlns:a16="http://schemas.microsoft.com/office/drawing/2014/main" xmlns="" id="{F8FC7CCD-75EB-9C44-BC7D-29679334A8CA}"/>
              </a:ext>
            </a:extLst>
          </p:cNvPr>
          <p:cNvSpPr txBox="1">
            <a:spLocks/>
          </p:cNvSpPr>
          <p:nvPr userDrawn="1"/>
        </p:nvSpPr>
        <p:spPr>
          <a:xfrm>
            <a:off x="7979357" y="2794960"/>
            <a:ext cx="3225168" cy="2029962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065"/>
              </a:lnSpc>
            </a:pPr>
            <a: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  <a:t>Copyright©2018 Huawei Technologies Co., Ltd.</a:t>
            </a:r>
            <a:b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</a:br>
            <a: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  <a:t>All Rights Reserved.</a:t>
            </a:r>
            <a:r>
              <a:rPr kumimoji="1" lang="en-US" altLang="zh-CN" sz="779" dirty="0">
                <a:solidFill>
                  <a:srgbClr val="1D1D1B"/>
                </a:solidFill>
                <a:latin typeface="+mn-lt"/>
              </a:rPr>
              <a:t/>
            </a:r>
            <a:br>
              <a:rPr kumimoji="1" lang="en-US" altLang="zh-CN" sz="779" dirty="0">
                <a:solidFill>
                  <a:srgbClr val="1D1D1B"/>
                </a:solidFill>
                <a:latin typeface="+mn-lt"/>
              </a:rPr>
            </a:br>
            <a:r>
              <a:rPr kumimoji="1" lang="en-US" altLang="zh-CN" sz="779" dirty="0">
                <a:solidFill>
                  <a:srgbClr val="1D1D1B"/>
                </a:solidFill>
                <a:latin typeface="+mn-lt"/>
              </a:rPr>
              <a:t/>
            </a:r>
            <a:br>
              <a:rPr kumimoji="1" lang="en-US" altLang="zh-CN" sz="779" dirty="0">
                <a:solidFill>
                  <a:srgbClr val="1D1D1B"/>
                </a:solidFill>
                <a:latin typeface="+mn-lt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 information in this document may contain predictive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statements including, without limitation, statements regarding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 future financial and operating results, future product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portfolio, new technology, etc. There are a number of factors that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could cause actual results and developments to differ materially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from those expressed or implied in the predictive statements.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Therefore, such information is provided for reference purpose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only and constitutes neither an offer nor an acceptance. Huawei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may change the information at any time without notice. </a:t>
            </a:r>
          </a:p>
          <a:p>
            <a:pPr>
              <a:lnSpc>
                <a:spcPts val="1065"/>
              </a:lnSpc>
            </a:pPr>
            <a:endParaRPr kumimoji="1" lang="zh-CN" altLang="en-US" sz="779" dirty="0">
              <a:solidFill>
                <a:srgbClr val="1D1D1B"/>
              </a:solidFill>
              <a:latin typeface="+mn-lt"/>
            </a:endParaRPr>
          </a:p>
        </p:txBody>
      </p:sp>
      <p:sp>
        <p:nvSpPr>
          <p:cNvPr id="6" name="Subtitle 6">
            <a:extLst>
              <a:ext uri="{FF2B5EF4-FFF2-40B4-BE49-F238E27FC236}">
                <a16:creationId xmlns:a16="http://schemas.microsoft.com/office/drawing/2014/main" xmlns="" id="{12B8F806-ABD5-064C-8793-5E22C72554FD}"/>
              </a:ext>
            </a:extLst>
          </p:cNvPr>
          <p:cNvSpPr txBox="1">
            <a:spLocks/>
          </p:cNvSpPr>
          <p:nvPr userDrawn="1"/>
        </p:nvSpPr>
        <p:spPr>
          <a:xfrm>
            <a:off x="7987276" y="1631849"/>
            <a:ext cx="3477701" cy="491114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681"/>
              </a:lnSpc>
              <a:spcBef>
                <a:spcPts val="0"/>
              </a:spcBef>
            </a:pPr>
            <a:r>
              <a:rPr kumimoji="1" lang="zh-CN" altLang="en-US" sz="1300" dirty="0">
                <a:solidFill>
                  <a:srgbClr val="1D1D1B"/>
                </a:solidFill>
                <a:latin typeface="Microsoft YaHei" charset="-122"/>
                <a:ea typeface="Microsoft YaHei" charset="-122"/>
                <a:cs typeface="Microsoft YaHei" charset="-122"/>
              </a:rPr>
              <a:t>把数字世界带入每个人、每个家庭、</a:t>
            </a:r>
            <a:r>
              <a:rPr kumimoji="1" lang="en-US" altLang="zh-CN" sz="1300" dirty="0">
                <a:solidFill>
                  <a:srgbClr val="1D1D1B"/>
                </a:solidFill>
                <a:latin typeface="Microsoft YaHei" charset="-122"/>
                <a:ea typeface="Microsoft YaHei" charset="-122"/>
                <a:cs typeface="Microsoft YaHei" charset="-122"/>
              </a:rPr>
              <a:t/>
            </a:r>
            <a:br>
              <a:rPr kumimoji="1" lang="en-US" altLang="zh-CN" sz="1300" dirty="0">
                <a:solidFill>
                  <a:srgbClr val="1D1D1B"/>
                </a:solidFill>
                <a:latin typeface="Microsoft YaHei" charset="-122"/>
                <a:ea typeface="Microsoft YaHei" charset="-122"/>
                <a:cs typeface="Microsoft YaHei" charset="-122"/>
              </a:rPr>
            </a:br>
            <a:r>
              <a:rPr kumimoji="1" lang="zh-CN" altLang="en-US" sz="1300" dirty="0">
                <a:solidFill>
                  <a:srgbClr val="1D1D1B"/>
                </a:solidFill>
                <a:latin typeface="Microsoft YaHei" charset="-122"/>
                <a:ea typeface="Microsoft YaHei" charset="-122"/>
                <a:cs typeface="Microsoft YaHei" charset="-122"/>
              </a:rPr>
              <a:t>每个组织，构建万物互联的智能世界。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xmlns="" id="{F1235B6F-D691-2C40-93D4-EC5427ADDFB0}"/>
              </a:ext>
            </a:extLst>
          </p:cNvPr>
          <p:cNvSpPr txBox="1">
            <a:spLocks/>
          </p:cNvSpPr>
          <p:nvPr userDrawn="1"/>
        </p:nvSpPr>
        <p:spPr>
          <a:xfrm>
            <a:off x="7977672" y="2106124"/>
            <a:ext cx="3481833" cy="58280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294"/>
              </a:lnSpc>
            </a:pP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Bring digital to every person, home and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organization for a fully connected,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intelligent world.</a:t>
            </a:r>
            <a:endParaRPr kumimoji="1" lang="zh-CN" altLang="en-US" sz="1200" dirty="0">
              <a:solidFill>
                <a:srgbClr val="1D1D1B"/>
              </a:solidFill>
              <a:latin typeface="+mn-lt"/>
              <a:ea typeface="Microsoft YaHei" charset="-122"/>
              <a:cs typeface="Microsoft YaHei" charset="-122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BA792140-33FB-E045-9071-EE8DB65F2A1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3676" y="5237566"/>
            <a:ext cx="1875600" cy="405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161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2" r:id="rId1"/>
  </p:sldLayoutIdLst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000" b="0" kern="12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</p:titleStyle>
    <p:bodyStyle>
      <a:lvl1pPr marL="0" indent="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None/>
        <a:defRPr sz="1819" kern="1200">
          <a:solidFill>
            <a:srgbClr val="FFFFFF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1pPr>
      <a:lvl2pPr marL="593900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E02A5F4B-A0FC-4361-B00C-0A5F476FBE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46380" y="3766875"/>
            <a:ext cx="6535842" cy="643926"/>
          </a:xfrm>
        </p:spPr>
        <p:txBody>
          <a:bodyPr/>
          <a:lstStyle/>
          <a:p>
            <a:r>
              <a:rPr lang="en-US" altLang="zh-CN" sz="2000" dirty="0"/>
              <a:t>Huawei, HiSilicon</a:t>
            </a:r>
            <a:endParaRPr lang="zh-CN" altLang="en-US" sz="2000" dirty="0"/>
          </a:p>
        </p:txBody>
      </p:sp>
      <p:sp>
        <p:nvSpPr>
          <p:cNvPr id="7" name="标题 8">
            <a:extLst>
              <a:ext uri="{FF2B5EF4-FFF2-40B4-BE49-F238E27FC236}">
                <a16:creationId xmlns:a16="http://schemas.microsoft.com/office/drawing/2014/main" xmlns="" id="{BE22D33D-47A4-47A7-A570-1ED753483685}"/>
              </a:ext>
            </a:extLst>
          </p:cNvPr>
          <p:cNvSpPr txBox="1">
            <a:spLocks/>
          </p:cNvSpPr>
          <p:nvPr/>
        </p:nvSpPr>
        <p:spPr>
          <a:xfrm>
            <a:off x="619380" y="1755681"/>
            <a:ext cx="10663078" cy="876533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Autofit/>
          </a:bodyPr>
          <a:lstStyle>
            <a:lvl1pPr algn="l" defTabSz="914400" rtl="0" eaLnBrk="1" latinLnBrk="0" hangingPunct="1">
              <a:lnSpc>
                <a:spcPts val="3440"/>
              </a:lnSpc>
              <a:spcBef>
                <a:spcPct val="0"/>
              </a:spcBef>
              <a:buNone/>
              <a:defRPr sz="3200" b="0" i="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j-cs"/>
              </a:defRPr>
            </a:lvl1pPr>
          </a:lstStyle>
          <a:p>
            <a:r>
              <a:rPr lang="en-US" altLang="zh-CN" sz="3600" b="1" dirty="0">
                <a:solidFill>
                  <a:srgbClr val="C00000"/>
                </a:solidFill>
              </a:rPr>
              <a:t>Checkpoint on NES on-demand SIB1</a:t>
            </a:r>
          </a:p>
        </p:txBody>
      </p:sp>
      <p:sp>
        <p:nvSpPr>
          <p:cNvPr id="2" name="Rectangle 1"/>
          <p:cNvSpPr/>
          <p:nvPr/>
        </p:nvSpPr>
        <p:spPr>
          <a:xfrm>
            <a:off x="388767" y="217357"/>
            <a:ext cx="115808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3GPP TSG RAN#105			</a:t>
            </a:r>
            <a:r>
              <a:rPr lang="en-GB" altLang="zh-CN" b="1" dirty="0">
                <a:latin typeface="Arial" panose="020B0604020202020204" pitchFamily="34" charset="0"/>
                <a:ea typeface="MS Mincho"/>
              </a:rPr>
              <a:t>				</a:t>
            </a:r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RP-242038</a:t>
            </a:r>
            <a:endParaRPr lang="zh-CN" altLang="zh-CN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altLang="zh-CN" b="1" dirty="0"/>
              <a:t>Melbourne, Australia,</a:t>
            </a:r>
            <a:r>
              <a:rPr lang="zh-CN" altLang="en-US" b="1" dirty="0"/>
              <a:t> </a:t>
            </a:r>
            <a:r>
              <a:rPr lang="en-US" altLang="zh-CN" b="1" dirty="0"/>
              <a:t>9-12 September, 2024</a:t>
            </a:r>
          </a:p>
          <a:p>
            <a:r>
              <a:rPr lang="en-US" altLang="zh-CN" b="1" dirty="0"/>
              <a:t>Agenda Item:	9.3.1.5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6329523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1">
            <a:extLst>
              <a:ext uri="{FF2B5EF4-FFF2-40B4-BE49-F238E27FC236}">
                <a16:creationId xmlns:a16="http://schemas.microsoft.com/office/drawing/2014/main" xmlns="" id="{90B716ED-396A-4182-A574-A585F3CFE3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18939" y="586763"/>
            <a:ext cx="10740640" cy="466975"/>
          </a:xfrm>
        </p:spPr>
        <p:txBody>
          <a:bodyPr/>
          <a:lstStyle/>
          <a:p>
            <a:r>
              <a:rPr lang="en-US" altLang="zh-CN" b="1" dirty="0">
                <a:solidFill>
                  <a:srgbClr val="C00000"/>
                </a:solidFill>
                <a:latin typeface="+mn-lt"/>
              </a:rPr>
              <a:t>Contents</a:t>
            </a:r>
            <a:endParaRPr lang="zh-CN" altLang="en-US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69DDE997-C3F2-4D11-8C47-C826D97BDC6B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726022" y="1449534"/>
            <a:ext cx="10733557" cy="2166877"/>
          </a:xfrm>
        </p:spPr>
        <p:txBody>
          <a:bodyPr/>
          <a:lstStyle/>
          <a:p>
            <a:pPr marL="0" indent="-360000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Font typeface="Wingdings" panose="05000000000000000000" pitchFamily="2" charset="2"/>
              <a:buChar char="p"/>
              <a:tabLst/>
              <a:defRPr/>
            </a:pPr>
            <a:r>
              <a:rPr lang="en-US" altLang="zh-CN" sz="1800" b="1" dirty="0">
                <a:solidFill>
                  <a:srgbClr val="1D1D1A"/>
                </a:solidFill>
                <a:latin typeface="Arial" panose="020B0604020202020204"/>
                <a:cs typeface="Arial"/>
              </a:rPr>
              <a:t>Background</a:t>
            </a:r>
          </a:p>
          <a:p>
            <a:pPr marL="0" indent="-360000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Font typeface="Wingdings" panose="05000000000000000000" pitchFamily="2" charset="2"/>
              <a:buChar char="p"/>
              <a:tabLst/>
              <a:defRPr/>
            </a:pPr>
            <a:r>
              <a:rPr lang="en-US" altLang="zh-CN" sz="1800" b="1" dirty="0">
                <a:solidFill>
                  <a:srgbClr val="1D1D1A"/>
                </a:solidFill>
                <a:latin typeface="Arial" panose="020B0604020202020204"/>
                <a:cs typeface="Arial"/>
              </a:rPr>
              <a:t>Key outcome from WGs</a:t>
            </a:r>
          </a:p>
          <a:p>
            <a:pPr marL="0" indent="-360000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Font typeface="Wingdings" panose="05000000000000000000" pitchFamily="2" charset="2"/>
              <a:buChar char="p"/>
              <a:tabLst/>
              <a:defRPr/>
            </a:pPr>
            <a:r>
              <a:rPr lang="en-US" altLang="zh-CN" sz="1800" b="1" dirty="0">
                <a:solidFill>
                  <a:srgbClr val="1D1D1A"/>
                </a:solidFill>
                <a:latin typeface="Arial" panose="020B0604020202020204"/>
                <a:cs typeface="Arial"/>
              </a:rPr>
              <a:t>Observation and proposal</a:t>
            </a:r>
          </a:p>
          <a:p>
            <a:pPr marL="0" indent="0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None/>
              <a:tabLst/>
              <a:defRPr/>
            </a:pPr>
            <a:endParaRPr lang="zh-CN" altLang="en-US" sz="1800" b="1" dirty="0">
              <a:solidFill>
                <a:srgbClr val="1D1D1A"/>
              </a:solidFill>
              <a:latin typeface="Arial" panose="020B0604020202020204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0380395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>
            <a:extLst>
              <a:ext uri="{FF2B5EF4-FFF2-40B4-BE49-F238E27FC236}">
                <a16:creationId xmlns:a16="http://schemas.microsoft.com/office/drawing/2014/main" xmlns="" id="{7F57EBF6-C450-4DA4-8B23-C6C7B97C23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0393" y="481301"/>
            <a:ext cx="10740640" cy="993400"/>
          </a:xfrm>
        </p:spPr>
        <p:txBody>
          <a:bodyPr/>
          <a:lstStyle/>
          <a:p>
            <a:r>
              <a:rPr lang="en-US" altLang="zh-CN" sz="3200" b="1" dirty="0">
                <a:solidFill>
                  <a:srgbClr val="C00000"/>
                </a:solidFill>
                <a:latin typeface="Arial" panose="020B0604020202020204"/>
                <a:cs typeface="Arial"/>
              </a:rPr>
              <a:t>Background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71509DA4-6466-40CC-9F35-97936E59512B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424018" y="1479321"/>
            <a:ext cx="11521905" cy="4690459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US" altLang="zh-CN" sz="1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RAN1, RAN2 and RAN3 are tasked to study procedures and signaling method(s) to support on-demand SIB1 since RAN#102. And a checkpoint for normative work in RAN#105 for the study is set, as shown below (left part).</a:t>
            </a:r>
          </a:p>
          <a:p>
            <a:r>
              <a:rPr lang="en-US" altLang="zh-CN" sz="1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The following cases (right part) are defined for study purpose, with key outcome related to different cases from WGs are summarized in the next slides. </a:t>
            </a:r>
            <a:endParaRPr lang="zh-CN" altLang="en-US" sz="1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9B13A72F-360D-4BB7-A828-C8E65D89D364}"/>
              </a:ext>
            </a:extLst>
          </p:cNvPr>
          <p:cNvSpPr txBox="1"/>
          <p:nvPr/>
        </p:nvSpPr>
        <p:spPr>
          <a:xfrm>
            <a:off x="435180" y="3255895"/>
            <a:ext cx="4759778" cy="246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hangingPunct="0"/>
            <a:r>
              <a:rPr lang="en-GB" altLang="zh-CN" sz="1400" i="1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</a:rPr>
              <a:t>Study</a:t>
            </a:r>
            <a:r>
              <a:rPr lang="en-GB" altLang="zh-CN" sz="1400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procedures and signaling method(s) to support on-demand SIB1 for UEs in idle/inactive mode, including: [RAN1/2/3]</a:t>
            </a:r>
            <a:endParaRPr lang="zh-CN" altLang="zh-CN" sz="1400" i="1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742950" lvl="1" indent="-285750" algn="just" hangingPunct="0">
              <a:buFont typeface="Arial" panose="020B0604020202020204" pitchFamily="34" charset="0"/>
              <a:buChar char="•"/>
            </a:pPr>
            <a:r>
              <a:rPr lang="en-US" altLang="zh-CN" sz="1400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Triggering method by uplink wake-up-signal using an existing signal/channel.</a:t>
            </a:r>
            <a:endParaRPr lang="zh-CN" altLang="zh-CN" sz="1400" i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 algn="just" hangingPunct="0">
              <a:buFont typeface="Arial" panose="020B0604020202020204" pitchFamily="34" charset="0"/>
              <a:buChar char="•"/>
            </a:pPr>
            <a:r>
              <a:rPr lang="en-GB" altLang="zh-CN" sz="1400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Wake-up-signal configuration provisioning to UE </a:t>
            </a:r>
            <a:endParaRPr lang="zh-CN" altLang="zh-CN" sz="1400" i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 hangingPunct="0">
              <a:buFont typeface="Times New Roman" panose="02020603050405020304" pitchFamily="18" charset="0"/>
              <a:buChar char="-"/>
            </a:pPr>
            <a:r>
              <a:rPr lang="en-GB" altLang="zh-CN" sz="1400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Note: No modification of SSB will be discussed under this objective</a:t>
            </a:r>
            <a:endParaRPr lang="zh-CN" altLang="zh-CN" sz="1400" i="1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742950" lvl="1" indent="-285750" algn="just" hangingPunct="0">
              <a:buFont typeface="Arial" panose="020B0604020202020204" pitchFamily="34" charset="0"/>
              <a:buChar char="•"/>
            </a:pPr>
            <a:r>
              <a:rPr lang="en-GB" altLang="zh-CN" sz="1400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Information</a:t>
            </a:r>
            <a:r>
              <a:rPr lang="en-US" altLang="zh-CN" sz="1400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exchange between gNBs at least for the configuration of wake-up signal, if necessary.</a:t>
            </a:r>
            <a:endParaRPr lang="zh-CN" altLang="zh-CN" sz="1400" i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 algn="just" hangingPunct="0">
              <a:buFont typeface="Arial" panose="020B0604020202020204" pitchFamily="34" charset="0"/>
              <a:buChar char="•"/>
            </a:pPr>
            <a:r>
              <a:rPr lang="en-GB" altLang="zh-CN" sz="1400" i="1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Checkpoint for normative work in RAN#105</a:t>
            </a:r>
            <a:endParaRPr lang="zh-CN" altLang="zh-CN" sz="1400" i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8AD2AEDA-BE54-4471-8829-26B7A0FEA82D}"/>
              </a:ext>
            </a:extLst>
          </p:cNvPr>
          <p:cNvSpPr txBox="1"/>
          <p:nvPr/>
        </p:nvSpPr>
        <p:spPr>
          <a:xfrm>
            <a:off x="5290447" y="3255895"/>
            <a:ext cx="6100010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0"/>
            <a:r>
              <a:rPr lang="en-GB" altLang="zh-CN" sz="1000" b="1" i="1" dirty="0">
                <a:effectLst/>
                <a:highlight>
                  <a:srgbClr val="00FF00"/>
                </a:highlight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Agreement</a:t>
            </a:r>
            <a:r>
              <a:rPr lang="en-US" altLang="zh-CN" sz="1000" i="1" dirty="0">
                <a:solidFill>
                  <a:srgbClr val="FF0000"/>
                </a:solidFill>
                <a:latin typeface="Times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@RAN1#117</a:t>
            </a:r>
            <a:endParaRPr lang="zh-CN" altLang="zh-CN" sz="1000" i="1" dirty="0">
              <a:solidFill>
                <a:srgbClr val="FF0000"/>
              </a:solidFill>
              <a:latin typeface="Times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127000"/>
            <a:r>
              <a:rPr lang="en-US" altLang="zh-CN" sz="1000" i="1" dirty="0">
                <a:effectLst/>
                <a:latin typeface="Times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For the further study of on-demand SIB1 for idle/inactive mode UE, RAN1 focuses its studies on the following cases:</a:t>
            </a:r>
            <a:endParaRPr lang="zh-CN" altLang="zh-CN" sz="1000" i="1" dirty="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800140" lvl="1" indent="-342900">
              <a:buFont typeface="Times" panose="02020603050405020304" pitchFamily="18" charset="0"/>
              <a:buChar char="-"/>
            </a:pPr>
            <a:r>
              <a:rPr lang="en-GB" altLang="zh-CN" sz="1000" i="1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Case 1</a:t>
            </a:r>
            <a:r>
              <a:rPr lang="en-US" altLang="zh-CN" sz="1000" i="1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: </a:t>
            </a:r>
            <a:r>
              <a:rPr lang="en-GB" altLang="zh-CN" sz="1000" i="1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Option 1+A+X </a:t>
            </a:r>
            <a:endParaRPr lang="zh-CN" altLang="zh-CN" sz="1000" i="1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800140" lvl="1" indent="-342900">
              <a:buFont typeface="Times" panose="02020603050405020304" pitchFamily="18" charset="0"/>
              <a:buChar char="-"/>
            </a:pPr>
            <a:r>
              <a:rPr lang="en-GB" altLang="zh-CN" sz="1000" i="1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Case 2</a:t>
            </a:r>
            <a:r>
              <a:rPr lang="en-US" altLang="zh-CN" sz="1000" i="1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: </a:t>
            </a:r>
            <a:r>
              <a:rPr lang="en-GB" altLang="zh-CN" sz="1000" i="1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Option 1+B+X</a:t>
            </a:r>
            <a:endParaRPr lang="zh-CN" altLang="zh-CN" sz="1000" i="1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800140" lvl="1" indent="-342900">
              <a:buFont typeface="Times" panose="02020603050405020304" pitchFamily="18" charset="0"/>
              <a:buChar char="-"/>
            </a:pPr>
            <a:r>
              <a:rPr lang="en-GB" altLang="zh-CN" sz="1000" i="1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Case 3</a:t>
            </a:r>
            <a:r>
              <a:rPr lang="en-US" altLang="zh-CN" sz="1000" i="1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: </a:t>
            </a:r>
            <a:r>
              <a:rPr lang="en-GB" altLang="zh-CN" sz="1000" i="1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Option 2+B+Y</a:t>
            </a:r>
            <a:endParaRPr lang="zh-CN" altLang="zh-CN" sz="1000" i="1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27000"/>
            <a:r>
              <a:rPr lang="en-US" altLang="zh-CN" sz="1000" i="1" dirty="0">
                <a:effectLst/>
                <a:latin typeface="Times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Where the options 1/2/A/B/X/Y are defined below:</a:t>
            </a:r>
            <a:endParaRPr lang="zh-CN" altLang="zh-CN" sz="1000" i="1" dirty="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800140" lvl="1" indent="-342900">
              <a:buFont typeface="Times" panose="02020603050405020304" pitchFamily="18" charset="0"/>
              <a:buChar char="-"/>
            </a:pPr>
            <a:r>
              <a:rPr lang="en-US" altLang="zh-CN" sz="1000" i="1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On target cell of UL WUS transmission:</a:t>
            </a:r>
            <a:endParaRPr lang="zh-CN" altLang="zh-CN" sz="1000" i="1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200188" lvl="2" indent="-285750">
              <a:buFont typeface="Courier New" panose="02070309020205020404" pitchFamily="49" charset="0"/>
              <a:buChar char="o"/>
            </a:pPr>
            <a:r>
              <a:rPr lang="en-GB" altLang="zh-CN" sz="1000" i="1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Option 1: UE transmits UL WUS to NES Cell</a:t>
            </a:r>
            <a:endParaRPr lang="zh-CN" altLang="zh-CN" sz="1000" i="1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200188" lvl="2" indent="-285750">
              <a:buFont typeface="Courier New" panose="02070309020205020404" pitchFamily="49" charset="0"/>
              <a:buChar char="o"/>
            </a:pPr>
            <a:r>
              <a:rPr lang="en-GB" altLang="zh-CN" sz="1000" i="1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Option 2: UE transmits UL WUS to Cell A</a:t>
            </a:r>
            <a:endParaRPr lang="zh-CN" altLang="zh-CN" sz="1000" i="1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800140" lvl="1" indent="-342900">
              <a:buFont typeface="Times" panose="02020603050405020304" pitchFamily="18" charset="0"/>
              <a:buChar char="-"/>
            </a:pPr>
            <a:r>
              <a:rPr lang="en-US" altLang="zh-CN" sz="1000" i="1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On configuration provision for UL WUS transmission</a:t>
            </a:r>
            <a:endParaRPr lang="zh-CN" altLang="zh-CN" sz="1000" i="1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200188" lvl="2" indent="-285750">
              <a:buFont typeface="Courier New" panose="02070309020205020404" pitchFamily="49" charset="0"/>
              <a:buChar char="o"/>
            </a:pPr>
            <a:r>
              <a:rPr lang="en-GB" altLang="zh-CN" sz="1000" i="1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Option A: UE obtains the UL WUS configuration from NES Cell</a:t>
            </a:r>
            <a:endParaRPr lang="zh-CN" altLang="zh-CN" sz="1000" i="1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200188" lvl="2" indent="-285750">
              <a:buFont typeface="Courier New" panose="02070309020205020404" pitchFamily="49" charset="0"/>
              <a:buChar char="o"/>
            </a:pPr>
            <a:r>
              <a:rPr lang="en-GB" altLang="zh-CN" sz="1000" i="1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Option B: UE obtains the UL WUS configuration from Cell A </a:t>
            </a:r>
            <a:endParaRPr lang="zh-CN" altLang="zh-CN" sz="1000" i="1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800140" lvl="1" indent="-342900">
              <a:buFont typeface="Times" panose="02020603050405020304" pitchFamily="18" charset="0"/>
              <a:buChar char="-"/>
            </a:pPr>
            <a:r>
              <a:rPr lang="en-US" altLang="zh-CN" sz="1000" i="1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On receiving of SIB1 </a:t>
            </a:r>
            <a:endParaRPr lang="zh-CN" altLang="zh-CN" sz="1000" i="1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200188" lvl="2" indent="-285750">
              <a:buFont typeface="Courier New" panose="02070309020205020404" pitchFamily="49" charset="0"/>
              <a:buChar char="o"/>
            </a:pPr>
            <a:r>
              <a:rPr lang="en-GB" altLang="zh-CN" sz="1000" i="1" dirty="0">
                <a:effectLst/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Option X: UE receives on-demand SIB1 from NES Cell </a:t>
            </a:r>
            <a:endParaRPr lang="zh-CN" altLang="zh-CN" sz="1000" i="1" dirty="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200188" lvl="2" indent="-285750">
              <a:buFont typeface="Courier New" panose="02070309020205020404" pitchFamily="49" charset="0"/>
              <a:buChar char="o"/>
            </a:pPr>
            <a:r>
              <a:rPr lang="en-GB" altLang="zh-CN" sz="1000" i="1" dirty="0">
                <a:effectLst/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Option Y: UE receives on-demand SIB1 from Cell A</a:t>
            </a:r>
            <a:endParaRPr lang="zh-CN" altLang="zh-CN" sz="1000" i="1" dirty="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3529794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>
            <a:extLst>
              <a:ext uri="{FF2B5EF4-FFF2-40B4-BE49-F238E27FC236}">
                <a16:creationId xmlns:a16="http://schemas.microsoft.com/office/drawing/2014/main" xmlns="" id="{B4C6DD7F-85B2-4AA5-9605-46E393F3573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1934" y="459532"/>
            <a:ext cx="10740640" cy="993400"/>
          </a:xfrm>
        </p:spPr>
        <p:txBody>
          <a:bodyPr/>
          <a:lstStyle/>
          <a:p>
            <a:r>
              <a:rPr lang="en-US" altLang="zh-CN" sz="3200" b="1" dirty="0">
                <a:solidFill>
                  <a:srgbClr val="C00000"/>
                </a:solidFill>
                <a:latin typeface="Arial" panose="020B0604020202020204"/>
                <a:cs typeface="Arial"/>
              </a:rPr>
              <a:t>Key outcome from WGs -  RAN1</a:t>
            </a:r>
          </a:p>
          <a:p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274BCF93-F8EC-4FE2-8535-6FA418650175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329017" y="1739433"/>
            <a:ext cx="11717574" cy="4690459"/>
          </a:xfrm>
        </p:spPr>
        <p:txBody>
          <a:bodyPr/>
          <a:lstStyle/>
          <a:p>
            <a:pPr marL="11108" indent="0">
              <a:buNone/>
            </a:pPr>
            <a:r>
              <a:rPr lang="en-GB" altLang="zh-CN" sz="1200" b="1" dirty="0">
                <a:effectLst/>
                <a:highlight>
                  <a:srgbClr val="00FF00"/>
                </a:highlight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Agreement</a:t>
            </a:r>
            <a:r>
              <a:rPr lang="en-US" altLang="zh-CN" sz="1200" i="1" dirty="0">
                <a:solidFill>
                  <a:srgbClr val="FF0000"/>
                </a:solidFill>
                <a:latin typeface="Times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 @RAN1#117</a:t>
            </a:r>
            <a:endParaRPr lang="zh-CN" altLang="zh-CN" sz="1200" dirty="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r>
              <a:rPr lang="en-GB" altLang="zh-CN" sz="1200" dirty="0">
                <a:effectLst/>
                <a:latin typeface="Times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For SIB1 in idle/inactive mode, prioritize RAN1 discussions on Case 2 and Case 3</a:t>
            </a:r>
            <a:endParaRPr lang="zh-CN" altLang="zh-CN" sz="1200" dirty="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>
              <a:buFont typeface="Times" panose="02020603050405020304" pitchFamily="18" charset="0"/>
              <a:buChar char="-"/>
            </a:pPr>
            <a:r>
              <a:rPr lang="en-US" altLang="zh-CN" sz="1200" dirty="0">
                <a:effectLst/>
                <a:latin typeface="Times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Case 2 (</a:t>
            </a:r>
            <a:r>
              <a:rPr lang="en-GB" altLang="zh-CN" sz="1200" dirty="0">
                <a:effectLst/>
                <a:latin typeface="Times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Option </a:t>
            </a:r>
            <a:r>
              <a:rPr lang="en-GB" altLang="zh-CN" sz="1200" dirty="0">
                <a:effectLst/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1+B+X</a:t>
            </a:r>
            <a:r>
              <a:rPr lang="en-US" altLang="zh-CN" sz="1200" dirty="0">
                <a:effectLst/>
                <a:latin typeface="Times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) is feasible from RAN1 perspective.</a:t>
            </a:r>
            <a:endParaRPr lang="zh-CN" altLang="zh-CN" sz="1200" dirty="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>
              <a:buFont typeface="Times" panose="02020603050405020304" pitchFamily="18" charset="0"/>
              <a:buChar char="-"/>
            </a:pPr>
            <a:r>
              <a:rPr lang="en-US" altLang="zh-CN" sz="1200" dirty="0">
                <a:effectLst/>
                <a:latin typeface="Times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Further study Case 3, focusing on the additional NES benefits over Case 2, feasibility, complexity, and spec impact.</a:t>
            </a:r>
          </a:p>
          <a:p>
            <a:pPr marL="11108" lvl="0" indent="0">
              <a:buNone/>
            </a:pPr>
            <a:endParaRPr lang="en-US" altLang="zh-CN" sz="1200" dirty="0">
              <a:latin typeface="Times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11108" indent="0">
              <a:buNone/>
            </a:pPr>
            <a:r>
              <a:rPr lang="en-US" altLang="zh-CN" sz="1200" b="1" dirty="0">
                <a:effectLst/>
                <a:highlight>
                  <a:srgbClr val="00FF00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Agreement</a:t>
            </a:r>
            <a:r>
              <a:rPr lang="en-US" altLang="zh-CN" sz="1200" i="1" dirty="0">
                <a:solidFill>
                  <a:srgbClr val="FF0000"/>
                </a:solidFill>
                <a:latin typeface="Times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 @RAN1#118</a:t>
            </a:r>
            <a:endParaRPr lang="zh-CN" altLang="zh-CN" sz="12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sz="1200" dirty="0">
                <a:effectLst/>
                <a:latin typeface="Times New Roman" panose="02020603050405020304" pitchFamily="18" charset="0"/>
                <a:ea typeface="PMingLiU" panose="02020500000000000000" pitchFamily="18" charset="-120"/>
              </a:rPr>
              <a:t>For on-demand SIB1 in idle/inactive mode, Case 3 (Option 2+B+Y) is feasible from RAN1 perspective for some scenarios. Case 3 (Option 2+B+Y) is lower priority compared to Case 2 from RAN1 perspective.</a:t>
            </a:r>
            <a:endParaRPr lang="zh-CN" altLang="zh-CN" sz="12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lvl="0" indent="-342900">
              <a:buFont typeface="Times" panose="02020603050405020304" pitchFamily="18" charset="0"/>
              <a:buChar char="-"/>
            </a:pPr>
            <a:r>
              <a:rPr lang="en-US" altLang="zh-CN" sz="1200" dirty="0">
                <a:effectLst/>
                <a:latin typeface="Times New Roman" panose="02020603050405020304" pitchFamily="18" charset="0"/>
                <a:ea typeface="PMingLiU" panose="02020500000000000000" pitchFamily="18" charset="-120"/>
              </a:rPr>
              <a:t>RAN1 is inconclusive on whether the required specification support is justified by the observed NES gain for Case 3</a:t>
            </a:r>
            <a:endParaRPr lang="zh-CN" altLang="zh-CN" sz="1200" dirty="0">
              <a:effectLst/>
              <a:latin typeface="Times New Roman" panose="02020603050405020304" pitchFamily="18" charset="0"/>
              <a:ea typeface="Batang" panose="02030600000101010101" pitchFamily="18" charset="-127"/>
            </a:endParaRPr>
          </a:p>
          <a:p>
            <a:pPr marL="11108" indent="0">
              <a:buNone/>
            </a:pPr>
            <a:endParaRPr lang="en-US" altLang="zh-CN" sz="1200" b="1" dirty="0">
              <a:effectLst/>
              <a:latin typeface="Times New Roman" panose="02020603050405020304" pitchFamily="18" charset="0"/>
              <a:ea typeface="PMingLiU" panose="02020500000000000000" pitchFamily="18" charset="-120"/>
            </a:endParaRPr>
          </a:p>
          <a:p>
            <a:pPr marL="11108" indent="0">
              <a:buNone/>
            </a:pPr>
            <a:r>
              <a:rPr lang="en-US" altLang="zh-CN" sz="1200" b="1" dirty="0">
                <a:effectLst/>
                <a:latin typeface="Times New Roman" panose="02020603050405020304" pitchFamily="18" charset="0"/>
                <a:ea typeface="PMingLiU" panose="02020500000000000000" pitchFamily="18" charset="-120"/>
              </a:rPr>
              <a:t>Conclusion</a:t>
            </a:r>
            <a:r>
              <a:rPr lang="en-US" altLang="zh-CN" sz="1200" i="1" dirty="0">
                <a:solidFill>
                  <a:srgbClr val="FF0000"/>
                </a:solidFill>
                <a:latin typeface="Times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 @RAN1#118</a:t>
            </a:r>
            <a:endParaRPr lang="zh-CN" altLang="zh-CN" sz="12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sz="1200" dirty="0">
                <a:latin typeface="Times New Roman" panose="02020603050405020304" pitchFamily="18" charset="0"/>
                <a:ea typeface="PMingLiU" panose="02020500000000000000" pitchFamily="18" charset="-120"/>
              </a:rPr>
              <a:t>For on-demand SIB1 in idle/inactive mode, RAN1 was not able to achieve consensus to support Case 1 (Option 1+A+X) in Rel-19, while Case 1 is technically possible from RAN1’s perspective.</a:t>
            </a:r>
          </a:p>
          <a:p>
            <a:pPr indent="0">
              <a:buNone/>
            </a:pPr>
            <a:endParaRPr lang="en-US" altLang="zh-CN" sz="1200" dirty="0">
              <a:latin typeface="Times New Roman" panose="02020603050405020304" pitchFamily="18" charset="0"/>
              <a:ea typeface="PMingLiU" panose="02020500000000000000" pitchFamily="18" charset="-120"/>
            </a:endParaRPr>
          </a:p>
          <a:p>
            <a:pPr marL="11108" indent="0">
              <a:buNone/>
            </a:pPr>
            <a:r>
              <a:rPr lang="en-US" altLang="zh-CN" sz="1200" b="1" dirty="0">
                <a:effectLst/>
                <a:highlight>
                  <a:srgbClr val="00FF00"/>
                </a:highlight>
                <a:latin typeface="Times New Roman" panose="02020603050405020304" pitchFamily="18" charset="0"/>
                <a:ea typeface="宋体" panose="02010600030101010101" pitchFamily="2" charset="-122"/>
              </a:rPr>
              <a:t>Agreement</a:t>
            </a:r>
            <a:r>
              <a:rPr lang="en-US" altLang="zh-CN" sz="1200" i="1" dirty="0">
                <a:solidFill>
                  <a:srgbClr val="FF0000"/>
                </a:solidFill>
                <a:latin typeface="Times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 @RAN1#118</a:t>
            </a:r>
            <a:endParaRPr lang="zh-CN" altLang="zh-CN" sz="12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RAN1 recommends specifying on-demand SIB1 only for Case 2 (Option 1+B+X) in Rel-19.</a:t>
            </a:r>
            <a:endParaRPr lang="zh-CN" altLang="zh-CN" sz="12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lvl="0" indent="-342900">
              <a:buFont typeface="Times" panose="02020603050405020304" pitchFamily="18" charset="0"/>
              <a:buChar char="-"/>
            </a:pPr>
            <a:r>
              <a:rPr lang="en-US" altLang="zh-CN" sz="1200" dirty="0">
                <a:effectLst/>
                <a:latin typeface="Times New Roman" panose="02020603050405020304" pitchFamily="18" charset="0"/>
                <a:ea typeface="Batang" panose="02030600000101010101" pitchFamily="18" charset="-127"/>
              </a:rPr>
              <a:t>Note: RAN1 strive to minimize impact to legacy UE.</a:t>
            </a:r>
            <a:endParaRPr lang="zh-CN" altLang="zh-CN" sz="1200" dirty="0">
              <a:effectLst/>
              <a:latin typeface="Times New Roman" panose="02020603050405020304" pitchFamily="18" charset="0"/>
              <a:ea typeface="Batang" panose="02030600000101010101" pitchFamily="18" charset="-127"/>
            </a:endParaRPr>
          </a:p>
          <a:p>
            <a:pPr marL="342900" lvl="0" indent="-342900">
              <a:buFont typeface="Times" panose="02020603050405020304" pitchFamily="18" charset="0"/>
              <a:buChar char="-"/>
            </a:pPr>
            <a:r>
              <a:rPr lang="en-US" altLang="zh-CN" sz="1200" dirty="0">
                <a:effectLst/>
                <a:latin typeface="Times New Roman" panose="02020603050405020304" pitchFamily="18" charset="0"/>
                <a:ea typeface="Batang" panose="02030600000101010101" pitchFamily="18" charset="-127"/>
              </a:rPr>
              <a:t>Note: RAN1 specification impact to support this feature should be minimized.</a:t>
            </a:r>
            <a:endParaRPr lang="zh-CN" altLang="zh-CN" sz="12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6" name="圖片 4">
            <a:extLst>
              <a:ext uri="{FF2B5EF4-FFF2-40B4-BE49-F238E27FC236}">
                <a16:creationId xmlns:a16="http://schemas.microsoft.com/office/drawing/2014/main" xmlns="" id="{E6095745-55F7-49E0-93F9-9BBC7440DA5A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011486" y="829745"/>
            <a:ext cx="3965317" cy="1686951"/>
          </a:xfrm>
          <a:prstGeom prst="rect">
            <a:avLst/>
          </a:prstGeom>
          <a:noFill/>
          <a:ln w="9525" cmpd="sng">
            <a:solidFill>
              <a:srgbClr val="000000"/>
            </a:solidFill>
            <a:miter lim="800000"/>
            <a:headEnd/>
            <a:tailEnd/>
          </a:ln>
          <a:effectLst/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49CE2B11-ADDC-4CC8-BD92-43F6C103D832}"/>
              </a:ext>
            </a:extLst>
          </p:cNvPr>
          <p:cNvSpPr txBox="1"/>
          <p:nvPr/>
        </p:nvSpPr>
        <p:spPr>
          <a:xfrm>
            <a:off x="8651841" y="2661696"/>
            <a:ext cx="2956643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1200" dirty="0">
                <a:latin typeface="Times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(For illustration. See FL summary R1-2405370)</a:t>
            </a:r>
            <a:endParaRPr lang="zh-CN" altLang="en-US" sz="1200" dirty="0">
              <a:latin typeface="Times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F1F36C6C-2D44-443A-BD73-52B9F3C6D9BF}"/>
              </a:ext>
            </a:extLst>
          </p:cNvPr>
          <p:cNvSpPr txBox="1"/>
          <p:nvPr/>
        </p:nvSpPr>
        <p:spPr>
          <a:xfrm>
            <a:off x="219960" y="1205321"/>
            <a:ext cx="609879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The following key agreements are achieved in RAN1:</a:t>
            </a:r>
          </a:p>
        </p:txBody>
      </p:sp>
    </p:spTree>
    <p:extLst>
      <p:ext uri="{BB962C8B-B14F-4D97-AF65-F5344CB8AC3E}">
        <p14:creationId xmlns:p14="http://schemas.microsoft.com/office/powerpoint/2010/main" val="3135032910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>
            <a:extLst>
              <a:ext uri="{FF2B5EF4-FFF2-40B4-BE49-F238E27FC236}">
                <a16:creationId xmlns:a16="http://schemas.microsoft.com/office/drawing/2014/main" xmlns="" id="{B4C6DD7F-85B2-4AA5-9605-46E393F3573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3241" y="363855"/>
            <a:ext cx="10740640" cy="993400"/>
          </a:xfrm>
        </p:spPr>
        <p:txBody>
          <a:bodyPr/>
          <a:lstStyle/>
          <a:p>
            <a:r>
              <a:rPr lang="en-US" altLang="zh-CN" sz="3200" b="1" dirty="0">
                <a:solidFill>
                  <a:srgbClr val="C00000"/>
                </a:solidFill>
                <a:latin typeface="Arial" panose="020B0604020202020204"/>
                <a:cs typeface="Arial"/>
              </a:rPr>
              <a:t>Key outcome from WGs -  RAN2/3</a:t>
            </a:r>
          </a:p>
          <a:p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274BCF93-F8EC-4FE2-8535-6FA418650175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545825" y="1496100"/>
            <a:ext cx="10733557" cy="4690459"/>
          </a:xfrm>
        </p:spPr>
        <p:txBody>
          <a:bodyPr/>
          <a:lstStyle/>
          <a:p>
            <a:pPr marL="0" indent="0">
              <a:spcAft>
                <a:spcPts val="0"/>
              </a:spcAft>
              <a:buNone/>
              <a:tabLst>
                <a:tab pos="1029970" algn="l"/>
              </a:tabLst>
            </a:pPr>
            <a:r>
              <a:rPr lang="x-none" altLang="zh-CN" sz="1400" dirty="0">
                <a:latin typeface="+mn-lt"/>
                <a:ea typeface="MS Mincho" panose="02020609040205080304" pitchFamily="49" charset="-128"/>
                <a:cs typeface="Times" panose="02020603050405020304" pitchFamily="18" charset="0"/>
              </a:rPr>
              <a:t>Scenario 3 (case 1 in RAN1)</a:t>
            </a:r>
            <a:r>
              <a:rPr lang="en-US" altLang="zh-CN" sz="1400" i="1" dirty="0">
                <a:solidFill>
                  <a:srgbClr val="FF0000"/>
                </a:solidFill>
                <a:latin typeface="Times" panose="02020603050405020304" pitchFamily="18" charset="0"/>
                <a:ea typeface="PMingLiU" panose="02020500000000000000" pitchFamily="18" charset="-120"/>
                <a:cs typeface="Times" panose="02020603050405020304" pitchFamily="18" charset="0"/>
              </a:rPr>
              <a:t> @RAN2#126</a:t>
            </a:r>
            <a:endParaRPr lang="zh-CN" altLang="zh-CN" sz="1400" dirty="0">
              <a:latin typeface="Times" panose="02020603050405020304" pitchFamily="18" charset="0"/>
              <a:ea typeface="MS Mincho" panose="02020609040205080304" pitchFamily="49" charset="-128"/>
              <a:cs typeface="Times" panose="02020603050405020304" pitchFamily="18" charset="0"/>
            </a:endParaRPr>
          </a:p>
          <a:p>
            <a:pPr marL="342900" lvl="0" indent="-342900">
              <a:buFont typeface="Times" panose="02020603050405020304" pitchFamily="18" charset="0"/>
              <a:buChar char="-"/>
            </a:pPr>
            <a:r>
              <a:rPr lang="x-none" altLang="zh-CN" sz="1400" dirty="0">
                <a:ea typeface="PMingLiU" panose="02020500000000000000" pitchFamily="18" charset="-120"/>
                <a:cs typeface="Times" panose="02020603050405020304" pitchFamily="18" charset="0"/>
              </a:rPr>
              <a:t>RAN2 to wait for RAN1’s progress whether to support scenario 3</a:t>
            </a:r>
            <a:endParaRPr lang="en-US" altLang="zh-CN" sz="1400" dirty="0">
              <a:latin typeface="Times" panose="02020603050405020304" pitchFamily="18" charset="0"/>
              <a:ea typeface="PMingLiU" panose="02020500000000000000" pitchFamily="18" charset="-120"/>
              <a:cs typeface="Times" panose="02020603050405020304" pitchFamily="18" charset="0"/>
            </a:endParaRPr>
          </a:p>
          <a:p>
            <a:pPr marL="0" indent="0">
              <a:spcBef>
                <a:spcPts val="600"/>
              </a:spcBef>
              <a:spcAft>
                <a:spcPts val="0"/>
              </a:spcAft>
              <a:buNone/>
              <a:tabLst>
                <a:tab pos="1029970" algn="l"/>
              </a:tabLst>
            </a:pPr>
            <a:r>
              <a:rPr lang="en-US" altLang="zh-CN" sz="1400" dirty="0">
                <a:latin typeface="+mn-lt"/>
                <a:ea typeface="MS Mincho" panose="02020609040205080304" pitchFamily="49" charset="-128"/>
                <a:cs typeface="Times" panose="02020603050405020304" pitchFamily="18" charset="0"/>
              </a:rPr>
              <a:t>Scenarios</a:t>
            </a:r>
            <a:r>
              <a:rPr lang="en-US" altLang="zh-CN" sz="1400" i="1" dirty="0">
                <a:solidFill>
                  <a:srgbClr val="FF0000"/>
                </a:solidFill>
                <a:latin typeface="Times" panose="02020603050405020304" pitchFamily="18" charset="0"/>
                <a:ea typeface="PMingLiU" panose="02020500000000000000" pitchFamily="18" charset="-120"/>
                <a:cs typeface="Times" panose="02020603050405020304" pitchFamily="18" charset="0"/>
              </a:rPr>
              <a:t> @RAN2#127</a:t>
            </a:r>
            <a:endParaRPr lang="zh-CN" altLang="zh-CN" sz="1400" dirty="0">
              <a:latin typeface="Times" panose="02020603050405020304" pitchFamily="18" charset="0"/>
              <a:ea typeface="MS Mincho" panose="02020609040205080304" pitchFamily="49" charset="-128"/>
              <a:cs typeface="Times" panose="02020603050405020304" pitchFamily="18" charset="0"/>
            </a:endParaRPr>
          </a:p>
          <a:p>
            <a:pPr marL="342900" indent="-342900">
              <a:buFont typeface="Times" panose="02020603050405020304" pitchFamily="18" charset="0"/>
              <a:buChar char="-"/>
            </a:pPr>
            <a:r>
              <a:rPr lang="x-none" altLang="zh-CN" sz="1400" dirty="0">
                <a:ea typeface="PMingLiU" panose="02020500000000000000" pitchFamily="18" charset="-120"/>
                <a:cs typeface="Times" panose="02020603050405020304" pitchFamily="18" charset="0"/>
              </a:rPr>
              <a:t>No consensus for RAN1 case 3 in RAN2</a:t>
            </a:r>
            <a:endParaRPr lang="en-US" altLang="zh-CN" sz="1400" dirty="0">
              <a:ea typeface="PMingLiU" panose="02020500000000000000" pitchFamily="18" charset="-120"/>
              <a:cs typeface="Times" panose="02020603050405020304" pitchFamily="18" charset="0"/>
            </a:endParaRPr>
          </a:p>
          <a:p>
            <a:pPr marL="0" indent="0">
              <a:spcBef>
                <a:spcPts val="600"/>
              </a:spcBef>
              <a:spcAft>
                <a:spcPts val="0"/>
              </a:spcAft>
              <a:buNone/>
              <a:tabLst>
                <a:tab pos="1029970" algn="l"/>
              </a:tabLst>
            </a:pPr>
            <a:r>
              <a:rPr lang="en-US" altLang="zh-CN" sz="1400" dirty="0">
                <a:latin typeface="+mn-lt"/>
                <a:ea typeface="MS Mincho" panose="02020609040205080304" pitchFamily="49" charset="-128"/>
                <a:cs typeface="Times" panose="02020603050405020304" pitchFamily="18" charset="0"/>
              </a:rPr>
              <a:t>OD-SIB1 SI conclusion </a:t>
            </a:r>
            <a:r>
              <a:rPr lang="en-US" altLang="zh-CN" sz="1400" i="1" dirty="0">
                <a:solidFill>
                  <a:srgbClr val="FF0000"/>
                </a:solidFill>
                <a:latin typeface="Times" panose="02020603050405020304" pitchFamily="18" charset="0"/>
                <a:ea typeface="PMingLiU" panose="02020500000000000000" pitchFamily="18" charset="-120"/>
                <a:cs typeface="Times" panose="02020603050405020304" pitchFamily="18" charset="0"/>
              </a:rPr>
              <a:t>@RAN2#127</a:t>
            </a:r>
            <a:endParaRPr lang="zh-CN" altLang="zh-CN" sz="1400" dirty="0">
              <a:latin typeface="Times" panose="02020603050405020304" pitchFamily="18" charset="0"/>
              <a:ea typeface="MS Mincho" panose="02020609040205080304" pitchFamily="49" charset="-128"/>
              <a:cs typeface="Times" panose="02020603050405020304" pitchFamily="18" charset="0"/>
            </a:endParaRPr>
          </a:p>
          <a:p>
            <a:pPr marL="342900" indent="-342900">
              <a:buFont typeface="Times" panose="02020603050405020304" pitchFamily="18" charset="0"/>
              <a:buChar char="-"/>
            </a:pPr>
            <a:r>
              <a:rPr lang="x-none" altLang="zh-CN" sz="1400" dirty="0">
                <a:ea typeface="PMingLiU" panose="02020500000000000000" pitchFamily="18" charset="-120"/>
                <a:cs typeface="Times" panose="02020603050405020304" pitchFamily="18" charset="0"/>
              </a:rPr>
              <a:t>RAN2 conclude that on-demand SIB1 is feasible from RAN2 perspective and recommend normative work of case 2 for on-demand SIB1</a:t>
            </a:r>
            <a:endParaRPr lang="en-US" altLang="zh-CN" sz="1200" dirty="0">
              <a:latin typeface="Times" panose="02020603050405020304" pitchFamily="18" charset="0"/>
              <a:ea typeface="MS Mincho" panose="02020609040205080304" pitchFamily="49" charset="-128"/>
              <a:cs typeface="Times" panose="02020603050405020304" pitchFamily="18" charset="0"/>
            </a:endParaRPr>
          </a:p>
          <a:p>
            <a:pPr marL="0" lvl="0" indent="0">
              <a:buNone/>
              <a:tabLst>
                <a:tab pos="1029970" algn="l"/>
              </a:tabLst>
            </a:pPr>
            <a:endParaRPr lang="en-US" altLang="zh-CN" sz="1200" dirty="0">
              <a:latin typeface="Times" panose="02020603050405020304" pitchFamily="18" charset="0"/>
              <a:ea typeface="MS Mincho" panose="02020609040205080304" pitchFamily="49" charset="-128"/>
              <a:cs typeface="Times" panose="02020603050405020304" pitchFamily="18" charset="0"/>
            </a:endParaRPr>
          </a:p>
          <a:p>
            <a:pPr marL="0" lvl="0" indent="0">
              <a:buNone/>
              <a:tabLst>
                <a:tab pos="1029970" algn="l"/>
              </a:tabLst>
            </a:pPr>
            <a:endParaRPr lang="zh-CN" altLang="zh-CN" sz="1200" dirty="0">
              <a:latin typeface="Times" panose="02020603050405020304" pitchFamily="18" charset="0"/>
              <a:ea typeface="MS Mincho" panose="02020609040205080304" pitchFamily="49" charset="-128"/>
              <a:cs typeface="Times" panose="02020603050405020304" pitchFamily="18" charset="0"/>
            </a:endParaRPr>
          </a:p>
          <a:p>
            <a:pPr marL="11108" indent="0">
              <a:lnSpc>
                <a:spcPct val="150000"/>
              </a:lnSpc>
              <a:buNone/>
            </a:pPr>
            <a:r>
              <a:rPr lang="en-US" altLang="zh-CN" sz="1400" i="1" dirty="0">
                <a:solidFill>
                  <a:srgbClr val="FF0000"/>
                </a:solidFill>
                <a:latin typeface="Times" panose="02020603050405020304" pitchFamily="18" charset="0"/>
                <a:ea typeface="PMingLiU" panose="02020500000000000000" pitchFamily="18" charset="-120"/>
                <a:cs typeface="Times" panose="02020603050405020304" pitchFamily="18" charset="0"/>
              </a:rPr>
              <a:t>@RAN3#124</a:t>
            </a:r>
            <a:endParaRPr lang="en-US" altLang="zh-CN" sz="1400" dirty="0">
              <a:effectLst/>
              <a:latin typeface="Times" panose="02020603050405020304" pitchFamily="18" charset="0"/>
              <a:ea typeface="宋体" panose="02010600030101010101" pitchFamily="2" charset="-122"/>
              <a:cs typeface="Times" panose="02020603050405020304" pitchFamily="18" charset="0"/>
            </a:endParaRPr>
          </a:p>
          <a:p>
            <a:r>
              <a:rPr lang="en-US" altLang="zh-CN" sz="1400" dirty="0">
                <a:latin typeface="Times" panose="02020603050405020304" pitchFamily="18" charset="0"/>
                <a:ea typeface="PMingLiU" panose="02020500000000000000" pitchFamily="18" charset="-120"/>
                <a:cs typeface="Times" panose="02020603050405020304" pitchFamily="18" charset="0"/>
              </a:rPr>
              <a:t>Focus on case2 in RAN3 first.</a:t>
            </a:r>
            <a:endParaRPr lang="zh-CN" altLang="zh-CN" sz="1400" dirty="0">
              <a:latin typeface="Times" panose="02020603050405020304" pitchFamily="18" charset="0"/>
              <a:ea typeface="PMingLiU" panose="02020500000000000000" pitchFamily="18" charset="-120"/>
              <a:cs typeface="Times" panose="02020603050405020304" pitchFamily="18" charset="0"/>
            </a:endParaRPr>
          </a:p>
          <a:p>
            <a:pPr marL="11108" indent="0">
              <a:lnSpc>
                <a:spcPct val="150000"/>
              </a:lnSpc>
              <a:buNone/>
            </a:pPr>
            <a:r>
              <a:rPr lang="en-US" altLang="zh-CN" sz="1400" i="1" dirty="0">
                <a:solidFill>
                  <a:srgbClr val="FF0000"/>
                </a:solidFill>
                <a:latin typeface="Times" panose="02020603050405020304" pitchFamily="18" charset="0"/>
                <a:ea typeface="PMingLiU" panose="02020500000000000000" pitchFamily="18" charset="-120"/>
                <a:cs typeface="Times" panose="02020603050405020304" pitchFamily="18" charset="0"/>
              </a:rPr>
              <a:t>@RAN3#125</a:t>
            </a:r>
            <a:endParaRPr lang="zh-CN" altLang="zh-CN" sz="1400" i="1" dirty="0">
              <a:solidFill>
                <a:srgbClr val="FF0000"/>
              </a:solidFill>
              <a:latin typeface="Times" panose="02020603050405020304" pitchFamily="18" charset="0"/>
              <a:ea typeface="PMingLiU" panose="02020500000000000000" pitchFamily="18" charset="-120"/>
              <a:cs typeface="Times" panose="02020603050405020304" pitchFamily="18" charset="0"/>
            </a:endParaRPr>
          </a:p>
          <a:p>
            <a:r>
              <a:rPr lang="en-US" altLang="zh-CN" sz="1400" dirty="0">
                <a:latin typeface="Times" panose="02020603050405020304" pitchFamily="18" charset="0"/>
                <a:ea typeface="PMingLiU" panose="02020500000000000000" pitchFamily="18" charset="-120"/>
                <a:cs typeface="Times" panose="02020603050405020304" pitchFamily="18" charset="0"/>
              </a:rPr>
              <a:t>Case 2 can be supported with the below details:</a:t>
            </a:r>
            <a:endParaRPr lang="zh-CN" altLang="zh-CN" sz="1400" dirty="0">
              <a:latin typeface="Times" panose="02020603050405020304" pitchFamily="18" charset="0"/>
              <a:ea typeface="PMingLiU" panose="02020500000000000000" pitchFamily="18" charset="-120"/>
              <a:cs typeface="Times" panose="02020603050405020304" pitchFamily="18" charset="0"/>
            </a:endParaRPr>
          </a:p>
          <a:p>
            <a:pPr marL="342900" indent="-342900">
              <a:buFont typeface="Times" panose="02020603050405020304" pitchFamily="18" charset="0"/>
              <a:buChar char="-"/>
            </a:pPr>
            <a:r>
              <a:rPr lang="en-US" altLang="zh-CN" sz="1400" dirty="0">
                <a:latin typeface="Times" panose="02020603050405020304" pitchFamily="18" charset="0"/>
                <a:ea typeface="PMingLiU" panose="02020500000000000000" pitchFamily="18" charset="-120"/>
                <a:cs typeface="Times" panose="02020603050405020304" pitchFamily="18" charset="0"/>
              </a:rPr>
              <a:t>UL WUS configuration is decided by NES Cell DU.</a:t>
            </a:r>
            <a:endParaRPr lang="zh-CN" altLang="zh-CN" sz="1400" dirty="0">
              <a:latin typeface="Times" panose="02020603050405020304" pitchFamily="18" charset="0"/>
              <a:ea typeface="PMingLiU" panose="02020500000000000000" pitchFamily="18" charset="-120"/>
              <a:cs typeface="Times" panose="02020603050405020304" pitchFamily="18" charset="0"/>
            </a:endParaRPr>
          </a:p>
          <a:p>
            <a:pPr marL="342900" indent="-342900">
              <a:buFont typeface="Times" panose="02020603050405020304" pitchFamily="18" charset="0"/>
              <a:buChar char="-"/>
            </a:pPr>
            <a:r>
              <a:rPr lang="en-US" altLang="zh-CN" sz="1400" dirty="0">
                <a:latin typeface="Times" panose="02020603050405020304" pitchFamily="18" charset="0"/>
                <a:ea typeface="PMingLiU" panose="02020500000000000000" pitchFamily="18" charset="-120"/>
                <a:cs typeface="Times" panose="02020603050405020304" pitchFamily="18" charset="0"/>
              </a:rPr>
              <a:t>UL WUS configuration transmission from NES Cell DU to NES Cell CU. NES gNB-CU sends UL WUS configuration to Cell A gNB-CU over </a:t>
            </a:r>
            <a:r>
              <a:rPr lang="en-US" altLang="zh-CN" sz="1400" dirty="0" err="1">
                <a:latin typeface="Times" panose="02020603050405020304" pitchFamily="18" charset="0"/>
                <a:ea typeface="PMingLiU" panose="02020500000000000000" pitchFamily="18" charset="-120"/>
                <a:cs typeface="Times" panose="02020603050405020304" pitchFamily="18" charset="0"/>
              </a:rPr>
              <a:t>Xn</a:t>
            </a:r>
            <a:r>
              <a:rPr lang="en-US" altLang="zh-CN" sz="1400" dirty="0">
                <a:latin typeface="Times" panose="02020603050405020304" pitchFamily="18" charset="0"/>
                <a:ea typeface="PMingLiU" panose="02020500000000000000" pitchFamily="18" charset="-120"/>
                <a:cs typeface="Times" panose="02020603050405020304" pitchFamily="18" charset="0"/>
              </a:rPr>
              <a:t> Interface.</a:t>
            </a:r>
            <a:endParaRPr lang="zh-CN" altLang="zh-CN" sz="1400" dirty="0">
              <a:latin typeface="Times" panose="02020603050405020304" pitchFamily="18" charset="0"/>
              <a:ea typeface="PMingLiU" panose="02020500000000000000" pitchFamily="18" charset="-120"/>
              <a:cs typeface="Times" panose="02020603050405020304" pitchFamily="18" charset="0"/>
            </a:endParaRPr>
          </a:p>
          <a:p>
            <a:pPr marL="342900" indent="-342900">
              <a:buFont typeface="Times" panose="02020603050405020304" pitchFamily="18" charset="0"/>
              <a:buChar char="-"/>
            </a:pPr>
            <a:r>
              <a:rPr lang="en-US" altLang="zh-CN" sz="1400" dirty="0">
                <a:latin typeface="Times" panose="02020603050405020304" pitchFamily="18" charset="0"/>
                <a:ea typeface="PMingLiU" panose="02020500000000000000" pitchFamily="18" charset="-120"/>
                <a:cs typeface="Times" panose="02020603050405020304" pitchFamily="18" charset="0"/>
              </a:rPr>
              <a:t>Upon the reception of the UL WUS configuration, Cell A can provide feedback to NES Cell on whether the WUS configuration Transmission for NES Cell is accepted in Cell A (e.g., confirm, reject). FFS if Cell A broadcasts it right away or not. </a:t>
            </a:r>
            <a:endParaRPr lang="zh-CN" altLang="zh-CN" sz="1400" dirty="0">
              <a:latin typeface="Times" panose="02020603050405020304" pitchFamily="18" charset="0"/>
              <a:ea typeface="PMingLiU" panose="02020500000000000000" pitchFamily="18" charset="-120"/>
              <a:cs typeface="Times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A9CD90A8-02F6-475C-BC12-EABF962CEE76}"/>
              </a:ext>
            </a:extLst>
          </p:cNvPr>
          <p:cNvSpPr txBox="1"/>
          <p:nvPr/>
        </p:nvSpPr>
        <p:spPr>
          <a:xfrm>
            <a:off x="412907" y="1061540"/>
            <a:ext cx="609879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The following key agreements are achieved in RAN2: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1400517C-21A1-41EC-B654-6A8E4C748A37}"/>
              </a:ext>
            </a:extLst>
          </p:cNvPr>
          <p:cNvSpPr txBox="1"/>
          <p:nvPr/>
        </p:nvSpPr>
        <p:spPr>
          <a:xfrm>
            <a:off x="407499" y="3344743"/>
            <a:ext cx="609879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The following key agreements are achieved in RAN3:</a:t>
            </a:r>
          </a:p>
        </p:txBody>
      </p:sp>
    </p:spTree>
    <p:extLst>
      <p:ext uri="{BB962C8B-B14F-4D97-AF65-F5344CB8AC3E}">
        <p14:creationId xmlns:p14="http://schemas.microsoft.com/office/powerpoint/2010/main" val="4000938476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>
            <a:extLst>
              <a:ext uri="{FF2B5EF4-FFF2-40B4-BE49-F238E27FC236}">
                <a16:creationId xmlns:a16="http://schemas.microsoft.com/office/drawing/2014/main" xmlns="" id="{B4C6DD7F-85B2-4AA5-9605-46E393F3573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3241" y="363855"/>
            <a:ext cx="10740640" cy="993400"/>
          </a:xfrm>
        </p:spPr>
        <p:txBody>
          <a:bodyPr/>
          <a:lstStyle/>
          <a:p>
            <a:r>
              <a:rPr lang="en-US" altLang="zh-CN" sz="3200" b="1" dirty="0">
                <a:solidFill>
                  <a:srgbClr val="C00000"/>
                </a:solidFill>
                <a:latin typeface="Arial" panose="020B0604020202020204"/>
                <a:cs typeface="Arial"/>
              </a:rPr>
              <a:t>Observation and proposal</a:t>
            </a:r>
          </a:p>
          <a:p>
            <a:endParaRPr lang="zh-CN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A9CD90A8-02F6-475C-BC12-EABF962CEE76}"/>
              </a:ext>
            </a:extLst>
          </p:cNvPr>
          <p:cNvSpPr txBox="1"/>
          <p:nvPr/>
        </p:nvSpPr>
        <p:spPr>
          <a:xfrm>
            <a:off x="412906" y="1095096"/>
            <a:ext cx="954482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The following can be observed based on outcome from WGs: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1400517C-21A1-41EC-B654-6A8E4C748A37}"/>
              </a:ext>
            </a:extLst>
          </p:cNvPr>
          <p:cNvSpPr txBox="1"/>
          <p:nvPr/>
        </p:nvSpPr>
        <p:spPr>
          <a:xfrm>
            <a:off x="407498" y="3965530"/>
            <a:ext cx="1132869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Proposal: Support normative work </a:t>
            </a:r>
            <a:r>
              <a:rPr lang="en-US" altLang="zh-CN" sz="1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 on-demand SIB1 for UEs in idle/inactive mode based on Case 2 in Rel-19.</a:t>
            </a: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</a:p>
          <a:p>
            <a:pPr marL="540000" lvl="1" indent="-342900" defTabSz="1187323"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Font typeface="Times" panose="02020603050405020304" pitchFamily="18" charset="0"/>
              <a:buChar char="-"/>
              <a:tabLst>
                <a:tab pos="1207605" algn="ctr"/>
              </a:tabLst>
            </a:pPr>
            <a:r>
              <a:rPr lang="en-US" altLang="zh-CN" b="1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Case 3 can also be included, striving for minimized additional specification impact. </a:t>
            </a:r>
            <a:endParaRPr lang="zh-CN" altLang="en-US" b="1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xmlns="" id="{55E872F8-E441-468D-8FEB-52870C24F5EE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499519" y="1521266"/>
            <a:ext cx="11018565" cy="2027277"/>
          </a:xfrm>
        </p:spPr>
        <p:txBody>
          <a:bodyPr/>
          <a:lstStyle/>
          <a:p>
            <a:r>
              <a:rPr lang="en-US" altLang="zh-CN" sz="1600" dirty="0"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With good and sufficient study from working groups, there is firm consensus to specify on-demand SIB1 for Case 2 (Option 1+B+X) for Rel-19 enhancements of network energy savings.</a:t>
            </a:r>
          </a:p>
          <a:p>
            <a:r>
              <a:rPr lang="en-US" altLang="zh-CN" sz="1600" dirty="0"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There is also large support of Case 3 to be included in Rel-19, which is feasible but lower priority than Case 2.</a:t>
            </a:r>
          </a:p>
          <a:p>
            <a:r>
              <a:rPr lang="en-US" altLang="zh-CN" sz="1600" dirty="0"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Based on RAN3 agreements, information exchange is not only between gNBs, but also between CU and DU within one gNB. </a:t>
            </a:r>
          </a:p>
          <a:p>
            <a:pPr marL="11108" indent="0">
              <a:buNone/>
            </a:pPr>
            <a:endParaRPr lang="en-US" altLang="zh-CN" sz="1600" u="sng" dirty="0">
              <a:latin typeface="Times" panose="02020603050405020304" pitchFamily="18" charset="0"/>
              <a:ea typeface="宋体" panose="02010600030101010101" pitchFamily="2" charset="-122"/>
              <a:cs typeface="Times" panose="02020603050405020304" pitchFamily="18" charset="0"/>
            </a:endParaRPr>
          </a:p>
          <a:p>
            <a:pPr marL="11108" indent="0">
              <a:buNone/>
            </a:pPr>
            <a:r>
              <a:rPr lang="en-US" altLang="zh-CN" sz="1600" b="1" dirty="0">
                <a:solidFill>
                  <a:srgbClr val="0070C0"/>
                </a:solidFill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Huawei view on case 3</a:t>
            </a:r>
            <a:r>
              <a:rPr lang="en-US" altLang="zh-CN" sz="1600" dirty="0"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: Networks energy savings can be achieved by Case 3 over Case 2 in some cases. Also, Case 3 brings limited additional standard impact, on top of the work for support of Case 2. </a:t>
            </a:r>
            <a:endParaRPr lang="zh-CN" altLang="en-US" sz="1600" dirty="0">
              <a:latin typeface="Times" panose="02020603050405020304" pitchFamily="18" charset="0"/>
              <a:ea typeface="宋体" panose="02010600030101010101" pitchFamily="2" charset="-122"/>
              <a:cs typeface="Times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5360851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>
            <a:extLst>
              <a:ext uri="{FF2B5EF4-FFF2-40B4-BE49-F238E27FC236}">
                <a16:creationId xmlns:a16="http://schemas.microsoft.com/office/drawing/2014/main" xmlns="" id="{518BEEFC-DAAF-456C-8B85-C136A7C6152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>
                <a:latin typeface="+mn-lt"/>
              </a:rPr>
              <a:t>Appendix: example of WID revision</a:t>
            </a:r>
            <a:endParaRPr lang="zh-CN" altLang="en-US" dirty="0">
              <a:latin typeface="+mn-lt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00A05C16-85F8-4B5A-8151-63340B6C701A}"/>
              </a:ext>
            </a:extLst>
          </p:cNvPr>
          <p:cNvSpPr>
            <a:spLocks noGrp="1"/>
          </p:cNvSpPr>
          <p:nvPr>
            <p:ph idx="12"/>
          </p:nvPr>
        </p:nvSpPr>
        <p:spPr/>
        <p:txBody>
          <a:bodyPr/>
          <a:lstStyle/>
          <a:p>
            <a:pPr marL="342900" lvl="0" indent="-342900" hangingPunct="0">
              <a:spcAft>
                <a:spcPts val="900"/>
              </a:spcAft>
              <a:buFont typeface="+mj-lt"/>
              <a:buAutoNum type="arabicPeriod"/>
            </a:pPr>
            <a:r>
              <a:rPr lang="en-GB" altLang="zh-CN" sz="1800" dirty="0" err="1">
                <a:solidFill>
                  <a:srgbClr val="FF0000"/>
                </a:solidFill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Specify</a:t>
            </a:r>
            <a:r>
              <a:rPr lang="en-GB" altLang="zh-CN" sz="1800" strike="sngStrike" dirty="0" err="1">
                <a:solidFill>
                  <a:srgbClr val="FF0000"/>
                </a:solidFill>
                <a:effectLst/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Study</a:t>
            </a:r>
            <a:r>
              <a:rPr lang="en-GB" altLang="zh-CN" sz="1800" dirty="0">
                <a:solidFill>
                  <a:srgbClr val="FF0000"/>
                </a:solidFill>
                <a:effectLst/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 </a:t>
            </a:r>
            <a:r>
              <a:rPr lang="en-GB" altLang="zh-CN" sz="1800" dirty="0">
                <a:effectLst/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procedures and signaling method(s) to support on-demand SIB1 for UEs in idle/inactive mode, including: [RAN1/2/3]</a:t>
            </a:r>
            <a:endParaRPr lang="zh-CN" altLang="zh-CN" sz="1800" dirty="0">
              <a:effectLst/>
              <a:latin typeface="Times" panose="02020603050405020304" pitchFamily="18" charset="0"/>
              <a:ea typeface="宋体" panose="02010600030101010101" pitchFamily="2" charset="-122"/>
              <a:cs typeface="Times" panose="02020603050405020304" pitchFamily="18" charset="0"/>
            </a:endParaRPr>
          </a:p>
          <a:p>
            <a:pPr marL="742950" lvl="1" indent="-285750" algn="just" hangingPunc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800" dirty="0">
                <a:effectLst/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Triggering method by uplink wake-up-signal using an existing signal/channel.</a:t>
            </a:r>
            <a:endParaRPr lang="zh-CN" altLang="zh-CN" sz="1800" dirty="0">
              <a:effectLst/>
              <a:latin typeface="Times" panose="02020603050405020304" pitchFamily="18" charset="0"/>
              <a:ea typeface="宋体" panose="02010600030101010101" pitchFamily="2" charset="-122"/>
              <a:cs typeface="Times" panose="02020603050405020304" pitchFamily="18" charset="0"/>
            </a:endParaRPr>
          </a:p>
          <a:p>
            <a:pPr marL="742950" lvl="1" indent="-285750" algn="just" hangingPunc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altLang="zh-CN" sz="1800" dirty="0">
                <a:effectLst/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Wake-up-signal configuration provisioning to UE </a:t>
            </a:r>
            <a:endParaRPr lang="zh-CN" altLang="zh-CN" sz="1800" dirty="0">
              <a:effectLst/>
              <a:latin typeface="Times" panose="02020603050405020304" pitchFamily="18" charset="0"/>
              <a:ea typeface="宋体" panose="02010600030101010101" pitchFamily="2" charset="-122"/>
              <a:cs typeface="Times" panose="02020603050405020304" pitchFamily="18" charset="0"/>
            </a:endParaRPr>
          </a:p>
          <a:p>
            <a:pPr marL="1143000" lvl="2" indent="-228600" algn="just" hangingPunct="0">
              <a:spcBef>
                <a:spcPts val="600"/>
              </a:spcBef>
              <a:spcAft>
                <a:spcPts val="600"/>
              </a:spcAft>
              <a:buFont typeface="Times New Roman" panose="02020603050405020304" pitchFamily="18" charset="0"/>
              <a:buChar char="-"/>
            </a:pPr>
            <a:r>
              <a:rPr lang="en-GB" altLang="zh-CN" sz="1800" dirty="0">
                <a:effectLst/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Note: No modification of SSB will be discussed under this objective</a:t>
            </a:r>
            <a:endParaRPr lang="zh-CN" altLang="zh-CN" sz="1800" dirty="0">
              <a:effectLst/>
              <a:latin typeface="Times" panose="02020603050405020304" pitchFamily="18" charset="0"/>
              <a:ea typeface="宋体" panose="02010600030101010101" pitchFamily="2" charset="-122"/>
              <a:cs typeface="Times" panose="02020603050405020304" pitchFamily="18" charset="0"/>
            </a:endParaRPr>
          </a:p>
          <a:p>
            <a:pPr marL="742950" lvl="1" indent="-285750" algn="just" hangingPunc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altLang="zh-CN" sz="1800" dirty="0">
                <a:effectLst/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Information</a:t>
            </a:r>
            <a:r>
              <a:rPr lang="en-US" altLang="zh-CN" sz="1800" dirty="0">
                <a:effectLst/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 exchange </a:t>
            </a:r>
            <a:r>
              <a:rPr lang="en-US" altLang="zh-CN" sz="1800" strike="sngStrike" dirty="0">
                <a:solidFill>
                  <a:srgbClr val="FF0000"/>
                </a:solidFill>
                <a:effectLst/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between gNBs</a:t>
            </a:r>
            <a:r>
              <a:rPr lang="en-US" altLang="zh-CN" sz="1800" strike="sngStrike" dirty="0">
                <a:solidFill>
                  <a:srgbClr val="FF0000"/>
                </a:solidFill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 </a:t>
            </a:r>
            <a:r>
              <a:rPr lang="en-US" altLang="zh-CN" sz="1800" dirty="0">
                <a:solidFill>
                  <a:srgbClr val="FF0000"/>
                </a:solidFill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over </a:t>
            </a:r>
            <a:r>
              <a:rPr lang="en-US" altLang="zh-CN" sz="1800" dirty="0">
                <a:solidFill>
                  <a:srgbClr val="FF0000"/>
                </a:solidFill>
                <a:effectLst/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network interfaces </a:t>
            </a:r>
            <a:r>
              <a:rPr lang="en-US" altLang="zh-CN" sz="1800" dirty="0">
                <a:effectLst/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at least for the configuration of wake-up signal</a:t>
            </a:r>
            <a:r>
              <a:rPr lang="en-US" altLang="zh-CN" sz="1800" strike="sngStrike" dirty="0">
                <a:solidFill>
                  <a:srgbClr val="FF0000"/>
                </a:solidFill>
                <a:effectLst/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, if necessary</a:t>
            </a:r>
            <a:r>
              <a:rPr lang="en-US" altLang="zh-CN" sz="1800" dirty="0">
                <a:effectLst/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.</a:t>
            </a:r>
            <a:endParaRPr lang="zh-CN" altLang="zh-CN" sz="1800" dirty="0">
              <a:effectLst/>
              <a:latin typeface="Times" panose="02020603050405020304" pitchFamily="18" charset="0"/>
              <a:ea typeface="宋体" panose="02010600030101010101" pitchFamily="2" charset="-122"/>
              <a:cs typeface="Times" panose="02020603050405020304" pitchFamily="18" charset="0"/>
            </a:endParaRPr>
          </a:p>
          <a:p>
            <a:pPr marL="742950" lvl="1" indent="-285750" algn="just" hangingPunc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altLang="zh-CN" sz="1800" strike="sngStrike" dirty="0">
                <a:solidFill>
                  <a:srgbClr val="FF0000"/>
                </a:solidFill>
                <a:effectLst/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Checkpoint for normative work in RAN#105</a:t>
            </a:r>
            <a:endParaRPr lang="zh-CN" altLang="zh-CN" sz="1800" strike="sngStrike" dirty="0">
              <a:solidFill>
                <a:srgbClr val="FF0000"/>
              </a:solidFill>
              <a:effectLst/>
              <a:latin typeface="Times" panose="02020603050405020304" pitchFamily="18" charset="0"/>
              <a:ea typeface="宋体" panose="02010600030101010101" pitchFamily="2" charset="-122"/>
              <a:cs typeface="Times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612384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4E5724B-7154-473D-A508-2B054E8EE854}"/>
    </a:ext>
  </a:extLst>
</a:theme>
</file>

<file path=ppt/theme/theme2.xml><?xml version="1.0" encoding="utf-8"?>
<a:theme xmlns:a="http://schemas.openxmlformats.org/drawingml/2006/main" name="章节页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C34AD67-7538-4717-9A73-50191031DBF3}"/>
    </a:ext>
  </a:extLst>
</a:theme>
</file>

<file path=ppt/theme/theme3.xml><?xml version="1.0" encoding="utf-8"?>
<a:theme xmlns:a="http://schemas.openxmlformats.org/drawingml/2006/main" name="结束页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CE9DE895-046C-40AC-AD8E-ED7DD660489B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25934</TotalTime>
  <Words>948</Words>
  <Application>Microsoft Office PowerPoint</Application>
  <PresentationFormat>自定义</PresentationFormat>
  <Paragraphs>87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7</vt:i4>
      </vt:variant>
    </vt:vector>
  </HeadingPairs>
  <TitlesOfParts>
    <vt:vector size="24" baseType="lpstr">
      <vt:lpstr>.AppleSystemUIFont</vt:lpstr>
      <vt:lpstr>Batang</vt:lpstr>
      <vt:lpstr>MS Mincho</vt:lpstr>
      <vt:lpstr>PMingLiU</vt:lpstr>
      <vt:lpstr>等线</vt:lpstr>
      <vt:lpstr>黑体</vt:lpstr>
      <vt:lpstr>宋体</vt:lpstr>
      <vt:lpstr>Microsoft YaHei</vt:lpstr>
      <vt:lpstr>Arial</vt:lpstr>
      <vt:lpstr>Calibri</vt:lpstr>
      <vt:lpstr>Courier New</vt:lpstr>
      <vt:lpstr>Times</vt:lpstr>
      <vt:lpstr>Times New Roman</vt:lpstr>
      <vt:lpstr>Wingdings</vt:lpstr>
      <vt:lpstr>封面页_图片版 </vt:lpstr>
      <vt:lpstr>章节页</vt:lpstr>
      <vt:lpstr>结束页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sunyan (O)</dc:creator>
  <cp:lastModifiedBy>Yan Cheng</cp:lastModifiedBy>
  <cp:revision>1663</cp:revision>
  <dcterms:created xsi:type="dcterms:W3CDTF">2020-08-28T08:44:19Z</dcterms:created>
  <dcterms:modified xsi:type="dcterms:W3CDTF">2024-09-02T12:52:20Z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(3)SFc90I03Kkl2ildDL/NcZOYG3Aygpi9ZOQX1/4UZPuNIRaXIrV/lz6uRNOWnxvJOUdnGdIUf
002LfPoIH0+0I0f15SWQ62sxPwG4iUDwHsfDJA9kat4FYHTtU0S5Rak6egw9BpXdYonflxLm
ygP2eR9PeNJDPUvIMNB8J/Gu7LCKLRs/wLVBJxRBnJs6lfTTrHptMEroEVOOVurJvxwX+0+e
5eSso6Ep9RIgBixfGD</vt:lpwstr>
  </property>
  <property fmtid="{D5CDD505-2E9C-101B-9397-08002B2CF9AE}" pid="3" name="_2015_ms_pID_7253431">
    <vt:lpwstr>Qcmknfi/GcCE6pOov0U0Z76A4Dun9tH5MDWkCgpNmHA6fwUduy6Y/I
2Y/LvAy2n05C50SMYUHl64HNGtr2ye/HBwon9zI32mL1hk4fSzUr2AU0LoVvBXZ4UWyZQfZ4
haZw+/p6g2XILa8f86R6E2+1PWjIYa8U16on+oqSUz66+HRUwyMR9n0SE+8jP+plhDoD4b7d
T8KYQyeSjfW659Z8VW4Un7Ul8cplptcgaJsH</vt:lpwstr>
  </property>
  <property fmtid="{D5CDD505-2E9C-101B-9397-08002B2CF9AE}" pid="4" name="_2015_ms_pID_7253432">
    <vt:lpwstr>uw==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1725241260</vt:lpwstr>
  </property>
</Properties>
</file>