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4" autoAdjust="0"/>
    <p:restoredTop sz="94660"/>
  </p:normalViewPr>
  <p:slideViewPr>
    <p:cSldViewPr snapToGrid="0">
      <p:cViewPr varScale="1">
        <p:scale>
          <a:sx n="113" d="100"/>
          <a:sy n="113" d="100"/>
        </p:scale>
        <p:origin x="450"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3D62680A-4E71-4FC8-922A-0D83D7733BF0}"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360009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62680A-4E71-4FC8-922A-0D83D7733BF0}"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195565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62680A-4E71-4FC8-922A-0D83D7733BF0}"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2569012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D62680A-4E71-4FC8-922A-0D83D7733BF0}"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22010450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D62680A-4E71-4FC8-922A-0D83D7733BF0}" type="datetimeFigureOut">
              <a:rPr lang="en-US" smtClean="0"/>
              <a:t>9/2/2024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30286767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D62680A-4E71-4FC8-922A-0D83D7733BF0}"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436100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D62680A-4E71-4FC8-922A-0D83D7733BF0}" type="datetimeFigureOut">
              <a:rPr lang="en-US" smtClean="0"/>
              <a:t>9/2/2024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2225595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D62680A-4E71-4FC8-922A-0D83D7733BF0}" type="datetimeFigureOut">
              <a:rPr lang="en-US" smtClean="0"/>
              <a:t>9/2/2024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1124633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D62680A-4E71-4FC8-922A-0D83D7733BF0}" type="datetimeFigureOut">
              <a:rPr lang="en-US" smtClean="0"/>
              <a:t>9/2/2024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6303435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62680A-4E71-4FC8-922A-0D83D7733BF0}"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12156802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D62680A-4E71-4FC8-922A-0D83D7733BF0}" type="datetimeFigureOut">
              <a:rPr lang="en-US" smtClean="0"/>
              <a:t>9/2/2024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A493ED-C16A-43F6-9CD0-F07351FDA719}" type="slidenum">
              <a:rPr lang="en-US" smtClean="0"/>
              <a:t>‹#›</a:t>
            </a:fld>
            <a:endParaRPr lang="en-US"/>
          </a:p>
        </p:txBody>
      </p:sp>
    </p:spTree>
    <p:extLst>
      <p:ext uri="{BB962C8B-B14F-4D97-AF65-F5344CB8AC3E}">
        <p14:creationId xmlns:p14="http://schemas.microsoft.com/office/powerpoint/2010/main" val="1026427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D62680A-4E71-4FC8-922A-0D83D7733BF0}" type="datetimeFigureOut">
              <a:rPr lang="en-US" smtClean="0"/>
              <a:t>9/2/2024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A493ED-C16A-43F6-9CD0-F07351FDA719}" type="slidenum">
              <a:rPr lang="en-US" smtClean="0"/>
              <a:t>‹#›</a:t>
            </a:fld>
            <a:endParaRPr lang="en-US"/>
          </a:p>
        </p:txBody>
      </p:sp>
    </p:spTree>
    <p:extLst>
      <p:ext uri="{BB962C8B-B14F-4D97-AF65-F5344CB8AC3E}">
        <p14:creationId xmlns:p14="http://schemas.microsoft.com/office/powerpoint/2010/main" val="31061171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69720" y="985203"/>
            <a:ext cx="9144000" cy="2387600"/>
          </a:xfrm>
        </p:spPr>
        <p:txBody>
          <a:bodyPr>
            <a:normAutofit/>
          </a:bodyPr>
          <a:lstStyle/>
          <a:p>
            <a:r>
              <a:rPr lang="en-US" altLang="zh-CN" sz="4800" dirty="0"/>
              <a:t>Checkpoint on ISAC Study</a:t>
            </a:r>
            <a:endParaRPr lang="en-US" sz="4800" dirty="0"/>
          </a:p>
        </p:txBody>
      </p:sp>
      <p:sp>
        <p:nvSpPr>
          <p:cNvPr id="3" name="Subtitle 2"/>
          <p:cNvSpPr>
            <a:spLocks noGrp="1"/>
          </p:cNvSpPr>
          <p:nvPr>
            <p:ph type="subTitle" idx="1"/>
          </p:nvPr>
        </p:nvSpPr>
        <p:spPr>
          <a:xfrm>
            <a:off x="1272540" y="4242118"/>
            <a:ext cx="9738360" cy="756602"/>
          </a:xfrm>
        </p:spPr>
        <p:txBody>
          <a:bodyPr>
            <a:normAutofit/>
          </a:bodyPr>
          <a:lstStyle/>
          <a:p>
            <a:r>
              <a:rPr lang="en-US" dirty="0"/>
              <a:t>Huawei, </a:t>
            </a:r>
            <a:r>
              <a:rPr lang="en-US" dirty="0" err="1"/>
              <a:t>HiSilicon</a:t>
            </a:r>
            <a:r>
              <a:rPr lang="en-US" dirty="0"/>
              <a:t>,</a:t>
            </a:r>
            <a:r>
              <a:rPr lang="zh-CN" altLang="en-US" dirty="0"/>
              <a:t> </a:t>
            </a:r>
            <a:r>
              <a:rPr lang="en-US" altLang="zh-CN" dirty="0"/>
              <a:t>China Telecom, Reliance </a:t>
            </a:r>
            <a:r>
              <a:rPr lang="en-US" altLang="zh-CN" dirty="0" err="1"/>
              <a:t>Jio</a:t>
            </a:r>
            <a:r>
              <a:rPr lang="en-US" altLang="zh-CN" dirty="0"/>
              <a:t>, China Unicom, CAICT, </a:t>
            </a:r>
            <a:r>
              <a:rPr lang="en-US" altLang="zh-CN" dirty="0" err="1"/>
              <a:t>Turkcell</a:t>
            </a:r>
            <a:r>
              <a:rPr lang="en-US" altLang="zh-CN" dirty="0"/>
              <a:t>, China Broadnet</a:t>
            </a:r>
            <a:endParaRPr lang="en-US" dirty="0"/>
          </a:p>
        </p:txBody>
      </p:sp>
      <p:sp>
        <p:nvSpPr>
          <p:cNvPr id="4" name="Rectangle 3"/>
          <p:cNvSpPr/>
          <p:nvPr/>
        </p:nvSpPr>
        <p:spPr>
          <a:xfrm>
            <a:off x="274320" y="227380"/>
            <a:ext cx="7696200" cy="646331"/>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3GPP TSG RAN Meeting #105			</a:t>
            </a:r>
            <a:r>
              <a:rPr lang="en-GB" dirty="0">
                <a:latin typeface="Arial" panose="020B0604020202020204" pitchFamily="34" charset="0"/>
                <a:ea typeface="MS Mincho"/>
              </a:rPr>
              <a:t>	</a:t>
            </a:r>
          </a:p>
          <a:p>
            <a:r>
              <a:rPr lang="en-AU" altLang="zh-CN" dirty="0">
                <a:latin typeface="Arial" panose="020B0604020202020204" pitchFamily="34" charset="0"/>
              </a:rPr>
              <a:t>Melbourne</a:t>
            </a:r>
            <a:r>
              <a:rPr lang="en-GB" dirty="0">
                <a:latin typeface="Arial" panose="020B0604020202020204" pitchFamily="34" charset="0"/>
              </a:rPr>
              <a:t>, </a:t>
            </a:r>
            <a:r>
              <a:rPr lang="en-AU" altLang="zh-CN" dirty="0">
                <a:latin typeface="Arial" panose="020B0604020202020204" pitchFamily="34" charset="0"/>
              </a:rPr>
              <a:t>Australia</a:t>
            </a:r>
            <a:r>
              <a:rPr lang="en-GB" dirty="0">
                <a:latin typeface="Arial" panose="020B0604020202020204" pitchFamily="34" charset="0"/>
              </a:rPr>
              <a:t>, September 9</a:t>
            </a:r>
            <a:r>
              <a:rPr lang="en-GB" dirty="0">
                <a:latin typeface="Arial" panose="020B0604020202020204" pitchFamily="34" charset="0"/>
                <a:ea typeface="Times New Roman" panose="02020603050405020304" pitchFamily="18" charset="0"/>
              </a:rPr>
              <a:t>-12, 2024</a:t>
            </a:r>
            <a:endParaRPr lang="en-US" sz="1100" dirty="0">
              <a:effectLst/>
              <a:latin typeface="Times New Roman" panose="02020603050405020304" pitchFamily="18" charset="0"/>
              <a:ea typeface="Times New Roman" panose="02020603050405020304" pitchFamily="18" charset="0"/>
            </a:endParaRPr>
          </a:p>
        </p:txBody>
      </p:sp>
      <p:sp>
        <p:nvSpPr>
          <p:cNvPr id="5" name="Rectangle 4"/>
          <p:cNvSpPr/>
          <p:nvPr/>
        </p:nvSpPr>
        <p:spPr>
          <a:xfrm>
            <a:off x="9713389" y="181214"/>
            <a:ext cx="2274982" cy="369332"/>
          </a:xfrm>
          <a:prstGeom prst="rect">
            <a:avLst/>
          </a:prstGeom>
        </p:spPr>
        <p:txBody>
          <a:bodyPr wrap="none">
            <a:spAutoFit/>
          </a:bodyPr>
          <a:lstStyle/>
          <a:p>
            <a:r>
              <a:rPr lang="en-GB" b="1" dirty="0">
                <a:latin typeface="Arial" panose="020B0604020202020204" pitchFamily="34" charset="0"/>
                <a:ea typeface="MS Mincho"/>
              </a:rPr>
              <a:t>	</a:t>
            </a:r>
            <a:r>
              <a:rPr lang="en-GB" dirty="0">
                <a:latin typeface="Arial" panose="020B0604020202020204" pitchFamily="34" charset="0"/>
              </a:rPr>
              <a:t>RP-242037</a:t>
            </a:r>
            <a:endParaRPr lang="en-US" sz="11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573370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24" y="90805"/>
            <a:ext cx="11648636" cy="594995"/>
          </a:xfrm>
        </p:spPr>
        <p:txBody>
          <a:bodyPr>
            <a:normAutofit/>
          </a:bodyPr>
          <a:lstStyle/>
          <a:p>
            <a:r>
              <a:rPr lang="en-US" sz="3200" dirty="0"/>
              <a:t>Background and motivation</a:t>
            </a:r>
          </a:p>
        </p:txBody>
      </p:sp>
      <p:sp>
        <p:nvSpPr>
          <p:cNvPr id="3" name="Content Placeholder 2"/>
          <p:cNvSpPr>
            <a:spLocks noGrp="1"/>
          </p:cNvSpPr>
          <p:nvPr>
            <p:ph idx="1"/>
          </p:nvPr>
        </p:nvSpPr>
        <p:spPr>
          <a:xfrm>
            <a:off x="358140" y="887192"/>
            <a:ext cx="11573022" cy="4099675"/>
          </a:xfrm>
        </p:spPr>
        <p:txBody>
          <a:bodyPr>
            <a:normAutofit fontScale="77500" lnSpcReduction="20000"/>
          </a:bodyPr>
          <a:lstStyle/>
          <a:p>
            <a:pPr>
              <a:lnSpc>
                <a:spcPct val="120000"/>
              </a:lnSpc>
            </a:pPr>
            <a:r>
              <a:rPr lang="en-US" altLang="zh-CN" dirty="0"/>
              <a:t>RAN Chair summary for Rel-19 workshop (RWS-234088) states: </a:t>
            </a:r>
          </a:p>
          <a:p>
            <a:pPr lvl="1">
              <a:lnSpc>
                <a:spcPct val="120000"/>
              </a:lnSpc>
            </a:pPr>
            <a:r>
              <a:rPr lang="en-US" altLang="zh-CN" i="1" dirty="0"/>
              <a:t>Very strong interest in channel modeling for integrated sensing and communication (ISAC), and also interest in other possible areas (e.g., use cases, scenarios, key performance metrics (KPIs), potential spec impact, etc.)</a:t>
            </a:r>
          </a:p>
          <a:p>
            <a:pPr lvl="1">
              <a:lnSpc>
                <a:spcPct val="120000"/>
              </a:lnSpc>
            </a:pPr>
            <a:endParaRPr lang="en-GB" altLang="zh-CN" i="1" dirty="0"/>
          </a:p>
          <a:p>
            <a:pPr>
              <a:lnSpc>
                <a:spcPct val="120000"/>
              </a:lnSpc>
            </a:pPr>
            <a:r>
              <a:rPr lang="en-US" altLang="zh-CN" sz="2900" dirty="0"/>
              <a:t>In TSG#102 SA sent question to RAN asking “</a:t>
            </a:r>
            <a:r>
              <a:rPr lang="en-GB" altLang="zh-CN" i="1" dirty="0"/>
              <a:t>RAN’s view whether the monostatic base station based sensing is feasible without any additional (dedicated) RAN WG(s) study/work”. </a:t>
            </a:r>
            <a:r>
              <a:rPr lang="en-GB" altLang="zh-CN" dirty="0"/>
              <a:t>RAN agreed to “</a:t>
            </a:r>
            <a:r>
              <a:rPr lang="en-GB" altLang="zh-CN" i="1" dirty="0"/>
              <a:t>discuss at RAN#105 whether to include additional study beyond channel modelling for ISAC”.</a:t>
            </a:r>
            <a:endParaRPr lang="en-US" altLang="zh-CN" i="1" dirty="0"/>
          </a:p>
          <a:p>
            <a:pPr lvl="1">
              <a:lnSpc>
                <a:spcPct val="120000"/>
              </a:lnSpc>
            </a:pPr>
            <a:endParaRPr lang="en-US" sz="2000" dirty="0"/>
          </a:p>
          <a:p>
            <a:pPr>
              <a:lnSpc>
                <a:spcPct val="120000"/>
              </a:lnSpc>
            </a:pPr>
            <a:r>
              <a:rPr lang="en-US" altLang="zh-CN" dirty="0"/>
              <a:t>There is increasing interest from operators globally in network-based sensing for e.g. UAV detection and tracking.</a:t>
            </a:r>
          </a:p>
        </p:txBody>
      </p:sp>
    </p:spTree>
    <p:extLst>
      <p:ext uri="{BB962C8B-B14F-4D97-AF65-F5344CB8AC3E}">
        <p14:creationId xmlns:p14="http://schemas.microsoft.com/office/powerpoint/2010/main" val="11937449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224" y="183938"/>
            <a:ext cx="11745938" cy="594995"/>
          </a:xfrm>
        </p:spPr>
        <p:txBody>
          <a:bodyPr>
            <a:normAutofit fontScale="90000"/>
          </a:bodyPr>
          <a:lstStyle/>
          <a:p>
            <a:r>
              <a:rPr lang="en-US" altLang="zh-CN" sz="3200" dirty="0"/>
              <a:t>Sufficient progress was made in ISAC channel model, especially for UAV</a:t>
            </a:r>
            <a:endParaRPr lang="en-US" sz="3200" dirty="0"/>
          </a:p>
        </p:txBody>
      </p:sp>
      <p:sp>
        <p:nvSpPr>
          <p:cNvPr id="3" name="Content Placeholder 2"/>
          <p:cNvSpPr>
            <a:spLocks noGrp="1"/>
          </p:cNvSpPr>
          <p:nvPr>
            <p:ph idx="1"/>
          </p:nvPr>
        </p:nvSpPr>
        <p:spPr>
          <a:xfrm>
            <a:off x="358140" y="887192"/>
            <a:ext cx="11573022" cy="5285008"/>
          </a:xfrm>
        </p:spPr>
        <p:txBody>
          <a:bodyPr>
            <a:normAutofit/>
          </a:bodyPr>
          <a:lstStyle/>
          <a:p>
            <a:pPr>
              <a:lnSpc>
                <a:spcPct val="100000"/>
              </a:lnSpc>
              <a:spcBef>
                <a:spcPts val="0"/>
              </a:spcBef>
              <a:spcAft>
                <a:spcPts val="300"/>
              </a:spcAft>
            </a:pPr>
            <a:r>
              <a:rPr lang="en-US" altLang="zh-CN" sz="2000" dirty="0"/>
              <a:t>Channel model:</a:t>
            </a:r>
          </a:p>
          <a:p>
            <a:pPr lvl="1">
              <a:lnSpc>
                <a:spcPct val="100000"/>
              </a:lnSpc>
              <a:spcBef>
                <a:spcPts val="0"/>
              </a:spcBef>
              <a:spcAft>
                <a:spcPts val="300"/>
              </a:spcAft>
            </a:pPr>
            <a:r>
              <a:rPr lang="en-US" altLang="zh-CN" sz="1800" dirty="0"/>
              <a:t>Target channel: </a:t>
            </a:r>
          </a:p>
          <a:p>
            <a:pPr lvl="2">
              <a:lnSpc>
                <a:spcPct val="100000"/>
              </a:lnSpc>
              <a:spcBef>
                <a:spcPts val="0"/>
              </a:spcBef>
              <a:spcAft>
                <a:spcPts val="300"/>
              </a:spcAft>
            </a:pPr>
            <a:r>
              <a:rPr lang="en-US" altLang="zh-CN" sz="1600" dirty="0"/>
              <a:t>For UAV RCS, an angle independent value or with random fluctuation is the common understanding, e.g., -20dB with fluctuation of normal distribution (0, 2dB), etc. </a:t>
            </a:r>
          </a:p>
          <a:p>
            <a:pPr lvl="2">
              <a:lnSpc>
                <a:spcPct val="100000"/>
              </a:lnSpc>
              <a:spcBef>
                <a:spcPts val="0"/>
              </a:spcBef>
              <a:spcAft>
                <a:spcPts val="300"/>
              </a:spcAft>
            </a:pPr>
            <a:r>
              <a:rPr lang="en-US" altLang="zh-CN" sz="1600" dirty="0"/>
              <a:t>RAN1 has agreed the crucial component of the channel response generation, i.e., direct path and indirect path generation.</a:t>
            </a:r>
          </a:p>
          <a:p>
            <a:pPr lvl="2">
              <a:lnSpc>
                <a:spcPct val="100000"/>
              </a:lnSpc>
              <a:spcBef>
                <a:spcPts val="0"/>
              </a:spcBef>
              <a:spcAft>
                <a:spcPts val="300"/>
              </a:spcAft>
            </a:pPr>
            <a:r>
              <a:rPr lang="en-US" altLang="zh-CN" sz="1600" dirty="0"/>
              <a:t>It is the common understanding to reuse the LOS and NLOS clusters for each link (Tx-ST or ST-Rx) and full concatenation of LOS+NLOS clusters of two links with complexity reduction not precluded for evaluations. </a:t>
            </a:r>
          </a:p>
          <a:p>
            <a:pPr lvl="1">
              <a:lnSpc>
                <a:spcPct val="100000"/>
              </a:lnSpc>
              <a:spcBef>
                <a:spcPts val="0"/>
              </a:spcBef>
              <a:spcAft>
                <a:spcPts val="300"/>
              </a:spcAft>
            </a:pPr>
            <a:r>
              <a:rPr lang="en-US" altLang="zh-CN" sz="1800" dirty="0"/>
              <a:t>Background channel: </a:t>
            </a:r>
          </a:p>
          <a:p>
            <a:pPr lvl="2">
              <a:lnSpc>
                <a:spcPct val="100000"/>
              </a:lnSpc>
              <a:spcBef>
                <a:spcPts val="0"/>
              </a:spcBef>
              <a:spcAft>
                <a:spcPts val="300"/>
              </a:spcAft>
            </a:pPr>
            <a:r>
              <a:rPr lang="en-US" altLang="zh-CN" sz="1600" dirty="0"/>
              <a:t>Background channel modelling for TRP-TRP bistatic and for TRP mono-static has been agreed with a couple of options for FFS.</a:t>
            </a:r>
          </a:p>
          <a:p>
            <a:pPr lvl="2">
              <a:lnSpc>
                <a:spcPct val="100000"/>
              </a:lnSpc>
              <a:spcBef>
                <a:spcPts val="0"/>
              </a:spcBef>
              <a:spcAft>
                <a:spcPts val="300"/>
              </a:spcAft>
            </a:pPr>
            <a:r>
              <a:rPr lang="en-US" altLang="zh-CN" sz="1600" dirty="0"/>
              <a:t>The options can be settled down in parallel discussion with evaluation once started. </a:t>
            </a:r>
          </a:p>
          <a:p>
            <a:pPr>
              <a:lnSpc>
                <a:spcPct val="100000"/>
              </a:lnSpc>
              <a:spcBef>
                <a:spcPts val="0"/>
              </a:spcBef>
              <a:spcAft>
                <a:spcPts val="300"/>
              </a:spcAft>
            </a:pPr>
            <a:endParaRPr lang="en-US" altLang="zh-CN" sz="2000" dirty="0"/>
          </a:p>
          <a:p>
            <a:pPr>
              <a:lnSpc>
                <a:spcPct val="100000"/>
              </a:lnSpc>
              <a:spcBef>
                <a:spcPts val="0"/>
              </a:spcBef>
              <a:spcAft>
                <a:spcPts val="300"/>
              </a:spcAft>
            </a:pPr>
            <a:r>
              <a:rPr lang="en-US" altLang="zh-CN" sz="2000" dirty="0"/>
              <a:t>Evaluation assumption:</a:t>
            </a:r>
          </a:p>
          <a:p>
            <a:pPr lvl="1">
              <a:lnSpc>
                <a:spcPct val="100000"/>
              </a:lnSpc>
              <a:spcBef>
                <a:spcPts val="0"/>
              </a:spcBef>
              <a:spcAft>
                <a:spcPts val="300"/>
              </a:spcAft>
            </a:pPr>
            <a:r>
              <a:rPr lang="en-US" sz="1600" dirty="0"/>
              <a:t>Key evaluation assumptions for UAV have been agreed. </a:t>
            </a:r>
          </a:p>
          <a:p>
            <a:pPr lvl="2">
              <a:lnSpc>
                <a:spcPct val="100000"/>
              </a:lnSpc>
              <a:spcBef>
                <a:spcPts val="0"/>
              </a:spcBef>
              <a:spcAft>
                <a:spcPts val="300"/>
              </a:spcAft>
            </a:pPr>
            <a:r>
              <a:rPr lang="en-US" altLang="zh-CN" sz="1400" dirty="0"/>
              <a:t>Possible down-selection among the options for assumptions can be fixed in the evaluation phase.</a:t>
            </a:r>
          </a:p>
          <a:p>
            <a:pPr lvl="1">
              <a:lnSpc>
                <a:spcPct val="100000"/>
              </a:lnSpc>
              <a:spcBef>
                <a:spcPts val="0"/>
              </a:spcBef>
              <a:spcAft>
                <a:spcPts val="300"/>
              </a:spcAft>
            </a:pPr>
            <a:r>
              <a:rPr lang="en-US" sz="1600" dirty="0"/>
              <a:t>Other assumptions, e.g., antenna configuration of TRP, etc. can be further discussed in evaluation phase once started. </a:t>
            </a:r>
          </a:p>
        </p:txBody>
      </p:sp>
    </p:spTree>
    <p:extLst>
      <p:ext uri="{BB962C8B-B14F-4D97-AF65-F5344CB8AC3E}">
        <p14:creationId xmlns:p14="http://schemas.microsoft.com/office/powerpoint/2010/main" val="871873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220" y="212725"/>
            <a:ext cx="11658600" cy="602615"/>
          </a:xfrm>
        </p:spPr>
        <p:txBody>
          <a:bodyPr>
            <a:normAutofit/>
          </a:bodyPr>
          <a:lstStyle/>
          <a:p>
            <a:r>
              <a:rPr lang="en-US" sz="3600" dirty="0"/>
              <a:t>Proposal</a:t>
            </a:r>
          </a:p>
        </p:txBody>
      </p:sp>
      <p:sp>
        <p:nvSpPr>
          <p:cNvPr id="3" name="Content Placeholder 2"/>
          <p:cNvSpPr>
            <a:spLocks noGrp="1"/>
          </p:cNvSpPr>
          <p:nvPr>
            <p:ph idx="1"/>
          </p:nvPr>
        </p:nvSpPr>
        <p:spPr>
          <a:xfrm>
            <a:off x="236220" y="1223645"/>
            <a:ext cx="11800450" cy="4351338"/>
          </a:xfrm>
        </p:spPr>
        <p:txBody>
          <a:bodyPr>
            <a:normAutofit/>
          </a:bodyPr>
          <a:lstStyle/>
          <a:p>
            <a:pPr fontAlgn="base">
              <a:lnSpc>
                <a:spcPct val="100000"/>
              </a:lnSpc>
              <a:spcBef>
                <a:spcPts val="600"/>
              </a:spcBef>
              <a:buClr>
                <a:schemeClr val="bg1">
                  <a:lumMod val="50000"/>
                </a:schemeClr>
              </a:buClr>
              <a:buSzPct val="100000"/>
            </a:pPr>
            <a:r>
              <a:rPr lang="en-US" altLang="zh-CN" sz="2400" dirty="0"/>
              <a:t>Add a new objective to assess whether any specification work is needed for meeting the Rel-19 SA1 UAV sensing requirements with network-based sensing</a:t>
            </a:r>
          </a:p>
          <a:p>
            <a:pPr fontAlgn="base">
              <a:lnSpc>
                <a:spcPct val="100000"/>
              </a:lnSpc>
              <a:spcBef>
                <a:spcPts val="600"/>
              </a:spcBef>
              <a:buClr>
                <a:schemeClr val="bg1">
                  <a:lumMod val="50000"/>
                </a:schemeClr>
              </a:buClr>
              <a:buSzPct val="100000"/>
            </a:pPr>
            <a:endParaRPr lang="en-US" altLang="zh-CN" sz="2400" dirty="0"/>
          </a:p>
          <a:p>
            <a:pPr marL="0" indent="0" fontAlgn="base">
              <a:lnSpc>
                <a:spcPct val="100000"/>
              </a:lnSpc>
              <a:spcBef>
                <a:spcPts val="600"/>
              </a:spcBef>
              <a:buClr>
                <a:schemeClr val="bg1">
                  <a:lumMod val="50000"/>
                </a:schemeClr>
              </a:buClr>
              <a:buSzPct val="100000"/>
              <a:buNone/>
            </a:pPr>
            <a:r>
              <a:rPr lang="en-US" altLang="zh-CN" sz="2400" b="1" dirty="0"/>
              <a:t>Proposed new objective:</a:t>
            </a:r>
          </a:p>
          <a:p>
            <a:pPr fontAlgn="base">
              <a:lnSpc>
                <a:spcPct val="100000"/>
              </a:lnSpc>
              <a:spcBef>
                <a:spcPts val="600"/>
              </a:spcBef>
              <a:buClr>
                <a:schemeClr val="bg1">
                  <a:lumMod val="50000"/>
                </a:schemeClr>
              </a:buClr>
              <a:buSzPct val="100000"/>
            </a:pPr>
            <a:r>
              <a:rPr lang="en-US" altLang="zh-CN" sz="2400" dirty="0"/>
              <a:t>Evaluate sensing performance for UAV scenario with TRP monostatic sensing and TRP-TRP bistatic sensing</a:t>
            </a:r>
          </a:p>
          <a:p>
            <a:pPr lvl="1" fontAlgn="base">
              <a:lnSpc>
                <a:spcPct val="100000"/>
              </a:lnSpc>
              <a:spcBef>
                <a:spcPts val="600"/>
              </a:spcBef>
              <a:buClr>
                <a:schemeClr val="bg1">
                  <a:lumMod val="50000"/>
                </a:schemeClr>
              </a:buClr>
              <a:buSzPct val="100000"/>
            </a:pPr>
            <a:r>
              <a:rPr lang="en-US" altLang="zh-CN" sz="2000" dirty="0"/>
              <a:t>Identify and define, if any, additional parameter values needed for the performance evaluations leveraging parameter values defined for channel model calibration</a:t>
            </a:r>
          </a:p>
          <a:p>
            <a:pPr lvl="1" fontAlgn="base">
              <a:lnSpc>
                <a:spcPct val="100000"/>
              </a:lnSpc>
              <a:spcBef>
                <a:spcPts val="600"/>
              </a:spcBef>
              <a:buClr>
                <a:schemeClr val="bg1">
                  <a:lumMod val="50000"/>
                </a:schemeClr>
              </a:buClr>
              <a:buSzPct val="100000"/>
            </a:pPr>
            <a:r>
              <a:rPr lang="en-US" altLang="zh-CN" sz="2000" dirty="0"/>
              <a:t>Verify whether performance metrics defined in TS 22.137 for outdoor UAV detection and tracking can be fulfilled, assuming network implementations that require no change to NR waveform/reference signals/frame structure</a:t>
            </a:r>
          </a:p>
        </p:txBody>
      </p:sp>
    </p:spTree>
    <p:extLst>
      <p:ext uri="{BB962C8B-B14F-4D97-AF65-F5344CB8AC3E}">
        <p14:creationId xmlns:p14="http://schemas.microsoft.com/office/powerpoint/2010/main" val="473578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1180</TotalTime>
  <Words>480</Words>
  <Application>Microsoft Office PowerPoint</Application>
  <PresentationFormat>宽屏</PresentationFormat>
  <Paragraphs>33</Paragraphs>
  <Slides>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MS Mincho</vt:lpstr>
      <vt:lpstr>宋体</vt:lpstr>
      <vt:lpstr>Arial</vt:lpstr>
      <vt:lpstr>Calibri</vt:lpstr>
      <vt:lpstr>Calibri Light</vt:lpstr>
      <vt:lpstr>Times New Roman</vt:lpstr>
      <vt:lpstr>Office Theme</vt:lpstr>
      <vt:lpstr>Checkpoint on ISAC Study</vt:lpstr>
      <vt:lpstr>Background and motivation</vt:lpstr>
      <vt:lpstr>Sufficient progress was made in ISAC channel model, especially for UAV</vt:lpstr>
      <vt:lpstr>Proposal</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Clarification on SSB for NR NTN</dc:title>
  <dc:creator>Jiansong</dc:creator>
  <cp:lastModifiedBy>Ganjiansong (Jiansong)</cp:lastModifiedBy>
  <cp:revision>54</cp:revision>
  <dcterms:created xsi:type="dcterms:W3CDTF">2024-05-09T13:39:29Z</dcterms:created>
  <dcterms:modified xsi:type="dcterms:W3CDTF">2024-09-02T03:46:58Z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(3)5zuuytRcxgfR7OFkYiJ+Jn6HO5BSXGXRo4gVFlKCM+HfxXWNyaA2MbQGiGBVjqH6zorslZTg
Jv9qFnAVBczJERiKm1MvZhiKIo6gOD64IBjBsrhlbN6qJ5ky6P7zuIYRr6kCGAUwkvRPaLvZ
+t9meuJKTRE90WMWBCLzaGCvYvppfeENDnPtS+zrY/lxGcInfFzjBPlX50K7+aWIf6tS6kcJ
rOqkR4dn3Ut/4NhFcY</vt:lpwstr>
  </property>
  <property fmtid="{D5CDD505-2E9C-101B-9397-08002B2CF9AE}" pid="3" name="_2015_ms_pID_7253431">
    <vt:lpwstr>BXIDFP6Dhn0OjQBxOJdkfvwwMWMsH4fmxC0E6Xt4QsRazgDiWLeA9M
8/x3AKWeAh5Ek4u4PtQ5Yo2wsXONooHWVNBxnW0f00MsMmmhGvq2n7YNx9hFvFsAvg4CbNJN
7fhol5VzV8rod6UfeWN+2atpAGo3mlVb+votDaW8n32bZg/vtquwaoWYXIo29SWV+/0Sst19
QVuHz7doRm7iTiUO1sBo5WnwjDzK+3NJnKzB</vt:lpwstr>
  </property>
  <property fmtid="{D5CDD505-2E9C-101B-9397-08002B2CF9AE}" pid="4" name="_2015_ms_pID_7253432">
    <vt:lpwstr>5w==</vt:lpwstr>
  </property>
</Properties>
</file>