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 id="2147483694" r:id="rId2"/>
    <p:sldMasterId id="2147483698" r:id="rId3"/>
  </p:sldMasterIdLst>
  <p:notesMasterIdLst>
    <p:notesMasterId r:id="rId10"/>
  </p:notesMasterIdLst>
  <p:handoutMasterIdLst>
    <p:handoutMasterId r:id="rId11"/>
  </p:handoutMasterIdLst>
  <p:sldIdLst>
    <p:sldId id="449" r:id="rId4"/>
    <p:sldId id="489" r:id="rId5"/>
    <p:sldId id="490" r:id="rId6"/>
    <p:sldId id="491" r:id="rId7"/>
    <p:sldId id="480" r:id="rId8"/>
    <p:sldId id="405" r:id="rId9"/>
  </p:sldIdLst>
  <p:sldSz cx="9144000" cy="5143500" type="screen16x9"/>
  <p:notesSz cx="6797675" cy="9874250"/>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189" algn="l" rtl="0" fontAlgn="base">
      <a:spcBef>
        <a:spcPct val="0"/>
      </a:spcBef>
      <a:spcAft>
        <a:spcPct val="0"/>
      </a:spcAft>
      <a:defRPr kern="1200">
        <a:solidFill>
          <a:schemeClr val="tx1"/>
        </a:solidFill>
        <a:latin typeface="Arial" charset="0"/>
        <a:ea typeface="宋体" charset="-122"/>
        <a:cs typeface="+mn-cs"/>
      </a:defRPr>
    </a:lvl2pPr>
    <a:lvl3pPr marL="914378" algn="l" rtl="0" fontAlgn="base">
      <a:spcBef>
        <a:spcPct val="0"/>
      </a:spcBef>
      <a:spcAft>
        <a:spcPct val="0"/>
      </a:spcAft>
      <a:defRPr kern="1200">
        <a:solidFill>
          <a:schemeClr val="tx1"/>
        </a:solidFill>
        <a:latin typeface="Arial" charset="0"/>
        <a:ea typeface="宋体" charset="-122"/>
        <a:cs typeface="+mn-cs"/>
      </a:defRPr>
    </a:lvl3pPr>
    <a:lvl4pPr marL="1371566" algn="l" rtl="0" fontAlgn="base">
      <a:spcBef>
        <a:spcPct val="0"/>
      </a:spcBef>
      <a:spcAft>
        <a:spcPct val="0"/>
      </a:spcAft>
      <a:defRPr kern="1200">
        <a:solidFill>
          <a:schemeClr val="tx1"/>
        </a:solidFill>
        <a:latin typeface="Arial" charset="0"/>
        <a:ea typeface="宋体" charset="-122"/>
        <a:cs typeface="+mn-cs"/>
      </a:defRPr>
    </a:lvl4pPr>
    <a:lvl5pPr marL="1828754" algn="l" rtl="0" fontAlgn="base">
      <a:spcBef>
        <a:spcPct val="0"/>
      </a:spcBef>
      <a:spcAft>
        <a:spcPct val="0"/>
      </a:spcAft>
      <a:defRPr kern="1200">
        <a:solidFill>
          <a:schemeClr val="tx1"/>
        </a:solidFill>
        <a:latin typeface="Arial" charset="0"/>
        <a:ea typeface="宋体" charset="-122"/>
        <a:cs typeface="+mn-cs"/>
      </a:defRPr>
    </a:lvl5pPr>
    <a:lvl6pPr marL="2285943" algn="l" defTabSz="914378" rtl="0" eaLnBrk="1" latinLnBrk="0" hangingPunct="1">
      <a:defRPr kern="1200">
        <a:solidFill>
          <a:schemeClr val="tx1"/>
        </a:solidFill>
        <a:latin typeface="Arial" charset="0"/>
        <a:ea typeface="宋体" charset="-122"/>
        <a:cs typeface="+mn-cs"/>
      </a:defRPr>
    </a:lvl6pPr>
    <a:lvl7pPr marL="2743132" algn="l" defTabSz="914378" rtl="0" eaLnBrk="1" latinLnBrk="0" hangingPunct="1">
      <a:defRPr kern="1200">
        <a:solidFill>
          <a:schemeClr val="tx1"/>
        </a:solidFill>
        <a:latin typeface="Arial" charset="0"/>
        <a:ea typeface="宋体" charset="-122"/>
        <a:cs typeface="+mn-cs"/>
      </a:defRPr>
    </a:lvl7pPr>
    <a:lvl8pPr marL="3200320" algn="l" defTabSz="914378" rtl="0" eaLnBrk="1" latinLnBrk="0" hangingPunct="1">
      <a:defRPr kern="1200">
        <a:solidFill>
          <a:schemeClr val="tx1"/>
        </a:solidFill>
        <a:latin typeface="Arial" charset="0"/>
        <a:ea typeface="宋体" charset="-122"/>
        <a:cs typeface="+mn-cs"/>
      </a:defRPr>
    </a:lvl8pPr>
    <a:lvl9pPr marL="3657509" algn="l" defTabSz="91437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extLst>
      <p:ext uri="{19B8F6BF-5375-455C-9EA6-DF929625EA0E}">
        <p15:presenceInfo xmlns:p15="http://schemas.microsoft.com/office/powerpoint/2012/main" userId="HP" providerId="None"/>
      </p:ext>
    </p:extLst>
  </p:cmAuthor>
  <p:cmAuthor id="4" name="Nanfang" initials="NF" lastIdx="3" clrIdx="2">
    <p:extLst>
      <p:ext uri="{19B8F6BF-5375-455C-9EA6-DF929625EA0E}">
        <p15:presenceInfo xmlns:p15="http://schemas.microsoft.com/office/powerpoint/2012/main" userId="Nanf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08"/>
    <a:srgbClr val="B94A00"/>
    <a:srgbClr val="324395"/>
    <a:srgbClr val="007E39"/>
    <a:srgbClr val="E1FFC3"/>
    <a:srgbClr val="FF6600"/>
    <a:srgbClr val="FF9966"/>
    <a:srgbClr val="314395"/>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294" autoAdjust="0"/>
    <p:restoredTop sz="99882" autoAdjust="0"/>
  </p:normalViewPr>
  <p:slideViewPr>
    <p:cSldViewPr>
      <p:cViewPr varScale="1">
        <p:scale>
          <a:sx n="95" d="100"/>
          <a:sy n="95" d="100"/>
        </p:scale>
        <p:origin x="88" y="136"/>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4187"/>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4187"/>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2024/9/2</a:t>
            </a:fld>
            <a:endParaRPr lang="zh-CN" altLang="en-US"/>
          </a:p>
        </p:txBody>
      </p:sp>
      <p:sp>
        <p:nvSpPr>
          <p:cNvPr id="4" name="页脚占位符 3"/>
          <p:cNvSpPr>
            <a:spLocks noGrp="1"/>
          </p:cNvSpPr>
          <p:nvPr>
            <p:ph type="ftr" sz="quarter" idx="2"/>
          </p:nvPr>
        </p:nvSpPr>
        <p:spPr>
          <a:xfrm>
            <a:off x="0" y="9378485"/>
            <a:ext cx="2946400" cy="4941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378485"/>
            <a:ext cx="2946400" cy="494187"/>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5659" cy="4937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4" y="1"/>
            <a:ext cx="2945659" cy="4937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9/2/2024</a:t>
            </a:fld>
            <a:endParaRPr lang="en-US"/>
          </a:p>
        </p:txBody>
      </p:sp>
      <p:sp>
        <p:nvSpPr>
          <p:cNvPr id="4" name="Slide Image Placeholder 3"/>
          <p:cNvSpPr>
            <a:spLocks noGrp="1" noRot="1" noChangeAspect="1"/>
          </p:cNvSpPr>
          <p:nvPr>
            <p:ph type="sldImg" idx="2"/>
          </p:nvPr>
        </p:nvSpPr>
        <p:spPr>
          <a:xfrm>
            <a:off x="106363" y="739775"/>
            <a:ext cx="6584950" cy="3703638"/>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690269"/>
            <a:ext cx="5438140" cy="4443412"/>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9378825"/>
            <a:ext cx="2945659" cy="4937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4" y="9378825"/>
            <a:ext cx="2945659" cy="4937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89" algn="l" rtl="0" eaLnBrk="0" fontAlgn="base" hangingPunct="0">
      <a:spcBef>
        <a:spcPct val="30000"/>
      </a:spcBef>
      <a:spcAft>
        <a:spcPct val="0"/>
      </a:spcAft>
      <a:defRPr sz="1200" kern="1200">
        <a:solidFill>
          <a:schemeClr val="tx1"/>
        </a:solidFill>
        <a:latin typeface="+mn-lt"/>
        <a:ea typeface="+mn-ea"/>
        <a:cs typeface="+mn-cs"/>
      </a:defRPr>
    </a:lvl2pPr>
    <a:lvl3pPr marL="914378" algn="l" rtl="0" eaLnBrk="0" fontAlgn="base" hangingPunct="0">
      <a:spcBef>
        <a:spcPct val="30000"/>
      </a:spcBef>
      <a:spcAft>
        <a:spcPct val="0"/>
      </a:spcAft>
      <a:defRPr sz="1200" kern="1200">
        <a:solidFill>
          <a:schemeClr val="tx1"/>
        </a:solidFill>
        <a:latin typeface="+mn-lt"/>
        <a:ea typeface="+mn-ea"/>
        <a:cs typeface="+mn-cs"/>
      </a:defRPr>
    </a:lvl3pPr>
    <a:lvl4pPr marL="1371566" algn="l" rtl="0" eaLnBrk="0" fontAlgn="base" hangingPunct="0">
      <a:spcBef>
        <a:spcPct val="30000"/>
      </a:spcBef>
      <a:spcAft>
        <a:spcPct val="0"/>
      </a:spcAft>
      <a:defRPr sz="1200" kern="1200">
        <a:solidFill>
          <a:schemeClr val="tx1"/>
        </a:solidFill>
        <a:latin typeface="+mn-lt"/>
        <a:ea typeface="+mn-ea"/>
        <a:cs typeface="+mn-cs"/>
      </a:defRPr>
    </a:lvl4pPr>
    <a:lvl5pPr marL="1828754" algn="l" rtl="0" eaLnBrk="0" fontAlgn="base" hangingPunct="0">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3</a:t>
            </a:fld>
            <a:endParaRPr lang="en-US"/>
          </a:p>
        </p:txBody>
      </p:sp>
    </p:spTree>
    <p:extLst>
      <p:ext uri="{BB962C8B-B14F-4D97-AF65-F5344CB8AC3E}">
        <p14:creationId xmlns:p14="http://schemas.microsoft.com/office/powerpoint/2010/main" val="68027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4</a:t>
            </a:fld>
            <a:endParaRPr lang="en-US"/>
          </a:p>
        </p:txBody>
      </p:sp>
    </p:spTree>
    <p:extLst>
      <p:ext uri="{BB962C8B-B14F-4D97-AF65-F5344CB8AC3E}">
        <p14:creationId xmlns:p14="http://schemas.microsoft.com/office/powerpoint/2010/main" val="16204968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5</a:t>
            </a:fld>
            <a:endParaRPr lang="en-US"/>
          </a:p>
        </p:txBody>
      </p:sp>
    </p:spTree>
    <p:extLst>
      <p:ext uri="{BB962C8B-B14F-4D97-AF65-F5344CB8AC3E}">
        <p14:creationId xmlns:p14="http://schemas.microsoft.com/office/powerpoint/2010/main" val="680270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lIns="91438" tIns="45719" rIns="91438" bIns="45719"/>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1"/>
            <a:ext cx="1828800" cy="385763"/>
          </a:xfrm>
          <a:prstGeom prst="rect">
            <a:avLst/>
          </a:prstGeom>
          <a:noFill/>
          <a:ln w="9525">
            <a:noFill/>
            <a:miter lim="800000"/>
            <a:headEnd/>
            <a:tailEnd/>
          </a:ln>
          <a:effectLst/>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19" indent="-263519">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marL="803255" indent="-263519">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457" indent="-271457">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457" indent="-271457"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12" indent="-271457"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cstate="print"/>
          <a:srcRect/>
          <a:stretch>
            <a:fillRect/>
          </a:stretch>
        </p:blipFill>
        <p:spPr bwMode="auto">
          <a:xfrm>
            <a:off x="7055296" y="141481"/>
            <a:ext cx="1981200" cy="700088"/>
          </a:xfrm>
          <a:prstGeom prst="rect">
            <a:avLst/>
          </a:prstGeom>
          <a:noFill/>
          <a:ln w="9525">
            <a:noFill/>
            <a:miter lim="800000"/>
            <a:headEnd/>
            <a:tailEnd/>
          </a:ln>
        </p:spPr>
      </p:pic>
      <p:pic>
        <p:nvPicPr>
          <p:cNvPr id="4" name="图片 3" descr="ctc-logo-4.png"/>
          <p:cNvPicPr>
            <a:picLocks noChangeAspect="1"/>
          </p:cNvPicPr>
          <p:nvPr userDrawn="1"/>
        </p:nvPicPr>
        <p:blipFill>
          <a:blip r:embed="rId3" cstate="print"/>
          <a:stretch>
            <a:fillRect/>
          </a:stretch>
        </p:blipFill>
        <p:spPr>
          <a:xfrm>
            <a:off x="7072668" y="195488"/>
            <a:ext cx="1903697" cy="606803"/>
          </a:xfrm>
          <a:prstGeom prst="rect">
            <a:avLst/>
          </a:prstGeom>
        </p:spPr>
      </p:pic>
    </p:spTree>
    <p:extLst>
      <p:ext uri="{BB962C8B-B14F-4D97-AF65-F5344CB8AC3E}">
        <p14:creationId xmlns:p14="http://schemas.microsoft.com/office/powerpoint/2010/main" val="2375749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7020273" y="2931792"/>
            <a:ext cx="2125612" cy="2157704"/>
          </a:xfrm>
          <a:prstGeom prst="rect">
            <a:avLst/>
          </a:prstGeom>
          <a:noFill/>
        </p:spPr>
      </p:pic>
      <p:sp>
        <p:nvSpPr>
          <p:cNvPr id="8" name="矩形 7"/>
          <p:cNvSpPr/>
          <p:nvPr userDrawn="1"/>
        </p:nvSpPr>
        <p:spPr bwMode="auto">
          <a:xfrm>
            <a:off x="107505" y="4731990"/>
            <a:ext cx="6336704" cy="378042"/>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lvl="0" indent="-292093" algn="ctr" fontAlgn="base">
              <a:spcBef>
                <a:spcPts val="0"/>
              </a:spcBef>
              <a:spcAft>
                <a:spcPts val="300"/>
              </a:spcAft>
              <a:buClr>
                <a:srgbClr val="000066"/>
              </a:buClr>
              <a:buSzPct val="70000"/>
            </a:pPr>
            <a:endParaRPr lang="zh-CN" altLang="en-US" b="1" dirty="0">
              <a:solidFill>
                <a:schemeClr val="tx1"/>
              </a:solidFill>
              <a:latin typeface="微软雅黑" pitchFamily="34" charset="-122"/>
              <a:ea typeface="微软雅黑" pitchFamily="34" charset="-122"/>
              <a:sym typeface="微软雅黑" pitchFamily="34" charset="-122"/>
            </a:endParaRPr>
          </a:p>
        </p:txBody>
      </p:sp>
      <p:sp>
        <p:nvSpPr>
          <p:cNvPr id="9" name="流程图: 手动输入 8"/>
          <p:cNvSpPr/>
          <p:nvPr userDrawn="1"/>
        </p:nvSpPr>
        <p:spPr bwMode="auto">
          <a:xfrm rot="16200000">
            <a:off x="7911371" y="3984908"/>
            <a:ext cx="378042"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9"/>
            <a:ext cx="8856984" cy="519113"/>
          </a:xfrm>
          <a:prstGeom prst="rect">
            <a:avLst/>
          </a:prstGeom>
        </p:spPr>
        <p:txBody>
          <a:bodyPr lIns="91438" tIns="45719" rIns="91438" bIns="45719"/>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107504"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5"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defTabSz="914378"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5" name="TextBox 14"/>
          <p:cNvSpPr txBox="1"/>
          <p:nvPr userDrawn="1"/>
        </p:nvSpPr>
        <p:spPr>
          <a:xfrm>
            <a:off x="179512" y="4731991"/>
            <a:ext cx="4427984" cy="369332"/>
          </a:xfrm>
          <a:prstGeom prst="rect">
            <a:avLst/>
          </a:prstGeom>
          <a:noFill/>
        </p:spPr>
        <p:txBody>
          <a:bodyPr wrap="square" lIns="91438" tIns="45719" rIns="91438" bIns="45719" rtlCol="0">
            <a:spAutoFit/>
          </a:bodyPr>
          <a:lstStyle/>
          <a:p>
            <a:r>
              <a:rPr lang="zh-CN" altLang="en-US" sz="1800" b="1" dirty="0">
                <a:solidFill>
                  <a:srgbClr val="D65700"/>
                </a:solidFill>
                <a:latin typeface="微软雅黑" pitchFamily="34" charset="-122"/>
                <a:ea typeface="微软雅黑"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7596336" y="4731991"/>
            <a:ext cx="1224136" cy="360812"/>
          </a:xfrm>
          <a:prstGeom prst="rect">
            <a:avLst/>
          </a:prstGeom>
          <a:noFill/>
        </p:spPr>
      </p:pic>
      <p:sp>
        <p:nvSpPr>
          <p:cNvPr id="17" name="流程图: 手动输入 16"/>
          <p:cNvSpPr/>
          <p:nvPr userDrawn="1"/>
        </p:nvSpPr>
        <p:spPr bwMode="auto">
          <a:xfrm rot="5400000">
            <a:off x="6327195" y="3984908"/>
            <a:ext cx="378042"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2" name="Rectangle 6"/>
          <p:cNvSpPr>
            <a:spLocks noGrp="1" noChangeArrowheads="1"/>
          </p:cNvSpPr>
          <p:nvPr>
            <p:ph type="sldNum" sz="quarter" idx="10"/>
          </p:nvPr>
        </p:nvSpPr>
        <p:spPr>
          <a:xfrm>
            <a:off x="4500167" y="4858097"/>
            <a:ext cx="1223963" cy="161925"/>
          </a:xfrm>
          <a:ln/>
        </p:spPr>
        <p:txBody>
          <a:bodyP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a:defRPr/>
            </a:pPr>
            <a:r>
              <a:rPr lang="en-US" altLang="zh-CN" dirty="0"/>
              <a:t>&lt;</a:t>
            </a:r>
            <a:fld id="{F8121519-15E4-4D74-9277-D34AB4062FE8}" type="slidenum">
              <a:rPr lang="en-US" altLang="zh-CN" smtClean="0"/>
              <a:pPr>
                <a:defRPr/>
              </a:pPr>
              <a:t>‹#›</a:t>
            </a:fld>
            <a:r>
              <a:rPr lang="en-US" altLang="zh-CN" dirty="0"/>
              <a:t>&gt;</a:t>
            </a:r>
            <a:endParaRPr lang="zh-CN" altLang="en-US" dirty="0"/>
          </a:p>
        </p:txBody>
      </p:sp>
      <p:sp>
        <p:nvSpPr>
          <p:cNvPr id="18" name="内容占位符 2"/>
          <p:cNvSpPr>
            <a:spLocks noGrp="1"/>
          </p:cNvSpPr>
          <p:nvPr>
            <p:ph idx="11"/>
          </p:nvPr>
        </p:nvSpPr>
        <p:spPr>
          <a:xfrm>
            <a:off x="4644008"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673870194"/>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3151591"/>
            <a:ext cx="2485653" cy="1937903"/>
          </a:xfrm>
          <a:prstGeom prst="rect">
            <a:avLst/>
          </a:prstGeom>
          <a:noFill/>
        </p:spPr>
      </p:pic>
      <p:sp>
        <p:nvSpPr>
          <p:cNvPr id="8" name="矩形 7"/>
          <p:cNvSpPr/>
          <p:nvPr userDrawn="1"/>
        </p:nvSpPr>
        <p:spPr bwMode="auto">
          <a:xfrm>
            <a:off x="107504" y="4785996"/>
            <a:ext cx="6336704" cy="324036"/>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8"/>
            <a:ext cx="8856984" cy="519113"/>
          </a:xfrm>
          <a:prstGeom prst="rect">
            <a:avLst/>
          </a:prstGeom>
        </p:spPr>
        <p:txBody>
          <a:bodyPr/>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251520" y="843558"/>
            <a:ext cx="8642350" cy="3672408"/>
          </a:xfrm>
          <a:prstGeom prst="rect">
            <a:avLst/>
          </a:prstGeo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54198" y="4011910"/>
            <a:ext cx="324036"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938374" y="4011910"/>
            <a:ext cx="324036"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4774890"/>
            <a:ext cx="1224136" cy="415498"/>
          </a:xfrm>
          <a:prstGeom prst="rect">
            <a:avLst/>
          </a:prstGeom>
          <a:noFill/>
        </p:spPr>
        <p:txBody>
          <a:bodyPr wrap="square" rtlCol="0">
            <a:spAutoFit/>
          </a:bodyPr>
          <a:lstStyle/>
          <a:p>
            <a:r>
              <a:rPr lang="en-US" altLang="zh-CN" sz="1050" b="1" dirty="0">
                <a:solidFill>
                  <a:schemeClr val="bg1"/>
                </a:solidFill>
              </a:rPr>
              <a:t>CHINA TELECOME</a:t>
            </a:r>
            <a:endParaRPr lang="zh-CN" altLang="en-US" sz="1050" b="1" dirty="0">
              <a:solidFill>
                <a:schemeClr val="bg1"/>
              </a:solidFill>
            </a:endParaRPr>
          </a:p>
        </p:txBody>
      </p:sp>
      <p:sp>
        <p:nvSpPr>
          <p:cNvPr id="34" name="TextBox 33"/>
          <p:cNvSpPr txBox="1"/>
          <p:nvPr userDrawn="1"/>
        </p:nvSpPr>
        <p:spPr>
          <a:xfrm>
            <a:off x="7308304" y="4948015"/>
            <a:ext cx="1872208" cy="200055"/>
          </a:xfrm>
          <a:prstGeom prst="rect">
            <a:avLst/>
          </a:prstGeom>
          <a:noFill/>
        </p:spPr>
        <p:txBody>
          <a:bodyPr wrap="square" rtlCol="0">
            <a:spAutoFit/>
          </a:bodyPr>
          <a:lstStyle/>
          <a:p>
            <a:r>
              <a:rPr lang="en-US" altLang="zh-CN" sz="700" b="1" i="1" spc="300" dirty="0">
                <a:solidFill>
                  <a:schemeClr val="bg1"/>
                </a:solidFill>
              </a:rPr>
              <a:t>Connecting</a:t>
            </a:r>
            <a:r>
              <a:rPr lang="en-US" altLang="zh-CN" sz="700" b="1" i="1" spc="300" baseline="0" dirty="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7" y="4765978"/>
            <a:ext cx="228529" cy="182036"/>
          </a:xfrm>
          <a:prstGeom prst="rect">
            <a:avLst/>
          </a:prstGeom>
          <a:noFill/>
        </p:spPr>
      </p:pic>
      <p:cxnSp>
        <p:nvCxnSpPr>
          <p:cNvPr id="36" name="直接连接符 35"/>
          <p:cNvCxnSpPr/>
          <p:nvPr userDrawn="1"/>
        </p:nvCxnSpPr>
        <p:spPr>
          <a:xfrm>
            <a:off x="7452320" y="4948014"/>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4819500"/>
            <a:ext cx="6192688" cy="584775"/>
          </a:xfrm>
          <a:prstGeom prst="rect">
            <a:avLst/>
          </a:prstGeom>
          <a:noFill/>
        </p:spPr>
        <p:txBody>
          <a:bodyPr wrap="square" rtlCol="0">
            <a:spAutoFit/>
          </a:bodyPr>
          <a:lstStyle/>
          <a:p>
            <a:r>
              <a:rPr lang="en-US" altLang="zh-CN" sz="1600" b="1" kern="1200" dirty="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2" y="4860000"/>
            <a:ext cx="1223963" cy="216024"/>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265DDC7-742E-4F55-BE4C-C76C58A88943}"/>
              </a:ext>
            </a:extLst>
          </p:cNvPr>
          <p:cNvSpPr/>
          <p:nvPr userDrawn="1"/>
        </p:nvSpPr>
        <p:spPr bwMode="auto">
          <a:xfrm>
            <a:off x="0" y="483518"/>
            <a:ext cx="9144000" cy="432048"/>
          </a:xfrm>
          <a:prstGeom prst="rect">
            <a:avLst/>
          </a:prstGeom>
          <a:solidFill>
            <a:schemeClr val="bg1"/>
          </a:solidFill>
          <a:ln w="317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6" name="文本框 7">
            <a:extLst>
              <a:ext uri="{FF2B5EF4-FFF2-40B4-BE49-F238E27FC236}">
                <a16:creationId xmlns:a16="http://schemas.microsoft.com/office/drawing/2014/main" id="{E03A596D-29A4-46E2-AB32-4A127D4F1CF9}"/>
              </a:ext>
            </a:extLst>
          </p:cNvPr>
          <p:cNvSpPr txBox="1"/>
          <p:nvPr userDrawn="1"/>
        </p:nvSpPr>
        <p:spPr>
          <a:xfrm>
            <a:off x="-1034936" y="4103263"/>
            <a:ext cx="682550" cy="276999"/>
          </a:xfrm>
          <a:prstGeom prst="rect">
            <a:avLst/>
          </a:prstGeom>
          <a:noFill/>
        </p:spPr>
        <p:txBody>
          <a:bodyPr wrap="square" rtlCol="0">
            <a:spAutoFit/>
          </a:bodyPr>
          <a:lstStyle/>
          <a:p>
            <a:pPr defTabSz="457200"/>
            <a:r>
              <a:rPr lang="zh-CN" altLang="en-US" sz="1200" dirty="0">
                <a:solidFill>
                  <a:srgbClr val="00489E"/>
                </a:solidFill>
                <a:latin typeface="微软雅黑" panose="020B0503020204020204" pitchFamily="34" charset="-122"/>
                <a:ea typeface="微软雅黑" panose="020B0503020204020204" pitchFamily="34" charset="-122"/>
              </a:rPr>
              <a:t>电信</a:t>
            </a:r>
          </a:p>
        </p:txBody>
      </p:sp>
      <p:sp>
        <p:nvSpPr>
          <p:cNvPr id="8" name="文本框 8">
            <a:extLst>
              <a:ext uri="{FF2B5EF4-FFF2-40B4-BE49-F238E27FC236}">
                <a16:creationId xmlns:a16="http://schemas.microsoft.com/office/drawing/2014/main" id="{97B3C1D3-A255-4DDD-8CF5-543ACBCDB686}"/>
              </a:ext>
            </a:extLst>
          </p:cNvPr>
          <p:cNvSpPr txBox="1"/>
          <p:nvPr userDrawn="1"/>
        </p:nvSpPr>
        <p:spPr>
          <a:xfrm>
            <a:off x="-584362" y="4081272"/>
            <a:ext cx="489993" cy="276999"/>
          </a:xfrm>
          <a:prstGeom prst="rect">
            <a:avLst/>
          </a:prstGeom>
          <a:noFill/>
        </p:spPr>
        <p:txBody>
          <a:bodyPr wrap="square" rtlCol="0">
            <a:spAutoFit/>
          </a:bodyPr>
          <a:lstStyle/>
          <a:p>
            <a:pPr defTabSz="4572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Roboto Black"/>
              </a:rPr>
              <a:t>黑色</a:t>
            </a:r>
          </a:p>
        </p:txBody>
      </p:sp>
      <p:sp>
        <p:nvSpPr>
          <p:cNvPr id="9" name="矩形 9">
            <a:extLst>
              <a:ext uri="{FF2B5EF4-FFF2-40B4-BE49-F238E27FC236}">
                <a16:creationId xmlns:a16="http://schemas.microsoft.com/office/drawing/2014/main" id="{FC1765FD-DBAC-4270-BB9B-B00759118168}"/>
              </a:ext>
            </a:extLst>
          </p:cNvPr>
          <p:cNvSpPr/>
          <p:nvPr userDrawn="1"/>
        </p:nvSpPr>
        <p:spPr>
          <a:xfrm>
            <a:off x="-984095" y="4335003"/>
            <a:ext cx="357128" cy="194756"/>
          </a:xfrm>
          <a:prstGeom prst="rect">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0" name="图片 10">
            <a:extLst>
              <a:ext uri="{FF2B5EF4-FFF2-40B4-BE49-F238E27FC236}">
                <a16:creationId xmlns:a16="http://schemas.microsoft.com/office/drawing/2014/main" id="{C3053A41-1202-485B-A38C-E445496AD16C}"/>
              </a:ext>
            </a:extLst>
          </p:cNvPr>
          <p:cNvPicPr>
            <a:picLocks noChangeAspect="1"/>
          </p:cNvPicPr>
          <p:nvPr userDrawn="1"/>
        </p:nvPicPr>
        <p:blipFill>
          <a:blip r:embed="rId2" cstate="print"/>
          <a:stretch>
            <a:fillRect/>
          </a:stretch>
        </p:blipFill>
        <p:spPr>
          <a:xfrm>
            <a:off x="-1011842" y="4518679"/>
            <a:ext cx="852986" cy="203091"/>
          </a:xfrm>
          <a:prstGeom prst="rect">
            <a:avLst/>
          </a:prstGeom>
        </p:spPr>
      </p:pic>
      <p:sp>
        <p:nvSpPr>
          <p:cNvPr id="11" name="矩形 11">
            <a:extLst>
              <a:ext uri="{FF2B5EF4-FFF2-40B4-BE49-F238E27FC236}">
                <a16:creationId xmlns:a16="http://schemas.microsoft.com/office/drawing/2014/main" id="{B3929C96-8564-4457-AD8A-12C934492FBB}"/>
              </a:ext>
            </a:extLst>
          </p:cNvPr>
          <p:cNvSpPr/>
          <p:nvPr userDrawn="1"/>
        </p:nvSpPr>
        <p:spPr>
          <a:xfrm>
            <a:off x="-515409" y="4335003"/>
            <a:ext cx="339200" cy="18367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2" name="图片 12">
            <a:extLst>
              <a:ext uri="{FF2B5EF4-FFF2-40B4-BE49-F238E27FC236}">
                <a16:creationId xmlns:a16="http://schemas.microsoft.com/office/drawing/2014/main" id="{10089CCD-816F-497B-B96B-330CFA961107}"/>
              </a:ext>
            </a:extLst>
          </p:cNvPr>
          <p:cNvPicPr>
            <a:picLocks noChangeAspect="1"/>
          </p:cNvPicPr>
          <p:nvPr userDrawn="1"/>
        </p:nvPicPr>
        <p:blipFill>
          <a:blip r:embed="rId3" cstate="print"/>
          <a:stretch>
            <a:fillRect/>
          </a:stretch>
        </p:blipFill>
        <p:spPr>
          <a:xfrm>
            <a:off x="-1029195" y="4767193"/>
            <a:ext cx="870339" cy="196663"/>
          </a:xfrm>
          <a:prstGeom prst="rect">
            <a:avLst/>
          </a:prstGeom>
        </p:spPr>
      </p:pic>
      <p:sp>
        <p:nvSpPr>
          <p:cNvPr id="13" name="矩形 16">
            <a:extLst>
              <a:ext uri="{FF2B5EF4-FFF2-40B4-BE49-F238E27FC236}">
                <a16:creationId xmlns:a16="http://schemas.microsoft.com/office/drawing/2014/main" id="{2DA7FA58-E7A4-4A84-B47D-2E498E2474F1}"/>
              </a:ext>
            </a:extLst>
          </p:cNvPr>
          <p:cNvSpPr/>
          <p:nvPr userDrawn="1"/>
        </p:nvSpPr>
        <p:spPr bwMode="auto">
          <a:xfrm>
            <a:off x="-462101" y="3729200"/>
            <a:ext cx="303245" cy="149200"/>
          </a:xfrm>
          <a:prstGeom prst="rect">
            <a:avLst/>
          </a:prstGeom>
          <a:solidFill>
            <a:srgbClr val="0070C0"/>
          </a:solidFill>
          <a:ln w="9525" algn="ctr">
            <a:noFill/>
            <a:miter lim="800000"/>
          </a:ln>
          <a:effectLst/>
        </p:spPr>
        <p:txBody>
          <a:bodyPr wrap="none" lIns="0" tIns="0" rIns="0" bIns="0" anchor="t" anchorCtr="0"/>
          <a:lstStyle/>
          <a:p>
            <a:pPr algn="ctr" defTabSz="457200"/>
            <a:endParaRPr lang="zh-CN" altLang="en-US">
              <a:solidFill>
                <a:prstClr val="white"/>
              </a:solidFill>
              <a:latin typeface="Arial" panose="020B0604020202020204"/>
              <a:ea typeface="华文中宋" panose="02010600040101010101" charset="-122"/>
            </a:endParaRPr>
          </a:p>
        </p:txBody>
      </p:sp>
      <p:sp>
        <p:nvSpPr>
          <p:cNvPr id="14" name="矩形 17">
            <a:extLst>
              <a:ext uri="{FF2B5EF4-FFF2-40B4-BE49-F238E27FC236}">
                <a16:creationId xmlns:a16="http://schemas.microsoft.com/office/drawing/2014/main" id="{B7C9AF10-3F13-4388-84C0-B8939177837D}"/>
              </a:ext>
            </a:extLst>
          </p:cNvPr>
          <p:cNvSpPr/>
          <p:nvPr userDrawn="1"/>
        </p:nvSpPr>
        <p:spPr bwMode="auto">
          <a:xfrm>
            <a:off x="-462101" y="3522975"/>
            <a:ext cx="303245" cy="149200"/>
          </a:xfrm>
          <a:prstGeom prst="rect">
            <a:avLst/>
          </a:prstGeom>
          <a:solidFill>
            <a:schemeClr val="accent2">
              <a:lumMod val="75000"/>
            </a:schemeClr>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
        <p:nvSpPr>
          <p:cNvPr id="15" name="矩形 18">
            <a:extLst>
              <a:ext uri="{FF2B5EF4-FFF2-40B4-BE49-F238E27FC236}">
                <a16:creationId xmlns:a16="http://schemas.microsoft.com/office/drawing/2014/main" id="{0A9184EE-9269-438E-A364-9E8DC1B721B8}"/>
              </a:ext>
            </a:extLst>
          </p:cNvPr>
          <p:cNvSpPr/>
          <p:nvPr userDrawn="1"/>
        </p:nvSpPr>
        <p:spPr bwMode="auto">
          <a:xfrm>
            <a:off x="-462101" y="3941390"/>
            <a:ext cx="303245" cy="149200"/>
          </a:xfrm>
          <a:prstGeom prst="rect">
            <a:avLst/>
          </a:prstGeom>
          <a:solidFill>
            <a:srgbClr val="FFC000"/>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Tree>
    <p:extLst>
      <p:ext uri="{BB962C8B-B14F-4D97-AF65-F5344CB8AC3E}">
        <p14:creationId xmlns:p14="http://schemas.microsoft.com/office/powerpoint/2010/main" val="2444233895"/>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headEnd/>
            <a:tailE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defTabSz="449252">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9"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83" r:id="rId4"/>
    <p:sldLayoutId id="2147483685" r:id="rId5"/>
    <p:sldLayoutId id="2147483699" r:id="rId6"/>
    <p:sldLayoutId id="2147483700" r:id="rId7"/>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892" indent="-342892"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31" indent="-285743"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2972" indent="-228594"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160" indent="-228594"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348" indent="-228594"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2"/>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5162"/>
            <a:ext cx="1800000" cy="123876"/>
          </a:xfrm>
          <a:prstGeom prst="rect">
            <a:avLst/>
          </a:prstGeom>
          <a:noFill/>
        </p:spPr>
        <p:txBody>
          <a:bodyPr wrap="square" lIns="0" tIns="0" rIns="0" bIns="0" anchor="b">
            <a:spAutoFit/>
          </a:bodyPr>
          <a:lstStyle/>
          <a:p>
            <a:pPr fontAlgn="auto">
              <a:spcBef>
                <a:spcPts val="0"/>
              </a:spcBef>
              <a:spcAft>
                <a:spcPts val="0"/>
              </a:spcAft>
            </a:pPr>
            <a:r>
              <a:rPr lang="en-US" sz="800" dirty="0">
                <a:solidFill>
                  <a:srgbClr val="001135"/>
                </a:solidFill>
                <a:latin typeface="Nokia Pure Text Light" panose="020B0304040602060303" pitchFamily="34" charset="0"/>
                <a:ea typeface="Nokia Pure Text Light" panose="020B0304040602060303" pitchFamily="34" charset="0"/>
                <a:cs typeface="Nokia Pure Text Light" panose="020B0304040602060303" pitchFamily="34" charset="0"/>
              </a:rPr>
              <a:t>© 2018 Nokia</a:t>
            </a:r>
          </a:p>
        </p:txBody>
      </p:sp>
      <p:sp>
        <p:nvSpPr>
          <p:cNvPr id="21" name="Slide Number Placeholder 5"/>
          <p:cNvSpPr txBox="1">
            <a:spLocks/>
          </p:cNvSpPr>
          <p:nvPr userDrawn="1"/>
        </p:nvSpPr>
        <p:spPr>
          <a:xfrm>
            <a:off x="419103" y="4815325"/>
            <a:ext cx="252000" cy="123876"/>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71245D3D-131A-47D1-B100-B33219007AD2}" type="slidenum">
              <a:rPr lang="en-US" sz="800" smtClean="0">
                <a:solidFill>
                  <a:srgbClr val="001135"/>
                </a:solidFill>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dirty="0">
              <a:solidFill>
                <a:srgbClr val="001135"/>
              </a:solidFill>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fontAlgn="auto">
              <a:spcBef>
                <a:spcPts val="0"/>
              </a:spcBef>
              <a:spcAft>
                <a:spcPts val="0"/>
              </a:spcAft>
            </a:pPr>
            <a:r>
              <a:rPr lang="en-US">
                <a:solidFill>
                  <a:srgbClr val="001135"/>
                </a:solidFill>
              </a:rPr>
              <a:t>5G Future X – Unleashing the potential of 5G</a:t>
            </a:r>
            <a:endParaRPr lang="en-US" dirty="0">
              <a:solidFill>
                <a:srgbClr val="001135"/>
              </a:solidFill>
            </a:endParaRPr>
          </a:p>
        </p:txBody>
      </p:sp>
      <p:grpSp>
        <p:nvGrpSpPr>
          <p:cNvPr id="2"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4" y="4805994"/>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algn="ctr" fontAlgn="auto">
              <a:lnSpc>
                <a:spcPct val="90000"/>
              </a:lnSpc>
              <a:spcBef>
                <a:spcPts val="0"/>
              </a:spcBef>
              <a:spcAft>
                <a:spcPts val="0"/>
              </a:spcAft>
            </a:pPr>
            <a:endParaRPr lang="en-US" sz="1811" dirty="0">
              <a:solidFill>
                <a:srgbClr val="124191"/>
              </a:solidFill>
              <a:latin typeface="Nokia Pure Text Light"/>
              <a:ea typeface="+mn-ea"/>
            </a:endParaRPr>
          </a:p>
        </p:txBody>
      </p:sp>
    </p:spTree>
    <p:extLst>
      <p:ext uri="{BB962C8B-B14F-4D97-AF65-F5344CB8AC3E}">
        <p14:creationId xmlns:p14="http://schemas.microsoft.com/office/powerpoint/2010/main" val="4162654710"/>
      </p:ext>
    </p:extLst>
  </p:cSld>
  <p:clrMap bg1="lt1" tx1="dk1" bg2="lt2" tx2="dk2" accent1="accent1" accent2="accent2" accent3="accent3" accent4="accent4" accent5="accent5" accent6="accent6" hlink="hlink" folHlink="folHlink"/>
  <p:hf sldNum="0" hdr="0" dt="0"/>
  <p:txStyles>
    <p:titleStyle>
      <a:lvl1pPr algn="l" defTabSz="914365" rtl="0" eaLnBrk="1" latinLnBrk="0" hangingPunct="1">
        <a:spcBef>
          <a:spcPct val="0"/>
        </a:spcBef>
        <a:buNone/>
        <a:defRPr sz="2012" kern="1200" baseline="0">
          <a:solidFill>
            <a:schemeClr val="tx1"/>
          </a:solidFill>
          <a:latin typeface="+mj-lt"/>
          <a:ea typeface="+mj-ea"/>
          <a:cs typeface="+mj-cs"/>
        </a:defRPr>
      </a:lvl1pPr>
    </p:titleStyle>
    <p:bodyStyle>
      <a:lvl1pPr marL="342887" indent="-342887" algn="l" defTabSz="9143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22" indent="-285739" algn="l" defTabSz="9143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56" indent="-228592" algn="l" defTabSz="9143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39"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2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03"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86"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68"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5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65" rtl="0" eaLnBrk="1" latinLnBrk="0" hangingPunct="1">
        <a:defRPr sz="1800" kern="1200">
          <a:solidFill>
            <a:schemeClr val="tx1"/>
          </a:solidFill>
          <a:latin typeface="+mn-lt"/>
          <a:ea typeface="+mn-ea"/>
          <a:cs typeface="+mn-cs"/>
        </a:defRPr>
      </a:lvl1pPr>
      <a:lvl2pPr marL="457182" algn="l" defTabSz="914365" rtl="0" eaLnBrk="1" latinLnBrk="0" hangingPunct="1">
        <a:defRPr sz="1800" kern="1200">
          <a:solidFill>
            <a:schemeClr val="tx1"/>
          </a:solidFill>
          <a:latin typeface="+mn-lt"/>
          <a:ea typeface="+mn-ea"/>
          <a:cs typeface="+mn-cs"/>
        </a:defRPr>
      </a:lvl2pPr>
      <a:lvl3pPr marL="914365" algn="l" defTabSz="914365" rtl="0" eaLnBrk="1" latinLnBrk="0" hangingPunct="1">
        <a:defRPr sz="1800" kern="1200">
          <a:solidFill>
            <a:schemeClr val="tx1"/>
          </a:solidFill>
          <a:latin typeface="+mn-lt"/>
          <a:ea typeface="+mn-ea"/>
          <a:cs typeface="+mn-cs"/>
        </a:defRPr>
      </a:lvl3pPr>
      <a:lvl4pPr marL="1371547" algn="l" defTabSz="914365" rtl="0" eaLnBrk="1" latinLnBrk="0" hangingPunct="1">
        <a:defRPr sz="1800" kern="1200">
          <a:solidFill>
            <a:schemeClr val="tx1"/>
          </a:solidFill>
          <a:latin typeface="+mn-lt"/>
          <a:ea typeface="+mn-ea"/>
          <a:cs typeface="+mn-cs"/>
        </a:defRPr>
      </a:lvl4pPr>
      <a:lvl5pPr marL="1828729" algn="l" defTabSz="914365" rtl="0" eaLnBrk="1" latinLnBrk="0" hangingPunct="1">
        <a:defRPr sz="1800" kern="1200">
          <a:solidFill>
            <a:schemeClr val="tx1"/>
          </a:solidFill>
          <a:latin typeface="+mn-lt"/>
          <a:ea typeface="+mn-ea"/>
          <a:cs typeface="+mn-cs"/>
        </a:defRPr>
      </a:lvl5pPr>
      <a:lvl6pPr marL="2285912" algn="l" defTabSz="914365" rtl="0" eaLnBrk="1" latinLnBrk="0" hangingPunct="1">
        <a:defRPr sz="1800" kern="1200">
          <a:solidFill>
            <a:schemeClr val="tx1"/>
          </a:solidFill>
          <a:latin typeface="+mn-lt"/>
          <a:ea typeface="+mn-ea"/>
          <a:cs typeface="+mn-cs"/>
        </a:defRPr>
      </a:lvl6pPr>
      <a:lvl7pPr marL="2743094" algn="l" defTabSz="914365" rtl="0" eaLnBrk="1" latinLnBrk="0" hangingPunct="1">
        <a:defRPr sz="1800" kern="1200">
          <a:solidFill>
            <a:schemeClr val="tx1"/>
          </a:solidFill>
          <a:latin typeface="+mn-lt"/>
          <a:ea typeface="+mn-ea"/>
          <a:cs typeface="+mn-cs"/>
        </a:defRPr>
      </a:lvl7pPr>
      <a:lvl8pPr marL="3200277" algn="l" defTabSz="914365" rtl="0" eaLnBrk="1" latinLnBrk="0" hangingPunct="1">
        <a:defRPr sz="1800" kern="1200">
          <a:solidFill>
            <a:schemeClr val="tx1"/>
          </a:solidFill>
          <a:latin typeface="+mn-lt"/>
          <a:ea typeface="+mn-ea"/>
          <a:cs typeface="+mn-cs"/>
        </a:defRPr>
      </a:lvl8pPr>
      <a:lvl9pPr marL="3657460" algn="l" defTabSz="9143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9"/>
          <p:cNvGrpSpPr>
            <a:grpSpLocks/>
          </p:cNvGrpSpPr>
          <p:nvPr/>
        </p:nvGrpSpPr>
        <p:grpSpPr bwMode="auto">
          <a:xfrm>
            <a:off x="-179388" y="-147638"/>
            <a:ext cx="9502776" cy="5508626"/>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grpSp>
          <p:nvGrpSpPr>
            <p:cNvPr id="3" name="Group 55"/>
            <p:cNvGrpSpPr>
              <a:grpSpLocks/>
            </p:cNvGrpSpPr>
            <p:nvPr/>
          </p:nvGrpSpPr>
          <p:grpSpPr bwMode="auto">
            <a:xfrm>
              <a:off x="647565" y="5171222"/>
              <a:ext cx="4715446" cy="134825"/>
              <a:chOff x="408" y="4343"/>
              <a:chExt cx="2970" cy="113"/>
            </a:xfrm>
          </p:grpSpPr>
          <p:grpSp>
            <p:nvGrpSpPr>
              <p:cNvPr id="4"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204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130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168</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187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104</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113</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216</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217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endParaRPr lang="en-US" sz="500" b="1" dirty="0">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US" sz="500" b="1" dirty="0">
                  <a:solidFill>
                    <a:srgbClr val="FFFFFF"/>
                  </a:solidFill>
                  <a:latin typeface="Arial" pitchFamily="34" charset="0"/>
                  <a:cs typeface="Arial" pitchFamily="34" charset="0"/>
                </a:rPr>
                <a:t>Primary colors:</a:t>
              </a:r>
            </a:p>
          </p:txBody>
        </p:sp>
      </p:grpSp>
      <p:sp>
        <p:nvSpPr>
          <p:cNvPr id="1027" name="Title Placeholder 1"/>
          <p:cNvSpPr>
            <a:spLocks noGrp="1"/>
          </p:cNvSpPr>
          <p:nvPr>
            <p:ph type="title"/>
          </p:nvPr>
        </p:nvSpPr>
        <p:spPr bwMode="auto">
          <a:xfrm>
            <a:off x="417513" y="279400"/>
            <a:ext cx="82296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1028" name="Text Placeholder 2"/>
          <p:cNvSpPr>
            <a:spLocks noGrp="1"/>
          </p:cNvSpPr>
          <p:nvPr>
            <p:ph type="body" idx="1"/>
          </p:nvPr>
        </p:nvSpPr>
        <p:spPr bwMode="auto">
          <a:xfrm>
            <a:off x="417513" y="1089028"/>
            <a:ext cx="8229600" cy="3157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p:nvSpPr>
        <p:spPr>
          <a:xfrm>
            <a:off x="417521" y="4718049"/>
            <a:ext cx="314325" cy="268288"/>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defTabSz="457178" fontAlgn="auto">
              <a:spcBef>
                <a:spcPts val="0"/>
              </a:spcBef>
              <a:spcAft>
                <a:spcPts val="0"/>
              </a:spcAft>
              <a:defRPr/>
            </a:pPr>
            <a:fld id="{ACAE5471-9A65-4ED4-92A5-CABD06A5C240}" type="slidenum">
              <a:rPr lang="en-US" sz="1000" smtClean="0">
                <a:solidFill>
                  <a:prstClr val="black"/>
                </a:solidFill>
                <a:latin typeface="Arial"/>
                <a:ea typeface="+mn-ea"/>
                <a:cs typeface="Arial"/>
              </a:rPr>
              <a:pPr algn="l" defTabSz="457178" fontAlgn="auto">
                <a:spcBef>
                  <a:spcPts val="0"/>
                </a:spcBef>
                <a:spcAft>
                  <a:spcPts val="0"/>
                </a:spcAft>
                <a:defRPr/>
              </a:pPr>
              <a:t>‹#›</a:t>
            </a:fld>
            <a:endParaRPr lang="en-US" sz="1000" dirty="0">
              <a:solidFill>
                <a:prstClr val="black"/>
              </a:solidFill>
              <a:latin typeface="Arial"/>
              <a:ea typeface="+mn-ea"/>
              <a:cs typeface="Arial"/>
            </a:endParaRPr>
          </a:p>
        </p:txBody>
      </p:sp>
    </p:spTree>
  </p:cSld>
  <p:clrMap bg1="lt1" tx1="dk1" bg2="lt2" tx2="dk2" accent1="accent1" accent2="accent2" accent3="accent3" accent4="accent4" accent5="accent5" accent6="accent6" hlink="hlink" folHlink="folHlink"/>
  <p:hf hdr="0"/>
  <p:txStyles>
    <p:titleStyle>
      <a:lvl1pPr algn="l" defTabSz="457178"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78" algn="l" defTabSz="457178" rtl="0" eaLnBrk="1" fontAlgn="base" hangingPunct="1">
        <a:spcBef>
          <a:spcPct val="0"/>
        </a:spcBef>
        <a:spcAft>
          <a:spcPct val="0"/>
        </a:spcAft>
        <a:defRPr b="1">
          <a:solidFill>
            <a:schemeClr val="bg2"/>
          </a:solidFill>
          <a:latin typeface="Arial" charset="0"/>
          <a:ea typeface="ヒラギノ角ゴ Pro W3" charset="0"/>
        </a:defRPr>
      </a:lvl6pPr>
      <a:lvl7pPr marL="914355" algn="l" defTabSz="457178" rtl="0" eaLnBrk="1" fontAlgn="base" hangingPunct="1">
        <a:spcBef>
          <a:spcPct val="0"/>
        </a:spcBef>
        <a:spcAft>
          <a:spcPct val="0"/>
        </a:spcAft>
        <a:defRPr b="1">
          <a:solidFill>
            <a:schemeClr val="bg2"/>
          </a:solidFill>
          <a:latin typeface="Arial" charset="0"/>
          <a:ea typeface="ヒラギノ角ゴ Pro W3" charset="0"/>
        </a:defRPr>
      </a:lvl7pPr>
      <a:lvl8pPr marL="1371532" algn="l" defTabSz="457178" rtl="0" eaLnBrk="1" fontAlgn="base" hangingPunct="1">
        <a:spcBef>
          <a:spcPct val="0"/>
        </a:spcBef>
        <a:spcAft>
          <a:spcPct val="0"/>
        </a:spcAft>
        <a:defRPr b="1">
          <a:solidFill>
            <a:schemeClr val="bg2"/>
          </a:solidFill>
          <a:latin typeface="Arial" charset="0"/>
          <a:ea typeface="ヒラギノ角ゴ Pro W3" charset="0"/>
        </a:defRPr>
      </a:lvl8pPr>
      <a:lvl9pPr marL="1828709" algn="l" defTabSz="457178"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7"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65"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79" indent="-225413"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68"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44"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74" indent="-228588"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8"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8"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8"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5"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4"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a:xfrm>
            <a:off x="685800" y="1563638"/>
            <a:ext cx="7772400" cy="1102519"/>
          </a:xfrm>
        </p:spPr>
        <p:txBody>
          <a:bodyPr/>
          <a:lstStyle/>
          <a:p>
            <a:pPr algn="l"/>
            <a:r>
              <a:rPr lang="en-US" altLang="zh-CN" sz="3200" b="1" dirty="0">
                <a:solidFill>
                  <a:srgbClr val="324395"/>
                </a:solidFill>
              </a:rPr>
              <a:t>NR coverage enhancements for Rel-19</a:t>
            </a:r>
            <a:endParaRPr lang="zh-CN" altLang="en-US" sz="2800" b="1" dirty="0">
              <a:solidFill>
                <a:srgbClr val="324395"/>
              </a:solidFill>
            </a:endParaRPr>
          </a:p>
        </p:txBody>
      </p:sp>
      <p:sp>
        <p:nvSpPr>
          <p:cNvPr id="3" name="标题 3"/>
          <p:cNvSpPr txBox="1">
            <a:spLocks/>
          </p:cNvSpPr>
          <p:nvPr/>
        </p:nvSpPr>
        <p:spPr>
          <a:xfrm>
            <a:off x="611560" y="2859782"/>
            <a:ext cx="7988424" cy="2016224"/>
          </a:xfrm>
          <a:prstGeom prst="rect">
            <a:avLst/>
          </a:prstGeom>
        </p:spPr>
        <p:txBody>
          <a:bodyPr lIns="91438" tIns="45719" rIns="91438" bIns="45719" anchor="ctr" anchorCtr="1"/>
          <a:lstStyle/>
          <a:p>
            <a:pPr algn="ctr">
              <a:defRPr/>
            </a:pPr>
            <a:r>
              <a:rPr lang="en-US" altLang="zh-CN" kern="0" dirty="0">
                <a:solidFill>
                  <a:srgbClr val="324395"/>
                </a:solidFill>
                <a:latin typeface="+mj-lt"/>
                <a:ea typeface="+mj-ea"/>
                <a:cs typeface="+mj-cs"/>
              </a:rPr>
              <a:t>China Telecom, China Unicom, CMCC, Verizon,</a:t>
            </a:r>
            <a:r>
              <a:rPr lang="zh-CN" altLang="en-US" kern="0" dirty="0">
                <a:solidFill>
                  <a:srgbClr val="324395"/>
                </a:solidFill>
                <a:latin typeface="+mj-lt"/>
                <a:ea typeface="+mj-ea"/>
                <a:cs typeface="+mj-cs"/>
              </a:rPr>
              <a:t> </a:t>
            </a:r>
            <a:r>
              <a:rPr lang="en-US" altLang="zh-CN" kern="0" dirty="0">
                <a:solidFill>
                  <a:srgbClr val="324395"/>
                </a:solidFill>
                <a:latin typeface="+mj-lt"/>
                <a:ea typeface="+mj-ea"/>
                <a:cs typeface="+mj-cs"/>
              </a:rPr>
              <a:t>NTT DOCOMO, Orange, Vodafone, Telecom Italia, KT Corp., CHTTL, Nokia, Nokia Shanghai Bell, ZTE, Ericsson, CATT,</a:t>
            </a:r>
            <a:r>
              <a:rPr lang="zh-CN" altLang="en-US" kern="0" dirty="0">
                <a:solidFill>
                  <a:srgbClr val="324395"/>
                </a:solidFill>
                <a:latin typeface="+mj-lt"/>
                <a:ea typeface="+mj-ea"/>
                <a:cs typeface="+mj-cs"/>
              </a:rPr>
              <a:t> </a:t>
            </a:r>
            <a:r>
              <a:rPr lang="en-US" altLang="zh-CN" kern="0" dirty="0">
                <a:solidFill>
                  <a:srgbClr val="324395"/>
                </a:solidFill>
                <a:latin typeface="+mj-lt"/>
                <a:ea typeface="+mj-ea"/>
                <a:cs typeface="+mj-cs"/>
              </a:rPr>
              <a:t>vivo,</a:t>
            </a:r>
            <a:r>
              <a:rPr lang="zh-CN" altLang="en-US" kern="0" dirty="0">
                <a:solidFill>
                  <a:srgbClr val="324395"/>
                </a:solidFill>
                <a:latin typeface="+mj-lt"/>
                <a:ea typeface="+mj-ea"/>
                <a:cs typeface="+mj-cs"/>
              </a:rPr>
              <a:t> </a:t>
            </a:r>
            <a:r>
              <a:rPr lang="en-US" altLang="zh-CN" kern="0" dirty="0" err="1">
                <a:solidFill>
                  <a:srgbClr val="324395"/>
                </a:solidFill>
                <a:latin typeface="+mj-lt"/>
                <a:ea typeface="+mj-ea"/>
                <a:cs typeface="+mj-cs"/>
              </a:rPr>
              <a:t>Spreadtrum</a:t>
            </a:r>
            <a:r>
              <a:rPr lang="en-US" altLang="zh-CN" kern="0" dirty="0">
                <a:solidFill>
                  <a:srgbClr val="324395"/>
                </a:solidFill>
                <a:latin typeface="+mj-lt"/>
                <a:ea typeface="+mj-ea"/>
                <a:cs typeface="+mj-cs"/>
              </a:rPr>
              <a:t>,</a:t>
            </a:r>
            <a:r>
              <a:rPr lang="zh-CN" altLang="en-US" kern="0" dirty="0">
                <a:solidFill>
                  <a:srgbClr val="324395"/>
                </a:solidFill>
                <a:latin typeface="+mj-lt"/>
                <a:ea typeface="+mj-ea"/>
                <a:cs typeface="+mj-cs"/>
              </a:rPr>
              <a:t> </a:t>
            </a:r>
            <a:r>
              <a:rPr lang="en-US" altLang="zh-CN" kern="0" dirty="0">
                <a:solidFill>
                  <a:srgbClr val="324395"/>
                </a:solidFill>
                <a:latin typeface="+mj-lt"/>
                <a:ea typeface="+mj-ea"/>
                <a:cs typeface="+mj-cs"/>
              </a:rPr>
              <a:t>Apple, Panasonic, TCL, OPPO,</a:t>
            </a:r>
            <a:r>
              <a:rPr lang="zh-CN" altLang="en-US" kern="0" dirty="0">
                <a:solidFill>
                  <a:srgbClr val="324395"/>
                </a:solidFill>
                <a:latin typeface="+mj-lt"/>
                <a:ea typeface="+mj-ea"/>
                <a:cs typeface="+mj-cs"/>
              </a:rPr>
              <a:t> </a:t>
            </a:r>
            <a:r>
              <a:rPr lang="en-US" altLang="zh-CN" kern="0" dirty="0">
                <a:solidFill>
                  <a:srgbClr val="324395"/>
                </a:solidFill>
                <a:latin typeface="+mj-lt"/>
                <a:ea typeface="+mj-ea"/>
                <a:cs typeface="+mj-cs"/>
              </a:rPr>
              <a:t>Xiaomi,</a:t>
            </a:r>
            <a:r>
              <a:rPr lang="zh-CN" altLang="en-US" kern="0" dirty="0">
                <a:solidFill>
                  <a:srgbClr val="324395"/>
                </a:solidFill>
                <a:latin typeface="+mj-lt"/>
                <a:ea typeface="+mj-ea"/>
                <a:cs typeface="+mj-cs"/>
              </a:rPr>
              <a:t> </a:t>
            </a:r>
            <a:r>
              <a:rPr lang="en-US" altLang="zh-CN" kern="0" dirty="0">
                <a:solidFill>
                  <a:srgbClr val="324395"/>
                </a:solidFill>
                <a:latin typeface="+mj-lt"/>
                <a:ea typeface="+mj-ea"/>
                <a:cs typeface="+mj-cs"/>
              </a:rPr>
              <a:t>Lenovo, Huawei, </a:t>
            </a:r>
            <a:r>
              <a:rPr lang="en-US" altLang="zh-CN" kern="0" dirty="0" err="1">
                <a:solidFill>
                  <a:srgbClr val="324395"/>
                </a:solidFill>
                <a:latin typeface="+mj-lt"/>
                <a:ea typeface="+mj-ea"/>
                <a:cs typeface="+mj-cs"/>
              </a:rPr>
              <a:t>HiSilicon</a:t>
            </a:r>
            <a:r>
              <a:rPr lang="en-US" altLang="zh-CN" kern="0" dirty="0">
                <a:solidFill>
                  <a:srgbClr val="324395"/>
                </a:solidFill>
                <a:latin typeface="+mj-lt"/>
                <a:ea typeface="+mj-ea"/>
                <a:cs typeface="+mj-cs"/>
              </a:rPr>
              <a:t>, CAICT, New H3C, HONOR, Qualcomm, Sharp, </a:t>
            </a:r>
            <a:r>
              <a:rPr lang="en-US" altLang="zh-CN" kern="0" dirty="0" err="1">
                <a:solidFill>
                  <a:srgbClr val="324395"/>
                </a:solidFill>
                <a:latin typeface="+mj-lt"/>
                <a:ea typeface="+mj-ea"/>
                <a:cs typeface="+mj-cs"/>
              </a:rPr>
              <a:t>Futurewei</a:t>
            </a:r>
            <a:r>
              <a:rPr lang="en-US" altLang="zh-CN" kern="0" dirty="0">
                <a:solidFill>
                  <a:srgbClr val="324395"/>
                </a:solidFill>
                <a:latin typeface="+mj-lt"/>
                <a:ea typeface="+mj-ea"/>
                <a:cs typeface="+mj-cs"/>
              </a:rPr>
              <a:t>, NEC, ETRI, </a:t>
            </a:r>
            <a:r>
              <a:rPr lang="it-IT" altLang="zh-CN" kern="0" dirty="0">
                <a:solidFill>
                  <a:srgbClr val="324395"/>
                </a:solidFill>
                <a:latin typeface="+mj-lt"/>
                <a:ea typeface="+mj-ea"/>
                <a:cs typeface="+mj-cs"/>
              </a:rPr>
              <a:t>Baicells, </a:t>
            </a:r>
            <a:r>
              <a:rPr lang="en-US" altLang="zh-CN" kern="0" dirty="0">
                <a:solidFill>
                  <a:srgbClr val="324395"/>
                </a:solidFill>
                <a:latin typeface="+mj-lt"/>
                <a:ea typeface="+mj-ea"/>
                <a:cs typeface="+mj-cs"/>
              </a:rPr>
              <a:t>Tencent, </a:t>
            </a:r>
            <a:r>
              <a:rPr lang="en-US" altLang="zh-CN" kern="0" dirty="0" err="1">
                <a:solidFill>
                  <a:srgbClr val="324395"/>
                </a:solidFill>
                <a:latin typeface="+mj-lt"/>
                <a:ea typeface="+mj-ea"/>
                <a:cs typeface="+mj-cs"/>
              </a:rPr>
              <a:t>Ruijie</a:t>
            </a:r>
            <a:r>
              <a:rPr lang="en-US" altLang="zh-CN" kern="0" dirty="0">
                <a:solidFill>
                  <a:srgbClr val="324395"/>
                </a:solidFill>
                <a:latin typeface="+mj-lt"/>
                <a:ea typeface="+mj-ea"/>
                <a:cs typeface="+mj-cs"/>
              </a:rPr>
              <a:t> Networks, </a:t>
            </a:r>
            <a:r>
              <a:rPr lang="en-US" altLang="zh-CN" kern="0" dirty="0" err="1">
                <a:solidFill>
                  <a:srgbClr val="324395"/>
                </a:solidFill>
                <a:latin typeface="+mj-lt"/>
                <a:ea typeface="+mj-ea"/>
                <a:cs typeface="+mj-cs"/>
              </a:rPr>
              <a:t>Quectel</a:t>
            </a:r>
            <a:endParaRPr lang="en-US" altLang="zh-CN" kern="0" dirty="0">
              <a:solidFill>
                <a:srgbClr val="324395"/>
              </a:solidFill>
              <a:latin typeface="+mj-lt"/>
              <a:ea typeface="+mj-ea"/>
              <a:cs typeface="+mj-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zh-CN" sz="2000" b="0" i="0" u="none" strike="noStrike" kern="0" cap="none" spc="0" normalizeH="0" baseline="0" noProof="0" dirty="0">
              <a:ln>
                <a:noFill/>
              </a:ln>
              <a:solidFill>
                <a:srgbClr val="324395"/>
              </a:solidFill>
              <a:effectLst/>
              <a:uLnTx/>
              <a:uFillTx/>
              <a:latin typeface="+mj-lt"/>
              <a:ea typeface="+mj-ea"/>
              <a:cs typeface="+mj-cs"/>
            </a:endParaRPr>
          </a:p>
          <a:p>
            <a:pPr lvl="0" algn="ctr">
              <a:defRPr/>
            </a:pPr>
            <a:r>
              <a:rPr lang="en-US" altLang="zh-CN" sz="2000" kern="0" dirty="0">
                <a:solidFill>
                  <a:srgbClr val="324395"/>
                </a:solidFill>
                <a:latin typeface="+mj-lt"/>
                <a:ea typeface="+mj-ea"/>
                <a:cs typeface="+mj-cs"/>
              </a:rPr>
              <a:t>September</a:t>
            </a:r>
            <a:r>
              <a:rPr lang="zh-CN" altLang="en-US" sz="2000" kern="0" dirty="0">
                <a:solidFill>
                  <a:srgbClr val="324395"/>
                </a:solidFill>
                <a:latin typeface="+mj-lt"/>
                <a:ea typeface="+mj-ea"/>
                <a:cs typeface="+mj-cs"/>
              </a:rPr>
              <a:t> </a:t>
            </a:r>
            <a:r>
              <a:rPr lang="en-US" altLang="zh-CN" sz="2000" kern="0" dirty="0">
                <a:solidFill>
                  <a:srgbClr val="324395"/>
                </a:solidFill>
                <a:latin typeface="+mj-lt"/>
                <a:ea typeface="+mj-ea"/>
                <a:cs typeface="+mj-cs"/>
              </a:rPr>
              <a:t>2024</a:t>
            </a:r>
          </a:p>
        </p:txBody>
      </p:sp>
      <p:sp>
        <p:nvSpPr>
          <p:cNvPr id="2" name="TextBox 1"/>
          <p:cNvSpPr txBox="1"/>
          <p:nvPr/>
        </p:nvSpPr>
        <p:spPr>
          <a:xfrm>
            <a:off x="179512" y="204471"/>
            <a:ext cx="4946611" cy="1477328"/>
          </a:xfrm>
          <a:prstGeom prst="rect">
            <a:avLst/>
          </a:prstGeom>
          <a:noFill/>
        </p:spPr>
        <p:txBody>
          <a:bodyPr wrap="none" rtlCol="0">
            <a:spAutoFit/>
          </a:bodyPr>
          <a:lstStyle/>
          <a:p>
            <a:r>
              <a:rPr lang="en-US" altLang="zh-CN" sz="1800" b="1" dirty="0">
                <a:effectLst/>
                <a:latin typeface="Arial" panose="020B0604020202020204" pitchFamily="34" charset="0"/>
                <a:ea typeface="Times New Roman" panose="02020603050405020304" pitchFamily="18" charset="0"/>
              </a:rPr>
              <a:t>3GPP TSG RAN Meeting #105</a:t>
            </a:r>
            <a:r>
              <a:rPr lang="en-GB" altLang="zh-CN" b="1" dirty="0"/>
              <a:t>	</a:t>
            </a:r>
          </a:p>
          <a:p>
            <a:r>
              <a:rPr lang="en-AU" altLang="zh-CN" b="1" dirty="0">
                <a:latin typeface="Arial" panose="020B0604020202020204" pitchFamily="34" charset="0"/>
              </a:rPr>
              <a:t>Melbourne</a:t>
            </a:r>
            <a:r>
              <a:rPr lang="en-GB" altLang="zh-CN" b="1" dirty="0">
                <a:latin typeface="Arial" panose="020B0604020202020204" pitchFamily="34" charset="0"/>
              </a:rPr>
              <a:t>, Australia</a:t>
            </a:r>
            <a:r>
              <a:rPr lang="en-GB" altLang="zh-CN" sz="1800" b="1" dirty="0">
                <a:effectLst/>
                <a:latin typeface="Arial" panose="020B0604020202020204" pitchFamily="34" charset="0"/>
                <a:ea typeface="Times New Roman" panose="02020603050405020304" pitchFamily="18" charset="0"/>
              </a:rPr>
              <a:t>, </a:t>
            </a:r>
            <a:r>
              <a:rPr lang="en-GB" altLang="zh-CN" b="1" dirty="0">
                <a:latin typeface="Arial" panose="020B0604020202020204" pitchFamily="34" charset="0"/>
                <a:ea typeface="Times New Roman" panose="02020603050405020304" pitchFamily="18" charset="0"/>
              </a:rPr>
              <a:t>September</a:t>
            </a:r>
            <a:r>
              <a:rPr lang="en-GB" altLang="zh-CN" sz="1800" b="1" dirty="0">
                <a:effectLst/>
                <a:latin typeface="Arial" panose="020B0604020202020204" pitchFamily="34" charset="0"/>
                <a:ea typeface="Times New Roman" panose="02020603050405020304" pitchFamily="18" charset="0"/>
              </a:rPr>
              <a:t> </a:t>
            </a:r>
            <a:r>
              <a:rPr lang="en-GB" altLang="zh-CN" b="1" dirty="0">
                <a:latin typeface="Arial" panose="020B0604020202020204" pitchFamily="34" charset="0"/>
                <a:ea typeface="Times New Roman" panose="02020603050405020304" pitchFamily="18" charset="0"/>
              </a:rPr>
              <a:t>9</a:t>
            </a:r>
            <a:r>
              <a:rPr lang="en-GB" altLang="zh-CN" sz="1800" b="1" dirty="0">
                <a:effectLst/>
                <a:latin typeface="Arial" panose="020B0604020202020204" pitchFamily="34" charset="0"/>
                <a:ea typeface="Times New Roman" panose="02020603050405020304" pitchFamily="18" charset="0"/>
              </a:rPr>
              <a:t>-12, 2024</a:t>
            </a:r>
            <a:endParaRPr lang="en-US" altLang="zh-CN" sz="1800" b="1" dirty="0">
              <a:effectLst/>
              <a:latin typeface="Arial" panose="020B0604020202020204" pitchFamily="34" charset="0"/>
              <a:ea typeface="Times New Roman" panose="02020603050405020304" pitchFamily="18" charset="0"/>
            </a:endParaRPr>
          </a:p>
          <a:p>
            <a:r>
              <a:rPr lang="en-US" altLang="zh-CN" b="1" dirty="0"/>
              <a:t>Agenda: 9.1.1</a:t>
            </a:r>
          </a:p>
          <a:p>
            <a:r>
              <a:rPr lang="en-US" altLang="zh-CN" b="1" dirty="0">
                <a:latin typeface="Arial" panose="020B0604020202020204" pitchFamily="34" charset="0"/>
                <a:ea typeface="Times New Roman" panose="02020603050405020304" pitchFamily="18" charset="0"/>
              </a:rPr>
              <a:t>Document for: Discussion</a:t>
            </a:r>
            <a:endParaRPr lang="en-US" altLang="zh-CN" b="1" dirty="0"/>
          </a:p>
          <a:p>
            <a:r>
              <a:rPr lang="en-GB" altLang="zh-CN" b="1" dirty="0"/>
              <a:t>RP-242032</a:t>
            </a:r>
            <a:endParaRPr lang="zh-CN" altLang="zh-CN" dirty="0"/>
          </a:p>
        </p:txBody>
      </p:sp>
    </p:spTree>
    <p:extLst>
      <p:ext uri="{BB962C8B-B14F-4D97-AF65-F5344CB8AC3E}">
        <p14:creationId xmlns:p14="http://schemas.microsoft.com/office/powerpoint/2010/main" val="227158561"/>
      </p:ext>
    </p:extLst>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sp>
        <p:nvSpPr>
          <p:cNvPr id="10" name="内容占位符 2">
            <a:extLst>
              <a:ext uri="{FF2B5EF4-FFF2-40B4-BE49-F238E27FC236}">
                <a16:creationId xmlns:a16="http://schemas.microsoft.com/office/drawing/2014/main" id="{8398E98C-7473-B3FE-C465-E5D1A5AC7154}"/>
              </a:ext>
            </a:extLst>
          </p:cNvPr>
          <p:cNvSpPr>
            <a:spLocks noGrp="1"/>
          </p:cNvSpPr>
          <p:nvPr>
            <p:ph idx="1"/>
          </p:nvPr>
        </p:nvSpPr>
        <p:spPr>
          <a:xfrm>
            <a:off x="231271" y="771550"/>
            <a:ext cx="8209607" cy="1877290"/>
          </a:xfrm>
        </p:spPr>
        <p:txBody>
          <a:bodyPr/>
          <a:lstStyle/>
          <a:p>
            <a:pPr marL="263519" lvl="1" indent="-263519" algn="just">
              <a:lnSpc>
                <a:spcPct val="130000"/>
              </a:lnSpc>
              <a:buClr>
                <a:srgbClr val="FF6600"/>
              </a:buClr>
              <a:buFont typeface="Wingdings" pitchFamily="2" charset="2"/>
              <a:buChar char="n"/>
            </a:pPr>
            <a:r>
              <a:rPr lang="en-GB" altLang="zh-CN" sz="1600" dirty="0"/>
              <a:t>Based on the outcome of RAN #101, the following can be observed</a:t>
            </a:r>
          </a:p>
          <a:p>
            <a:pPr lvl="1" algn="just">
              <a:lnSpc>
                <a:spcPct val="150000"/>
              </a:lnSpc>
              <a:spcBef>
                <a:spcPts val="300"/>
              </a:spcBef>
              <a:spcAft>
                <a:spcPts val="300"/>
              </a:spcAft>
            </a:pPr>
            <a:r>
              <a:rPr lang="en-US" altLang="zh-CN" sz="1400" dirty="0"/>
              <a:t>Many companies are supportive of Rel-19 coverage enhancements, including 7 operators from different regions.</a:t>
            </a:r>
          </a:p>
          <a:p>
            <a:pPr lvl="1" algn="just">
              <a:lnSpc>
                <a:spcPct val="150000"/>
              </a:lnSpc>
              <a:spcBef>
                <a:spcPts val="300"/>
              </a:spcBef>
              <a:spcAft>
                <a:spcPts val="300"/>
              </a:spcAft>
            </a:pPr>
            <a:r>
              <a:rPr lang="en-US" altLang="zh-CN" sz="1400" dirty="0"/>
              <a:t>The potential scope is stable including the following 2 objectives:</a:t>
            </a:r>
          </a:p>
          <a:p>
            <a:pPr lvl="2" algn="just">
              <a:lnSpc>
                <a:spcPct val="150000"/>
              </a:lnSpc>
              <a:spcBef>
                <a:spcPts val="300"/>
              </a:spcBef>
              <a:spcAft>
                <a:spcPts val="300"/>
              </a:spcAft>
              <a:buClrTx/>
            </a:pPr>
            <a:r>
              <a:rPr lang="en-US" altLang="zh-CN" sz="1400" kern="1200" dirty="0">
                <a:cs typeface="+mn-cs"/>
              </a:rPr>
              <a:t>Multiple PRACH TX over different beams including beam selection for Msg3</a:t>
            </a:r>
          </a:p>
          <a:p>
            <a:pPr lvl="2" algn="just">
              <a:lnSpc>
                <a:spcPct val="150000"/>
              </a:lnSpc>
              <a:spcBef>
                <a:spcPts val="300"/>
              </a:spcBef>
              <a:spcAft>
                <a:spcPts val="300"/>
              </a:spcAft>
              <a:buClrTx/>
            </a:pPr>
            <a:r>
              <a:rPr lang="en-US" altLang="zh-CN" sz="1400" kern="1200" dirty="0">
                <a:cs typeface="+mn-cs"/>
              </a:rPr>
              <a:t>PUSCH repetition scheduled by DCI 0_0 with C-RNTI</a:t>
            </a:r>
          </a:p>
          <a:p>
            <a:pPr lvl="1" algn="just">
              <a:lnSpc>
                <a:spcPct val="100000"/>
              </a:lnSpc>
              <a:spcBef>
                <a:spcPts val="300"/>
              </a:spcBef>
              <a:spcAft>
                <a:spcPts val="300"/>
              </a:spcAft>
            </a:pPr>
            <a:endParaRPr lang="en-US" altLang="zh-CN" sz="1400" dirty="0"/>
          </a:p>
        </p:txBody>
      </p:sp>
    </p:spTree>
    <p:extLst>
      <p:ext uri="{BB962C8B-B14F-4D97-AF65-F5344CB8AC3E}">
        <p14:creationId xmlns:p14="http://schemas.microsoft.com/office/powerpoint/2010/main" val="3549105156"/>
      </p:ext>
    </p:extLst>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400" kern="1200" dirty="0">
                <a:cs typeface="+mn-cs"/>
              </a:rPr>
              <a:t>Multiple PRACH transmissions with different beams</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
        <p:nvSpPr>
          <p:cNvPr id="3" name="内容占位符 2">
            <a:extLst>
              <a:ext uri="{FF2B5EF4-FFF2-40B4-BE49-F238E27FC236}">
                <a16:creationId xmlns:a16="http://schemas.microsoft.com/office/drawing/2014/main" id="{F1AAD96B-4164-6FC8-9ED8-72986E75CDEE}"/>
              </a:ext>
            </a:extLst>
          </p:cNvPr>
          <p:cNvSpPr>
            <a:spLocks noGrp="1"/>
          </p:cNvSpPr>
          <p:nvPr>
            <p:ph idx="1"/>
          </p:nvPr>
        </p:nvSpPr>
        <p:spPr>
          <a:xfrm>
            <a:off x="250826" y="681040"/>
            <a:ext cx="8642350" cy="4462460"/>
          </a:xfrm>
        </p:spPr>
        <p:txBody>
          <a:bodyPr/>
          <a:lstStyle/>
          <a:p>
            <a:pPr marL="263519" lvl="1" indent="-263519" algn="just">
              <a:lnSpc>
                <a:spcPct val="130000"/>
              </a:lnSpc>
              <a:buClr>
                <a:srgbClr val="FF6600"/>
              </a:buClr>
              <a:buFont typeface="Wingdings" pitchFamily="2" charset="2"/>
              <a:buChar char="n"/>
            </a:pPr>
            <a:r>
              <a:rPr lang="en-GB" altLang="zh-CN" sz="1600" dirty="0"/>
              <a:t>Justifications</a:t>
            </a:r>
          </a:p>
          <a:p>
            <a:pPr lvl="1" algn="just">
              <a:lnSpc>
                <a:spcPct val="100000"/>
              </a:lnSpc>
              <a:spcBef>
                <a:spcPts val="300"/>
              </a:spcBef>
              <a:spcAft>
                <a:spcPts val="300"/>
              </a:spcAft>
            </a:pPr>
            <a:r>
              <a:rPr lang="en-US" altLang="zh-CN" sz="1200" dirty="0"/>
              <a:t>For a UE with beam correspondence, the UE knows the preferred UL Tx beam based on the DL Rx beam, then it can enjoy the repetition gain for quick access. However, for the UE without beam correspondence, the UE does not know the preferred UL Tx beam thus it may need to perform beam sweeping. Thus, multiple PRACH transmissions with different Tx beams could allow such UE to quickly do UL beam sweeping and access into the network. </a:t>
            </a:r>
            <a:endParaRPr lang="en-GB" altLang="zh-CN" sz="1200" dirty="0"/>
          </a:p>
          <a:p>
            <a:pPr lvl="1" algn="just">
              <a:lnSpc>
                <a:spcPct val="100000"/>
              </a:lnSpc>
              <a:spcBef>
                <a:spcPts val="300"/>
              </a:spcBef>
              <a:spcAft>
                <a:spcPts val="300"/>
              </a:spcAft>
            </a:pPr>
            <a:r>
              <a:rPr lang="en-GB" altLang="zh-CN" sz="1200" dirty="0"/>
              <a:t>During the discussion in Rel-18, it can be observed that multiple PRACH transmissions with different Tx beams can enhance the coverage in some cases. Additional </a:t>
            </a:r>
            <a:r>
              <a:rPr lang="en-GB" altLang="zh-CN" sz="1200" b="1" dirty="0">
                <a:solidFill>
                  <a:srgbClr val="C00000"/>
                </a:solidFill>
              </a:rPr>
              <a:t>~1~3dB </a:t>
            </a:r>
            <a:r>
              <a:rPr lang="en-GB" altLang="zh-CN" sz="1200" dirty="0"/>
              <a:t>gain can be achieved compared to multiple PRACH transmissions with the same beam. </a:t>
            </a:r>
          </a:p>
          <a:p>
            <a:pPr lvl="1" algn="just">
              <a:lnSpc>
                <a:spcPct val="100000"/>
              </a:lnSpc>
              <a:spcBef>
                <a:spcPts val="300"/>
              </a:spcBef>
              <a:spcAft>
                <a:spcPts val="300"/>
              </a:spcAft>
            </a:pPr>
            <a:r>
              <a:rPr lang="en-US" altLang="zh-CN" sz="1200" dirty="0"/>
              <a:t>When multiple PRACH transmissions with different beams is enabled, </a:t>
            </a:r>
            <a:r>
              <a:rPr lang="en-GB" altLang="zh-CN" sz="1200" dirty="0"/>
              <a:t>beam indication for subsequent UL transmission</a:t>
            </a:r>
            <a:r>
              <a:rPr lang="en-US" altLang="zh-CN" sz="1200" dirty="0"/>
              <a:t>s</a:t>
            </a:r>
            <a:r>
              <a:rPr lang="en-GB" altLang="zh-CN" sz="1200" dirty="0"/>
              <a:t> can be realized, e.g., beam indication for Msg.3 transmission</a:t>
            </a:r>
            <a:r>
              <a:rPr lang="en-US" altLang="zh-CN" sz="1200" dirty="0"/>
              <a:t>,</a:t>
            </a:r>
            <a:r>
              <a:rPr lang="zh-CN" altLang="en-US" sz="1200" dirty="0"/>
              <a:t> </a:t>
            </a:r>
            <a:r>
              <a:rPr lang="en-US" altLang="zh-CN" sz="1200" dirty="0"/>
              <a:t>which</a:t>
            </a:r>
            <a:r>
              <a:rPr lang="zh-CN" altLang="en-US" sz="1200" dirty="0"/>
              <a:t> </a:t>
            </a:r>
            <a:r>
              <a:rPr lang="en-US" altLang="zh-CN" sz="1200" dirty="0"/>
              <a:t>will</a:t>
            </a:r>
            <a:r>
              <a:rPr lang="zh-CN" altLang="en-US" sz="1200" dirty="0"/>
              <a:t> </a:t>
            </a:r>
            <a:r>
              <a:rPr lang="en-US" altLang="zh-CN" sz="1200" dirty="0"/>
              <a:t>benefit</a:t>
            </a:r>
            <a:r>
              <a:rPr lang="zh-CN" altLang="en-US" sz="1200" dirty="0"/>
              <a:t> </a:t>
            </a:r>
            <a:r>
              <a:rPr lang="en-US" altLang="zh-CN" sz="1200" dirty="0"/>
              <a:t>the</a:t>
            </a:r>
            <a:r>
              <a:rPr lang="zh-CN" altLang="en-US" sz="1200" dirty="0"/>
              <a:t> </a:t>
            </a:r>
            <a:r>
              <a:rPr lang="en-US" altLang="zh-CN" sz="1200" dirty="0"/>
              <a:t>coverage</a:t>
            </a:r>
            <a:r>
              <a:rPr lang="zh-CN" altLang="en-US" sz="1200" dirty="0"/>
              <a:t> </a:t>
            </a:r>
            <a:r>
              <a:rPr lang="en-US" altLang="zh-CN" sz="1200" dirty="0"/>
              <a:t>of</a:t>
            </a:r>
            <a:r>
              <a:rPr lang="zh-CN" altLang="en-US" sz="1200" dirty="0"/>
              <a:t> </a:t>
            </a:r>
            <a:r>
              <a:rPr lang="en-US" altLang="zh-CN" sz="1200" dirty="0"/>
              <a:t>subsequent</a:t>
            </a:r>
            <a:r>
              <a:rPr lang="zh-CN" altLang="en-US" sz="1200" dirty="0"/>
              <a:t> </a:t>
            </a:r>
            <a:r>
              <a:rPr lang="en-US" altLang="zh-CN" sz="1200" dirty="0"/>
              <a:t>UL</a:t>
            </a:r>
            <a:r>
              <a:rPr lang="zh-CN" altLang="en-US" sz="1200" dirty="0"/>
              <a:t> </a:t>
            </a:r>
            <a:r>
              <a:rPr lang="en-US" altLang="zh-CN" sz="1200" dirty="0"/>
              <a:t>transmissions.</a:t>
            </a:r>
            <a:endParaRPr lang="en-GB" altLang="zh-CN" sz="1200" dirty="0"/>
          </a:p>
        </p:txBody>
      </p:sp>
      <p:graphicFrame>
        <p:nvGraphicFramePr>
          <p:cNvPr id="5" name="对象 4">
            <a:extLst>
              <a:ext uri="{FF2B5EF4-FFF2-40B4-BE49-F238E27FC236}">
                <a16:creationId xmlns:a16="http://schemas.microsoft.com/office/drawing/2014/main" id="{49A52EED-9EDD-41B5-8577-9CB3D357D751}"/>
              </a:ext>
            </a:extLst>
          </p:cNvPr>
          <p:cNvGraphicFramePr>
            <a:graphicFrameLocks noChangeAspect="1"/>
          </p:cNvGraphicFramePr>
          <p:nvPr>
            <p:extLst>
              <p:ext uri="{D42A27DB-BD31-4B8C-83A1-F6EECF244321}">
                <p14:modId xmlns:p14="http://schemas.microsoft.com/office/powerpoint/2010/main" val="2454193083"/>
              </p:ext>
            </p:extLst>
          </p:nvPr>
        </p:nvGraphicFramePr>
        <p:xfrm>
          <a:off x="1115616" y="3348932"/>
          <a:ext cx="2045353" cy="816537"/>
        </p:xfrm>
        <a:graphic>
          <a:graphicData uri="http://schemas.openxmlformats.org/presentationml/2006/ole">
            <mc:AlternateContent xmlns:mc="http://schemas.openxmlformats.org/markup-compatibility/2006">
              <mc:Choice xmlns:v="urn:schemas-microsoft-com:vml" Requires="v">
                <p:oleObj name="Visio" r:id="rId3" imgW="4048487" imgH="1615909" progId="Visio.Drawing.11">
                  <p:embed/>
                </p:oleObj>
              </mc:Choice>
              <mc:Fallback>
                <p:oleObj name="Visio" r:id="rId3" imgW="4048487" imgH="1615909" progId="Visio.Drawing.11">
                  <p:embed/>
                  <p:pic>
                    <p:nvPicPr>
                      <p:cNvPr id="5" name="对象 4">
                        <a:extLst>
                          <a:ext uri="{FF2B5EF4-FFF2-40B4-BE49-F238E27FC236}">
                            <a16:creationId xmlns:a16="http://schemas.microsoft.com/office/drawing/2014/main" id="{49A52EED-9EDD-41B5-8577-9CB3D357D751}"/>
                          </a:ext>
                        </a:extLst>
                      </p:cNvPr>
                      <p:cNvPicPr/>
                      <p:nvPr/>
                    </p:nvPicPr>
                    <p:blipFill>
                      <a:blip r:embed="rId4"/>
                      <a:stretch>
                        <a:fillRect/>
                      </a:stretch>
                    </p:blipFill>
                    <p:spPr>
                      <a:xfrm>
                        <a:off x="1115616" y="3348932"/>
                        <a:ext cx="2045353" cy="816537"/>
                      </a:xfrm>
                      <a:prstGeom prst="rect">
                        <a:avLst/>
                      </a:prstGeom>
                    </p:spPr>
                  </p:pic>
                </p:oleObj>
              </mc:Fallback>
            </mc:AlternateContent>
          </a:graphicData>
        </a:graphic>
      </p:graphicFrame>
      <p:sp>
        <p:nvSpPr>
          <p:cNvPr id="9" name="文本框 8">
            <a:extLst>
              <a:ext uri="{FF2B5EF4-FFF2-40B4-BE49-F238E27FC236}">
                <a16:creationId xmlns:a16="http://schemas.microsoft.com/office/drawing/2014/main" id="{A72A15A3-8A4F-2BA1-90EF-ABCBF9E72639}"/>
              </a:ext>
            </a:extLst>
          </p:cNvPr>
          <p:cNvSpPr txBox="1"/>
          <p:nvPr/>
        </p:nvSpPr>
        <p:spPr>
          <a:xfrm>
            <a:off x="807675" y="4092238"/>
            <a:ext cx="3197968" cy="307456"/>
          </a:xfrm>
          <a:prstGeom prst="rect">
            <a:avLst/>
          </a:prstGeom>
          <a:noFill/>
        </p:spPr>
        <p:txBody>
          <a:bodyPr wrap="square">
            <a:spAutoFit/>
          </a:bodyPr>
          <a:lstStyle/>
          <a:p>
            <a:pPr marL="0" lvl="1" algn="just">
              <a:lnSpc>
                <a:spcPct val="130000"/>
              </a:lnSpc>
              <a:buClr>
                <a:srgbClr val="FF6600"/>
              </a:buClr>
            </a:pPr>
            <a:r>
              <a:rPr lang="en-GB" altLang="zh-CN" sz="1200" dirty="0"/>
              <a:t>PRACH transmissions with different beams</a:t>
            </a:r>
          </a:p>
        </p:txBody>
      </p:sp>
      <p:sp>
        <p:nvSpPr>
          <p:cNvPr id="12" name="椭圆 11">
            <a:extLst>
              <a:ext uri="{FF2B5EF4-FFF2-40B4-BE49-F238E27FC236}">
                <a16:creationId xmlns:a16="http://schemas.microsoft.com/office/drawing/2014/main" id="{0581D91A-C45B-C266-A3C5-F60287CAFB73}"/>
              </a:ext>
            </a:extLst>
          </p:cNvPr>
          <p:cNvSpPr/>
          <p:nvPr/>
        </p:nvSpPr>
        <p:spPr bwMode="auto">
          <a:xfrm>
            <a:off x="1911045" y="3863314"/>
            <a:ext cx="432048" cy="162518"/>
          </a:xfrm>
          <a:prstGeom prst="ellipse">
            <a:avLst/>
          </a:prstGeom>
          <a:noFill/>
          <a:ln w="19050" cap="flat" cmpd="sng" algn="ctr">
            <a:solidFill>
              <a:srgbClr val="C00000"/>
            </a:solidFill>
            <a:prstDash val="sysDash"/>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zh-CN" alt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18" name="任意多边形: 形状 17">
            <a:extLst>
              <a:ext uri="{FF2B5EF4-FFF2-40B4-BE49-F238E27FC236}">
                <a16:creationId xmlns:a16="http://schemas.microsoft.com/office/drawing/2014/main" id="{6A8413D0-3B53-189F-B763-9663CDF7DB21}"/>
              </a:ext>
            </a:extLst>
          </p:cNvPr>
          <p:cNvSpPr/>
          <p:nvPr/>
        </p:nvSpPr>
        <p:spPr bwMode="auto">
          <a:xfrm>
            <a:off x="2343093" y="3705994"/>
            <a:ext cx="2796686" cy="262078"/>
          </a:xfrm>
          <a:custGeom>
            <a:avLst/>
            <a:gdLst>
              <a:gd name="connsiteX0" fmla="*/ 0 w 2642716"/>
              <a:gd name="connsiteY0" fmla="*/ 211836 h 262078"/>
              <a:gd name="connsiteX1" fmla="*/ 211015 w 2642716"/>
              <a:gd name="connsiteY1" fmla="*/ 262078 h 262078"/>
              <a:gd name="connsiteX2" fmla="*/ 1838848 w 2642716"/>
              <a:gd name="connsiteY2" fmla="*/ 241981 h 262078"/>
              <a:gd name="connsiteX3" fmla="*/ 2090057 w 2642716"/>
              <a:gd name="connsiteY3" fmla="*/ 191739 h 262078"/>
              <a:gd name="connsiteX4" fmla="*/ 2180492 w 2642716"/>
              <a:gd name="connsiteY4" fmla="*/ 171643 h 262078"/>
              <a:gd name="connsiteX5" fmla="*/ 2220686 w 2642716"/>
              <a:gd name="connsiteY5" fmla="*/ 161594 h 262078"/>
              <a:gd name="connsiteX6" fmla="*/ 2381459 w 2642716"/>
              <a:gd name="connsiteY6" fmla="*/ 91256 h 262078"/>
              <a:gd name="connsiteX7" fmla="*/ 2431701 w 2642716"/>
              <a:gd name="connsiteY7" fmla="*/ 61111 h 262078"/>
              <a:gd name="connsiteX8" fmla="*/ 2461846 w 2642716"/>
              <a:gd name="connsiteY8" fmla="*/ 41014 h 262078"/>
              <a:gd name="connsiteX9" fmla="*/ 2522136 w 2642716"/>
              <a:gd name="connsiteY9" fmla="*/ 20917 h 262078"/>
              <a:gd name="connsiteX10" fmla="*/ 2592475 w 2642716"/>
              <a:gd name="connsiteY10" fmla="*/ 821 h 262078"/>
              <a:gd name="connsiteX11" fmla="*/ 2642716 w 2642716"/>
              <a:gd name="connsiteY11" fmla="*/ 821 h 26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42716" h="262078">
                <a:moveTo>
                  <a:pt x="0" y="211836"/>
                </a:moveTo>
                <a:cubicBezTo>
                  <a:pt x="82981" y="261624"/>
                  <a:pt x="68395" y="262078"/>
                  <a:pt x="211015" y="262078"/>
                </a:cubicBezTo>
                <a:cubicBezTo>
                  <a:pt x="753667" y="262078"/>
                  <a:pt x="1296237" y="248680"/>
                  <a:pt x="1838848" y="241981"/>
                </a:cubicBezTo>
                <a:lnTo>
                  <a:pt x="2090057" y="191739"/>
                </a:lnTo>
                <a:cubicBezTo>
                  <a:pt x="2120303" y="185512"/>
                  <a:pt x="2150402" y="178587"/>
                  <a:pt x="2180492" y="171643"/>
                </a:cubicBezTo>
                <a:cubicBezTo>
                  <a:pt x="2193949" y="168538"/>
                  <a:pt x="2207863" y="166723"/>
                  <a:pt x="2220686" y="161594"/>
                </a:cubicBezTo>
                <a:cubicBezTo>
                  <a:pt x="2274998" y="139869"/>
                  <a:pt x="2331300" y="121351"/>
                  <a:pt x="2381459" y="91256"/>
                </a:cubicBezTo>
                <a:cubicBezTo>
                  <a:pt x="2398206" y="81208"/>
                  <a:pt x="2415139" y="71462"/>
                  <a:pt x="2431701" y="61111"/>
                </a:cubicBezTo>
                <a:cubicBezTo>
                  <a:pt x="2441942" y="54710"/>
                  <a:pt x="2450810" y="45919"/>
                  <a:pt x="2461846" y="41014"/>
                </a:cubicBezTo>
                <a:cubicBezTo>
                  <a:pt x="2481204" y="32410"/>
                  <a:pt x="2502039" y="27616"/>
                  <a:pt x="2522136" y="20917"/>
                </a:cubicBezTo>
                <a:cubicBezTo>
                  <a:pt x="2541190" y="14566"/>
                  <a:pt x="2573549" y="2924"/>
                  <a:pt x="2592475" y="821"/>
                </a:cubicBezTo>
                <a:cubicBezTo>
                  <a:pt x="2609120" y="-1028"/>
                  <a:pt x="2625969" y="821"/>
                  <a:pt x="2642716" y="821"/>
                </a:cubicBezTo>
              </a:path>
            </a:pathLst>
          </a:custGeom>
          <a:noFill/>
          <a:ln w="9525" cap="flat" cmpd="sng" algn="ctr">
            <a:solidFill>
              <a:srgbClr val="C00000"/>
            </a:solidFill>
            <a:prstDash val="solid"/>
            <a:round/>
            <a:headEnd type="none" w="med" len="med"/>
            <a:tailEnd type="triangl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zh-CN" altLang="en-US" sz="1600" b="1" i="0" u="none" strike="noStrike" cap="none" normalizeH="0" baseline="0">
              <a:ln>
                <a:noFill/>
              </a:ln>
              <a:solidFill>
                <a:schemeClr val="tx1"/>
              </a:solidFill>
              <a:effectLst/>
              <a:latin typeface="微软雅黑" pitchFamily="34" charset="-122"/>
              <a:ea typeface="微软雅黑" pitchFamily="34" charset="-122"/>
            </a:endParaRPr>
          </a:p>
        </p:txBody>
      </p:sp>
      <p:sp>
        <p:nvSpPr>
          <p:cNvPr id="19" name="文本框 18">
            <a:extLst>
              <a:ext uri="{FF2B5EF4-FFF2-40B4-BE49-F238E27FC236}">
                <a16:creationId xmlns:a16="http://schemas.microsoft.com/office/drawing/2014/main" id="{C48C3D95-6966-99BF-9FDE-C053E2D3A4AF}"/>
              </a:ext>
            </a:extLst>
          </p:cNvPr>
          <p:cNvSpPr txBox="1"/>
          <p:nvPr/>
        </p:nvSpPr>
        <p:spPr>
          <a:xfrm>
            <a:off x="5172484" y="3435846"/>
            <a:ext cx="3864012" cy="729623"/>
          </a:xfrm>
          <a:prstGeom prst="rect">
            <a:avLst/>
          </a:prstGeom>
          <a:noFill/>
        </p:spPr>
        <p:txBody>
          <a:bodyPr wrap="square">
            <a:spAutoFit/>
          </a:bodyPr>
          <a:lstStyle/>
          <a:p>
            <a:pPr marL="0" lvl="1" algn="just">
              <a:lnSpc>
                <a:spcPct val="130000"/>
              </a:lnSpc>
              <a:buClr>
                <a:srgbClr val="FF6600"/>
              </a:buClr>
            </a:pPr>
            <a:r>
              <a:rPr lang="en-US" altLang="zh-CN" sz="1100" dirty="0"/>
              <a:t>For instance, if </a:t>
            </a:r>
            <a:r>
              <a:rPr lang="en-US" altLang="zh-CN" sz="1100" dirty="0" err="1"/>
              <a:t>gNB</a:t>
            </a:r>
            <a:r>
              <a:rPr lang="en-US" altLang="zh-CN" sz="1100" dirty="0"/>
              <a:t> identifies that this beam is the best UL beam for corresponding UE, it can indicate it to the UE to improve the performance of subsequent UL transmissions. </a:t>
            </a:r>
            <a:endParaRPr lang="en-GB" altLang="zh-CN" sz="1100" dirty="0"/>
          </a:p>
        </p:txBody>
      </p:sp>
    </p:spTree>
    <p:extLst>
      <p:ext uri="{BB962C8B-B14F-4D97-AF65-F5344CB8AC3E}">
        <p14:creationId xmlns:p14="http://schemas.microsoft.com/office/powerpoint/2010/main" val="3977788368"/>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Msg5 PUSCH repetition</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
        <p:nvSpPr>
          <p:cNvPr id="3" name="内容占位符 2">
            <a:extLst>
              <a:ext uri="{FF2B5EF4-FFF2-40B4-BE49-F238E27FC236}">
                <a16:creationId xmlns:a16="http://schemas.microsoft.com/office/drawing/2014/main" id="{F1AAD96B-4164-6FC8-9ED8-72986E75CDEE}"/>
              </a:ext>
            </a:extLst>
          </p:cNvPr>
          <p:cNvSpPr>
            <a:spLocks noGrp="1"/>
          </p:cNvSpPr>
          <p:nvPr>
            <p:ph idx="1"/>
          </p:nvPr>
        </p:nvSpPr>
        <p:spPr>
          <a:xfrm>
            <a:off x="250826" y="681040"/>
            <a:ext cx="8642350" cy="4462460"/>
          </a:xfrm>
        </p:spPr>
        <p:txBody>
          <a:bodyPr/>
          <a:lstStyle/>
          <a:p>
            <a:pPr marL="263519" lvl="1" indent="-263519" algn="just">
              <a:lnSpc>
                <a:spcPct val="130000"/>
              </a:lnSpc>
              <a:buClr>
                <a:srgbClr val="FF6600"/>
              </a:buClr>
              <a:buFont typeface="Wingdings" pitchFamily="2" charset="2"/>
              <a:buChar char="n"/>
            </a:pPr>
            <a:r>
              <a:rPr lang="en-GB" altLang="zh-CN" sz="1600" dirty="0"/>
              <a:t>Justifications</a:t>
            </a:r>
          </a:p>
          <a:p>
            <a:pPr lvl="1" algn="just">
              <a:lnSpc>
                <a:spcPct val="130000"/>
              </a:lnSpc>
            </a:pPr>
            <a:r>
              <a:rPr lang="en-US" altLang="zh-CN" sz="1200" dirty="0">
                <a:sym typeface="Wingdings" panose="05000000000000000000" pitchFamily="2" charset="2"/>
              </a:rPr>
              <a:t>Msg5 PUSCH, which is </a:t>
            </a:r>
            <a:r>
              <a:rPr lang="en-US" altLang="zh-CN" sz="1200" dirty="0">
                <a:sym typeface="+mn-ea"/>
              </a:rPr>
              <a:t>scheduled by DCI format 0_0 with CRC scrambled by C-RNTI does NOT support repetition transmission yet. </a:t>
            </a:r>
            <a:endParaRPr lang="en-US" altLang="zh-CN" sz="1200" dirty="0"/>
          </a:p>
          <a:p>
            <a:pPr lvl="1" algn="just">
              <a:lnSpc>
                <a:spcPct val="130000"/>
              </a:lnSpc>
            </a:pPr>
            <a:r>
              <a:rPr lang="en-US" altLang="zh-CN" sz="1200" dirty="0"/>
              <a:t>Based on the field test, </a:t>
            </a:r>
            <a:r>
              <a:rPr lang="en-US" altLang="zh-CN" sz="1200" b="1" dirty="0">
                <a:solidFill>
                  <a:srgbClr val="C00000"/>
                </a:solidFill>
              </a:rPr>
              <a:t>Msg5 PUSCH is the coverage bottleneck </a:t>
            </a:r>
            <a:r>
              <a:rPr lang="en-US" altLang="zh-CN" sz="1200" dirty="0"/>
              <a:t>during the initial access. The main reason lies in Msg5 has a very large payload size, e.g., &gt;100 Bytes which is larger than the typical Msg3 payload size. The situation would get worse when Msg3 repetition is implemented as more UEs would access to the network while congested during Msg5 transmission. </a:t>
            </a:r>
          </a:p>
          <a:p>
            <a:pPr lvl="2" algn="just">
              <a:lnSpc>
                <a:spcPct val="130000"/>
              </a:lnSpc>
              <a:buClrTx/>
            </a:pPr>
            <a:r>
              <a:rPr lang="en-US" altLang="zh-CN" sz="1100" dirty="0"/>
              <a:t>It is observed that the performance gap between Msg5 PUSCH transmission and Msg3 PUSCH transmission is large. </a:t>
            </a:r>
          </a:p>
          <a:p>
            <a:pPr lvl="2" algn="just">
              <a:lnSpc>
                <a:spcPct val="130000"/>
              </a:lnSpc>
            </a:pPr>
            <a:endParaRPr lang="en-US" altLang="zh-CN" sz="1200" dirty="0"/>
          </a:p>
          <a:p>
            <a:pPr lvl="2" algn="just">
              <a:lnSpc>
                <a:spcPct val="130000"/>
              </a:lnSpc>
            </a:pPr>
            <a:endParaRPr lang="en-US" altLang="zh-CN" sz="1200" dirty="0"/>
          </a:p>
          <a:p>
            <a:pPr lvl="2" algn="just">
              <a:lnSpc>
                <a:spcPct val="130000"/>
              </a:lnSpc>
            </a:pPr>
            <a:endParaRPr lang="en-US" altLang="zh-CN" sz="1200" dirty="0"/>
          </a:p>
          <a:p>
            <a:pPr lvl="2" algn="just">
              <a:lnSpc>
                <a:spcPct val="130000"/>
              </a:lnSpc>
            </a:pPr>
            <a:endParaRPr lang="en-US" altLang="zh-CN" sz="1200" dirty="0"/>
          </a:p>
          <a:p>
            <a:pPr lvl="1" algn="just">
              <a:lnSpc>
                <a:spcPct val="130000"/>
              </a:lnSpc>
            </a:pPr>
            <a:endParaRPr lang="en-US" altLang="zh-CN" sz="1200" dirty="0">
              <a:solidFill>
                <a:srgbClr val="0000FF"/>
              </a:solidFill>
              <a:sym typeface="Wingdings" panose="05000000000000000000" pitchFamily="2" charset="2"/>
            </a:endParaRPr>
          </a:p>
          <a:p>
            <a:pPr lvl="1" algn="just">
              <a:lnSpc>
                <a:spcPct val="130000"/>
              </a:lnSpc>
            </a:pPr>
            <a:r>
              <a:rPr lang="en-US" altLang="zh-CN" sz="1200" dirty="0">
                <a:sym typeface="Wingdings" panose="05000000000000000000" pitchFamily="2" charset="2"/>
              </a:rPr>
              <a:t>Except for Msg5, similar coverage issue could be observed for PUSCH carrying UE capability reporting. </a:t>
            </a:r>
            <a:endParaRPr lang="en-US" altLang="zh-CN" sz="1200" dirty="0"/>
          </a:p>
          <a:p>
            <a:pPr lvl="1" algn="just">
              <a:lnSpc>
                <a:spcPct val="130000"/>
              </a:lnSpc>
            </a:pPr>
            <a:endParaRPr lang="en-US" altLang="zh-CN" sz="1200" dirty="0"/>
          </a:p>
        </p:txBody>
      </p:sp>
      <p:pic>
        <p:nvPicPr>
          <p:cNvPr id="12" name="图片 11" descr="图表, 折线图&#10;&#10;描述已自动生成">
            <a:extLst>
              <a:ext uri="{FF2B5EF4-FFF2-40B4-BE49-F238E27FC236}">
                <a16:creationId xmlns:a16="http://schemas.microsoft.com/office/drawing/2014/main" id="{0BC00333-F504-48AA-96A1-E41CC1DA24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1804" y="2993004"/>
            <a:ext cx="2544092" cy="1536927"/>
          </a:xfrm>
          <a:prstGeom prst="rect">
            <a:avLst/>
          </a:prstGeom>
        </p:spPr>
      </p:pic>
      <p:graphicFrame>
        <p:nvGraphicFramePr>
          <p:cNvPr id="13" name="表格 12">
            <a:extLst>
              <a:ext uri="{FF2B5EF4-FFF2-40B4-BE49-F238E27FC236}">
                <a16:creationId xmlns:a16="http://schemas.microsoft.com/office/drawing/2014/main" id="{2484AE2A-D585-4AE5-B658-995A216BFA2F}"/>
              </a:ext>
            </a:extLst>
          </p:cNvPr>
          <p:cNvGraphicFramePr>
            <a:graphicFrameLocks noGrp="1"/>
          </p:cNvGraphicFramePr>
          <p:nvPr>
            <p:extLst>
              <p:ext uri="{D42A27DB-BD31-4B8C-83A1-F6EECF244321}">
                <p14:modId xmlns:p14="http://schemas.microsoft.com/office/powerpoint/2010/main" val="2563749459"/>
              </p:ext>
            </p:extLst>
          </p:nvPr>
        </p:nvGraphicFramePr>
        <p:xfrm>
          <a:off x="4327348" y="3065732"/>
          <a:ext cx="3047647" cy="1406939"/>
        </p:xfrm>
        <a:graphic>
          <a:graphicData uri="http://schemas.openxmlformats.org/drawingml/2006/table">
            <a:tbl>
              <a:tblPr firstRow="1" firstCol="1" bandRow="1">
                <a:tableStyleId>{5940675A-B579-460E-94D1-54222C63F5DA}</a:tableStyleId>
              </a:tblPr>
              <a:tblGrid>
                <a:gridCol w="988418">
                  <a:extLst>
                    <a:ext uri="{9D8B030D-6E8A-4147-A177-3AD203B41FA5}">
                      <a16:colId xmlns:a16="http://schemas.microsoft.com/office/drawing/2014/main" val="2235817693"/>
                    </a:ext>
                  </a:extLst>
                </a:gridCol>
                <a:gridCol w="926642">
                  <a:extLst>
                    <a:ext uri="{9D8B030D-6E8A-4147-A177-3AD203B41FA5}">
                      <a16:colId xmlns:a16="http://schemas.microsoft.com/office/drawing/2014/main" val="1818687570"/>
                    </a:ext>
                  </a:extLst>
                </a:gridCol>
                <a:gridCol w="1132587">
                  <a:extLst>
                    <a:ext uri="{9D8B030D-6E8A-4147-A177-3AD203B41FA5}">
                      <a16:colId xmlns:a16="http://schemas.microsoft.com/office/drawing/2014/main" val="911878884"/>
                    </a:ext>
                  </a:extLst>
                </a:gridCol>
              </a:tblGrid>
              <a:tr h="255619">
                <a:tc>
                  <a:txBody>
                    <a:bodyPr/>
                    <a:lstStyle/>
                    <a:p>
                      <a:pPr algn="ctr">
                        <a:lnSpc>
                          <a:spcPct val="100000"/>
                        </a:lnSpc>
                        <a:spcAft>
                          <a:spcPts val="0"/>
                        </a:spcAft>
                      </a:pPr>
                      <a:r>
                        <a:rPr lang="en-US" sz="700" dirty="0">
                          <a:effectLst/>
                        </a:rPr>
                        <a:t>Simulation cases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fontAlgn="b">
                        <a:lnSpc>
                          <a:spcPct val="100000"/>
                        </a:lnSpc>
                        <a:spcAft>
                          <a:spcPts val="0"/>
                        </a:spcAft>
                      </a:pPr>
                      <a:r>
                        <a:rPr lang="en-US" sz="700" dirty="0">
                          <a:effectLst/>
                        </a:rPr>
                        <a:t>Target SNR (dB) </a:t>
                      </a:r>
                      <a:r>
                        <a:rPr lang="en-US" sz="700" kern="1200" dirty="0">
                          <a:effectLst/>
                        </a:rPr>
                        <a:t>w/o power normalization</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fontAlgn="b">
                        <a:lnSpc>
                          <a:spcPct val="100000"/>
                        </a:lnSpc>
                        <a:spcAft>
                          <a:spcPts val="0"/>
                        </a:spcAft>
                      </a:pPr>
                      <a:r>
                        <a:rPr lang="en-US" sz="700" dirty="0">
                          <a:effectLst/>
                        </a:rPr>
                        <a:t>Target SNR (dB) </a:t>
                      </a:r>
                      <a:r>
                        <a:rPr lang="en-US" sz="700" kern="1200" dirty="0">
                          <a:effectLst/>
                        </a:rPr>
                        <a:t>w/ power normalization to one PRB</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81952067"/>
                  </a:ext>
                </a:extLst>
              </a:tr>
              <a:tr h="127810">
                <a:tc>
                  <a:txBody>
                    <a:bodyPr/>
                    <a:lstStyle/>
                    <a:p>
                      <a:pPr algn="ctr">
                        <a:lnSpc>
                          <a:spcPct val="100000"/>
                        </a:lnSpc>
                        <a:spcAft>
                          <a:spcPts val="0"/>
                        </a:spcAft>
                      </a:pPr>
                      <a:r>
                        <a:rPr lang="en-US" sz="700" dirty="0">
                          <a:effectLst/>
                        </a:rPr>
                        <a:t>Msg3 without repetition</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fontAlgn="b">
                        <a:lnSpc>
                          <a:spcPct val="100000"/>
                        </a:lnSpc>
                        <a:spcAft>
                          <a:spcPts val="0"/>
                        </a:spcAft>
                      </a:pPr>
                      <a:r>
                        <a:rPr lang="en-US" sz="700" dirty="0">
                          <a:effectLst/>
                        </a:rPr>
                        <a:t>-7.31</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fontAlgn="b">
                        <a:lnSpc>
                          <a:spcPct val="100000"/>
                        </a:lnSpc>
                        <a:spcAft>
                          <a:spcPts val="0"/>
                        </a:spcAft>
                      </a:pPr>
                      <a:r>
                        <a:rPr lang="en-US" sz="700" dirty="0">
                          <a:effectLst/>
                        </a:rPr>
                        <a:t>-4.3</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1656191656"/>
                  </a:ext>
                </a:extLst>
              </a:tr>
              <a:tr h="127810">
                <a:tc>
                  <a:txBody>
                    <a:bodyPr/>
                    <a:lstStyle/>
                    <a:p>
                      <a:pPr algn="ctr">
                        <a:lnSpc>
                          <a:spcPct val="100000"/>
                        </a:lnSpc>
                        <a:spcAft>
                          <a:spcPts val="0"/>
                        </a:spcAft>
                      </a:pPr>
                      <a:r>
                        <a:rPr lang="en-US" sz="700" dirty="0">
                          <a:effectLst/>
                        </a:rPr>
                        <a:t>Msg3 with 2 repetitions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-11.27</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-8.26</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79356320"/>
                  </a:ext>
                </a:extLst>
              </a:tr>
              <a:tr h="127810">
                <a:tc>
                  <a:txBody>
                    <a:bodyPr/>
                    <a:lstStyle/>
                    <a:p>
                      <a:pPr algn="ctr">
                        <a:lnSpc>
                          <a:spcPct val="100000"/>
                        </a:lnSpc>
                        <a:spcAft>
                          <a:spcPts val="0"/>
                        </a:spcAft>
                      </a:pPr>
                      <a:r>
                        <a:rPr lang="en-US" sz="700" dirty="0">
                          <a:effectLst/>
                        </a:rPr>
                        <a:t>Msg3 with 4 repetitions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a:effectLst/>
                        </a:rPr>
                        <a:t>-13.67</a:t>
                      </a:r>
                      <a:endParaRPr lang="zh-CN" sz="70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a:effectLst/>
                        </a:rPr>
                        <a:t>-10.66</a:t>
                      </a:r>
                      <a:endParaRPr lang="zh-CN" sz="70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4244318540"/>
                  </a:ext>
                </a:extLst>
              </a:tr>
              <a:tr h="127810">
                <a:tc>
                  <a:txBody>
                    <a:bodyPr/>
                    <a:lstStyle/>
                    <a:p>
                      <a:pPr algn="ctr">
                        <a:lnSpc>
                          <a:spcPct val="100000"/>
                        </a:lnSpc>
                        <a:spcAft>
                          <a:spcPts val="0"/>
                        </a:spcAft>
                      </a:pPr>
                      <a:r>
                        <a:rPr lang="en-US" sz="700" dirty="0">
                          <a:effectLst/>
                        </a:rPr>
                        <a:t>Msg3 with 8 repetitions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-15.91</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a:effectLst/>
                        </a:rPr>
                        <a:t>-12.9</a:t>
                      </a:r>
                      <a:endParaRPr lang="zh-CN" sz="70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4033392947"/>
                  </a:ext>
                </a:extLst>
              </a:tr>
              <a:tr h="189371">
                <a:tc>
                  <a:txBody>
                    <a:bodyPr/>
                    <a:lstStyle/>
                    <a:p>
                      <a:pPr algn="ctr">
                        <a:lnSpc>
                          <a:spcPct val="100000"/>
                        </a:lnSpc>
                        <a:spcAft>
                          <a:spcPts val="0"/>
                        </a:spcAft>
                      </a:pPr>
                      <a:r>
                        <a:rPr lang="en-US" sz="700" dirty="0">
                          <a:effectLst/>
                        </a:rPr>
                        <a:t>Msg5 with max 2 </a:t>
                      </a:r>
                    </a:p>
                    <a:p>
                      <a:pPr algn="ctr">
                        <a:lnSpc>
                          <a:spcPct val="100000"/>
                        </a:lnSpc>
                        <a:spcAft>
                          <a:spcPts val="0"/>
                        </a:spcAft>
                      </a:pPr>
                      <a:r>
                        <a:rPr lang="en-US" sz="700" dirty="0">
                          <a:effectLst/>
                        </a:rPr>
                        <a:t>(re-)transmissions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-9.21</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a:effectLst/>
                        </a:rPr>
                        <a:t>5.84</a:t>
                      </a:r>
                      <a:endParaRPr lang="zh-CN" sz="70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3102937216"/>
                  </a:ext>
                </a:extLst>
              </a:tr>
              <a:tr h="189371">
                <a:tc>
                  <a:txBody>
                    <a:bodyPr/>
                    <a:lstStyle/>
                    <a:p>
                      <a:pPr algn="ctr">
                        <a:lnSpc>
                          <a:spcPct val="100000"/>
                        </a:lnSpc>
                        <a:spcAft>
                          <a:spcPts val="0"/>
                        </a:spcAft>
                      </a:pPr>
                      <a:r>
                        <a:rPr lang="en-US" sz="700" dirty="0">
                          <a:effectLst/>
                        </a:rPr>
                        <a:t>Msg5 with max 4</a:t>
                      </a:r>
                    </a:p>
                    <a:p>
                      <a:pPr algn="ctr">
                        <a:lnSpc>
                          <a:spcPct val="100000"/>
                        </a:lnSpc>
                        <a:spcAft>
                          <a:spcPts val="0"/>
                        </a:spcAft>
                      </a:pPr>
                      <a:r>
                        <a:rPr lang="en-US" sz="700" dirty="0">
                          <a:effectLst/>
                        </a:rPr>
                        <a:t> (re-)transmissions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-10.25</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4.8</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2056001298"/>
                  </a:ext>
                </a:extLst>
              </a:tr>
              <a:tr h="189371">
                <a:tc>
                  <a:txBody>
                    <a:bodyPr/>
                    <a:lstStyle/>
                    <a:p>
                      <a:pPr algn="ctr">
                        <a:lnSpc>
                          <a:spcPct val="100000"/>
                        </a:lnSpc>
                        <a:spcAft>
                          <a:spcPts val="0"/>
                        </a:spcAft>
                      </a:pPr>
                      <a:r>
                        <a:rPr lang="en-US" sz="700" dirty="0">
                          <a:effectLst/>
                        </a:rPr>
                        <a:t>Msg5 with max 8 </a:t>
                      </a:r>
                    </a:p>
                    <a:p>
                      <a:pPr algn="ctr">
                        <a:lnSpc>
                          <a:spcPct val="100000"/>
                        </a:lnSpc>
                        <a:spcAft>
                          <a:spcPts val="0"/>
                        </a:spcAft>
                      </a:pPr>
                      <a:r>
                        <a:rPr lang="en-US" sz="700" dirty="0">
                          <a:effectLst/>
                        </a:rPr>
                        <a:t>(re-)transmissions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-11.18</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3.87</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3259738826"/>
                  </a:ext>
                </a:extLst>
              </a:tr>
            </a:tbl>
          </a:graphicData>
        </a:graphic>
      </p:graphicFrame>
      <p:sp>
        <p:nvSpPr>
          <p:cNvPr id="14" name="文本框 13">
            <a:extLst>
              <a:ext uri="{FF2B5EF4-FFF2-40B4-BE49-F238E27FC236}">
                <a16:creationId xmlns:a16="http://schemas.microsoft.com/office/drawing/2014/main" id="{E82751C2-277F-4BB9-B07C-8DCB046251E3}"/>
              </a:ext>
            </a:extLst>
          </p:cNvPr>
          <p:cNvSpPr txBox="1"/>
          <p:nvPr/>
        </p:nvSpPr>
        <p:spPr>
          <a:xfrm>
            <a:off x="4115202" y="2885283"/>
            <a:ext cx="3552423" cy="215444"/>
          </a:xfrm>
          <a:prstGeom prst="rect">
            <a:avLst/>
          </a:prstGeom>
          <a:noFill/>
        </p:spPr>
        <p:txBody>
          <a:bodyPr wrap="square">
            <a:spAutoFit/>
          </a:bodyPr>
          <a:lstStyle/>
          <a:p>
            <a:pPr algn="ctr"/>
            <a:r>
              <a:rPr lang="en-US" altLang="zh-CN" sz="800" kern="1200" dirty="0">
                <a:effectLst/>
                <a:latin typeface="+mj-lt"/>
                <a:ea typeface="宋体" panose="02010600030101010101" pitchFamily="2" charset="-122"/>
              </a:rPr>
              <a:t>Tab. Performance for Msg3 and Msg5 at BLER = 0.1</a:t>
            </a:r>
            <a:endParaRPr lang="zh-CN" altLang="en-US" sz="800" dirty="0">
              <a:latin typeface="+mj-lt"/>
            </a:endParaRPr>
          </a:p>
        </p:txBody>
      </p:sp>
    </p:spTree>
    <p:extLst>
      <p:ext uri="{BB962C8B-B14F-4D97-AF65-F5344CB8AC3E}">
        <p14:creationId xmlns:p14="http://schemas.microsoft.com/office/powerpoint/2010/main" val="2475449333"/>
      </p:ext>
    </p:extLst>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Proposals</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5</a:t>
            </a:fld>
            <a:endParaRPr lang="en-US" dirty="0"/>
          </a:p>
        </p:txBody>
      </p:sp>
      <p:sp>
        <p:nvSpPr>
          <p:cNvPr id="3" name="内容占位符 2">
            <a:extLst>
              <a:ext uri="{FF2B5EF4-FFF2-40B4-BE49-F238E27FC236}">
                <a16:creationId xmlns:a16="http://schemas.microsoft.com/office/drawing/2014/main" id="{F1AAD96B-4164-6FC8-9ED8-72986E75CDEE}"/>
              </a:ext>
            </a:extLst>
          </p:cNvPr>
          <p:cNvSpPr>
            <a:spLocks noGrp="1"/>
          </p:cNvSpPr>
          <p:nvPr>
            <p:ph idx="1"/>
          </p:nvPr>
        </p:nvSpPr>
        <p:spPr>
          <a:xfrm>
            <a:off x="250825" y="1688847"/>
            <a:ext cx="8642350" cy="2610790"/>
          </a:xfrm>
        </p:spPr>
        <p:txBody>
          <a:bodyPr/>
          <a:lstStyle/>
          <a:p>
            <a:pPr marL="263519" lvl="1" indent="-263519" algn="just">
              <a:lnSpc>
                <a:spcPct val="130000"/>
              </a:lnSpc>
              <a:buClr>
                <a:srgbClr val="FF6600"/>
              </a:buClr>
              <a:buFont typeface="Wingdings" pitchFamily="2" charset="2"/>
              <a:buChar char="n"/>
            </a:pPr>
            <a:r>
              <a:rPr lang="en-GB" altLang="zh-CN" sz="1600" b="1" dirty="0"/>
              <a:t>Proposal 2</a:t>
            </a:r>
            <a:r>
              <a:rPr lang="en-GB" altLang="zh-CN" sz="1600" dirty="0"/>
              <a:t>: The detailed objectives of Rel-19 coverage enhancements are as follows:</a:t>
            </a:r>
          </a:p>
          <a:p>
            <a:pPr lvl="1" algn="just">
              <a:lnSpc>
                <a:spcPct val="100000"/>
              </a:lnSpc>
              <a:spcBef>
                <a:spcPts val="300"/>
              </a:spcBef>
              <a:spcAft>
                <a:spcPts val="300"/>
              </a:spcAft>
            </a:pPr>
            <a:r>
              <a:rPr lang="en-US" altLang="zh-CN" sz="1400" dirty="0"/>
              <a:t>Specify following PRACH coverage enhancements (RAN1, RAN2)</a:t>
            </a:r>
          </a:p>
          <a:p>
            <a:pPr lvl="2" algn="just">
              <a:lnSpc>
                <a:spcPct val="100000"/>
              </a:lnSpc>
              <a:spcBef>
                <a:spcPts val="300"/>
              </a:spcBef>
              <a:spcAft>
                <a:spcPts val="300"/>
              </a:spcAft>
              <a:buClrTx/>
            </a:pPr>
            <a:r>
              <a:rPr lang="en-US" altLang="zh-CN" sz="1200" kern="1200" dirty="0">
                <a:cs typeface="+mn-cs"/>
              </a:rPr>
              <a:t>Multiple PRACH transmissions with different Tx beams for 4-step RACH procedure.</a:t>
            </a:r>
          </a:p>
          <a:p>
            <a:pPr lvl="2" algn="just">
              <a:lnSpc>
                <a:spcPct val="100000"/>
              </a:lnSpc>
              <a:spcBef>
                <a:spcPts val="300"/>
              </a:spcBef>
              <a:spcAft>
                <a:spcPts val="300"/>
              </a:spcAft>
              <a:buClrTx/>
            </a:pPr>
            <a:r>
              <a:rPr lang="en-US" altLang="zh-CN" sz="1200" kern="1200" dirty="0">
                <a:cs typeface="+mn-cs"/>
              </a:rPr>
              <a:t>UL beam indication based on multiple PRACH transmissions with different Tx beam for Msg3</a:t>
            </a:r>
            <a:r>
              <a:rPr lang="en-GB" altLang="zh-CN" sz="1200" kern="1200" dirty="0">
                <a:cs typeface="+mn-cs"/>
              </a:rPr>
              <a:t>. </a:t>
            </a:r>
          </a:p>
          <a:p>
            <a:pPr lvl="2" algn="just">
              <a:lnSpc>
                <a:spcPct val="100000"/>
              </a:lnSpc>
              <a:spcBef>
                <a:spcPts val="300"/>
              </a:spcBef>
              <a:spcAft>
                <a:spcPts val="300"/>
              </a:spcAft>
              <a:buClrTx/>
            </a:pPr>
            <a:r>
              <a:rPr lang="en-US" altLang="zh-CN" sz="1200" kern="1200" dirty="0">
                <a:cs typeface="+mn-cs"/>
              </a:rPr>
              <a:t>Note 1: The enhancements of PRACH are targeting for FR2, and can also apply to FR1 when applicable.</a:t>
            </a:r>
          </a:p>
          <a:p>
            <a:pPr lvl="2" algn="just">
              <a:lnSpc>
                <a:spcPct val="100000"/>
              </a:lnSpc>
              <a:spcBef>
                <a:spcPts val="300"/>
              </a:spcBef>
              <a:spcAft>
                <a:spcPts val="300"/>
              </a:spcAft>
              <a:buClrTx/>
            </a:pPr>
            <a:r>
              <a:rPr lang="en-US" altLang="zh-CN" sz="1200" kern="1200" dirty="0">
                <a:cs typeface="+mn-cs"/>
              </a:rPr>
              <a:t>Note 2: The enhancements of PRACH are targeting short PRACH formats, and can also apply to other formats when applicable.</a:t>
            </a:r>
            <a:endParaRPr lang="en-GB" altLang="zh-CN" sz="1200" kern="1200" dirty="0">
              <a:cs typeface="+mn-cs"/>
            </a:endParaRPr>
          </a:p>
          <a:p>
            <a:pPr lvl="2" algn="just">
              <a:lnSpc>
                <a:spcPct val="100000"/>
              </a:lnSpc>
              <a:spcBef>
                <a:spcPts val="300"/>
              </a:spcBef>
              <a:spcAft>
                <a:spcPts val="300"/>
              </a:spcAft>
              <a:buClrTx/>
            </a:pPr>
            <a:r>
              <a:rPr lang="en-US" altLang="zh-CN" sz="1200" kern="1200" dirty="0">
                <a:cs typeface="+mn-cs"/>
              </a:rPr>
              <a:t>Note 3:</a:t>
            </a:r>
            <a:r>
              <a:rPr lang="zh-CN" altLang="en-US" sz="1200" kern="1200" dirty="0">
                <a:cs typeface="+mn-cs"/>
              </a:rPr>
              <a:t> </a:t>
            </a:r>
            <a:r>
              <a:rPr lang="en-US" altLang="zh-CN" sz="1200" kern="1200" dirty="0">
                <a:cs typeface="+mn-cs"/>
              </a:rPr>
              <a:t>The multiple PRACH are transmitted over ROs associated with the same SSB.</a:t>
            </a:r>
            <a:endParaRPr lang="en-GB" altLang="zh-CN" sz="1200" dirty="0"/>
          </a:p>
          <a:p>
            <a:pPr lvl="1" algn="just">
              <a:lnSpc>
                <a:spcPct val="100000"/>
              </a:lnSpc>
              <a:spcBef>
                <a:spcPts val="300"/>
              </a:spcBef>
              <a:spcAft>
                <a:spcPts val="300"/>
              </a:spcAft>
            </a:pPr>
            <a:r>
              <a:rPr lang="en-US" altLang="zh-CN" sz="1400" dirty="0"/>
              <a:t>Specify enhancements to support PUSCH repetition scheduled by DCI 0_0 with C-RNTI (RAN1, RAN2)</a:t>
            </a:r>
          </a:p>
        </p:txBody>
      </p:sp>
      <p:sp>
        <p:nvSpPr>
          <p:cNvPr id="6" name="内容占位符 2">
            <a:extLst>
              <a:ext uri="{FF2B5EF4-FFF2-40B4-BE49-F238E27FC236}">
                <a16:creationId xmlns:a16="http://schemas.microsoft.com/office/drawing/2014/main" id="{45A6F596-BABF-6AE5-54ED-465448C534AC}"/>
              </a:ext>
            </a:extLst>
          </p:cNvPr>
          <p:cNvSpPr txBox="1">
            <a:spLocks/>
          </p:cNvSpPr>
          <p:nvPr/>
        </p:nvSpPr>
        <p:spPr>
          <a:xfrm>
            <a:off x="250825" y="750603"/>
            <a:ext cx="8642350" cy="936104"/>
          </a:xfrm>
          <a:prstGeom prst="rect">
            <a:avLst/>
          </a:prstGeom>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263519" lvl="1" indent="-263519" algn="just">
              <a:lnSpc>
                <a:spcPct val="130000"/>
              </a:lnSpc>
              <a:buClr>
                <a:srgbClr val="FF6600"/>
              </a:buClr>
              <a:buFont typeface="Wingdings" pitchFamily="2" charset="2"/>
              <a:buChar char="n"/>
            </a:pPr>
            <a:r>
              <a:rPr lang="en-GB" altLang="zh-CN" sz="1600" b="1" kern="0" dirty="0"/>
              <a:t>Proposal 1</a:t>
            </a:r>
            <a:r>
              <a:rPr lang="en-GB" altLang="zh-CN" sz="1600" kern="0" dirty="0"/>
              <a:t>: Include</a:t>
            </a:r>
            <a:r>
              <a:rPr lang="en-US" altLang="zh-CN" sz="1600" kern="0" dirty="0"/>
              <a:t> coverage enhancement as one of the RAN1-led projects in Rel-19.</a:t>
            </a:r>
            <a:endParaRPr lang="en-GB" altLang="zh-CN" sz="1600" kern="0" dirty="0"/>
          </a:p>
        </p:txBody>
      </p:sp>
    </p:spTree>
    <p:extLst>
      <p:ext uri="{BB962C8B-B14F-4D97-AF65-F5344CB8AC3E}">
        <p14:creationId xmlns:p14="http://schemas.microsoft.com/office/powerpoint/2010/main" val="3052666917"/>
      </p:ext>
    </p:extLst>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dirty="0"/>
              <a:t>Thanks!</a:t>
            </a:r>
            <a:endParaRPr lang="zh-CN" altLang="en-US" dirty="0"/>
          </a:p>
        </p:txBody>
      </p:sp>
    </p:spTree>
  </p:cSld>
  <p:clrMapOvr>
    <a:masterClrMapping/>
  </p:clrMapOvr>
  <p:transition spd="med">
    <p:pull/>
  </p:transition>
</p:sld>
</file>

<file path=ppt/theme/_rels/theme3.xml.rels><?xml version="1.0" encoding="UTF-8" standalone="yes"?>
<Relationships xmlns="http://schemas.openxmlformats.org/package/2006/relationships"><Relationship Id="rId1" Type="http://schemas.openxmlformats.org/officeDocument/2006/relationships/image" Target="../media/image11.png"/></Relationships>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00">
          <a:spcAft>
            <a:spcPts val="600"/>
          </a:spcAft>
          <a:tabLst>
            <a:tab pos="360000" algn="l"/>
          </a:tabLst>
          <a:defRPr sz="120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3.xml><?xml version="1.0" encoding="utf-8"?>
<a:theme xmlns:a="http://schemas.openxmlformats.org/drawingml/2006/main" name="Brooklyn_5G_Summit_Slide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12006</TotalTime>
  <Words>776</Words>
  <Application>Microsoft Office PowerPoint</Application>
  <PresentationFormat>全屏显示(16:9)</PresentationFormat>
  <Paragraphs>79</Paragraphs>
  <Slides>6</Slides>
  <Notes>3</Notes>
  <HiddenSlides>0</HiddenSlides>
  <MMClips>0</MMClips>
  <ScaleCrop>false</ScaleCrop>
  <HeadingPairs>
    <vt:vector size="8" baseType="variant">
      <vt:variant>
        <vt:lpstr>已用的字体</vt:lpstr>
      </vt:variant>
      <vt:variant>
        <vt:i4>9</vt:i4>
      </vt:variant>
      <vt:variant>
        <vt:lpstr>主题</vt:lpstr>
      </vt:variant>
      <vt:variant>
        <vt:i4>3</vt:i4>
      </vt:variant>
      <vt:variant>
        <vt:lpstr>嵌入 OLE 服务器</vt:lpstr>
      </vt:variant>
      <vt:variant>
        <vt:i4>1</vt:i4>
      </vt:variant>
      <vt:variant>
        <vt:lpstr>幻灯片标题</vt:lpstr>
      </vt:variant>
      <vt:variant>
        <vt:i4>6</vt:i4>
      </vt:variant>
    </vt:vector>
  </HeadingPairs>
  <TitlesOfParts>
    <vt:vector size="19" baseType="lpstr">
      <vt:lpstr>Lucida Grande</vt:lpstr>
      <vt:lpstr>MS PGothic</vt:lpstr>
      <vt:lpstr>Nokia Pure Headline Light</vt:lpstr>
      <vt:lpstr>Nokia Pure Text Light</vt:lpstr>
      <vt:lpstr>华文中宋</vt:lpstr>
      <vt:lpstr>微软雅黑</vt:lpstr>
      <vt:lpstr>Arial</vt:lpstr>
      <vt:lpstr>Calibri</vt:lpstr>
      <vt:lpstr>Wingdings</vt:lpstr>
      <vt:lpstr>胶片模板-移动通信研究所-16比9-20150113</vt:lpstr>
      <vt:lpstr>3_Nokia White Master with headline</vt:lpstr>
      <vt:lpstr>Brooklyn_5G_Summit_Slide_Template</vt:lpstr>
      <vt:lpstr>Visio</vt:lpstr>
      <vt:lpstr>NR coverage enhancements for Rel-19</vt:lpstr>
      <vt:lpstr>Background</vt:lpstr>
      <vt:lpstr>Multiple PRACH transmissions with different beams</vt:lpstr>
      <vt:lpstr>Msg5 PUSCH repetition</vt:lpstr>
      <vt:lpstr>Proposals</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China Telecom</dc:creator>
  <cp:lastModifiedBy>China Telecom</cp:lastModifiedBy>
  <cp:revision>1210</cp:revision>
  <cp:lastPrinted>2018-01-16T08:39:22Z</cp:lastPrinted>
  <dcterms:created xsi:type="dcterms:W3CDTF">2017-04-20T03:13:07Z</dcterms:created>
  <dcterms:modified xsi:type="dcterms:W3CDTF">2024-09-02T07:28:05Z</dcterms:modified>
</cp:coreProperties>
</file>