
<file path=[Content_Types].xml><?xml version="1.0" encoding="utf-8"?>
<Types xmlns="http://schemas.openxmlformats.org/package/2006/content-types">
  <Default Extension="bin" ContentType="image/jpeg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media/image4.bin" ContentType="image/x-emf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9"/>
  </p:notesMasterIdLst>
  <p:sldIdLst>
    <p:sldId id="263" r:id="rId5"/>
    <p:sldId id="268" r:id="rId6"/>
    <p:sldId id="267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C07750-C0D1-4E52-98D4-6B629439D79A}" v="5" dt="2024-09-02T19:20:40.5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6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8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47546-6059-45E0-BFCB-FAEC5722B05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374BDE-B359-4B3B-8C1C-9830DEA819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04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D5308-988D-4DE1-B0A5-1DB394417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B1D9F-4177-4770-8594-565A50EDE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26DB1-C9E8-4F7C-B1CA-6A0B22092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53BFA-3E4B-4D5A-9DAC-846A67DE6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C8F5E-6D6D-4498-A906-BA13028F7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75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BCF44-E19B-40F7-96E0-C5AA34A1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43BB0D-3C4A-4510-9220-8DFF99B822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144C1-7CEB-4EA2-86C7-77AEA5572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A2AC4-FDF7-4EC3-833E-AF72DAEC3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219344-6A77-481C-85F9-AC7928BF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94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AA5E6-A8D3-4A08-9D51-3FBF277FEE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28D23F-DA57-44FE-9313-D38488587A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86469-1BC3-448F-A537-411E72472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5EE9F-4B4F-4947-AB72-ED4E7FDB8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A4176-D520-4B86-BB0A-52633418D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48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GB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5173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B95A3-DDEC-4B93-B2C5-01F24799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7DDD-8867-4FC0-BE9C-7EA5A031C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D53FF-D754-4DA3-885D-BC3E47A92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F292E8-15D4-4FAC-A076-9E7F713C5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55CAA-2BAC-41CF-ACE3-FE3065891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609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08ED1-A837-4CB0-A359-CB40C47AF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19503-85EB-4296-9E95-DA177857A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0D7F2-6F3B-4662-904A-BDA1E7053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7B2F7-F87A-4DCD-A0DF-A6F28406E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91325-7E89-4105-AF43-B4BED8496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8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D8D18-0D5D-4742-BF17-DB598655A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5B2AC-CAC1-49DB-BC38-ADC839F17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062F9C-96A3-400D-8929-D2BC05E27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524154-5AAF-4CCB-9726-C27F74D8B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D56037-F944-4DAE-BB67-55BF5B254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6ED5EE-6361-460A-8B64-A80226876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9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E9ACE-F5ED-4F0E-B1CA-518C94BF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90A481-BEB7-4395-805C-AE1BB8AFF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BF874-F5A2-49A8-9423-687EB33CB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DC488A-0A9E-4480-9CBF-64FA819E98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F07812-37F6-4CF9-8537-99CCEC6817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7C793A-C2D4-4195-9E48-271BB485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19C7FB-C408-4E6F-B2FC-35056620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E6FF91-C08C-4BE2-B18B-AAD8038C7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9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7BA22-1476-4BDB-8FC5-0A4D0A63F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EC3D40-976D-40B6-883A-65FA09396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C04C8-A21B-440E-AD1A-943EF52C0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64CA25-D0E8-44FD-8DA1-225E0E7E5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7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3CF43D-9257-4A1B-A3B9-C57BA7F89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4B7BC9-A6E5-4C42-BED0-20ECA8CB9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6ED30-130E-431E-8FD7-6CF849E18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550AC-7C66-4048-AA59-D76F3E05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75D2F-D170-4AF0-9F09-5607EBF65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C0E937-ED69-4466-AF1E-52FB7AEF7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DCDB5-45BD-4EF6-A889-A10CD8AC9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AF93B-1D0D-4657-BA69-0EB88BED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8F7786-3310-499F-AF28-DB1448E86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3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B1381-D208-4D3E-BB6D-BFB33C8CF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A0ABDF-550B-45D7-A0AC-EF1EAA1619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0CD637-6BDF-4BD8-AF33-72FB9950E4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6B92C5-CE05-4DE7-939D-55E4EB15F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BEE693-4A0B-4EDD-B540-A3F18BAC8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FAE92-48E5-4455-B825-F7CFC1288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6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34875B-E1D4-494D-9C9E-0B57ECA32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E9E9E-DD1D-4877-9E3A-802D8A76A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21FE4-0744-4240-8109-83EB55CC37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ACBC3-CFCE-40A7-BB97-032F46736B72}" type="datetimeFigureOut">
              <a:rPr lang="en-US" smtClean="0"/>
              <a:t>9/2/2024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E8FDFF-266C-4580-8CBE-5C0CD7AEA6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BF630-4B4A-4A62-8F5B-A4CD206AA5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4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FAB2FFE-9044-4610-9E80-BFD78EBB30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7">
            <a:extLst>
              <a:ext uri="{FF2B5EF4-FFF2-40B4-BE49-F238E27FC236}">
                <a16:creationId xmlns:a16="http://schemas.microsoft.com/office/drawing/2014/main" id="{D731ECFF-8A5D-4C7F-B607-F5CB5C429299}"/>
              </a:ext>
            </a:extLst>
          </p:cNvPr>
          <p:cNvSpPr txBox="1">
            <a:spLocks/>
          </p:cNvSpPr>
          <p:nvPr/>
        </p:nvSpPr>
        <p:spPr>
          <a:xfrm>
            <a:off x="479425" y="1113737"/>
            <a:ext cx="10466743" cy="303598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7200" dirty="0"/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400" cap="none" spc="-160" normalizeH="0" baseline="0" noProof="0" dirty="0">
                <a:ln>
                  <a:noFill/>
                </a:ln>
                <a:effectLst/>
                <a:uLnTx/>
                <a:uFillTx/>
                <a:latin typeface="Ericsson Hilda Light"/>
                <a:ea typeface="+mj-ea"/>
                <a:cs typeface="+mj-cs"/>
              </a:rPr>
              <a:t>Way forward on 3Tx </a:t>
            </a:r>
          </a:p>
        </p:txBody>
      </p:sp>
      <p:sp>
        <p:nvSpPr>
          <p:cNvPr id="3" name="Subtitle 13">
            <a:extLst>
              <a:ext uri="{FF2B5EF4-FFF2-40B4-BE49-F238E27FC236}">
                <a16:creationId xmlns:a16="http://schemas.microsoft.com/office/drawing/2014/main" id="{E0B9CDCC-2BF2-4775-910F-DF3BE4E3BB3F}"/>
              </a:ext>
            </a:extLst>
          </p:cNvPr>
          <p:cNvSpPr txBox="1">
            <a:spLocks/>
          </p:cNvSpPr>
          <p:nvPr/>
        </p:nvSpPr>
        <p:spPr>
          <a:xfrm>
            <a:off x="479425" y="4149725"/>
            <a:ext cx="8399714" cy="2087563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 9.3.1.1	</a:t>
            </a:r>
            <a:endParaRPr lang="en-US" sz="1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	Ericsson, Qualcomm,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InterDigital</a:t>
            </a: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NEC, Samsung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 for:	Discussion, Agreement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F34CDB7B-7359-4A35-8AB6-52F1513B76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7CFA7D-7AF1-4D4F-98E0-80B360CDB169}"/>
              </a:ext>
            </a:extLst>
          </p:cNvPr>
          <p:cNvSpPr txBox="1"/>
          <p:nvPr/>
        </p:nvSpPr>
        <p:spPr>
          <a:xfrm>
            <a:off x="297079" y="88717"/>
            <a:ext cx="10649089" cy="1251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3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3GPP TSG-RAN Meeting #105					</a:t>
            </a:r>
            <a:r>
              <a:rPr lang="en-US" sz="24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Tdoc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RP-242029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Melbourne, Australia, 9 – 12 September 2024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355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C5D83-C5D9-B655-99E0-50DA8F8B5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7365E-EDCD-ACB0-E734-3485BF2159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 the content of slides 3 and 4</a:t>
            </a:r>
          </a:p>
        </p:txBody>
      </p:sp>
    </p:spTree>
    <p:extLst>
      <p:ext uri="{BB962C8B-B14F-4D97-AF65-F5344CB8AC3E}">
        <p14:creationId xmlns:p14="http://schemas.microsoft.com/office/powerpoint/2010/main" val="244421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BA87C-053C-283A-58A7-58F72375B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Partially coherent precoding and non-coherent UE capability for Rel-19 3 Tx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199C5-6FE6-47DA-7D56-C307B07E5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89630"/>
          </a:xfrm>
        </p:spPr>
        <p:txBody>
          <a:bodyPr>
            <a:normAutofit fontScale="92500"/>
          </a:bodyPr>
          <a:lstStyle/>
          <a:p>
            <a:r>
              <a:rPr lang="en-US" dirty="0"/>
              <a:t>Define partially coherent operation for 3 Tx UEs in Rel-19</a:t>
            </a:r>
          </a:p>
          <a:p>
            <a:pPr lvl="1"/>
            <a:r>
              <a:rPr lang="en-US" dirty="0"/>
              <a:t>Define the following codebook for 3 Tx</a:t>
            </a:r>
          </a:p>
          <a:p>
            <a:pPr lvl="1"/>
            <a:r>
              <a:rPr lang="en-US" dirty="0"/>
              <a:t>Follow on from Rel-19 design / agreements, e.g. disabled port 1003 and use of 4 port SRS resource</a:t>
            </a:r>
          </a:p>
          <a:p>
            <a:pPr lvl="2"/>
            <a:r>
              <a:rPr lang="en-US" dirty="0"/>
              <a:t>Otherwise, objectives of Rel-19 are not extended to support the partially coherent operation.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9EB22F51-56EF-8A0E-B528-4E24D1CD8B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6716427"/>
                  </p:ext>
                </p:extLst>
              </p:nvPr>
            </p:nvGraphicFramePr>
            <p:xfrm>
              <a:off x="2989142" y="3651293"/>
              <a:ext cx="5089359" cy="312647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05396">
                      <a:extLst>
                        <a:ext uri="{9D8B030D-6E8A-4147-A177-3AD203B41FA5}">
                          <a16:colId xmlns:a16="http://schemas.microsoft.com/office/drawing/2014/main" val="2272233568"/>
                        </a:ext>
                      </a:extLst>
                    </a:gridCol>
                    <a:gridCol w="4483963">
                      <a:extLst>
                        <a:ext uri="{9D8B030D-6E8A-4147-A177-3AD203B41FA5}">
                          <a16:colId xmlns:a16="http://schemas.microsoft.com/office/drawing/2014/main" val="2587142603"/>
                        </a:ext>
                      </a:extLst>
                    </a:gridCol>
                  </a:tblGrid>
                  <a:tr h="32949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Rank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120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3-Tx Partially Coherent Codebook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65174795"/>
                      </a:ext>
                    </a:extLst>
                  </a:tr>
                  <a:tr h="66797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0" kern="1200">
                              <a:effectLst/>
                            </a:rPr>
                            <a:t>1</a:t>
                          </a:r>
                          <a:endParaRPr lang="en-US" sz="1400" b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b="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5546597"/>
                      </a:ext>
                    </a:extLst>
                  </a:tr>
                  <a:tr h="132962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0" kern="1200">
                              <a:effectLst/>
                            </a:rPr>
                            <a:t>2</a:t>
                          </a:r>
                          <a:endParaRPr lang="en-US" sz="1400" b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oMath>
                            </m:oMathPara>
                          </a14:m>
                          <a:endParaRPr lang="en-US" sz="1400" b="0" dirty="0">
                            <a:effectLst/>
                          </a:endParaRP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b="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41801006"/>
                      </a:ext>
                    </a:extLst>
                  </a:tr>
                  <a:tr h="764811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0" kern="1200">
                              <a:effectLst/>
                            </a:rPr>
                            <a:t>3</a:t>
                          </a:r>
                          <a:endParaRPr lang="en-US" sz="1400" b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f>
                                            <m:fPr>
                                              <m:ctrlP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ad>
                                                <m:radPr>
                                                  <m:degHide m:val="on"/>
                                                  <m:ctrlPr>
                                                    <a:rPr lang="en-US" sz="1200" b="0" i="1" kern="1200"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radPr>
                                                <m:deg/>
                                                <m:e>
                                                  <m:r>
                                                    <a:rPr lang="en-US" sz="1200" b="0" i="1" kern="1200"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  <m:t>2</m:t>
                                                  </m:r>
                                                </m:e>
                                              </m:rad>
                                            </m:den>
                                          </m:f>
                                          <m:d>
                                            <m:dPr>
                                              <m:begChr m:val="["/>
                                              <m:endChr m:val="]"/>
                                              <m:ctrlP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200" b="0" i="1" kern="1200"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a:rPr lang="en-US" sz="1200" b="0" i="1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200" b="0" i="1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</m:mr>
                                                <m:mr>
                                                  <m:e>
                                                    <m:r>
                                                      <a:rPr lang="en-US" sz="1200" b="0" i="1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200" b="0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−</m:t>
                                                    </m:r>
                                                    <m:r>
                                                      <a:rPr lang="en-US" sz="1200" b="0" i="1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</m:mr>
                                              </m:m>
                                            </m:e>
                                          </m:d>
                                        </m:e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1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 b="0" i="1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mr>
                                            <m:mr>
                                              <m:e>
                                                <m:r>
                                                  <a:rPr lang="en-US" sz="1200" b="0" i="1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mr>
                                          </m:m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     </m:t>
                                          </m:r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 b="0" i="1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  <m:e>
                                                <m:r>
                                                  <a:rPr lang="en-US" sz="1200" b="0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   </m:t>
                                                </m:r>
                                                <m:r>
                                                  <a:rPr lang="en-US" sz="1200" b="0" i="1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mr>
                                          </m:m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  <m:r>
                                  <a:rPr lang="en-US" sz="1200" b="0" kern="1200">
                                    <a:effectLst/>
                                    <a:latin typeface="Cambria Math" panose="02040503050406030204" pitchFamily="18" charset="0"/>
                                  </a:rPr>
                                  <m:t>,  </m:t>
                                </m:r>
                                <m:f>
                                  <m:fPr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rad>
                                  </m:den>
                                </m:f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200" b="0" i="1" kern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b="0" i="1" kern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f>
                                            <m:fPr>
                                              <m:ctrlP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ad>
                                                <m:radPr>
                                                  <m:degHide m:val="on"/>
                                                  <m:ctrlPr>
                                                    <a:rPr lang="en-US" sz="1200" b="0" i="1" kern="1200"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radPr>
                                                <m:deg/>
                                                <m:e>
                                                  <m:r>
                                                    <a:rPr lang="en-US" sz="1200" b="0" i="1" kern="1200"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  <m:t>2</m:t>
                                                  </m:r>
                                                </m:e>
                                              </m:rad>
                                            </m:den>
                                          </m:f>
                                          <m:d>
                                            <m:dPr>
                                              <m:begChr m:val="["/>
                                              <m:endChr m:val="]"/>
                                              <m:ctrlP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m>
                                                <m:mPr>
                                                  <m:mcs>
                                                    <m:mc>
                                                      <m:mcPr>
                                                        <m:count m:val="2"/>
                                                        <m:mcJc m:val="center"/>
                                                      </m:mcPr>
                                                    </m:mc>
                                                  </m:mcs>
                                                  <m:ctrlPr>
                                                    <a:rPr lang="en-US" sz="1200" b="0" i="1" kern="1200">
                                                      <a:effectLst/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mPr>
                                                <m:mr>
                                                  <m:e>
                                                    <m:r>
                                                      <a:rPr lang="en-US" sz="1200" b="0" i="1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200" b="0" i="1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e>
                                                </m:mr>
                                                <m:mr>
                                                  <m:e>
                                                    <m:r>
                                                      <a:rPr lang="en-US" sz="1200" b="0" i="1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𝑗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sz="1200" b="0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−</m:t>
                                                    </m:r>
                                                    <m:r>
                                                      <a:rPr lang="en-US" sz="1200" b="0" i="1" kern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</a:rPr>
                                                      <m:t>𝑗</m:t>
                                                    </m:r>
                                                  </m:e>
                                                </m:mr>
                                              </m:m>
                                            </m:e>
                                          </m:d>
                                        </m:e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1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 b="0" i="1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mr>
                                            <m:mr>
                                              <m:e>
                                                <m:r>
                                                  <a:rPr lang="en-US" sz="1200" b="0" i="1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mr>
                                          </m:m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200" b="0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     </m:t>
                                          </m:r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b="0" i="1" kern="1200">
                                                  <a:effectLst/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 b="0" i="1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  <m:e>
                                                <m:r>
                                                  <a:rPr lang="en-US" sz="1200" b="0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   </m:t>
                                                </m:r>
                                                <m:r>
                                                  <a:rPr lang="en-US" sz="1200" b="0" i="1" kern="1200">
                                                    <a:effectLst/>
                                                    <a:latin typeface="Cambria Math" panose="02040503050406030204" pitchFamily="18" charset="0"/>
                                                  </a:rPr>
                                                  <m:t>0</m:t>
                                                </m:r>
                                              </m:e>
                                            </m:mr>
                                          </m:m>
                                        </m:e>
                                        <m:e>
                                          <m:r>
                                            <a:rPr lang="en-US" sz="1200" b="0" i="1" kern="1200">
                                              <a:effectLst/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oMath>
                            </m:oMathPara>
                          </a14:m>
                          <a:endParaRPr lang="en-US" sz="1400" b="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994355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9EB22F51-56EF-8A0E-B528-4E24D1CD8B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6716427"/>
                  </p:ext>
                </p:extLst>
              </p:nvPr>
            </p:nvGraphicFramePr>
            <p:xfrm>
              <a:off x="2989142" y="3651293"/>
              <a:ext cx="5089359" cy="3126479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05396">
                      <a:extLst>
                        <a:ext uri="{9D8B030D-6E8A-4147-A177-3AD203B41FA5}">
                          <a16:colId xmlns:a16="http://schemas.microsoft.com/office/drawing/2014/main" val="2272233568"/>
                        </a:ext>
                      </a:extLst>
                    </a:gridCol>
                    <a:gridCol w="4483963">
                      <a:extLst>
                        <a:ext uri="{9D8B030D-6E8A-4147-A177-3AD203B41FA5}">
                          <a16:colId xmlns:a16="http://schemas.microsoft.com/office/drawing/2014/main" val="2587142603"/>
                        </a:ext>
                      </a:extLst>
                    </a:gridCol>
                  </a:tblGrid>
                  <a:tr h="32949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Rank</a:t>
                          </a: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1200"/>
                            </a:spcAft>
                          </a:pPr>
                          <a:r>
                            <a:rPr lang="en-US" sz="1200" kern="1200" dirty="0">
                              <a:effectLst/>
                            </a:rPr>
                            <a:t>3-Tx Partially Coherent Codebook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65174795"/>
                      </a:ext>
                    </a:extLst>
                  </a:tr>
                  <a:tr h="676339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0" kern="1200">
                              <a:effectLst/>
                            </a:rPr>
                            <a:t>1</a:t>
                          </a:r>
                          <a:endParaRPr lang="en-US" sz="1400" b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3569" t="-54054" r="-543" b="-3162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5546597"/>
                      </a:ext>
                    </a:extLst>
                  </a:tr>
                  <a:tr h="134626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0" kern="1200">
                              <a:effectLst/>
                            </a:rPr>
                            <a:t>2</a:t>
                          </a:r>
                          <a:endParaRPr lang="en-US" sz="1400" b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3569" t="-77027" r="-543" b="-581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41801006"/>
                      </a:ext>
                    </a:extLst>
                  </a:tr>
                  <a:tr h="774383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0" kern="1200">
                              <a:effectLst/>
                            </a:rPr>
                            <a:t>3</a:t>
                          </a:r>
                          <a:endParaRPr lang="en-US" sz="1400" b="0">
                            <a:effectLst/>
                            <a:latin typeface="Arial" panose="020B060402020202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3569" t="-309449" r="-543" b="-1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9943551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23439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BA87C-053C-283A-58A7-58F72375B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Partially coherent precoding and non-coherent UE capability for Rel-19 3 Tx (2)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199C5-6FE6-47DA-7D56-C307B07E5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a UE capability to support non-codebook based operation in Rel-19 for 3 Tx UEs</a:t>
            </a:r>
          </a:p>
          <a:p>
            <a:pPr lvl="2"/>
            <a:r>
              <a:rPr lang="en-US" dirty="0"/>
              <a:t>Otherwise, objectives of Rel-19 are not extended to support the non-codebook based UE capability.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9149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001984062544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2" ma:contentTypeDescription="Create a new document." ma:contentTypeScope="" ma:versionID="43fd9aa8ce6bfcf943b9ec0865a326c5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2f5d01f1542ad6d6e0ac8608ac7d8f0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B089C28B-CFB6-4D85-8BB8-4A7017C21A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83E3DB-382E-4AE5-BECD-423AB729A3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459886A-6845-4336-9E82-4232178EE78F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9b239327-9e80-40e4-b1b7-4394fed77a33"/>
    <ds:schemaRef ds:uri="http://purl.org/dc/elements/1.1/"/>
    <ds:schemaRef ds:uri="d8762117-8292-4133-b1c7-eab5c6487cfd"/>
    <ds:schemaRef ds:uri="2f282d3b-eb4a-4b09-b61f-b9593442e286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Ericsson Hilda</vt:lpstr>
      <vt:lpstr>Ericsson Hilda Light</vt:lpstr>
      <vt:lpstr>Office Theme</vt:lpstr>
      <vt:lpstr>PowerPoint Presentation</vt:lpstr>
      <vt:lpstr>Proposal</vt:lpstr>
      <vt:lpstr>Partially coherent precoding and non-coherent UE capability for Rel-19 3 Tx (1)</vt:lpstr>
      <vt:lpstr>Partially coherent precoding and non-coherent UE capability for Rel-19 3 Tx (2)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1</cp:revision>
  <dcterms:created xsi:type="dcterms:W3CDTF">2024-09-02T17:14:54Z</dcterms:created>
  <dcterms:modified xsi:type="dcterms:W3CDTF">2024-09-02T19:20:41Z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