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1"/>
  </p:sldMasterIdLst>
  <p:notesMasterIdLst>
    <p:notesMasterId r:id="rId8"/>
  </p:notesMasterIdLst>
  <p:sldIdLst>
    <p:sldId id="256" r:id="rId2"/>
    <p:sldId id="263" r:id="rId3"/>
    <p:sldId id="265" r:id="rId4"/>
    <p:sldId id="264" r:id="rId5"/>
    <p:sldId id="259" r:id="rId6"/>
    <p:sldId id="261" r:id="rId7"/>
  </p:sldIdLst>
  <p:sldSz cx="10969625" cy="6170613"/>
  <p:notesSz cx="6858000" cy="9144000"/>
  <p:custDataLst>
    <p:tags r:id="rId9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16DF09-DDED-455F-8EC3-5C25B51A6448}" v="6" dt="2024-09-02T15:10:27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8" d="100"/>
          <a:sy n="128" d="100"/>
        </p:scale>
        <p:origin x="32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02.09.2024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7708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0502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5929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156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9" userDrawn="1">
          <p15:clr>
            <a:srgbClr val="FBAE40"/>
          </p15:clr>
        </p15:guide>
        <p15:guide id="6" orient="horz" pos="346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-1" y="0"/>
            <a:ext cx="10899775" cy="6170400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  <p:sp>
        <p:nvSpPr>
          <p:cNvPr id="2" name="Logo">
            <a:extLst>
              <a:ext uri="{FF2B5EF4-FFF2-40B4-BE49-F238E27FC236}">
                <a16:creationId xmlns:a16="http://schemas.microsoft.com/office/drawing/2014/main" id="{F002D116-88B8-2720-FAAC-860765E59F7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32102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2" pos="686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70" userDrawn="1">
          <p15:clr>
            <a:srgbClr val="FBAE40"/>
          </p15:clr>
        </p15:guide>
        <p15:guide id="2" pos="6566" userDrawn="1">
          <p15:clr>
            <a:srgbClr val="FBAE40"/>
          </p15:clr>
        </p15:guide>
        <p15:guide id="3" orient="horz" pos="2093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346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524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609" userDrawn="1">
          <p15:clr>
            <a:srgbClr val="FBAE40"/>
          </p15:clr>
        </p15:guide>
        <p15:guide id="3" orient="horz" pos="257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-1"/>
            <a:ext cx="10969625" cy="6102967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6" name="Logo">
            <a:extLst>
              <a:ext uri="{FF2B5EF4-FFF2-40B4-BE49-F238E27FC236}">
                <a16:creationId xmlns:a16="http://schemas.microsoft.com/office/drawing/2014/main" id="{0C8D7868-566A-E406-AA76-0F7E438D3810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357742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8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14" name="Bosch_footer_1">
            <a:extLst>
              <a:ext uri="{FF2B5EF4-FFF2-40B4-BE49-F238E27FC236}">
                <a16:creationId xmlns:a16="http://schemas.microsoft.com/office/drawing/2014/main" id="{179AD5EC-CEF2-4193-998B-D730BC74E01B}"/>
              </a:ext>
            </a:extLst>
          </p:cNvPr>
          <p:cNvSpPr txBox="1"/>
          <p:nvPr userDrawn="1"/>
        </p:nvSpPr>
        <p:spPr>
          <a:xfrm>
            <a:off x="547200" y="5688000"/>
            <a:ext cx="9126000" cy="107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  <a:latin typeface="+mn-lt"/>
              </a:rPr>
              <a:t>External</a:t>
            </a:r>
            <a:r>
              <a:rPr lang="en-US" sz="600" kern="0" baseline="0" noProof="1">
                <a:solidFill>
                  <a:schemeClr val="tx1"/>
                </a:solidFill>
                <a:latin typeface="+mn-lt"/>
              </a:rPr>
              <a:t> | 2024-09-02</a:t>
            </a:r>
          </a:p>
          <a:p>
            <a:pPr marR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Robert Bosch GmbH 2024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46" r:id="rId11"/>
    <p:sldLayoutId id="2147483744" r:id="rId12"/>
    <p:sldLayoutId id="2147483724" r:id="rId13"/>
    <p:sldLayoutId id="2147483726" r:id="rId14"/>
    <p:sldLayoutId id="2147483727" r:id="rId15"/>
    <p:sldLayoutId id="2147483728" r:id="rId16"/>
    <p:sldLayoutId id="2147483729" r:id="rId17"/>
    <p:sldLayoutId id="2147483745" r:id="rId18"/>
    <p:sldLayoutId id="2147483723" r:id="rId19"/>
    <p:sldLayoutId id="2147483734" r:id="rId20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268637" cy="1194187"/>
          </a:xfrm>
        </p:spPr>
        <p:txBody>
          <a:bodyPr/>
          <a:lstStyle/>
          <a:p>
            <a:r>
              <a:rPr lang="en-US" dirty="0"/>
              <a:t>Views on IMT-2030 Study in RAN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/>
              <a:t>3GPP TSG RAN Meeting #105					</a:t>
            </a:r>
          </a:p>
          <a:p>
            <a:r>
              <a:rPr lang="en-US"/>
              <a:t>Melbourne, Australia, September 9-12, 2024</a:t>
            </a:r>
          </a:p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547C8C-0BDB-D6A6-0ED3-0079DA0001C8}"/>
              </a:ext>
            </a:extLst>
          </p:cNvPr>
          <p:cNvSpPr txBox="1"/>
          <p:nvPr/>
        </p:nvSpPr>
        <p:spPr>
          <a:xfrm>
            <a:off x="9344416" y="2102883"/>
            <a:ext cx="16252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 RP-242016 </a:t>
            </a:r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Aspects to be Covered in IMT-2030 Study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Views on IMT-2030 Study in RAN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E0FF3E1-E80D-0EF4-9899-CBBB73EDE47D}"/>
              </a:ext>
            </a:extLst>
          </p:cNvPr>
          <p:cNvSpPr txBox="1">
            <a:spLocks/>
          </p:cNvSpPr>
          <p:nvPr/>
        </p:nvSpPr>
        <p:spPr>
          <a:xfrm>
            <a:off x="349345" y="1604228"/>
            <a:ext cx="8670832" cy="367337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defPPr>
              <a:defRPr lang="de-DE"/>
            </a:defPPr>
            <a:lvl1pPr marL="230400" indent="-230400" defTabSz="914333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>
                <a:latin typeface="+mn-lt"/>
              </a:defRPr>
            </a:lvl1pPr>
            <a:lvl2pPr marL="179388" lvl="1" indent="-179388" defTabSz="914333" eaLnBrk="1" fontAlgn="auto" latinLnBrk="0" hangingPunct="1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200" b="1">
                <a:solidFill>
                  <a:srgbClr val="00512A"/>
                </a:solidFill>
                <a:latin typeface="+mn-lt"/>
              </a:defRPr>
            </a:lvl2pPr>
            <a:lvl3pPr marL="1144800" indent="-230400" defTabSz="914333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>
                <a:latin typeface="+mn-lt"/>
              </a:defRPr>
            </a:lvl3pPr>
            <a:lvl4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4pPr>
            <a:lvl5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5pPr>
            <a:lvl6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6pPr>
            <a:lvl7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7pPr>
            <a:lvl8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8pPr>
            <a:lvl9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baseline="0">
                <a:latin typeface="+mn-lt"/>
              </a:defRPr>
            </a:lvl9pPr>
          </a:lstStyle>
          <a:p>
            <a:pPr marL="230400" lvl="1" indent="-230400" fontAlgn="base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0" dirty="0">
                <a:solidFill>
                  <a:schemeClr val="tx1"/>
                </a:solidFill>
              </a:rPr>
              <a:t>Backward compatibility with 5G/5G-Advanced should be a baseline in this Study</a:t>
            </a:r>
          </a:p>
          <a:p>
            <a:pPr marL="230400" lvl="1" indent="-230400" fontAlgn="base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0" dirty="0">
                <a:solidFill>
                  <a:schemeClr val="tx1"/>
                </a:solidFill>
              </a:rPr>
              <a:t>From a vertical point of view, an agreeable and detailed roadmap with possible supported features in 6G should be considered in this study and remains as a baseline for the whole generation development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/>
              <a:t>This study item should result in one independent report, which could be combined with the second TSG RAN-level study item TR. The IMT-2030 SI in RAN should include:</a:t>
            </a:r>
          </a:p>
          <a:p>
            <a:pPr marL="447675" lvl="2" indent="-230188">
              <a:spcBef>
                <a:spcPts val="600"/>
              </a:spcBef>
              <a:spcAft>
                <a:spcPts val="600"/>
              </a:spcAft>
            </a:pPr>
            <a:r>
              <a:rPr lang="en-US" sz="1200" b="1" dirty="0"/>
              <a:t>The 6 Usage Scenarios of IMT 2030 considering RAN aspects, also from verticals’ perspective</a:t>
            </a:r>
          </a:p>
          <a:p>
            <a:pPr marL="447675" lvl="2" indent="-230188">
              <a:spcBef>
                <a:spcPts val="600"/>
              </a:spcBef>
              <a:spcAft>
                <a:spcPts val="600"/>
              </a:spcAft>
            </a:pPr>
            <a:r>
              <a:rPr lang="en-US" sz="1200" b="1" dirty="0"/>
              <a:t>Further 6G capabilities in addition to IMT-2030 Framework</a:t>
            </a:r>
          </a:p>
          <a:p>
            <a:pPr marL="447675" lvl="2" indent="-230188">
              <a:spcBef>
                <a:spcPts val="600"/>
              </a:spcBef>
              <a:spcAft>
                <a:spcPts val="600"/>
              </a:spcAft>
            </a:pPr>
            <a:r>
              <a:rPr lang="en-US" sz="1200" b="1" dirty="0"/>
              <a:t>5G/5G-Advanced capabilities and features to be evolved in 6G</a:t>
            </a:r>
          </a:p>
          <a:p>
            <a:pPr marL="447675" lvl="2" indent="-230188">
              <a:spcBef>
                <a:spcPts val="600"/>
              </a:spcBef>
              <a:spcAft>
                <a:spcPts val="600"/>
              </a:spcAft>
            </a:pPr>
            <a:r>
              <a:rPr kumimoji="0" lang="en-US" sz="1200" b="1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Possible guidelines </a:t>
            </a:r>
            <a:r>
              <a:rPr lang="en-US" sz="1200" b="1" kern="0" dirty="0">
                <a:latin typeface="+mn-lt"/>
              </a:rPr>
              <a:t>for</a:t>
            </a:r>
            <a:r>
              <a:rPr kumimoji="0" lang="en-US" sz="1200" b="1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6G</a:t>
            </a:r>
            <a:endParaRPr lang="en-US" sz="1200" b="1" dirty="0"/>
          </a:p>
          <a:p>
            <a:pPr marL="230400" lvl="1" indent="-230400" fontAlgn="base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0" dirty="0">
                <a:solidFill>
                  <a:schemeClr val="tx1"/>
                </a:solidFill>
              </a:rPr>
              <a:t>In the following slides, we describe the above IMT-2030 and non-IMT-2030 aspects in details</a:t>
            </a:r>
            <a:endParaRPr lang="en-US" b="0" dirty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100" dirty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100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EB67880D-F1CF-6E04-7F37-340610C3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60C47126-A05A-D179-BD76-75B2AAC9A193}"/>
              </a:ext>
            </a:extLst>
          </p:cNvPr>
          <p:cNvSpPr/>
          <p:nvPr/>
        </p:nvSpPr>
        <p:spPr>
          <a:xfrm rot="5400000">
            <a:off x="4490361" y="-2925588"/>
            <a:ext cx="388800" cy="8670831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Proposals for 6G Scenarios, Requirements, Impact of IMT-2030</a:t>
            </a:r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3A828A74-F15A-0B7A-7C0F-A91177645D55}"/>
              </a:ext>
            </a:extLst>
          </p:cNvPr>
          <p:cNvSpPr/>
          <p:nvPr/>
        </p:nvSpPr>
        <p:spPr>
          <a:xfrm>
            <a:off x="9601200" y="2333961"/>
            <a:ext cx="689548" cy="1416828"/>
          </a:xfrm>
          <a:prstGeom prst="downArrow">
            <a:avLst>
              <a:gd name="adj1" fmla="val 50000"/>
              <a:gd name="adj2" fmla="val 38889"/>
            </a:avLst>
          </a:prstGeom>
          <a:solidFill>
            <a:srgbClr val="00B050"/>
          </a:soli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5540FB-931C-F764-B47B-26CA1780F7FB}"/>
              </a:ext>
            </a:extLst>
          </p:cNvPr>
          <p:cNvSpPr txBox="1"/>
          <p:nvPr/>
        </p:nvSpPr>
        <p:spPr>
          <a:xfrm rot="16200000">
            <a:off x="9360497" y="2750161"/>
            <a:ext cx="117095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Reuse 5G + </a:t>
            </a:r>
          </a:p>
          <a:p>
            <a:r>
              <a:rPr lang="en-US" sz="800" b="1" dirty="0">
                <a:solidFill>
                  <a:schemeClr val="bg1"/>
                </a:solidFill>
              </a:rPr>
              <a:t>Smooth Migration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AA0710-7F76-664A-33F4-AB0566BC3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7990" y="1154242"/>
            <a:ext cx="1581809" cy="9853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A5F333-7F50-7BB0-7C80-B7B222613C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688" y="3945191"/>
            <a:ext cx="1410213" cy="79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32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1" descr="A diagram of a diagram&#10;&#10;Description automatically generated">
            <a:extLst>
              <a:ext uri="{FF2B5EF4-FFF2-40B4-BE49-F238E27FC236}">
                <a16:creationId xmlns:a16="http://schemas.microsoft.com/office/drawing/2014/main" id="{872B00F2-D848-ED9F-8730-B82F41969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286" y="1506085"/>
            <a:ext cx="3409164" cy="341292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IMT-2030 Capabilities and Additional aspects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Views on IMT-2030 Study in RAN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152C794-6647-271F-2154-9640A2C3B2DD}"/>
              </a:ext>
            </a:extLst>
          </p:cNvPr>
          <p:cNvSpPr txBox="1">
            <a:spLocks/>
          </p:cNvSpPr>
          <p:nvPr/>
        </p:nvSpPr>
        <p:spPr>
          <a:xfrm>
            <a:off x="203848" y="1506084"/>
            <a:ext cx="6130277" cy="38680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AI and Communication: </a:t>
            </a:r>
            <a:r>
              <a:rPr lang="en-US" sz="1400" dirty="0"/>
              <a:t>with AI4Net enhancing network performance and Net4AI using 3GPP networks as enablers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Ubiquitous Connectivity: </a:t>
            </a:r>
            <a:r>
              <a:rPr lang="en-US" sz="1400" dirty="0"/>
              <a:t>Enhanced NTN/TN to cover uncovered and considering techniques to coverage even the deep indoors and local connectivity such as subnetworks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ISAC: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dirty="0"/>
              <a:t>Prioritize network-side sensing, at a first place, for assisting network performance and introducing sensing services 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rgbClr val="0A4F4B"/>
                </a:solidFill>
              </a:rPr>
              <a:t>Immersive Communication: </a:t>
            </a:r>
            <a:r>
              <a:rPr lang="en-US" sz="1400" dirty="0"/>
              <a:t>multi-sensory interactions and integrating physical-digital worlds (also for industry, digital twins, …)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 err="1">
                <a:solidFill>
                  <a:srgbClr val="0A4F4B"/>
                </a:solidFill>
              </a:rPr>
              <a:t>HyRLLC</a:t>
            </a:r>
            <a:r>
              <a:rPr lang="en-US" sz="1400" b="1" dirty="0">
                <a:solidFill>
                  <a:srgbClr val="0A4F4B"/>
                </a:solidFill>
              </a:rPr>
              <a:t>: </a:t>
            </a:r>
            <a:r>
              <a:rPr lang="en-US" sz="1400" dirty="0"/>
              <a:t>enhance availability, determinism, and trustworthiness of delivered data considering requirements of industry and verticals 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rgbClr val="0A4F4B"/>
                </a:solidFill>
              </a:rPr>
              <a:t>Massive Communication: </a:t>
            </a:r>
            <a:r>
              <a:rPr lang="en-US" sz="1400" dirty="0"/>
              <a:t>extending IoT ecosystem beyond existing </a:t>
            </a:r>
            <a:r>
              <a:rPr lang="en-US" sz="1400" dirty="0" err="1"/>
              <a:t>eMTC</a:t>
            </a:r>
            <a:r>
              <a:rPr lang="en-US" sz="1400" dirty="0"/>
              <a:t>; expand to other capabilities with different service and battery-life.</a:t>
            </a:r>
          </a:p>
        </p:txBody>
      </p:sp>
      <p:sp>
        <p:nvSpPr>
          <p:cNvPr id="8" name="Rechteck 12">
            <a:extLst>
              <a:ext uri="{FF2B5EF4-FFF2-40B4-BE49-F238E27FC236}">
                <a16:creationId xmlns:a16="http://schemas.microsoft.com/office/drawing/2014/main" id="{BD051288-5608-298B-C844-50347EDFF406}"/>
              </a:ext>
            </a:extLst>
          </p:cNvPr>
          <p:cNvSpPr/>
          <p:nvPr/>
        </p:nvSpPr>
        <p:spPr>
          <a:xfrm rot="5400000">
            <a:off x="3074588" y="-1753454"/>
            <a:ext cx="388800" cy="613027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IMT-2030 the 6 Usage Scenario </a:t>
            </a:r>
            <a:r>
              <a:rPr lang="en-US" sz="1400" b="1" kern="0">
                <a:solidFill>
                  <a:srgbClr val="FFFFFF"/>
                </a:solidFill>
                <a:latin typeface="+mn-lt"/>
              </a:rPr>
              <a:t>and Possible Impacts on Verticals</a:t>
            </a:r>
            <a:endParaRPr kumimoji="0" lang="en-US" sz="1400" b="1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8B7488E0-E00A-7AD6-D16E-94B045D69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  <p:sp>
        <p:nvSpPr>
          <p:cNvPr id="3" name="Right Brace 2">
            <a:extLst>
              <a:ext uri="{FF2B5EF4-FFF2-40B4-BE49-F238E27FC236}">
                <a16:creationId xmlns:a16="http://schemas.microsoft.com/office/drawing/2014/main" id="{47BE8D49-C43A-A832-2573-26C3BA8A2987}"/>
              </a:ext>
            </a:extLst>
          </p:cNvPr>
          <p:cNvSpPr/>
          <p:nvPr/>
        </p:nvSpPr>
        <p:spPr>
          <a:xfrm>
            <a:off x="6378557" y="1532220"/>
            <a:ext cx="231792" cy="18475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1589508C-1105-16ED-E757-B8B7154B02F7}"/>
              </a:ext>
            </a:extLst>
          </p:cNvPr>
          <p:cNvSpPr/>
          <p:nvPr/>
        </p:nvSpPr>
        <p:spPr>
          <a:xfrm>
            <a:off x="6378559" y="3546022"/>
            <a:ext cx="231792" cy="171926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5C1AB5-5037-CBAA-B3B5-62DE4BEB48E4}"/>
              </a:ext>
            </a:extLst>
          </p:cNvPr>
          <p:cNvSpPr txBox="1"/>
          <p:nvPr/>
        </p:nvSpPr>
        <p:spPr>
          <a:xfrm rot="16200000">
            <a:off x="5708368" y="2273537"/>
            <a:ext cx="1983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/>
              <a:t>Emerged Usage Scenarios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70A72E-CC46-5360-3BF1-B15DB3567DD0}"/>
              </a:ext>
            </a:extLst>
          </p:cNvPr>
          <p:cNvSpPr txBox="1"/>
          <p:nvPr/>
        </p:nvSpPr>
        <p:spPr>
          <a:xfrm rot="16200000">
            <a:off x="5860045" y="4311325"/>
            <a:ext cx="164632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/>
              <a:t>Enhancements to 5G</a:t>
            </a:r>
          </a:p>
        </p:txBody>
      </p:sp>
    </p:spTree>
    <p:extLst>
      <p:ext uri="{BB962C8B-B14F-4D97-AF65-F5344CB8AC3E}">
        <p14:creationId xmlns:p14="http://schemas.microsoft.com/office/powerpoint/2010/main" val="2550715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Verticals Views on IMT-2030 Capabilities and Additional Aspects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Views on IMT-2030 Study in RAN</a:t>
            </a:r>
          </a:p>
        </p:txBody>
      </p:sp>
      <p:sp>
        <p:nvSpPr>
          <p:cNvPr id="9" name="Rechteck 12">
            <a:extLst>
              <a:ext uri="{FF2B5EF4-FFF2-40B4-BE49-F238E27FC236}">
                <a16:creationId xmlns:a16="http://schemas.microsoft.com/office/drawing/2014/main" id="{8C79A6FE-3D6E-E666-ACCE-A3594894534A}"/>
              </a:ext>
            </a:extLst>
          </p:cNvPr>
          <p:cNvSpPr/>
          <p:nvPr/>
        </p:nvSpPr>
        <p:spPr>
          <a:xfrm rot="5400000">
            <a:off x="3170514" y="-1789856"/>
            <a:ext cx="388800" cy="631942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Additional 6G Capabilities on-top of IMT-2030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8744845F-1C8E-204F-45B1-88B2CAAE2F80}"/>
              </a:ext>
            </a:extLst>
          </p:cNvPr>
          <p:cNvSpPr txBox="1">
            <a:spLocks/>
          </p:cNvSpPr>
          <p:nvPr/>
        </p:nvSpPr>
        <p:spPr>
          <a:xfrm>
            <a:off x="205203" y="1564258"/>
            <a:ext cx="6319421" cy="181711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Sustainability and Affordability: </a:t>
            </a:r>
            <a:r>
              <a:rPr lang="en-US" sz="1400" dirty="0"/>
              <a:t>design with energy efficiency, low power consumption, CO2 reduction and device/network affordability in mind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AI &amp; Computing: </a:t>
            </a:r>
            <a:r>
              <a:rPr lang="en-US" sz="1400" dirty="0"/>
              <a:t>advanced applicable AI capability and network computations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Autonomous Local Networking: </a:t>
            </a:r>
            <a:r>
              <a:rPr lang="en-US" sz="1400" dirty="0"/>
              <a:t>use case specific (partial)autonomous subnetworks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Trustworthiness: </a:t>
            </a:r>
            <a:r>
              <a:rPr lang="en-US" sz="1400" dirty="0"/>
              <a:t>enhanced reliability, resilience, security, privacy, etc.</a:t>
            </a:r>
          </a:p>
          <a:p>
            <a:pPr marL="0" lvl="1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11" name="Rechteck 12">
            <a:extLst>
              <a:ext uri="{FF2B5EF4-FFF2-40B4-BE49-F238E27FC236}">
                <a16:creationId xmlns:a16="http://schemas.microsoft.com/office/drawing/2014/main" id="{E90AE545-E43B-1CEB-83F0-69B1A6598CFB}"/>
              </a:ext>
            </a:extLst>
          </p:cNvPr>
          <p:cNvSpPr/>
          <p:nvPr/>
        </p:nvSpPr>
        <p:spPr>
          <a:xfrm rot="5400000">
            <a:off x="3170509" y="625776"/>
            <a:ext cx="388800" cy="6319427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5G Capabilities Evolution in 6G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0FC9C2F7-7B35-0C45-710A-68A55ADD092B}"/>
              </a:ext>
            </a:extLst>
          </p:cNvPr>
          <p:cNvSpPr txBox="1">
            <a:spLocks/>
          </p:cNvSpPr>
          <p:nvPr/>
        </p:nvSpPr>
        <p:spPr>
          <a:xfrm>
            <a:off x="205199" y="3974057"/>
            <a:ext cx="6319421" cy="160102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NPN: </a:t>
            </a:r>
            <a:r>
              <a:rPr lang="en-US" sz="1400" dirty="0"/>
              <a:t>further evolution of non-public and private networks 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Deterministic Networks: </a:t>
            </a:r>
            <a:r>
              <a:rPr lang="en-US" sz="1400" dirty="0"/>
              <a:t>evolution of wireless </a:t>
            </a:r>
            <a:r>
              <a:rPr lang="en-US" sz="1400" dirty="0" err="1"/>
              <a:t>DetNet</a:t>
            </a:r>
            <a:endParaRPr lang="en-US" sz="1400" dirty="0"/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Accurate Timing:</a:t>
            </a:r>
            <a:r>
              <a:rPr lang="en-US" sz="1400" dirty="0">
                <a:solidFill>
                  <a:srgbClr val="00512A"/>
                </a:solidFill>
              </a:rPr>
              <a:t> </a:t>
            </a:r>
            <a:r>
              <a:rPr lang="en-US" sz="1400" dirty="0"/>
              <a:t>evolution of timing services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Sidelink: </a:t>
            </a:r>
            <a:r>
              <a:rPr lang="en-US" sz="1400" dirty="0"/>
              <a:t>SL evolution in 6G shall be compatible with 5G SL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Positioning: </a:t>
            </a:r>
            <a:r>
              <a:rPr lang="en-US" sz="1400" dirty="0"/>
              <a:t>ultra-accurate positioning for localization of active devices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0B2F39EC-DD22-FFB1-C68E-65E1927E0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CDAF78-3BE6-8A06-C6A6-2068EA479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1815" y="1278357"/>
            <a:ext cx="3532510" cy="385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30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0A836C-6B10-E480-0DE3-E73A15AD9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Views on IMT-2030 Study in RAN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632BCB-FC8F-C2F4-CAE1-C79E52BFF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6G Core Capabilities in Day-1 from Verticals Point of 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732FC-3E5E-B91A-1A25-10648E1A3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CFF2593-659B-4222-CF24-5A9064D8755A}"/>
              </a:ext>
            </a:extLst>
          </p:cNvPr>
          <p:cNvSpPr txBox="1">
            <a:spLocks/>
          </p:cNvSpPr>
          <p:nvPr/>
        </p:nvSpPr>
        <p:spPr>
          <a:xfrm>
            <a:off x="205200" y="1651743"/>
            <a:ext cx="9965626" cy="325852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Technology proposals to ITU-R should not be limited only to IMT-2030 capabilities, but also covers based on commercial needs and demands from industry and vertical</a:t>
            </a:r>
          </a:p>
          <a:p>
            <a:r>
              <a:rPr lang="en-US" sz="1400" dirty="0"/>
              <a:t>Day-1 6G should include the support of capabilities emerged lately in 5G-Advanced, e.g.: TSC/TSN/</a:t>
            </a:r>
            <a:r>
              <a:rPr lang="en-US" sz="1400" dirty="0" err="1"/>
              <a:t>DetNet</a:t>
            </a:r>
            <a:r>
              <a:rPr lang="en-US" sz="1400" dirty="0"/>
              <a:t>*, positioning, NTN, and new 6G capabilities, e.g., </a:t>
            </a:r>
            <a:r>
              <a:rPr lang="en-US" sz="1400" b="1" dirty="0"/>
              <a:t>subnetworks</a:t>
            </a:r>
            <a:r>
              <a:rPr lang="en-US" sz="1400" dirty="0"/>
              <a:t>, </a:t>
            </a:r>
            <a:r>
              <a:rPr lang="en-US" sz="1400" b="1" dirty="0"/>
              <a:t>Trustworthiness</a:t>
            </a:r>
            <a:r>
              <a:rPr lang="en-US" sz="1400" dirty="0"/>
              <a:t>, integrated AI, sustainability, etc..</a:t>
            </a:r>
          </a:p>
          <a:p>
            <a:r>
              <a:rPr lang="en-US" sz="1400" dirty="0"/>
              <a:t>Transition from 5G to 6G should be smooth, avoiding complex architectural/interworking options as in 5G (e.g., SA, NSA, multi-RAT connectivity, etc.)</a:t>
            </a:r>
          </a:p>
          <a:p>
            <a:r>
              <a:rPr lang="en-US" sz="1400" dirty="0"/>
              <a:t>6G should be backward compatible to 5G design including, e.g., numerology, waveform, etc.</a:t>
            </a:r>
          </a:p>
          <a:p>
            <a:r>
              <a:rPr lang="en-US" sz="1400" dirty="0"/>
              <a:t>6G should reuse/expand the 5G SBA core network and standardized interfaces as much as possible</a:t>
            </a:r>
          </a:p>
          <a:p>
            <a:r>
              <a:rPr lang="en-US" sz="1400" dirty="0"/>
              <a:t>6G should prioritize </a:t>
            </a:r>
            <a:r>
              <a:rPr lang="en-US" sz="1400" b="1" dirty="0"/>
              <a:t>network-based sensing</a:t>
            </a:r>
            <a:r>
              <a:rPr lang="en-US" sz="1400" dirty="0"/>
              <a:t> and its associated services, e.g., sensing-as-a-service</a:t>
            </a:r>
          </a:p>
          <a:p>
            <a:r>
              <a:rPr lang="en-US" sz="1400" dirty="0"/>
              <a:t>For spectrum consideration, </a:t>
            </a:r>
            <a:r>
              <a:rPr lang="en-US" sz="1400" b="1" dirty="0"/>
              <a:t>study carefully FR3 </a:t>
            </a:r>
            <a:r>
              <a:rPr lang="en-US" sz="1400" dirty="0"/>
              <a:t>(7-24 GHz) considering existing regulations; prioritize utilization of existing FR1 and FR2 at this early 6G phase</a:t>
            </a:r>
          </a:p>
        </p:txBody>
      </p:sp>
      <p:sp>
        <p:nvSpPr>
          <p:cNvPr id="12" name="Rechteck 12">
            <a:extLst>
              <a:ext uri="{FF2B5EF4-FFF2-40B4-BE49-F238E27FC236}">
                <a16:creationId xmlns:a16="http://schemas.microsoft.com/office/drawing/2014/main" id="{695E74DB-58D4-B616-6D3A-2A3F11F6AF05}"/>
              </a:ext>
            </a:extLst>
          </p:cNvPr>
          <p:cNvSpPr/>
          <p:nvPr/>
        </p:nvSpPr>
        <p:spPr>
          <a:xfrm rot="5400000">
            <a:off x="4993398" y="-3527856"/>
            <a:ext cx="389221" cy="9965627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Guidelines </a:t>
            </a:r>
            <a:r>
              <a:rPr lang="en-US" sz="1400" b="1" kern="0">
                <a:solidFill>
                  <a:srgbClr val="FFFFFF"/>
                </a:solidFill>
                <a:latin typeface="+mn-lt"/>
              </a:rPr>
              <a:t>for</a:t>
            </a: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6G </a:t>
            </a:r>
            <a:r>
              <a:rPr lang="en-US" sz="1400" b="1" kern="0">
                <a:solidFill>
                  <a:srgbClr val="FFFFFF"/>
                </a:solidFill>
                <a:latin typeface="+mn-lt"/>
              </a:rPr>
              <a:t>C</a:t>
            </a: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ore </a:t>
            </a:r>
            <a:r>
              <a:rPr lang="en-US" sz="1400" b="1" kern="0">
                <a:solidFill>
                  <a:srgbClr val="FFFFFF"/>
                </a:solidFill>
                <a:latin typeface="+mn-lt"/>
              </a:rPr>
              <a:t>Requirements</a:t>
            </a: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Day-1 (From Verticals Point of View)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FFA23D-30B2-4BC6-7B90-565DFEBD4266}"/>
              </a:ext>
            </a:extLst>
          </p:cNvPr>
          <p:cNvSpPr txBox="1"/>
          <p:nvPr/>
        </p:nvSpPr>
        <p:spPr>
          <a:xfrm>
            <a:off x="205196" y="5158569"/>
            <a:ext cx="215575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/>
              <a:t>*TSC: time sensitive communication</a:t>
            </a:r>
          </a:p>
          <a:p>
            <a:r>
              <a:rPr lang="en-US" sz="900"/>
              <a:t> TSN: time sensitive networks</a:t>
            </a:r>
          </a:p>
          <a:p>
            <a:r>
              <a:rPr lang="en-US" sz="900"/>
              <a:t> </a:t>
            </a:r>
            <a:r>
              <a:rPr lang="en-US" sz="900" err="1"/>
              <a:t>DetNet</a:t>
            </a:r>
            <a:r>
              <a:rPr lang="en-US" sz="900"/>
              <a:t>: deterministic network</a:t>
            </a:r>
          </a:p>
        </p:txBody>
      </p:sp>
    </p:spTree>
    <p:extLst>
      <p:ext uri="{BB962C8B-B14F-4D97-AF65-F5344CB8AC3E}">
        <p14:creationId xmlns:p14="http://schemas.microsoft.com/office/powerpoint/2010/main" val="901415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C5786D-6A1F-2176-0106-D0C41F99EA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Conclusion and Discussions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26083-F7BB-8AD1-161A-DB5D3DCCF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6</a:t>
            </a:fld>
            <a:endParaRPr lang="en-US" noProof="1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C89F21-9A0B-B477-A11B-1FD24D69B8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389526"/>
              </p:ext>
            </p:extLst>
          </p:nvPr>
        </p:nvGraphicFramePr>
        <p:xfrm>
          <a:off x="205200" y="1109895"/>
          <a:ext cx="6050893" cy="4350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0893">
                  <a:extLst>
                    <a:ext uri="{9D8B030D-6E8A-4147-A177-3AD203B41FA5}">
                      <a16:colId xmlns:a16="http://schemas.microsoft.com/office/drawing/2014/main" val="874138795"/>
                    </a:ext>
                  </a:extLst>
                </a:gridCol>
              </a:tblGrid>
              <a:tr h="5902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3GPP IMT-2030 Impacts from Verticals Point of View</a:t>
                      </a:r>
                    </a:p>
                  </a:txBody>
                  <a:tcPr marL="180000" marR="144000" marT="12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46214"/>
                  </a:ext>
                </a:extLst>
              </a:tr>
              <a:tr h="3760324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A roadmap for 6G expected features and duration of each release should be planned carefully from now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3GPP should consider IMT-2030 capabilities and further industry and verticals needs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6G should be built upon 5G foundation and utilize/reuse emerged capabilities in 5G-Advanced as a baseline for 6G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Due to longer life-cycle of verticals’ devices, backward compatibility is essential to support the late roll-out of 5G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verticals to utilize 6G technology, it should be trustworthy and ubiquitous (e.g., NTN/TN integration, </a:t>
                      </a: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subnetworking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etc.)</a:t>
                      </a:r>
                    </a:p>
                  </a:txBody>
                  <a:tcPr marL="180000" marR="1008000" marT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102187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A3AE9F9-8C61-06D8-4A53-6308792E41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4232" y="1109894"/>
            <a:ext cx="4373503" cy="435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484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LANGUAGE" val="eng"/>
  <p:tag name="MLTEMPLATEVERSION" val="2.1"/>
  <p:tag name="SAXCONVERSION" val="2"/>
</p:tagLst>
</file>

<file path=ppt/theme/theme1.xml><?xml version="1.0" encoding="utf-8"?>
<a:theme xmlns:a="http://schemas.openxmlformats.org/drawingml/2006/main" name="Bosch 2024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BD6EC1D4-B152-4B75-85DB-48DC16B7ED8A}" vid="{233A9649-CE92-4BEC-B45F-441AA90A900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803</Words>
  <Application>Microsoft Office PowerPoint</Application>
  <PresentationFormat>Custom</PresentationFormat>
  <Paragraphs>70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Bosch Office Sans</vt:lpstr>
      <vt:lpstr>Calibri</vt:lpstr>
      <vt:lpstr>Symbol</vt:lpstr>
      <vt:lpstr>Wingdings</vt:lpstr>
      <vt:lpstr>Bosch 2024</vt:lpstr>
      <vt:lpstr>Views on IMT-2030 Study in RAN</vt:lpstr>
      <vt:lpstr>Aspects to be Covered in IMT-2030 Study</vt:lpstr>
      <vt:lpstr>IMT-2030 Capabilities and Additional aspects</vt:lpstr>
      <vt:lpstr>Verticals Views on IMT-2030 Capabilities and Additional Aspects</vt:lpstr>
      <vt:lpstr>6G Core Capabilities in Day-1 from Verticals Point of View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2024-09-02T15:09:36Z</dcterms:created>
  <dcterms:modified xsi:type="dcterms:W3CDTF">2024-09-02T15:10:27Z</dcterms:modified>
</cp:coreProperties>
</file>