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6" r:id="rId1"/>
  </p:sldMasterIdLst>
  <p:notesMasterIdLst>
    <p:notesMasterId r:id="rId8"/>
  </p:notesMasterIdLst>
  <p:handoutMasterIdLst>
    <p:handoutMasterId r:id="rId9"/>
  </p:handoutMasterIdLst>
  <p:sldIdLst>
    <p:sldId id="497" r:id="rId2"/>
    <p:sldId id="599" r:id="rId3"/>
    <p:sldId id="600" r:id="rId4"/>
    <p:sldId id="601" r:id="rId5"/>
    <p:sldId id="602" r:id="rId6"/>
    <p:sldId id="478" r:id="rId7"/>
  </p:sldIdLst>
  <p:sldSz cx="9144000" cy="5143500" type="screen16x9"/>
  <p:notesSz cx="6646863" cy="9777413"/>
  <p:custDataLst>
    <p:tags r:id="rId10"/>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079">
          <p15:clr>
            <a:srgbClr val="A4A3A4"/>
          </p15:clr>
        </p15:guide>
        <p15:guide id="2" pos="2093">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cmAuthor id="3" name="lsn-1123" initials="CT"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E8FF"/>
    <a:srgbClr val="66CCFF"/>
    <a:srgbClr val="37A9FF"/>
    <a:srgbClr val="FF9966"/>
    <a:srgbClr val="FF6699"/>
    <a:srgbClr val="FFCC00"/>
    <a:srgbClr val="EBEBF9"/>
    <a:srgbClr val="0070C0"/>
    <a:srgbClr val="FFFFFF"/>
    <a:srgbClr val="B94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66" autoAdjust="0"/>
    <p:restoredTop sz="68130" autoAdjust="0"/>
  </p:normalViewPr>
  <p:slideViewPr>
    <p:cSldViewPr showGuides="1">
      <p:cViewPr varScale="1">
        <p:scale>
          <a:sx n="91" d="100"/>
          <a:sy n="91" d="100"/>
        </p:scale>
        <p:origin x="2208" y="84"/>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079"/>
        <p:guide pos="209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881032" cy="489340"/>
          </a:xfrm>
          <a:prstGeom prst="rect">
            <a:avLst/>
          </a:prstGeom>
        </p:spPr>
        <p:txBody>
          <a:bodyPr vert="horz" lIns="90079" tIns="45039" rIns="90079" bIns="45039" rtlCol="0"/>
          <a:lstStyle>
            <a:lvl1pPr algn="l">
              <a:defRPr sz="1100"/>
            </a:lvl1pPr>
          </a:lstStyle>
          <a:p>
            <a:endParaRPr lang="zh-CN" altLang="en-US"/>
          </a:p>
        </p:txBody>
      </p:sp>
      <p:sp>
        <p:nvSpPr>
          <p:cNvPr id="3" name="日期占位符 2"/>
          <p:cNvSpPr>
            <a:spLocks noGrp="1"/>
          </p:cNvSpPr>
          <p:nvPr>
            <p:ph type="dt" sz="quarter" idx="1"/>
          </p:nvPr>
        </p:nvSpPr>
        <p:spPr>
          <a:xfrm>
            <a:off x="3764280" y="1"/>
            <a:ext cx="2881032" cy="489340"/>
          </a:xfrm>
          <a:prstGeom prst="rect">
            <a:avLst/>
          </a:prstGeom>
        </p:spPr>
        <p:txBody>
          <a:bodyPr vert="horz" lIns="90079" tIns="45039" rIns="90079" bIns="45039" rtlCol="0"/>
          <a:lstStyle>
            <a:lvl1pPr algn="r">
              <a:defRPr sz="1100"/>
            </a:lvl1pPr>
          </a:lstStyle>
          <a:p>
            <a:fld id="{150A64BD-23B2-4E7A-9730-6D4935F9BFD0}" type="datetimeFigureOut">
              <a:rPr lang="zh-CN" altLang="en-US" smtClean="0"/>
              <a:t>2024/9/1</a:t>
            </a:fld>
            <a:endParaRPr lang="zh-CN" altLang="en-US"/>
          </a:p>
        </p:txBody>
      </p:sp>
      <p:sp>
        <p:nvSpPr>
          <p:cNvPr id="4" name="页脚占位符 3"/>
          <p:cNvSpPr>
            <a:spLocks noGrp="1"/>
          </p:cNvSpPr>
          <p:nvPr>
            <p:ph type="ftr" sz="quarter" idx="2"/>
          </p:nvPr>
        </p:nvSpPr>
        <p:spPr>
          <a:xfrm>
            <a:off x="0" y="9286511"/>
            <a:ext cx="2881032" cy="489340"/>
          </a:xfrm>
          <a:prstGeom prst="rect">
            <a:avLst/>
          </a:prstGeom>
        </p:spPr>
        <p:txBody>
          <a:bodyPr vert="horz" lIns="90079" tIns="45039" rIns="90079" bIns="45039" rtlCol="0" anchor="b"/>
          <a:lstStyle>
            <a:lvl1pPr algn="l">
              <a:defRPr sz="1100"/>
            </a:lvl1pPr>
          </a:lstStyle>
          <a:p>
            <a:endParaRPr lang="zh-CN" altLang="en-US"/>
          </a:p>
        </p:txBody>
      </p:sp>
      <p:sp>
        <p:nvSpPr>
          <p:cNvPr id="5" name="灯片编号占位符 4"/>
          <p:cNvSpPr>
            <a:spLocks noGrp="1"/>
          </p:cNvSpPr>
          <p:nvPr>
            <p:ph type="sldNum" sz="quarter" idx="3"/>
          </p:nvPr>
        </p:nvSpPr>
        <p:spPr>
          <a:xfrm>
            <a:off x="3764280" y="9286511"/>
            <a:ext cx="2881032" cy="489340"/>
          </a:xfrm>
          <a:prstGeom prst="rect">
            <a:avLst/>
          </a:prstGeom>
        </p:spPr>
        <p:txBody>
          <a:bodyPr vert="horz" lIns="90079" tIns="45039" rIns="90079" bIns="45039" rtlCol="0" anchor="b"/>
          <a:lstStyle>
            <a:lvl1pPr algn="r">
              <a:defRPr sz="1100"/>
            </a:lvl1pPr>
          </a:lstStyle>
          <a:p>
            <a:fld id="{75CFB782-A460-437C-BCC9-505A30A58B4E}"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880307" cy="488870"/>
          </a:xfrm>
          <a:prstGeom prst="rect">
            <a:avLst/>
          </a:prstGeom>
        </p:spPr>
        <p:txBody>
          <a:bodyPr vert="horz" lIns="90079" tIns="45039" rIns="90079" bIns="45039" rtlCol="0"/>
          <a:lstStyle>
            <a:lvl1pPr algn="l" fontAlgn="auto">
              <a:spcBef>
                <a:spcPts val="0"/>
              </a:spcBef>
              <a:spcAft>
                <a:spcPts val="0"/>
              </a:spcAft>
              <a:defRPr sz="1100">
                <a:latin typeface="+mn-lt"/>
                <a:ea typeface="+mn-ea"/>
              </a:defRPr>
            </a:lvl1pPr>
          </a:lstStyle>
          <a:p>
            <a:pPr>
              <a:defRPr/>
            </a:pPr>
            <a:endParaRPr lang="en-US"/>
          </a:p>
        </p:txBody>
      </p:sp>
      <p:sp>
        <p:nvSpPr>
          <p:cNvPr id="3" name="Date Placeholder 2"/>
          <p:cNvSpPr>
            <a:spLocks noGrp="1"/>
          </p:cNvSpPr>
          <p:nvPr>
            <p:ph type="dt" idx="1"/>
          </p:nvPr>
        </p:nvSpPr>
        <p:spPr>
          <a:xfrm>
            <a:off x="3765020" y="1"/>
            <a:ext cx="2880307" cy="488870"/>
          </a:xfrm>
          <a:prstGeom prst="rect">
            <a:avLst/>
          </a:prstGeom>
        </p:spPr>
        <p:txBody>
          <a:bodyPr vert="horz" lIns="90079" tIns="45039" rIns="90079" bIns="45039" rtlCol="0"/>
          <a:lstStyle>
            <a:lvl1pPr algn="r" fontAlgn="auto">
              <a:spcBef>
                <a:spcPts val="0"/>
              </a:spcBef>
              <a:spcAft>
                <a:spcPts val="0"/>
              </a:spcAft>
              <a:defRPr sz="1100">
                <a:latin typeface="+mn-lt"/>
                <a:ea typeface="+mn-ea"/>
              </a:defRPr>
            </a:lvl1pPr>
          </a:lstStyle>
          <a:p>
            <a:pPr>
              <a:defRPr/>
            </a:pPr>
            <a:fld id="{2CA20A83-B52E-40D0-8C5B-5BB10619EF4E}" type="datetimeFigureOut">
              <a:rPr lang="en-US"/>
              <a:t>9/1/2024</a:t>
            </a:fld>
            <a:endParaRPr lang="en-US"/>
          </a:p>
        </p:txBody>
      </p:sp>
      <p:sp>
        <p:nvSpPr>
          <p:cNvPr id="4" name="Slide Image Placeholder 3"/>
          <p:cNvSpPr>
            <a:spLocks noGrp="1" noRot="1" noChangeAspect="1"/>
          </p:cNvSpPr>
          <p:nvPr>
            <p:ph type="sldImg" idx="2"/>
          </p:nvPr>
        </p:nvSpPr>
        <p:spPr>
          <a:xfrm>
            <a:off x="65088" y="731838"/>
            <a:ext cx="6516687" cy="3667125"/>
          </a:xfrm>
          <a:prstGeom prst="rect">
            <a:avLst/>
          </a:prstGeom>
          <a:noFill/>
          <a:ln w="12700">
            <a:solidFill>
              <a:prstClr val="black"/>
            </a:solidFill>
          </a:ln>
        </p:spPr>
        <p:txBody>
          <a:bodyPr vert="horz" lIns="90079" tIns="45039" rIns="90079" bIns="45039" rtlCol="0" anchor="ctr"/>
          <a:lstStyle/>
          <a:p>
            <a:pPr lvl="0"/>
            <a:endParaRPr lang="en-US" noProof="0"/>
          </a:p>
        </p:txBody>
      </p:sp>
      <p:sp>
        <p:nvSpPr>
          <p:cNvPr id="5" name="Notes Placeholder 4"/>
          <p:cNvSpPr>
            <a:spLocks noGrp="1"/>
          </p:cNvSpPr>
          <p:nvPr>
            <p:ph type="body" sz="quarter" idx="3"/>
          </p:nvPr>
        </p:nvSpPr>
        <p:spPr>
          <a:xfrm>
            <a:off x="664687" y="4644272"/>
            <a:ext cx="5317490" cy="4399835"/>
          </a:xfrm>
          <a:prstGeom prst="rect">
            <a:avLst/>
          </a:prstGeom>
        </p:spPr>
        <p:txBody>
          <a:bodyPr vert="horz" lIns="90079" tIns="45039" rIns="90079" bIns="4503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2" y="9286846"/>
            <a:ext cx="2880307" cy="488870"/>
          </a:xfrm>
          <a:prstGeom prst="rect">
            <a:avLst/>
          </a:prstGeom>
        </p:spPr>
        <p:txBody>
          <a:bodyPr vert="horz" lIns="90079" tIns="45039" rIns="90079" bIns="45039" rtlCol="0" anchor="b"/>
          <a:lstStyle>
            <a:lvl1pPr algn="l" fontAlgn="auto">
              <a:spcBef>
                <a:spcPts val="0"/>
              </a:spcBef>
              <a:spcAft>
                <a:spcPts val="0"/>
              </a:spcAft>
              <a:defRPr sz="11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765020" y="9286846"/>
            <a:ext cx="2880307" cy="488870"/>
          </a:xfrm>
          <a:prstGeom prst="rect">
            <a:avLst/>
          </a:prstGeom>
        </p:spPr>
        <p:txBody>
          <a:bodyPr vert="horz" lIns="90079" tIns="45039" rIns="90079" bIns="45039" rtlCol="0" anchor="b"/>
          <a:lstStyle>
            <a:lvl1pPr algn="r" fontAlgn="auto">
              <a:spcBef>
                <a:spcPts val="0"/>
              </a:spcBef>
              <a:spcAft>
                <a:spcPts val="0"/>
              </a:spcAft>
              <a:defRPr sz="1100">
                <a:latin typeface="+mn-lt"/>
                <a:ea typeface="+mn-ea"/>
              </a:defRPr>
            </a:lvl1pPr>
          </a:lstStyle>
          <a:p>
            <a:pPr>
              <a:defRPr/>
            </a:pPr>
            <a:fld id="{47CAF8E6-9DB6-446E-839F-9B72203145F0}" type="slidenum">
              <a:rPr lang="en-US"/>
              <a:t>‹#›</a:t>
            </a:fld>
            <a:endParaRPr lang="en-US"/>
          </a:p>
        </p:txBody>
      </p:sp>
    </p:spTree>
    <p:extLst>
      <p:ext uri="{BB962C8B-B14F-4D97-AF65-F5344CB8AC3E}">
        <p14:creationId xmlns:p14="http://schemas.microsoft.com/office/powerpoint/2010/main" val="296907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1782533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3424034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t>3</a:t>
            </a:fld>
            <a:endParaRPr lang="en-US"/>
          </a:p>
        </p:txBody>
      </p:sp>
    </p:spTree>
    <p:extLst>
      <p:ext uri="{BB962C8B-B14F-4D97-AF65-F5344CB8AC3E}">
        <p14:creationId xmlns:p14="http://schemas.microsoft.com/office/powerpoint/2010/main" val="20630015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anose="05000000000000000000" pitchFamily="2" charset="2"/>
              <a:buNone/>
              <a:defRPr sz="2800">
                <a:solidFill>
                  <a:srgbClr val="C00000"/>
                </a:solidFill>
                <a:ea typeface="华文中宋" panose="02010600040101010101"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gradFill flip="none" rotWithShape="1">
              <a:gsLst>
                <a:gs pos="0">
                  <a:srgbClr val="C9E8FF"/>
                </a:gs>
                <a:gs pos="36000">
                  <a:srgbClr val="37A9FF"/>
                </a:gs>
                <a:gs pos="81000">
                  <a:srgbClr val="0070C0"/>
                </a:gs>
                <a:gs pos="100000">
                  <a:srgbClr val="66CCFF"/>
                </a:gs>
              </a:gsLst>
              <a:path path="circle">
                <a:fillToRect t="100000" r="100000"/>
              </a:path>
              <a:tileRect l="-100000" b="-100000"/>
            </a:gradFill>
            <a:round/>
          </a:ln>
          <a:effectLst/>
        </p:spPr>
        <p:txBody>
          <a:bodyPr lIns="91438" tIns="45719" rIns="91438" bIns="45719"/>
          <a:lstStyle/>
          <a:p>
            <a:endParaRPr lang="zh-CN" altLang="en-US"/>
          </a:p>
        </p:txBody>
      </p:sp>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47685" y="179230"/>
            <a:ext cx="1444795" cy="520312"/>
          </a:xfrm>
          <a:prstGeom prst="rect">
            <a:avLst/>
          </a:prstGeom>
        </p:spPr>
      </p:pic>
    </p:spTree>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25" indent="-26352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marL="803275" indent="-263525">
              <a:spcBef>
                <a:spcPts val="600"/>
              </a:spcBef>
              <a:buFont typeface="Arial" panose="020B0604020202020204"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8281194" y="4876006"/>
            <a:ext cx="1223963" cy="161925"/>
          </a:xfrm>
        </p:spPr>
        <p:txBody>
          <a:bodyPr/>
          <a:lstStyle>
            <a:lvl1pPr>
              <a:defRPr sz="1050"/>
            </a:lvl1pPr>
          </a:lstStyle>
          <a:p>
            <a:pPr>
              <a:defRPr/>
            </a:pPr>
            <a:fld id="{60E1D707-743A-4DE1-9ADF-A19E5F8506DA}" type="slidenum">
              <a:rPr lang="en-US" smtClean="0"/>
              <a:t>‹#›</a:t>
            </a:fld>
            <a:endParaRPr lang="en-US" dirty="0"/>
          </a:p>
        </p:txBody>
      </p:sp>
    </p:spTree>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25" indent="-26352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marL="803275" indent="-263525">
              <a:spcBef>
                <a:spcPts val="600"/>
              </a:spcBef>
              <a:buFont typeface="Arial" panose="020B0604020202020204"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8281194" y="4876006"/>
            <a:ext cx="1223963" cy="161925"/>
          </a:xfrm>
        </p:spPr>
        <p:txBody>
          <a:bodyPr/>
          <a:lstStyle>
            <a:lvl1pPr>
              <a:defRPr sz="1050"/>
            </a:lvl1pPr>
          </a:lstStyle>
          <a:p>
            <a:pPr>
              <a:defRPr/>
            </a:pPr>
            <a:fld id="{60E1D707-743A-4DE1-9ADF-A19E5F8506DA}" type="slidenum">
              <a:rPr lang="en-US" smtClean="0"/>
              <a:t>‹#›</a:t>
            </a:fld>
            <a:endParaRPr lang="en-US" dirty="0"/>
          </a:p>
        </p:txBody>
      </p:sp>
    </p:spTree>
  </p:cSld>
  <p:clrMapOvr>
    <a:masterClrMapping/>
  </p:clrMapOvr>
  <p:transition spd="med">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145" indent="-27114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145" indent="-271145" algn="l" rtl="0" eaLnBrk="1" fontAlgn="base" hangingPunct="1">
              <a:lnSpc>
                <a:spcPct val="120000"/>
              </a:lnSpc>
              <a:spcBef>
                <a:spcPts val="600"/>
              </a:spcBef>
              <a:spcAft>
                <a:spcPct val="0"/>
              </a:spcAft>
              <a:buClr>
                <a:srgbClr val="FF6600"/>
              </a:buClr>
              <a:buFont typeface="Wingdings" panose="05000000000000000000" pitchFamily="2" charset="2"/>
              <a:buChar char="n"/>
              <a:defRPr lang="zh-CN" altLang="en-US" sz="2000" dirty="0" smtClean="0">
                <a:solidFill>
                  <a:schemeClr val="tx1"/>
                </a:solidFill>
                <a:latin typeface="+mn-lt"/>
                <a:ea typeface="+mn-ea"/>
                <a:cs typeface="+mn-cs"/>
              </a:defRPr>
            </a:lvl1pPr>
            <a:lvl2pPr marL="542925" indent="-271145" algn="l" rtl="0" eaLnBrk="1" fontAlgn="base" hangingPunct="1">
              <a:lnSpc>
                <a:spcPct val="120000"/>
              </a:lnSpc>
              <a:spcBef>
                <a:spcPts val="600"/>
              </a:spcBef>
              <a:spcAft>
                <a:spcPct val="0"/>
              </a:spcAft>
              <a:buClrTx/>
              <a:buFont typeface="Arial" panose="020B0604020202020204"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transition spd="med">
    <p:pull/>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ln>
          <a:effectLst/>
        </p:spPr>
        <p:txBody>
          <a:bodyPr vert="horz" wrap="square" lIns="91438" tIns="45719" rIns="91438" bIns="45719" numCol="1" anchor="t" anchorCtr="0" compatLnSpc="1"/>
          <a:lstStyle>
            <a:lvl1pPr algn="ctr" defTabSz="448945">
              <a:spcBef>
                <a:spcPct val="0"/>
              </a:spcBef>
              <a:buClrTx/>
              <a:buFontTx/>
              <a:buNone/>
              <a:defRPr sz="1400" b="0">
                <a:solidFill>
                  <a:srgbClr val="FF3300"/>
                </a:solidFill>
                <a:latin typeface="+mn-lt"/>
                <a:ea typeface="宋体" panose="02010600030101010101" pitchFamily="2" charset="-122"/>
              </a:defRPr>
            </a:lvl1pPr>
          </a:lstStyle>
          <a:p>
            <a:pPr>
              <a:defRPr/>
            </a:pPr>
            <a:fld id="{60E1D707-743A-4DE1-9ADF-A19E5F8506DA}" type="slidenum">
              <a:rPr lang="en-US" smtClean="0"/>
              <a:t>‹#›</a:t>
            </a:fld>
            <a:endParaRPr lang="en-US" dirty="0"/>
          </a:p>
        </p:txBody>
      </p:sp>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ln>
          <a:effectLst/>
        </p:spPr>
        <p:txBody>
          <a:bodyPr vert="horz" wrap="square" lIns="91438" tIns="45719" rIns="91438" bIns="45719" numCol="1" anchor="t" anchorCtr="0" compatLnSpc="1"/>
          <a:lstStyle>
            <a:lvl1pPr algn="ctr">
              <a:spcBef>
                <a:spcPct val="0"/>
              </a:spcBef>
              <a:buClrTx/>
              <a:buFontTx/>
              <a:buNone/>
              <a:defRPr sz="1400">
                <a:solidFill>
                  <a:schemeClr val="bg1"/>
                </a:solidFill>
                <a:latin typeface="+mn-lt"/>
                <a:ea typeface="宋体" panose="02010600030101010101" pitchFamily="2" charset="-122"/>
              </a:defRPr>
            </a:lvl1pPr>
          </a:lstStyle>
          <a:p>
            <a:pPr>
              <a:defRPr/>
            </a:pPr>
            <a:endParaRPr lang="en-US"/>
          </a:p>
        </p:txBody>
      </p:sp>
      <p:cxnSp>
        <p:nvCxnSpPr>
          <p:cNvPr id="3" name="直接连接符 2"/>
          <p:cNvCxnSpPr/>
          <p:nvPr userDrawn="1"/>
        </p:nvCxnSpPr>
        <p:spPr bwMode="auto">
          <a:xfrm>
            <a:off x="0" y="555526"/>
            <a:ext cx="9107488" cy="0"/>
          </a:xfrm>
          <a:prstGeom prst="line">
            <a:avLst/>
          </a:prstGeom>
          <a:noFill/>
          <a:ln w="25400" cap="flat" cmpd="sng" algn="ctr">
            <a:gradFill flip="none" rotWithShape="1">
              <a:gsLst>
                <a:gs pos="0">
                  <a:srgbClr val="FFCC00"/>
                </a:gs>
                <a:gs pos="32000">
                  <a:srgbClr val="FF9966"/>
                </a:gs>
                <a:gs pos="68000">
                  <a:srgbClr val="FF6699"/>
                </a:gs>
                <a:gs pos="100000">
                  <a:srgbClr val="FFC000"/>
                </a:gs>
              </a:gsLst>
              <a:path path="circle">
                <a:fillToRect t="100000" r="100000"/>
              </a:path>
              <a:tileRect l="-100000" b="-100000"/>
            </a:gradFill>
            <a:prstDash val="solid"/>
            <a:miter lim="800000"/>
            <a:headEnd type="none" w="med" len="med"/>
            <a:tailEnd type="none" w="med" len="med"/>
          </a:ln>
        </p:spPr>
      </p:cxnSp>
      <p:pic>
        <p:nvPicPr>
          <p:cNvPr id="2" name="图片 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658844" y="51470"/>
            <a:ext cx="1356714" cy="48859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9"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anose="05000000000000000000"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anose="05000000000000000000"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anose="05000000000000000000"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827584" y="1491630"/>
            <a:ext cx="7342584" cy="1152128"/>
          </a:xfrm>
        </p:spPr>
        <p:txBody>
          <a:bodyPr/>
          <a:lstStyle/>
          <a:p>
            <a:pPr>
              <a:lnSpc>
                <a:spcPct val="120000"/>
              </a:lnSpc>
            </a:pPr>
            <a:r>
              <a:rPr lang="en-US" altLang="zh-CN" sz="2400" b="1" dirty="0"/>
              <a:t>Study on BS-based Integrated Sensing and Communication for Rel-19</a:t>
            </a:r>
            <a:endParaRPr lang="zh-CN" altLang="en-US" sz="2400" b="1" dirty="0"/>
          </a:p>
        </p:txBody>
      </p:sp>
      <p:sp>
        <p:nvSpPr>
          <p:cNvPr id="3" name="副标题 2"/>
          <p:cNvSpPr>
            <a:spLocks noGrp="1"/>
          </p:cNvSpPr>
          <p:nvPr>
            <p:ph type="subTitle" sz="quarter" idx="1"/>
          </p:nvPr>
        </p:nvSpPr>
        <p:spPr>
          <a:xfrm>
            <a:off x="1331640" y="3479400"/>
            <a:ext cx="6400800" cy="892550"/>
          </a:xfrm>
        </p:spPr>
        <p:txBody>
          <a:bodyPr>
            <a:spAutoFit/>
          </a:bodyPr>
          <a:lstStyle/>
          <a:p>
            <a:r>
              <a:rPr lang="en-US" altLang="zh-CN" sz="2000" dirty="0"/>
              <a:t>China Telecom, CATT, H3C, BUPT </a:t>
            </a:r>
          </a:p>
          <a:p>
            <a:r>
              <a:rPr lang="en-US" altLang="zh-CN" sz="2000" dirty="0"/>
              <a:t>September 2024</a:t>
            </a:r>
            <a:endParaRPr lang="zh-CN" altLang="en-US" sz="2000" dirty="0"/>
          </a:p>
        </p:txBody>
      </p:sp>
      <p:sp>
        <p:nvSpPr>
          <p:cNvPr id="5" name="テキスト ボックス 3">
            <a:extLst>
              <a:ext uri="{FF2B5EF4-FFF2-40B4-BE49-F238E27FC236}">
                <a16:creationId xmlns:a16="http://schemas.microsoft.com/office/drawing/2014/main" id="{DFBE0364-A3C2-5A5B-C125-19D6F48D8B29}"/>
              </a:ext>
            </a:extLst>
          </p:cNvPr>
          <p:cNvSpPr txBox="1"/>
          <p:nvPr/>
        </p:nvSpPr>
        <p:spPr>
          <a:xfrm>
            <a:off x="179512" y="123478"/>
            <a:ext cx="4345102" cy="1100814"/>
          </a:xfrm>
          <a:prstGeom prst="rect">
            <a:avLst/>
          </a:prstGeom>
          <a:noFill/>
        </p:spPr>
        <p:txBody>
          <a:bodyPr wrap="square" rtlCol="0">
            <a:spAutoFit/>
          </a:bodyPr>
          <a:lstStyle/>
          <a:p>
            <a:pPr>
              <a:lnSpc>
                <a:spcPts val="2000"/>
              </a:lnSpc>
            </a:pPr>
            <a:r>
              <a:rPr lang="en-US" altLang="zh-CN" sz="1600" dirty="0"/>
              <a:t>3GPP TSG RAN Meeting #105</a:t>
            </a:r>
          </a:p>
          <a:p>
            <a:pPr>
              <a:lnSpc>
                <a:spcPts val="2000"/>
              </a:lnSpc>
            </a:pPr>
            <a:r>
              <a:rPr lang="en-GB" altLang="zh-CN" sz="1600" dirty="0"/>
              <a:t>Melbourne, Australia,</a:t>
            </a:r>
            <a:r>
              <a:rPr lang="en-US" altLang="zh-CN" sz="1600" dirty="0"/>
              <a:t> </a:t>
            </a:r>
            <a:r>
              <a:rPr lang="en-GB" altLang="zh-CN" sz="1600" dirty="0"/>
              <a:t>Sep. 9-12</a:t>
            </a:r>
            <a:r>
              <a:rPr lang="en-GB" sz="1600" dirty="0"/>
              <a:t>, 2024</a:t>
            </a:r>
            <a:endParaRPr lang="de-DE" altLang="zh-CN" sz="1600" dirty="0"/>
          </a:p>
          <a:p>
            <a:pPr>
              <a:lnSpc>
                <a:spcPts val="2000"/>
              </a:lnSpc>
            </a:pPr>
            <a:r>
              <a:rPr lang="en-US" altLang="ja-JP" sz="1600" dirty="0"/>
              <a:t>Agenda: 9</a:t>
            </a:r>
            <a:r>
              <a:rPr lang="en-US" altLang="zh-CN" sz="1600" dirty="0"/>
              <a:t>.1.3</a:t>
            </a:r>
          </a:p>
          <a:p>
            <a:pPr>
              <a:lnSpc>
                <a:spcPts val="2000"/>
              </a:lnSpc>
            </a:pPr>
            <a:r>
              <a:rPr lang="en-US" altLang="zh-CN" sz="1600" dirty="0"/>
              <a:t>RP-242002</a:t>
            </a:r>
          </a:p>
        </p:txBody>
      </p:sp>
    </p:spTree>
    <p:extLst>
      <p:ext uri="{BB962C8B-B14F-4D97-AF65-F5344CB8AC3E}">
        <p14:creationId xmlns:p14="http://schemas.microsoft.com/office/powerpoint/2010/main" val="1052042957"/>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0"/>
            <a:ext cx="7416800" cy="519113"/>
          </a:xfrm>
        </p:spPr>
        <p:txBody>
          <a:bodyPr/>
          <a:lstStyle/>
          <a:p>
            <a:r>
              <a:rPr lang="en-US" altLang="zh-CN" b="1" dirty="0">
                <a:latin typeface="Calibri" panose="020F0502020204030204" pitchFamily="34" charset="0"/>
                <a:ea typeface="Calibri" panose="020F0502020204030204" pitchFamily="34" charset="0"/>
                <a:cs typeface="Calibri" panose="020F0502020204030204" pitchFamily="34" charset="0"/>
              </a:rPr>
              <a:t>Justification</a:t>
            </a:r>
            <a:endParaRPr lang="zh-CN" altLang="en-US" dirty="0">
              <a:latin typeface="Calibri" panose="020F0502020204030204" pitchFamily="34" charset="0"/>
              <a:cs typeface="Calibri" panose="020F0502020204030204" pitchFamily="34" charset="0"/>
            </a:endParaRPr>
          </a:p>
        </p:txBody>
      </p:sp>
      <p:sp>
        <p:nvSpPr>
          <p:cNvPr id="3" name="内容占位符 2"/>
          <p:cNvSpPr>
            <a:spLocks noGrp="1"/>
          </p:cNvSpPr>
          <p:nvPr>
            <p:ph idx="1"/>
          </p:nvPr>
        </p:nvSpPr>
        <p:spPr>
          <a:xfrm>
            <a:off x="395536" y="699542"/>
            <a:ext cx="3708424" cy="4067522"/>
          </a:xfrm>
          <a:noFill/>
        </p:spPr>
        <p:txBody>
          <a:bodyPr wrap="square">
            <a:spAutoFit/>
          </a:bodyPr>
          <a:lstStyle/>
          <a:p>
            <a:r>
              <a:rPr lang="en-US" altLang="zh-CN" sz="1600" dirty="0">
                <a:latin typeface="Calibri" panose="020F0502020204030204" pitchFamily="34" charset="0"/>
                <a:ea typeface="Calibri" panose="020F0502020204030204" pitchFamily="34" charset="0"/>
                <a:cs typeface="Calibri" panose="020F0502020204030204" pitchFamily="34" charset="0"/>
              </a:rPr>
              <a:t>The object detection and tracking for UAV from TS 22.137 can leverage the advantages of 5G networks and generate potential new revenue for operators.</a:t>
            </a:r>
          </a:p>
          <a:p>
            <a:r>
              <a:rPr lang="en-US" altLang="zh-CN" sz="1600" dirty="0">
                <a:latin typeface="Calibri" panose="020F0502020204030204" pitchFamily="34" charset="0"/>
                <a:ea typeface="Calibri" panose="020F0502020204030204" pitchFamily="34" charset="0"/>
                <a:cs typeface="Calibri" panose="020F0502020204030204" pitchFamily="34" charset="0"/>
              </a:rPr>
              <a:t>The basic performance of sensing based on the 5G communication system has been proved through both simulations and field trials.</a:t>
            </a:r>
          </a:p>
          <a:p>
            <a:r>
              <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rPr>
              <a:t>The m</a:t>
            </a:r>
            <a:r>
              <a:rPr lang="en-US" altLang="zh-CN" sz="1600" dirty="0">
                <a:solidFill>
                  <a:srgbClr val="222222"/>
                </a:solidFill>
                <a:latin typeface="Calibri" panose="020F0502020204030204" pitchFamily="34" charset="0"/>
                <a:ea typeface="Calibri" panose="020F0502020204030204" pitchFamily="34" charset="0"/>
                <a:cs typeface="Calibri" panose="020F0502020204030204" pitchFamily="34" charset="0"/>
              </a:rPr>
              <a:t>arket on</a:t>
            </a:r>
            <a:r>
              <a:rPr lang="en-US" sz="1600" dirty="0">
                <a:solidFill>
                  <a:srgbClr val="222222"/>
                </a:solidFill>
                <a:latin typeface="Calibri" panose="020F0502020204030204" pitchFamily="34" charset="0"/>
                <a:ea typeface="Calibri" panose="020F0502020204030204" pitchFamily="34" charset="0"/>
                <a:cs typeface="Calibri" panose="020F0502020204030204" pitchFamily="34" charset="0"/>
              </a:rPr>
              <a:t> "low altitude economy" is accelerating, and 3GPP should develop solutions to meet market requirement in a timely manner.</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latin typeface="Calibri" panose="020F0502020204030204" pitchFamily="34" charset="0"/>
                <a:ea typeface="Calibri" panose="020F0502020204030204" pitchFamily="34" charset="0"/>
                <a:cs typeface="Calibri" panose="020F0502020204030204" pitchFamily="34" charset="0"/>
              </a:rPr>
              <a:t>2</a:t>
            </a:fld>
            <a:endParaRPr lang="en-US" dirty="0">
              <a:latin typeface="Calibri" panose="020F0502020204030204" pitchFamily="34" charset="0"/>
              <a:ea typeface="Calibri" panose="020F0502020204030204" pitchFamily="34" charset="0"/>
              <a:cs typeface="Calibri" panose="020F0502020204030204" pitchFamily="34" charset="0"/>
            </a:endParaRP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4086" t="21788" r="3989" b="4672"/>
          <a:stretch/>
        </p:blipFill>
        <p:spPr>
          <a:xfrm>
            <a:off x="5056076" y="2657213"/>
            <a:ext cx="3240360" cy="1944216"/>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t="29371"/>
          <a:stretch/>
        </p:blipFill>
        <p:spPr>
          <a:xfrm>
            <a:off x="4912060" y="824645"/>
            <a:ext cx="3384376" cy="1226222"/>
          </a:xfrm>
          <a:prstGeom prst="rect">
            <a:avLst/>
          </a:prstGeom>
        </p:spPr>
      </p:pic>
      <p:sp>
        <p:nvSpPr>
          <p:cNvPr id="11" name="矩形 10"/>
          <p:cNvSpPr/>
          <p:nvPr/>
        </p:nvSpPr>
        <p:spPr>
          <a:xfrm>
            <a:off x="4918881" y="2050867"/>
            <a:ext cx="3668352" cy="492443"/>
          </a:xfrm>
          <a:prstGeom prst="rect">
            <a:avLst/>
          </a:prstGeom>
        </p:spPr>
        <p:txBody>
          <a:bodyPr wrap="square">
            <a:spAutoFit/>
          </a:bodyPr>
          <a:lstStyle/>
          <a:p>
            <a:r>
              <a:rPr lang="en-US" altLang="zh-CN" sz="1300" dirty="0">
                <a:latin typeface="Calibri" panose="020F0502020204030204" pitchFamily="34" charset="0"/>
                <a:ea typeface="Calibri" panose="020F0502020204030204" pitchFamily="34" charset="0"/>
                <a:cs typeface="Calibri" panose="020F0502020204030204" pitchFamily="34" charset="0"/>
              </a:rPr>
              <a:t>ISAC has been applied to monitor the packet delivery routes of </a:t>
            </a:r>
            <a:r>
              <a:rPr lang="en-US" altLang="zh-CN" sz="1300" dirty="0" err="1">
                <a:latin typeface="Calibri" panose="020F0502020204030204" pitchFamily="34" charset="0"/>
                <a:ea typeface="Calibri" panose="020F0502020204030204" pitchFamily="34" charset="0"/>
                <a:cs typeface="Calibri" panose="020F0502020204030204" pitchFamily="34" charset="0"/>
              </a:rPr>
              <a:t>MeiTuan</a:t>
            </a:r>
            <a:r>
              <a:rPr lang="en-US" altLang="zh-CN" sz="1300" dirty="0">
                <a:latin typeface="Calibri" panose="020F0502020204030204" pitchFamily="34" charset="0"/>
                <a:ea typeface="Calibri" panose="020F0502020204030204" pitchFamily="34" charset="0"/>
                <a:cs typeface="Calibri" panose="020F0502020204030204" pitchFamily="34" charset="0"/>
              </a:rPr>
              <a:t> UAVs in </a:t>
            </a:r>
            <a:r>
              <a:rPr lang="en-US" altLang="zh-CN" sz="1300" dirty="0" err="1">
                <a:latin typeface="Calibri" panose="020F0502020204030204" pitchFamily="34" charset="0"/>
                <a:ea typeface="Calibri" panose="020F0502020204030204" pitchFamily="34" charset="0"/>
                <a:cs typeface="Calibri" panose="020F0502020204030204" pitchFamily="34" charset="0"/>
              </a:rPr>
              <a:t>ShenZhen</a:t>
            </a:r>
            <a:r>
              <a:rPr lang="en-US" altLang="zh-CN" sz="1300" dirty="0">
                <a:latin typeface="Calibri" panose="020F0502020204030204" pitchFamily="34" charset="0"/>
                <a:ea typeface="Calibri" panose="020F0502020204030204" pitchFamily="34" charset="0"/>
                <a:cs typeface="Calibri" panose="020F0502020204030204" pitchFamily="34" charset="0"/>
              </a:rPr>
              <a:t>.</a:t>
            </a:r>
            <a:endParaRPr lang="zh-CN" altLang="en-US" sz="1300" dirty="0">
              <a:latin typeface="Calibri" panose="020F0502020204030204" pitchFamily="34" charset="0"/>
              <a:cs typeface="Calibri" panose="020F0502020204030204" pitchFamily="34" charset="0"/>
            </a:endParaRPr>
          </a:p>
        </p:txBody>
      </p:sp>
      <p:sp>
        <p:nvSpPr>
          <p:cNvPr id="12" name="矩形 11"/>
          <p:cNvSpPr/>
          <p:nvPr/>
        </p:nvSpPr>
        <p:spPr>
          <a:xfrm>
            <a:off x="4948224" y="4601429"/>
            <a:ext cx="3668352" cy="492443"/>
          </a:xfrm>
          <a:prstGeom prst="rect">
            <a:avLst/>
          </a:prstGeom>
        </p:spPr>
        <p:txBody>
          <a:bodyPr wrap="square">
            <a:spAutoFit/>
          </a:bodyPr>
          <a:lstStyle/>
          <a:p>
            <a:r>
              <a:rPr lang="en-US" altLang="zh-CN" sz="1300" dirty="0">
                <a:latin typeface="Calibri" panose="020F0502020204030204" pitchFamily="34" charset="0"/>
                <a:ea typeface="Calibri" panose="020F0502020204030204" pitchFamily="34" charset="0"/>
                <a:cs typeface="Calibri" panose="020F0502020204030204" pitchFamily="34" charset="0"/>
              </a:rPr>
              <a:t>The field test for monitoring multiple objectives in ISAC networking environment in </a:t>
            </a:r>
            <a:r>
              <a:rPr lang="en-US" altLang="zh-CN" sz="1300" dirty="0" err="1">
                <a:latin typeface="Calibri" panose="020F0502020204030204" pitchFamily="34" charset="0"/>
                <a:ea typeface="Calibri" panose="020F0502020204030204" pitchFamily="34" charset="0"/>
                <a:cs typeface="Calibri" panose="020F0502020204030204" pitchFamily="34" charset="0"/>
              </a:rPr>
              <a:t>NanJing</a:t>
            </a:r>
            <a:r>
              <a:rPr lang="en-US" altLang="zh-CN" sz="1300" dirty="0">
                <a:latin typeface="Calibri" panose="020F0502020204030204" pitchFamily="34" charset="0"/>
                <a:ea typeface="Calibri" panose="020F0502020204030204" pitchFamily="34" charset="0"/>
                <a:cs typeface="Calibri" panose="020F0502020204030204" pitchFamily="34" charset="0"/>
              </a:rPr>
              <a:t>.</a:t>
            </a:r>
            <a:endParaRPr lang="zh-CN" altLang="en-US" sz="13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79776"/>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8591" y="627534"/>
            <a:ext cx="8425631" cy="1997468"/>
          </a:xfrm>
        </p:spPr>
        <p:txBody>
          <a:bodyPr wrap="square">
            <a:spAutoFit/>
          </a:bodyPr>
          <a:lstStyle/>
          <a:p>
            <a:pPr>
              <a:lnSpc>
                <a:spcPct val="110000"/>
              </a:lnSpc>
            </a:pPr>
            <a:r>
              <a:rPr lang="en-US" altLang="zh-CN" sz="1800" dirty="0">
                <a:latin typeface="Calibri" panose="020F0502020204030204" pitchFamily="34" charset="0"/>
                <a:ea typeface="Calibri" panose="020F0502020204030204" pitchFamily="34" charset="0"/>
                <a:cs typeface="Calibri" panose="020F0502020204030204" pitchFamily="34" charset="0"/>
              </a:rPr>
              <a:t>It is envisioned that the 5G-A and 6G systems will coexist for a long time, ISAC should be supported in 5G-A also, not only for 6G;  </a:t>
            </a:r>
          </a:p>
          <a:p>
            <a:pPr>
              <a:lnSpc>
                <a:spcPct val="110000"/>
              </a:lnSpc>
            </a:pPr>
            <a:r>
              <a:rPr lang="en-US" altLang="zh-CN" sz="1800" dirty="0">
                <a:latin typeface="Calibri" panose="020F0502020204030204" pitchFamily="34" charset="0"/>
                <a:ea typeface="Calibri" panose="020F0502020204030204" pitchFamily="34" charset="0"/>
                <a:cs typeface="Calibri" panose="020F0502020204030204" pitchFamily="34" charset="0"/>
              </a:rPr>
              <a:t>To expedite ISAC application, we can conduct the study on procedure and signaling design for ISAC concurrently with channel modeling. The study work could focus on the functions and signaling design without conflicting with the current work of ISAC channel modeling.</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3</a:t>
            </a:fld>
            <a:endParaRPr lang="en-US" dirty="0"/>
          </a:p>
        </p:txBody>
      </p:sp>
      <p:sp>
        <p:nvSpPr>
          <p:cNvPr id="5" name="标题 5"/>
          <p:cNvSpPr>
            <a:spLocks noGrp="1"/>
          </p:cNvSpPr>
          <p:nvPr>
            <p:ph type="title"/>
          </p:nvPr>
        </p:nvSpPr>
        <p:spPr>
          <a:xfrm>
            <a:off x="250825" y="28728"/>
            <a:ext cx="7416800" cy="461663"/>
          </a:xfrm>
          <a:prstGeom prst="rect">
            <a:avLst/>
          </a:prstGeom>
        </p:spPr>
        <p:txBody>
          <a:bodyPr wrap="square">
            <a:spAutoFit/>
          </a:bodyPr>
          <a:lstStyle/>
          <a:p>
            <a:r>
              <a:rPr lang="en-US" altLang="zh-CN" b="1" dirty="0">
                <a:latin typeface="Calibri" panose="020F0502020204030204" pitchFamily="34" charset="0"/>
                <a:ea typeface="Calibri" panose="020F0502020204030204" pitchFamily="34" charset="0"/>
                <a:cs typeface="Calibri" panose="020F0502020204030204" pitchFamily="34" charset="0"/>
              </a:rPr>
              <a:t>Consideration on Timeline for ISAC</a:t>
            </a:r>
            <a:endParaRPr lang="zh-CN" altLang="en-US" b="1"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Rounded Corners 5">
            <a:extLst>
              <a:ext uri="{FF2B5EF4-FFF2-40B4-BE49-F238E27FC236}">
                <a16:creationId xmlns:a16="http://schemas.microsoft.com/office/drawing/2014/main" id="{D426A3FD-22CD-E60E-0B4F-FB6D809D93F3}"/>
              </a:ext>
            </a:extLst>
          </p:cNvPr>
          <p:cNvSpPr/>
          <p:nvPr/>
        </p:nvSpPr>
        <p:spPr bwMode="auto">
          <a:xfrm>
            <a:off x="2283036" y="2715766"/>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2024</a:t>
            </a:r>
          </a:p>
        </p:txBody>
      </p:sp>
      <p:sp>
        <p:nvSpPr>
          <p:cNvPr id="7" name="Rectangle: Rounded Corners 6">
            <a:extLst>
              <a:ext uri="{FF2B5EF4-FFF2-40B4-BE49-F238E27FC236}">
                <a16:creationId xmlns:a16="http://schemas.microsoft.com/office/drawing/2014/main" id="{05084AB4-19DC-0C48-CAB3-1BD6A9C8F918}"/>
              </a:ext>
            </a:extLst>
          </p:cNvPr>
          <p:cNvSpPr/>
          <p:nvPr/>
        </p:nvSpPr>
        <p:spPr bwMode="auto">
          <a:xfrm>
            <a:off x="3507172" y="2715766"/>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2025</a:t>
            </a:r>
          </a:p>
        </p:txBody>
      </p:sp>
      <p:sp>
        <p:nvSpPr>
          <p:cNvPr id="8" name="Rectangle: Rounded Corners 7">
            <a:extLst>
              <a:ext uri="{FF2B5EF4-FFF2-40B4-BE49-F238E27FC236}">
                <a16:creationId xmlns:a16="http://schemas.microsoft.com/office/drawing/2014/main" id="{2DAD421F-1161-EAB8-3EEA-C6400CEF4BBB}"/>
              </a:ext>
            </a:extLst>
          </p:cNvPr>
          <p:cNvSpPr/>
          <p:nvPr/>
        </p:nvSpPr>
        <p:spPr bwMode="auto">
          <a:xfrm>
            <a:off x="4731308" y="2715766"/>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2026</a:t>
            </a:r>
          </a:p>
        </p:txBody>
      </p:sp>
      <p:sp>
        <p:nvSpPr>
          <p:cNvPr id="9" name="Rectangle: Rounded Corners 8">
            <a:extLst>
              <a:ext uri="{FF2B5EF4-FFF2-40B4-BE49-F238E27FC236}">
                <a16:creationId xmlns:a16="http://schemas.microsoft.com/office/drawing/2014/main" id="{4BC6F7A0-3698-362F-74A5-37ACEA8D00BB}"/>
              </a:ext>
            </a:extLst>
          </p:cNvPr>
          <p:cNvSpPr/>
          <p:nvPr/>
        </p:nvSpPr>
        <p:spPr bwMode="auto">
          <a:xfrm>
            <a:off x="5955444" y="2715766"/>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2027</a:t>
            </a:r>
          </a:p>
        </p:txBody>
      </p:sp>
      <p:sp>
        <p:nvSpPr>
          <p:cNvPr id="10" name="Rectangle: Rounded Corners 9">
            <a:extLst>
              <a:ext uri="{FF2B5EF4-FFF2-40B4-BE49-F238E27FC236}">
                <a16:creationId xmlns:a16="http://schemas.microsoft.com/office/drawing/2014/main" id="{A70DCA85-0924-8A7E-2F37-33DFE141709D}"/>
              </a:ext>
            </a:extLst>
          </p:cNvPr>
          <p:cNvSpPr/>
          <p:nvPr/>
        </p:nvSpPr>
        <p:spPr bwMode="auto">
          <a:xfrm>
            <a:off x="7179580" y="2715766"/>
            <a:ext cx="1080120"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2028</a:t>
            </a:r>
          </a:p>
        </p:txBody>
      </p:sp>
      <p:sp>
        <p:nvSpPr>
          <p:cNvPr id="11" name="Flowchart: Terminator 12">
            <a:extLst>
              <a:ext uri="{FF2B5EF4-FFF2-40B4-BE49-F238E27FC236}">
                <a16:creationId xmlns:a16="http://schemas.microsoft.com/office/drawing/2014/main" id="{BB4BF220-6CB7-BCD3-A976-46DC0A92D7C2}"/>
              </a:ext>
            </a:extLst>
          </p:cNvPr>
          <p:cNvSpPr/>
          <p:nvPr/>
        </p:nvSpPr>
        <p:spPr bwMode="auto">
          <a:xfrm>
            <a:off x="2283035" y="3114351"/>
            <a:ext cx="1800201" cy="288000"/>
          </a:xfrm>
          <a:prstGeom prst="flowChartTerminator">
            <a:avLst/>
          </a:prstGeom>
          <a:solidFill>
            <a:srgbClr val="0000FF"/>
          </a:solidFill>
          <a:ln w="317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200" b="1" i="0" u="none" strike="noStrike" cap="none" normalizeH="0" baseline="0" dirty="0">
                <a:ln>
                  <a:noFill/>
                </a:ln>
                <a:solidFill>
                  <a:schemeClr val="bg1"/>
                </a:solidFill>
                <a:effectLst/>
                <a:latin typeface="微软雅黑" pitchFamily="34" charset="-122"/>
                <a:ea typeface="微软雅黑" pitchFamily="34" charset="-122"/>
              </a:rPr>
              <a:t>Rel-19</a:t>
            </a:r>
            <a:endParaRPr kumimoji="0" lang="en-US" sz="1200" b="1" i="0" u="none" strike="noStrike" cap="none" normalizeH="0" baseline="0" dirty="0">
              <a:ln>
                <a:noFill/>
              </a:ln>
              <a:solidFill>
                <a:schemeClr val="bg1"/>
              </a:solidFill>
              <a:effectLst/>
              <a:latin typeface="微软雅黑" pitchFamily="34" charset="-122"/>
              <a:ea typeface="微软雅黑" pitchFamily="34" charset="-122"/>
            </a:endParaRPr>
          </a:p>
        </p:txBody>
      </p:sp>
      <p:sp>
        <p:nvSpPr>
          <p:cNvPr id="12" name="Flowchart: Terminator 13">
            <a:extLst>
              <a:ext uri="{FF2B5EF4-FFF2-40B4-BE49-F238E27FC236}">
                <a16:creationId xmlns:a16="http://schemas.microsoft.com/office/drawing/2014/main" id="{32CC813D-50E3-7E63-BECA-C56DE539DAC4}"/>
              </a:ext>
            </a:extLst>
          </p:cNvPr>
          <p:cNvSpPr/>
          <p:nvPr/>
        </p:nvSpPr>
        <p:spPr bwMode="auto">
          <a:xfrm>
            <a:off x="4139952" y="3114351"/>
            <a:ext cx="2137662" cy="288000"/>
          </a:xfrm>
          <a:prstGeom prst="flowChartTerminator">
            <a:avLst/>
          </a:prstGeom>
          <a:solidFill>
            <a:srgbClr val="0000FF"/>
          </a:solidFill>
          <a:ln w="317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200" b="1" i="0" u="none" strike="noStrike" cap="none" normalizeH="0" baseline="0" dirty="0">
                <a:ln>
                  <a:noFill/>
                </a:ln>
                <a:solidFill>
                  <a:schemeClr val="bg1"/>
                </a:solidFill>
                <a:effectLst/>
                <a:latin typeface="微软雅黑" pitchFamily="34" charset="-122"/>
                <a:ea typeface="微软雅黑" pitchFamily="34" charset="-122"/>
              </a:rPr>
              <a:t>Rel-20</a:t>
            </a:r>
            <a:endParaRPr kumimoji="0" lang="en-US" sz="1200" b="1" i="0" u="none" strike="noStrike" cap="none" normalizeH="0" baseline="0" dirty="0">
              <a:ln>
                <a:noFill/>
              </a:ln>
              <a:solidFill>
                <a:schemeClr val="bg1"/>
              </a:solidFill>
              <a:effectLst/>
              <a:latin typeface="微软雅黑" pitchFamily="34" charset="-122"/>
              <a:ea typeface="微软雅黑" pitchFamily="34" charset="-122"/>
            </a:endParaRPr>
          </a:p>
        </p:txBody>
      </p:sp>
      <p:sp>
        <p:nvSpPr>
          <p:cNvPr id="13" name="Flowchart: Terminator 14">
            <a:extLst>
              <a:ext uri="{FF2B5EF4-FFF2-40B4-BE49-F238E27FC236}">
                <a16:creationId xmlns:a16="http://schemas.microsoft.com/office/drawing/2014/main" id="{1DFD2950-148E-44F3-EE5D-87FA77FFAE20}"/>
              </a:ext>
            </a:extLst>
          </p:cNvPr>
          <p:cNvSpPr/>
          <p:nvPr/>
        </p:nvSpPr>
        <p:spPr bwMode="auto">
          <a:xfrm>
            <a:off x="6327044" y="3106657"/>
            <a:ext cx="1932656" cy="274768"/>
          </a:xfrm>
          <a:prstGeom prst="flowChartTerminator">
            <a:avLst/>
          </a:prstGeom>
          <a:solidFill>
            <a:srgbClr val="0000FF"/>
          </a:solidFill>
          <a:ln w="317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spcBef>
                <a:spcPct val="50000"/>
              </a:spcBef>
              <a:buClr>
                <a:srgbClr val="FF0000"/>
              </a:buClr>
            </a:pPr>
            <a:r>
              <a:rPr kumimoji="0" lang="en-US" altLang="zh-CN" sz="1200" b="1" i="0" u="none" strike="noStrike" cap="none" normalizeH="0" baseline="0" dirty="0">
                <a:ln>
                  <a:noFill/>
                </a:ln>
                <a:solidFill>
                  <a:schemeClr val="bg1"/>
                </a:solidFill>
                <a:effectLst/>
                <a:latin typeface="微软雅黑" pitchFamily="34" charset="-122"/>
                <a:ea typeface="微软雅黑" pitchFamily="34" charset="-122"/>
              </a:rPr>
              <a:t>Rel-21</a:t>
            </a:r>
            <a:endParaRPr kumimoji="0" lang="en-US" sz="1200" b="1" i="0" u="none" strike="noStrike" cap="none" normalizeH="0" baseline="0" dirty="0">
              <a:ln>
                <a:noFill/>
              </a:ln>
              <a:solidFill>
                <a:schemeClr val="bg1"/>
              </a:solidFill>
              <a:effectLst/>
              <a:latin typeface="微软雅黑" pitchFamily="34" charset="-122"/>
              <a:ea typeface="微软雅黑" pitchFamily="34" charset="-122"/>
            </a:endParaRPr>
          </a:p>
        </p:txBody>
      </p:sp>
      <p:sp>
        <p:nvSpPr>
          <p:cNvPr id="14" name="Rectangle: Rounded Corners 15">
            <a:extLst>
              <a:ext uri="{FF2B5EF4-FFF2-40B4-BE49-F238E27FC236}">
                <a16:creationId xmlns:a16="http://schemas.microsoft.com/office/drawing/2014/main" id="{F1DF9E03-D6BC-4FB1-C66E-90B7E0F4D9A0}"/>
              </a:ext>
            </a:extLst>
          </p:cNvPr>
          <p:cNvSpPr/>
          <p:nvPr/>
        </p:nvSpPr>
        <p:spPr bwMode="auto">
          <a:xfrm>
            <a:off x="1058900" y="3496185"/>
            <a:ext cx="7200800" cy="648000"/>
          </a:xfrm>
          <a:prstGeom prst="roundRect">
            <a:avLst/>
          </a:prstGeom>
          <a:noFill/>
          <a:ln w="31750" cap="flat" cmpd="sng" algn="ctr">
            <a:solidFill>
              <a:schemeClr val="accent1">
                <a:lumMod val="9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5" name="Rectangle: Rounded Corners 16">
            <a:extLst>
              <a:ext uri="{FF2B5EF4-FFF2-40B4-BE49-F238E27FC236}">
                <a16:creationId xmlns:a16="http://schemas.microsoft.com/office/drawing/2014/main" id="{2A860613-56BA-766A-6F0E-9124C111B697}"/>
              </a:ext>
            </a:extLst>
          </p:cNvPr>
          <p:cNvSpPr/>
          <p:nvPr/>
        </p:nvSpPr>
        <p:spPr bwMode="auto">
          <a:xfrm>
            <a:off x="1058900" y="4288272"/>
            <a:ext cx="7222294" cy="648000"/>
          </a:xfrm>
          <a:prstGeom prst="roundRect">
            <a:avLst/>
          </a:prstGeom>
          <a:noFill/>
          <a:ln w="31750" cap="flat" cmpd="sng" algn="ctr">
            <a:solidFill>
              <a:schemeClr val="accent1">
                <a:lumMod val="9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6" name="TextBox 17">
            <a:extLst>
              <a:ext uri="{FF2B5EF4-FFF2-40B4-BE49-F238E27FC236}">
                <a16:creationId xmlns:a16="http://schemas.microsoft.com/office/drawing/2014/main" id="{08D4550A-CF1A-740D-601C-39D4F0C237C5}"/>
              </a:ext>
            </a:extLst>
          </p:cNvPr>
          <p:cNvSpPr txBox="1"/>
          <p:nvPr/>
        </p:nvSpPr>
        <p:spPr>
          <a:xfrm>
            <a:off x="1058900" y="3692464"/>
            <a:ext cx="792088" cy="307777"/>
          </a:xfrm>
          <a:prstGeom prst="rect">
            <a:avLst/>
          </a:prstGeom>
          <a:noFill/>
        </p:spPr>
        <p:txBody>
          <a:bodyPr wrap="square" rtlCol="0">
            <a:spAutoFit/>
          </a:bodyPr>
          <a:lstStyle/>
          <a:p>
            <a:pPr algn="ctr"/>
            <a:r>
              <a:rPr lang="en-US" sz="1400" b="1" dirty="0">
                <a:solidFill>
                  <a:srgbClr val="0070C0"/>
                </a:solidFill>
                <a:latin typeface="+mn-ea"/>
                <a:ea typeface="+mn-ea"/>
              </a:rPr>
              <a:t>5</a:t>
            </a:r>
            <a:r>
              <a:rPr lang="en-US" altLang="zh-CN" sz="1400" b="1" dirty="0">
                <a:solidFill>
                  <a:srgbClr val="0070C0"/>
                </a:solidFill>
                <a:latin typeface="+mn-ea"/>
                <a:ea typeface="+mn-ea"/>
              </a:rPr>
              <a:t>G-A</a:t>
            </a:r>
            <a:endParaRPr lang="en-US" sz="1400" b="1" dirty="0">
              <a:solidFill>
                <a:srgbClr val="0070C0"/>
              </a:solidFill>
              <a:latin typeface="+mn-ea"/>
              <a:ea typeface="+mn-ea"/>
            </a:endParaRPr>
          </a:p>
        </p:txBody>
      </p:sp>
      <p:sp>
        <p:nvSpPr>
          <p:cNvPr id="17" name="TextBox 18">
            <a:extLst>
              <a:ext uri="{FF2B5EF4-FFF2-40B4-BE49-F238E27FC236}">
                <a16:creationId xmlns:a16="http://schemas.microsoft.com/office/drawing/2014/main" id="{DCFD6C7D-FA97-FE01-6C9A-1DF0A663B41D}"/>
              </a:ext>
            </a:extLst>
          </p:cNvPr>
          <p:cNvSpPr txBox="1"/>
          <p:nvPr/>
        </p:nvSpPr>
        <p:spPr>
          <a:xfrm>
            <a:off x="1130908" y="4461365"/>
            <a:ext cx="648072" cy="307777"/>
          </a:xfrm>
          <a:prstGeom prst="rect">
            <a:avLst/>
          </a:prstGeom>
          <a:noFill/>
        </p:spPr>
        <p:txBody>
          <a:bodyPr wrap="square" rtlCol="0">
            <a:spAutoFit/>
          </a:bodyPr>
          <a:lstStyle/>
          <a:p>
            <a:pPr algn="ctr"/>
            <a:r>
              <a:rPr lang="en-US" altLang="zh-CN" sz="1400" b="1" dirty="0">
                <a:solidFill>
                  <a:srgbClr val="0070C0"/>
                </a:solidFill>
                <a:latin typeface="+mn-ea"/>
                <a:ea typeface="+mn-ea"/>
              </a:rPr>
              <a:t>6G</a:t>
            </a:r>
            <a:endParaRPr lang="en-US" sz="1400" b="1" dirty="0">
              <a:solidFill>
                <a:srgbClr val="0070C0"/>
              </a:solidFill>
              <a:latin typeface="+mn-ea"/>
              <a:ea typeface="+mn-ea"/>
            </a:endParaRPr>
          </a:p>
        </p:txBody>
      </p:sp>
      <p:sp>
        <p:nvSpPr>
          <p:cNvPr id="18" name="Flowchart: Terminator 23">
            <a:extLst>
              <a:ext uri="{FF2B5EF4-FFF2-40B4-BE49-F238E27FC236}">
                <a16:creationId xmlns:a16="http://schemas.microsoft.com/office/drawing/2014/main" id="{114BB2E7-C3C5-3FFB-785E-A97B351BED36}"/>
              </a:ext>
            </a:extLst>
          </p:cNvPr>
          <p:cNvSpPr/>
          <p:nvPr/>
        </p:nvSpPr>
        <p:spPr bwMode="auto">
          <a:xfrm>
            <a:off x="2355044" y="3640201"/>
            <a:ext cx="1728192" cy="400110"/>
          </a:xfrm>
          <a:prstGeom prst="flowChartTerminator">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9" name="Flowchart: Terminator 24">
            <a:extLst>
              <a:ext uri="{FF2B5EF4-FFF2-40B4-BE49-F238E27FC236}">
                <a16:creationId xmlns:a16="http://schemas.microsoft.com/office/drawing/2014/main" id="{12833F64-C631-0447-831B-2796A38D74D5}"/>
              </a:ext>
            </a:extLst>
          </p:cNvPr>
          <p:cNvSpPr/>
          <p:nvPr/>
        </p:nvSpPr>
        <p:spPr bwMode="auto">
          <a:xfrm>
            <a:off x="3147132" y="3546367"/>
            <a:ext cx="892672" cy="450400"/>
          </a:xfrm>
          <a:prstGeom prst="flowChartTerminator">
            <a:avLst/>
          </a:prstGeom>
          <a:no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900" b="1" dirty="0">
                <a:solidFill>
                  <a:srgbClr val="0070C0"/>
                </a:solidFill>
                <a:latin typeface="+mn-ea"/>
                <a:ea typeface="+mn-ea"/>
              </a:rPr>
              <a:t>ISAC SI for BS-based Sensing</a:t>
            </a:r>
            <a:endParaRPr lang="en-US" sz="900" b="1" dirty="0">
              <a:solidFill>
                <a:srgbClr val="0070C0"/>
              </a:solidFill>
              <a:latin typeface="+mn-ea"/>
              <a:ea typeface="+mn-ea"/>
            </a:endParaRPr>
          </a:p>
        </p:txBody>
      </p:sp>
      <p:sp>
        <p:nvSpPr>
          <p:cNvPr id="20" name="Flowchart: Terminator 25">
            <a:extLst>
              <a:ext uri="{FF2B5EF4-FFF2-40B4-BE49-F238E27FC236}">
                <a16:creationId xmlns:a16="http://schemas.microsoft.com/office/drawing/2014/main" id="{3FF04F0B-CD8D-380B-7DD4-DCD897A8CDF6}"/>
              </a:ext>
            </a:extLst>
          </p:cNvPr>
          <p:cNvSpPr/>
          <p:nvPr/>
        </p:nvSpPr>
        <p:spPr bwMode="auto">
          <a:xfrm>
            <a:off x="2283036" y="4062084"/>
            <a:ext cx="1758280" cy="442214"/>
          </a:xfrm>
          <a:prstGeom prst="flowChartTerminator">
            <a:avLst/>
          </a:prstGeom>
          <a:solidFill>
            <a:schemeClr val="bg1"/>
          </a:solid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100" b="1" i="0" u="none" strike="noStrike" cap="none" normalizeH="0" baseline="0" dirty="0">
                <a:ln>
                  <a:noFill/>
                </a:ln>
                <a:solidFill>
                  <a:srgbClr val="0070C0"/>
                </a:solidFill>
                <a:effectLst/>
                <a:latin typeface="微软雅黑" pitchFamily="34" charset="-122"/>
                <a:ea typeface="微软雅黑" pitchFamily="34" charset="-122"/>
              </a:rPr>
              <a:t>Channel modeling for 5G-A/6G ISAC</a:t>
            </a:r>
          </a:p>
        </p:txBody>
      </p:sp>
      <p:sp>
        <p:nvSpPr>
          <p:cNvPr id="21" name="Flowchart: Terminator 26">
            <a:extLst>
              <a:ext uri="{FF2B5EF4-FFF2-40B4-BE49-F238E27FC236}">
                <a16:creationId xmlns:a16="http://schemas.microsoft.com/office/drawing/2014/main" id="{CA62D02F-121A-2975-7260-6001F65BE062}"/>
              </a:ext>
            </a:extLst>
          </p:cNvPr>
          <p:cNvSpPr/>
          <p:nvPr/>
        </p:nvSpPr>
        <p:spPr bwMode="auto">
          <a:xfrm>
            <a:off x="4179584" y="3618428"/>
            <a:ext cx="2098029" cy="400111"/>
          </a:xfrm>
          <a:prstGeom prst="flowChartTerminator">
            <a:avLst/>
          </a:prstGeom>
          <a:no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050" b="1" dirty="0">
                <a:solidFill>
                  <a:srgbClr val="0070C0"/>
                </a:solidFill>
                <a:latin typeface="+mn-ea"/>
                <a:ea typeface="+mn-ea"/>
              </a:rPr>
              <a:t>5G-A ISAC WI</a:t>
            </a:r>
            <a:endParaRPr lang="en-US" sz="1050" b="1" dirty="0">
              <a:solidFill>
                <a:srgbClr val="0070C0"/>
              </a:solidFill>
              <a:latin typeface="+mn-ea"/>
              <a:ea typeface="+mn-ea"/>
            </a:endParaRPr>
          </a:p>
        </p:txBody>
      </p:sp>
      <p:sp>
        <p:nvSpPr>
          <p:cNvPr id="22" name="Flowchart: Terminator 27">
            <a:extLst>
              <a:ext uri="{FF2B5EF4-FFF2-40B4-BE49-F238E27FC236}">
                <a16:creationId xmlns:a16="http://schemas.microsoft.com/office/drawing/2014/main" id="{BB4E759F-0751-77D0-01BB-1496931C2183}"/>
              </a:ext>
            </a:extLst>
          </p:cNvPr>
          <p:cNvSpPr/>
          <p:nvPr/>
        </p:nvSpPr>
        <p:spPr bwMode="auto">
          <a:xfrm>
            <a:off x="4206403" y="4395303"/>
            <a:ext cx="2079452" cy="421010"/>
          </a:xfrm>
          <a:prstGeom prst="flowChartTerminator">
            <a:avLst/>
          </a:prstGeom>
          <a:no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100" b="1" dirty="0">
                <a:solidFill>
                  <a:srgbClr val="0070C0"/>
                </a:solidFill>
                <a:latin typeface="+mn-ea"/>
                <a:ea typeface="+mn-ea"/>
              </a:rPr>
              <a:t>6G SI (incl. ISAC)</a:t>
            </a:r>
            <a:endParaRPr lang="en-US" sz="1100" b="1" dirty="0">
              <a:solidFill>
                <a:srgbClr val="0070C0"/>
              </a:solidFill>
              <a:latin typeface="+mn-ea"/>
              <a:ea typeface="+mn-ea"/>
            </a:endParaRPr>
          </a:p>
        </p:txBody>
      </p:sp>
      <p:sp>
        <p:nvSpPr>
          <p:cNvPr id="23" name="Flowchart: Terminator 28">
            <a:extLst>
              <a:ext uri="{FF2B5EF4-FFF2-40B4-BE49-F238E27FC236}">
                <a16:creationId xmlns:a16="http://schemas.microsoft.com/office/drawing/2014/main" id="{B6E6A8E3-7AF1-7BFD-159C-84A82BA386A0}"/>
              </a:ext>
            </a:extLst>
          </p:cNvPr>
          <p:cNvSpPr/>
          <p:nvPr/>
        </p:nvSpPr>
        <p:spPr bwMode="auto">
          <a:xfrm>
            <a:off x="6379357" y="4416203"/>
            <a:ext cx="1808335" cy="400110"/>
          </a:xfrm>
          <a:prstGeom prst="flowChartTerminator">
            <a:avLst/>
          </a:prstGeom>
          <a:noFill/>
          <a:ln w="12700" cap="flat" cmpd="sng" algn="ctr">
            <a:solidFill>
              <a:srgbClr val="66CC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100" b="1" dirty="0">
                <a:solidFill>
                  <a:srgbClr val="0070C0"/>
                </a:solidFill>
                <a:latin typeface="+mn-ea"/>
                <a:ea typeface="+mn-ea"/>
              </a:rPr>
              <a:t>6G WI (incl. ISAC)</a:t>
            </a:r>
            <a:endParaRPr lang="en-US" sz="1100" b="1" dirty="0">
              <a:solidFill>
                <a:srgbClr val="0070C0"/>
              </a:solidFill>
              <a:latin typeface="+mn-ea"/>
              <a:ea typeface="+mn-ea"/>
            </a:endParaRPr>
          </a:p>
        </p:txBody>
      </p:sp>
      <p:cxnSp>
        <p:nvCxnSpPr>
          <p:cNvPr id="24" name="Straight Arrow Connector 30">
            <a:extLst>
              <a:ext uri="{FF2B5EF4-FFF2-40B4-BE49-F238E27FC236}">
                <a16:creationId xmlns:a16="http://schemas.microsoft.com/office/drawing/2014/main" id="{3B0CB7CD-B010-AA71-F07C-AA3F5DC0E6DE}"/>
              </a:ext>
            </a:extLst>
          </p:cNvPr>
          <p:cNvCxnSpPr/>
          <p:nvPr/>
        </p:nvCxnSpPr>
        <p:spPr bwMode="auto">
          <a:xfrm flipV="1">
            <a:off x="4039804" y="4018540"/>
            <a:ext cx="222745" cy="107030"/>
          </a:xfrm>
          <a:prstGeom prst="straightConnector1">
            <a:avLst/>
          </a:prstGeom>
          <a:noFill/>
          <a:ln w="31750" cap="flat" cmpd="sng" algn="ctr">
            <a:solidFill>
              <a:srgbClr val="FF0000"/>
            </a:solidFill>
            <a:prstDash val="solid"/>
            <a:round/>
            <a:headEnd type="none" w="med" len="med"/>
            <a:tailEnd type="triangle"/>
          </a:ln>
          <a:effectLst/>
        </p:spPr>
      </p:cxnSp>
      <p:cxnSp>
        <p:nvCxnSpPr>
          <p:cNvPr id="25" name="Straight Arrow Connector 31">
            <a:extLst>
              <a:ext uri="{FF2B5EF4-FFF2-40B4-BE49-F238E27FC236}">
                <a16:creationId xmlns:a16="http://schemas.microsoft.com/office/drawing/2014/main" id="{61924987-4B88-CC8D-444A-6F9F7CFE2818}"/>
              </a:ext>
            </a:extLst>
          </p:cNvPr>
          <p:cNvCxnSpPr>
            <a:cxnSpLocks/>
          </p:cNvCxnSpPr>
          <p:nvPr/>
        </p:nvCxnSpPr>
        <p:spPr bwMode="auto">
          <a:xfrm>
            <a:off x="4063088" y="4362876"/>
            <a:ext cx="221233" cy="58527"/>
          </a:xfrm>
          <a:prstGeom prst="straightConnector1">
            <a:avLst/>
          </a:prstGeom>
          <a:noFill/>
          <a:ln w="31750" cap="flat" cmpd="sng" algn="ctr">
            <a:solidFill>
              <a:srgbClr val="FF0000"/>
            </a:solidFill>
            <a:prstDash val="solid"/>
            <a:round/>
            <a:headEnd type="none" w="med" len="med"/>
            <a:tailEnd type="triangle"/>
          </a:ln>
          <a:effectLst/>
        </p:spPr>
      </p:cxnSp>
      <p:sp>
        <p:nvSpPr>
          <p:cNvPr id="26" name="Flowchart: Terminator 46">
            <a:extLst>
              <a:ext uri="{FF2B5EF4-FFF2-40B4-BE49-F238E27FC236}">
                <a16:creationId xmlns:a16="http://schemas.microsoft.com/office/drawing/2014/main" id="{B3E1C037-3898-C75C-2D69-58D9FBBAA48C}"/>
              </a:ext>
            </a:extLst>
          </p:cNvPr>
          <p:cNvSpPr/>
          <p:nvPr/>
        </p:nvSpPr>
        <p:spPr bwMode="auto">
          <a:xfrm>
            <a:off x="6379357" y="3620964"/>
            <a:ext cx="1808335" cy="375803"/>
          </a:xfrm>
          <a:prstGeom prst="flowChartTerminator">
            <a:avLst/>
          </a:prstGeom>
          <a:noFill/>
          <a:ln w="12700" cap="flat" cmpd="sng" algn="ctr">
            <a:solidFill>
              <a:srgbClr val="66CCFF"/>
            </a:solidFill>
            <a:prstDash val="dash"/>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r>
              <a:rPr lang="en-US" altLang="zh-CN" sz="1100" b="1" dirty="0">
                <a:solidFill>
                  <a:schemeClr val="bg2">
                    <a:lumMod val="40000"/>
                    <a:lumOff val="60000"/>
                  </a:schemeClr>
                </a:solidFill>
                <a:latin typeface="+mn-ea"/>
                <a:ea typeface="+mn-ea"/>
              </a:rPr>
              <a:t>5G-A ISAC Enhancement</a:t>
            </a:r>
            <a:endParaRPr lang="en-US" sz="1100" b="1" dirty="0">
              <a:solidFill>
                <a:schemeClr val="bg2">
                  <a:lumMod val="40000"/>
                  <a:lumOff val="60000"/>
                </a:schemeClr>
              </a:solidFill>
              <a:latin typeface="+mn-ea"/>
              <a:ea typeface="+mn-ea"/>
            </a:endParaRPr>
          </a:p>
        </p:txBody>
      </p:sp>
      <p:sp>
        <p:nvSpPr>
          <p:cNvPr id="27" name="Rectangle: Rounded Corners 5">
            <a:extLst>
              <a:ext uri="{FF2B5EF4-FFF2-40B4-BE49-F238E27FC236}">
                <a16:creationId xmlns:a16="http://schemas.microsoft.com/office/drawing/2014/main" id="{D426A3FD-22CD-E60E-0B4F-FB6D809D93F3}"/>
              </a:ext>
            </a:extLst>
          </p:cNvPr>
          <p:cNvSpPr/>
          <p:nvPr/>
        </p:nvSpPr>
        <p:spPr bwMode="auto">
          <a:xfrm>
            <a:off x="1058900" y="2718073"/>
            <a:ext cx="1152128" cy="288032"/>
          </a:xfrm>
          <a:prstGeom prst="roundRect">
            <a:avLst/>
          </a:prstGeom>
          <a:solidFill>
            <a:schemeClr val="accent5">
              <a:lumMod val="50000"/>
            </a:schemeClr>
          </a:solidFill>
          <a:ln>
            <a:solidFill>
              <a:schemeClr val="accent5">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200" b="1" i="0" u="none" strike="noStrike" cap="none" normalizeH="0" baseline="0" dirty="0">
                <a:ln>
                  <a:noFill/>
                </a:ln>
                <a:solidFill>
                  <a:schemeClr val="bg1"/>
                </a:solidFill>
                <a:effectLst/>
                <a:latin typeface="微软雅黑" pitchFamily="34" charset="-122"/>
                <a:ea typeface="微软雅黑" pitchFamily="34" charset="-122"/>
              </a:rPr>
              <a:t>2023</a:t>
            </a:r>
          </a:p>
        </p:txBody>
      </p:sp>
      <p:cxnSp>
        <p:nvCxnSpPr>
          <p:cNvPr id="29" name="Straight Arrow Connector 30">
            <a:extLst>
              <a:ext uri="{FF2B5EF4-FFF2-40B4-BE49-F238E27FC236}">
                <a16:creationId xmlns:a16="http://schemas.microsoft.com/office/drawing/2014/main" id="{76BECE66-389F-FFF0-D975-434E7C0EFBB1}"/>
              </a:ext>
            </a:extLst>
          </p:cNvPr>
          <p:cNvCxnSpPr>
            <a:cxnSpLocks/>
          </p:cNvCxnSpPr>
          <p:nvPr/>
        </p:nvCxnSpPr>
        <p:spPr bwMode="auto">
          <a:xfrm flipV="1">
            <a:off x="4039804" y="3799691"/>
            <a:ext cx="208546" cy="5672"/>
          </a:xfrm>
          <a:prstGeom prst="straightConnector1">
            <a:avLst/>
          </a:prstGeom>
          <a:noFill/>
          <a:ln w="31750"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2724565763"/>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55F6566-EDA7-1002-424E-6889E553E259}"/>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5" name="Title 1">
            <a:extLst>
              <a:ext uri="{FF2B5EF4-FFF2-40B4-BE49-F238E27FC236}">
                <a16:creationId xmlns:a16="http://schemas.microsoft.com/office/drawing/2014/main" id="{8BA59339-FC41-8827-FE97-EE3DA53F00D2}"/>
              </a:ext>
            </a:extLst>
          </p:cNvPr>
          <p:cNvSpPr>
            <a:spLocks noGrp="1"/>
          </p:cNvSpPr>
          <p:nvPr>
            <p:ph type="title"/>
          </p:nvPr>
        </p:nvSpPr>
        <p:spPr>
          <a:xfrm>
            <a:off x="250825" y="0"/>
            <a:ext cx="7416800" cy="519113"/>
          </a:xfrm>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Potential ISAC study objectives in Rel-19</a:t>
            </a:r>
          </a:p>
        </p:txBody>
      </p:sp>
      <p:sp>
        <p:nvSpPr>
          <p:cNvPr id="12" name="TextBox 11">
            <a:extLst>
              <a:ext uri="{FF2B5EF4-FFF2-40B4-BE49-F238E27FC236}">
                <a16:creationId xmlns:a16="http://schemas.microsoft.com/office/drawing/2014/main" id="{AB04306B-36DD-E851-9A8E-EADF1C830361}"/>
              </a:ext>
            </a:extLst>
          </p:cNvPr>
          <p:cNvSpPr txBox="1"/>
          <p:nvPr/>
        </p:nvSpPr>
        <p:spPr>
          <a:xfrm>
            <a:off x="467544" y="915566"/>
            <a:ext cx="8352928" cy="2154436"/>
          </a:xfrm>
          <a:prstGeom prst="rect">
            <a:avLst/>
          </a:prstGeom>
          <a:noFill/>
        </p:spPr>
        <p:txBody>
          <a:bodyPr wrap="square">
            <a:spAutoFit/>
          </a:bodyPr>
          <a:lstStyle/>
          <a:p>
            <a:pPr algn="just" hangingPunct="0">
              <a:spcAft>
                <a:spcPts val="600"/>
              </a:spcAft>
            </a:pPr>
            <a:r>
              <a:rPr lang="en-GB" sz="1600" b="1" dirty="0">
                <a:latin typeface="Calibri" panose="020F0502020204030204" pitchFamily="34" charset="0"/>
                <a:ea typeface="Calibri" panose="020F0502020204030204" pitchFamily="34" charset="0"/>
                <a:cs typeface="Calibri" panose="020F0502020204030204" pitchFamily="34" charset="0"/>
              </a:rPr>
              <a:t>Potential scope for study on BS-based ISAC :</a:t>
            </a:r>
            <a:endParaRPr lang="en-US" sz="1600" b="1" dirty="0">
              <a:latin typeface="Calibri" panose="020F0502020204030204" pitchFamily="34" charset="0"/>
              <a:ea typeface="Calibri" panose="020F0502020204030204" pitchFamily="34" charset="0"/>
              <a:cs typeface="Calibri" panose="020F0502020204030204" pitchFamily="34" charset="0"/>
            </a:endParaRPr>
          </a:p>
          <a:p>
            <a:pPr marL="742950" lvl="1" indent="-285750" fontAlgn="auto" hangingPunct="0">
              <a:spcAft>
                <a:spcPts val="600"/>
              </a:spcAft>
              <a:buFont typeface="Wingdings" panose="05000000000000000000" pitchFamily="2" charset="2"/>
              <a:buChar char=""/>
            </a:pPr>
            <a:r>
              <a:rPr lang="en-GB" sz="1400" dirty="0">
                <a:effectLst/>
                <a:latin typeface="Calibri" panose="020F0502020204030204" pitchFamily="34" charset="0"/>
                <a:ea typeface="Calibri" panose="020F0502020204030204" pitchFamily="34" charset="0"/>
                <a:cs typeface="Calibri" panose="020F0502020204030204" pitchFamily="34" charset="0"/>
              </a:rPr>
              <a:t>Identify </a:t>
            </a:r>
            <a:r>
              <a:rPr lang="en-GB"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use cases </a:t>
            </a:r>
            <a:r>
              <a:rPr lang="en-GB" sz="1400" dirty="0">
                <a:effectLst/>
                <a:latin typeface="Calibri" panose="020F0502020204030204" pitchFamily="34" charset="0"/>
                <a:ea typeface="Calibri" panose="020F0502020204030204" pitchFamily="34" charset="0"/>
                <a:cs typeface="Calibri" panose="020F0502020204030204" pitchFamily="34" charset="0"/>
              </a:rPr>
              <a:t>that </a:t>
            </a:r>
            <a:r>
              <a:rPr lang="en-US" altLang="zh-CN" sz="1400" dirty="0">
                <a:effectLst/>
                <a:latin typeface="Calibri" panose="020F0502020204030204" pitchFamily="34" charset="0"/>
                <a:ea typeface="Calibri" panose="020F0502020204030204" pitchFamily="34" charset="0"/>
                <a:cs typeface="Calibri" panose="020F0502020204030204" pitchFamily="34" charset="0"/>
              </a:rPr>
              <a:t>BS</a:t>
            </a:r>
            <a:r>
              <a:rPr lang="en-US" sz="1400" dirty="0">
                <a:effectLst/>
                <a:latin typeface="Calibri" panose="020F0502020204030204" pitchFamily="34" charset="0"/>
                <a:ea typeface="Calibri" panose="020F0502020204030204" pitchFamily="34" charset="0"/>
                <a:cs typeface="Calibri" panose="020F0502020204030204" pitchFamily="34" charset="0"/>
              </a:rPr>
              <a:t>-based ISAC could well applies for, with selecting suitable sensing mode (Mono-static </a:t>
            </a:r>
            <a:r>
              <a:rPr lang="en-US" altLang="zh-CN" sz="1400" dirty="0">
                <a:effectLst/>
                <a:latin typeface="Calibri" panose="020F0502020204030204" pitchFamily="34" charset="0"/>
                <a:ea typeface="Calibri" panose="020F0502020204030204" pitchFamily="34" charset="0"/>
                <a:cs typeface="Calibri" panose="020F0502020204030204" pitchFamily="34" charset="0"/>
              </a:rPr>
              <a:t>or</a:t>
            </a:r>
            <a:r>
              <a:rPr lang="en-US" sz="1400" dirty="0">
                <a:effectLst/>
                <a:latin typeface="Calibri" panose="020F0502020204030204" pitchFamily="34" charset="0"/>
                <a:ea typeface="Calibri" panose="020F0502020204030204" pitchFamily="34" charset="0"/>
                <a:cs typeface="Calibri" panose="020F0502020204030204" pitchFamily="34" charset="0"/>
              </a:rPr>
              <a:t> Bi-</a:t>
            </a:r>
            <a:r>
              <a:rPr lang="en-US" altLang="zh-CN" sz="1400" dirty="0">
                <a:effectLst/>
                <a:latin typeface="Calibri" panose="020F0502020204030204" pitchFamily="34" charset="0"/>
                <a:ea typeface="Calibri" panose="020F0502020204030204" pitchFamily="34" charset="0"/>
                <a:cs typeface="Calibri" panose="020F0502020204030204" pitchFamily="34" charset="0"/>
              </a:rPr>
              <a:t>static</a:t>
            </a:r>
            <a:r>
              <a:rPr lang="en-US" sz="1400" dirty="0">
                <a:effectLst/>
                <a:latin typeface="Calibri" panose="020F0502020204030204" pitchFamily="34" charset="0"/>
                <a:ea typeface="Calibri" panose="020F0502020204030204" pitchFamily="34" charset="0"/>
                <a:cs typeface="Calibri" panose="020F0502020204030204" pitchFamily="34" charset="0"/>
              </a:rPr>
              <a:t>); </a:t>
            </a:r>
          </a:p>
          <a:p>
            <a:pPr marL="742950" lvl="1" indent="-285750" fontAlgn="auto" hangingPunct="0">
              <a:spcAft>
                <a:spcPts val="600"/>
              </a:spcAft>
              <a:buFont typeface="Wingdings" panose="05000000000000000000" pitchFamily="2" charset="2"/>
              <a:buChar char=""/>
            </a:pPr>
            <a:r>
              <a:rPr lang="en-US" sz="1400" dirty="0">
                <a:effectLst/>
                <a:latin typeface="Calibri" panose="020F0502020204030204" pitchFamily="34" charset="0"/>
                <a:ea typeface="Calibri" panose="020F0502020204030204" pitchFamily="34" charset="0"/>
                <a:cs typeface="Calibri" panose="020F0502020204030204" pitchFamily="34" charset="0"/>
              </a:rPr>
              <a:t>Study standardization impacts on the </a:t>
            </a:r>
            <a:r>
              <a:rPr lang="en-US"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interfaces and procedures </a:t>
            </a:r>
            <a:r>
              <a:rPr lang="en-US" sz="1400" dirty="0">
                <a:effectLst/>
                <a:latin typeface="Calibri" panose="020F0502020204030204" pitchFamily="34" charset="0"/>
                <a:ea typeface="Calibri" panose="020F0502020204030204" pitchFamily="34" charset="0"/>
                <a:cs typeface="Calibri" panose="020F0502020204030204" pitchFamily="34" charset="0"/>
              </a:rPr>
              <a:t>towards sensing establishment, control and data reporting, </a:t>
            </a:r>
            <a:r>
              <a:rPr lang="en-US" sz="1400" dirty="0">
                <a:latin typeface="Calibri" panose="020F0502020204030204" pitchFamily="34" charset="0"/>
                <a:ea typeface="Calibri" panose="020F0502020204030204" pitchFamily="34" charset="0"/>
                <a:cs typeface="Calibri" panose="020F0502020204030204" pitchFamily="34" charset="0"/>
              </a:rPr>
              <a:t>t</a:t>
            </a:r>
            <a:r>
              <a:rPr lang="en-US" sz="1400" dirty="0">
                <a:effectLst/>
                <a:latin typeface="Calibri" panose="020F0502020204030204" pitchFamily="34" charset="0"/>
                <a:ea typeface="Calibri" panose="020F0502020204030204" pitchFamily="34" charset="0"/>
                <a:cs typeface="Calibri" panose="020F0502020204030204" pitchFamily="34" charset="0"/>
              </a:rPr>
              <a:t>he </a:t>
            </a:r>
            <a:r>
              <a:rPr lang="en-US" sz="1400" b="1" dirty="0">
                <a:solidFill>
                  <a:srgbClr val="C00000"/>
                </a:solidFill>
                <a:latin typeface="Calibri" panose="020F0502020204030204" pitchFamily="34" charset="0"/>
                <a:ea typeface="Calibri" panose="020F0502020204030204" pitchFamily="34" charset="0"/>
                <a:cs typeface="Calibri" panose="020F0502020204030204" pitchFamily="34" charset="0"/>
              </a:rPr>
              <a:t>message </a:t>
            </a:r>
            <a:r>
              <a:rPr lang="en-US"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design </a:t>
            </a:r>
            <a:r>
              <a:rPr lang="en-US" sz="1400" dirty="0">
                <a:effectLst/>
                <a:latin typeface="Calibri" panose="020F0502020204030204" pitchFamily="34" charset="0"/>
                <a:ea typeface="Calibri" panose="020F0502020204030204" pitchFamily="34" charset="0"/>
                <a:cs typeface="Calibri" panose="020F0502020204030204" pitchFamily="34" charset="0"/>
              </a:rPr>
              <a:t>for </a:t>
            </a:r>
            <a:r>
              <a:rPr lang="en-US" sz="1400" dirty="0">
                <a:latin typeface="Calibri" panose="020F0502020204030204" pitchFamily="34" charset="0"/>
                <a:ea typeface="Calibri" panose="020F0502020204030204" pitchFamily="34" charset="0"/>
                <a:cs typeface="Calibri" panose="020F0502020204030204" pitchFamily="34" charset="0"/>
              </a:rPr>
              <a:t>sensing </a:t>
            </a:r>
            <a:r>
              <a:rPr lang="en-US" sz="1400" dirty="0">
                <a:effectLst/>
                <a:latin typeface="Calibri" panose="020F0502020204030204" pitchFamily="34" charset="0"/>
                <a:ea typeface="Calibri" panose="020F0502020204030204" pitchFamily="34" charset="0"/>
                <a:cs typeface="Calibri" panose="020F0502020204030204" pitchFamily="34" charset="0"/>
              </a:rPr>
              <a:t>data reporting should be </a:t>
            </a:r>
            <a:r>
              <a:rPr lang="en-US" sz="1400" dirty="0">
                <a:latin typeface="Calibri" panose="020F0502020204030204" pitchFamily="34" charset="0"/>
                <a:ea typeface="Calibri" panose="020F0502020204030204" pitchFamily="34" charset="0"/>
                <a:cs typeface="Calibri" panose="020F0502020204030204" pitchFamily="34" charset="0"/>
              </a:rPr>
              <a:t>common and </a:t>
            </a:r>
            <a:r>
              <a:rPr lang="en-US" sz="1400" b="1" dirty="0">
                <a:solidFill>
                  <a:srgbClr val="C00000"/>
                </a:solidFill>
                <a:latin typeface="Calibri" panose="020F0502020204030204" pitchFamily="34" charset="0"/>
                <a:ea typeface="Calibri" panose="020F0502020204030204" pitchFamily="34" charset="0"/>
                <a:cs typeface="Calibri" panose="020F0502020204030204" pitchFamily="34" charset="0"/>
              </a:rPr>
              <a:t>easy extension for future extension</a:t>
            </a:r>
            <a:r>
              <a:rPr lang="en-US" sz="14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 </a:t>
            </a:r>
            <a:r>
              <a:rPr lang="en-US" sz="1400" dirty="0">
                <a:effectLst/>
                <a:latin typeface="Calibri" panose="020F0502020204030204" pitchFamily="34" charset="0"/>
                <a:ea typeface="Calibri" panose="020F0502020204030204" pitchFamily="34" charset="0"/>
                <a:cs typeface="Calibri" panose="020F0502020204030204" pitchFamily="34" charset="0"/>
              </a:rPr>
              <a:t>to support more sensing modes and algorithms;</a:t>
            </a:r>
          </a:p>
          <a:p>
            <a:pPr marL="742950" lvl="1" indent="-285750" fontAlgn="auto" hangingPunct="0">
              <a:spcAft>
                <a:spcPts val="600"/>
              </a:spcAft>
              <a:buFont typeface="Wingdings" panose="05000000000000000000" pitchFamily="2" charset="2"/>
              <a:buChar char=""/>
            </a:pPr>
            <a:r>
              <a:rPr lang="en-US" sz="1400" dirty="0">
                <a:effectLst/>
                <a:latin typeface="Calibri" panose="020F0502020204030204" pitchFamily="34" charset="0"/>
                <a:ea typeface="Calibri" panose="020F0502020204030204" pitchFamily="34" charset="0"/>
                <a:cs typeface="Calibri" panose="020F0502020204030204" pitchFamily="34" charset="0"/>
              </a:rPr>
              <a:t>Study standardization impacts on the support for Multi-BS </a:t>
            </a:r>
            <a:r>
              <a:rPr lang="en-US" sz="1400" b="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collaborative sensing </a:t>
            </a:r>
            <a:r>
              <a:rPr lang="en-US" sz="1400" dirty="0">
                <a:effectLst/>
                <a:latin typeface="Calibri" panose="020F0502020204030204" pitchFamily="34" charset="0"/>
                <a:ea typeface="Calibri" panose="020F0502020204030204" pitchFamily="34" charset="0"/>
                <a:cs typeface="Calibri" panose="020F0502020204030204" pitchFamily="34" charset="0"/>
              </a:rPr>
              <a:t>functions;</a:t>
            </a:r>
          </a:p>
          <a:p>
            <a:pPr marL="742950" lvl="1" indent="-285750" fontAlgn="auto" hangingPunct="0">
              <a:spcAft>
                <a:spcPts val="600"/>
              </a:spcAft>
              <a:buFont typeface="Wingdings" panose="05000000000000000000" pitchFamily="2" charset="2"/>
              <a:buChar char=""/>
            </a:pPr>
            <a:r>
              <a:rPr lang="en-US" sz="1400" dirty="0">
                <a:effectLst/>
                <a:latin typeface="Calibri" panose="020F0502020204030204" pitchFamily="34" charset="0"/>
                <a:ea typeface="Calibri" panose="020F0502020204030204" pitchFamily="34" charset="0"/>
                <a:cs typeface="Calibri" panose="020F0502020204030204" pitchFamily="34" charset="0"/>
              </a:rPr>
              <a:t>Study the necessity to introduce local sensing function within NG-RAN node from e.g. latency point.</a:t>
            </a:r>
          </a:p>
        </p:txBody>
      </p:sp>
      <p:sp>
        <p:nvSpPr>
          <p:cNvPr id="3" name="TextBox 2">
            <a:extLst>
              <a:ext uri="{FF2B5EF4-FFF2-40B4-BE49-F238E27FC236}">
                <a16:creationId xmlns:a16="http://schemas.microsoft.com/office/drawing/2014/main" id="{25E444DD-0951-6E60-0A87-71D60E4EECD0}"/>
              </a:ext>
            </a:extLst>
          </p:cNvPr>
          <p:cNvSpPr txBox="1"/>
          <p:nvPr/>
        </p:nvSpPr>
        <p:spPr>
          <a:xfrm>
            <a:off x="474784" y="3647271"/>
            <a:ext cx="8208912" cy="609398"/>
          </a:xfrm>
          <a:prstGeom prst="rect">
            <a:avLst/>
          </a:prstGeom>
          <a:noFill/>
        </p:spPr>
        <p:txBody>
          <a:bodyPr wrap="square">
            <a:spAutoFit/>
          </a:bodyPr>
          <a:lstStyle/>
          <a:p>
            <a:pPr algn="just" hangingPunct="0">
              <a:lnSpc>
                <a:spcPct val="120000"/>
              </a:lnSpc>
              <a:spcAft>
                <a:spcPts val="600"/>
              </a:spcAft>
            </a:pPr>
            <a:r>
              <a:rPr lang="en-US" sz="1400" b="1" dirty="0">
                <a:solidFill>
                  <a:srgbClr val="0070C0"/>
                </a:solidFill>
                <a:effectLst/>
                <a:latin typeface="+mn-lt"/>
                <a:ea typeface="宋体" panose="02010600030101010101" pitchFamily="2" charset="-122"/>
              </a:rPr>
              <a:t>The studies should be focused on the existing NG-RAN architecture a</a:t>
            </a:r>
            <a:r>
              <a:rPr lang="en-US" altLang="zh-CN" sz="1400" b="1" dirty="0">
                <a:solidFill>
                  <a:srgbClr val="0070C0"/>
                </a:solidFill>
                <a:effectLst/>
                <a:latin typeface="+mn-lt"/>
                <a:ea typeface="宋体" panose="02010600030101010101" pitchFamily="2" charset="-122"/>
              </a:rPr>
              <a:t>n</a:t>
            </a:r>
            <a:r>
              <a:rPr lang="en-US" sz="1400" b="1" dirty="0">
                <a:solidFill>
                  <a:srgbClr val="0070C0"/>
                </a:solidFill>
                <a:effectLst/>
                <a:latin typeface="+mn-lt"/>
                <a:ea typeface="宋体" panose="02010600030101010101" pitchFamily="2" charset="-122"/>
              </a:rPr>
              <a:t>d interfaces to enable sensing functions, reducing the </a:t>
            </a:r>
            <a:r>
              <a:rPr lang="en-US" sz="1400" b="1" dirty="0">
                <a:solidFill>
                  <a:srgbClr val="0070C0"/>
                </a:solidFill>
                <a:latin typeface="+mn-lt"/>
                <a:ea typeface="宋体" panose="02010600030101010101" pitchFamily="2" charset="-122"/>
              </a:rPr>
              <a:t>impact on 5G current system as much as possible</a:t>
            </a:r>
            <a:r>
              <a:rPr lang="en-US" sz="1400" b="1" dirty="0">
                <a:solidFill>
                  <a:srgbClr val="0070C0"/>
                </a:solidFill>
                <a:effectLst/>
                <a:latin typeface="+mn-lt"/>
                <a:ea typeface="宋体" panose="02010600030101010101" pitchFamily="2" charset="-122"/>
              </a:rPr>
              <a:t>. </a:t>
            </a:r>
          </a:p>
        </p:txBody>
      </p:sp>
    </p:spTree>
    <p:extLst>
      <p:ext uri="{BB962C8B-B14F-4D97-AF65-F5344CB8AC3E}">
        <p14:creationId xmlns:p14="http://schemas.microsoft.com/office/powerpoint/2010/main" val="4187100497"/>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7488832" cy="519113"/>
          </a:xfrm>
        </p:spPr>
        <p:txBody>
          <a:bodyPr/>
          <a:lstStyle/>
          <a:p>
            <a:r>
              <a:rPr lang="en-US" altLang="zh-CN" sz="2000" b="1" dirty="0">
                <a:latin typeface="Calibri" panose="020F0502020204030204" pitchFamily="34" charset="0"/>
                <a:ea typeface="Calibri" panose="020F0502020204030204" pitchFamily="34" charset="0"/>
                <a:cs typeface="Calibri" panose="020F0502020204030204" pitchFamily="34" charset="0"/>
              </a:rPr>
              <a:t>Proposals</a:t>
            </a:r>
            <a:endParaRPr lang="zh-CN" altLang="en-US" sz="2000" b="1" dirty="0">
              <a:latin typeface="Calibri" panose="020F0502020204030204" pitchFamily="34" charset="0"/>
              <a:cs typeface="Calibri" panose="020F0502020204030204" pitchFamily="34" charset="0"/>
            </a:endParaRP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latin typeface="Calibri" panose="020F0502020204030204" pitchFamily="34" charset="0"/>
                <a:ea typeface="Calibri" panose="020F0502020204030204" pitchFamily="34" charset="0"/>
                <a:cs typeface="Calibri" panose="020F0502020204030204" pitchFamily="34" charset="0"/>
              </a:rPr>
              <a:t>5</a:t>
            </a:fld>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5" name="内容占位符 2"/>
          <p:cNvSpPr>
            <a:spLocks noGrp="1"/>
          </p:cNvSpPr>
          <p:nvPr>
            <p:custDataLst>
              <p:tags r:id="rId1"/>
            </p:custDataLst>
          </p:nvPr>
        </p:nvSpPr>
        <p:spPr>
          <a:xfrm>
            <a:off x="539552" y="843558"/>
            <a:ext cx="8352928" cy="1354215"/>
          </a:xfrm>
          <a:prstGeom prst="rect">
            <a:avLst/>
          </a:prstGeom>
        </p:spPr>
        <p:txBody>
          <a:bodyPr wrap="square" lIns="91438" tIns="45719" rIns="91438" bIns="45719">
            <a:spAutoFit/>
          </a:bodyPr>
          <a:lstStyle>
            <a:lvl1pPr marL="263525" indent="-263525" algn="l" rtl="0" eaLnBrk="1" fontAlgn="base" hangingPunct="1">
              <a:lnSpc>
                <a:spcPct val="120000"/>
              </a:lnSpc>
              <a:spcBef>
                <a:spcPts val="600"/>
              </a:spcBef>
              <a:spcAft>
                <a:spcPct val="0"/>
              </a:spcAft>
              <a:buClr>
                <a:srgbClr val="FF6600"/>
              </a:buClr>
              <a:buFont typeface="Wingdings" panose="05000000000000000000" pitchFamily="2" charset="2"/>
              <a:buChar char="n"/>
              <a:defRPr sz="2000">
                <a:solidFill>
                  <a:schemeClr val="tx1"/>
                </a:solidFill>
                <a:latin typeface="+mn-lt"/>
                <a:ea typeface="+mn-ea"/>
                <a:cs typeface="+mn-cs"/>
              </a:defRPr>
            </a:lvl1pPr>
            <a:lvl2pPr marL="539750" indent="-276225" algn="l" rtl="0" eaLnBrk="1" fontAlgn="base" hangingPunct="1">
              <a:lnSpc>
                <a:spcPct val="120000"/>
              </a:lnSpc>
              <a:spcBef>
                <a:spcPts val="600"/>
              </a:spcBef>
              <a:spcAft>
                <a:spcPct val="0"/>
              </a:spcAft>
              <a:buClrTx/>
              <a:buFont typeface="Arial" panose="020B0604020202020204" pitchFamily="34" charset="0"/>
              <a:buChar char="»"/>
              <a:defRPr sz="1800">
                <a:solidFill>
                  <a:schemeClr val="tx1"/>
                </a:solidFill>
                <a:latin typeface="+mn-lt"/>
                <a:ea typeface="+mn-ea"/>
              </a:defRPr>
            </a:lvl2pPr>
            <a:lvl3pPr marL="803275" indent="-263525" algn="l" rtl="0" eaLnBrk="1" fontAlgn="base" hangingPunct="1">
              <a:lnSpc>
                <a:spcPct val="120000"/>
              </a:lnSpc>
              <a:spcBef>
                <a:spcPts val="600"/>
              </a:spcBef>
              <a:spcAft>
                <a:spcPct val="0"/>
              </a:spcAft>
              <a:buClr>
                <a:srgbClr val="339933"/>
              </a:buClr>
              <a:buFont typeface="Arial" panose="020B0604020202020204" pitchFamily="34" charset="0"/>
              <a:buChar char="•"/>
              <a:defRPr sz="1600">
                <a:solidFill>
                  <a:schemeClr val="tx1"/>
                </a:solidFill>
                <a:latin typeface="+mn-lt"/>
                <a:ea typeface="+mn-ea"/>
              </a:defRPr>
            </a:lvl3pPr>
            <a:lvl4pPr marL="1600200" indent="-228600"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400" indent="-228600"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buNone/>
            </a:pPr>
            <a:r>
              <a:rPr lang="en-US" altLang="zh-CN" sz="1600" dirty="0">
                <a:latin typeface="Calibri" panose="020F0502020204030204" pitchFamily="34" charset="0"/>
                <a:ea typeface="Calibri" panose="020F0502020204030204" pitchFamily="34" charset="0"/>
                <a:cs typeface="Calibri" panose="020F0502020204030204" pitchFamily="34" charset="0"/>
              </a:rPr>
              <a:t>Based on the business model consideration and the timeline of industrial development, the followings are proposed:</a:t>
            </a:r>
          </a:p>
          <a:p>
            <a:r>
              <a:rPr lang="en-US" altLang="zh-CN" sz="1400" b="1" dirty="0">
                <a:solidFill>
                  <a:srgbClr val="FF0000"/>
                </a:solidFill>
                <a:latin typeface="Calibri" panose="020F0502020204030204" pitchFamily="34" charset="0"/>
                <a:ea typeface="Calibri" panose="020F0502020204030204" pitchFamily="34" charset="0"/>
                <a:cs typeface="Calibri" panose="020F0502020204030204" pitchFamily="34" charset="0"/>
              </a:rPr>
              <a:t>Observation</a:t>
            </a:r>
            <a:r>
              <a:rPr lang="en-US" altLang="zh-CN" sz="1400" b="1" dirty="0">
                <a:latin typeface="Calibri" panose="020F0502020204030204" pitchFamily="34" charset="0"/>
                <a:ea typeface="Calibri" panose="020F0502020204030204" pitchFamily="34" charset="0"/>
                <a:cs typeface="Calibri" panose="020F0502020204030204" pitchFamily="34" charset="0"/>
              </a:rPr>
              <a:t>: </a:t>
            </a:r>
            <a:r>
              <a:rPr lang="en-US" altLang="zh-CN" sz="1400" dirty="0">
                <a:solidFill>
                  <a:srgbClr val="FF0000"/>
                </a:solidFill>
                <a:latin typeface="Calibri" panose="020F0502020204030204" pitchFamily="34" charset="0"/>
                <a:ea typeface="Calibri" panose="020F0502020204030204" pitchFamily="34" charset="0"/>
                <a:cs typeface="Calibri" panose="020F0502020204030204" pitchFamily="34" charset="0"/>
              </a:rPr>
              <a:t>There is urgent commercial need for </a:t>
            </a:r>
            <a:r>
              <a:rPr lang="en-US" altLang="zh-CN" sz="1400" dirty="0">
                <a:latin typeface="Calibri" panose="020F0502020204030204" pitchFamily="34" charset="0"/>
                <a:ea typeface="Calibri" panose="020F0502020204030204" pitchFamily="34" charset="0"/>
                <a:cs typeface="Calibri" panose="020F0502020204030204" pitchFamily="34" charset="0"/>
              </a:rPr>
              <a:t>UAV detection and tracking;</a:t>
            </a:r>
          </a:p>
          <a:p>
            <a:r>
              <a:rPr lang="en-US" altLang="zh-CN" sz="1400" b="1" dirty="0">
                <a:latin typeface="Calibri" panose="020F0502020204030204" pitchFamily="34" charset="0"/>
                <a:ea typeface="Calibri" panose="020F0502020204030204" pitchFamily="34" charset="0"/>
                <a:cs typeface="Calibri" panose="020F0502020204030204" pitchFamily="34" charset="0"/>
                <a:sym typeface="+mn-ea"/>
              </a:rPr>
              <a:t>Proposal:</a:t>
            </a:r>
            <a:r>
              <a:rPr lang="en-US" altLang="zh-CN" sz="1400" dirty="0">
                <a:latin typeface="Calibri" panose="020F0502020204030204" pitchFamily="34" charset="0"/>
                <a:ea typeface="Calibri" panose="020F0502020204030204" pitchFamily="34" charset="0"/>
                <a:cs typeface="Calibri" panose="020F0502020204030204" pitchFamily="34" charset="0"/>
                <a:sym typeface="+mn-ea"/>
              </a:rPr>
              <a:t> C</a:t>
            </a:r>
            <a:r>
              <a:rPr lang="en-US" altLang="zh-CN" sz="1400" dirty="0">
                <a:latin typeface="Calibri" panose="020F0502020204030204" pitchFamily="34" charset="0"/>
                <a:ea typeface="Calibri" panose="020F0502020204030204" pitchFamily="34" charset="0"/>
                <a:cs typeface="Calibri" panose="020F0502020204030204" pitchFamily="34" charset="0"/>
              </a:rPr>
              <a:t>onduct the study on procedure and signaling design </a:t>
            </a:r>
            <a:r>
              <a:rPr lang="en-US" altLang="zh-CN" sz="1400" dirty="0">
                <a:solidFill>
                  <a:srgbClr val="FF0000"/>
                </a:solidFill>
                <a:latin typeface="Calibri" panose="020F0502020204030204" pitchFamily="34" charset="0"/>
                <a:ea typeface="Calibri" panose="020F0502020204030204" pitchFamily="34" charset="0"/>
                <a:cs typeface="Calibri" panose="020F0502020204030204" pitchFamily="34" charset="0"/>
              </a:rPr>
              <a:t>in RAN3</a:t>
            </a:r>
            <a:r>
              <a:rPr lang="en-US" altLang="zh-CN" sz="1400" dirty="0">
                <a:latin typeface="Calibri" panose="020F0502020204030204" pitchFamily="34" charset="0"/>
                <a:ea typeface="Calibri" panose="020F0502020204030204" pitchFamily="34" charset="0"/>
                <a:cs typeface="Calibri" panose="020F0502020204030204" pitchFamily="34" charset="0"/>
              </a:rPr>
              <a:t> for ISAC in </a:t>
            </a:r>
            <a:r>
              <a:rPr lang="en-US" altLang="zh-CN" sz="1400">
                <a:latin typeface="Calibri" panose="020F0502020204030204" pitchFamily="34" charset="0"/>
                <a:ea typeface="Calibri" panose="020F0502020204030204" pitchFamily="34" charset="0"/>
                <a:cs typeface="Calibri" panose="020F0502020204030204" pitchFamily="34" charset="0"/>
              </a:rPr>
              <a:t>Rel-19.</a:t>
            </a:r>
            <a:endParaRPr lang="en-US" altLang="zh-CN" sz="1400" strike="sngStrike" dirty="0">
              <a:solidFill>
                <a:srgbClr val="FF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77709379"/>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541239"/>
            <a:ext cx="7772400" cy="1102519"/>
          </a:xfrm>
        </p:spPr>
        <p:txBody>
          <a:bodyPr/>
          <a:lstStyle/>
          <a:p>
            <a:r>
              <a:rPr lang="en-US" altLang="zh-CN" sz="4400" b="1" dirty="0">
                <a:latin typeface="Calibri" panose="020F0502020204030204" pitchFamily="34" charset="0"/>
                <a:cs typeface="Calibri" panose="020F0502020204030204" pitchFamily="34" charset="0"/>
              </a:rPr>
              <a:t>Thanks for your watching</a:t>
            </a:r>
            <a:endParaRPr lang="zh-CN" altLang="en-US" sz="4400" b="1" dirty="0">
              <a:latin typeface="Calibri" panose="020F0502020204030204" pitchFamily="34" charset="0"/>
              <a:cs typeface="Calibri" panose="020F0502020204030204" pitchFamily="34" charset="0"/>
            </a:endParaRPr>
          </a:p>
        </p:txBody>
      </p:sp>
    </p:spTree>
  </p:cSld>
  <p:clrMapOvr>
    <a:masterClrMapping/>
  </p:clrMapOvr>
  <p:transition spd="med">
    <p:pull/>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ZTk1NjdhZjBkNmJhNmI0ODY4ODMyN2MzMWU2ZDY3ZWM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spPr>
      <a:bodyPr vert="horz" wrap="square" lIns="0" tIns="0" rIns="0" bIns="0" numCol="1" rtlCol="0"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sz="11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spPr>
      <a:bodyPr vert="horz" wrap="square" lIns="0" tIns="0" rIns="0" bIns="0" numCol="1"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3575</TotalTime>
  <Words>457</Words>
  <Application>Microsoft Office PowerPoint</Application>
  <PresentationFormat>全屏显示(16:9)</PresentationFormat>
  <Paragraphs>52</Paragraphs>
  <Slides>6</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华文中宋</vt:lpstr>
      <vt:lpstr>微软雅黑</vt:lpstr>
      <vt:lpstr>Arial</vt:lpstr>
      <vt:lpstr>Calibri</vt:lpstr>
      <vt:lpstr>Wingdings</vt:lpstr>
      <vt:lpstr>1_胶片模板-移动通信研究所-16比9-20150113</vt:lpstr>
      <vt:lpstr>Study on BS-based Integrated Sensing and Communication for Rel-19</vt:lpstr>
      <vt:lpstr>Justification</vt:lpstr>
      <vt:lpstr>Consideration on Timeline for ISAC</vt:lpstr>
      <vt:lpstr>Potential ISAC study objectives in Rel-19</vt:lpstr>
      <vt:lpstr>Proposals</vt:lpstr>
      <vt:lpstr>Thanks for your watching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jiang zheng</cp:lastModifiedBy>
  <cp:revision>2307</cp:revision>
  <cp:lastPrinted>2022-10-13T09:30:00Z</cp:lastPrinted>
  <dcterms:created xsi:type="dcterms:W3CDTF">2017-04-20T03:13:00Z</dcterms:created>
  <dcterms:modified xsi:type="dcterms:W3CDTF">2024-09-01T08:10:52Z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A7C046553AA24475A94ACA60A797A0AD_12</vt:lpwstr>
  </property>
  <property fmtid="{D5CDD505-2E9C-101B-9397-08002B2CF9AE}" pid="3" name="KSOProductBuildVer">
    <vt:lpwstr>2052-12.1.0.15712</vt:lpwstr>
  </property>
  <property fmtid="{D5CDD505-2E9C-101B-9397-08002B2CF9AE}" pid="4" name="_2015_ms_pID_725343">
    <vt:lpwstr>(3)HL/6Lb7ZDvFwtsm4m1MJV2Gw9NhXMOYyDuX31X4twPqF4lc4tLm8iM64eHsiAY5WzbB534B4
cDWzcrEWkYJPXyWYpe3RcN6mPCbozROc4DNDxOBm0atSPjCXjDjUsCtgKuJTmC+8rJeVBIuC
wLJGyppKzQMrbifEKsd9WCuK6cbjaYSi67Obczlh/ZJdpPgJgUpWzSS9OYNddCgSbBEGbJ/6
WeYp3TM2XZ4cp3QsCe</vt:lpwstr>
  </property>
  <property fmtid="{D5CDD505-2E9C-101B-9397-08002B2CF9AE}" pid="5" name="_2015_ms_pID_7253431">
    <vt:lpwstr>d6vm48AscQ/zpiYl2h2YqPLNcMLIVqjSjhOsSNbJnMTcWV/u3cacAV
CRrKH3F5PO81/RDWUZWM2rK/NFz6fHSIT1qo3uhR+8N6KfFJjVq1SKDz+PFbtCDPg3gNx6RN
eF2XKoMSbF2hRpgWhTtXWA2Fd75KorXhhJgXO8rRindIsUFZrBbuYSGINGxKSOcObDpLj9zG
5H/sZLDFQd/eBY4Yu00GnrTkhsmIL14zko6k</vt:lpwstr>
  </property>
  <property fmtid="{D5CDD505-2E9C-101B-9397-08002B2CF9AE}" pid="6" name="_2015_ms_pID_7253432">
    <vt:lpwstr>WA==</vt:lpwstr>
  </property>
</Properties>
</file>