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360" r:id="rId5"/>
    <p:sldId id="400" r:id="rId6"/>
    <p:sldId id="401" r:id="rId7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an Rudolf" initials="MR" lastIdx="3" clrIdx="0">
    <p:extLst>
      <p:ext uri="{19B8F6BF-5375-455C-9EA6-DF929625EA0E}">
        <p15:presenceInfo xmlns:p15="http://schemas.microsoft.com/office/powerpoint/2012/main" userId="S-1-5-21-1569490900-2152479555-3239727262-61601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72" autoAdjust="0"/>
    <p:restoredTop sz="94709"/>
  </p:normalViewPr>
  <p:slideViewPr>
    <p:cSldViewPr snapToGrid="0">
      <p:cViewPr varScale="1">
        <p:scale>
          <a:sx n="153" d="100"/>
          <a:sy n="153" d="100"/>
        </p:scale>
        <p:origin x="918" y="15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2024/9/2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2024/9/2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241913" y="254511"/>
            <a:ext cx="40949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 TSG RAN #105</a:t>
            </a:r>
            <a:endParaRPr kumimoji="1" lang="en-US" altLang="ja-JP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Melbourne, </a:t>
            </a:r>
            <a:r>
              <a:rPr kumimoji="1" lang="en-US" altLang="ja-JP" sz="1500" baseline="0" noProof="0" dirty="0">
                <a:latin typeface="SamsungOne 700" panose="020B0803030303020204" pitchFamily="34" charset="0"/>
                <a:ea typeface="SamsungOne 700" panose="020B0803030303020204" pitchFamily="34" charset="0"/>
              </a:rPr>
              <a:t>Australia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, 9–12 September 2024</a:t>
            </a:r>
            <a:endParaRPr kumimoji="1" lang="en-US" altLang="ja-JP" sz="1500" dirty="0">
              <a:latin typeface="SamsungOneKoreanOTF 400" panose="020B0503030303020204" pitchFamily="34" charset="-12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KoreanOTF 700" panose="020B0803030303020204" pitchFamily="34" charset="-127"/>
                <a:ea typeface="SamsungOneKoreanOTF 700" panose="020B0803030303020204" pitchFamily="34" charset="-127"/>
                <a:cs typeface="SamsungOneKoreanOTF 700" panose="020B0803030303020204" pitchFamily="34" charset="-127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KoreanOTF 700" panose="020B0803030303020204" pitchFamily="34" charset="-127"/>
                <a:ea typeface="SamsungOneKoreanOTF 700" panose="020B0803030303020204" pitchFamily="34" charset="-127"/>
                <a:cs typeface="SamsungOneKoreanOTF 700" panose="020B0803030303020204" pitchFamily="34" charset="-127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KoreanOTF 700" panose="020B0803030303020204" pitchFamily="34" charset="-127"/>
                <a:ea typeface="SamsungOneKoreanOTF 700" panose="020B0803030303020204" pitchFamily="34" charset="-127"/>
                <a:cs typeface="SamsungOneKoreanOTF 700" panose="020B0803030303020204" pitchFamily="34" charset="-127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KoreanOTF 700" panose="020B0803030303020204" pitchFamily="34" charset="-127"/>
                <a:ea typeface="SamsungOneKoreanOTF 700" panose="020B0803030303020204" pitchFamily="34" charset="-127"/>
                <a:cs typeface="SamsungOneKoreanOTF 700" panose="020B0803030303020204" pitchFamily="34" charset="-127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KoreanOTF 700" panose="020B0803030303020204" pitchFamily="34" charset="-127"/>
                <a:ea typeface="SamsungOneKoreanOTF 700" panose="020B0803030303020204" pitchFamily="34" charset="-127"/>
                <a:cs typeface="SamsungOneKoreanOTF 700" panose="020B0803030303020204" pitchFamily="34" charset="-127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400" panose="020B0503030303020204" pitchFamily="34" charset="-127"/>
                <a:ea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700" panose="020B0803030303020204" pitchFamily="34" charset="-127"/>
                <a:ea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SamsungOneKoreanOTF 400" panose="020B0503030303020204" pitchFamily="34" charset="-127"/>
            </a:endParaRPr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SamsungOneKoreanOTF 400" panose="020B0503030303020204" pitchFamily="34" charset="-127"/>
                <a:ea typeface="+mn-ea"/>
                <a:cs typeface="SamsungOneKoreanOTF 400" panose="020B0503030303020204" pitchFamily="34" charset="-127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SamsungOneKoreanOTF 400" panose="020B0503030303020204" pitchFamily="34" charset="-127"/>
                <a:ea typeface="+mn-ea"/>
                <a:cs typeface="SamsungOneKoreanOTF 400" panose="020B0503030303020204" pitchFamily="34" charset="-127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SamsungOneKoreanOTF 400" panose="020B0503030303020204" pitchFamily="34" charset="-127"/>
                <a:ea typeface="+mn-ea"/>
                <a:cs typeface="SamsungOneKoreanOTF 400" panose="020B0503030303020204" pitchFamily="34" charset="-127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SamsungOneKoreanOTF 400" panose="020B0503030303020204" pitchFamily="34" charset="-127"/>
                <a:ea typeface="+mn-ea"/>
                <a:cs typeface="SamsungOneKoreanOTF 400" panose="020B0503030303020204" pitchFamily="34" charset="-127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SamsungOneKoreanOTF 400" panose="020B0503030303020204" pitchFamily="34" charset="-127"/>
                <a:ea typeface="+mn-ea"/>
                <a:cs typeface="SamsungOneKoreanOTF 400" panose="020B0503030303020204" pitchFamily="34" charset="-127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C2F99CD-E90F-3044-A435-90F26F0BE5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ooter Placeholder 69">
            <a:extLst>
              <a:ext uri="{FF2B5EF4-FFF2-40B4-BE49-F238E27FC236}">
                <a16:creationId xmlns:a16="http://schemas.microsoft.com/office/drawing/2014/main" id="{B0B227FA-54C4-8F4D-8C95-28327CD09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KoreanOTF 400" panose="020B0503030303020204" pitchFamily="34" charset="-127"/>
                <a:ea typeface="SamsungOneKoreanOTF 400" panose="020B0503030303020204" pitchFamily="34" charset="-127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SamsungOneKoreanOTF 400" panose="020B0503030303020204" pitchFamily="34" charset="-127"/>
              <a:ea typeface="SamsungOneKoreanOTF 400" panose="020B0503030303020204" pitchFamily="34" charset="-127"/>
              <a:cs typeface="Samsung Sharp Sans Bold" pitchFamily="2" charset="0"/>
            </a:endParaRP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709" r:id="rId4"/>
    <p:sldLayoutId id="2147483670" r:id="rId5"/>
    <p:sldLayoutId id="2147483673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8" r:id="rId13"/>
    <p:sldLayoutId id="2147483720" r:id="rId14"/>
    <p:sldLayoutId id="2147483721" r:id="rId15"/>
    <p:sldLayoutId id="2147483723" r:id="rId16"/>
    <p:sldLayoutId id="2147483724" r:id="rId17"/>
    <p:sldLayoutId id="2147483726" r:id="rId18"/>
    <p:sldLayoutId id="2147483727" r:id="rId19"/>
    <p:sldLayoutId id="2147483728" r:id="rId20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11436350" cy="2195512"/>
          </a:xfrm>
        </p:spPr>
        <p:txBody>
          <a:bodyPr/>
          <a:lstStyle/>
          <a:p>
            <a:r>
              <a:rPr lang="en-US" altLang="zh-CN" sz="4800" dirty="0"/>
              <a:t>Check point for RAN4 objective</a:t>
            </a:r>
            <a:endParaRPr lang="en-US" sz="4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</a:t>
            </a:r>
            <a:r>
              <a:rPr kumimoji="1" lang="en-US" altLang="ja-JP" sz="1500" kern="0" noProof="0" dirty="0">
                <a:latin typeface="SamsungOne 700" panose="020B0803030303020204" pitchFamily="34" charset="0"/>
                <a:ea typeface="SamsungOne 700" panose="020B0803030303020204" pitchFamily="34" charset="0"/>
              </a:rPr>
              <a:t>9.2.5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/>
        </p:nvSpPr>
        <p:spPr>
          <a:xfrm>
            <a:off x="10797615" y="254511"/>
            <a:ext cx="131505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RP-241987</a:t>
            </a:r>
            <a:endParaRPr kumimoji="1" lang="en-US" altLang="ja-JP" sz="1500" dirty="0"/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</a:p>
        </p:txBody>
      </p:sp>
      <p:sp>
        <p:nvSpPr>
          <p:cNvPr id="6" name="텍스트 개체 틀 4"/>
          <p:cNvSpPr txBox="1">
            <a:spLocks/>
          </p:cNvSpPr>
          <p:nvPr/>
        </p:nvSpPr>
        <p:spPr>
          <a:xfrm>
            <a:off x="335012" y="1985643"/>
            <a:ext cx="9422763" cy="725160"/>
          </a:xfrm>
          <a:prstGeom prst="rect">
            <a:avLst/>
          </a:prstGeom>
        </p:spPr>
        <p:txBody>
          <a:bodyPr/>
          <a:lstStyle>
            <a:lvl1pPr marL="0"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t" latinLnBrk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t" latinLnBrk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ko-KR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t" latinLnBrk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ko-KR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t" latinLnBrk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ko-KR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t" latinLnBrk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ko-KR" sz="1800" b="1" dirty="0">
              <a:latin typeface="+mn-lt"/>
              <a:cs typeface="Arial" panose="020B0604020202020204" pitchFamily="34" charset="0"/>
            </a:endParaRPr>
          </a:p>
          <a:p>
            <a:pPr marL="284781" indent="-277813" defTabSz="914400" fontAlgn="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090613" algn="l"/>
              </a:tabLst>
            </a:pPr>
            <a:r>
              <a:rPr lang="en-US" altLang="ko-KR" sz="1700" kern="0" dirty="0">
                <a:latin typeface="+mn-lt"/>
                <a:cs typeface="Arial" panose="020B0604020202020204" pitchFamily="34" charset="0"/>
              </a:rPr>
              <a:t>Companies organized offline discussion in August RAN4 meeting for RAN4 scope with information summary as following</a:t>
            </a:r>
          </a:p>
          <a:p>
            <a:pPr marL="342900" indent="-342900" fontAlgn="t" latinLnBrk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ko-KR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t" latinLnBrk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ko-KR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t" latinLnBrk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ko-KR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t" latinLnBrk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ko-KR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t" latinLnBrk="1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ko-KR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06907" y="2087505"/>
            <a:ext cx="10190989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4781" indent="-277813" defTabSz="9144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090613" algn="l"/>
              </a:tabLst>
            </a:pPr>
            <a:r>
              <a:rPr lang="en-US" altLang="ja-JP" sz="1700" kern="0" dirty="0">
                <a:ea typeface="SamsungOne 400" panose="020B0503030303020204" pitchFamily="34" charset="0"/>
                <a:cs typeface="Arial" panose="020B0604020202020204" pitchFamily="34" charset="0"/>
              </a:rPr>
              <a:t>RAN#102 set check point </a:t>
            </a:r>
            <a:r>
              <a:rPr lang="en-US" altLang="ja-JP" sz="1700" kern="0" dirty="0">
                <a:cs typeface="Arial" panose="020B0604020202020204" pitchFamily="34" charset="0"/>
              </a:rPr>
              <a:t>for Rel-19 </a:t>
            </a:r>
            <a:r>
              <a:rPr lang="fr-FR" altLang="zh-CN" sz="1700" kern="0" dirty="0">
                <a:cs typeface="Arial" panose="020B0604020202020204" pitchFamily="34" charset="0"/>
              </a:rPr>
              <a:t>FS_NR_AIML_Mob </a:t>
            </a:r>
            <a:r>
              <a:rPr lang="en-US" altLang="ja-JP" sz="1700" kern="0" dirty="0">
                <a:cs typeface="Arial" panose="020B0604020202020204" pitchFamily="34" charset="0"/>
              </a:rPr>
              <a:t>on RAN4 objective at RAN#105</a:t>
            </a:r>
          </a:p>
          <a:p>
            <a:pPr marL="6968" defTabSz="914400">
              <a:spcBef>
                <a:spcPts val="600"/>
              </a:spcBef>
              <a:tabLst>
                <a:tab pos="1090613" algn="l"/>
              </a:tabLst>
            </a:pPr>
            <a:endParaRPr lang="en-US" altLang="ja-JP" sz="1700" kern="0" dirty="0">
              <a:latin typeface="Arial" panose="020B0604020202020204" pitchFamily="34" charset="0"/>
              <a:ea typeface="SamsungOne 400" panose="020B0503030303020204" pitchFamily="34" charset="0"/>
              <a:cs typeface="Arial" panose="020B0604020202020204" pitchFamily="34" charset="0"/>
            </a:endParaRPr>
          </a:p>
          <a:p>
            <a:pPr marL="561975" lvl="1" indent="-277813" defTabSz="9144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090613" algn="l"/>
              </a:tabLst>
            </a:pPr>
            <a:endParaRPr lang="en-US" altLang="ja-JP" sz="1700" b="1" kern="0" dirty="0">
              <a:latin typeface="SamsungOne 400" panose="020B0503030303020204" pitchFamily="34" charset="0"/>
              <a:ea typeface="SamsungOne 400" panose="020B0503030303020204" pitchFamily="34" charset="0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A2D95ED-143A-4510-B8CA-D409A4C3A087}"/>
              </a:ext>
            </a:extLst>
          </p:cNvPr>
          <p:cNvSpPr txBox="1">
            <a:spLocks/>
          </p:cNvSpPr>
          <p:nvPr/>
        </p:nvSpPr>
        <p:spPr>
          <a:xfrm>
            <a:off x="342899" y="1324166"/>
            <a:ext cx="11170050" cy="610546"/>
          </a:xfrm>
          <a:prstGeom prst="rect">
            <a:avLst/>
          </a:prstGeom>
        </p:spPr>
        <p:txBody>
          <a:bodyPr>
            <a:no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kumimoji="1" lang="en-US" altLang="ja-JP" sz="2400" b="1" dirty="0">
                <a:latin typeface="SamsungOne 700" panose="020B0803030303020204" pitchFamily="34" charset="0"/>
                <a:ea typeface="SamsungOne 700" panose="020B0803030303020204" pitchFamily="34" charset="0"/>
              </a:rPr>
              <a:t>Check point at RAN#105 for RAN4 objective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A2D95ED-143A-4510-B8CA-D409A4C3A087}"/>
              </a:ext>
            </a:extLst>
          </p:cNvPr>
          <p:cNvSpPr txBox="1">
            <a:spLocks/>
          </p:cNvSpPr>
          <p:nvPr/>
        </p:nvSpPr>
        <p:spPr>
          <a:xfrm>
            <a:off x="644034" y="4457570"/>
            <a:ext cx="8694119" cy="171149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normAutofit fontScale="25000" lnSpcReduction="20000"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90000"/>
              </a:lnSpc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3200" dirty="0">
                <a:latin typeface="Times New Roman" panose="02020603050405020304" pitchFamily="18" charset="0"/>
              </a:rPr>
              <a:t>Informal summary:</a:t>
            </a:r>
          </a:p>
          <a:p>
            <a:pPr marL="620162" lvl="1" indent="-342900" algn="just">
              <a:lnSpc>
                <a:spcPct val="90000"/>
              </a:lnSpc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3200" dirty="0">
                <a:latin typeface="Times New Roman" panose="02020603050405020304" pitchFamily="18" charset="0"/>
              </a:rPr>
              <a:t>No concrete proposals about enhancements of the RAN4 part of the SID were identified in this offline</a:t>
            </a:r>
          </a:p>
          <a:p>
            <a:pPr marL="620162" lvl="1" indent="-342900" algn="just">
              <a:lnSpc>
                <a:spcPct val="90000"/>
              </a:lnSpc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3200" dirty="0">
                <a:latin typeface="Times New Roman" panose="02020603050405020304" pitchFamily="18" charset="0"/>
              </a:rPr>
              <a:t>Options for the beginning of RAN4 work:</a:t>
            </a:r>
          </a:p>
          <a:p>
            <a:pPr marL="897424" lvl="2" indent="-342900" algn="just">
              <a:lnSpc>
                <a:spcPct val="90000"/>
              </a:lnSpc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3200" dirty="0">
                <a:latin typeface="Times New Roman" panose="02020603050405020304" pitchFamily="18" charset="0"/>
              </a:rPr>
              <a:t>RRM measurement prediction use-case analysis in RAN4 to be discussed</a:t>
            </a:r>
          </a:p>
          <a:p>
            <a:pPr marL="1174686" lvl="3" indent="-342900" algn="just">
              <a:lnSpc>
                <a:spcPct val="90000"/>
              </a:lnSpc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3200" dirty="0">
                <a:latin typeface="Times New Roman" panose="02020603050405020304" pitchFamily="18" charset="0"/>
              </a:rPr>
              <a:t>Start with the analysis of RAN2 assumptions from RAN4 perspective</a:t>
            </a:r>
          </a:p>
          <a:p>
            <a:pPr marL="1174686" lvl="3" indent="-342900" algn="just">
              <a:lnSpc>
                <a:spcPct val="90000"/>
              </a:lnSpc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3200" dirty="0">
                <a:latin typeface="Times New Roman" panose="02020603050405020304" pitchFamily="18" charset="0"/>
              </a:rPr>
              <a:t>Then decide how to use these outcomes, e.g., internal RAN4 dedicated study or capture those in TR.</a:t>
            </a:r>
          </a:p>
          <a:p>
            <a:pPr marL="897424" lvl="2" indent="-342900" algn="just">
              <a:lnSpc>
                <a:spcPct val="90000"/>
              </a:lnSpc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3200" dirty="0">
                <a:latin typeface="Times New Roman" panose="02020603050405020304" pitchFamily="18" charset="0"/>
              </a:rPr>
              <a:t>Consider new testability aspects, e.g., FR1, multi/inter-cell</a:t>
            </a:r>
          </a:p>
          <a:p>
            <a:pPr marL="897424" lvl="2" indent="-342900" algn="just">
              <a:lnSpc>
                <a:spcPct val="90000"/>
              </a:lnSpc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3200" dirty="0">
                <a:latin typeface="Times New Roman" panose="02020603050405020304" pitchFamily="18" charset="0"/>
              </a:rPr>
              <a:t>Other discussions are not precluded</a:t>
            </a:r>
          </a:p>
          <a:p>
            <a:pPr lvl="2" defTabSz="914400">
              <a:spcBef>
                <a:spcPts val="600"/>
              </a:spcBef>
            </a:pPr>
            <a:endParaRPr lang="en-US" altLang="ja-JP" sz="1900" kern="0" dirty="0">
              <a:solidFill>
                <a:srgbClr val="0000FF"/>
              </a:solidFill>
              <a:latin typeface="Arial" panose="020B0604020202020204" pitchFamily="34" charset="0"/>
              <a:ea typeface="SamsungOne 400" panose="020B0503030303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E6B41AB-D895-420F-A778-ABB3A6F8DD5C}"/>
              </a:ext>
            </a:extLst>
          </p:cNvPr>
          <p:cNvSpPr txBox="1">
            <a:spLocks/>
          </p:cNvSpPr>
          <p:nvPr/>
        </p:nvSpPr>
        <p:spPr>
          <a:xfrm>
            <a:off x="644034" y="2540862"/>
            <a:ext cx="8650277" cy="104644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normAutofit fontScale="25000" lnSpcReduction="20000"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just" fontAlgn="auto" hangingPunct="1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altLang="zh-CN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Evaluate testability, interoperability, and impacts on RRM requirements and performance [RAN4] </a:t>
            </a:r>
            <a:endParaRPr lang="zh-CN" altLang="zh-C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auto" hangingPunct="1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NOTE 1: RAN1/3 work can be triggered via LS</a:t>
            </a:r>
            <a:endParaRPr lang="zh-CN" altLang="zh-C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auto" hangingPunct="1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3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NOTE 2: RAN4 scope/work can be defined and confirmed by RAN#105 after some RAN2 discussions (within the RAN4 pre-allocated TUs)</a:t>
            </a:r>
            <a:endParaRPr lang="zh-CN" altLang="zh-CN" sz="32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 fontAlgn="auto" hangingPunct="1">
              <a:spcAft>
                <a:spcPts val="900"/>
              </a:spcAft>
            </a:pPr>
            <a:r>
              <a:rPr lang="en-US" altLang="zh-CN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NOTE 3: </a:t>
            </a:r>
            <a:r>
              <a:rPr lang="en-GB" altLang="zh-CN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 avoid duplicate study with “AI/ML for NG-RAN” led by RAN3</a:t>
            </a:r>
            <a:endParaRPr lang="zh-CN" altLang="zh-CN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 fontAlgn="auto" hangingPunct="1">
              <a:spcAft>
                <a:spcPts val="900"/>
              </a:spcAft>
            </a:pPr>
            <a:r>
              <a:rPr lang="en-US" altLang="zh-CN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NOTE 4: Two-sided model is not included</a:t>
            </a:r>
            <a:endParaRPr lang="zh-CN" altLang="zh-CN" sz="32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2" defTabSz="914400">
              <a:spcBef>
                <a:spcPts val="600"/>
              </a:spcBef>
            </a:pPr>
            <a:endParaRPr lang="en-US" altLang="ja-JP" sz="1900" kern="0" dirty="0">
              <a:solidFill>
                <a:srgbClr val="0000FF"/>
              </a:solidFill>
              <a:latin typeface="Arial" panose="020B0604020202020204" pitchFamily="34" charset="0"/>
              <a:ea typeface="SamsungOne 400" panose="020B05030303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177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1"/>
          <p:cNvSpPr>
            <a:spLocks noGrp="1"/>
          </p:cNvSpPr>
          <p:nvPr>
            <p:ph type="body" idx="1"/>
          </p:nvPr>
        </p:nvSpPr>
        <p:spPr>
          <a:xfrm>
            <a:off x="317847" y="349794"/>
            <a:ext cx="10601326" cy="725160"/>
          </a:xfrm>
        </p:spPr>
        <p:txBody>
          <a:bodyPr/>
          <a:lstStyle/>
          <a:p>
            <a:r>
              <a:rPr lang="en-US" altLang="ko-KR" dirty="0"/>
              <a:t>Observations and Proposals 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2E9C1510-FC28-4B29-9612-765EF391B523}"/>
              </a:ext>
            </a:extLst>
          </p:cNvPr>
          <p:cNvSpPr/>
          <p:nvPr/>
        </p:nvSpPr>
        <p:spPr>
          <a:xfrm>
            <a:off x="425696" y="2087505"/>
            <a:ext cx="1019098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4781" indent="-277813" defTabSz="9144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090613" algn="l"/>
              </a:tabLst>
            </a:pPr>
            <a:r>
              <a:rPr lang="en-US" altLang="ja-JP" sz="1800" kern="0" dirty="0">
                <a:ea typeface="SamsungOne 400" panose="020B0503030303020204" pitchFamily="34" charset="0"/>
                <a:cs typeface="Arial" panose="020B0604020202020204" pitchFamily="34" charset="0"/>
              </a:rPr>
              <a:t>Observation 1: RAN2 still focused on evaluation work and simulation assumption alignment on target use cases. </a:t>
            </a:r>
          </a:p>
          <a:p>
            <a:pPr marL="284781" indent="-277813" defTabSz="9144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090613" algn="l"/>
              </a:tabLst>
            </a:pPr>
            <a:r>
              <a:rPr lang="en-US" altLang="ja-JP" sz="1800" kern="0" dirty="0">
                <a:ea typeface="SamsungOne 400" panose="020B0503030303020204" pitchFamily="34" charset="0"/>
                <a:cs typeface="Arial" panose="020B0604020202020204" pitchFamily="34" charset="0"/>
              </a:rPr>
              <a:t>Observation 2: It’s hard to clarify RAN4 work scope on </a:t>
            </a:r>
            <a:r>
              <a:rPr lang="en-GB" altLang="zh-CN" sz="1800" dirty="0">
                <a:effectLst/>
                <a:ea typeface="Times New Roman" panose="02020603050405020304" pitchFamily="18" charset="0"/>
              </a:rPr>
              <a:t>testability, interoperability and impact on RAN4 RRM requirements and performance at RAN#105.</a:t>
            </a:r>
          </a:p>
          <a:p>
            <a:pPr marL="284781" indent="-277813" defTabSz="9144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090613" algn="l"/>
              </a:tabLst>
            </a:pPr>
            <a:r>
              <a:rPr lang="en-GB" altLang="ja-JP" sz="1800" kern="0" dirty="0">
                <a:ea typeface="SamsungOne 400" panose="020B0503030303020204" pitchFamily="34" charset="0"/>
                <a:cs typeface="Arial" panose="020B0604020202020204" pitchFamily="34" charset="0"/>
              </a:rPr>
              <a:t>Observation 3: RAN4 work scope is pending on  the technical analysis from WG level and </a:t>
            </a:r>
            <a:r>
              <a:rPr lang="en-US" altLang="ja-JP" sz="1800" kern="0" dirty="0">
                <a:ea typeface="SamsungOne 400" panose="020B0503030303020204" pitchFamily="34" charset="0"/>
                <a:cs typeface="Arial" panose="020B0604020202020204" pitchFamily="34" charset="0"/>
              </a:rPr>
              <a:t>further progress from RAN2.</a:t>
            </a:r>
          </a:p>
          <a:p>
            <a:pPr marL="6968" defTabSz="914400">
              <a:spcBef>
                <a:spcPts val="600"/>
              </a:spcBef>
              <a:tabLst>
                <a:tab pos="1090613" algn="l"/>
              </a:tabLst>
            </a:pPr>
            <a:endParaRPr lang="en-US" altLang="ja-JP" sz="1800" kern="0" dirty="0">
              <a:latin typeface="Times New Roman" panose="02020603050405020304" pitchFamily="18" charset="0"/>
              <a:ea typeface="SamsungOne 400" panose="020B0503030303020204" pitchFamily="34" charset="0"/>
              <a:cs typeface="Arial" panose="020B0604020202020204" pitchFamily="34" charset="0"/>
            </a:endParaRPr>
          </a:p>
          <a:p>
            <a:pPr marL="6968" defTabSz="914400">
              <a:spcBef>
                <a:spcPts val="600"/>
              </a:spcBef>
              <a:tabLst>
                <a:tab pos="1090613" algn="l"/>
              </a:tabLst>
            </a:pPr>
            <a:r>
              <a:rPr lang="en-US" altLang="ja-JP" sz="1800" b="1" kern="0" dirty="0">
                <a:ea typeface="SamsungOne 400" panose="020B0503030303020204" pitchFamily="34" charset="0"/>
                <a:cs typeface="Arial" panose="020B0604020202020204" pitchFamily="34" charset="0"/>
              </a:rPr>
              <a:t>Proposal 1: Wait  for 1 quarter WG level discussion, and check at RAN#106 for potential RAN4 scope adjustment and objective refinement. </a:t>
            </a:r>
          </a:p>
          <a:p>
            <a:pPr marL="561975" lvl="1" indent="-277813" defTabSz="9144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090613" algn="l"/>
              </a:tabLst>
            </a:pPr>
            <a:endParaRPr lang="en-US" altLang="ja-JP" sz="1700" b="1" kern="0" dirty="0">
              <a:latin typeface="SamsungOne 400" panose="020B0503030303020204" pitchFamily="34" charset="0"/>
              <a:ea typeface="SamsungOne 400" panose="020B0503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072075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4C05A0-4031-458C-93F9-657B34B48EEA}">
  <ds:schemaRefs>
    <ds:schemaRef ds:uri="http://schemas.microsoft.com/sharepoint/v3"/>
    <ds:schemaRef ds:uri="http://www.w3.org/XML/1998/namespace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26367</TotalTime>
  <Words>333</Words>
  <Application>Microsoft Office PowerPoint</Application>
  <PresentationFormat>宽屏</PresentationFormat>
  <Paragraphs>36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SamsungOne 400</vt:lpstr>
      <vt:lpstr>SamsungOneKoreanOTF 400</vt:lpstr>
      <vt:lpstr>SamsungOneKoreanOTF 700</vt:lpstr>
      <vt:lpstr>Arial</vt:lpstr>
      <vt:lpstr>Calibri</vt:lpstr>
      <vt:lpstr>Samsung Sharp Sans Bold</vt:lpstr>
      <vt:lpstr>SamsungOne 700</vt:lpstr>
      <vt:lpstr>Symbol</vt:lpstr>
      <vt:lpstr>Times New Roman</vt:lpstr>
      <vt:lpstr>Samsung Master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RWS-230209_Duplex Evolution in Rel-19</dc:title>
  <dc:creator>garethw</dc:creator>
  <cp:lastModifiedBy>Haijie Qiu/Performance &amp; Regulation Standard Lab /SRC-Beijing/Principal Engineer/Samsung Electronics</cp:lastModifiedBy>
  <cp:revision>660</cp:revision>
  <cp:lastPrinted>2017-12-18T22:10:10Z</cp:lastPrinted>
  <dcterms:created xsi:type="dcterms:W3CDTF">2017-12-10T01:01:38Z</dcterms:created>
  <dcterms:modified xsi:type="dcterms:W3CDTF">2024-09-02T05:26:55Z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