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79" r:id="rId4"/>
    <p:sldMasterId id="2147484449" r:id="rId5"/>
  </p:sldMasterIdLst>
  <p:notesMasterIdLst>
    <p:notesMasterId r:id="rId11"/>
  </p:notesMasterIdLst>
  <p:handoutMasterIdLst>
    <p:handoutMasterId r:id="rId12"/>
  </p:handoutMasterIdLst>
  <p:sldIdLst>
    <p:sldId id="3844" r:id="rId6"/>
    <p:sldId id="3864" r:id="rId7"/>
    <p:sldId id="3876" r:id="rId8"/>
    <p:sldId id="3847" r:id="rId9"/>
    <p:sldId id="3878" r:id="rId10"/>
  </p:sldIdLst>
  <p:sldSz cx="12993688" cy="7308850"/>
  <p:notesSz cx="6805613" cy="9939338"/>
  <p:kinsoku lang="ko-KR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ctr" rtl="0" fontAlgn="base" latinLnBrk="1">
      <a:spcBef>
        <a:spcPct val="0"/>
      </a:spcBef>
      <a:spcAft>
        <a:spcPct val="0"/>
      </a:spcAft>
      <a:defRPr kumimoji="1" sz="1300" kern="1200">
        <a:solidFill>
          <a:schemeClr val="tx1"/>
        </a:solidFill>
        <a:latin typeface="Arial" pitchFamily="34" charset="0"/>
        <a:ea typeface="HY태고딕" pitchFamily="18" charset="-127"/>
        <a:cs typeface="+mn-cs"/>
      </a:defRPr>
    </a:lvl1pPr>
    <a:lvl2pPr marL="522808" algn="ctr" rtl="0" fontAlgn="base" latinLnBrk="1">
      <a:spcBef>
        <a:spcPct val="0"/>
      </a:spcBef>
      <a:spcAft>
        <a:spcPct val="0"/>
      </a:spcAft>
      <a:defRPr kumimoji="1" sz="1300" kern="1200">
        <a:solidFill>
          <a:schemeClr val="tx1"/>
        </a:solidFill>
        <a:latin typeface="Arial" pitchFamily="34" charset="0"/>
        <a:ea typeface="HY태고딕" pitchFamily="18" charset="-127"/>
        <a:cs typeface="+mn-cs"/>
      </a:defRPr>
    </a:lvl2pPr>
    <a:lvl3pPr marL="1045616" algn="ctr" rtl="0" fontAlgn="base" latinLnBrk="1">
      <a:spcBef>
        <a:spcPct val="0"/>
      </a:spcBef>
      <a:spcAft>
        <a:spcPct val="0"/>
      </a:spcAft>
      <a:defRPr kumimoji="1" sz="1300" kern="1200">
        <a:solidFill>
          <a:schemeClr val="tx1"/>
        </a:solidFill>
        <a:latin typeface="Arial" pitchFamily="34" charset="0"/>
        <a:ea typeface="HY태고딕" pitchFamily="18" charset="-127"/>
        <a:cs typeface="+mn-cs"/>
      </a:defRPr>
    </a:lvl3pPr>
    <a:lvl4pPr marL="1568425" algn="ctr" rtl="0" fontAlgn="base" latinLnBrk="1">
      <a:spcBef>
        <a:spcPct val="0"/>
      </a:spcBef>
      <a:spcAft>
        <a:spcPct val="0"/>
      </a:spcAft>
      <a:defRPr kumimoji="1" sz="1300" kern="1200">
        <a:solidFill>
          <a:schemeClr val="tx1"/>
        </a:solidFill>
        <a:latin typeface="Arial" pitchFamily="34" charset="0"/>
        <a:ea typeface="HY태고딕" pitchFamily="18" charset="-127"/>
        <a:cs typeface="+mn-cs"/>
      </a:defRPr>
    </a:lvl4pPr>
    <a:lvl5pPr marL="2091235" algn="ctr" rtl="0" fontAlgn="base" latinLnBrk="1">
      <a:spcBef>
        <a:spcPct val="0"/>
      </a:spcBef>
      <a:spcAft>
        <a:spcPct val="0"/>
      </a:spcAft>
      <a:defRPr kumimoji="1" sz="1300" kern="1200">
        <a:solidFill>
          <a:schemeClr val="tx1"/>
        </a:solidFill>
        <a:latin typeface="Arial" pitchFamily="34" charset="0"/>
        <a:ea typeface="HY태고딕" pitchFamily="18" charset="-127"/>
        <a:cs typeface="+mn-cs"/>
      </a:defRPr>
    </a:lvl5pPr>
    <a:lvl6pPr marL="2614040" algn="l" defTabSz="1045616" rtl="0" eaLnBrk="1" latinLnBrk="1" hangingPunct="1">
      <a:defRPr kumimoji="1" sz="1300" kern="1200">
        <a:solidFill>
          <a:schemeClr val="tx1"/>
        </a:solidFill>
        <a:latin typeface="Arial" pitchFamily="34" charset="0"/>
        <a:ea typeface="HY태고딕" pitchFamily="18" charset="-127"/>
        <a:cs typeface="+mn-cs"/>
      </a:defRPr>
    </a:lvl6pPr>
    <a:lvl7pPr marL="3136852" algn="l" defTabSz="1045616" rtl="0" eaLnBrk="1" latinLnBrk="1" hangingPunct="1">
      <a:defRPr kumimoji="1" sz="1300" kern="1200">
        <a:solidFill>
          <a:schemeClr val="tx1"/>
        </a:solidFill>
        <a:latin typeface="Arial" pitchFamily="34" charset="0"/>
        <a:ea typeface="HY태고딕" pitchFamily="18" charset="-127"/>
        <a:cs typeface="+mn-cs"/>
      </a:defRPr>
    </a:lvl7pPr>
    <a:lvl8pPr marL="3659660" algn="l" defTabSz="1045616" rtl="0" eaLnBrk="1" latinLnBrk="1" hangingPunct="1">
      <a:defRPr kumimoji="1" sz="1300" kern="1200">
        <a:solidFill>
          <a:schemeClr val="tx1"/>
        </a:solidFill>
        <a:latin typeface="Arial" pitchFamily="34" charset="0"/>
        <a:ea typeface="HY태고딕" pitchFamily="18" charset="-127"/>
        <a:cs typeface="+mn-cs"/>
      </a:defRPr>
    </a:lvl8pPr>
    <a:lvl9pPr marL="4182467" algn="l" defTabSz="1045616" rtl="0" eaLnBrk="1" latinLnBrk="1" hangingPunct="1">
      <a:defRPr kumimoji="1" sz="1300" kern="1200">
        <a:solidFill>
          <a:schemeClr val="tx1"/>
        </a:solidFill>
        <a:latin typeface="Arial" pitchFamily="34" charset="0"/>
        <a:ea typeface="HY태고딕" pitchFamily="18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89">
          <p15:clr>
            <a:srgbClr val="A4A3A4"/>
          </p15:clr>
        </p15:guide>
        <p15:guide id="2" orient="horz" pos="3664">
          <p15:clr>
            <a:srgbClr val="A4A3A4"/>
          </p15:clr>
        </p15:guide>
        <p15:guide id="3" orient="horz" pos="784">
          <p15:clr>
            <a:srgbClr val="A4A3A4"/>
          </p15:clr>
        </p15:guide>
        <p15:guide id="4" pos="409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2" userDrawn="1">
          <p15:clr>
            <a:srgbClr val="A4A3A4"/>
          </p15:clr>
        </p15:guide>
        <p15:guide id="2" pos="2146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최창순님(CHOI, Changsoon)/Tech. Discovery팀" initials="최CD" lastIdx="1" clrIdx="0">
    <p:extLst>
      <p:ext uri="{19B8F6BF-5375-455C-9EA6-DF929625EA0E}">
        <p15:presenceInfo xmlns:p15="http://schemas.microsoft.com/office/powerpoint/2012/main" userId="S::1109558@sktelecom.com::0f3ea1db-7301-411d-85ba-891415a207bd" providerId="AD"/>
      </p:ext>
    </p:extLst>
  </p:cmAuthor>
  <p:cmAuthor id="2" name="나민수님(NA, MINSOO)/Access개발팀" initials="나M" lastIdx="1" clrIdx="1">
    <p:extLst>
      <p:ext uri="{19B8F6BF-5375-455C-9EA6-DF929625EA0E}">
        <p15:presenceInfo xmlns:p15="http://schemas.microsoft.com/office/powerpoint/2012/main" userId="S::1108706@sktelecom.com::30495ead-7af9-41d6-89c7-e120b6054ee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0927"/>
    <a:srgbClr val="FF99FF"/>
    <a:srgbClr val="0000FF"/>
    <a:srgbClr val="FF0000"/>
    <a:srgbClr val="7A5FDB"/>
    <a:srgbClr val="2F40C1"/>
    <a:srgbClr val="2D3B9F"/>
    <a:srgbClr val="2F32AB"/>
    <a:srgbClr val="FFFFCC"/>
    <a:srgbClr val="E41C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929F9F4-4A8F-4326-A1B4-22849713DDAB}" styleName="어두운 스타일 1 - 강조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어두운 스타일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0A1B5D5-9B99-4C35-A422-299274C87663}" styleName="보통 스타일 1 - 강조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37CE84F3-28C3-443E-9E96-99CF82512B78}" styleName="어두운 스타일 1 - 강조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04" autoAdjust="0"/>
    <p:restoredTop sz="96010" autoAdjust="0"/>
  </p:normalViewPr>
  <p:slideViewPr>
    <p:cSldViewPr>
      <p:cViewPr varScale="1">
        <p:scale>
          <a:sx n="107" d="100"/>
          <a:sy n="107" d="100"/>
        </p:scale>
        <p:origin x="918" y="102"/>
      </p:cViewPr>
      <p:guideLst>
        <p:guide orient="horz" pos="1689"/>
        <p:guide orient="horz" pos="3664"/>
        <p:guide orient="horz" pos="784"/>
        <p:guide pos="409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4002" y="-84"/>
      </p:cViewPr>
      <p:guideLst>
        <p:guide orient="horz" pos="3132"/>
        <p:guide pos="2146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6058976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413" y="641350"/>
            <a:ext cx="6589712" cy="37068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451095244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algn="l" rtl="0" eaLnBrk="0" fontAlgn="base" latinLnBrk="1" hangingPunct="0">
      <a:lnSpc>
        <a:spcPct val="90000"/>
      </a:lnSpc>
      <a:spcBef>
        <a:spcPct val="40000"/>
      </a:spcBef>
      <a:spcAft>
        <a:spcPct val="0"/>
      </a:spcAft>
      <a:defRPr kumimoji="1" sz="14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522808" algn="l" rtl="0" eaLnBrk="0" fontAlgn="base" latinLnBrk="1" hangingPunct="0">
      <a:lnSpc>
        <a:spcPct val="90000"/>
      </a:lnSpc>
      <a:spcBef>
        <a:spcPct val="40000"/>
      </a:spcBef>
      <a:spcAft>
        <a:spcPct val="0"/>
      </a:spcAft>
      <a:defRPr kumimoji="1" sz="14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1045616" algn="l" rtl="0" eaLnBrk="0" fontAlgn="base" latinLnBrk="1" hangingPunct="0">
      <a:lnSpc>
        <a:spcPct val="90000"/>
      </a:lnSpc>
      <a:spcBef>
        <a:spcPct val="40000"/>
      </a:spcBef>
      <a:spcAft>
        <a:spcPct val="0"/>
      </a:spcAft>
      <a:defRPr kumimoji="1" sz="14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568425" algn="l" rtl="0" eaLnBrk="0" fontAlgn="base" latinLnBrk="1" hangingPunct="0">
      <a:lnSpc>
        <a:spcPct val="90000"/>
      </a:lnSpc>
      <a:spcBef>
        <a:spcPct val="40000"/>
      </a:spcBef>
      <a:spcAft>
        <a:spcPct val="0"/>
      </a:spcAft>
      <a:defRPr kumimoji="1" sz="14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2091235" algn="l" rtl="0" eaLnBrk="0" fontAlgn="base" latinLnBrk="1" hangingPunct="0">
      <a:lnSpc>
        <a:spcPct val="90000"/>
      </a:lnSpc>
      <a:spcBef>
        <a:spcPct val="40000"/>
      </a:spcBef>
      <a:spcAft>
        <a:spcPct val="0"/>
      </a:spcAft>
      <a:defRPr kumimoji="1" sz="14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614040" algn="l" defTabSz="1045616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36852" algn="l" defTabSz="1045616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9660" algn="l" defTabSz="1045616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82467" algn="l" defTabSz="1045616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135248" y="6960583"/>
            <a:ext cx="954228" cy="280530"/>
          </a:xfrm>
          <a:prstGeom prst="rect">
            <a:avLst/>
          </a:prstGeom>
          <a:noFill/>
        </p:spPr>
        <p:txBody>
          <a:bodyPr lIns="104563" tIns="52281" rIns="104563" bIns="52281">
            <a:spAutoFit/>
          </a:bodyPr>
          <a:lstStyle/>
          <a:p>
            <a:pPr algn="l"/>
            <a:fld id="{31778E54-A458-4B48-B212-016364E104E8}" type="slidenum">
              <a:rPr lang="ko-KR" altLang="en-US" sz="1100" b="1"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pPr algn="l"/>
              <a:t>‹#›</a:t>
            </a:fld>
            <a:endParaRPr lang="en-US" altLang="ko-KR" sz="1100" b="1" dirty="0">
              <a:solidFill>
                <a:schemeClr val="bg1">
                  <a:lumMod val="75000"/>
                </a:schemeClr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630508" y="6960583"/>
            <a:ext cx="2118742" cy="274860"/>
          </a:xfrm>
          <a:prstGeom prst="rect">
            <a:avLst/>
          </a:prstGeom>
          <a:noFill/>
        </p:spPr>
        <p:txBody>
          <a:bodyPr wrap="none" lIns="104563" tIns="52281" rIns="104563" bIns="52281" rtlCol="0">
            <a:spAutoFit/>
          </a:bodyPr>
          <a:lstStyle/>
          <a:p>
            <a:pPr algn="l"/>
            <a:r>
              <a:rPr lang="en-US" altLang="ko-KR" sz="1100" dirty="0">
                <a:solidFill>
                  <a:schemeClr val="bg1">
                    <a:lumMod val="75000"/>
                  </a:schemeClr>
                </a:solidFill>
              </a:rPr>
              <a:t>2021 SK Telecom Confidential</a:t>
            </a:r>
            <a:endParaRPr lang="ko-KR" alt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7A244F95-10EC-4AEB-92A5-E0D99422A5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993511" cy="7308850"/>
          </a:xfrm>
          <a:prstGeom prst="rect">
            <a:avLst/>
          </a:prstGeom>
          <a:solidFill>
            <a:srgbClr val="50489C">
              <a:alpha val="40000"/>
            </a:srgbClr>
          </a:solidFill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447" r:id="rId1"/>
  </p:sldLayoutIdLst>
  <p:hf hdr="0" ftr="0"/>
  <p:txStyles>
    <p:titleStyle>
      <a:lvl1pPr algn="l" defTabSz="1089185" rtl="0" eaLnBrk="0" fontAlgn="base" latinLnBrk="1" hangingPunct="0">
        <a:spcBef>
          <a:spcPct val="0"/>
        </a:spcBef>
        <a:spcAft>
          <a:spcPct val="0"/>
        </a:spcAft>
        <a:defRPr kumimoji="1" lang="en-US" altLang="ko-KR" sz="3700" b="0" dirty="0" smtClean="0">
          <a:solidFill>
            <a:schemeClr val="bg1"/>
          </a:solidFill>
          <a:effectLst/>
          <a:latin typeface="Arial" pitchFamily="34" charset="0"/>
          <a:ea typeface="+mn-ea"/>
          <a:cs typeface="Arial" pitchFamily="34" charset="0"/>
        </a:defRPr>
      </a:lvl1pPr>
      <a:lvl2pPr algn="l" defTabSz="1089185" rtl="0" eaLnBrk="0" fontAlgn="base" latinLnBrk="1" hangingPunct="0">
        <a:spcBef>
          <a:spcPct val="0"/>
        </a:spcBef>
        <a:spcAft>
          <a:spcPct val="0"/>
        </a:spcAft>
        <a:defRPr kumimoji="1" sz="2000" b="1">
          <a:solidFill>
            <a:srgbClr val="EA002C"/>
          </a:solidFill>
          <a:latin typeface="Arial" charset="0"/>
          <a:ea typeface="맑은 고딕" pitchFamily="50" charset="-127"/>
        </a:defRPr>
      </a:lvl2pPr>
      <a:lvl3pPr algn="l" defTabSz="1089185" rtl="0" eaLnBrk="0" fontAlgn="base" latinLnBrk="1" hangingPunct="0">
        <a:spcBef>
          <a:spcPct val="0"/>
        </a:spcBef>
        <a:spcAft>
          <a:spcPct val="0"/>
        </a:spcAft>
        <a:defRPr kumimoji="1" sz="2000" b="1">
          <a:solidFill>
            <a:srgbClr val="EA002C"/>
          </a:solidFill>
          <a:latin typeface="Arial" charset="0"/>
          <a:ea typeface="맑은 고딕" pitchFamily="50" charset="-127"/>
        </a:defRPr>
      </a:lvl3pPr>
      <a:lvl4pPr algn="l" defTabSz="1089185" rtl="0" eaLnBrk="0" fontAlgn="base" latinLnBrk="1" hangingPunct="0">
        <a:spcBef>
          <a:spcPct val="0"/>
        </a:spcBef>
        <a:spcAft>
          <a:spcPct val="0"/>
        </a:spcAft>
        <a:defRPr kumimoji="1" sz="2000" b="1">
          <a:solidFill>
            <a:srgbClr val="EA002C"/>
          </a:solidFill>
          <a:latin typeface="Arial" charset="0"/>
          <a:ea typeface="맑은 고딕" pitchFamily="50" charset="-127"/>
        </a:defRPr>
      </a:lvl4pPr>
      <a:lvl5pPr algn="l" defTabSz="1089185" rtl="0" eaLnBrk="0" fontAlgn="base" latinLnBrk="1" hangingPunct="0">
        <a:spcBef>
          <a:spcPct val="0"/>
        </a:spcBef>
        <a:spcAft>
          <a:spcPct val="0"/>
        </a:spcAft>
        <a:defRPr kumimoji="1" sz="2000" b="1">
          <a:solidFill>
            <a:srgbClr val="EA002C"/>
          </a:solidFill>
          <a:latin typeface="Arial" charset="0"/>
          <a:ea typeface="맑은 고딕" pitchFamily="50" charset="-127"/>
        </a:defRPr>
      </a:lvl5pPr>
      <a:lvl6pPr marL="522808" algn="l" rtl="0" fontAlgn="base" latinLnBrk="1">
        <a:spcBef>
          <a:spcPct val="0"/>
        </a:spcBef>
        <a:spcAft>
          <a:spcPct val="0"/>
        </a:spcAft>
        <a:defRPr kumimoji="1" sz="1800" b="1">
          <a:solidFill>
            <a:srgbClr val="000000"/>
          </a:solidFill>
          <a:latin typeface="굴림" pitchFamily="50" charset="-127"/>
          <a:ea typeface="굴림" pitchFamily="50" charset="-127"/>
        </a:defRPr>
      </a:lvl6pPr>
      <a:lvl7pPr marL="1045616" algn="l" rtl="0" fontAlgn="base" latinLnBrk="1">
        <a:spcBef>
          <a:spcPct val="0"/>
        </a:spcBef>
        <a:spcAft>
          <a:spcPct val="0"/>
        </a:spcAft>
        <a:defRPr kumimoji="1" sz="1800" b="1">
          <a:solidFill>
            <a:srgbClr val="000000"/>
          </a:solidFill>
          <a:latin typeface="굴림" pitchFamily="50" charset="-127"/>
          <a:ea typeface="굴림" pitchFamily="50" charset="-127"/>
        </a:defRPr>
      </a:lvl7pPr>
      <a:lvl8pPr marL="1568425" algn="l" rtl="0" fontAlgn="base" latinLnBrk="1">
        <a:spcBef>
          <a:spcPct val="0"/>
        </a:spcBef>
        <a:spcAft>
          <a:spcPct val="0"/>
        </a:spcAft>
        <a:defRPr kumimoji="1" sz="1800" b="1">
          <a:solidFill>
            <a:srgbClr val="000000"/>
          </a:solidFill>
          <a:latin typeface="굴림" pitchFamily="50" charset="-127"/>
          <a:ea typeface="굴림" pitchFamily="50" charset="-127"/>
        </a:defRPr>
      </a:lvl8pPr>
      <a:lvl9pPr marL="2091235" algn="l" rtl="0" fontAlgn="base" latinLnBrk="1">
        <a:spcBef>
          <a:spcPct val="0"/>
        </a:spcBef>
        <a:spcAft>
          <a:spcPct val="0"/>
        </a:spcAft>
        <a:defRPr kumimoji="1" sz="1800" b="1">
          <a:solidFill>
            <a:srgbClr val="000000"/>
          </a:solidFill>
          <a:latin typeface="굴림" pitchFamily="50" charset="-127"/>
          <a:ea typeface="굴림" pitchFamily="50" charset="-127"/>
        </a:defRPr>
      </a:lvl9pPr>
    </p:titleStyle>
    <p:bodyStyle>
      <a:lvl1pPr marL="214206" indent="-214206" algn="l" defTabSz="1089185" rtl="0" eaLnBrk="0" fontAlgn="base" latinLnBrk="1" hangingPunct="0">
        <a:spcBef>
          <a:spcPct val="20000"/>
        </a:spcBef>
        <a:spcAft>
          <a:spcPct val="0"/>
        </a:spcAft>
        <a:buSzPct val="70000"/>
        <a:buFont typeface="Wingdings" pitchFamily="2" charset="2"/>
        <a:buNone/>
        <a:defRPr kumimoji="1" sz="2700" b="1">
          <a:solidFill>
            <a:srgbClr val="CC3300"/>
          </a:solidFill>
          <a:latin typeface="+mn-ea"/>
          <a:ea typeface="+mn-ea"/>
          <a:cs typeface="+mn-cs"/>
        </a:defRPr>
      </a:lvl1pPr>
      <a:lvl2pPr marL="528254" indent="-101658" algn="l" defTabSz="1089185" rtl="0" eaLnBrk="0" fontAlgn="base" latinLnBrk="1" hangingPunct="0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</a:defRPr>
      </a:lvl2pPr>
      <a:lvl3pPr marL="965744" indent="-112549" algn="l" defTabSz="1089185" rtl="0" eaLnBrk="0" fontAlgn="base" latinLnBrk="1" hangingPunct="0">
        <a:spcBef>
          <a:spcPct val="20000"/>
        </a:spcBef>
        <a:spcAft>
          <a:spcPct val="0"/>
        </a:spcAft>
        <a:buChar char="•"/>
        <a:defRPr kumimoji="1" sz="1400">
          <a:solidFill>
            <a:schemeClr val="tx1"/>
          </a:solidFill>
          <a:latin typeface="+mn-lt"/>
          <a:ea typeface="+mn-ea"/>
        </a:defRPr>
      </a:lvl3pPr>
      <a:lvl4pPr marL="1493998" indent="-214206" algn="l" defTabSz="1089185" rtl="0" eaLnBrk="0" fontAlgn="base" latinLnBrk="1" hangingPunct="0">
        <a:spcBef>
          <a:spcPct val="20000"/>
        </a:spcBef>
        <a:spcAft>
          <a:spcPct val="0"/>
        </a:spcAft>
        <a:buFont typeface="Optima" pitchFamily="2" charset="2"/>
        <a:buChar char=""/>
        <a:defRPr kumimoji="1" sz="1400">
          <a:solidFill>
            <a:schemeClr val="tx1"/>
          </a:solidFill>
          <a:latin typeface="+mn-lt"/>
          <a:ea typeface="+mn-ea"/>
        </a:defRPr>
      </a:lvl4pPr>
      <a:lvl5pPr marL="2450664" indent="-272296" algn="l" defTabSz="1089185" rtl="0" eaLnBrk="0" fontAlgn="base" latinLnBrk="1" hangingPunct="0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5pPr>
      <a:lvl6pPr marL="2875446" indent="-261404" algn="l" rtl="0" fontAlgn="base" latinLnBrk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3398255" indent="-261404" algn="l" rtl="0" fontAlgn="base" latinLnBrk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921063" indent="-261404" algn="l" rtl="0" fontAlgn="base" latinLnBrk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4443870" indent="-261404" algn="l" rtl="0" fontAlgn="base" latinLnBrk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1045616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22808" algn="l" defTabSz="1045616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45616" algn="l" defTabSz="1045616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68425" algn="l" defTabSz="1045616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91235" algn="l" defTabSz="1045616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614040" algn="l" defTabSz="1045616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136852" algn="l" defTabSz="1045616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59660" algn="l" defTabSz="1045616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82467" algn="l" defTabSz="1045616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135248" y="6960583"/>
            <a:ext cx="954228" cy="280530"/>
          </a:xfrm>
          <a:prstGeom prst="rect">
            <a:avLst/>
          </a:prstGeom>
          <a:noFill/>
        </p:spPr>
        <p:txBody>
          <a:bodyPr lIns="104563" tIns="52281" rIns="104563" bIns="52281">
            <a:spAutoFit/>
          </a:bodyPr>
          <a:lstStyle/>
          <a:p>
            <a:pPr algn="l"/>
            <a:fld id="{31778E54-A458-4B48-B212-016364E104E8}" type="slidenum">
              <a:rPr lang="ko-KR" altLang="en-US" sz="1100" b="1"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pPr algn="l"/>
              <a:t>‹#›</a:t>
            </a:fld>
            <a:endParaRPr lang="en-US" altLang="ko-KR" sz="1100" b="1" dirty="0">
              <a:solidFill>
                <a:schemeClr val="bg1">
                  <a:lumMod val="75000"/>
                </a:schemeClr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630508" y="6960583"/>
            <a:ext cx="2118742" cy="274860"/>
          </a:xfrm>
          <a:prstGeom prst="rect">
            <a:avLst/>
          </a:prstGeom>
          <a:noFill/>
        </p:spPr>
        <p:txBody>
          <a:bodyPr wrap="none" lIns="104563" tIns="52281" rIns="104563" bIns="52281" rtlCol="0">
            <a:spAutoFit/>
          </a:bodyPr>
          <a:lstStyle/>
          <a:p>
            <a:pPr algn="l"/>
            <a:r>
              <a:rPr lang="en-US" altLang="ko-KR" sz="1100" dirty="0">
                <a:solidFill>
                  <a:schemeClr val="bg1">
                    <a:lumMod val="75000"/>
                  </a:schemeClr>
                </a:solidFill>
              </a:rPr>
              <a:t>2021 SK Telecom Confidential</a:t>
            </a:r>
            <a:endParaRPr lang="ko-KR" alt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477884"/>
      </p:ext>
    </p:extLst>
  </p:cSld>
  <p:clrMap bg1="lt1" tx1="dk1" bg2="lt2" tx2="dk2" accent1="accent1" accent2="accent2" accent3="accent3" accent4="accent4" accent5="accent5" accent6="accent6" hlink="hlink" folHlink="folHlink"/>
  <p:hf hdr="0" ftr="0"/>
  <p:txStyles>
    <p:titleStyle>
      <a:lvl1pPr algn="l" defTabSz="1089185" rtl="0" eaLnBrk="0" fontAlgn="base" latinLnBrk="1" hangingPunct="0">
        <a:spcBef>
          <a:spcPct val="0"/>
        </a:spcBef>
        <a:spcAft>
          <a:spcPct val="0"/>
        </a:spcAft>
        <a:defRPr kumimoji="1" lang="en-US" altLang="ko-KR" sz="3700" b="0" dirty="0" smtClean="0">
          <a:solidFill>
            <a:schemeClr val="bg1"/>
          </a:solidFill>
          <a:effectLst/>
          <a:latin typeface="Arial" pitchFamily="34" charset="0"/>
          <a:ea typeface="+mn-ea"/>
          <a:cs typeface="Arial" pitchFamily="34" charset="0"/>
        </a:defRPr>
      </a:lvl1pPr>
      <a:lvl2pPr algn="l" defTabSz="1089185" rtl="0" eaLnBrk="0" fontAlgn="base" latinLnBrk="1" hangingPunct="0">
        <a:spcBef>
          <a:spcPct val="0"/>
        </a:spcBef>
        <a:spcAft>
          <a:spcPct val="0"/>
        </a:spcAft>
        <a:defRPr kumimoji="1" sz="2000" b="1">
          <a:solidFill>
            <a:srgbClr val="EA002C"/>
          </a:solidFill>
          <a:latin typeface="Arial" charset="0"/>
          <a:ea typeface="맑은 고딕" pitchFamily="50" charset="-127"/>
        </a:defRPr>
      </a:lvl2pPr>
      <a:lvl3pPr algn="l" defTabSz="1089185" rtl="0" eaLnBrk="0" fontAlgn="base" latinLnBrk="1" hangingPunct="0">
        <a:spcBef>
          <a:spcPct val="0"/>
        </a:spcBef>
        <a:spcAft>
          <a:spcPct val="0"/>
        </a:spcAft>
        <a:defRPr kumimoji="1" sz="2000" b="1">
          <a:solidFill>
            <a:srgbClr val="EA002C"/>
          </a:solidFill>
          <a:latin typeface="Arial" charset="0"/>
          <a:ea typeface="맑은 고딕" pitchFamily="50" charset="-127"/>
        </a:defRPr>
      </a:lvl3pPr>
      <a:lvl4pPr algn="l" defTabSz="1089185" rtl="0" eaLnBrk="0" fontAlgn="base" latinLnBrk="1" hangingPunct="0">
        <a:spcBef>
          <a:spcPct val="0"/>
        </a:spcBef>
        <a:spcAft>
          <a:spcPct val="0"/>
        </a:spcAft>
        <a:defRPr kumimoji="1" sz="2000" b="1">
          <a:solidFill>
            <a:srgbClr val="EA002C"/>
          </a:solidFill>
          <a:latin typeface="Arial" charset="0"/>
          <a:ea typeface="맑은 고딕" pitchFamily="50" charset="-127"/>
        </a:defRPr>
      </a:lvl4pPr>
      <a:lvl5pPr algn="l" defTabSz="1089185" rtl="0" eaLnBrk="0" fontAlgn="base" latinLnBrk="1" hangingPunct="0">
        <a:spcBef>
          <a:spcPct val="0"/>
        </a:spcBef>
        <a:spcAft>
          <a:spcPct val="0"/>
        </a:spcAft>
        <a:defRPr kumimoji="1" sz="2000" b="1">
          <a:solidFill>
            <a:srgbClr val="EA002C"/>
          </a:solidFill>
          <a:latin typeface="Arial" charset="0"/>
          <a:ea typeface="맑은 고딕" pitchFamily="50" charset="-127"/>
        </a:defRPr>
      </a:lvl5pPr>
      <a:lvl6pPr marL="522808" algn="l" rtl="0" fontAlgn="base" latinLnBrk="1">
        <a:spcBef>
          <a:spcPct val="0"/>
        </a:spcBef>
        <a:spcAft>
          <a:spcPct val="0"/>
        </a:spcAft>
        <a:defRPr kumimoji="1" sz="1800" b="1">
          <a:solidFill>
            <a:srgbClr val="000000"/>
          </a:solidFill>
          <a:latin typeface="굴림" pitchFamily="50" charset="-127"/>
          <a:ea typeface="굴림" pitchFamily="50" charset="-127"/>
        </a:defRPr>
      </a:lvl6pPr>
      <a:lvl7pPr marL="1045616" algn="l" rtl="0" fontAlgn="base" latinLnBrk="1">
        <a:spcBef>
          <a:spcPct val="0"/>
        </a:spcBef>
        <a:spcAft>
          <a:spcPct val="0"/>
        </a:spcAft>
        <a:defRPr kumimoji="1" sz="1800" b="1">
          <a:solidFill>
            <a:srgbClr val="000000"/>
          </a:solidFill>
          <a:latin typeface="굴림" pitchFamily="50" charset="-127"/>
          <a:ea typeface="굴림" pitchFamily="50" charset="-127"/>
        </a:defRPr>
      </a:lvl7pPr>
      <a:lvl8pPr marL="1568425" algn="l" rtl="0" fontAlgn="base" latinLnBrk="1">
        <a:spcBef>
          <a:spcPct val="0"/>
        </a:spcBef>
        <a:spcAft>
          <a:spcPct val="0"/>
        </a:spcAft>
        <a:defRPr kumimoji="1" sz="1800" b="1">
          <a:solidFill>
            <a:srgbClr val="000000"/>
          </a:solidFill>
          <a:latin typeface="굴림" pitchFamily="50" charset="-127"/>
          <a:ea typeface="굴림" pitchFamily="50" charset="-127"/>
        </a:defRPr>
      </a:lvl8pPr>
      <a:lvl9pPr marL="2091235" algn="l" rtl="0" fontAlgn="base" latinLnBrk="1">
        <a:spcBef>
          <a:spcPct val="0"/>
        </a:spcBef>
        <a:spcAft>
          <a:spcPct val="0"/>
        </a:spcAft>
        <a:defRPr kumimoji="1" sz="1800" b="1">
          <a:solidFill>
            <a:srgbClr val="000000"/>
          </a:solidFill>
          <a:latin typeface="굴림" pitchFamily="50" charset="-127"/>
          <a:ea typeface="굴림" pitchFamily="50" charset="-127"/>
        </a:defRPr>
      </a:lvl9pPr>
    </p:titleStyle>
    <p:bodyStyle>
      <a:lvl1pPr marL="214206" indent="-214206" algn="l" defTabSz="1089185" rtl="0" eaLnBrk="0" fontAlgn="base" latinLnBrk="1" hangingPunct="0">
        <a:spcBef>
          <a:spcPct val="20000"/>
        </a:spcBef>
        <a:spcAft>
          <a:spcPct val="0"/>
        </a:spcAft>
        <a:buSzPct val="70000"/>
        <a:buFont typeface="Wingdings" pitchFamily="2" charset="2"/>
        <a:buNone/>
        <a:defRPr kumimoji="1" sz="2700" b="1">
          <a:solidFill>
            <a:srgbClr val="CC3300"/>
          </a:solidFill>
          <a:latin typeface="+mn-ea"/>
          <a:ea typeface="+mn-ea"/>
          <a:cs typeface="+mn-cs"/>
        </a:defRPr>
      </a:lvl1pPr>
      <a:lvl2pPr marL="528254" indent="-101658" algn="l" defTabSz="1089185" rtl="0" eaLnBrk="0" fontAlgn="base" latinLnBrk="1" hangingPunct="0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</a:defRPr>
      </a:lvl2pPr>
      <a:lvl3pPr marL="965744" indent="-112549" algn="l" defTabSz="1089185" rtl="0" eaLnBrk="0" fontAlgn="base" latinLnBrk="1" hangingPunct="0">
        <a:spcBef>
          <a:spcPct val="20000"/>
        </a:spcBef>
        <a:spcAft>
          <a:spcPct val="0"/>
        </a:spcAft>
        <a:buChar char="•"/>
        <a:defRPr kumimoji="1" sz="1400">
          <a:solidFill>
            <a:schemeClr val="tx1"/>
          </a:solidFill>
          <a:latin typeface="+mn-lt"/>
          <a:ea typeface="+mn-ea"/>
        </a:defRPr>
      </a:lvl3pPr>
      <a:lvl4pPr marL="1493998" indent="-214206" algn="l" defTabSz="1089185" rtl="0" eaLnBrk="0" fontAlgn="base" latinLnBrk="1" hangingPunct="0">
        <a:spcBef>
          <a:spcPct val="20000"/>
        </a:spcBef>
        <a:spcAft>
          <a:spcPct val="0"/>
        </a:spcAft>
        <a:buFont typeface="Optima" pitchFamily="2" charset="2"/>
        <a:buChar char=""/>
        <a:defRPr kumimoji="1" sz="1400">
          <a:solidFill>
            <a:schemeClr val="tx1"/>
          </a:solidFill>
          <a:latin typeface="+mn-lt"/>
          <a:ea typeface="+mn-ea"/>
        </a:defRPr>
      </a:lvl4pPr>
      <a:lvl5pPr marL="2450664" indent="-272296" algn="l" defTabSz="1089185" rtl="0" eaLnBrk="0" fontAlgn="base" latinLnBrk="1" hangingPunct="0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5pPr>
      <a:lvl6pPr marL="2875446" indent="-261404" algn="l" rtl="0" fontAlgn="base" latinLnBrk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3398255" indent="-261404" algn="l" rtl="0" fontAlgn="base" latinLnBrk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921063" indent="-261404" algn="l" rtl="0" fontAlgn="base" latinLnBrk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4443870" indent="-261404" algn="l" rtl="0" fontAlgn="base" latinLnBrk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1045616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22808" algn="l" defTabSz="1045616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45616" algn="l" defTabSz="1045616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68425" algn="l" defTabSz="1045616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91235" algn="l" defTabSz="1045616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614040" algn="l" defTabSz="1045616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136852" algn="l" defTabSz="1045616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59660" algn="l" defTabSz="1045616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82467" algn="l" defTabSz="1045616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28C5A67-A762-490A-A163-AD225042CC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" y="0"/>
            <a:ext cx="12993511" cy="7308850"/>
          </a:xfrm>
          <a:prstGeom prst="rect">
            <a:avLst/>
          </a:prstGeom>
        </p:spPr>
      </p:pic>
      <p:sp>
        <p:nvSpPr>
          <p:cNvPr id="4" name="내용 개체 틀 2">
            <a:extLst>
              <a:ext uri="{FF2B5EF4-FFF2-40B4-BE49-F238E27FC236}">
                <a16:creationId xmlns:a16="http://schemas.microsoft.com/office/drawing/2014/main" id="{81C2DEAA-918D-43CB-939E-CF1485D6B66C}"/>
              </a:ext>
            </a:extLst>
          </p:cNvPr>
          <p:cNvSpPr txBox="1">
            <a:spLocks/>
          </p:cNvSpPr>
          <p:nvPr/>
        </p:nvSpPr>
        <p:spPr>
          <a:xfrm>
            <a:off x="-19880" y="1413983"/>
            <a:ext cx="13064896" cy="2240442"/>
          </a:xfrm>
          <a:prstGeom prst="rect">
            <a:avLst/>
          </a:prstGeom>
        </p:spPr>
        <p:txBody>
          <a:bodyPr vert="horz" wrap="square" lIns="72983" tIns="36491" rIns="72983" bIns="36491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altLang="ko-KR" sz="4400" b="1" dirty="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9000">
                    <a:srgbClr val="7A5FDB"/>
                  </a:gs>
                  <a:gs pos="41000">
                    <a:srgbClr val="00B0F0"/>
                  </a:gs>
                </a:gsLst>
                <a:lin ang="0" scaled="1"/>
              </a:gradFill>
              <a:latin typeface="T고딕 Black" panose="020B0A03000000000000" pitchFamily="34" charset="-127"/>
              <a:ea typeface="T고딕 Black" panose="020B0A03000000000000" pitchFamily="34" charset="-127"/>
              <a:cs typeface="Arial" pitchFamily="34" charset="0"/>
            </a:endParaRPr>
          </a:p>
          <a:p>
            <a:pPr marL="0" indent="0" algn="ctr">
              <a:buNone/>
            </a:pPr>
            <a:r>
              <a:rPr lang="en-US" altLang="ko-KR" sz="4400" b="1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9000">
                      <a:srgbClr val="7A5FDB"/>
                    </a:gs>
                    <a:gs pos="41000">
                      <a:srgbClr val="00B0F0"/>
                    </a:gs>
                  </a:gsLst>
                  <a:lin ang="0" scaled="1"/>
                </a:gradFill>
                <a:latin typeface="T고딕 Black" panose="020B0A03000000000000" pitchFamily="34" charset="-127"/>
                <a:ea typeface="T고딕 Black" panose="020B0A03000000000000" pitchFamily="34" charset="-127"/>
                <a:cs typeface="Arial" pitchFamily="34" charset="0"/>
              </a:rPr>
              <a:t>Discussion on E-UTRAN TN </a:t>
            </a:r>
            <a:br>
              <a:rPr lang="en-US" altLang="ko-KR" sz="4400" b="1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9000">
                      <a:srgbClr val="7A5FDB"/>
                    </a:gs>
                    <a:gs pos="41000">
                      <a:srgbClr val="00B0F0"/>
                    </a:gs>
                  </a:gsLst>
                  <a:lin ang="0" scaled="1"/>
                </a:gradFill>
                <a:latin typeface="T고딕 Black" panose="020B0A03000000000000" pitchFamily="34" charset="-127"/>
                <a:ea typeface="T고딕 Black" panose="020B0A03000000000000" pitchFamily="34" charset="-127"/>
                <a:cs typeface="Arial" pitchFamily="34" charset="0"/>
              </a:rPr>
            </a:br>
            <a:r>
              <a:rPr lang="en-US" altLang="ko-KR" sz="4400" b="1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9000">
                      <a:srgbClr val="7A5FDB"/>
                    </a:gs>
                    <a:gs pos="41000">
                      <a:srgbClr val="00B0F0"/>
                    </a:gs>
                  </a:gsLst>
                  <a:lin ang="0" scaled="1"/>
                </a:gradFill>
                <a:latin typeface="T고딕 Black" panose="020B0A03000000000000" pitchFamily="34" charset="-127"/>
                <a:ea typeface="T고딕 Black" panose="020B0A03000000000000" pitchFamily="34" charset="-127"/>
                <a:cs typeface="Arial" pitchFamily="34" charset="0"/>
              </a:rPr>
              <a:t>to NR NTN Mobility</a:t>
            </a:r>
          </a:p>
        </p:txBody>
      </p:sp>
      <p:sp>
        <p:nvSpPr>
          <p:cNvPr id="12" name="내용 개체 틀 2">
            <a:extLst>
              <a:ext uri="{FF2B5EF4-FFF2-40B4-BE49-F238E27FC236}">
                <a16:creationId xmlns:a16="http://schemas.microsoft.com/office/drawing/2014/main" id="{23C7AA30-63BC-4025-B55F-CD373766CC45}"/>
              </a:ext>
            </a:extLst>
          </p:cNvPr>
          <p:cNvSpPr txBox="1">
            <a:spLocks/>
          </p:cNvSpPr>
          <p:nvPr/>
        </p:nvSpPr>
        <p:spPr>
          <a:xfrm>
            <a:off x="10349272" y="162036"/>
            <a:ext cx="2376264" cy="338548"/>
          </a:xfrm>
          <a:prstGeom prst="rect">
            <a:avLst/>
          </a:prstGeom>
        </p:spPr>
        <p:txBody>
          <a:bodyPr vert="horz" wrap="square" lIns="91434" tIns="45717" rIns="91434" bIns="45717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altLang="ko-KR" sz="1600" b="1" spc="-100" dirty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RP-241954</a:t>
            </a:r>
          </a:p>
        </p:txBody>
      </p:sp>
      <p:sp>
        <p:nvSpPr>
          <p:cNvPr id="2" name="내용 개체 틀 2">
            <a:extLst>
              <a:ext uri="{FF2B5EF4-FFF2-40B4-BE49-F238E27FC236}">
                <a16:creationId xmlns:a16="http://schemas.microsoft.com/office/drawing/2014/main" id="{CCB5ABEB-74E8-DBC8-1E8D-939980EDB3EA}"/>
              </a:ext>
            </a:extLst>
          </p:cNvPr>
          <p:cNvSpPr txBox="1">
            <a:spLocks/>
          </p:cNvSpPr>
          <p:nvPr/>
        </p:nvSpPr>
        <p:spPr>
          <a:xfrm>
            <a:off x="124136" y="162036"/>
            <a:ext cx="5184576" cy="1508099"/>
          </a:xfrm>
          <a:prstGeom prst="rect">
            <a:avLst/>
          </a:prstGeom>
        </p:spPr>
        <p:txBody>
          <a:bodyPr vert="horz" wrap="square" lIns="91434" tIns="45717" rIns="91434" bIns="45717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000" b="1" spc="-100" dirty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3GPP TSG RAN Meeting #105</a:t>
            </a:r>
          </a:p>
          <a:p>
            <a:pPr marL="0" indent="0">
              <a:buNone/>
            </a:pPr>
            <a:r>
              <a:rPr lang="en-US" altLang="ko-KR" sz="2000" spc="-100" dirty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Melbourne, 9th - 12th, September 2024</a:t>
            </a:r>
          </a:p>
          <a:p>
            <a:pPr marL="0" indent="0">
              <a:buNone/>
            </a:pPr>
            <a:r>
              <a:rPr lang="en-US" altLang="ko-KR" sz="2000" b="1" spc="-100" dirty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Source: ETRI, SK Telecom, Inmarsat, </a:t>
            </a:r>
            <a:r>
              <a:rPr lang="en-US" altLang="ko-KR" sz="2000" b="1" spc="-100" dirty="0" err="1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Viasat</a:t>
            </a:r>
            <a:endParaRPr lang="en-US" altLang="ko-KR" sz="2000" b="1" spc="-100" dirty="0">
              <a:solidFill>
                <a:schemeClr val="bg1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  <a:p>
            <a:pPr marL="0" indent="0">
              <a:buNone/>
            </a:pPr>
            <a:r>
              <a:rPr lang="en-US" altLang="ko-KR" sz="2000" spc="-100" dirty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Agenda item: 10.3.2 </a:t>
            </a:r>
          </a:p>
        </p:txBody>
      </p:sp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CBEA0A0E-6CB6-4EC4-8AA7-BE23C9A3F99B}"/>
              </a:ext>
            </a:extLst>
          </p:cNvPr>
          <p:cNvSpPr txBox="1">
            <a:spLocks/>
          </p:cNvSpPr>
          <p:nvPr/>
        </p:nvSpPr>
        <p:spPr>
          <a:xfrm>
            <a:off x="17342" y="3656758"/>
            <a:ext cx="12990451" cy="1021647"/>
          </a:xfrm>
          <a:prstGeom prst="rect">
            <a:avLst/>
          </a:prstGeom>
        </p:spPr>
        <p:txBody>
          <a:bodyPr vert="horz" wrap="square" lIns="72983" tIns="36491" rIns="72983" bIns="36491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altLang="ko-KR" sz="2800" b="1" dirty="0">
              <a:solidFill>
                <a:schemeClr val="bg1"/>
              </a:solidFill>
              <a:latin typeface="T고딕 Black" panose="020B0A03000000000000" pitchFamily="34" charset="-127"/>
              <a:ea typeface="T고딕 Black" panose="020B0A03000000000000" pitchFamily="34" charset="-127"/>
              <a:cs typeface="Arial" pitchFamily="34" charset="0"/>
            </a:endParaRPr>
          </a:p>
          <a:p>
            <a:pPr marL="0" indent="0" algn="ctr">
              <a:buNone/>
            </a:pPr>
            <a:r>
              <a:rPr lang="en-US" altLang="ko-KR" sz="2800" b="1" dirty="0">
                <a:solidFill>
                  <a:schemeClr val="bg1"/>
                </a:solidFill>
                <a:latin typeface="T고딕 Black" panose="020B0A03000000000000" pitchFamily="34" charset="-127"/>
                <a:ea typeface="T고딕 Black" panose="020B0A03000000000000" pitchFamily="34" charset="-127"/>
                <a:cs typeface="Arial" pitchFamily="34" charset="0"/>
              </a:rPr>
              <a:t>ETRI, SK Telecom, Inmarsat, </a:t>
            </a:r>
            <a:r>
              <a:rPr lang="en-US" altLang="ko-KR" sz="2800" b="1" dirty="0" err="1">
                <a:solidFill>
                  <a:schemeClr val="bg1"/>
                </a:solidFill>
                <a:latin typeface="T고딕 Black" panose="020B0A03000000000000" pitchFamily="34" charset="-127"/>
                <a:ea typeface="T고딕 Black" panose="020B0A03000000000000" pitchFamily="34" charset="-127"/>
                <a:cs typeface="Arial" pitchFamily="34" charset="0"/>
              </a:rPr>
              <a:t>Viasat</a:t>
            </a:r>
            <a:endParaRPr lang="en-US" altLang="ko-KR" sz="2800" b="1" dirty="0">
              <a:solidFill>
                <a:schemeClr val="bg1"/>
              </a:solidFill>
              <a:latin typeface="T고딕 Black" panose="020B0A03000000000000" pitchFamily="34" charset="-127"/>
              <a:ea typeface="T고딕 Black" panose="020B0A03000000000000" pitchFamily="34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9767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Tm="1000">
        <p159:morph option="byObject"/>
      </p:transition>
    </mc:Choice>
    <mc:Fallback xmlns="">
      <p:transition spd="slow" advTm="1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내용 개체 틀 2">
            <a:extLst>
              <a:ext uri="{FF2B5EF4-FFF2-40B4-BE49-F238E27FC236}">
                <a16:creationId xmlns:a16="http://schemas.microsoft.com/office/drawing/2014/main" id="{F9811AD9-4CA4-4353-9191-5449FFA7E6AC}"/>
              </a:ext>
            </a:extLst>
          </p:cNvPr>
          <p:cNvSpPr txBox="1">
            <a:spLocks/>
          </p:cNvSpPr>
          <p:nvPr/>
        </p:nvSpPr>
        <p:spPr>
          <a:xfrm>
            <a:off x="804964" y="501257"/>
            <a:ext cx="10444407" cy="627693"/>
          </a:xfrm>
          <a:prstGeom prst="rect">
            <a:avLst/>
          </a:prstGeom>
        </p:spPr>
        <p:txBody>
          <a:bodyPr vert="horz" wrap="square" lIns="72983" tIns="36491" rIns="72983" bIns="36491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3600" b="1" dirty="0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0">
                      <a:srgbClr val="00B0F0"/>
                    </a:gs>
                  </a:gsLst>
                  <a:lin ang="0" scaled="1"/>
                  <a:tileRect/>
                </a:gradFill>
                <a:latin typeface="T고딕 Black" panose="020B0A03000000000000" pitchFamily="34" charset="-127"/>
                <a:ea typeface="T고딕 Black" panose="020B0A03000000000000" pitchFamily="34" charset="-127"/>
                <a:cs typeface="Arial" pitchFamily="34" charset="0"/>
              </a:rPr>
              <a:t>Background</a:t>
            </a:r>
            <a:endParaRPr lang="ko-KR" altLang="en-US" sz="3600" b="1" dirty="0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00B0F0"/>
                  </a:gs>
                </a:gsLst>
                <a:lin ang="0" scaled="1"/>
                <a:tileRect/>
              </a:gradFill>
              <a:latin typeface="T고딕 Black" panose="020B0A03000000000000" pitchFamily="34" charset="-127"/>
              <a:ea typeface="T고딕 Black" panose="020B0A03000000000000" pitchFamily="34" charset="-127"/>
              <a:cs typeface="Arial" pitchFamily="34" charset="0"/>
            </a:endParaRPr>
          </a:p>
        </p:txBody>
      </p:sp>
      <p:sp>
        <p:nvSpPr>
          <p:cNvPr id="108" name="직사각형 107">
            <a:extLst>
              <a:ext uri="{FF2B5EF4-FFF2-40B4-BE49-F238E27FC236}">
                <a16:creationId xmlns:a16="http://schemas.microsoft.com/office/drawing/2014/main" id="{01F3FFE9-D27B-4772-BAF3-8B3E3D9DCC42}"/>
              </a:ext>
            </a:extLst>
          </p:cNvPr>
          <p:cNvSpPr/>
          <p:nvPr/>
        </p:nvSpPr>
        <p:spPr>
          <a:xfrm>
            <a:off x="646194" y="1206153"/>
            <a:ext cx="12187354" cy="1073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600" b="1" kern="0" dirty="0">
                <a:solidFill>
                  <a:srgbClr val="FFC000"/>
                </a:solidFill>
                <a:ea typeface="맑은 고딕" pitchFamily="50" charset="-127"/>
                <a:cs typeface="Arial" panose="020B0604020202020204" pitchFamily="34" charset="0"/>
              </a:rPr>
              <a:t>Mobility from E-UTRA TN to NR NTN has been approved as a new Work Item at RAN #102, with the scope limited to idle mode mobility only.</a:t>
            </a:r>
            <a:endParaRPr lang="en-US" altLang="ko-KR" sz="1600" b="1" dirty="0">
              <a:solidFill>
                <a:srgbClr val="FFC000"/>
              </a:solidFill>
              <a:ea typeface="T고딕 Medium" panose="020B0A03000000000000" pitchFamily="34" charset="-127"/>
              <a:cs typeface="Arial" panose="020B0604020202020204" pitchFamily="34" charset="0"/>
            </a:endParaRPr>
          </a:p>
          <a:p>
            <a:pPr marL="808558" marR="0" lvl="1" indent="-28575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-"/>
              <a:tabLst/>
              <a:defRPr/>
            </a:pPr>
            <a:endParaRPr lang="en-US" altLang="ko-KR" sz="1200" kern="0" dirty="0">
              <a:solidFill>
                <a:srgbClr val="FFFFFF"/>
              </a:solidFill>
              <a:ea typeface="맑은 고딕" pitchFamily="50" charset="-127"/>
              <a:cs typeface="Arial" panose="020B0604020202020204" pitchFamily="34" charset="0"/>
            </a:endParaRPr>
          </a:p>
        </p:txBody>
      </p:sp>
      <p:sp>
        <p:nvSpPr>
          <p:cNvPr id="370" name="Rectangle 1">
            <a:extLst>
              <a:ext uri="{FF2B5EF4-FFF2-40B4-BE49-F238E27FC236}">
                <a16:creationId xmlns:a16="http://schemas.microsoft.com/office/drawing/2014/main" id="{A05D0835-DC3A-4608-B093-1BDD92D675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026555" y="7931903"/>
            <a:ext cx="65" cy="25776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9522" rIns="0" bIns="-952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8" name="표 17">
            <a:extLst>
              <a:ext uri="{FF2B5EF4-FFF2-40B4-BE49-F238E27FC236}">
                <a16:creationId xmlns:a16="http://schemas.microsoft.com/office/drawing/2014/main" id="{15313DDF-B384-0BE0-B684-2A18B15BF7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6177740"/>
              </p:ext>
            </p:extLst>
          </p:nvPr>
        </p:nvGraphicFramePr>
        <p:xfrm>
          <a:off x="1024236" y="2264999"/>
          <a:ext cx="11485276" cy="16921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85276">
                  <a:extLst>
                    <a:ext uri="{9D8B030D-6E8A-4147-A177-3AD203B41FA5}">
                      <a16:colId xmlns:a16="http://schemas.microsoft.com/office/drawing/2014/main" val="2072527142"/>
                    </a:ext>
                  </a:extLst>
                </a:gridCol>
              </a:tblGrid>
              <a:tr h="1692188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 Rel-17 and Rel-18, some solutions have been defined for NR NTN – NR NTN mobility and  NR TN - NR NTN as well as NR NTN – NR TN mobility. However</a:t>
                      </a:r>
                      <a:r>
                        <a:rPr lang="en-US" altLang="ko-KR" sz="1500" b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mobility between E-UTRA TN and NR NTN and vice versa has not been defined yet. </a:t>
                      </a:r>
                    </a:p>
                    <a:p>
                      <a:pPr latinLnBrk="1"/>
                      <a:endParaRPr lang="en-US" altLang="ko-KR" sz="150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atinLnBrk="1"/>
                      <a:r>
                        <a:rPr lang="en-US" altLang="ko-KR" sz="15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Based on current any foreseen TN deployments and capabilities of UEs it is valuable to also define the mobility between E-UTRA TN and NR NTN for idle mode mobility support.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101887"/>
                  </a:ext>
                </a:extLst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5D99FA94-8A02-0C44-D236-EB1730772E2C}"/>
              </a:ext>
            </a:extLst>
          </p:cNvPr>
          <p:cNvSpPr txBox="1"/>
          <p:nvPr/>
        </p:nvSpPr>
        <p:spPr>
          <a:xfrm>
            <a:off x="1240260" y="2080333"/>
            <a:ext cx="1544012" cy="369332"/>
          </a:xfrm>
          <a:prstGeom prst="rect">
            <a:avLst/>
          </a:prstGeom>
          <a:solidFill>
            <a:srgbClr val="040927"/>
          </a:solidFill>
        </p:spPr>
        <p:txBody>
          <a:bodyPr wrap="non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</a:rPr>
              <a:t>Justification</a:t>
            </a:r>
            <a:endParaRPr lang="ko-KR" altLang="en-US" sz="1800" b="1" dirty="0">
              <a:solidFill>
                <a:schemeClr val="bg1"/>
              </a:solidFill>
            </a:endParaRPr>
          </a:p>
        </p:txBody>
      </p:sp>
      <p:graphicFrame>
        <p:nvGraphicFramePr>
          <p:cNvPr id="24" name="표 23">
            <a:extLst>
              <a:ext uri="{FF2B5EF4-FFF2-40B4-BE49-F238E27FC236}">
                <a16:creationId xmlns:a16="http://schemas.microsoft.com/office/drawing/2014/main" id="{61B9921C-7EEF-BD38-15EE-C2633233A4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6564771"/>
              </p:ext>
            </p:extLst>
          </p:nvPr>
        </p:nvGraphicFramePr>
        <p:xfrm>
          <a:off x="1024236" y="4343053"/>
          <a:ext cx="11485276" cy="21916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85276">
                  <a:extLst>
                    <a:ext uri="{9D8B030D-6E8A-4147-A177-3AD203B41FA5}">
                      <a16:colId xmlns:a16="http://schemas.microsoft.com/office/drawing/2014/main" val="2072527142"/>
                    </a:ext>
                  </a:extLst>
                </a:gridCol>
              </a:tblGrid>
              <a:tr h="2191692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work item aims at specifying support for the following objectives:</a:t>
                      </a:r>
                    </a:p>
                    <a:p>
                      <a:pPr latinLnBrk="1"/>
                      <a:r>
                        <a:rPr lang="en-US" altLang="ko-KR" sz="15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</a:t>
                      </a:r>
                      <a:r>
                        <a:rPr lang="en-US" altLang="ko-KR" sz="1500" b="0" dirty="0">
                          <a:solidFill>
                            <a:srgbClr val="FFC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idle mode mobility based on cell reselection from E-UTRA TN to NR NTN, where E-UTRA TN provides satellite information for NR NTN neighbor cells in a System Information Block.</a:t>
                      </a:r>
                      <a:r>
                        <a:rPr lang="en-US" altLang="ko-KR" sz="15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[RAN2]</a:t>
                      </a:r>
                    </a:p>
                    <a:p>
                      <a:pPr latinLnBrk="1"/>
                      <a:endParaRPr lang="en-US" altLang="ko-KR" sz="15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atinLnBrk="1"/>
                      <a:r>
                        <a:rPr lang="en-US" altLang="ko-KR" sz="15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Note: </a:t>
                      </a:r>
                    </a:p>
                    <a:p>
                      <a:pPr latinLnBrk="1"/>
                      <a:r>
                        <a:rPr lang="en-US" altLang="ko-KR" sz="15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The solutions shall be reusing the existing signaling introduced for IoT-NTN and mobility procedures between NR TN and NR NTN to the maximum extent.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101887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C2C7A1CC-3308-4768-A601-02095121390D}"/>
              </a:ext>
            </a:extLst>
          </p:cNvPr>
          <p:cNvSpPr txBox="1"/>
          <p:nvPr/>
        </p:nvSpPr>
        <p:spPr>
          <a:xfrm>
            <a:off x="1312268" y="4158387"/>
            <a:ext cx="1223413" cy="369332"/>
          </a:xfrm>
          <a:prstGeom prst="rect">
            <a:avLst/>
          </a:prstGeom>
          <a:solidFill>
            <a:srgbClr val="040927"/>
          </a:solidFill>
        </p:spPr>
        <p:txBody>
          <a:bodyPr wrap="non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</a:rPr>
              <a:t>Objective</a:t>
            </a:r>
            <a:endParaRPr lang="ko-KR" altLang="en-US" sz="1800" b="1" dirty="0">
              <a:solidFill>
                <a:schemeClr val="bg1"/>
              </a:solidFill>
            </a:endParaRPr>
          </a:p>
        </p:txBody>
      </p:sp>
      <p:sp>
        <p:nvSpPr>
          <p:cNvPr id="2" name="내용 개체 틀 2">
            <a:extLst>
              <a:ext uri="{FF2B5EF4-FFF2-40B4-BE49-F238E27FC236}">
                <a16:creationId xmlns:a16="http://schemas.microsoft.com/office/drawing/2014/main" id="{4C560020-1B49-72C4-6AE3-431C842D8BBD}"/>
              </a:ext>
            </a:extLst>
          </p:cNvPr>
          <p:cNvSpPr txBox="1">
            <a:spLocks/>
          </p:cNvSpPr>
          <p:nvPr/>
        </p:nvSpPr>
        <p:spPr>
          <a:xfrm>
            <a:off x="10349272" y="162036"/>
            <a:ext cx="2376264" cy="338548"/>
          </a:xfrm>
          <a:prstGeom prst="rect">
            <a:avLst/>
          </a:prstGeom>
        </p:spPr>
        <p:txBody>
          <a:bodyPr vert="horz" wrap="square" lIns="91434" tIns="45717" rIns="91434" bIns="45717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altLang="ko-KR" sz="1600" b="1" spc="-100" dirty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RP-XXXXXX</a:t>
            </a:r>
          </a:p>
        </p:txBody>
      </p:sp>
    </p:spTree>
    <p:extLst>
      <p:ext uri="{BB962C8B-B14F-4D97-AF65-F5344CB8AC3E}">
        <p14:creationId xmlns:p14="http://schemas.microsoft.com/office/powerpoint/2010/main" val="18019021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내용 개체 틀 2">
            <a:extLst>
              <a:ext uri="{FF2B5EF4-FFF2-40B4-BE49-F238E27FC236}">
                <a16:creationId xmlns:a16="http://schemas.microsoft.com/office/drawing/2014/main" id="{F9811AD9-4CA4-4353-9191-5449FFA7E6AC}"/>
              </a:ext>
            </a:extLst>
          </p:cNvPr>
          <p:cNvSpPr txBox="1">
            <a:spLocks/>
          </p:cNvSpPr>
          <p:nvPr/>
        </p:nvSpPr>
        <p:spPr>
          <a:xfrm>
            <a:off x="804964" y="501257"/>
            <a:ext cx="11344508" cy="566137"/>
          </a:xfrm>
          <a:prstGeom prst="rect">
            <a:avLst/>
          </a:prstGeom>
        </p:spPr>
        <p:txBody>
          <a:bodyPr vert="horz" wrap="square" lIns="72983" tIns="36491" rIns="72983" bIns="36491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b="1" dirty="0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0">
                      <a:srgbClr val="00B0F0"/>
                    </a:gs>
                  </a:gsLst>
                  <a:lin ang="0" scaled="1"/>
                  <a:tileRect/>
                </a:gradFill>
                <a:latin typeface="T고딕 Black" panose="020B0A03000000000000" pitchFamily="34" charset="-127"/>
                <a:ea typeface="T고딕 Black" panose="020B0A03000000000000" pitchFamily="34" charset="-127"/>
                <a:cs typeface="Arial" pitchFamily="34" charset="0"/>
              </a:rPr>
              <a:t>Required Features for </a:t>
            </a:r>
            <a:r>
              <a:rPr lang="nn-NO" altLang="ko-KR" b="1" dirty="0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0">
                      <a:srgbClr val="00B0F0"/>
                    </a:gs>
                  </a:gsLst>
                  <a:lin ang="0" scaled="1"/>
                  <a:tileRect/>
                </a:gradFill>
                <a:latin typeface="T고딕 Black" panose="020B0A03000000000000" pitchFamily="34" charset="-127"/>
                <a:ea typeface="T고딕 Black" panose="020B0A03000000000000" pitchFamily="34" charset="-127"/>
                <a:cs typeface="Arial" pitchFamily="34" charset="0"/>
              </a:rPr>
              <a:t>E-UTRA TN to NR NTN Mobility</a:t>
            </a:r>
            <a:r>
              <a:rPr lang="en-US" altLang="ko-KR" b="1" dirty="0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0">
                      <a:srgbClr val="00B0F0"/>
                    </a:gs>
                  </a:gsLst>
                  <a:lin ang="0" scaled="1"/>
                  <a:tileRect/>
                </a:gradFill>
                <a:latin typeface="T고딕 Black" panose="020B0A03000000000000" pitchFamily="34" charset="-127"/>
                <a:ea typeface="T고딕 Black" panose="020B0A03000000000000" pitchFamily="34" charset="-127"/>
                <a:cs typeface="Arial" pitchFamily="34" charset="0"/>
              </a:rPr>
              <a:t> </a:t>
            </a:r>
          </a:p>
        </p:txBody>
      </p:sp>
      <p:sp>
        <p:nvSpPr>
          <p:cNvPr id="370" name="Rectangle 1">
            <a:extLst>
              <a:ext uri="{FF2B5EF4-FFF2-40B4-BE49-F238E27FC236}">
                <a16:creationId xmlns:a16="http://schemas.microsoft.com/office/drawing/2014/main" id="{A05D0835-DC3A-4608-B093-1BDD92D675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026555" y="7931903"/>
            <a:ext cx="65" cy="25776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9522" rIns="0" bIns="-952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9CEEFBB4-F0BE-7D3C-597B-BE6AAEAB68BD}"/>
              </a:ext>
            </a:extLst>
          </p:cNvPr>
          <p:cNvSpPr/>
          <p:nvPr/>
        </p:nvSpPr>
        <p:spPr>
          <a:xfrm>
            <a:off x="628192" y="1067394"/>
            <a:ext cx="12187354" cy="59213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400" b="1" kern="0" dirty="0">
                <a:solidFill>
                  <a:srgbClr val="FFC000"/>
                </a:solidFill>
                <a:ea typeface="맑은 고딕" pitchFamily="50" charset="-127"/>
                <a:cs typeface="Arial" panose="020B0604020202020204" pitchFamily="34" charset="0"/>
              </a:rPr>
              <a:t>Due to the limited scope of Rel-19 WI, the following legacy features for NR NTN cannot be supported for E-UTRA TN to NR NTN mobility cases</a:t>
            </a:r>
            <a:endParaRPr lang="en-US" altLang="ko-KR" sz="1400" b="1" dirty="0">
              <a:solidFill>
                <a:srgbClr val="FFC000"/>
              </a:solidFill>
              <a:ea typeface="T고딕 Medium" panose="020B0A03000000000000" pitchFamily="34" charset="-127"/>
              <a:cs typeface="Arial" panose="020B0604020202020204" pitchFamily="34" charset="0"/>
            </a:endParaRPr>
          </a:p>
          <a:p>
            <a:pPr marL="808558" marR="0" lvl="1" indent="-28575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-"/>
              <a:tabLst/>
              <a:defRPr/>
            </a:pPr>
            <a:r>
              <a:rPr lang="en-US" altLang="ko-KR" sz="1200" kern="0" dirty="0">
                <a:solidFill>
                  <a:srgbClr val="FFFFFF"/>
                </a:solidFill>
                <a:ea typeface="맑은 고딕" pitchFamily="50" charset="-127"/>
                <a:cs typeface="Arial" panose="020B0604020202020204" pitchFamily="34" charset="0"/>
              </a:rPr>
              <a:t>Handover, RACH-less handover, Conditional handover, etc.</a:t>
            </a:r>
          </a:p>
          <a:p>
            <a:pPr marL="808558" marR="0" lvl="1" indent="-28575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-"/>
              <a:tabLst/>
              <a:defRPr/>
            </a:pPr>
            <a:r>
              <a:rPr lang="en-US" altLang="ko-KR" sz="1200" kern="0" dirty="0">
                <a:solidFill>
                  <a:srgbClr val="FFFFFF"/>
                </a:solidFill>
                <a:ea typeface="맑은 고딕" pitchFamily="50" charset="-127"/>
                <a:cs typeface="Arial" panose="020B0604020202020204" pitchFamily="34" charset="0"/>
              </a:rPr>
              <a:t>Multiple SMTCs, NW-controlled adjustments of SMTCs, etc.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400" b="1" kern="0" dirty="0">
                <a:solidFill>
                  <a:srgbClr val="FFC000"/>
                </a:solidFill>
                <a:ea typeface="맑은 고딕" pitchFamily="50" charset="-127"/>
                <a:cs typeface="Arial" panose="020B0604020202020204" pitchFamily="34" charset="0"/>
              </a:rPr>
              <a:t>Support of at least one feature among above is important, given that the other features on LTE-NR interworking, such as dual connectivity, are NOT available for NTN scenarios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400" b="1" kern="0" dirty="0">
                <a:solidFill>
                  <a:srgbClr val="FFC000"/>
                </a:solidFill>
                <a:ea typeface="맑은 고딕" pitchFamily="50" charset="-127"/>
                <a:cs typeface="Arial" panose="020B0604020202020204" pitchFamily="34" charset="0"/>
              </a:rPr>
              <a:t>As of 2023, more than 50% of world population still has been being connected by E-UTRA</a:t>
            </a:r>
          </a:p>
          <a:p>
            <a:pPr marL="808558" marR="0" lvl="1" indent="-28575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-"/>
              <a:tabLst/>
              <a:defRPr/>
            </a:pPr>
            <a:r>
              <a:rPr kumimoji="1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Arial" panose="020B0604020202020204" pitchFamily="34" charset="0"/>
              </a:rPr>
              <a:t>Therefore, it is expected that E-UTRA TN to NR NTN mobility could be a common operation scenario, at least in some regions </a:t>
            </a:r>
          </a:p>
          <a:p>
            <a:pPr marL="808558" marR="0" lvl="1" indent="-28575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-"/>
              <a:tabLst/>
              <a:defRPr/>
            </a:pPr>
            <a:endParaRPr kumimoji="1" lang="en-US" altLang="ko-KR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맑은 고딕" pitchFamily="50" charset="-127"/>
              <a:cs typeface="Arial" panose="020B0604020202020204" pitchFamily="34" charset="0"/>
            </a:endParaRP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600" b="1" kern="0" dirty="0">
              <a:solidFill>
                <a:srgbClr val="FFC000"/>
              </a:solidFill>
              <a:ea typeface="맑은 고딕" pitchFamily="50" charset="-127"/>
              <a:cs typeface="Arial" panose="020B0604020202020204" pitchFamily="34" charset="0"/>
            </a:endParaRP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600" b="1" kern="0" dirty="0">
              <a:solidFill>
                <a:srgbClr val="FFC000"/>
              </a:solidFill>
              <a:ea typeface="맑은 고딕" pitchFamily="50" charset="-127"/>
              <a:cs typeface="Arial" panose="020B0604020202020204" pitchFamily="34" charset="0"/>
            </a:endParaRP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600" b="1" kern="0" dirty="0">
              <a:solidFill>
                <a:srgbClr val="FFC000"/>
              </a:solidFill>
              <a:ea typeface="맑은 고딕" pitchFamily="50" charset="-127"/>
              <a:cs typeface="Arial" panose="020B0604020202020204" pitchFamily="34" charset="0"/>
            </a:endParaRP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600" b="1" kern="0" dirty="0">
              <a:solidFill>
                <a:srgbClr val="FFC000"/>
              </a:solidFill>
              <a:ea typeface="맑은 고딕" pitchFamily="50" charset="-127"/>
              <a:cs typeface="Arial" panose="020B0604020202020204" pitchFamily="34" charset="0"/>
            </a:endParaRP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600" b="1" kern="0" dirty="0">
              <a:solidFill>
                <a:srgbClr val="FFC000"/>
              </a:solidFill>
              <a:ea typeface="맑은 고딕" pitchFamily="50" charset="-127"/>
              <a:cs typeface="Arial" panose="020B0604020202020204" pitchFamily="34" charset="0"/>
            </a:endParaRP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600" b="1" kern="0" dirty="0">
              <a:solidFill>
                <a:srgbClr val="FFC000"/>
              </a:solidFill>
              <a:ea typeface="맑은 고딕" pitchFamily="50" charset="-127"/>
              <a:cs typeface="Arial" panose="020B0604020202020204" pitchFamily="34" charset="0"/>
            </a:endParaRP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600" b="1" kern="0" dirty="0">
                <a:solidFill>
                  <a:srgbClr val="FFC000"/>
                </a:solidFill>
                <a:ea typeface="맑은 고딕" pitchFamily="50" charset="-127"/>
                <a:cs typeface="Arial" panose="020B0604020202020204" pitchFamily="34" charset="0"/>
              </a:rPr>
              <a:t>Proposal 1: Support connected mode mobility/measurement from E-UTRA TN to NR NTN in Rel-19.</a:t>
            </a:r>
          </a:p>
          <a:p>
            <a:pPr marL="808558" lvl="1" indent="-285750" algn="l">
              <a:lnSpc>
                <a:spcPct val="150000"/>
              </a:lnSpc>
              <a:buFont typeface="Arial" panose="020B0604020202020204" pitchFamily="34" charset="0"/>
              <a:buChar char="-"/>
              <a:defRPr/>
            </a:pPr>
            <a:r>
              <a:rPr lang="en-US" altLang="ko-KR" sz="1200" kern="0" dirty="0">
                <a:solidFill>
                  <a:srgbClr val="FFFFFF"/>
                </a:solidFill>
                <a:ea typeface="맑은 고딕" pitchFamily="50" charset="-127"/>
                <a:cs typeface="Arial" panose="020B0604020202020204" pitchFamily="34" charset="0"/>
              </a:rPr>
              <a:t>To minimize the specification efforts, support of multiple SMTCs for connected mode mobility from E-UTRA TN to NR NTN may have high priority.</a:t>
            </a:r>
          </a:p>
          <a:p>
            <a:pPr marL="808558" lvl="1" indent="-285750" algn="l">
              <a:lnSpc>
                <a:spcPct val="150000"/>
              </a:lnSpc>
              <a:buFont typeface="Arial" panose="020B0604020202020204" pitchFamily="34" charset="0"/>
              <a:buChar char="-"/>
              <a:defRPr/>
            </a:pPr>
            <a:r>
              <a:rPr lang="en-US" altLang="ko-KR" sz="1200" kern="0" dirty="0">
                <a:solidFill>
                  <a:srgbClr val="FFFFFF"/>
                </a:solidFill>
                <a:ea typeface="맑은 고딕" pitchFamily="50" charset="-127"/>
                <a:cs typeface="Arial" panose="020B0604020202020204" pitchFamily="34" charset="0"/>
              </a:rPr>
              <a:t>This feature should have high priority in Rel-20, at least.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FA1266C-F8E1-48CC-9B46-6968BF74FDF5}"/>
              </a:ext>
            </a:extLst>
          </p:cNvPr>
          <p:cNvSpPr txBox="1"/>
          <p:nvPr/>
        </p:nvSpPr>
        <p:spPr>
          <a:xfrm>
            <a:off x="2896444" y="5758220"/>
            <a:ext cx="578156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https://www.itu.int/itu-d/reports/statistics/2023/10/10/ff23-mobile-network-coverage/</a:t>
            </a:r>
            <a:endParaRPr lang="ko-KR" altLang="en-US" sz="1200" dirty="0">
              <a:solidFill>
                <a:schemeClr val="bg1"/>
              </a:solidFill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37A49F60-0DE4-4479-BA1E-899974D050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4456" y="3654425"/>
            <a:ext cx="5841270" cy="2101587"/>
          </a:xfrm>
          <a:prstGeom prst="rect">
            <a:avLst/>
          </a:prstGeom>
        </p:spPr>
      </p:pic>
      <p:sp>
        <p:nvSpPr>
          <p:cNvPr id="2" name="내용 개체 틀 2">
            <a:extLst>
              <a:ext uri="{FF2B5EF4-FFF2-40B4-BE49-F238E27FC236}">
                <a16:creationId xmlns:a16="http://schemas.microsoft.com/office/drawing/2014/main" id="{1973ABB9-44D4-4BF1-25FF-587B3A08FB93}"/>
              </a:ext>
            </a:extLst>
          </p:cNvPr>
          <p:cNvSpPr txBox="1">
            <a:spLocks/>
          </p:cNvSpPr>
          <p:nvPr/>
        </p:nvSpPr>
        <p:spPr>
          <a:xfrm>
            <a:off x="10349272" y="162036"/>
            <a:ext cx="2376264" cy="338548"/>
          </a:xfrm>
          <a:prstGeom prst="rect">
            <a:avLst/>
          </a:prstGeom>
        </p:spPr>
        <p:txBody>
          <a:bodyPr vert="horz" wrap="square" lIns="91434" tIns="45717" rIns="91434" bIns="45717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altLang="ko-KR" sz="1600" b="1" spc="-100" dirty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RP-XXXXXX</a:t>
            </a:r>
          </a:p>
        </p:txBody>
      </p:sp>
    </p:spTree>
    <p:extLst>
      <p:ext uri="{BB962C8B-B14F-4D97-AF65-F5344CB8AC3E}">
        <p14:creationId xmlns:p14="http://schemas.microsoft.com/office/powerpoint/2010/main" val="34577164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내용 개체 틀 2">
            <a:extLst>
              <a:ext uri="{FF2B5EF4-FFF2-40B4-BE49-F238E27FC236}">
                <a16:creationId xmlns:a16="http://schemas.microsoft.com/office/drawing/2014/main" id="{E563EF21-F94C-4F1A-8659-D6A19244C48B}"/>
              </a:ext>
            </a:extLst>
          </p:cNvPr>
          <p:cNvSpPr txBox="1">
            <a:spLocks/>
          </p:cNvSpPr>
          <p:nvPr/>
        </p:nvSpPr>
        <p:spPr>
          <a:xfrm>
            <a:off x="804965" y="501257"/>
            <a:ext cx="8676964" cy="627693"/>
          </a:xfrm>
          <a:prstGeom prst="rect">
            <a:avLst/>
          </a:prstGeom>
        </p:spPr>
        <p:txBody>
          <a:bodyPr vert="horz" wrap="square" lIns="72983" tIns="36491" rIns="72983" bIns="36491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3600" b="1" dirty="0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0">
                      <a:srgbClr val="00B0F0"/>
                    </a:gs>
                  </a:gsLst>
                  <a:lin ang="0" scaled="1"/>
                  <a:tileRect/>
                </a:gradFill>
                <a:latin typeface="T고딕 Black" panose="020B0A03000000000000" pitchFamily="34" charset="-127"/>
                <a:ea typeface="T고딕 Black" panose="020B0A03000000000000" pitchFamily="34" charset="-127"/>
                <a:cs typeface="Arial" pitchFamily="34" charset="0"/>
              </a:rPr>
              <a:t>Conclusion</a:t>
            </a:r>
            <a:endParaRPr lang="ko-KR" altLang="en-US" sz="3600" b="1" dirty="0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00B0F0"/>
                  </a:gs>
                </a:gsLst>
                <a:lin ang="0" scaled="1"/>
                <a:tileRect/>
              </a:gradFill>
              <a:latin typeface="T고딕 Black" panose="020B0A03000000000000" pitchFamily="34" charset="-127"/>
              <a:ea typeface="T고딕 Black" panose="020B0A03000000000000" pitchFamily="34" charset="-127"/>
              <a:cs typeface="Arial" pitchFamily="34" charset="0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AB444A16-D8A8-4DAA-83C1-BC61598158C6}"/>
              </a:ext>
            </a:extLst>
          </p:cNvPr>
          <p:cNvSpPr/>
          <p:nvPr/>
        </p:nvSpPr>
        <p:spPr>
          <a:xfrm>
            <a:off x="403167" y="1761086"/>
            <a:ext cx="12590521" cy="1437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600" b="1" kern="0" dirty="0">
              <a:solidFill>
                <a:schemeClr val="accent6">
                  <a:lumMod val="60000"/>
                  <a:lumOff val="40000"/>
                </a:schemeClr>
              </a:solidFill>
              <a:ea typeface="맑은 고딕" pitchFamily="50" charset="-127"/>
              <a:cs typeface="Arial" panose="020B0604020202020204" pitchFamily="34" charset="0"/>
            </a:endParaRP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600" b="1" kern="0" dirty="0">
                <a:solidFill>
                  <a:schemeClr val="accent6">
                    <a:lumMod val="60000"/>
                    <a:lumOff val="40000"/>
                  </a:schemeClr>
                </a:solidFill>
                <a:ea typeface="맑은 고딕" pitchFamily="50" charset="-127"/>
                <a:cs typeface="Arial" panose="020B0604020202020204" pitchFamily="34" charset="0"/>
              </a:rPr>
              <a:t>Proposal 1: </a:t>
            </a:r>
            <a:r>
              <a:rPr lang="en-US" altLang="ko-KR" sz="1600" b="1" kern="0" dirty="0">
                <a:solidFill>
                  <a:schemeClr val="bg1"/>
                </a:solidFill>
                <a:ea typeface="맑은 고딕" pitchFamily="50" charset="-127"/>
                <a:cs typeface="Arial" panose="020B0604020202020204" pitchFamily="34" charset="0"/>
              </a:rPr>
              <a:t>Support connected mode mobility from E-UTRA TN to NR NTN in Rel-19. </a:t>
            </a:r>
            <a:endParaRPr lang="en-US" altLang="ko-KR" sz="1600" b="1" kern="0" dirty="0">
              <a:solidFill>
                <a:schemeClr val="accent6">
                  <a:lumMod val="60000"/>
                  <a:lumOff val="40000"/>
                </a:schemeClr>
              </a:solidFill>
              <a:ea typeface="맑은 고딕" pitchFamily="50" charset="-127"/>
              <a:cs typeface="Arial" panose="020B0604020202020204" pitchFamily="34" charset="0"/>
            </a:endParaRPr>
          </a:p>
          <a:p>
            <a:pPr marL="808558" lvl="1" indent="-285750" algn="l">
              <a:lnSpc>
                <a:spcPct val="150000"/>
              </a:lnSpc>
              <a:buFont typeface="Arial" panose="020B0604020202020204" pitchFamily="34" charset="0"/>
              <a:buChar char="-"/>
              <a:defRPr/>
            </a:pPr>
            <a:r>
              <a:rPr lang="en-US" altLang="ko-KR" sz="1400" kern="0" dirty="0">
                <a:solidFill>
                  <a:srgbClr val="FFFFFF"/>
                </a:solidFill>
                <a:ea typeface="맑은 고딕" pitchFamily="50" charset="-127"/>
                <a:cs typeface="Arial" panose="020B0604020202020204" pitchFamily="34" charset="0"/>
              </a:rPr>
              <a:t>To minimize the specification efforts, support of multiple SMTCs for connected mode mobility from E-UTRA TN to NR NTN may have high priority.</a:t>
            </a:r>
          </a:p>
          <a:p>
            <a:pPr marL="808558" lvl="1" indent="-285750" algn="l">
              <a:lnSpc>
                <a:spcPct val="150000"/>
              </a:lnSpc>
              <a:buFont typeface="Arial" panose="020B0604020202020204" pitchFamily="34" charset="0"/>
              <a:buChar char="-"/>
              <a:defRPr/>
            </a:pPr>
            <a:r>
              <a:rPr lang="en-US" altLang="ko-KR" sz="1400" kern="0" dirty="0">
                <a:solidFill>
                  <a:schemeClr val="bg1"/>
                </a:solidFill>
                <a:ea typeface="맑은 고딕" pitchFamily="50" charset="-127"/>
                <a:cs typeface="Arial" panose="020B0604020202020204" pitchFamily="34" charset="0"/>
              </a:rPr>
              <a:t>This feature should have high priority in Rel-20, at least.</a:t>
            </a:r>
          </a:p>
        </p:txBody>
      </p:sp>
      <p:sp>
        <p:nvSpPr>
          <p:cNvPr id="2" name="내용 개체 틀 2">
            <a:extLst>
              <a:ext uri="{FF2B5EF4-FFF2-40B4-BE49-F238E27FC236}">
                <a16:creationId xmlns:a16="http://schemas.microsoft.com/office/drawing/2014/main" id="{E7D58C7E-A688-D110-D2C1-4CE36C3A5D31}"/>
              </a:ext>
            </a:extLst>
          </p:cNvPr>
          <p:cNvSpPr txBox="1">
            <a:spLocks/>
          </p:cNvSpPr>
          <p:nvPr/>
        </p:nvSpPr>
        <p:spPr>
          <a:xfrm>
            <a:off x="10349272" y="162036"/>
            <a:ext cx="2376264" cy="338548"/>
          </a:xfrm>
          <a:prstGeom prst="rect">
            <a:avLst/>
          </a:prstGeom>
        </p:spPr>
        <p:txBody>
          <a:bodyPr vert="horz" wrap="square" lIns="91434" tIns="45717" rIns="91434" bIns="45717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altLang="ko-KR" sz="1600" b="1" spc="-100" dirty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RP-XXXXXX</a:t>
            </a:r>
          </a:p>
        </p:txBody>
      </p:sp>
    </p:spTree>
    <p:extLst>
      <p:ext uri="{BB962C8B-B14F-4D97-AF65-F5344CB8AC3E}">
        <p14:creationId xmlns:p14="http://schemas.microsoft.com/office/powerpoint/2010/main" val="364937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2">
            <a:extLst>
              <a:ext uri="{FF2B5EF4-FFF2-40B4-BE49-F238E27FC236}">
                <a16:creationId xmlns:a16="http://schemas.microsoft.com/office/drawing/2014/main" id="{8A5B8109-30A1-49FA-A49D-B13B47B72D37}"/>
              </a:ext>
            </a:extLst>
          </p:cNvPr>
          <p:cNvSpPr txBox="1">
            <a:spLocks/>
          </p:cNvSpPr>
          <p:nvPr/>
        </p:nvSpPr>
        <p:spPr>
          <a:xfrm>
            <a:off x="804965" y="501257"/>
            <a:ext cx="8676964" cy="627693"/>
          </a:xfrm>
          <a:prstGeom prst="rect">
            <a:avLst/>
          </a:prstGeom>
        </p:spPr>
        <p:txBody>
          <a:bodyPr vert="horz" wrap="square" lIns="72983" tIns="36491" rIns="72983" bIns="36491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3600" b="1" dirty="0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0">
                      <a:srgbClr val="00B0F0"/>
                    </a:gs>
                  </a:gsLst>
                  <a:lin ang="0" scaled="1"/>
                  <a:tileRect/>
                </a:gradFill>
                <a:latin typeface="T고딕 Black" panose="020B0A03000000000000" pitchFamily="34" charset="-127"/>
                <a:ea typeface="T고딕 Black" panose="020B0A03000000000000" pitchFamily="34" charset="-127"/>
                <a:cs typeface="Arial" pitchFamily="34" charset="0"/>
              </a:rPr>
              <a:t>Appendix</a:t>
            </a:r>
            <a:endParaRPr lang="ko-KR" altLang="en-US" sz="3600" b="1" dirty="0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00B0F0"/>
                  </a:gs>
                </a:gsLst>
                <a:lin ang="0" scaled="1"/>
                <a:tileRect/>
              </a:gradFill>
              <a:latin typeface="T고딕 Black" panose="020B0A03000000000000" pitchFamily="34" charset="-127"/>
              <a:ea typeface="T고딕 Black" panose="020B0A03000000000000" pitchFamily="34" charset="-127"/>
              <a:cs typeface="Arial" pitchFamily="34" charset="0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7341587B-2AE3-4167-AFDC-AA015758FF7A}"/>
              </a:ext>
            </a:extLst>
          </p:cNvPr>
          <p:cNvSpPr/>
          <p:nvPr/>
        </p:nvSpPr>
        <p:spPr>
          <a:xfrm>
            <a:off x="646194" y="1206153"/>
            <a:ext cx="12187354" cy="416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600" b="1" kern="0" dirty="0">
                <a:solidFill>
                  <a:srgbClr val="FFC000"/>
                </a:solidFill>
                <a:ea typeface="맑은 고딕" pitchFamily="50" charset="-127"/>
                <a:cs typeface="Arial" panose="020B0604020202020204" pitchFamily="34" charset="0"/>
              </a:rPr>
              <a:t>The yellow highlighted features are not supported for IDLE mode LTE to NR NTN mobility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73E3474-1325-45E5-8557-7BAA6F1A4151}"/>
              </a:ext>
            </a:extLst>
          </p:cNvPr>
          <p:cNvSpPr txBox="1"/>
          <p:nvPr/>
        </p:nvSpPr>
        <p:spPr>
          <a:xfrm>
            <a:off x="1132248" y="1818221"/>
            <a:ext cx="11215246" cy="117724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marL="216000" indent="-457200" algn="l" hangingPunct="0">
              <a:spcAft>
                <a:spcPts val="900"/>
              </a:spcAft>
            </a:pPr>
            <a:r>
              <a:rPr lang="en-GB" altLang="ko-KR" sz="1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RAN2 agreements from RAN2#127:</a:t>
            </a:r>
            <a:endParaRPr lang="ko-KR" altLang="ko-KR" sz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16000" indent="-457200" algn="l" hangingPunct="0">
              <a:spcAft>
                <a:spcPts val="900"/>
              </a:spcAft>
            </a:pPr>
            <a:r>
              <a:rPr lang="en-US" altLang="ko-KR" sz="1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ko-KR" altLang="ko-KR" sz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16000" indent="-457200" algn="l" hangingPunct="0">
              <a:spcAft>
                <a:spcPts val="900"/>
              </a:spcAft>
            </a:pPr>
            <a:r>
              <a:rPr lang="en-GB" altLang="ko-KR" sz="1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6.	RAN2 will not do further work to introduce multiple SMTCs in LTE</a:t>
            </a:r>
            <a:endParaRPr lang="ko-KR" altLang="ko-KR" sz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16000" indent="-457200" algn="l" hangingPunct="0">
              <a:spcAft>
                <a:spcPts val="900"/>
              </a:spcAft>
            </a:pPr>
            <a:r>
              <a:rPr lang="en-US" altLang="ko-KR" sz="1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ko-KR" altLang="ko-KR" sz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84623333-231E-4298-8175-C7091E803790}"/>
              </a:ext>
            </a:extLst>
          </p:cNvPr>
          <p:cNvGrpSpPr/>
          <p:nvPr/>
        </p:nvGrpSpPr>
        <p:grpSpPr>
          <a:xfrm>
            <a:off x="1132248" y="3294385"/>
            <a:ext cx="11215246" cy="3247043"/>
            <a:chOff x="1132248" y="3469759"/>
            <a:chExt cx="11215246" cy="324704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id="{E7679811-92AD-429D-904D-20E37937C52F}"/>
                    </a:ext>
                  </a:extLst>
                </p:cNvPr>
                <p:cNvSpPr txBox="1"/>
                <p:nvPr/>
              </p:nvSpPr>
              <p:spPr>
                <a:xfrm>
                  <a:off x="1132248" y="3654425"/>
                  <a:ext cx="11215246" cy="3062377"/>
                </a:xfrm>
                <a:prstGeom prst="rect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txBody>
                <a:bodyPr wrap="square">
                  <a:spAutoFit/>
                </a:bodyPr>
                <a:lstStyle/>
                <a:p>
                  <a:pPr marL="900430" indent="-900430" algn="l" hangingPunct="0">
                    <a:spcBef>
                      <a:spcPts val="600"/>
                    </a:spcBef>
                    <a:spcAft>
                      <a:spcPts val="900"/>
                    </a:spcAft>
                  </a:pPr>
                  <a:endParaRPr lang="en-GB" altLang="ko-KR" sz="400" b="1" dirty="0">
                    <a:solidFill>
                      <a:schemeClr val="bg1"/>
                    </a:solidFill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pPr marL="900430" indent="-900430" algn="l" hangingPunct="0">
                    <a:spcBef>
                      <a:spcPts val="600"/>
                    </a:spcBef>
                    <a:spcAft>
                      <a:spcPts val="900"/>
                    </a:spcAft>
                  </a:pPr>
                  <a:r>
                    <a:rPr lang="en-GB" altLang="ko-KR" sz="1600" b="1" dirty="0">
                      <a:solidFill>
                        <a:schemeClr val="bg1"/>
                      </a:solidFill>
                      <a:effectLst/>
                      <a:latin typeface="Arial" panose="020B060402020202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16.14.3.3	Measurements</a:t>
                  </a:r>
                  <a:endParaRPr lang="ko-KR" altLang="ko-KR" sz="1600" b="1" dirty="0">
                    <a:solidFill>
                      <a:schemeClr val="bg1"/>
                    </a:solidFill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pPr algn="l" hangingPunct="0">
                    <a:spcAft>
                      <a:spcPts val="900"/>
                    </a:spcAft>
                  </a:pPr>
                  <a:r>
                    <a:rPr lang="en-GB" altLang="ko-KR" sz="1200" dirty="0">
                      <a:solidFill>
                        <a:schemeClr val="bg1"/>
                      </a:solidFill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The same principle as described in 9.2.4 applies to measurements in NTN unless hereunder specified.</a:t>
                  </a:r>
                  <a:endParaRPr lang="ko-KR" altLang="ko-KR" sz="1200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  <a:p>
                  <a:pPr algn="l" hangingPunct="0">
                    <a:spcAft>
                      <a:spcPts val="900"/>
                    </a:spcAft>
                  </a:pPr>
                  <a:r>
                    <a:rPr lang="en-GB" altLang="ko-KR" sz="1200" dirty="0">
                      <a:solidFill>
                        <a:schemeClr val="bg1"/>
                      </a:solidFill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The network can configure:</a:t>
                  </a:r>
                  <a:endParaRPr lang="ko-KR" altLang="ko-KR" sz="1200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  <a:p>
                  <a:pPr marL="360680" indent="-180340" algn="l" hangingPunct="0">
                    <a:spcAft>
                      <a:spcPts val="900"/>
                    </a:spcAft>
                  </a:pPr>
                  <a:r>
                    <a:rPr lang="en-GB" altLang="ko-KR" sz="1200" dirty="0">
                      <a:solidFill>
                        <a:schemeClr val="bg1"/>
                      </a:solidFill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-	</a:t>
                  </a:r>
                  <a:r>
                    <a:rPr lang="en-GB" altLang="ko-KR" sz="1200" dirty="0">
                      <a:solidFill>
                        <a:schemeClr val="bg1"/>
                      </a:solidFill>
                      <a:effectLst/>
                      <a:highlight>
                        <a:srgbClr val="FF0000"/>
                      </a:highlight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multiple SMTCs in parallel per carrier and for a given set of cells</a:t>
                  </a:r>
                  <a:r>
                    <a:rPr lang="en-GB" altLang="ko-KR" sz="1200" dirty="0">
                      <a:solidFill>
                        <a:schemeClr val="bg1"/>
                      </a:solidFill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 depending on UE capabilities;</a:t>
                  </a:r>
                  <a:endParaRPr lang="ko-KR" altLang="ko-KR" sz="1200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  <a:p>
                  <a:pPr marL="360680" indent="-180340" algn="l" hangingPunct="0">
                    <a:spcAft>
                      <a:spcPts val="900"/>
                    </a:spcAft>
                  </a:pPr>
                  <a:r>
                    <a:rPr lang="en-GB" altLang="ko-KR" sz="1200" dirty="0">
                      <a:solidFill>
                        <a:schemeClr val="bg1"/>
                      </a:solidFill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-	</a:t>
                  </a:r>
                  <a:r>
                    <a:rPr lang="en-GB" altLang="ko-KR" sz="1200" dirty="0">
                      <a:solidFill>
                        <a:schemeClr val="bg1"/>
                      </a:solidFill>
                      <a:effectLst/>
                      <a:highlight>
                        <a:srgbClr val="FF0000"/>
                      </a:highlight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measurement gaps based on multiple SMTCs</a:t>
                  </a:r>
                  <a:r>
                    <a:rPr lang="en-GB" altLang="ko-KR" sz="1200" dirty="0">
                      <a:solidFill>
                        <a:schemeClr val="bg1"/>
                      </a:solidFill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;</a:t>
                  </a:r>
                  <a:endParaRPr lang="ko-KR" altLang="ko-KR" sz="1200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  <a:p>
                  <a:pPr marL="360680" indent="-180340" algn="l" hangingPunct="0">
                    <a:spcAft>
                      <a:spcPts val="900"/>
                    </a:spcAft>
                  </a:pPr>
                  <a:r>
                    <a:rPr lang="en-GB" altLang="ko-KR" sz="1200" dirty="0">
                      <a:solidFill>
                        <a:schemeClr val="bg1"/>
                      </a:solidFill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-	assistance information (e.g., ephemeris, Common TA parameters,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ko-KR" altLang="ko-KR" sz="12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ko-KR" sz="12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𝑘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GB" altLang="ko-KR" sz="1200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mac</m:t>
                          </m:r>
                        </m:sub>
                      </m:sSub>
                    </m:oMath>
                  </a14:m>
                  <a:r>
                    <a:rPr lang="en-GB" altLang="ko-KR" sz="1200" dirty="0">
                      <a:solidFill>
                        <a:schemeClr val="bg1"/>
                      </a:solidFill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) provided in SIB19 for UE to perform measurement on neighbour cells in RRC_IDLE/RRC_INACTIVE/RRC_CONNECTED.</a:t>
                  </a:r>
                  <a:endParaRPr lang="ko-KR" altLang="ko-KR" sz="1200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  <a:p>
                  <a:pPr algn="l" hangingPunct="0">
                    <a:spcAft>
                      <a:spcPts val="900"/>
                    </a:spcAft>
                  </a:pPr>
                  <a:r>
                    <a:rPr lang="en-GB" altLang="ko-KR" sz="1200" dirty="0">
                      <a:solidFill>
                        <a:schemeClr val="bg1"/>
                      </a:solidFill>
                      <a:effectLst/>
                      <a:highlight>
                        <a:srgbClr val="FF0000"/>
                      </a:highlight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NW-controlled adjustment of SMTCs can be based on UE assistance information reported in RRC_CONNECTED</a:t>
                  </a:r>
                  <a:r>
                    <a:rPr lang="en-GB" altLang="ko-KR" sz="1200" dirty="0">
                      <a:solidFill>
                        <a:schemeClr val="bg1"/>
                      </a:solidFill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. A UE in RRC_IDLE/RRC_INACTIVE can adjust SMTCs based on its location and assistance information in SIB19.</a:t>
                  </a:r>
                  <a:endParaRPr lang="ko-KR" altLang="ko-KR" sz="1200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  <a:p>
                  <a:pPr algn="l" hangingPunct="0">
                    <a:spcAft>
                      <a:spcPts val="900"/>
                    </a:spcAft>
                  </a:pPr>
                  <a:r>
                    <a:rPr lang="en-GB" altLang="ko-KR" sz="1200" dirty="0">
                      <a:solidFill>
                        <a:schemeClr val="bg1"/>
                      </a:solidFill>
                      <a:effectLst/>
                      <a:highlight>
                        <a:srgbClr val="FF0000"/>
                      </a:highlight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UE assistance information consists of the service link propagation delay difference(s) between serving the cell and neighbour cell(s)</a:t>
                  </a:r>
                  <a:r>
                    <a:rPr lang="en-GB" altLang="ko-KR" sz="1200" dirty="0">
                      <a:solidFill>
                        <a:schemeClr val="bg1"/>
                      </a:solidFill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.</a:t>
                  </a:r>
                  <a:endParaRPr lang="ko-KR" altLang="ko-KR" sz="1000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id="{E7679811-92AD-429D-904D-20E37937C52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32248" y="3654425"/>
                  <a:ext cx="11215246" cy="3062377"/>
                </a:xfrm>
                <a:prstGeom prst="rect">
                  <a:avLst/>
                </a:prstGeom>
                <a:blipFill>
                  <a:blip r:embed="rId2"/>
                  <a:stretch>
                    <a:fillRect l="-271" b="-595"/>
                  </a:stretch>
                </a:blipFill>
                <a:ln>
                  <a:solidFill>
                    <a:schemeClr val="bg1"/>
                  </a:solidFill>
                </a:ln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617C0AE-03FE-4A66-B8D2-3881C02E57BC}"/>
                </a:ext>
              </a:extLst>
            </p:cNvPr>
            <p:cNvSpPr txBox="1"/>
            <p:nvPr/>
          </p:nvSpPr>
          <p:spPr>
            <a:xfrm>
              <a:off x="1316469" y="3469759"/>
              <a:ext cx="2044149" cy="369332"/>
            </a:xfrm>
            <a:prstGeom prst="rect">
              <a:avLst/>
            </a:prstGeom>
            <a:solidFill>
              <a:srgbClr val="040927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sz="1800" b="1" dirty="0">
                  <a:solidFill>
                    <a:schemeClr val="bg1"/>
                  </a:solidFill>
                </a:rPr>
                <a:t>TS38.300 V17.9.0</a:t>
              </a:r>
              <a:endParaRPr lang="ko-KR" altLang="en-US" sz="18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93947706"/>
      </p:ext>
    </p:extLst>
  </p:cSld>
  <p:clrMapOvr>
    <a:masterClrMapping/>
  </p:clrMapOvr>
</p:sld>
</file>

<file path=ppt/theme/theme1.xml><?xml version="1.0" encoding="utf-8"?>
<a:theme xmlns:a="http://schemas.openxmlformats.org/drawingml/2006/main" name="3_디자인 사용자 지정">
  <a:themeElements>
    <a:clrScheme name="1_디자인 사용자 지정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사용자 지정 1">
      <a:majorFont>
        <a:latin typeface="Moebius"/>
        <a:ea typeface="맑은 고딕"/>
        <a:cs typeface=""/>
      </a:majorFont>
      <a:minorFont>
        <a:latin typeface="Moebius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>
            <a:lumMod val="85000"/>
          </a:schemeClr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2000" tIns="0" rIns="18000" bIns="0" numCol="1" rtlCol="0" anchor="t" anchorCtr="0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sz="1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HY태고딕" pitchFamily="18" charset="-127"/>
            <a:cs typeface="Arial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0" rIns="1800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HY태고딕" pitchFamily="18" charset="-127"/>
            <a:cs typeface="Arials"/>
          </a:defRPr>
        </a:defPPr>
      </a:lstStyle>
    </a:lnDef>
  </a:objectDefaults>
  <a:extraClrSchemeLst>
    <a:extraClrScheme>
      <a:clrScheme name="1_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4_디자인 사용자 지정">
  <a:themeElements>
    <a:clrScheme name="따뜻한 파란색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사용자 지정 1">
      <a:majorFont>
        <a:latin typeface="Moebius"/>
        <a:ea typeface="맑은 고딕"/>
        <a:cs typeface=""/>
      </a:majorFont>
      <a:minorFont>
        <a:latin typeface="Moebius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>
            <a:lumMod val="85000"/>
          </a:schemeClr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2000" tIns="0" rIns="18000" bIns="0" numCol="1" rtlCol="0" anchor="t" anchorCtr="0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sz="1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HY태고딕" pitchFamily="18" charset="-127"/>
            <a:cs typeface="Arial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0" rIns="1800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HY태고딕" pitchFamily="18" charset="-127"/>
            <a:cs typeface="Arials"/>
          </a:defRPr>
        </a:defPPr>
      </a:lstStyle>
    </a:lnDef>
  </a:objectDefaults>
  <a:extraClrSchemeLst>
    <a:extraClrScheme>
      <a:clrScheme name="1_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FF00"/>
      </a:dk2>
      <a:lt2>
        <a:srgbClr val="FF0000"/>
      </a:lt2>
      <a:accent1>
        <a:srgbClr val="0000FF"/>
      </a:accent1>
      <a:accent2>
        <a:srgbClr val="00FFFF"/>
      </a:accent2>
      <a:accent3>
        <a:srgbClr val="FFFFFF"/>
      </a:accent3>
      <a:accent4>
        <a:srgbClr val="000000"/>
      </a:accent4>
      <a:accent5>
        <a:srgbClr val="AAAAFF"/>
      </a:accent5>
      <a:accent6>
        <a:srgbClr val="00E7E7"/>
      </a:accent6>
      <a:hlink>
        <a:srgbClr val="FF00FF"/>
      </a:hlink>
      <a:folHlink>
        <a:srgbClr val="FFFF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FF00"/>
      </a:dk2>
      <a:lt2>
        <a:srgbClr val="FF0000"/>
      </a:lt2>
      <a:accent1>
        <a:srgbClr val="0000FF"/>
      </a:accent1>
      <a:accent2>
        <a:srgbClr val="00FFFF"/>
      </a:accent2>
      <a:accent3>
        <a:srgbClr val="FFFFFF"/>
      </a:accent3>
      <a:accent4>
        <a:srgbClr val="000000"/>
      </a:accent4>
      <a:accent5>
        <a:srgbClr val="AAAAFF"/>
      </a:accent5>
      <a:accent6>
        <a:srgbClr val="00E7E7"/>
      </a:accent6>
      <a:hlink>
        <a:srgbClr val="FF00FF"/>
      </a:hlink>
      <a:folHlink>
        <a:srgbClr val="FFFF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ED6FED939BFF9A4FB09AFCB61919D034" ma:contentTypeVersion="15" ma:contentTypeDescription="새 문서를 만듭니다." ma:contentTypeScope="" ma:versionID="59974b47fa118d31bd932630a50cab67">
  <xsd:schema xmlns:xsd="http://www.w3.org/2001/XMLSchema" xmlns:xs="http://www.w3.org/2001/XMLSchema" xmlns:p="http://schemas.microsoft.com/office/2006/metadata/properties" xmlns:ns2="e26a68fd-5d8f-4777-a4c1-82a0f44ad806" xmlns:ns3="ee70d1d4-4e23-4392-b5e9-d20765badc8b" targetNamespace="http://schemas.microsoft.com/office/2006/metadata/properties" ma:root="true" ma:fieldsID="ce3e849bc2ba877a5bb3137d14b874c2" ns2:_="" ns3:_="">
    <xsd:import namespace="e26a68fd-5d8f-4777-a4c1-82a0f44ad806"/>
    <xsd:import namespace="ee70d1d4-4e23-4392-b5e9-d20765badc8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LengthInSecond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6a68fd-5d8f-4777-a4c1-82a0f44ad80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7" nillable="true" ma:taxonomy="true" ma:internalName="lcf76f155ced4ddcb4097134ff3c332f" ma:taxonomyFieldName="MediaServiceImageTags" ma:displayName="이미지 태그" ma:readOnly="false" ma:fieldId="{5cf76f15-5ced-4ddc-b409-7134ff3c332f}" ma:taxonomyMulti="true" ma:sspId="d598f3ee-d021-4b24-b7d6-a74b92dec85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70d1d4-4e23-4392-b5e9-d20765badc8b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b121f5c7-6e86-4d80-9fa7-42ee75582ddd}" ma:internalName="TaxCatchAll" ma:showField="CatchAllData" ma:web="ee70d1d4-4e23-4392-b5e9-d20765badc8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26a68fd-5d8f-4777-a4c1-82a0f44ad806">
      <Terms xmlns="http://schemas.microsoft.com/office/infopath/2007/PartnerControls"/>
    </lcf76f155ced4ddcb4097134ff3c332f>
    <TaxCatchAll xmlns="ee70d1d4-4e23-4392-b5e9-d20765badc8b" xsi:nil="true"/>
  </documentManagement>
</p:properties>
</file>

<file path=customXml/itemProps1.xml><?xml version="1.0" encoding="utf-8"?>
<ds:datastoreItem xmlns:ds="http://schemas.openxmlformats.org/officeDocument/2006/customXml" ds:itemID="{CBF0C634-C7BD-4A38-B15C-25C421E966C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A673699-F941-476C-A07F-E621A6D14DC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26a68fd-5d8f-4777-a4c1-82a0f44ad806"/>
    <ds:schemaRef ds:uri="ee70d1d4-4e23-4392-b5e9-d20765badc8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84EC33E-9203-478D-902F-2FF7E6253C62}">
  <ds:schemaRefs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http://purl.org/dc/dcmitype/"/>
    <ds:schemaRef ds:uri="http://schemas.microsoft.com/office/2006/documentManagement/types"/>
    <ds:schemaRef ds:uri="b4a7f3fc-5aa6-4018-ab60-3986696db710"/>
    <ds:schemaRef ds:uri="http://purl.org/dc/elements/1.1/"/>
    <ds:schemaRef ds:uri="http://schemas.microsoft.com/office/2006/metadata/properties"/>
    <ds:schemaRef ds:uri="http://purl.org/dc/terms/"/>
    <ds:schemaRef ds:uri="e26a68fd-5d8f-4777-a4c1-82a0f44ad806"/>
    <ds:schemaRef ds:uri="ee70d1d4-4e23-4392-b5e9-d20765badc8b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1474090316</TotalTime>
  <Pages>39</Pages>
  <Words>693</Words>
  <Application>Microsoft Office PowerPoint</Application>
  <PresentationFormat>사용자 지정</PresentationFormat>
  <Paragraphs>63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5</vt:i4>
      </vt:variant>
    </vt:vector>
  </HeadingPairs>
  <TitlesOfParts>
    <vt:vector size="14" baseType="lpstr">
      <vt:lpstr>Optima</vt:lpstr>
      <vt:lpstr>T고딕 Black</vt:lpstr>
      <vt:lpstr>굴림</vt:lpstr>
      <vt:lpstr>Arial</vt:lpstr>
      <vt:lpstr>Cambria Math</vt:lpstr>
      <vt:lpstr>Times New Roman</vt:lpstr>
      <vt:lpstr>Wingdings</vt:lpstr>
      <vt:lpstr>3_디자인 사용자 지정</vt:lpstr>
      <vt:lpstr>4_디자인 사용자 지정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5G presentation</dc:title>
  <dc:creator>류탁기님/Access Network개발팀</dc:creator>
  <cp:lastModifiedBy>Hoondong</cp:lastModifiedBy>
  <cp:revision>8683</cp:revision>
  <cp:lastPrinted>2023-05-24T13:53:45Z</cp:lastPrinted>
  <dcterms:created xsi:type="dcterms:W3CDTF">1996-10-14T12:11:22Z</dcterms:created>
  <dcterms:modified xsi:type="dcterms:W3CDTF">2024-08-30T02:44:38Z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0x0101004C920E3CDF296A4DA164753BD618D2DC</vt:lpwstr>
  </property>
</Properties>
</file>