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3"/>
  </p:sldMasterIdLst>
  <p:notesMasterIdLst>
    <p:notesMasterId r:id="rId5"/>
  </p:notesMasterIdLst>
  <p:sldIdLst>
    <p:sldId id="2263" r:id="rId4"/>
    <p:sldId id="6644844" r:id="rId6"/>
    <p:sldId id="6644843" r:id="rId7"/>
    <p:sldId id="6644845" r:id="rId8"/>
    <p:sldId id="2264" r:id="rId9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07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9" autoAdjust="0"/>
    <p:restoredTop sz="95502" autoAdjust="0"/>
  </p:normalViewPr>
  <p:slideViewPr>
    <p:cSldViewPr snapToGrid="0" snapToObjects="1" showGuides="1">
      <p:cViewPr varScale="1">
        <p:scale>
          <a:sx n="63" d="100"/>
          <a:sy n="63" d="100"/>
        </p:scale>
        <p:origin x="968" y="52"/>
      </p:cViewPr>
      <p:guideLst>
        <p:guide orient="horz" pos="2160"/>
        <p:guide pos="3840"/>
        <p:guide orient="horz" pos="2107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党的二十大报告44次提到科技，55次提到创新，36次提到人才。刚刚高总也提到了，党中央和国家，对中央企业勇担国家战略科技力量，强化企业创新主体地位的要求之高史无前例。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0" lvl="0" indent="0" algn="l">
              <a:buClrTx/>
              <a:buSzTx/>
              <a:buFontTx/>
              <a:buChar char="-"/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0" lvl="0" indent="0" algn="l">
              <a:buClrTx/>
              <a:buSzTx/>
              <a:buFontTx/>
              <a:buChar char="-"/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0" lvl="0" indent="0" algn="l">
              <a:buClrTx/>
              <a:buSzTx/>
              <a:buFontTx/>
              <a:buChar char="-"/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党的二十大报告44次提到科技，55次提到创新，36次提到人才。刚刚高总也提到了，党中央和国家，对中央企业勇担国家战略科技力量，强化企业创新主体地位的要求之高史无前例。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2"/>
            <a:ext cx="280416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4615">
              <a:spcBef>
                <a:spcPts val="125"/>
              </a:spcBef>
              <a:defRPr sz="12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1D60167-4931-47E6-BA6A-407CBD079E47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3" y="260264"/>
            <a:ext cx="1415731" cy="43646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28455" y="762000"/>
            <a:ext cx="180000" cy="18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685800"/>
            <a:endParaRPr lang="zh-CN" altLang="en-US" sz="1335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428455" y="980102"/>
            <a:ext cx="180000" cy="1797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685800"/>
            <a:endParaRPr lang="zh-CN" altLang="en-US" sz="1335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428455" y="1197908"/>
            <a:ext cx="180000" cy="17970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685800"/>
            <a:endParaRPr lang="zh-CN" altLang="en-US" sz="1335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428455" y="1415713"/>
            <a:ext cx="180000" cy="1797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685800"/>
            <a:endParaRPr lang="zh-CN" altLang="en-US" sz="1335" dirty="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-504826" y="1938316"/>
            <a:ext cx="237491" cy="2974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685800"/>
            <a:r>
              <a:rPr lang="en-US" altLang="zh-CN" sz="1335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1335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-504826" y="2199936"/>
            <a:ext cx="237491" cy="2974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685800"/>
            <a:r>
              <a:rPr lang="en-US" altLang="zh-CN" sz="1335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1335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504826" y="2461556"/>
            <a:ext cx="237491" cy="2974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685800"/>
            <a:r>
              <a:rPr lang="en-US" altLang="zh-CN" sz="1335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1335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-504826" y="1676696"/>
            <a:ext cx="237491" cy="2974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685800"/>
            <a:r>
              <a:rPr lang="en-US" altLang="zh-CN" sz="1335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1335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6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2"/>
            <a:ext cx="280416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4615">
              <a:spcBef>
                <a:spcPts val="125"/>
              </a:spcBef>
              <a:defRPr sz="12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1D60167-4931-47E6-BA6A-407CBD079E47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6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1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1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50" y="2889392"/>
            <a:ext cx="149809" cy="64461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2"/>
            <a:ext cx="2804160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4615">
              <a:spcBef>
                <a:spcPts val="125"/>
              </a:spcBef>
              <a:defRPr sz="12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1D60167-4931-47E6-BA6A-407CBD079E47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65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77942"/>
            <a:ext cx="2804160" cy="276999"/>
          </a:xfr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5" y="241650"/>
            <a:ext cx="9644761" cy="43088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1"/>
            <a:ext cx="9144000" cy="15875"/>
          </a:xfrm>
          <a:prstGeom prst="rect">
            <a:avLst/>
          </a:prstGeom>
        </p:spPr>
      </p:pic>
      <p:pic>
        <p:nvPicPr>
          <p:cNvPr id="7" name="picture 3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21600000">
            <a:off x="10472277" y="199214"/>
            <a:ext cx="1415795" cy="437388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56970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lIns="91439" tIns="45719" rIns="91439" bIns="45719" rtlCol="0"/>
          <a:lstStyle/>
          <a:p>
            <a:pPr algn="ctr" defTabSz="685800"/>
            <a:endParaRPr lang="zh-CN" altLang="en-US" sz="1335" dirty="0">
              <a:solidFill>
                <a:prstClr val="black"/>
              </a:solidFill>
            </a:endParaRPr>
          </a:p>
        </p:txBody>
      </p:sp>
      <p:sp>
        <p:nvSpPr>
          <p:cNvPr id="9" name="rect"/>
          <p:cNvSpPr/>
          <p:nvPr userDrawn="1"/>
        </p:nvSpPr>
        <p:spPr>
          <a:xfrm>
            <a:off x="295849" y="157729"/>
            <a:ext cx="28575" cy="563627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lIns="91439" tIns="45719" rIns="91439" bIns="45719" rtlCol="0"/>
          <a:lstStyle/>
          <a:p>
            <a:pPr algn="ctr" defTabSz="685800"/>
            <a:endParaRPr lang="zh-CN" altLang="en-US" sz="1335" dirty="0">
              <a:solidFill>
                <a:prstClr val="black"/>
              </a:solidFill>
            </a:endParaRPr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31" y="1239786"/>
            <a:ext cx="11550015" cy="322397"/>
          </a:xfrm>
          <a:prstGeom prst="rect">
            <a:avLst/>
          </a:prstGeom>
          <a:solidFill>
            <a:srgbClr val="F2F2F2"/>
          </a:solidFill>
        </p:spPr>
        <p:txBody>
          <a:bodyPr lIns="51434" tIns="25718" rIns="51434" bIns="25718" anchor="ctr"/>
          <a:lstStyle>
            <a:lvl1pPr marL="285115" indent="-285115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477502" y="6543677"/>
            <a:ext cx="1705847" cy="276997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r" defTabSz="685800"/>
            <a:fld id="{937A7587-B1F7-43EE-9480-2C52ABB5508E}" type="slidenum">
              <a:rPr lang="zh-CN" altLang="en-US" sz="120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465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63303"/>
            <a:ext cx="9144000" cy="184666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9"/>
            <a:ext cx="9144000" cy="3693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77942"/>
            <a:ext cx="2804160" cy="276999"/>
          </a:xfrm>
        </p:spPr>
        <p:txBody>
          <a:bodyPr/>
          <a:lstStyle/>
          <a:p>
            <a:fld id="{D10626BB-F723-4C9F-B20E-DFC10819FC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E113-9BC8-4D0C-AAD8-ADDD9D17168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7" y="296516"/>
            <a:ext cx="9703755" cy="611184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40"/>
            <a:ext cx="10363200" cy="457099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65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65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3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5" y="6499148"/>
            <a:ext cx="447675" cy="246221"/>
          </a:xfrm>
          <a:prstGeom prst="rect">
            <a:avLst/>
          </a:prstGeom>
          <a:noFill/>
        </p:spPr>
        <p:txBody>
          <a:bodyPr wrap="none" lIns="91439" tIns="45719" rIns="91439" bIns="45719" rtlCol="0" anchor="ctr" anchorCtr="0">
            <a:noAutofit/>
          </a:bodyPr>
          <a:lstStyle/>
          <a:p>
            <a:pPr algn="ctr" defTabSz="685800"/>
            <a:fld id="{FDA8CB47-5F18-3A4B-AD3A-422A03DFB5D1}" type="slidenum">
              <a:rPr kumimoji="1" lang="zh-CN" altLang="en-US" sz="1200" b="1" smtClean="0">
                <a:solidFill>
                  <a:srgbClr val="C0504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fld>
            <a:endParaRPr kumimoji="1" lang="zh-CN" altLang="en-US" sz="1200" b="1" dirty="0">
              <a:solidFill>
                <a:srgbClr val="C0504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14400" y="152505"/>
            <a:ext cx="8153400" cy="611184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89139" y="6414431"/>
            <a:ext cx="2743200" cy="25391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>
              <a:defRPr sz="1200" b="1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89A68CE-9FA7-456D-BE34-4C018B9CB8B8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5" y="-262887"/>
            <a:ext cx="2072640" cy="1388745"/>
          </a:xfrm>
          <a:prstGeom prst="rect">
            <a:avLst/>
          </a:prstGeom>
        </p:spPr>
      </p:pic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40"/>
            <a:ext cx="10363200" cy="457099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65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65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98244"/>
            <a:ext cx="6870023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1" y="3951605"/>
            <a:ext cx="7105651" cy="290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685800"/>
            <a:endParaRPr lang="zh-CN" altLang="en-US" sz="1335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71477" y="170579"/>
            <a:ext cx="9909225" cy="58773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12.png"/><Relationship Id="rId12" Type="http://schemas.openxmlformats.org/officeDocument/2006/relationships/image" Target="../media/image11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6599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058403" y="336467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3" y="1917168"/>
            <a:ext cx="7141159" cy="410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6"/>
            <a:ext cx="7008707" cy="4101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0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defTabSz="685800">
              <a:defRPr sz="1335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2"/>
            <a:ext cx="2804160" cy="2051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685800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335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4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94615" defTabSz="685800">
              <a:spcBef>
                <a:spcPts val="125"/>
              </a:spcBef>
              <a:defRPr sz="12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1D60167-4931-47E6-BA6A-407CBD079E47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19.png"/><Relationship Id="rId7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tags" Target="../tags/tag7.xml"/><Relationship Id="rId4" Type="http://schemas.openxmlformats.org/officeDocument/2006/relationships/image" Target="../media/image17.png"/><Relationship Id="rId3" Type="http://schemas.openxmlformats.org/officeDocument/2006/relationships/tags" Target="../tags/tag6.xml"/><Relationship Id="rId2" Type="http://schemas.openxmlformats.org/officeDocument/2006/relationships/image" Target="../media/image16.sv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4.xml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3821" y="2274365"/>
            <a:ext cx="1118479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	Considerations on R19 UAV</a:t>
            </a:r>
            <a:endParaRPr lang="en-US" altLang="zh-CN" sz="4800" dirty="0"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480" y="279848"/>
            <a:ext cx="1109472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#105			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		</a:t>
            </a:r>
            <a:r>
              <a:rPr lang="en-GB" altLang="zh-CN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RP-241945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Melbourne, Australia, September 9-12, 2024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b="1" dirty="0">
                <a:latin typeface="Arial" panose="020B0604020202020204" pitchFamily="34" charset="0"/>
              </a:rPr>
              <a:t>Agenda: 9.1.2</a:t>
            </a:r>
            <a:endParaRPr lang="en-US" altLang="zh-CN" b="1" dirty="0"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US" altLang="zh-CN" b="1" dirty="0">
                <a:latin typeface="Arial" panose="020B0604020202020204" pitchFamily="34" charset="0"/>
              </a:rPr>
              <a:t>Source: CMCC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1" y="0"/>
            <a:ext cx="8915401" cy="762000"/>
            <a:chOff x="0" y="152400"/>
            <a:chExt cx="8915400" cy="762000"/>
          </a:xfrm>
        </p:grpSpPr>
        <p:sp>
          <p:nvSpPr>
            <p:cNvPr id="1048770" name="矩形 19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145735" name="直接连接符 20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4"/>
            <a:ext cx="340360" cy="138499"/>
          </a:xfrm>
        </p:spPr>
        <p:txBody>
          <a:bodyPr/>
          <a:lstStyle/>
          <a:p>
            <a:pPr marL="127000">
              <a:spcBef>
                <a:spcPts val="165"/>
              </a:spcBef>
            </a:pPr>
            <a:fld id="{81D60167-4931-47E6-BA6A-407CBD079E47}" type="slidenum">
              <a:rPr lang="en-US" altLang="zh-CN" sz="9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9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141605" y="101600"/>
            <a:ext cx="1109218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cs typeface="+mn-ea"/>
                <a:sym typeface="+mn-lt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otivation: The Challenges of 5G-A Low-Altitude Netwo</a:t>
            </a:r>
            <a:r>
              <a:rPr lang="en-US" altLang="zh-CN" sz="2800" b="1" dirty="0">
                <a:solidFill>
                  <a:schemeClr val="tx1"/>
                </a:solidFill>
                <a:cs typeface="+mn-ea"/>
                <a:sym typeface="+mn-lt"/>
              </a:rPr>
              <a:t>rk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4030" y="850900"/>
            <a:ext cx="11203940" cy="5813425"/>
            <a:chOff x="1697" y="1189"/>
            <a:chExt cx="17644" cy="9155"/>
          </a:xfrm>
        </p:grpSpPr>
        <p:sp>
          <p:nvSpPr>
            <p:cNvPr id="65" name="矩形 64"/>
            <p:cNvSpPr/>
            <p:nvPr/>
          </p:nvSpPr>
          <p:spPr>
            <a:xfrm>
              <a:off x="13406" y="2486"/>
              <a:ext cx="3890" cy="2489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406" y="1953"/>
              <a:ext cx="3425" cy="47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cs typeface="+mn-lt"/>
                  <a:sym typeface="+mn-ea"/>
                </a:rPr>
                <a:t>Identification of UE</a:t>
              </a:r>
              <a:endParaRPr lang="en-US" altLang="zh-CN" sz="1600" b="1" dirty="0">
                <a:solidFill>
                  <a:schemeClr val="tx1"/>
                </a:solidFill>
                <a:cs typeface="+mn-lt"/>
                <a:sym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9972" y="2516"/>
              <a:ext cx="3156" cy="2459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0800000" flipH="1" flipV="1">
              <a:off x="2566" y="1919"/>
              <a:ext cx="2948" cy="3055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9000"/>
                  </a:srgbClr>
                </a:gs>
                <a:gs pos="0">
                  <a:srgbClr val="6ED5FF">
                    <a:alpha val="2000"/>
                  </a:srgbClr>
                </a:gs>
                <a:gs pos="54000">
                  <a:srgbClr val="6ED5FF">
                    <a:alpha val="10000"/>
                  </a:srgbClr>
                </a:gs>
                <a:gs pos="100000">
                  <a:srgbClr val="6ED5FF">
                    <a:alpha val="12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0"/>
                    </a:srgbClr>
                  </a:gs>
                </a:gsLst>
                <a:lin ang="18900000" scaled="0"/>
              </a:gradFill>
              <a:prstDash val="solid"/>
              <a:miter lim="800000"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txBody>
            <a:bodyPr lIns="197375" tIns="16794" rIns="197375" bIns="16794" rtlCol="0" anchor="ctr"/>
            <a:p>
              <a:pPr marL="0" marR="0" lvl="0" indent="0" algn="ctr" defTabSz="12731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554" y="2486"/>
              <a:ext cx="2962" cy="2487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2554" y="4119"/>
              <a:ext cx="2971" cy="53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L="173990" marR="0" lvl="0" indent="-173990" algn="l" defTabSz="914400" rtl="0" eaLnBrk="1" fontAlgn="auto" latinLnBrk="0" hangingPunct="1">
                <a:lnSpc>
                  <a:spcPct val="12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300" b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Fewer obstruction  </a:t>
              </a:r>
              <a:endParaRPr kumimoji="0" lang="en-US" altLang="zh-CN" sz="13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0800000" flipH="1" flipV="1">
              <a:off x="9973" y="1920"/>
              <a:ext cx="3154" cy="3153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9000"/>
                  </a:srgbClr>
                </a:gs>
                <a:gs pos="0">
                  <a:srgbClr val="6ED5FF">
                    <a:alpha val="2000"/>
                  </a:srgbClr>
                </a:gs>
                <a:gs pos="54000">
                  <a:srgbClr val="6ED5FF">
                    <a:alpha val="10000"/>
                  </a:srgbClr>
                </a:gs>
                <a:gs pos="100000">
                  <a:srgbClr val="6ED5FF">
                    <a:alpha val="12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0"/>
                    </a:srgbClr>
                  </a:gs>
                </a:gsLst>
                <a:lin ang="18900000" scaled="0"/>
              </a:gradFill>
              <a:prstDash val="solid"/>
              <a:miter lim="800000"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txBody>
            <a:bodyPr lIns="197375" tIns="16794" rIns="197375" bIns="16794" rtlCol="0" anchor="ctr"/>
            <a:p>
              <a:pPr marL="0" marR="0" lvl="0" indent="0" algn="ctr" defTabSz="12731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136" y="4348"/>
              <a:ext cx="3124" cy="47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marL="175895" marR="0" lvl="0" indent="-175895" algn="l" defTabSz="9144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1280" algn="l"/>
                </a:tabLst>
                <a:defRPr/>
              </a:pPr>
              <a:r>
                <a:rPr lang="en-US" altLang="zh-CN" sz="13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More handovers and more HO failure</a:t>
              </a:r>
              <a:endParaRPr lang="en-US" altLang="zh-CN" sz="13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6" name="文本框 11"/>
            <p:cNvSpPr txBox="1"/>
            <p:nvPr/>
          </p:nvSpPr>
          <p:spPr>
            <a:xfrm>
              <a:off x="9971" y="3611"/>
              <a:ext cx="3156" cy="47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1915" algn="l"/>
                </a:tabLst>
                <a:defRPr/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unordered handover due to fragmented cell </a:t>
              </a:r>
              <a:endParaRPr lang="en-US" altLang="zh-CN" sz="1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5" name="文本框 11"/>
            <p:cNvSpPr txBox="1"/>
            <p:nvPr/>
          </p:nvSpPr>
          <p:spPr>
            <a:xfrm>
              <a:off x="9987" y="2561"/>
              <a:ext cx="3156" cy="51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2550" algn="l"/>
                </a:tabLst>
                <a:defRPr/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ordered handover </a:t>
              </a:r>
              <a:endParaRPr lang="en-US" altLang="zh-CN" sz="1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0800000" flipH="1" flipV="1">
              <a:off x="13260" y="1918"/>
              <a:ext cx="4035" cy="3155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9000"/>
                  </a:srgbClr>
                </a:gs>
                <a:gs pos="0">
                  <a:srgbClr val="6ED5FF">
                    <a:alpha val="2000"/>
                  </a:srgbClr>
                </a:gs>
                <a:gs pos="54000">
                  <a:srgbClr val="6ED5FF">
                    <a:alpha val="10000"/>
                  </a:srgbClr>
                </a:gs>
                <a:gs pos="100000">
                  <a:srgbClr val="6ED5FF">
                    <a:alpha val="12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0"/>
                    </a:srgbClr>
                  </a:gs>
                </a:gsLst>
                <a:lin ang="18900000" scaled="0"/>
              </a:gradFill>
              <a:prstDash val="solid"/>
              <a:miter lim="800000"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txBody>
            <a:bodyPr lIns="197375" tIns="16794" rIns="197375" bIns="16794" rtlCol="0" anchor="ctr"/>
            <a:p>
              <a:pPr marL="0" marR="0" lvl="0" indent="0" algn="ctr" defTabSz="12731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486" y="3479"/>
              <a:ext cx="3628" cy="50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UAV-specific Identification</a:t>
              </a:r>
              <a:endParaRPr lang="en-US" altLang="zh-CN" sz="1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59" y="1920"/>
              <a:ext cx="3914" cy="51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cs typeface="+mn-lt"/>
                  <a:sym typeface="+mn-ea"/>
                </a:rPr>
                <a:t>Interference Level</a:t>
              </a:r>
              <a:endParaRPr lang="en-US" altLang="zh-CN" sz="1600" b="1" dirty="0">
                <a:solidFill>
                  <a:schemeClr val="tx1"/>
                </a:solidFill>
                <a:cs typeface="+mn-lt"/>
                <a:sym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264" y="1919"/>
              <a:ext cx="3375" cy="51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cs typeface="+mn-lt"/>
                </a:rPr>
                <a:t>Propagation Model</a:t>
              </a:r>
              <a:endParaRPr lang="en-US" altLang="zh-CN" sz="1600" b="1" dirty="0">
                <a:solidFill>
                  <a:schemeClr val="tx1"/>
                </a:solidFill>
                <a:cs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0800000" flipH="1" flipV="1">
              <a:off x="5759" y="1920"/>
              <a:ext cx="3913" cy="3055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9000"/>
                  </a:srgbClr>
                </a:gs>
                <a:gs pos="0">
                  <a:srgbClr val="6ED5FF">
                    <a:alpha val="2000"/>
                  </a:srgbClr>
                </a:gs>
                <a:gs pos="54000">
                  <a:srgbClr val="6ED5FF">
                    <a:alpha val="10000"/>
                  </a:srgbClr>
                </a:gs>
                <a:gs pos="100000">
                  <a:srgbClr val="6ED5FF">
                    <a:alpha val="12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0"/>
                    </a:srgbClr>
                  </a:gs>
                </a:gsLst>
                <a:lin ang="18900000" scaled="0"/>
              </a:gradFill>
              <a:prstDash val="solid"/>
              <a:miter lim="800000"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txBody>
            <a:bodyPr lIns="197375" tIns="16794" rIns="197375" bIns="16794" rtlCol="0" anchor="ctr"/>
            <a:p>
              <a:pPr marL="0" marR="0" lvl="0" indent="0" algn="ctr" defTabSz="12731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9" y="2487"/>
              <a:ext cx="3912" cy="2488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72" y="1920"/>
              <a:ext cx="3757" cy="51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cs typeface="+mn-lt"/>
                  <a:sym typeface="+mn-ea"/>
                </a:rPr>
                <a:t>Handover Complexity</a:t>
              </a:r>
              <a:endParaRPr lang="en-US" altLang="zh-CN" sz="1600" b="1" dirty="0">
                <a:solidFill>
                  <a:schemeClr val="tx1"/>
                </a:solidFill>
                <a:cs typeface="+mn-lt"/>
                <a:sym typeface="+mn-ea"/>
              </a:endParaRPr>
            </a:p>
          </p:txBody>
        </p:sp>
        <p:sp>
          <p:nvSpPr>
            <p:cNvPr id="39" name="文本框 11"/>
            <p:cNvSpPr txBox="1"/>
            <p:nvPr/>
          </p:nvSpPr>
          <p:spPr>
            <a:xfrm>
              <a:off x="13429" y="2515"/>
              <a:ext cx="3650" cy="41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1915" algn="l"/>
                </a:tabLst>
                <a:defRPr/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generic identification</a:t>
              </a:r>
              <a:endParaRPr lang="en-US" altLang="zh-CN" sz="1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4" name="ONhy5MocIjSknnI文本框 11"/>
            <p:cNvSpPr txBox="1"/>
            <p:nvPr/>
          </p:nvSpPr>
          <p:spPr>
            <a:xfrm>
              <a:off x="5777" y="2520"/>
              <a:ext cx="3896" cy="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3185" algn="l"/>
                </a:tabLst>
                <a:defRPr/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simple interference </a:t>
              </a:r>
              <a:endPara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25" name="6vV7jdX16h9qDYt文本框 24"/>
            <p:cNvSpPr txBox="1"/>
            <p:nvPr/>
          </p:nvSpPr>
          <p:spPr>
            <a:xfrm>
              <a:off x="2583" y="1193"/>
              <a:ext cx="6346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</a:rPr>
                <a:t>Terrestrial Network</a:t>
              </a:r>
              <a:r>
                <a:rPr lang="zh-CN" altLang="en-US" sz="2400" b="1" u="sng">
                  <a:solidFill>
                    <a:schemeClr val="tx1"/>
                  </a:solidFill>
                  <a:sym typeface="+mn-ea"/>
                </a:rPr>
                <a:t> </a:t>
              </a:r>
              <a:endParaRPr lang="zh-CN" altLang="en-US" sz="2400" b="1" u="sng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3" name="文本框 11"/>
            <p:cNvSpPr txBox="1"/>
            <p:nvPr/>
          </p:nvSpPr>
          <p:spPr>
            <a:xfrm>
              <a:off x="1916" y="2559"/>
              <a:ext cx="3999" cy="51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NLOS path dominated  </a:t>
              </a:r>
              <a:endPara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350" y="1193"/>
              <a:ext cx="588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</a:rPr>
                <a:t>L</a:t>
              </a:r>
              <a:r>
                <a:rPr lang="zh-CN" altLang="en-US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ow-</a:t>
              </a: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Altitude</a:t>
              </a:r>
              <a:r>
                <a:rPr lang="zh-CN" altLang="en-US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 </a:t>
              </a: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N</a:t>
              </a:r>
              <a:r>
                <a:rPr lang="zh-CN" altLang="en-US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etwork</a:t>
              </a: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 </a:t>
              </a:r>
              <a:r>
                <a:rPr lang="zh-CN" altLang="en-US" sz="2400" b="1" u="sng">
                  <a:solidFill>
                    <a:schemeClr val="tx1"/>
                  </a:solidFill>
                  <a:sym typeface="+mn-ea"/>
                </a:rPr>
                <a:t> </a:t>
              </a:r>
              <a:endParaRPr lang="zh-CN" altLang="en-US" sz="2400" b="1" u="sng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30" name="文本框 11"/>
            <p:cNvSpPr txBox="1"/>
            <p:nvPr/>
          </p:nvSpPr>
          <p:spPr>
            <a:xfrm>
              <a:off x="2566" y="3610"/>
              <a:ext cx="2959" cy="56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LoS path  </a:t>
              </a: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dominated</a:t>
              </a:r>
              <a:endPara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42" name="ONhy5MocIjSknnI文本框 11"/>
            <p:cNvSpPr txBox="1"/>
            <p:nvPr/>
          </p:nvSpPr>
          <p:spPr>
            <a:xfrm>
              <a:off x="5757" y="3611"/>
              <a:ext cx="3914" cy="36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2550" algn="l"/>
                </a:tabLst>
                <a:defRPr/>
              </a:pPr>
              <a:r>
                <a:rPr lang="en-US" altLang="zh-CN" sz="1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complex interference</a:t>
              </a:r>
              <a:endParaRPr lang="en-US" altLang="zh-CN" sz="1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None/>
                <a:tabLst>
                  <a:tab pos="82550" algn="l"/>
                </a:tabLst>
                <a:defRPr/>
              </a:pPr>
              <a:endPara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45" name="文本框 11"/>
            <p:cNvSpPr txBox="1"/>
            <p:nvPr/>
          </p:nvSpPr>
          <p:spPr>
            <a:xfrm>
              <a:off x="13407" y="4016"/>
              <a:ext cx="3989" cy="83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pPr marL="175260" marR="0" lvl="0" indent="-175260" algn="l" defTabSz="9144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1280" algn="l"/>
                  <a:tab pos="356870" algn="l"/>
                </a:tabLst>
                <a:defRPr/>
              </a:pPr>
              <a:r>
                <a:rPr lang="en-US" altLang="zh-CN" sz="13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Reqiurement of</a:t>
              </a:r>
              <a:r>
                <a: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trusted access</a:t>
              </a:r>
              <a:r>
                <a:rPr lang="en-US" altLang="zh-CN" sz="13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and</a:t>
              </a:r>
              <a:r>
                <a:rPr lang="en-US" altLang="zh-CN" sz="13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 terminal authentication between NW and UTM</a:t>
              </a:r>
              <a:endParaRPr lang="en-US" altLang="zh-CN" sz="13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759" y="3992"/>
              <a:ext cx="4103" cy="82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marL="182880" marR="0" lvl="0" indent="-182880" algn="l" defTabSz="914400" rtl="0" eaLnBrk="1" fontAlgn="auto" latinLnBrk="0" hangingPunct="1">
                <a:lnSpc>
                  <a:spcPct val="11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1915" algn="l"/>
                </a:tabLst>
                <a:defRPr/>
              </a:pPr>
              <a:r>
                <a:rPr lang="en-US" altLang="zh-CN" sz="13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sym typeface="+mn-ea"/>
                </a:rPr>
                <a:t>New interference: air-to-air, air-to-ground, and ground-to-air</a:t>
              </a:r>
              <a:endParaRPr lang="en-US" altLang="zh-CN" sz="13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7" name="down-arrow_63062"/>
            <p:cNvSpPr/>
            <p:nvPr/>
          </p:nvSpPr>
          <p:spPr>
            <a:xfrm>
              <a:off x="14981" y="3032"/>
              <a:ext cx="364" cy="539"/>
            </a:xfrm>
            <a:custGeom>
              <a:avLst/>
              <a:gdLst>
                <a:gd name="T0" fmla="*/ 1167 w 5198"/>
                <a:gd name="T1" fmla="*/ 6365 h 7662"/>
                <a:gd name="T2" fmla="*/ 2603 w 5198"/>
                <a:gd name="T3" fmla="*/ 7434 h 7662"/>
                <a:gd name="T4" fmla="*/ 4194 w 5198"/>
                <a:gd name="T5" fmla="*/ 5720 h 7662"/>
                <a:gd name="T6" fmla="*/ 4725 w 5198"/>
                <a:gd name="T7" fmla="*/ 3909 h 7662"/>
                <a:gd name="T8" fmla="*/ 4627 w 5198"/>
                <a:gd name="T9" fmla="*/ 3884 h 7662"/>
                <a:gd name="T10" fmla="*/ 3452 w 5198"/>
                <a:gd name="T11" fmla="*/ 3819 h 7662"/>
                <a:gd name="T12" fmla="*/ 3264 w 5198"/>
                <a:gd name="T13" fmla="*/ 3819 h 7662"/>
                <a:gd name="T14" fmla="*/ 3313 w 5198"/>
                <a:gd name="T15" fmla="*/ 302 h 7662"/>
                <a:gd name="T16" fmla="*/ 3191 w 5198"/>
                <a:gd name="T17" fmla="*/ 196 h 7662"/>
                <a:gd name="T18" fmla="*/ 3182 w 5198"/>
                <a:gd name="T19" fmla="*/ 171 h 7662"/>
                <a:gd name="T20" fmla="*/ 2513 w 5198"/>
                <a:gd name="T21" fmla="*/ 65 h 7662"/>
                <a:gd name="T22" fmla="*/ 1607 w 5198"/>
                <a:gd name="T23" fmla="*/ 114 h 7662"/>
                <a:gd name="T24" fmla="*/ 1493 w 5198"/>
                <a:gd name="T25" fmla="*/ 237 h 7662"/>
                <a:gd name="T26" fmla="*/ 1452 w 5198"/>
                <a:gd name="T27" fmla="*/ 343 h 7662"/>
                <a:gd name="T28" fmla="*/ 1534 w 5198"/>
                <a:gd name="T29" fmla="*/ 3868 h 7662"/>
                <a:gd name="T30" fmla="*/ 408 w 5198"/>
                <a:gd name="T31" fmla="*/ 3794 h 7662"/>
                <a:gd name="T32" fmla="*/ 294 w 5198"/>
                <a:gd name="T33" fmla="*/ 3819 h 7662"/>
                <a:gd name="T34" fmla="*/ 24 w 5198"/>
                <a:gd name="T35" fmla="*/ 3998 h 7662"/>
                <a:gd name="T36" fmla="*/ 1167 w 5198"/>
                <a:gd name="T37" fmla="*/ 6365 h 7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98" h="7662">
                  <a:moveTo>
                    <a:pt x="1167" y="6365"/>
                  </a:moveTo>
                  <a:cubicBezTo>
                    <a:pt x="1436" y="6765"/>
                    <a:pt x="1999" y="7662"/>
                    <a:pt x="2603" y="7434"/>
                  </a:cubicBezTo>
                  <a:cubicBezTo>
                    <a:pt x="3272" y="7181"/>
                    <a:pt x="3811" y="6283"/>
                    <a:pt x="4194" y="5720"/>
                  </a:cubicBezTo>
                  <a:cubicBezTo>
                    <a:pt x="4406" y="5402"/>
                    <a:pt x="5198" y="4300"/>
                    <a:pt x="4725" y="3909"/>
                  </a:cubicBezTo>
                  <a:cubicBezTo>
                    <a:pt x="4700" y="3884"/>
                    <a:pt x="4659" y="3884"/>
                    <a:pt x="4627" y="3884"/>
                  </a:cubicBezTo>
                  <a:cubicBezTo>
                    <a:pt x="4308" y="3721"/>
                    <a:pt x="3803" y="3819"/>
                    <a:pt x="3452" y="3819"/>
                  </a:cubicBezTo>
                  <a:lnTo>
                    <a:pt x="3264" y="3819"/>
                  </a:lnTo>
                  <a:cubicBezTo>
                    <a:pt x="3264" y="2668"/>
                    <a:pt x="3639" y="1420"/>
                    <a:pt x="3313" y="302"/>
                  </a:cubicBezTo>
                  <a:cubicBezTo>
                    <a:pt x="3288" y="228"/>
                    <a:pt x="3248" y="196"/>
                    <a:pt x="3191" y="196"/>
                  </a:cubicBezTo>
                  <a:cubicBezTo>
                    <a:pt x="3191" y="188"/>
                    <a:pt x="3182" y="179"/>
                    <a:pt x="3182" y="171"/>
                  </a:cubicBezTo>
                  <a:cubicBezTo>
                    <a:pt x="3076" y="0"/>
                    <a:pt x="2685" y="65"/>
                    <a:pt x="2513" y="65"/>
                  </a:cubicBezTo>
                  <a:cubicBezTo>
                    <a:pt x="2211" y="65"/>
                    <a:pt x="1901" y="57"/>
                    <a:pt x="1607" y="114"/>
                  </a:cubicBezTo>
                  <a:cubicBezTo>
                    <a:pt x="1534" y="130"/>
                    <a:pt x="1501" y="179"/>
                    <a:pt x="1493" y="237"/>
                  </a:cubicBezTo>
                  <a:cubicBezTo>
                    <a:pt x="1469" y="261"/>
                    <a:pt x="1452" y="302"/>
                    <a:pt x="1452" y="343"/>
                  </a:cubicBezTo>
                  <a:cubicBezTo>
                    <a:pt x="1469" y="1526"/>
                    <a:pt x="1607" y="2685"/>
                    <a:pt x="1534" y="3868"/>
                  </a:cubicBezTo>
                  <a:cubicBezTo>
                    <a:pt x="1159" y="3868"/>
                    <a:pt x="775" y="3851"/>
                    <a:pt x="408" y="3794"/>
                  </a:cubicBezTo>
                  <a:cubicBezTo>
                    <a:pt x="359" y="3786"/>
                    <a:pt x="326" y="3794"/>
                    <a:pt x="294" y="3819"/>
                  </a:cubicBezTo>
                  <a:cubicBezTo>
                    <a:pt x="196" y="3737"/>
                    <a:pt x="0" y="3827"/>
                    <a:pt x="24" y="3998"/>
                  </a:cubicBezTo>
                  <a:cubicBezTo>
                    <a:pt x="139" y="4831"/>
                    <a:pt x="710" y="5687"/>
                    <a:pt x="1167" y="6365"/>
                  </a:cubicBezTo>
                  <a:close/>
                </a:path>
              </a:pathLst>
            </a:custGeom>
            <a:gradFill>
              <a:gsLst>
                <a:gs pos="40000">
                  <a:srgbClr val="CDF2FF">
                    <a:alpha val="47000"/>
                  </a:srgbClr>
                </a:gs>
                <a:gs pos="100000">
                  <a:srgbClr val="5AEDFC">
                    <a:alpha val="3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53" name="down-arrow_63062"/>
            <p:cNvSpPr/>
            <p:nvPr/>
          </p:nvSpPr>
          <p:spPr>
            <a:xfrm>
              <a:off x="11293" y="3032"/>
              <a:ext cx="364" cy="539"/>
            </a:xfrm>
            <a:custGeom>
              <a:avLst/>
              <a:gdLst>
                <a:gd name="T0" fmla="*/ 1167 w 5198"/>
                <a:gd name="T1" fmla="*/ 6365 h 7662"/>
                <a:gd name="T2" fmla="*/ 2603 w 5198"/>
                <a:gd name="T3" fmla="*/ 7434 h 7662"/>
                <a:gd name="T4" fmla="*/ 4194 w 5198"/>
                <a:gd name="T5" fmla="*/ 5720 h 7662"/>
                <a:gd name="T6" fmla="*/ 4725 w 5198"/>
                <a:gd name="T7" fmla="*/ 3909 h 7662"/>
                <a:gd name="T8" fmla="*/ 4627 w 5198"/>
                <a:gd name="T9" fmla="*/ 3884 h 7662"/>
                <a:gd name="T10" fmla="*/ 3452 w 5198"/>
                <a:gd name="T11" fmla="*/ 3819 h 7662"/>
                <a:gd name="T12" fmla="*/ 3264 w 5198"/>
                <a:gd name="T13" fmla="*/ 3819 h 7662"/>
                <a:gd name="T14" fmla="*/ 3313 w 5198"/>
                <a:gd name="T15" fmla="*/ 302 h 7662"/>
                <a:gd name="T16" fmla="*/ 3191 w 5198"/>
                <a:gd name="T17" fmla="*/ 196 h 7662"/>
                <a:gd name="T18" fmla="*/ 3182 w 5198"/>
                <a:gd name="T19" fmla="*/ 171 h 7662"/>
                <a:gd name="T20" fmla="*/ 2513 w 5198"/>
                <a:gd name="T21" fmla="*/ 65 h 7662"/>
                <a:gd name="T22" fmla="*/ 1607 w 5198"/>
                <a:gd name="T23" fmla="*/ 114 h 7662"/>
                <a:gd name="T24" fmla="*/ 1493 w 5198"/>
                <a:gd name="T25" fmla="*/ 237 h 7662"/>
                <a:gd name="T26" fmla="*/ 1452 w 5198"/>
                <a:gd name="T27" fmla="*/ 343 h 7662"/>
                <a:gd name="T28" fmla="*/ 1534 w 5198"/>
                <a:gd name="T29" fmla="*/ 3868 h 7662"/>
                <a:gd name="T30" fmla="*/ 408 w 5198"/>
                <a:gd name="T31" fmla="*/ 3794 h 7662"/>
                <a:gd name="T32" fmla="*/ 294 w 5198"/>
                <a:gd name="T33" fmla="*/ 3819 h 7662"/>
                <a:gd name="T34" fmla="*/ 24 w 5198"/>
                <a:gd name="T35" fmla="*/ 3998 h 7662"/>
                <a:gd name="T36" fmla="*/ 1167 w 5198"/>
                <a:gd name="T37" fmla="*/ 6365 h 7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98" h="7662">
                  <a:moveTo>
                    <a:pt x="1167" y="6365"/>
                  </a:moveTo>
                  <a:cubicBezTo>
                    <a:pt x="1436" y="6765"/>
                    <a:pt x="1999" y="7662"/>
                    <a:pt x="2603" y="7434"/>
                  </a:cubicBezTo>
                  <a:cubicBezTo>
                    <a:pt x="3272" y="7181"/>
                    <a:pt x="3811" y="6283"/>
                    <a:pt x="4194" y="5720"/>
                  </a:cubicBezTo>
                  <a:cubicBezTo>
                    <a:pt x="4406" y="5402"/>
                    <a:pt x="5198" y="4300"/>
                    <a:pt x="4725" y="3909"/>
                  </a:cubicBezTo>
                  <a:cubicBezTo>
                    <a:pt x="4700" y="3884"/>
                    <a:pt x="4659" y="3884"/>
                    <a:pt x="4627" y="3884"/>
                  </a:cubicBezTo>
                  <a:cubicBezTo>
                    <a:pt x="4308" y="3721"/>
                    <a:pt x="3803" y="3819"/>
                    <a:pt x="3452" y="3819"/>
                  </a:cubicBezTo>
                  <a:lnTo>
                    <a:pt x="3264" y="3819"/>
                  </a:lnTo>
                  <a:cubicBezTo>
                    <a:pt x="3264" y="2668"/>
                    <a:pt x="3639" y="1420"/>
                    <a:pt x="3313" y="302"/>
                  </a:cubicBezTo>
                  <a:cubicBezTo>
                    <a:pt x="3288" y="228"/>
                    <a:pt x="3248" y="196"/>
                    <a:pt x="3191" y="196"/>
                  </a:cubicBezTo>
                  <a:cubicBezTo>
                    <a:pt x="3191" y="188"/>
                    <a:pt x="3182" y="179"/>
                    <a:pt x="3182" y="171"/>
                  </a:cubicBezTo>
                  <a:cubicBezTo>
                    <a:pt x="3076" y="0"/>
                    <a:pt x="2685" y="65"/>
                    <a:pt x="2513" y="65"/>
                  </a:cubicBezTo>
                  <a:cubicBezTo>
                    <a:pt x="2211" y="65"/>
                    <a:pt x="1901" y="57"/>
                    <a:pt x="1607" y="114"/>
                  </a:cubicBezTo>
                  <a:cubicBezTo>
                    <a:pt x="1534" y="130"/>
                    <a:pt x="1501" y="179"/>
                    <a:pt x="1493" y="237"/>
                  </a:cubicBezTo>
                  <a:cubicBezTo>
                    <a:pt x="1469" y="261"/>
                    <a:pt x="1452" y="302"/>
                    <a:pt x="1452" y="343"/>
                  </a:cubicBezTo>
                  <a:cubicBezTo>
                    <a:pt x="1469" y="1526"/>
                    <a:pt x="1607" y="2685"/>
                    <a:pt x="1534" y="3868"/>
                  </a:cubicBezTo>
                  <a:cubicBezTo>
                    <a:pt x="1159" y="3868"/>
                    <a:pt x="775" y="3851"/>
                    <a:pt x="408" y="3794"/>
                  </a:cubicBezTo>
                  <a:cubicBezTo>
                    <a:pt x="359" y="3786"/>
                    <a:pt x="326" y="3794"/>
                    <a:pt x="294" y="3819"/>
                  </a:cubicBezTo>
                  <a:cubicBezTo>
                    <a:pt x="196" y="3737"/>
                    <a:pt x="0" y="3827"/>
                    <a:pt x="24" y="3998"/>
                  </a:cubicBezTo>
                  <a:cubicBezTo>
                    <a:pt x="139" y="4831"/>
                    <a:pt x="710" y="5687"/>
                    <a:pt x="1167" y="6365"/>
                  </a:cubicBezTo>
                  <a:close/>
                </a:path>
              </a:pathLst>
            </a:custGeom>
            <a:gradFill>
              <a:gsLst>
                <a:gs pos="40000">
                  <a:srgbClr val="CDF2FF">
                    <a:alpha val="47000"/>
                  </a:srgbClr>
                </a:gs>
                <a:gs pos="100000">
                  <a:srgbClr val="5AEDFC">
                    <a:alpha val="3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55" name="down-arrow_63062"/>
            <p:cNvSpPr/>
            <p:nvPr/>
          </p:nvSpPr>
          <p:spPr>
            <a:xfrm>
              <a:off x="7586" y="3032"/>
              <a:ext cx="364" cy="539"/>
            </a:xfrm>
            <a:custGeom>
              <a:avLst/>
              <a:gdLst>
                <a:gd name="T0" fmla="*/ 1167 w 5198"/>
                <a:gd name="T1" fmla="*/ 6365 h 7662"/>
                <a:gd name="T2" fmla="*/ 2603 w 5198"/>
                <a:gd name="T3" fmla="*/ 7434 h 7662"/>
                <a:gd name="T4" fmla="*/ 4194 w 5198"/>
                <a:gd name="T5" fmla="*/ 5720 h 7662"/>
                <a:gd name="T6" fmla="*/ 4725 w 5198"/>
                <a:gd name="T7" fmla="*/ 3909 h 7662"/>
                <a:gd name="T8" fmla="*/ 4627 w 5198"/>
                <a:gd name="T9" fmla="*/ 3884 h 7662"/>
                <a:gd name="T10" fmla="*/ 3452 w 5198"/>
                <a:gd name="T11" fmla="*/ 3819 h 7662"/>
                <a:gd name="T12" fmla="*/ 3264 w 5198"/>
                <a:gd name="T13" fmla="*/ 3819 h 7662"/>
                <a:gd name="T14" fmla="*/ 3313 w 5198"/>
                <a:gd name="T15" fmla="*/ 302 h 7662"/>
                <a:gd name="T16" fmla="*/ 3191 w 5198"/>
                <a:gd name="T17" fmla="*/ 196 h 7662"/>
                <a:gd name="T18" fmla="*/ 3182 w 5198"/>
                <a:gd name="T19" fmla="*/ 171 h 7662"/>
                <a:gd name="T20" fmla="*/ 2513 w 5198"/>
                <a:gd name="T21" fmla="*/ 65 h 7662"/>
                <a:gd name="T22" fmla="*/ 1607 w 5198"/>
                <a:gd name="T23" fmla="*/ 114 h 7662"/>
                <a:gd name="T24" fmla="*/ 1493 w 5198"/>
                <a:gd name="T25" fmla="*/ 237 h 7662"/>
                <a:gd name="T26" fmla="*/ 1452 w 5198"/>
                <a:gd name="T27" fmla="*/ 343 h 7662"/>
                <a:gd name="T28" fmla="*/ 1534 w 5198"/>
                <a:gd name="T29" fmla="*/ 3868 h 7662"/>
                <a:gd name="T30" fmla="*/ 408 w 5198"/>
                <a:gd name="T31" fmla="*/ 3794 h 7662"/>
                <a:gd name="T32" fmla="*/ 294 w 5198"/>
                <a:gd name="T33" fmla="*/ 3819 h 7662"/>
                <a:gd name="T34" fmla="*/ 24 w 5198"/>
                <a:gd name="T35" fmla="*/ 3998 h 7662"/>
                <a:gd name="T36" fmla="*/ 1167 w 5198"/>
                <a:gd name="T37" fmla="*/ 6365 h 7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98" h="7662">
                  <a:moveTo>
                    <a:pt x="1167" y="6365"/>
                  </a:moveTo>
                  <a:cubicBezTo>
                    <a:pt x="1436" y="6765"/>
                    <a:pt x="1999" y="7662"/>
                    <a:pt x="2603" y="7434"/>
                  </a:cubicBezTo>
                  <a:cubicBezTo>
                    <a:pt x="3272" y="7181"/>
                    <a:pt x="3811" y="6283"/>
                    <a:pt x="4194" y="5720"/>
                  </a:cubicBezTo>
                  <a:cubicBezTo>
                    <a:pt x="4406" y="5402"/>
                    <a:pt x="5198" y="4300"/>
                    <a:pt x="4725" y="3909"/>
                  </a:cubicBezTo>
                  <a:cubicBezTo>
                    <a:pt x="4700" y="3884"/>
                    <a:pt x="4659" y="3884"/>
                    <a:pt x="4627" y="3884"/>
                  </a:cubicBezTo>
                  <a:cubicBezTo>
                    <a:pt x="4308" y="3721"/>
                    <a:pt x="3803" y="3819"/>
                    <a:pt x="3452" y="3819"/>
                  </a:cubicBezTo>
                  <a:lnTo>
                    <a:pt x="3264" y="3819"/>
                  </a:lnTo>
                  <a:cubicBezTo>
                    <a:pt x="3264" y="2668"/>
                    <a:pt x="3639" y="1420"/>
                    <a:pt x="3313" y="302"/>
                  </a:cubicBezTo>
                  <a:cubicBezTo>
                    <a:pt x="3288" y="228"/>
                    <a:pt x="3248" y="196"/>
                    <a:pt x="3191" y="196"/>
                  </a:cubicBezTo>
                  <a:cubicBezTo>
                    <a:pt x="3191" y="188"/>
                    <a:pt x="3182" y="179"/>
                    <a:pt x="3182" y="171"/>
                  </a:cubicBezTo>
                  <a:cubicBezTo>
                    <a:pt x="3076" y="0"/>
                    <a:pt x="2685" y="65"/>
                    <a:pt x="2513" y="65"/>
                  </a:cubicBezTo>
                  <a:cubicBezTo>
                    <a:pt x="2211" y="65"/>
                    <a:pt x="1901" y="57"/>
                    <a:pt x="1607" y="114"/>
                  </a:cubicBezTo>
                  <a:cubicBezTo>
                    <a:pt x="1534" y="130"/>
                    <a:pt x="1501" y="179"/>
                    <a:pt x="1493" y="237"/>
                  </a:cubicBezTo>
                  <a:cubicBezTo>
                    <a:pt x="1469" y="261"/>
                    <a:pt x="1452" y="302"/>
                    <a:pt x="1452" y="343"/>
                  </a:cubicBezTo>
                  <a:cubicBezTo>
                    <a:pt x="1469" y="1526"/>
                    <a:pt x="1607" y="2685"/>
                    <a:pt x="1534" y="3868"/>
                  </a:cubicBezTo>
                  <a:cubicBezTo>
                    <a:pt x="1159" y="3868"/>
                    <a:pt x="775" y="3851"/>
                    <a:pt x="408" y="3794"/>
                  </a:cubicBezTo>
                  <a:cubicBezTo>
                    <a:pt x="359" y="3786"/>
                    <a:pt x="326" y="3794"/>
                    <a:pt x="294" y="3819"/>
                  </a:cubicBezTo>
                  <a:cubicBezTo>
                    <a:pt x="196" y="3737"/>
                    <a:pt x="0" y="3827"/>
                    <a:pt x="24" y="3998"/>
                  </a:cubicBezTo>
                  <a:cubicBezTo>
                    <a:pt x="139" y="4831"/>
                    <a:pt x="710" y="5687"/>
                    <a:pt x="1167" y="6365"/>
                  </a:cubicBezTo>
                  <a:close/>
                </a:path>
              </a:pathLst>
            </a:custGeom>
            <a:gradFill>
              <a:gsLst>
                <a:gs pos="40000">
                  <a:srgbClr val="CDF2FF">
                    <a:alpha val="47000"/>
                  </a:srgbClr>
                </a:gs>
                <a:gs pos="100000">
                  <a:srgbClr val="5AEDFC">
                    <a:alpha val="3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58" name="down-arrow_63062"/>
            <p:cNvSpPr/>
            <p:nvPr/>
          </p:nvSpPr>
          <p:spPr>
            <a:xfrm>
              <a:off x="3737" y="3031"/>
              <a:ext cx="364" cy="539"/>
            </a:xfrm>
            <a:custGeom>
              <a:avLst/>
              <a:gdLst>
                <a:gd name="T0" fmla="*/ 1167 w 5198"/>
                <a:gd name="T1" fmla="*/ 6365 h 7662"/>
                <a:gd name="T2" fmla="*/ 2603 w 5198"/>
                <a:gd name="T3" fmla="*/ 7434 h 7662"/>
                <a:gd name="T4" fmla="*/ 4194 w 5198"/>
                <a:gd name="T5" fmla="*/ 5720 h 7662"/>
                <a:gd name="T6" fmla="*/ 4725 w 5198"/>
                <a:gd name="T7" fmla="*/ 3909 h 7662"/>
                <a:gd name="T8" fmla="*/ 4627 w 5198"/>
                <a:gd name="T9" fmla="*/ 3884 h 7662"/>
                <a:gd name="T10" fmla="*/ 3452 w 5198"/>
                <a:gd name="T11" fmla="*/ 3819 h 7662"/>
                <a:gd name="T12" fmla="*/ 3264 w 5198"/>
                <a:gd name="T13" fmla="*/ 3819 h 7662"/>
                <a:gd name="T14" fmla="*/ 3313 w 5198"/>
                <a:gd name="T15" fmla="*/ 302 h 7662"/>
                <a:gd name="T16" fmla="*/ 3191 w 5198"/>
                <a:gd name="T17" fmla="*/ 196 h 7662"/>
                <a:gd name="T18" fmla="*/ 3182 w 5198"/>
                <a:gd name="T19" fmla="*/ 171 h 7662"/>
                <a:gd name="T20" fmla="*/ 2513 w 5198"/>
                <a:gd name="T21" fmla="*/ 65 h 7662"/>
                <a:gd name="T22" fmla="*/ 1607 w 5198"/>
                <a:gd name="T23" fmla="*/ 114 h 7662"/>
                <a:gd name="T24" fmla="*/ 1493 w 5198"/>
                <a:gd name="T25" fmla="*/ 237 h 7662"/>
                <a:gd name="T26" fmla="*/ 1452 w 5198"/>
                <a:gd name="T27" fmla="*/ 343 h 7662"/>
                <a:gd name="T28" fmla="*/ 1534 w 5198"/>
                <a:gd name="T29" fmla="*/ 3868 h 7662"/>
                <a:gd name="T30" fmla="*/ 408 w 5198"/>
                <a:gd name="T31" fmla="*/ 3794 h 7662"/>
                <a:gd name="T32" fmla="*/ 294 w 5198"/>
                <a:gd name="T33" fmla="*/ 3819 h 7662"/>
                <a:gd name="T34" fmla="*/ 24 w 5198"/>
                <a:gd name="T35" fmla="*/ 3998 h 7662"/>
                <a:gd name="T36" fmla="*/ 1167 w 5198"/>
                <a:gd name="T37" fmla="*/ 6365 h 7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98" h="7662">
                  <a:moveTo>
                    <a:pt x="1167" y="6365"/>
                  </a:moveTo>
                  <a:cubicBezTo>
                    <a:pt x="1436" y="6765"/>
                    <a:pt x="1999" y="7662"/>
                    <a:pt x="2603" y="7434"/>
                  </a:cubicBezTo>
                  <a:cubicBezTo>
                    <a:pt x="3272" y="7181"/>
                    <a:pt x="3811" y="6283"/>
                    <a:pt x="4194" y="5720"/>
                  </a:cubicBezTo>
                  <a:cubicBezTo>
                    <a:pt x="4406" y="5402"/>
                    <a:pt x="5198" y="4300"/>
                    <a:pt x="4725" y="3909"/>
                  </a:cubicBezTo>
                  <a:cubicBezTo>
                    <a:pt x="4700" y="3884"/>
                    <a:pt x="4659" y="3884"/>
                    <a:pt x="4627" y="3884"/>
                  </a:cubicBezTo>
                  <a:cubicBezTo>
                    <a:pt x="4308" y="3721"/>
                    <a:pt x="3803" y="3819"/>
                    <a:pt x="3452" y="3819"/>
                  </a:cubicBezTo>
                  <a:lnTo>
                    <a:pt x="3264" y="3819"/>
                  </a:lnTo>
                  <a:cubicBezTo>
                    <a:pt x="3264" y="2668"/>
                    <a:pt x="3639" y="1420"/>
                    <a:pt x="3313" y="302"/>
                  </a:cubicBezTo>
                  <a:cubicBezTo>
                    <a:pt x="3288" y="228"/>
                    <a:pt x="3248" y="196"/>
                    <a:pt x="3191" y="196"/>
                  </a:cubicBezTo>
                  <a:cubicBezTo>
                    <a:pt x="3191" y="188"/>
                    <a:pt x="3182" y="179"/>
                    <a:pt x="3182" y="171"/>
                  </a:cubicBezTo>
                  <a:cubicBezTo>
                    <a:pt x="3076" y="0"/>
                    <a:pt x="2685" y="65"/>
                    <a:pt x="2513" y="65"/>
                  </a:cubicBezTo>
                  <a:cubicBezTo>
                    <a:pt x="2211" y="65"/>
                    <a:pt x="1901" y="57"/>
                    <a:pt x="1607" y="114"/>
                  </a:cubicBezTo>
                  <a:cubicBezTo>
                    <a:pt x="1534" y="130"/>
                    <a:pt x="1501" y="179"/>
                    <a:pt x="1493" y="237"/>
                  </a:cubicBezTo>
                  <a:cubicBezTo>
                    <a:pt x="1469" y="261"/>
                    <a:pt x="1452" y="302"/>
                    <a:pt x="1452" y="343"/>
                  </a:cubicBezTo>
                  <a:cubicBezTo>
                    <a:pt x="1469" y="1526"/>
                    <a:pt x="1607" y="2685"/>
                    <a:pt x="1534" y="3868"/>
                  </a:cubicBezTo>
                  <a:cubicBezTo>
                    <a:pt x="1159" y="3868"/>
                    <a:pt x="775" y="3851"/>
                    <a:pt x="408" y="3794"/>
                  </a:cubicBezTo>
                  <a:cubicBezTo>
                    <a:pt x="359" y="3786"/>
                    <a:pt x="326" y="3794"/>
                    <a:pt x="294" y="3819"/>
                  </a:cubicBezTo>
                  <a:cubicBezTo>
                    <a:pt x="196" y="3737"/>
                    <a:pt x="0" y="3827"/>
                    <a:pt x="24" y="3998"/>
                  </a:cubicBezTo>
                  <a:cubicBezTo>
                    <a:pt x="139" y="4831"/>
                    <a:pt x="710" y="5687"/>
                    <a:pt x="1167" y="6365"/>
                  </a:cubicBezTo>
                  <a:close/>
                </a:path>
              </a:pathLst>
            </a:custGeom>
            <a:gradFill>
              <a:gsLst>
                <a:gs pos="40000">
                  <a:srgbClr val="CDF2FF">
                    <a:alpha val="47000"/>
                  </a:srgbClr>
                </a:gs>
                <a:gs pos="100000">
                  <a:srgbClr val="5AEDFC">
                    <a:alpha val="3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74" name="up-right-arrow_63203"/>
            <p:cNvSpPr/>
            <p:nvPr/>
          </p:nvSpPr>
          <p:spPr>
            <a:xfrm rot="2820000">
              <a:off x="9334" y="1135"/>
              <a:ext cx="725" cy="832"/>
            </a:xfrm>
            <a:custGeom>
              <a:avLst/>
              <a:gdLst>
                <a:gd name="T0" fmla="*/ 5524 w 5769"/>
                <a:gd name="T1" fmla="*/ 1958 h 6210"/>
                <a:gd name="T2" fmla="*/ 5190 w 5769"/>
                <a:gd name="T3" fmla="*/ 253 h 6210"/>
                <a:gd name="T4" fmla="*/ 2929 w 5769"/>
                <a:gd name="T5" fmla="*/ 457 h 6210"/>
                <a:gd name="T6" fmla="*/ 1371 w 5769"/>
                <a:gd name="T7" fmla="*/ 1411 h 6210"/>
                <a:gd name="T8" fmla="*/ 1428 w 5769"/>
                <a:gd name="T9" fmla="*/ 1493 h 6210"/>
                <a:gd name="T10" fmla="*/ 2227 w 5769"/>
                <a:gd name="T11" fmla="*/ 2301 h 6210"/>
                <a:gd name="T12" fmla="*/ 2366 w 5769"/>
                <a:gd name="T13" fmla="*/ 2423 h 6210"/>
                <a:gd name="T14" fmla="*/ 32 w 5769"/>
                <a:gd name="T15" fmla="*/ 4928 h 6210"/>
                <a:gd name="T16" fmla="*/ 49 w 5769"/>
                <a:gd name="T17" fmla="*/ 5083 h 6210"/>
                <a:gd name="T18" fmla="*/ 41 w 5769"/>
                <a:gd name="T19" fmla="*/ 5108 h 6210"/>
                <a:gd name="T20" fmla="*/ 449 w 5769"/>
                <a:gd name="T21" fmla="*/ 5614 h 6210"/>
                <a:gd name="T22" fmla="*/ 1134 w 5769"/>
                <a:gd name="T23" fmla="*/ 6169 h 6210"/>
                <a:gd name="T24" fmla="*/ 1297 w 5769"/>
                <a:gd name="T25" fmla="*/ 6161 h 6210"/>
                <a:gd name="T26" fmla="*/ 1395 w 5769"/>
                <a:gd name="T27" fmla="*/ 6112 h 6210"/>
                <a:gd name="T28" fmla="*/ 3631 w 5769"/>
                <a:gd name="T29" fmla="*/ 3517 h 6210"/>
                <a:gd name="T30" fmla="*/ 4398 w 5769"/>
                <a:gd name="T31" fmla="*/ 4308 h 6210"/>
                <a:gd name="T32" fmla="*/ 4496 w 5769"/>
                <a:gd name="T33" fmla="*/ 4365 h 6210"/>
                <a:gd name="T34" fmla="*/ 4806 w 5769"/>
                <a:gd name="T35" fmla="*/ 4414 h 6210"/>
                <a:gd name="T36" fmla="*/ 5524 w 5769"/>
                <a:gd name="T37" fmla="*/ 1958 h 6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69" h="6210">
                  <a:moveTo>
                    <a:pt x="5524" y="1958"/>
                  </a:moveTo>
                  <a:cubicBezTo>
                    <a:pt x="5589" y="1493"/>
                    <a:pt x="5769" y="489"/>
                    <a:pt x="5190" y="253"/>
                  </a:cubicBezTo>
                  <a:cubicBezTo>
                    <a:pt x="4545" y="0"/>
                    <a:pt x="3566" y="294"/>
                    <a:pt x="2929" y="457"/>
                  </a:cubicBezTo>
                  <a:cubicBezTo>
                    <a:pt x="2562" y="547"/>
                    <a:pt x="1281" y="824"/>
                    <a:pt x="1371" y="1411"/>
                  </a:cubicBezTo>
                  <a:cubicBezTo>
                    <a:pt x="1379" y="1444"/>
                    <a:pt x="1395" y="1469"/>
                    <a:pt x="1428" y="1493"/>
                  </a:cubicBezTo>
                  <a:cubicBezTo>
                    <a:pt x="1550" y="1819"/>
                    <a:pt x="1983" y="2081"/>
                    <a:pt x="2227" y="2301"/>
                  </a:cubicBezTo>
                  <a:cubicBezTo>
                    <a:pt x="2276" y="2342"/>
                    <a:pt x="2317" y="2383"/>
                    <a:pt x="2366" y="2423"/>
                  </a:cubicBezTo>
                  <a:cubicBezTo>
                    <a:pt x="1607" y="3247"/>
                    <a:pt x="522" y="3900"/>
                    <a:pt x="32" y="4928"/>
                  </a:cubicBezTo>
                  <a:cubicBezTo>
                    <a:pt x="0" y="4994"/>
                    <a:pt x="16" y="5051"/>
                    <a:pt x="49" y="5083"/>
                  </a:cubicBezTo>
                  <a:cubicBezTo>
                    <a:pt x="49" y="5092"/>
                    <a:pt x="41" y="5100"/>
                    <a:pt x="41" y="5108"/>
                  </a:cubicBezTo>
                  <a:cubicBezTo>
                    <a:pt x="0" y="5296"/>
                    <a:pt x="326" y="5508"/>
                    <a:pt x="449" y="5614"/>
                  </a:cubicBezTo>
                  <a:cubicBezTo>
                    <a:pt x="661" y="5810"/>
                    <a:pt x="881" y="6014"/>
                    <a:pt x="1134" y="6169"/>
                  </a:cubicBezTo>
                  <a:cubicBezTo>
                    <a:pt x="1199" y="6210"/>
                    <a:pt x="1256" y="6193"/>
                    <a:pt x="1297" y="6161"/>
                  </a:cubicBezTo>
                  <a:cubicBezTo>
                    <a:pt x="1330" y="6161"/>
                    <a:pt x="1371" y="6144"/>
                    <a:pt x="1395" y="6112"/>
                  </a:cubicBezTo>
                  <a:cubicBezTo>
                    <a:pt x="2154" y="5247"/>
                    <a:pt x="2807" y="4325"/>
                    <a:pt x="3631" y="3517"/>
                  </a:cubicBezTo>
                  <a:cubicBezTo>
                    <a:pt x="3900" y="3762"/>
                    <a:pt x="4161" y="4023"/>
                    <a:pt x="4398" y="4308"/>
                  </a:cubicBezTo>
                  <a:cubicBezTo>
                    <a:pt x="4423" y="4341"/>
                    <a:pt x="4463" y="4357"/>
                    <a:pt x="4496" y="4365"/>
                  </a:cubicBezTo>
                  <a:cubicBezTo>
                    <a:pt x="4512" y="4480"/>
                    <a:pt x="4716" y="4545"/>
                    <a:pt x="4806" y="4414"/>
                  </a:cubicBezTo>
                  <a:cubicBezTo>
                    <a:pt x="5255" y="3729"/>
                    <a:pt x="5410" y="2750"/>
                    <a:pt x="5524" y="1958"/>
                  </a:cubicBezTo>
                  <a:close/>
                </a:path>
              </a:pathLst>
            </a:cu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233" y="9716"/>
              <a:ext cx="400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Fig.1 </a:t>
              </a:r>
              <a:r>
                <a:rPr lang="zh-CN" altLang="en-US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China Mobile guarantees </a:t>
              </a:r>
              <a:r>
                <a:rPr lang="en-US" altLang="zh-CN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takeout deliveries in Shenzhen</a:t>
              </a:r>
              <a:r>
                <a:rPr lang="en-US" altLang="zh-CN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based on UAV</a:t>
              </a:r>
              <a:endParaRPr lang="en-US" altLang="zh-CN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43" y="7353"/>
              <a:ext cx="2903" cy="2098"/>
            </a:xfrm>
            <a:prstGeom prst="rect">
              <a:avLst/>
            </a:prstGeom>
          </p:spPr>
        </p:pic>
        <p:pic>
          <p:nvPicPr>
            <p:cNvPr id="1073742861" name="图片 14" descr="微信图片_202208071816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47" y="7250"/>
              <a:ext cx="3136" cy="22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" name="文本框 55"/>
            <p:cNvSpPr txBox="1"/>
            <p:nvPr/>
          </p:nvSpPr>
          <p:spPr>
            <a:xfrm>
              <a:off x="14897" y="9716"/>
              <a:ext cx="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Fig.2 HELI-</a:t>
              </a:r>
              <a:r>
                <a: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ASTERN</a:t>
              </a:r>
              <a:r>
                <a: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5G</a:t>
              </a:r>
              <a:r>
                <a:rPr lang="en-US"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 aeromedical emergency rescue</a:t>
              </a:r>
              <a:endPara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97" y="7759"/>
              <a:ext cx="9831" cy="201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square" rtlCol="0" anchor="t">
              <a:noAutofit/>
            </a:bodyPr>
            <a:p>
              <a:pPr marL="285750" indent="-285750" algn="l" fontAlgn="auto">
                <a:lnSpc>
                  <a:spcPts val="2200"/>
                </a:lnSpc>
                <a:buFont typeface="Wingdings" panose="05000000000000000000" charset="0"/>
                <a:buChar char="p"/>
              </a:pPr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altLang="zh-CN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MCC</a:t>
              </a:r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has conducted testing and verification of low-altitude networking architecture, interference control, handover enhancement, trusted access, and service assurance in Shenzhen, Wuxi, Changzhou and other cities</a:t>
              </a:r>
              <a:r>
                <a:rPr lang="en-US" altLang="zh-CN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China.</a:t>
              </a:r>
              <a:endParaRPr lang="en-US" altLang="zh-CN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l" fontAlgn="auto">
                <a:lnSpc>
                  <a:spcPts val="2200"/>
                </a:lnSpc>
                <a:buFont typeface="Wingdings" panose="05000000000000000000" charset="0"/>
                <a:buChar char="p"/>
              </a:pPr>
              <a:endParaRPr lang="en-US" altLang="zh-CN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916" y="6057"/>
              <a:ext cx="16621" cy="973"/>
              <a:chOff x="611" y="3059"/>
              <a:chExt cx="18146" cy="973"/>
            </a:xfrm>
          </p:grpSpPr>
          <p:sp>
            <p:nvSpPr>
              <p:cNvPr id="73" name="矩形 72"/>
              <p:cNvSpPr/>
              <p:nvPr>
                <p:custDataLst>
                  <p:tags r:id="rId3"/>
                </p:custDataLst>
              </p:nvPr>
            </p:nvSpPr>
            <p:spPr>
              <a:xfrm>
                <a:off x="5221" y="3059"/>
                <a:ext cx="4173" cy="95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Flight Path Information Reporting 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for Aerial UE Communication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矩形 74"/>
              <p:cNvSpPr/>
              <p:nvPr>
                <p:custDataLst>
                  <p:tags r:id="rId4"/>
                </p:custDataLst>
              </p:nvPr>
            </p:nvSpPr>
            <p:spPr>
              <a:xfrm>
                <a:off x="611" y="3066"/>
                <a:ext cx="4179" cy="96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Altitude-based Reporting</a:t>
                </a: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/Configurations </a:t>
                </a:r>
                <a:endPara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for Aerial UE Communication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矩形 76"/>
              <p:cNvSpPr/>
              <p:nvPr>
                <p:custDataLst>
                  <p:tags r:id="rId5"/>
                </p:custDataLst>
              </p:nvPr>
            </p:nvSpPr>
            <p:spPr>
              <a:xfrm>
                <a:off x="9708" y="3066"/>
                <a:ext cx="4547" cy="85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Subscription-based Identification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of Aerial UE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>
                <p:custDataLst>
                  <p:tags r:id="rId6"/>
                </p:custDataLst>
              </p:nvPr>
            </p:nvSpPr>
            <p:spPr>
              <a:xfrm>
                <a:off x="14627" y="3063"/>
                <a:ext cx="4130" cy="89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b="1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sym typeface="+mn-ea"/>
                  </a:rPr>
                  <a:t>BRID and DAA Support via A2X Communication</a:t>
                </a:r>
                <a:endParaRPr lang="zh-CN" altLang="en-US" sz="1200" b="1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sym typeface="+mn-ea"/>
                </a:endParaRPr>
              </a:p>
            </p:txBody>
          </p:sp>
        </p:grpSp>
        <p:sp>
          <p:nvSpPr>
            <p:cNvPr id="79" name="6vV7jdX16h9qDYt文本框 24"/>
            <p:cNvSpPr txBox="1"/>
            <p:nvPr/>
          </p:nvSpPr>
          <p:spPr>
            <a:xfrm>
              <a:off x="6538" y="5245"/>
              <a:ext cx="6346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2400" b="1" u="sng">
                  <a:solidFill>
                    <a:schemeClr val="accent6">
                      <a:lumMod val="75000"/>
                    </a:schemeClr>
                  </a:solidFill>
                </a:rPr>
                <a:t>R18 NR support for UAV</a:t>
              </a:r>
              <a:r>
                <a:rPr lang="zh-CN" altLang="en-US" sz="2400" b="1" u="sng">
                  <a:solidFill>
                    <a:schemeClr val="accent6">
                      <a:lumMod val="75000"/>
                    </a:schemeClr>
                  </a:solidFill>
                  <a:sym typeface="+mn-ea"/>
                </a:rPr>
                <a:t> </a:t>
              </a:r>
              <a:endParaRPr lang="zh-CN" altLang="en-US" sz="2400" b="1" u="sng">
                <a:solidFill>
                  <a:schemeClr val="accent6">
                    <a:lumMod val="7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1" y="0"/>
            <a:ext cx="8915401" cy="762000"/>
            <a:chOff x="0" y="152400"/>
            <a:chExt cx="8915400" cy="762000"/>
          </a:xfrm>
        </p:grpSpPr>
        <p:sp>
          <p:nvSpPr>
            <p:cNvPr id="1048770" name="矩形 19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145735" name="直接连接符 20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4"/>
            <a:ext cx="340360" cy="138499"/>
          </a:xfrm>
        </p:spPr>
        <p:txBody>
          <a:bodyPr/>
          <a:lstStyle/>
          <a:p>
            <a:pPr marL="127000">
              <a:spcBef>
                <a:spcPts val="165"/>
              </a:spcBef>
            </a:pPr>
            <a:fld id="{81D60167-4931-47E6-BA6A-407CBD079E47}" type="slidenum">
              <a:rPr lang="en-US" altLang="zh-CN" sz="9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9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101642"/>
            <a:ext cx="1027612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cs typeface="+mn-ea"/>
                <a:sym typeface="+mn-lt"/>
              </a:rPr>
              <a:t>Mobility Enhancement for UAV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6vV7jdX16h9qDYt文本框 24"/>
          <p:cNvSpPr txBox="1"/>
          <p:nvPr/>
        </p:nvSpPr>
        <p:spPr>
          <a:xfrm>
            <a:off x="421005" y="757555"/>
            <a:ext cx="52489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400" b="1" u="sng">
                <a:solidFill>
                  <a:schemeClr val="tx1"/>
                </a:solidFill>
              </a:rPr>
              <a:t>Field Test Result:</a:t>
            </a:r>
            <a:r>
              <a:rPr lang="zh-CN" altLang="en-US" sz="2400" b="1" u="sng">
                <a:solidFill>
                  <a:schemeClr val="tx1"/>
                </a:solidFill>
                <a:sym typeface="+mn-ea"/>
              </a:rPr>
              <a:t> </a:t>
            </a:r>
            <a:r>
              <a:rPr lang="en-US" sz="2400" b="1" u="sng">
                <a:solidFill>
                  <a:schemeClr val="tx1"/>
                </a:solidFill>
                <a:sym typeface="+mn-ea"/>
              </a:rPr>
              <a:t>High HO Failure Ratio</a:t>
            </a:r>
            <a:endParaRPr lang="en-US" sz="2400" b="1" u="sng">
              <a:solidFill>
                <a:schemeClr val="tx1"/>
              </a:solidFill>
              <a:sym typeface="+mn-ea"/>
            </a:endParaRPr>
          </a:p>
          <a:p>
            <a:pPr algn="ctr">
              <a:lnSpc>
                <a:spcPct val="100000"/>
              </a:lnSpc>
            </a:pPr>
            <a:endParaRPr lang="en-US" altLang="en-US" sz="2400" b="1" u="sng">
              <a:solidFill>
                <a:schemeClr val="tx1"/>
              </a:solidFill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70320" y="775970"/>
            <a:ext cx="5845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sz="2400" b="1" u="sng">
                <a:solidFill>
                  <a:schemeClr val="tx1"/>
                </a:solidFill>
                <a:sym typeface="+mn-ea"/>
              </a:rPr>
              <a:t>(Subsequent) CHO</a:t>
            </a:r>
            <a:r>
              <a:rPr lang="en-US" sz="2400" b="1" u="sng">
                <a:solidFill>
                  <a:schemeClr val="tx1"/>
                </a:solidFill>
                <a:sym typeface="+mn-ea"/>
              </a:rPr>
              <a:t> Enhancements for UAV</a:t>
            </a:r>
            <a:endParaRPr lang="en-US" sz="2400" b="1" u="sng">
              <a:solidFill>
                <a:schemeClr val="tx1"/>
              </a:solidFill>
              <a:sym typeface="+mn-ea"/>
            </a:endParaRPr>
          </a:p>
        </p:txBody>
      </p:sp>
      <p:sp>
        <p:nvSpPr>
          <p:cNvPr id="74" name="up-right-arrow_63203"/>
          <p:cNvSpPr/>
          <p:nvPr/>
        </p:nvSpPr>
        <p:spPr>
          <a:xfrm rot="2820000">
            <a:off x="5789930" y="762000"/>
            <a:ext cx="460375" cy="528320"/>
          </a:xfrm>
          <a:custGeom>
            <a:avLst/>
            <a:gdLst>
              <a:gd name="T0" fmla="*/ 5524 w 5769"/>
              <a:gd name="T1" fmla="*/ 1958 h 6210"/>
              <a:gd name="T2" fmla="*/ 5190 w 5769"/>
              <a:gd name="T3" fmla="*/ 253 h 6210"/>
              <a:gd name="T4" fmla="*/ 2929 w 5769"/>
              <a:gd name="T5" fmla="*/ 457 h 6210"/>
              <a:gd name="T6" fmla="*/ 1371 w 5769"/>
              <a:gd name="T7" fmla="*/ 1411 h 6210"/>
              <a:gd name="T8" fmla="*/ 1428 w 5769"/>
              <a:gd name="T9" fmla="*/ 1493 h 6210"/>
              <a:gd name="T10" fmla="*/ 2227 w 5769"/>
              <a:gd name="T11" fmla="*/ 2301 h 6210"/>
              <a:gd name="T12" fmla="*/ 2366 w 5769"/>
              <a:gd name="T13" fmla="*/ 2423 h 6210"/>
              <a:gd name="T14" fmla="*/ 32 w 5769"/>
              <a:gd name="T15" fmla="*/ 4928 h 6210"/>
              <a:gd name="T16" fmla="*/ 49 w 5769"/>
              <a:gd name="T17" fmla="*/ 5083 h 6210"/>
              <a:gd name="T18" fmla="*/ 41 w 5769"/>
              <a:gd name="T19" fmla="*/ 5108 h 6210"/>
              <a:gd name="T20" fmla="*/ 449 w 5769"/>
              <a:gd name="T21" fmla="*/ 5614 h 6210"/>
              <a:gd name="T22" fmla="*/ 1134 w 5769"/>
              <a:gd name="T23" fmla="*/ 6169 h 6210"/>
              <a:gd name="T24" fmla="*/ 1297 w 5769"/>
              <a:gd name="T25" fmla="*/ 6161 h 6210"/>
              <a:gd name="T26" fmla="*/ 1395 w 5769"/>
              <a:gd name="T27" fmla="*/ 6112 h 6210"/>
              <a:gd name="T28" fmla="*/ 3631 w 5769"/>
              <a:gd name="T29" fmla="*/ 3517 h 6210"/>
              <a:gd name="T30" fmla="*/ 4398 w 5769"/>
              <a:gd name="T31" fmla="*/ 4308 h 6210"/>
              <a:gd name="T32" fmla="*/ 4496 w 5769"/>
              <a:gd name="T33" fmla="*/ 4365 h 6210"/>
              <a:gd name="T34" fmla="*/ 4806 w 5769"/>
              <a:gd name="T35" fmla="*/ 4414 h 6210"/>
              <a:gd name="T36" fmla="*/ 5524 w 5769"/>
              <a:gd name="T37" fmla="*/ 1958 h 6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69" h="6210">
                <a:moveTo>
                  <a:pt x="5524" y="1958"/>
                </a:moveTo>
                <a:cubicBezTo>
                  <a:pt x="5589" y="1493"/>
                  <a:pt x="5769" y="489"/>
                  <a:pt x="5190" y="253"/>
                </a:cubicBezTo>
                <a:cubicBezTo>
                  <a:pt x="4545" y="0"/>
                  <a:pt x="3566" y="294"/>
                  <a:pt x="2929" y="457"/>
                </a:cubicBezTo>
                <a:cubicBezTo>
                  <a:pt x="2562" y="547"/>
                  <a:pt x="1281" y="824"/>
                  <a:pt x="1371" y="1411"/>
                </a:cubicBezTo>
                <a:cubicBezTo>
                  <a:pt x="1379" y="1444"/>
                  <a:pt x="1395" y="1469"/>
                  <a:pt x="1428" y="1493"/>
                </a:cubicBezTo>
                <a:cubicBezTo>
                  <a:pt x="1550" y="1819"/>
                  <a:pt x="1983" y="2081"/>
                  <a:pt x="2227" y="2301"/>
                </a:cubicBezTo>
                <a:cubicBezTo>
                  <a:pt x="2276" y="2342"/>
                  <a:pt x="2317" y="2383"/>
                  <a:pt x="2366" y="2423"/>
                </a:cubicBezTo>
                <a:cubicBezTo>
                  <a:pt x="1607" y="3247"/>
                  <a:pt x="522" y="3900"/>
                  <a:pt x="32" y="4928"/>
                </a:cubicBezTo>
                <a:cubicBezTo>
                  <a:pt x="0" y="4994"/>
                  <a:pt x="16" y="5051"/>
                  <a:pt x="49" y="5083"/>
                </a:cubicBezTo>
                <a:cubicBezTo>
                  <a:pt x="49" y="5092"/>
                  <a:pt x="41" y="5100"/>
                  <a:pt x="41" y="5108"/>
                </a:cubicBezTo>
                <a:cubicBezTo>
                  <a:pt x="0" y="5296"/>
                  <a:pt x="326" y="5508"/>
                  <a:pt x="449" y="5614"/>
                </a:cubicBezTo>
                <a:cubicBezTo>
                  <a:pt x="661" y="5810"/>
                  <a:pt x="881" y="6014"/>
                  <a:pt x="1134" y="6169"/>
                </a:cubicBezTo>
                <a:cubicBezTo>
                  <a:pt x="1199" y="6210"/>
                  <a:pt x="1256" y="6193"/>
                  <a:pt x="1297" y="6161"/>
                </a:cubicBezTo>
                <a:cubicBezTo>
                  <a:pt x="1330" y="6161"/>
                  <a:pt x="1371" y="6144"/>
                  <a:pt x="1395" y="6112"/>
                </a:cubicBezTo>
                <a:cubicBezTo>
                  <a:pt x="2154" y="5247"/>
                  <a:pt x="2807" y="4325"/>
                  <a:pt x="3631" y="3517"/>
                </a:cubicBezTo>
                <a:cubicBezTo>
                  <a:pt x="3900" y="3762"/>
                  <a:pt x="4161" y="4023"/>
                  <a:pt x="4398" y="4308"/>
                </a:cubicBezTo>
                <a:cubicBezTo>
                  <a:pt x="4423" y="4341"/>
                  <a:pt x="4463" y="4357"/>
                  <a:pt x="4496" y="4365"/>
                </a:cubicBezTo>
                <a:cubicBezTo>
                  <a:pt x="4512" y="4480"/>
                  <a:pt x="4716" y="4545"/>
                  <a:pt x="4806" y="4414"/>
                </a:cubicBezTo>
                <a:cubicBezTo>
                  <a:pt x="5255" y="3729"/>
                  <a:pt x="5410" y="2750"/>
                  <a:pt x="5524" y="1958"/>
                </a:cubicBez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86460" y="1339215"/>
          <a:ext cx="10946765" cy="1697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310"/>
                <a:gridCol w="704215"/>
                <a:gridCol w="1049655"/>
                <a:gridCol w="1049655"/>
                <a:gridCol w="1049655"/>
                <a:gridCol w="1049655"/>
                <a:gridCol w="1049655"/>
                <a:gridCol w="1050290"/>
                <a:gridCol w="1221740"/>
                <a:gridCol w="876935"/>
              </a:tblGrid>
              <a:tr h="37338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Beam Type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gridSpan="5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DL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UL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Mobility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3733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RSRP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SINR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THP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RI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BLER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THP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Txpower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HO Number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HO Failure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21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4.9G</a:t>
                      </a: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Main Lobe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-77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440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116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19.3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100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50%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2.6G</a:t>
                      </a: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Side lobe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-70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300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2.1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13.5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80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21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200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75%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03250" y="3157855"/>
            <a:ext cx="11598910" cy="4295775"/>
            <a:chOff x="950" y="4973"/>
            <a:chExt cx="18266" cy="6765"/>
          </a:xfrm>
        </p:grpSpPr>
        <p:sp>
          <p:nvSpPr>
            <p:cNvPr id="100" name="文本框 99"/>
            <p:cNvSpPr txBox="1"/>
            <p:nvPr/>
          </p:nvSpPr>
          <p:spPr>
            <a:xfrm>
              <a:off x="950" y="4973"/>
              <a:ext cx="9746" cy="67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Rel-18, signalling of flight path information from UE to NG-RAN is supported;</a:t>
              </a:r>
              <a:endParaRPr lang="en-US" altLang="zh-CN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onsidering </a:t>
              </a: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related fixed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UAV flight</a:t>
              </a: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path 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across large network areas, the CHO mechanism</a:t>
              </a: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Subsequent HO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can help to minimize the required signalling and increase the robustness of the </a:t>
              </a: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handover of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 UAV；</a:t>
              </a:r>
              <a:endParaRPr lang="zh-CN" altLang="en-US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scenario is very similar to the terrestrial use cases such as high</a:t>
              </a:r>
              <a:r>
                <a:rPr lang="en-US" altLang="zh-CN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speed </a:t>
              </a:r>
              <a:r>
                <a:rPr lang="zh-CN" altLang="en-US" sz="1600" b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train scenario where the UE’s movement is predictable to some extent；</a:t>
              </a:r>
              <a:endParaRPr lang="zh-CN" altLang="en-US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The NR Rel-16 CHO </a:t>
              </a:r>
              <a:r>
                <a:rPr lang="en-US" altLang="zh-CN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can be baseline</a:t>
              </a:r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for UAVs mobility solution</a:t>
              </a:r>
              <a:r>
                <a:rPr lang="en-US" altLang="zh-CN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, with the enhanced conditions, e.g., if the associated Height-, distance- or time-based condition is met respectively for one of the waypoints (location, time stamp)</a:t>
              </a:r>
              <a:r>
                <a: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；</a:t>
              </a:r>
              <a:endParaRPr lang="zh-CN" altLang="en-US"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242" y="4974"/>
              <a:ext cx="8974" cy="67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p>
              <a:pPr marL="285750" indent="-285750" defTabSz="914400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To specify the enhancement for UAV in Rel-19</a:t>
              </a:r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Gill Sans Light"/>
              </a:endParaRPr>
            </a:p>
            <a:p>
              <a:pPr marL="742950" lvl="2" indent="-285750" algn="l" defTabSz="914400" fontAlgn="auto">
                <a:lnSpc>
                  <a:spcPct val="150000"/>
                </a:lnSpc>
                <a:spcBef>
                  <a:spcPts val="375"/>
                </a:spcBef>
                <a:buClrTx/>
                <a:buSzTx/>
                <a:buFont typeface="Wingdings" panose="05000000000000000000" charset="0"/>
                <a:buChar char="ü"/>
              </a:pPr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Mobility enhancement for UAV [RAN2, RAN3]</a:t>
              </a:r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endParaRPr>
            </a:p>
            <a:p>
              <a:pPr marL="1200150" lvl="3" indent="-285750" algn="l" defTabSz="914400" fontAlgn="auto">
                <a:lnSpc>
                  <a:spcPct val="150000"/>
                </a:lnSpc>
                <a:spcBef>
                  <a:spcPts val="375"/>
                </a:spcBef>
                <a:buClrTx/>
                <a:buSzTx/>
                <a:buFont typeface="Wingdings" panose="05000000000000000000" charset="0"/>
                <a:buChar char="u"/>
              </a:pPr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CHO triggerred upon h</a:t>
              </a:r>
              <a:r>
                <a:rPr lang="en-US" altLang="zh-CN"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eight-, distance- or time-based condition is met respectively for one of the waypoints (height, location, time stamp)</a:t>
              </a:r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 height and flight path;</a:t>
              </a:r>
              <a:endParaRPr lang="en-US" altLang="zh-CN" sz="1400" kern="12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  <a:p>
              <a:pPr marL="1200150" lvl="3" indent="-285750" algn="l" defTabSz="914400" fontAlgn="auto">
                <a:lnSpc>
                  <a:spcPct val="150000"/>
                </a:lnSpc>
                <a:spcBef>
                  <a:spcPts val="375"/>
                </a:spcBef>
                <a:buClrTx/>
                <a:buSzTx/>
                <a:buFont typeface="Wingdings" panose="05000000000000000000" charset="0"/>
                <a:buChar char="u"/>
              </a:pPr>
              <a:r>
                <a:rPr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  <a:sym typeface="+mn-ea"/>
                </a:rPr>
                <a:t>Subsequent CHO based on flight path information </a:t>
              </a:r>
              <a:endPara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1" y="0"/>
            <a:ext cx="8915401" cy="762000"/>
            <a:chOff x="0" y="152400"/>
            <a:chExt cx="8915400" cy="762000"/>
          </a:xfrm>
        </p:grpSpPr>
        <p:sp>
          <p:nvSpPr>
            <p:cNvPr id="1048770" name="矩形 19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145735" name="直接连接符 20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4"/>
            <a:ext cx="340360" cy="138499"/>
          </a:xfrm>
        </p:spPr>
        <p:txBody>
          <a:bodyPr/>
          <a:lstStyle/>
          <a:p>
            <a:pPr marL="127000">
              <a:spcBef>
                <a:spcPts val="165"/>
              </a:spcBef>
            </a:pPr>
            <a:fld id="{81D60167-4931-47E6-BA6A-407CBD079E47}" type="slidenum">
              <a:rPr lang="en-US" altLang="zh-CN" sz="900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en-US" altLang="zh-CN" sz="9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0340" y="-222250"/>
            <a:ext cx="12011660" cy="7000240"/>
            <a:chOff x="284" y="226"/>
            <a:chExt cx="18916" cy="11024"/>
          </a:xfrm>
        </p:grpSpPr>
        <p:pic>
          <p:nvPicPr>
            <p:cNvPr id="51" name="图形 66"/>
            <p:cNvPicPr>
              <a:picLocks noChangeAspect="1"/>
            </p:cNvPicPr>
            <p:nvPr/>
          </p:nvPicPr>
          <p:blipFill>
            <a:blip r:embed="rId1" cstate="print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228" y="479"/>
              <a:ext cx="2646" cy="523"/>
            </a:xfrm>
            <a:prstGeom prst="rect">
              <a:avLst/>
            </a:prstGeom>
          </p:spPr>
        </p:pic>
        <p:pic>
          <p:nvPicPr>
            <p:cNvPr id="7" name="图形 66"/>
            <p:cNvPicPr>
              <a:picLocks noChangeAspect="1"/>
            </p:cNvPicPr>
            <p:nvPr/>
          </p:nvPicPr>
          <p:blipFill>
            <a:blip r:embed="rId1" cstate="print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6228" y="479"/>
              <a:ext cx="2646" cy="52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84" y="226"/>
              <a:ext cx="1668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>
                  <a:solidFill>
                    <a:schemeClr val="tx1"/>
                  </a:solidFill>
                  <a:sym typeface="+mn-lt"/>
                </a:rPr>
                <a:t>Control on UE flying state for UAV </a:t>
              </a:r>
              <a:r>
                <a:rPr lang="en-US" altLang="zh-CN" sz="3200" b="1" dirty="0">
                  <a:solidFill>
                    <a:schemeClr val="tx1"/>
                  </a:solidFill>
                  <a:sym typeface="+mn-ea"/>
                </a:rPr>
                <a:t>Supervision</a:t>
              </a:r>
              <a:endParaRPr lang="en-US" altLang="zh-CN" sz="3200" b="1" dirty="0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2509" y="852"/>
              <a:ext cx="2501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Motivation</a:t>
              </a:r>
              <a:endPara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9" y="1776"/>
              <a:ext cx="9219" cy="94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Aerial vehicle devices are reqiured to be supervised by the UAV operator and regulatory department: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742950" lvl="1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ü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The legacy device (i.e. a Rel-15/16/17 device and a non-UAV Rel-18 device) riding an aerial vehicle has to be considered for USS/UTM commercialization as well. 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1200150" lvl="2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ü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For this scenario, the flying state information for the UEs could not be achieved since gNB cannot obtain actual measurement report of height and location from the legacy devices. 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1371600" lvl="5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u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However, the flying state information can be derived by gNB in implementation  e.g. flying state detection through height-dependent serving cell distribution or RSRP/RSRQ as shown in the below figure.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742950" lvl="1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ü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For Rel-18 UE, the gNB can have a accurate knowledge of the UAV mobile based on the authentification procedure or UE capability /measurement reporting for UAV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285750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p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Consequently, the flying state information with the UE ID can be delivered to CN through Ng-interface from gNB.</a:t>
              </a:r>
              <a:endParaRPr lang="en-US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lvl="2" indent="0" algn="l">
                <a:lnSpc>
                  <a:spcPts val="2200"/>
                </a:lnSpc>
                <a:buClrTx/>
                <a:buSzTx/>
                <a:buFont typeface="Wingdings" panose="05000000000000000000" charset="0"/>
                <a:buNone/>
              </a:pPr>
              <a:endParaRPr lang="en-US" altLang="zh-CN" sz="1600" b="0" dirty="0" smtClean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  <a:p>
              <a:pPr marL="1200150" lvl="2" indent="-285750" algn="l">
                <a:lnSpc>
                  <a:spcPts val="2200"/>
                </a:lnSpc>
                <a:buClrTx/>
                <a:buSzTx/>
                <a:buFont typeface="Wingdings" panose="05000000000000000000" charset="0"/>
                <a:buChar char="ü"/>
              </a:pPr>
              <a:endParaRPr lang="en-US" altLang="zh-CN" sz="1600" b="0" dirty="0" smtClean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598" y="1776"/>
              <a:ext cx="9369" cy="32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285750" lvl="0" indent="-285750">
                <a:buFont typeface="Wingdings" panose="05000000000000000000" charset="0"/>
                <a:buChar char="n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Specify the provisioning method of flying state information delivered to 5GC from gNB, which information will help operator to provide proper solution to the both legacy devices (Rel-15/16/17 device and a non-UAV device in Rel-18) as riding in aerial vehicle and Rel-18 UAV UE [RAN3]. </a:t>
              </a:r>
              <a:endParaRPr lang="zh-CN" altLang="zh-CN" sz="16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endParaRPr>
            </a:p>
            <a:p>
              <a:pPr marL="714375" lvl="1" indent="-35433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Specify the 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NW signaling </a:t>
              </a: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procedure and information exchange over NG interface (e.g. UAV 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identification request/response, related </a:t>
              </a: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flying state information 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, etc</a:t>
              </a:r>
              <a:r>
                <a:rPr lang="en-US" altLang="zh-CN" sz="1600" dirty="0">
                  <a:solidFill>
                    <a:schemeClr val="tx1"/>
                  </a:solidFill>
                  <a:latin typeface="Calibri" panose="020F0502020204030204" charset="0"/>
                  <a:cs typeface="Calibri" panose="020F0502020204030204" charset="0"/>
                  <a:sym typeface="+mn-ea"/>
                </a:rPr>
                <a:t>.). </a:t>
              </a:r>
              <a:endParaRPr lang="en-US" altLang="zh-CN" sz="1600" b="0" dirty="0" smtClean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018" y="6813"/>
              <a:ext cx="4206" cy="3630"/>
              <a:chOff x="12057" y="1512"/>
              <a:chExt cx="6495" cy="5171"/>
            </a:xfrm>
          </p:grpSpPr>
          <p:pic>
            <p:nvPicPr>
              <p:cNvPr id="19" name="Picture 1"/>
              <p:cNvPicPr>
                <a:picLocks noChangeAspect="1" noChangeArrowheads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>
                <a:off x="12057" y="1512"/>
                <a:ext cx="3428" cy="2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>
                <a:off x="15300" y="1512"/>
                <a:ext cx="3253" cy="2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>
              <a:xfrm>
                <a:off x="12154" y="4041"/>
                <a:ext cx="3331" cy="2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91"/>
              <p:cNvPicPr>
                <a:picLocks noChangeAspect="1" noChangeArrowheads="1"/>
              </p:cNvPicPr>
              <p:nvPr>
                <p:custDataLst>
                  <p:tags r:id="rId9"/>
                </p:custDataLst>
              </p:nvPr>
            </p:nvPicPr>
            <p:blipFill>
              <a:blip r:embed="rId10" cstate="print"/>
              <a:srcRect/>
              <a:stretch>
                <a:fillRect/>
              </a:stretch>
            </p:blipFill>
            <p:spPr>
              <a:xfrm>
                <a:off x="15300" y="4085"/>
                <a:ext cx="3211" cy="25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306" y="7246"/>
              <a:ext cx="4813" cy="313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666" y="10395"/>
              <a:ext cx="10534" cy="4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lvl="1" algn="l" defTabSz="685800" hangingPunct="0">
                <a:lnSpc>
                  <a:spcPct val="90000"/>
                </a:lnSpc>
                <a:spcBef>
                  <a:spcPts val="375"/>
                </a:spcBef>
                <a:spcAft>
                  <a:spcPts val="1000"/>
                </a:spcAft>
                <a:buClrTx/>
                <a:buSzTx/>
                <a:buFontTx/>
                <a:defRPr/>
              </a:pPr>
              <a:r>
                <a:rPr lang="en-US" altLang="zh-CN" sz="1000" dirty="0">
                  <a:solidFill>
                    <a:schemeClr val="tx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  <a:sym typeface="+mn-ea"/>
                </a:rPr>
                <a:t>Serving Cell distribution and Handover rate simulation data for drone UEs[R2-1713897, TR36.777</a:t>
              </a:r>
              <a:r>
                <a:rPr lang="en-US" altLang="zh-CN" sz="1200" dirty="0">
                  <a:solidFill>
                    <a:schemeClr val="tx1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  <a:sym typeface="+mn-ea"/>
                </a:rPr>
                <a:t>]</a:t>
              </a:r>
              <a:endParaRPr lang="en-US" altLang="zh-CN" sz="1200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794" y="1002"/>
              <a:ext cx="2027" cy="871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Objectives</a:t>
              </a:r>
              <a:endPara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4"/>
          <p:cNvSpPr/>
          <p:nvPr/>
        </p:nvSpPr>
        <p:spPr>
          <a:xfrm>
            <a:off x="4433095" y="2231197"/>
            <a:ext cx="4223016" cy="716928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marL="0" lvl="1" algn="just" defTabSz="914400">
              <a:lnSpc>
                <a:spcPct val="110000"/>
              </a:lnSpc>
              <a:spcBef>
                <a:spcPts val="750"/>
              </a:spcBef>
              <a:buClrTx/>
              <a:buSzTx/>
            </a:pPr>
            <a:r>
              <a:rPr lang="en-US" altLang="zh-CN" sz="4000" dirty="0">
                <a:solidFill>
                  <a:prstClr val="black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Thank you</a:t>
            </a:r>
            <a:endParaRPr lang="en-US" altLang="zh-CN" sz="4000" dirty="0">
              <a:solidFill>
                <a:prstClr val="black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10.xml><?xml version="1.0" encoding="utf-8"?>
<p:tagLst xmlns:p="http://schemas.openxmlformats.org/presentationml/2006/main">
  <p:tag name="commondata" val="eyJoZGlkIjoiYzA2OTA3ODI2ZTZhNjY1YzVjYzhkNTg0MDk5NGZlMGMifQ=="/>
</p:tagLst>
</file>

<file path=ppt/tags/tag2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3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4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5.xml><?xml version="1.0" encoding="utf-8"?>
<p:tagLst xmlns:p="http://schemas.openxmlformats.org/presentationml/2006/main">
  <p:tag name="TABLE_ENDDRAG_ORIGIN_RECT" val="861*162"/>
  <p:tag name="TABLE_ENDDRAG_RECT" val="39*292*861*162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4026</Words>
  <Application>WPS 演示</Application>
  <PresentationFormat>宽屏</PresentationFormat>
  <Paragraphs>191</Paragraphs>
  <Slides>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方正黑体简体</vt:lpstr>
      <vt:lpstr>Arial Unicode MS</vt:lpstr>
      <vt:lpstr>等线</vt:lpstr>
      <vt:lpstr>Times New Roman</vt:lpstr>
      <vt:lpstr>MS Mincho</vt:lpstr>
      <vt:lpstr>Yu Gothic UI</vt:lpstr>
      <vt:lpstr>Calibri</vt:lpstr>
      <vt:lpstr>Symbol</vt:lpstr>
      <vt:lpstr>Courier New</vt:lpstr>
      <vt:lpstr>Calibri Light</vt:lpstr>
      <vt:lpstr>等线 Light</vt:lpstr>
      <vt:lpstr>Calibri</vt:lpstr>
      <vt:lpstr>Wingdings</vt:lpstr>
      <vt:lpstr>Gill Sans Light</vt:lpstr>
      <vt:lpstr>Segoe Print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</cp:lastModifiedBy>
  <cp:revision>400</cp:revision>
  <dcterms:created xsi:type="dcterms:W3CDTF">2021-03-17T03:39:00Z</dcterms:created>
  <dcterms:modified xsi:type="dcterms:W3CDTF">2024-09-02T04:41:04Z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4AF7214EF1BD43F2B719120B6020B715_13</vt:lpwstr>
  </property>
  <property fmtid="{D5CDD505-2E9C-101B-9397-08002B2CF9AE}" pid="3" name="KSOProductBuildVer">
    <vt:lpwstr>2052-12.1.0.17857</vt:lpwstr>
  </property>
</Properties>
</file>