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6"/>
  </p:notesMasterIdLst>
  <p:sldIdLst>
    <p:sldId id="257" r:id="rId2"/>
    <p:sldId id="7968" r:id="rId3"/>
    <p:sldId id="7991" r:id="rId4"/>
    <p:sldId id="2250" r:id="rId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7">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CCCC"/>
    <a:srgbClr val="2583D1"/>
    <a:srgbClr val="203864"/>
    <a:srgbClr val="ADCDEA"/>
    <a:srgbClr val="DADDE2"/>
    <a:srgbClr val="FFE699"/>
    <a:srgbClr val="FFE60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647" autoAdjust="0"/>
    <p:restoredTop sz="84637" autoAdjust="0"/>
  </p:normalViewPr>
  <p:slideViewPr>
    <p:cSldViewPr snapToGrid="0" snapToObjects="1" showGuides="1">
      <p:cViewPr varScale="1">
        <p:scale>
          <a:sx n="81" d="100"/>
          <a:sy n="81" d="100"/>
        </p:scale>
        <p:origin x="1220" y="56"/>
      </p:cViewPr>
      <p:guideLst>
        <p:guide orient="horz" pos="2107"/>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29CAB3-EDDD-48AD-A457-95B207A4A25C}" type="datetimeFigureOut">
              <a:rPr lang="zh-CN" altLang="en-US" smtClean="0"/>
              <a:t>2024/9/2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412C3A-12DB-4A89-BCC1-54016EBAE6C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1" name="幻灯片图像占位符 1"/>
          <p:cNvSpPr>
            <a:spLocks noGrp="1" noRot="1" noChangeAspect="1"/>
          </p:cNvSpPr>
          <p:nvPr>
            <p:ph type="sldImg"/>
          </p:nvPr>
        </p:nvSpPr>
        <p:spPr/>
      </p:sp>
      <p:sp>
        <p:nvSpPr>
          <p:cNvPr id="1048692" name="备注占位符 2"/>
          <p:cNvSpPr>
            <a:spLocks noGrp="1"/>
          </p:cNvSpPr>
          <p:nvPr>
            <p:ph type="body" idx="1"/>
          </p:nvPr>
        </p:nvSpPr>
        <p:spPr>
          <a:xfrm>
            <a:off x="685800" y="4476751"/>
            <a:ext cx="5486400" cy="3600451"/>
          </a:xfrm>
        </p:spPr>
        <p:txBody>
          <a:bodyPr>
            <a:noAutofit/>
          </a:bodyPr>
          <a:lstStyle/>
          <a:p>
            <a:endParaRPr lang="en-US" altLang="zh-CN" sz="1400" dirty="0">
              <a:latin typeface="微软雅黑" panose="020B0503020204020204" charset="-122"/>
              <a:ea typeface="微软雅黑" panose="020B0503020204020204" charset="-122"/>
              <a:cs typeface="微软雅黑" panose="020B0503020204020204" charset="-122"/>
            </a:endParaRPr>
          </a:p>
        </p:txBody>
      </p:sp>
      <p:sp>
        <p:nvSpPr>
          <p:cNvPr id="1048693" name="灯片编号占位符 3"/>
          <p:cNvSpPr>
            <a:spLocks noGrp="1"/>
          </p:cNvSpPr>
          <p:nvPr>
            <p:ph type="sldNum" sz="quarter" idx="10"/>
          </p:nvPr>
        </p:nvSpPr>
        <p:spPr/>
        <p:txBody>
          <a:bodyPr/>
          <a:lstStyle/>
          <a:p>
            <a:fld id="{A6837353-30EB-4A48-80EB-173D804AEFBD}" type="slidenum">
              <a:rPr lang="zh-CN" altLang="en-US" sz="1400" smtClean="0">
                <a:latin typeface="微软雅黑" panose="020B0503020204020204" charset="-122"/>
                <a:ea typeface="微软雅黑" panose="020B0503020204020204" charset="-122"/>
              </a:rPr>
              <a:t>1</a:t>
            </a:fld>
            <a:endParaRPr lang="zh-CN" altLang="en-US" sz="1400">
              <a:latin typeface="微软雅黑" panose="020B0503020204020204" charset="-122"/>
              <a:ea typeface="微软雅黑" panose="020B050302020402020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9574" name="幻灯片图像占位符 1"/>
          <p:cNvSpPr>
            <a:spLocks noGrp="1" noRot="1" noChangeAspect="1"/>
          </p:cNvSpPr>
          <p:nvPr>
            <p:ph type="sldImg" idx="2"/>
          </p:nvPr>
        </p:nvSpPr>
        <p:spPr/>
      </p:sp>
      <p:sp>
        <p:nvSpPr>
          <p:cNvPr id="1049575" name="文本占位符 2"/>
          <p:cNvSpPr>
            <a:spLocks noGrp="1"/>
          </p:cNvSpPr>
          <p:nvPr>
            <p:ph type="body" idx="3"/>
          </p:nvPr>
        </p:nvSpPr>
        <p:spPr/>
        <p:txBody>
          <a:bodyPr vert="horz" lIns="91440" tIns="45720" rIns="91440" bIns="45720" rtlCol="0">
            <a:noAutofit/>
          </a:bodyPr>
          <a:lstStyle/>
          <a:p>
            <a:pPr lvl="0" indent="355600" algn="l">
              <a:buClrTx/>
              <a:buSzTx/>
              <a:buFontTx/>
              <a:extLst>
                <a:ext uri="{35155182-B16C-46BC-9424-99874614C6A1}">
                  <wpsdc:indentchars xmlns="" xmlns:wpsdc="http://www.wps.cn/officeDocument/2017/drawingmlCustomData" val="200" checksum="3837665281"/>
                </a:ext>
              </a:extLst>
            </a:pPr>
            <a:endParaRPr lang="zh-CN" altLang="en-US" sz="1400" dirty="0">
              <a:latin typeface="微软雅黑" panose="020B0503020204020204" charset="-122"/>
              <a:ea typeface="微软雅黑" panose="020B0503020204020204" charset="-122"/>
              <a:cs typeface="微软雅黑" panose="020B0503020204020204" charset="-122"/>
              <a:sym typeface="+mn-ea"/>
            </a:endParaRPr>
          </a:p>
        </p:txBody>
      </p:sp>
    </p:spTree>
    <p:extLst>
      <p:ext uri="{BB962C8B-B14F-4D97-AF65-F5344CB8AC3E}">
        <p14:creationId xmlns:p14="http://schemas.microsoft.com/office/powerpoint/2010/main" val="33494462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097162" name="图片 6"/>
          <p:cNvPicPr>
            <a:picLocks noChangeAspect="1"/>
          </p:cNvPicPr>
          <p:nvPr userDrawn="1"/>
        </p:nvPicPr>
        <p:blipFill>
          <a:blip r:embed="rId2" cstate="print"/>
          <a:stretch>
            <a:fillRect/>
          </a:stretch>
        </p:blipFill>
        <p:spPr>
          <a:xfrm>
            <a:off x="9144" y="0"/>
            <a:ext cx="12173713" cy="6858000"/>
          </a:xfrm>
          <a:prstGeom prst="rect">
            <a:avLst/>
          </a:prstGeom>
        </p:spPr>
      </p:pic>
    </p:spTree>
    <p:extLst>
      <p:ext uri="{BB962C8B-B14F-4D97-AF65-F5344CB8AC3E}">
        <p14:creationId xmlns:p14="http://schemas.microsoft.com/office/powerpoint/2010/main" val="380728412"/>
      </p:ext>
    </p:extLst>
  </p:cSld>
  <p:clrMapOvr>
    <a:masterClrMapping/>
  </p:clrMapOvr>
  <p:hf hdr="0" ftr="0" dt="0"/>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64DE79-268F-4C1A-8933-263129D2AF90}" type="datetimeFigureOut">
              <a:rPr lang="en-US" dirty="0"/>
              <a:t>9/2/2024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63A3B-78C7-47BE-AE5E-E10140E04643}"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6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89" name="文本占位符 4"/>
          <p:cNvSpPr>
            <a:spLocks noGrp="1"/>
          </p:cNvSpPr>
          <p:nvPr>
            <p:ph type="subTitle" idx="4294967295"/>
          </p:nvPr>
        </p:nvSpPr>
        <p:spPr>
          <a:xfrm>
            <a:off x="4133685" y="4839562"/>
            <a:ext cx="3867151" cy="528362"/>
          </a:xfrm>
        </p:spPr>
        <p:txBody>
          <a:bodyPr vert="horz" wrap="square" lIns="91440" tIns="45720" rIns="91440" bIns="45720" anchor="t" anchorCtr="0"/>
          <a:lstStyle/>
          <a:p>
            <a:pPr marL="0" indent="0" algn="ctr" defTabSz="914400" eaLnBrk="1" fontAlgn="auto" latinLnBrk="0" hangingPunct="1">
              <a:lnSpc>
                <a:spcPct val="150000"/>
              </a:lnSpc>
              <a:buClrTx/>
              <a:buSzTx/>
              <a:buNone/>
            </a:pPr>
            <a:r>
              <a:rPr lang="en-US" altLang="zh-CN" sz="1800" dirty="0">
                <a:solidFill>
                  <a:srgbClr val="0B85CF"/>
                </a:solidFill>
                <a:latin typeface="微软雅黑" panose="020B0503020204020204" charset="-122"/>
                <a:ea typeface="微软雅黑" panose="020B0503020204020204" charset="-122"/>
              </a:rPr>
              <a:t>CMCC</a:t>
            </a:r>
            <a:endParaRPr lang="zh-CN" altLang="en-US" sz="1800" b="0" kern="1200" dirty="0">
              <a:solidFill>
                <a:srgbClr val="0B85CF"/>
              </a:solidFill>
              <a:latin typeface="微软雅黑" panose="020B0503020204020204" charset="-122"/>
              <a:ea typeface="微软雅黑" panose="020B0503020204020204" charset="-122"/>
              <a:cs typeface="+mn-cs"/>
            </a:endParaRPr>
          </a:p>
        </p:txBody>
      </p:sp>
      <p:sp>
        <p:nvSpPr>
          <p:cNvPr id="1048690" name="TextBox 8"/>
          <p:cNvSpPr txBox="1"/>
          <p:nvPr/>
        </p:nvSpPr>
        <p:spPr>
          <a:xfrm>
            <a:off x="230910" y="2603581"/>
            <a:ext cx="11684000" cy="825419"/>
          </a:xfrm>
          <a:prstGeom prst="rect">
            <a:avLst/>
          </a:prstGeom>
          <a:noFill/>
        </p:spPr>
        <p:txBody>
          <a:bodyPr wrap="square" rtlCol="0">
            <a:spAutoFit/>
          </a:bodyPr>
          <a:lstStyle/>
          <a:p>
            <a:pPr algn="ctr">
              <a:lnSpc>
                <a:spcPct val="150000"/>
              </a:lnSpc>
            </a:pPr>
            <a:r>
              <a:rPr lang="en-US" altLang="zh-CN" sz="3600" b="1" dirty="0">
                <a:solidFill>
                  <a:srgbClr val="0070C0"/>
                </a:solidFill>
                <a:latin typeface="微软雅黑" panose="020B0503020204020204" charset="-122"/>
                <a:ea typeface="微软雅黑" panose="020B0503020204020204" charset="-122"/>
              </a:rPr>
              <a:t>Views on Scope of Rel-19 ISAC</a:t>
            </a:r>
          </a:p>
        </p:txBody>
      </p:sp>
      <p:sp>
        <p:nvSpPr>
          <p:cNvPr id="3" name="文本框 2">
            <a:extLst>
              <a:ext uri="{FF2B5EF4-FFF2-40B4-BE49-F238E27FC236}">
                <a16:creationId xmlns:a16="http://schemas.microsoft.com/office/drawing/2014/main" id="{052FFADB-680D-26CC-A9E3-CF5DA130BC69}"/>
              </a:ext>
            </a:extLst>
          </p:cNvPr>
          <p:cNvSpPr txBox="1"/>
          <p:nvPr/>
        </p:nvSpPr>
        <p:spPr>
          <a:xfrm>
            <a:off x="101599" y="5411"/>
            <a:ext cx="6055919" cy="1200329"/>
          </a:xfrm>
          <a:prstGeom prst="rect">
            <a:avLst/>
          </a:prstGeom>
          <a:noFill/>
        </p:spPr>
        <p:txBody>
          <a:bodyPr wrap="square">
            <a:spAutoFit/>
          </a:bodyPr>
          <a:lstStyle/>
          <a:p>
            <a:r>
              <a:rPr lang="en-US" altLang="zh-CN" dirty="0">
                <a:solidFill>
                  <a:schemeClr val="accent1"/>
                </a:solidFill>
              </a:rPr>
              <a:t>3GPP TSG RAN Meeting #105							</a:t>
            </a:r>
          </a:p>
          <a:p>
            <a:r>
              <a:rPr lang="en-US" altLang="zh-CN" dirty="0">
                <a:solidFill>
                  <a:schemeClr val="accent1"/>
                </a:solidFill>
              </a:rPr>
              <a:t>Melbourne, Australia, September 9-12, 2024</a:t>
            </a:r>
          </a:p>
          <a:p>
            <a:r>
              <a:rPr lang="zh-CN" altLang="en-US" dirty="0">
                <a:solidFill>
                  <a:schemeClr val="accent1"/>
                </a:solidFill>
              </a:rPr>
              <a:t>Agenda </a:t>
            </a:r>
            <a:r>
              <a:rPr lang="en-US" altLang="zh-CN" dirty="0">
                <a:solidFill>
                  <a:schemeClr val="accent1"/>
                </a:solidFill>
              </a:rPr>
              <a:t>item</a:t>
            </a:r>
            <a:r>
              <a:rPr lang="zh-CN" altLang="en-US" dirty="0">
                <a:solidFill>
                  <a:schemeClr val="accent1"/>
                </a:solidFill>
              </a:rPr>
              <a:t>: </a:t>
            </a:r>
            <a:r>
              <a:rPr lang="en-US" altLang="zh-CN" dirty="0">
                <a:solidFill>
                  <a:schemeClr val="accent1"/>
                </a:solidFill>
              </a:rPr>
              <a:t>9.2.3</a:t>
            </a:r>
          </a:p>
          <a:p>
            <a:r>
              <a:rPr lang="en-US" altLang="zh-CN" dirty="0">
                <a:solidFill>
                  <a:schemeClr val="accent1"/>
                </a:solidFill>
              </a:rPr>
              <a:t>RP-241942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a:extLst>
              <a:ext uri="{FF2B5EF4-FFF2-40B4-BE49-F238E27FC236}">
                <a16:creationId xmlns:a16="http://schemas.microsoft.com/office/drawing/2014/main" id="{9E269498-D5E8-D8C8-87CC-5F59472F0D31}"/>
              </a:ext>
            </a:extLst>
          </p:cNvPr>
          <p:cNvSpPr txBox="1"/>
          <p:nvPr/>
        </p:nvSpPr>
        <p:spPr>
          <a:xfrm>
            <a:off x="0" y="238167"/>
            <a:ext cx="12192000"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Status of ISAC in RAN1</a:t>
            </a:r>
          </a:p>
        </p:txBody>
      </p:sp>
      <p:sp>
        <p:nvSpPr>
          <p:cNvPr id="6" name="文本框 5">
            <a:extLst>
              <a:ext uri="{FF2B5EF4-FFF2-40B4-BE49-F238E27FC236}">
                <a16:creationId xmlns:a16="http://schemas.microsoft.com/office/drawing/2014/main" id="{0B663F49-C5E4-1160-D631-95FBCE26DB79}"/>
              </a:ext>
            </a:extLst>
          </p:cNvPr>
          <p:cNvSpPr txBox="1"/>
          <p:nvPr/>
        </p:nvSpPr>
        <p:spPr>
          <a:xfrm>
            <a:off x="384132" y="1251354"/>
            <a:ext cx="11423736" cy="2960169"/>
          </a:xfrm>
          <a:prstGeom prst="rect">
            <a:avLst/>
          </a:prstGeom>
          <a:noFill/>
        </p:spPr>
        <p:txBody>
          <a:bodyPr wrap="square">
            <a:spAutoFit/>
          </a:bodyPr>
          <a:lstStyle/>
          <a:p>
            <a:pPr marL="285750" indent="-285750" algn="just">
              <a:lnSpc>
                <a:spcPct val="120000"/>
              </a:lnSpc>
              <a:spcBef>
                <a:spcPts val="600"/>
              </a:spcBef>
              <a:buFont typeface="Arial" panose="020B0604020202020204" pitchFamily="34" charset="0"/>
              <a:buChar char="•"/>
            </a:pPr>
            <a:r>
              <a:rPr lang="en-US" altLang="zh-CN" b="1" kern="100" dirty="0">
                <a:effectLst/>
                <a:latin typeface="Calibri" panose="020F0502020204030204" pitchFamily="34" charset="0"/>
                <a:ea typeface="Calibri" panose="020F0502020204030204" pitchFamily="34" charset="0"/>
                <a:cs typeface="Calibri" panose="020F0502020204030204" pitchFamily="34" charset="0"/>
              </a:rPr>
              <a:t>Check point at RAN#105: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Whether to include additional study beyond channel modelling for ISAC will be discussed at RAN#105. </a:t>
            </a:r>
          </a:p>
          <a:p>
            <a:pPr marL="285750" indent="-285750" algn="just">
              <a:lnSpc>
                <a:spcPct val="120000"/>
              </a:lnSpc>
              <a:spcBef>
                <a:spcPts val="600"/>
              </a:spcBef>
              <a:buFont typeface="Arial" panose="020B0604020202020204" pitchFamily="34" charset="0"/>
              <a:buChar char="•"/>
            </a:pPr>
            <a:r>
              <a:rPr lang="en-US" altLang="zh-CN" b="1" kern="100" dirty="0">
                <a:effectLst/>
                <a:latin typeface="Calibri" panose="020F0502020204030204" pitchFamily="34" charset="0"/>
                <a:ea typeface="Calibri" panose="020F0502020204030204" pitchFamily="34" charset="0"/>
                <a:cs typeface="Calibri" panose="020F0502020204030204" pitchFamily="34" charset="0"/>
              </a:rPr>
              <a:t>RAN1 status of ISAC</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 </a:t>
            </a:r>
          </a:p>
          <a:p>
            <a:pPr marL="742950" lvl="1" indent="-285750" algn="just">
              <a:lnSpc>
                <a:spcPct val="120000"/>
              </a:lnSpc>
              <a:spcBef>
                <a:spcPts val="600"/>
              </a:spcBef>
              <a:buFont typeface="Arial" panose="020B0604020202020204" pitchFamily="34" charset="0"/>
              <a:buChar char="•"/>
            </a:pPr>
            <a:r>
              <a:rPr lang="en-US" altLang="zh-CN" kern="100" dirty="0">
                <a:effectLst/>
                <a:latin typeface="Calibri" panose="020F0502020204030204" pitchFamily="34" charset="0"/>
                <a:ea typeface="Calibri" panose="020F0502020204030204" pitchFamily="34" charset="0"/>
                <a:cs typeface="Calibri" panose="020F0502020204030204" pitchFamily="34" charset="0"/>
              </a:rPr>
              <a:t>Based on rapporteur’s status report, the completion level is 35% </a:t>
            </a:r>
            <a:r>
              <a:rPr lang="en-US" altLang="zh-CN" kern="100" dirty="0">
                <a:latin typeface="Calibri" panose="020F0502020204030204" pitchFamily="34" charset="0"/>
                <a:ea typeface="Calibri" panose="020F0502020204030204" pitchFamily="34" charset="0"/>
                <a:cs typeface="Calibri" panose="020F0502020204030204" pitchFamily="34" charset="0"/>
              </a:rPr>
              <a:t>for ISAC channel modelling, which is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slightly behind the time schedule (40% TU). We still have many open issues need to be addressed, including RCS modelling, details of target channel, background channel, and spatial consistency. Furthermore, we still need time for calibration of ISAC channel model</a:t>
            </a:r>
            <a:r>
              <a:rPr lang="en-US" altLang="zh-CN" kern="100" dirty="0">
                <a:latin typeface="Calibri" panose="020F0502020204030204" pitchFamily="34" charset="0"/>
                <a:ea typeface="Calibri" panose="020F0502020204030204" pitchFamily="34" charset="0"/>
                <a:cs typeface="Calibri" panose="020F0502020204030204" pitchFamily="34" charset="0"/>
              </a:rPr>
              <a:t> </a:t>
            </a:r>
            <a:r>
              <a:rPr lang="en-US" altLang="zh-CN" kern="100" dirty="0">
                <a:effectLst/>
                <a:latin typeface="Calibri" panose="020F0502020204030204" pitchFamily="34" charset="0"/>
                <a:ea typeface="Calibri" panose="020F0502020204030204" pitchFamily="34" charset="0"/>
                <a:cs typeface="Calibri" panose="020F0502020204030204" pitchFamily="34" charset="0"/>
              </a:rPr>
              <a:t>based on measurement results.</a:t>
            </a:r>
          </a:p>
          <a:p>
            <a:pPr algn="just">
              <a:lnSpc>
                <a:spcPct val="120000"/>
              </a:lnSpc>
              <a:spcBef>
                <a:spcPts val="600"/>
              </a:spcBef>
            </a:pPr>
            <a:r>
              <a:rPr lang="en-US" altLang="zh-CN" b="1" u="sng" kern="100" dirty="0">
                <a:effectLst/>
                <a:latin typeface="Calibri" panose="020F0502020204030204" pitchFamily="34" charset="0"/>
                <a:ea typeface="Calibri" panose="020F0502020204030204" pitchFamily="34" charset="0"/>
                <a:cs typeface="Calibri" panose="020F0502020204030204" pitchFamily="34" charset="0"/>
              </a:rPr>
              <a:t>Observation 1</a:t>
            </a:r>
            <a:r>
              <a:rPr lang="en-US" altLang="zh-CN" b="1" kern="100" dirty="0">
                <a:effectLst/>
                <a:latin typeface="Calibri" panose="020F0502020204030204" pitchFamily="34" charset="0"/>
                <a:ea typeface="Calibri" panose="020F0502020204030204" pitchFamily="34" charset="0"/>
                <a:cs typeface="Calibri" panose="020F0502020204030204" pitchFamily="34" charset="0"/>
              </a:rPr>
              <a:t>: The time left for additional study beyond channel modelling for ISAC is limited.</a:t>
            </a:r>
          </a:p>
        </p:txBody>
      </p:sp>
    </p:spTree>
    <p:extLst>
      <p:ext uri="{BB962C8B-B14F-4D97-AF65-F5344CB8AC3E}">
        <p14:creationId xmlns:p14="http://schemas.microsoft.com/office/powerpoint/2010/main" val="58937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7">
            <a:extLst>
              <a:ext uri="{FF2B5EF4-FFF2-40B4-BE49-F238E27FC236}">
                <a16:creationId xmlns:a16="http://schemas.microsoft.com/office/drawing/2014/main" id="{9E269498-D5E8-D8C8-87CC-5F59472F0D31}"/>
              </a:ext>
            </a:extLst>
          </p:cNvPr>
          <p:cNvSpPr txBox="1"/>
          <p:nvPr/>
        </p:nvSpPr>
        <p:spPr>
          <a:xfrm>
            <a:off x="0" y="238167"/>
            <a:ext cx="12192000" cy="461665"/>
          </a:xfrm>
          <a:prstGeom prst="rect">
            <a:avLst/>
          </a:prstGeom>
          <a:noFill/>
        </p:spPr>
        <p:txBody>
          <a:bodyPr wrap="square">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Evaluation of ISAC</a:t>
            </a:r>
          </a:p>
        </p:txBody>
      </p:sp>
      <p:sp>
        <p:nvSpPr>
          <p:cNvPr id="6" name="文本框 5">
            <a:extLst>
              <a:ext uri="{FF2B5EF4-FFF2-40B4-BE49-F238E27FC236}">
                <a16:creationId xmlns:a16="http://schemas.microsoft.com/office/drawing/2014/main" id="{0B663F49-C5E4-1160-D631-95FBCE26DB79}"/>
              </a:ext>
            </a:extLst>
          </p:cNvPr>
          <p:cNvSpPr txBox="1"/>
          <p:nvPr/>
        </p:nvSpPr>
        <p:spPr>
          <a:xfrm>
            <a:off x="225286" y="799803"/>
            <a:ext cx="11668539" cy="5878532"/>
          </a:xfrm>
          <a:prstGeom prst="rect">
            <a:avLst/>
          </a:prstGeom>
          <a:noFill/>
        </p:spPr>
        <p:txBody>
          <a:bodyPr wrap="square">
            <a:spAutoFit/>
          </a:bodyPr>
          <a:lstStyle/>
          <a:p>
            <a:pPr marL="285750" indent="-285750" algn="just">
              <a:spcBef>
                <a:spcPts val="600"/>
              </a:spcBef>
              <a:buFont typeface="Arial" panose="020B0604020202020204" pitchFamily="34" charset="0"/>
              <a:buChar char="•"/>
            </a:pPr>
            <a:r>
              <a:rPr lang="en-US" altLang="zh-CN" sz="1600" b="1" kern="100" dirty="0">
                <a:effectLst/>
                <a:latin typeface="Calibri" panose="020F0502020204030204" pitchFamily="34" charset="0"/>
                <a:ea typeface="Calibri" panose="020F0502020204030204" pitchFamily="34" charset="0"/>
                <a:cs typeface="Calibri" panose="020F0502020204030204" pitchFamily="34" charset="0"/>
              </a:rPr>
              <a:t>Evaluation workload of ISAC</a:t>
            </a:r>
            <a:r>
              <a:rPr lang="en-US" altLang="zh-CN" sz="1600" kern="100" dirty="0">
                <a:effectLst/>
                <a:latin typeface="Calibri" panose="020F0502020204030204" pitchFamily="34" charset="0"/>
                <a:ea typeface="Calibri" panose="020F0502020204030204" pitchFamily="34" charset="0"/>
                <a:cs typeface="Calibri" panose="020F0502020204030204" pitchFamily="34" charset="0"/>
              </a:rPr>
              <a:t>: The study of ISAC should firstly consider the </a:t>
            </a:r>
            <a:r>
              <a:rPr lang="en-US" altLang="zh-CN" sz="1600" kern="100" dirty="0">
                <a:latin typeface="Calibri" panose="020F0502020204030204" pitchFamily="34" charset="0"/>
                <a:ea typeface="Calibri" panose="020F0502020204030204" pitchFamily="34" charset="0"/>
                <a:cs typeface="Calibri" panose="020F0502020204030204" pitchFamily="34" charset="0"/>
              </a:rPr>
              <a:t>data type for evaluation. The data type is highly related to the interface and architecture. Three kinds of sensing architecture can be considered:</a:t>
            </a:r>
          </a:p>
          <a:p>
            <a:pPr marL="742950" lvl="1" indent="-285750" algn="just">
              <a:spcBef>
                <a:spcPts val="600"/>
              </a:spcBef>
              <a:buFont typeface="Arial" panose="020B0604020202020204" pitchFamily="34" charset="0"/>
              <a:buChar char="•"/>
            </a:pPr>
            <a:r>
              <a:rPr lang="en-US" altLang="zh-CN" sz="1400" b="1" i="1" kern="100" dirty="0">
                <a:latin typeface="Calibri" panose="020F0502020204030204" pitchFamily="34" charset="0"/>
                <a:ea typeface="Calibri" panose="020F0502020204030204" pitchFamily="34" charset="0"/>
                <a:cs typeface="Calibri" panose="020F0502020204030204" pitchFamily="34" charset="0"/>
              </a:rPr>
              <a:t>Option1: CPRI-side</a:t>
            </a:r>
            <a:r>
              <a:rPr lang="en-US" altLang="zh-CN" sz="1400" kern="100" dirty="0">
                <a:latin typeface="Calibri" panose="020F0502020204030204" pitchFamily="34" charset="0"/>
                <a:ea typeface="Calibri" panose="020F0502020204030204" pitchFamily="34" charset="0"/>
                <a:cs typeface="Calibri" panose="020F0502020204030204" pitchFamily="34" charset="0"/>
              </a:rPr>
              <a:t>. SF is a separate entity, sensing raw data is transmitted directly from CPRI to SF. In this case, the evaluation of ISAC is based on sensing raw data.</a:t>
            </a:r>
          </a:p>
          <a:p>
            <a:pPr marL="742950" lvl="1" indent="-285750" algn="just">
              <a:spcBef>
                <a:spcPts val="600"/>
              </a:spcBef>
              <a:buFont typeface="Arial" panose="020B0604020202020204" pitchFamily="34" charset="0"/>
              <a:buChar char="•"/>
            </a:pPr>
            <a:r>
              <a:rPr lang="en-US" altLang="zh-CN" sz="1400" b="1" i="1" kern="100" dirty="0">
                <a:latin typeface="Calibri" panose="020F0502020204030204" pitchFamily="34" charset="0"/>
                <a:ea typeface="Calibri" panose="020F0502020204030204" pitchFamily="34" charset="0"/>
                <a:cs typeface="Calibri" panose="020F0502020204030204" pitchFamily="34" charset="0"/>
              </a:rPr>
              <a:t>Option2: BBU-side</a:t>
            </a:r>
            <a:r>
              <a:rPr lang="en-US" altLang="zh-CN" sz="1400" kern="100" dirty="0">
                <a:latin typeface="Calibri" panose="020F0502020204030204" pitchFamily="34" charset="0"/>
                <a:ea typeface="Calibri" panose="020F0502020204030204" pitchFamily="34" charset="0"/>
                <a:cs typeface="Calibri" panose="020F0502020204030204" pitchFamily="34" charset="0"/>
              </a:rPr>
              <a:t>. SF is located at RAN side, sensing raw data is transmitted from AAU to BBU, sensing measurement (such as delay, velocity/Doppler, angle) is transmitted from BBU to SF, and sensing result (such as position and velocity of sensing target) is calculated at SF. In this case, the evaluation is based on sensing measurement. </a:t>
            </a:r>
          </a:p>
          <a:p>
            <a:pPr marL="742950" lvl="1" indent="-285750" algn="just">
              <a:spcBef>
                <a:spcPts val="600"/>
              </a:spcBef>
              <a:buFont typeface="Arial" panose="020B0604020202020204" pitchFamily="34" charset="0"/>
              <a:buChar char="•"/>
            </a:pPr>
            <a:r>
              <a:rPr lang="en-US" altLang="zh-CN" sz="1400" b="1" i="1" kern="100" dirty="0">
                <a:latin typeface="Calibri" panose="020F0502020204030204" pitchFamily="34" charset="0"/>
                <a:ea typeface="Calibri" panose="020F0502020204030204" pitchFamily="34" charset="0"/>
                <a:cs typeface="Calibri" panose="020F0502020204030204" pitchFamily="34" charset="0"/>
              </a:rPr>
              <a:t>Option3: Core network-side</a:t>
            </a:r>
            <a:r>
              <a:rPr lang="en-US" altLang="zh-CN" sz="1400" kern="100" dirty="0">
                <a:latin typeface="Calibri" panose="020F0502020204030204" pitchFamily="34" charset="0"/>
                <a:ea typeface="Calibri" panose="020F0502020204030204" pitchFamily="34" charset="0"/>
                <a:cs typeface="Calibri" panose="020F0502020204030204" pitchFamily="34" charset="0"/>
              </a:rPr>
              <a:t>. SF is located at core network side, sensing measurement is transmitted from RAN to core network, and sensing result is calculated at SF. In this case, the evaluation is also based on sensing measurement. </a:t>
            </a: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lvl="1" algn="just">
              <a:spcBef>
                <a:spcPts val="600"/>
              </a:spcBef>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600" kern="100" dirty="0">
              <a:latin typeface="Calibri" panose="020F0502020204030204" pitchFamily="34" charset="0"/>
              <a:ea typeface="Calibri" panose="020F0502020204030204" pitchFamily="34" charset="0"/>
              <a:cs typeface="Calibri" panose="020F0502020204030204" pitchFamily="34" charset="0"/>
            </a:endParaRPr>
          </a:p>
          <a:p>
            <a:pPr marL="742950" lvl="1" indent="-285750" algn="just">
              <a:spcBef>
                <a:spcPts val="600"/>
              </a:spcBef>
              <a:buFont typeface="Arial" panose="020B0604020202020204" pitchFamily="34" charset="0"/>
              <a:buChar char="•"/>
            </a:pPr>
            <a:endParaRPr lang="en-US" altLang="zh-CN" sz="1400" kern="100" dirty="0">
              <a:latin typeface="Calibri" panose="020F0502020204030204" pitchFamily="34" charset="0"/>
              <a:ea typeface="Calibri" panose="020F0502020204030204" pitchFamily="34" charset="0"/>
              <a:cs typeface="Calibri" panose="020F0502020204030204" pitchFamily="34" charset="0"/>
            </a:endParaRPr>
          </a:p>
          <a:p>
            <a:pPr marL="285750" lvl="1"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Whether the evaluation of ISAC is based on sensing raw data or sensing measurement should be discussed.</a:t>
            </a:r>
          </a:p>
          <a:p>
            <a:pPr marL="285750" lvl="1"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For BBU-side and core network-side sensing architecture, the sensing result calculated in SF is based on the sensing measurement, we may further consider the sensing data non-consistency and non-integrity caused by measurement error.</a:t>
            </a:r>
          </a:p>
          <a:p>
            <a:pPr marL="285750" lvl="1" indent="-285750" algn="just">
              <a:spcBef>
                <a:spcPts val="600"/>
              </a:spcBef>
              <a:buFont typeface="Arial" panose="020B0604020202020204" pitchFamily="34" charset="0"/>
              <a:buChar char="•"/>
            </a:pPr>
            <a:r>
              <a:rPr lang="en-US" altLang="zh-CN" sz="1600" kern="100" dirty="0">
                <a:latin typeface="Calibri" panose="020F0502020204030204" pitchFamily="34" charset="0"/>
                <a:ea typeface="Calibri" panose="020F0502020204030204" pitchFamily="34" charset="0"/>
                <a:cs typeface="Calibri" panose="020F0502020204030204" pitchFamily="34" charset="0"/>
              </a:rPr>
              <a:t>For BBU-side and core network-side sensing architecture, we may further consider the additional transmission overhead. e.g. transmission overhead between BBU and core network.</a:t>
            </a:r>
          </a:p>
          <a:p>
            <a:pPr marL="0" lvl="1" algn="just">
              <a:spcBef>
                <a:spcPts val="600"/>
              </a:spcBef>
            </a:pPr>
            <a:r>
              <a:rPr lang="en-US" altLang="zh-CN" sz="1600" b="1" i="1" u="sng" kern="100" dirty="0">
                <a:latin typeface="Calibri" panose="020F0502020204030204" pitchFamily="34" charset="0"/>
                <a:ea typeface="Calibri" panose="020F0502020204030204" pitchFamily="34" charset="0"/>
                <a:cs typeface="Calibri" panose="020F0502020204030204" pitchFamily="34" charset="0"/>
              </a:rPr>
              <a:t>Proposal 1</a:t>
            </a:r>
            <a:r>
              <a:rPr lang="en-US" altLang="zh-CN" sz="1600" b="1" i="1" kern="100" dirty="0">
                <a:latin typeface="Calibri" panose="020F0502020204030204" pitchFamily="34" charset="0"/>
                <a:ea typeface="Calibri" panose="020F0502020204030204" pitchFamily="34" charset="0"/>
                <a:cs typeface="Calibri" panose="020F0502020204030204" pitchFamily="34" charset="0"/>
              </a:rPr>
              <a:t>: If additional study beyond channel modelling for ISAC is included, both sensing raw data-based and sensing measurement-based evaluation </a:t>
            </a:r>
            <a:r>
              <a:rPr lang="en-US" altLang="zh-CN" sz="1600" b="1" i="1" kern="100" dirty="0">
                <a:effectLst/>
                <a:latin typeface="Calibri" panose="020F0502020204030204" pitchFamily="34" charset="0"/>
                <a:ea typeface="Calibri" panose="020F0502020204030204" pitchFamily="34" charset="0"/>
                <a:cs typeface="Calibri" panose="020F0502020204030204" pitchFamily="34" charset="0"/>
              </a:rPr>
              <a:t>should be considered in the study.</a:t>
            </a:r>
            <a:endParaRPr lang="en-US" altLang="zh-CN" sz="1600" b="1" i="1" kern="100" dirty="0">
              <a:latin typeface="Calibri" panose="020F0502020204030204" pitchFamily="34" charset="0"/>
              <a:ea typeface="Calibri" panose="020F0502020204030204" pitchFamily="34" charset="0"/>
              <a:cs typeface="Calibri" panose="020F0502020204030204" pitchFamily="34" charset="0"/>
            </a:endParaRPr>
          </a:p>
        </p:txBody>
      </p:sp>
      <p:pic>
        <p:nvPicPr>
          <p:cNvPr id="41" name="图片 40">
            <a:extLst>
              <a:ext uri="{FF2B5EF4-FFF2-40B4-BE49-F238E27FC236}">
                <a16:creationId xmlns:a16="http://schemas.microsoft.com/office/drawing/2014/main" id="{53438B2F-9ABC-BE3D-4206-9D0CB0061D04}"/>
              </a:ext>
            </a:extLst>
          </p:cNvPr>
          <p:cNvPicPr>
            <a:picLocks noChangeAspect="1"/>
          </p:cNvPicPr>
          <p:nvPr/>
        </p:nvPicPr>
        <p:blipFill>
          <a:blip r:embed="rId2"/>
          <a:stretch>
            <a:fillRect/>
          </a:stretch>
        </p:blipFill>
        <p:spPr>
          <a:xfrm>
            <a:off x="3518452" y="3024716"/>
            <a:ext cx="5039138" cy="1761936"/>
          </a:xfrm>
          <a:prstGeom prst="rect">
            <a:avLst/>
          </a:prstGeom>
        </p:spPr>
      </p:pic>
    </p:spTree>
    <p:extLst>
      <p:ext uri="{BB962C8B-B14F-4D97-AF65-F5344CB8AC3E}">
        <p14:creationId xmlns:p14="http://schemas.microsoft.com/office/powerpoint/2010/main" val="4063202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72F0EDE4-68CA-C95B-D0EE-974F169AC8A8}"/>
              </a:ext>
            </a:extLst>
          </p:cNvPr>
          <p:cNvSpPr txBox="1"/>
          <p:nvPr/>
        </p:nvSpPr>
        <p:spPr>
          <a:xfrm>
            <a:off x="2808595" y="2744906"/>
            <a:ext cx="6403360" cy="830997"/>
          </a:xfrm>
          <a:prstGeom prst="rect">
            <a:avLst/>
          </a:prstGeom>
          <a:noFill/>
        </p:spPr>
        <p:txBody>
          <a:bodyPr wrap="square" rtlCol="0">
            <a:spAutoFit/>
          </a:bodyPr>
          <a:lstStyle/>
          <a:p>
            <a:pPr algn="ctr"/>
            <a:r>
              <a:rPr kumimoji="1" lang="en-US" altLang="zh-CN" sz="4800" b="1" dirty="0">
                <a:solidFill>
                  <a:srgbClr val="2583D1"/>
                </a:solidFill>
                <a:latin typeface="微软雅黑" panose="020B0503020204020204" pitchFamily="34" charset="-122"/>
                <a:ea typeface="微软雅黑" panose="020B0503020204020204" pitchFamily="34" charset="-122"/>
              </a:rPr>
              <a:t>THANK</a:t>
            </a:r>
            <a:r>
              <a:rPr kumimoji="1" lang="zh-CN" altLang="en-US" sz="4800" b="1" dirty="0">
                <a:solidFill>
                  <a:srgbClr val="2583D1"/>
                </a:solidFill>
                <a:latin typeface="微软雅黑" panose="020B0503020204020204" pitchFamily="34" charset="-122"/>
                <a:ea typeface="微软雅黑" panose="020B0503020204020204" pitchFamily="34" charset="-122"/>
              </a:rPr>
              <a:t>  </a:t>
            </a:r>
            <a:r>
              <a:rPr kumimoji="1" lang="en-US" altLang="zh-CN" sz="4800" b="1" dirty="0">
                <a:solidFill>
                  <a:srgbClr val="2583D1"/>
                </a:solidFill>
                <a:latin typeface="微软雅黑" panose="020B0503020204020204" pitchFamily="34" charset="-122"/>
                <a:ea typeface="微软雅黑" panose="020B0503020204020204" pitchFamily="34" charset="-122"/>
              </a:rPr>
              <a:t>YOU !</a:t>
            </a:r>
          </a:p>
        </p:txBody>
      </p:sp>
    </p:spTree>
    <p:extLst>
      <p:ext uri="{BB962C8B-B14F-4D97-AF65-F5344CB8AC3E}">
        <p14:creationId xmlns:p14="http://schemas.microsoft.com/office/powerpoint/2010/main" val="3787390368"/>
      </p:ext>
    </p:extLst>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5170</TotalTime>
  <Words>467</Words>
  <Application>Microsoft Office PowerPoint</Application>
  <PresentationFormat>宽屏</PresentationFormat>
  <Paragraphs>27</Paragraphs>
  <Slides>4</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vt:i4>
      </vt:variant>
    </vt:vector>
  </HeadingPairs>
  <TitlesOfParts>
    <vt:vector size="10" baseType="lpstr">
      <vt:lpstr>等线</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A6673</dc:creator>
  <cp:lastModifiedBy>LI Yan</cp:lastModifiedBy>
  <cp:revision>647</cp:revision>
  <dcterms:created xsi:type="dcterms:W3CDTF">2021-03-17T03:39:00Z</dcterms:created>
  <dcterms:modified xsi:type="dcterms:W3CDTF">2024-09-02T05:19:22Z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91BDCD7F8FDF4AD79437D831EB76EB49</vt:lpwstr>
  </property>
  <property fmtid="{D5CDD505-2E9C-101B-9397-08002B2CF9AE}" pid="3" name="KSOProductBuildVer">
    <vt:lpwstr>2052-11.8.2.11716</vt:lpwstr>
  </property>
</Properties>
</file>