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57" r:id="rId2"/>
    <p:sldId id="7968" r:id="rId3"/>
    <p:sldId id="7969" r:id="rId4"/>
    <p:sldId id="7985" r:id="rId5"/>
    <p:sldId id="225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CC"/>
    <a:srgbClr val="2583D1"/>
    <a:srgbClr val="203864"/>
    <a:srgbClr val="ADCDEA"/>
    <a:srgbClr val="DADDE2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47" autoAdjust="0"/>
    <p:restoredTop sz="78699" autoAdjust="0"/>
  </p:normalViewPr>
  <p:slideViewPr>
    <p:cSldViewPr snapToGrid="0" snapToObjects="1" showGuides="1">
      <p:cViewPr varScale="1">
        <p:scale>
          <a:sx n="75" d="100"/>
          <a:sy n="75" d="100"/>
        </p:scale>
        <p:origin x="1432" y="40"/>
      </p:cViewPr>
      <p:guideLst>
        <p:guide orient="horz" pos="2107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82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3926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944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841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文本占位符 4"/>
          <p:cNvSpPr>
            <a:spLocks noGrp="1"/>
          </p:cNvSpPr>
          <p:nvPr>
            <p:ph type="subTitle" idx="4294967295"/>
          </p:nvPr>
        </p:nvSpPr>
        <p:spPr>
          <a:xfrm>
            <a:off x="4133685" y="4839562"/>
            <a:ext cx="3867151" cy="528362"/>
          </a:xfrm>
        </p:spPr>
        <p:txBody>
          <a:bodyPr vert="horz" wrap="square" lIns="91440" tIns="45720" rIns="91440" bIns="45720" anchor="t" anchorCtr="0"/>
          <a:lstStyle/>
          <a:p>
            <a:pPr marL="0" indent="0" algn="ctr" defTabSz="914400" eaLnBrk="1" fontAlgn="auto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1800" dirty="0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rPr>
              <a:t>CMCC</a:t>
            </a:r>
            <a:endParaRPr lang="zh-CN" altLang="en-US" sz="1800" b="0" kern="1200" dirty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8690" name="TextBox 8"/>
          <p:cNvSpPr txBox="1"/>
          <p:nvPr/>
        </p:nvSpPr>
        <p:spPr>
          <a:xfrm>
            <a:off x="230910" y="2603581"/>
            <a:ext cx="11684000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Views on Scope of Rel-19 NR MIMO Phase 5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2FFADB-680D-26CC-A9E3-CF5DA130BC69}"/>
              </a:ext>
            </a:extLst>
          </p:cNvPr>
          <p:cNvSpPr txBox="1"/>
          <p:nvPr/>
        </p:nvSpPr>
        <p:spPr>
          <a:xfrm>
            <a:off x="101599" y="5411"/>
            <a:ext cx="60559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3GPP TSG RAN Meeting #105							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Melbourne, Australia, September 9-12, 2024</a:t>
            </a:r>
          </a:p>
          <a:p>
            <a:r>
              <a:rPr lang="zh-CN" altLang="en-US" dirty="0">
                <a:solidFill>
                  <a:schemeClr val="accent1"/>
                </a:solidFill>
              </a:rPr>
              <a:t>Agenda </a:t>
            </a:r>
            <a:r>
              <a:rPr lang="en-US" altLang="zh-CN" dirty="0">
                <a:solidFill>
                  <a:schemeClr val="accent1"/>
                </a:solidFill>
              </a:rPr>
              <a:t>item</a:t>
            </a:r>
            <a:r>
              <a:rPr lang="zh-CN" altLang="en-US" dirty="0">
                <a:solidFill>
                  <a:schemeClr val="accent1"/>
                </a:solidFill>
              </a:rPr>
              <a:t>: </a:t>
            </a:r>
            <a:r>
              <a:rPr lang="en-US" altLang="zh-CN" dirty="0">
                <a:solidFill>
                  <a:schemeClr val="accent1"/>
                </a:solidFill>
              </a:rPr>
              <a:t>9.3.1.1</a:t>
            </a:r>
          </a:p>
          <a:p>
            <a:r>
              <a:rPr lang="en-US" altLang="zh-CN" dirty="0">
                <a:solidFill>
                  <a:schemeClr val="accent1"/>
                </a:solidFill>
              </a:rPr>
              <a:t>RP-241941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id="{9E269498-D5E8-D8C8-87CC-5F59472F0D31}"/>
              </a:ext>
            </a:extLst>
          </p:cNvPr>
          <p:cNvSpPr txBox="1"/>
          <p:nvPr/>
        </p:nvSpPr>
        <p:spPr>
          <a:xfrm>
            <a:off x="0" y="238167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Unified partial-coherent codebook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663F49-C5E4-1160-D631-95FBCE26DB79}"/>
              </a:ext>
            </a:extLst>
          </p:cNvPr>
          <p:cNvSpPr txBox="1"/>
          <p:nvPr/>
        </p:nvSpPr>
        <p:spPr>
          <a:xfrm>
            <a:off x="473483" y="979972"/>
            <a:ext cx="11341417" cy="3636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Antenna layout of partial-coherent UE: </a:t>
            </a: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3/5/6/7 Tx UE with partial-coherent capability, the most possible antenna layout is to configure with multi-panel antennas. Ng≥1 antenna port groups (panels) can be considered where each group comprises coherent antennas, and across groups, antennas are non-coherent. Considering the practical implementation of 3Tx UE, it is most possible to be used in the foldable phones and applied with multi-panel antennas, where one of the panels is configured with two coherent antennas, and another panel is configured with one antenna. </a:t>
            </a: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Extendibility and forward compatibility: 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R15 supports 1</a:t>
            </a: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2/4Tx UL transmission, R18 supports 8Tx UL transmission, and R19 is discussing 3Tx UL transmission. We have separate discussion and different codebook for each release. We may need a</a:t>
            </a: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unified </a:t>
            </a:r>
            <a:r>
              <a:rPr lang="en-US" altLang="zh-CN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codebook design principle that applies to any kinds of UEs in the future, such as 5/6/7Tx. It is beneficial for spec evolution and forward compatibility.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1600" b="1" i="1" u="sng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1</a:t>
            </a:r>
            <a:r>
              <a:rPr lang="en-US" altLang="zh-CN" sz="16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For partial-coherent 3/5/6/7 Tx UE, the most possible antenna layout is to configure with multi-panel antennas. 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1600" b="1" i="1" u="sng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</a:t>
            </a:r>
            <a:r>
              <a:rPr lang="en-US" altLang="zh-CN" sz="16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Unified codebook that applies to any kinds of UEs, such as 3/5/6/7Tx, is beneficial for </a:t>
            </a:r>
            <a:r>
              <a:rPr lang="en-US" altLang="zh-CN" sz="16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forward compatibility.</a:t>
            </a:r>
            <a:endParaRPr lang="en-US" altLang="zh-CN" sz="1600" b="1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图片 2" descr="形状&#10;&#10;低可信度描述已自动生成">
            <a:extLst>
              <a:ext uri="{FF2B5EF4-FFF2-40B4-BE49-F238E27FC236}">
                <a16:creationId xmlns:a16="http://schemas.microsoft.com/office/drawing/2014/main" id="{594B744F-5F93-6734-22BA-D10CE282E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90" y="5376555"/>
            <a:ext cx="360758" cy="36075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E6CC270-B8A7-1736-45AE-08CE13FD16FD}"/>
              </a:ext>
            </a:extLst>
          </p:cNvPr>
          <p:cNvCxnSpPr>
            <a:cxnSpLocks/>
          </p:cNvCxnSpPr>
          <p:nvPr/>
        </p:nvCxnSpPr>
        <p:spPr>
          <a:xfrm>
            <a:off x="935348" y="4893052"/>
            <a:ext cx="0" cy="137874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4AFC61B-2F7C-AF8C-80AD-10DC9C10DBF7}"/>
              </a:ext>
            </a:extLst>
          </p:cNvPr>
          <p:cNvGrpSpPr/>
          <p:nvPr/>
        </p:nvGrpSpPr>
        <p:grpSpPr>
          <a:xfrm>
            <a:off x="940958" y="4906047"/>
            <a:ext cx="414812" cy="269778"/>
            <a:chOff x="3607594" y="2791126"/>
            <a:chExt cx="651866" cy="360758"/>
          </a:xfrm>
        </p:grpSpPr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C754FCEB-695D-334E-1203-E1C35B71C39E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0E7C8F6-B693-6A6E-F4FF-976063FBCCD4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矩形 16">
            <a:extLst>
              <a:ext uri="{FF2B5EF4-FFF2-40B4-BE49-F238E27FC236}">
                <a16:creationId xmlns:a16="http://schemas.microsoft.com/office/drawing/2014/main" id="{51E0DF11-A722-74F6-DDB9-34A6C91725D9}"/>
              </a:ext>
            </a:extLst>
          </p:cNvPr>
          <p:cNvSpPr/>
          <p:nvPr/>
        </p:nvSpPr>
        <p:spPr>
          <a:xfrm>
            <a:off x="622564" y="6237154"/>
            <a:ext cx="676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3Tx UE</a:t>
            </a:r>
          </a:p>
        </p:txBody>
      </p:sp>
      <p:sp>
        <p:nvSpPr>
          <p:cNvPr id="30" name="矩形 16">
            <a:extLst>
              <a:ext uri="{FF2B5EF4-FFF2-40B4-BE49-F238E27FC236}">
                <a16:creationId xmlns:a16="http://schemas.microsoft.com/office/drawing/2014/main" id="{E54CF8E0-1CA9-8B15-D72E-6629B0B093F2}"/>
              </a:ext>
            </a:extLst>
          </p:cNvPr>
          <p:cNvSpPr/>
          <p:nvPr/>
        </p:nvSpPr>
        <p:spPr>
          <a:xfrm>
            <a:off x="1431880" y="5141570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group-1</a:t>
            </a:r>
          </a:p>
        </p:txBody>
      </p:sp>
      <p:sp>
        <p:nvSpPr>
          <p:cNvPr id="31" name="右大括号 30">
            <a:extLst>
              <a:ext uri="{FF2B5EF4-FFF2-40B4-BE49-F238E27FC236}">
                <a16:creationId xmlns:a16="http://schemas.microsoft.com/office/drawing/2014/main" id="{8BC44E6A-58DA-D879-234B-45D570F6A176}"/>
              </a:ext>
            </a:extLst>
          </p:cNvPr>
          <p:cNvSpPr/>
          <p:nvPr/>
        </p:nvSpPr>
        <p:spPr>
          <a:xfrm>
            <a:off x="1384062" y="5034125"/>
            <a:ext cx="95636" cy="49189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6">
            <a:extLst>
              <a:ext uri="{FF2B5EF4-FFF2-40B4-BE49-F238E27FC236}">
                <a16:creationId xmlns:a16="http://schemas.microsoft.com/office/drawing/2014/main" id="{F98DEC20-01AA-34D4-F201-DC213563A66D}"/>
              </a:ext>
            </a:extLst>
          </p:cNvPr>
          <p:cNvSpPr/>
          <p:nvPr/>
        </p:nvSpPr>
        <p:spPr>
          <a:xfrm>
            <a:off x="1432346" y="5834448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group-2</a:t>
            </a:r>
          </a:p>
        </p:txBody>
      </p:sp>
      <p:sp>
        <p:nvSpPr>
          <p:cNvPr id="33" name="右大括号 32">
            <a:extLst>
              <a:ext uri="{FF2B5EF4-FFF2-40B4-BE49-F238E27FC236}">
                <a16:creationId xmlns:a16="http://schemas.microsoft.com/office/drawing/2014/main" id="{8F5B6DF4-5E03-F6C4-D2CD-69E03ABEFF51}"/>
              </a:ext>
            </a:extLst>
          </p:cNvPr>
          <p:cNvSpPr/>
          <p:nvPr/>
        </p:nvSpPr>
        <p:spPr>
          <a:xfrm>
            <a:off x="1384528" y="5828606"/>
            <a:ext cx="95636" cy="288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DC7CA0A-DEBC-6725-EA3B-F9A9EF752E12}"/>
              </a:ext>
            </a:extLst>
          </p:cNvPr>
          <p:cNvGrpSpPr/>
          <p:nvPr/>
        </p:nvGrpSpPr>
        <p:grpSpPr>
          <a:xfrm>
            <a:off x="942135" y="5394712"/>
            <a:ext cx="414812" cy="269778"/>
            <a:chOff x="3607594" y="2791126"/>
            <a:chExt cx="651866" cy="360758"/>
          </a:xfrm>
        </p:grpSpPr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6F7CA2C0-0311-F51A-2BAC-77288F81EA77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925AB99-3B91-2121-BFC6-A311CDBCD82D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E47AD8-B687-E91B-F4A0-3B5F9B46B9F1}"/>
              </a:ext>
            </a:extLst>
          </p:cNvPr>
          <p:cNvGrpSpPr/>
          <p:nvPr/>
        </p:nvGrpSpPr>
        <p:grpSpPr>
          <a:xfrm>
            <a:off x="940580" y="5834448"/>
            <a:ext cx="414812" cy="269778"/>
            <a:chOff x="3607594" y="2791126"/>
            <a:chExt cx="651866" cy="360758"/>
          </a:xfrm>
        </p:grpSpPr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90D7A4A7-4BE0-B4E2-CB7A-E9640848264D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C9062430-3E92-0DD0-6815-A9D697E3AB94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6" name="图片 55" descr="形状&#10;&#10;低可信度描述已自动生成">
            <a:extLst>
              <a:ext uri="{FF2B5EF4-FFF2-40B4-BE49-F238E27FC236}">
                <a16:creationId xmlns:a16="http://schemas.microsoft.com/office/drawing/2014/main" id="{96EF13C1-5829-B640-0687-109471F4D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790" y="5376555"/>
            <a:ext cx="360758" cy="360758"/>
          </a:xfrm>
          <a:prstGeom prst="rect">
            <a:avLst/>
          </a:prstGeom>
        </p:spPr>
      </p:pic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8764373-9EBC-AB19-7683-C4C94B1B1B2D}"/>
              </a:ext>
            </a:extLst>
          </p:cNvPr>
          <p:cNvCxnSpPr>
            <a:cxnSpLocks/>
          </p:cNvCxnSpPr>
          <p:nvPr/>
        </p:nvCxnSpPr>
        <p:spPr>
          <a:xfrm>
            <a:off x="3678548" y="4893052"/>
            <a:ext cx="0" cy="137874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1FEF2B1-3CD9-EB9D-090C-A7ECB8D5D017}"/>
              </a:ext>
            </a:extLst>
          </p:cNvPr>
          <p:cNvGrpSpPr/>
          <p:nvPr/>
        </p:nvGrpSpPr>
        <p:grpSpPr>
          <a:xfrm>
            <a:off x="3671762" y="4808534"/>
            <a:ext cx="414812" cy="269778"/>
            <a:chOff x="3607594" y="2791126"/>
            <a:chExt cx="651866" cy="360758"/>
          </a:xfrm>
        </p:grpSpPr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2B5ED1D9-E577-B143-5546-231B348269CE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76665608-3529-624A-F3C1-F05017392B81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矩形 16">
            <a:extLst>
              <a:ext uri="{FF2B5EF4-FFF2-40B4-BE49-F238E27FC236}">
                <a16:creationId xmlns:a16="http://schemas.microsoft.com/office/drawing/2014/main" id="{1BEC4288-5C1E-AF1B-87B4-DDB5AE0B7A0A}"/>
              </a:ext>
            </a:extLst>
          </p:cNvPr>
          <p:cNvSpPr/>
          <p:nvPr/>
        </p:nvSpPr>
        <p:spPr>
          <a:xfrm>
            <a:off x="3365764" y="6237154"/>
            <a:ext cx="676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5Tx UE</a:t>
            </a:r>
          </a:p>
        </p:txBody>
      </p:sp>
      <p:sp>
        <p:nvSpPr>
          <p:cNvPr id="62" name="矩形 16">
            <a:extLst>
              <a:ext uri="{FF2B5EF4-FFF2-40B4-BE49-F238E27FC236}">
                <a16:creationId xmlns:a16="http://schemas.microsoft.com/office/drawing/2014/main" id="{D9BCC298-2CA3-9008-AED4-AC0FDE286F7A}"/>
              </a:ext>
            </a:extLst>
          </p:cNvPr>
          <p:cNvSpPr/>
          <p:nvPr/>
        </p:nvSpPr>
        <p:spPr>
          <a:xfrm>
            <a:off x="4155896" y="4978367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group-1</a:t>
            </a:r>
          </a:p>
        </p:txBody>
      </p:sp>
      <p:sp>
        <p:nvSpPr>
          <p:cNvPr id="63" name="右大括号 62">
            <a:extLst>
              <a:ext uri="{FF2B5EF4-FFF2-40B4-BE49-F238E27FC236}">
                <a16:creationId xmlns:a16="http://schemas.microsoft.com/office/drawing/2014/main" id="{356322CE-90FE-A6F1-3D03-79B925CBAC0A}"/>
              </a:ext>
            </a:extLst>
          </p:cNvPr>
          <p:cNvSpPr/>
          <p:nvPr/>
        </p:nvSpPr>
        <p:spPr>
          <a:xfrm>
            <a:off x="4108078" y="4870922"/>
            <a:ext cx="95636" cy="49189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16">
            <a:extLst>
              <a:ext uri="{FF2B5EF4-FFF2-40B4-BE49-F238E27FC236}">
                <a16:creationId xmlns:a16="http://schemas.microsoft.com/office/drawing/2014/main" id="{2BCF91A7-9229-CACA-4655-AFF986ED3B1B}"/>
              </a:ext>
            </a:extLst>
          </p:cNvPr>
          <p:cNvSpPr/>
          <p:nvPr/>
        </p:nvSpPr>
        <p:spPr>
          <a:xfrm>
            <a:off x="4160116" y="6086889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group-3</a:t>
            </a:r>
          </a:p>
        </p:txBody>
      </p:sp>
      <p:sp>
        <p:nvSpPr>
          <p:cNvPr id="65" name="右大括号 64">
            <a:extLst>
              <a:ext uri="{FF2B5EF4-FFF2-40B4-BE49-F238E27FC236}">
                <a16:creationId xmlns:a16="http://schemas.microsoft.com/office/drawing/2014/main" id="{DD761811-FE2F-C721-EEA2-BB0C8F0F3B11}"/>
              </a:ext>
            </a:extLst>
          </p:cNvPr>
          <p:cNvSpPr/>
          <p:nvPr/>
        </p:nvSpPr>
        <p:spPr>
          <a:xfrm>
            <a:off x="4112298" y="6086889"/>
            <a:ext cx="95636" cy="288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823C750-009F-96BC-4E01-B8CCF1A9D5A0}"/>
              </a:ext>
            </a:extLst>
          </p:cNvPr>
          <p:cNvGrpSpPr/>
          <p:nvPr/>
        </p:nvGrpSpPr>
        <p:grpSpPr>
          <a:xfrm>
            <a:off x="3685335" y="5457772"/>
            <a:ext cx="414812" cy="269778"/>
            <a:chOff x="3607594" y="2791126"/>
            <a:chExt cx="651866" cy="360758"/>
          </a:xfrm>
        </p:grpSpPr>
        <p:sp>
          <p:nvSpPr>
            <p:cNvPr id="67" name="等腰三角形 66">
              <a:extLst>
                <a:ext uri="{FF2B5EF4-FFF2-40B4-BE49-F238E27FC236}">
                  <a16:creationId xmlns:a16="http://schemas.microsoft.com/office/drawing/2014/main" id="{2E8C47D3-B7CF-6469-A645-282A5A794E5D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617503AA-AE8B-2B14-95B0-D38973058D18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65326B6-DDDB-0ADF-1A3F-86C030944443}"/>
              </a:ext>
            </a:extLst>
          </p:cNvPr>
          <p:cNvGrpSpPr/>
          <p:nvPr/>
        </p:nvGrpSpPr>
        <p:grpSpPr>
          <a:xfrm>
            <a:off x="3683780" y="6094442"/>
            <a:ext cx="414812" cy="269778"/>
            <a:chOff x="3607594" y="2791126"/>
            <a:chExt cx="651866" cy="360758"/>
          </a:xfrm>
        </p:grpSpPr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id="{CAFD040B-8119-EF06-797F-DA594FA82AC0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ACEA1923-B148-CD48-6654-0B412BF1023A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70F1BEB-039A-BB3B-C4F3-5A841444F457}"/>
              </a:ext>
            </a:extLst>
          </p:cNvPr>
          <p:cNvGrpSpPr/>
          <p:nvPr/>
        </p:nvGrpSpPr>
        <p:grpSpPr>
          <a:xfrm>
            <a:off x="3678547" y="5134200"/>
            <a:ext cx="414812" cy="269778"/>
            <a:chOff x="3607594" y="2791126"/>
            <a:chExt cx="651866" cy="360758"/>
          </a:xfrm>
        </p:grpSpPr>
        <p:sp>
          <p:nvSpPr>
            <p:cNvPr id="73" name="等腰三角形 72">
              <a:extLst>
                <a:ext uri="{FF2B5EF4-FFF2-40B4-BE49-F238E27FC236}">
                  <a16:creationId xmlns:a16="http://schemas.microsoft.com/office/drawing/2014/main" id="{DA922629-A71E-D33E-416D-80F9EDB7234B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88C0528C-1785-091B-28B1-EC4163ECC228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A8CBDE8-98DB-E2AC-D737-A07F37696AA0}"/>
              </a:ext>
            </a:extLst>
          </p:cNvPr>
          <p:cNvGrpSpPr/>
          <p:nvPr/>
        </p:nvGrpSpPr>
        <p:grpSpPr>
          <a:xfrm>
            <a:off x="3678818" y="5774506"/>
            <a:ext cx="414812" cy="269778"/>
            <a:chOff x="3607594" y="2791126"/>
            <a:chExt cx="651866" cy="360758"/>
          </a:xfrm>
        </p:grpSpPr>
        <p:sp>
          <p:nvSpPr>
            <p:cNvPr id="76" name="等腰三角形 75">
              <a:extLst>
                <a:ext uri="{FF2B5EF4-FFF2-40B4-BE49-F238E27FC236}">
                  <a16:creationId xmlns:a16="http://schemas.microsoft.com/office/drawing/2014/main" id="{9D76D28D-9641-94F8-F3A2-321CE51F26D8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AB3AAD13-89B5-E007-9B5C-B4BF48C9D5BB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0" name="矩形 16">
            <a:extLst>
              <a:ext uri="{FF2B5EF4-FFF2-40B4-BE49-F238E27FC236}">
                <a16:creationId xmlns:a16="http://schemas.microsoft.com/office/drawing/2014/main" id="{ADD59569-A4F1-3F58-00FB-70099EEAFC18}"/>
              </a:ext>
            </a:extLst>
          </p:cNvPr>
          <p:cNvSpPr/>
          <p:nvPr/>
        </p:nvSpPr>
        <p:spPr>
          <a:xfrm>
            <a:off x="4160116" y="5595446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group-2</a:t>
            </a:r>
          </a:p>
        </p:txBody>
      </p:sp>
      <p:sp>
        <p:nvSpPr>
          <p:cNvPr id="81" name="右大括号 80">
            <a:extLst>
              <a:ext uri="{FF2B5EF4-FFF2-40B4-BE49-F238E27FC236}">
                <a16:creationId xmlns:a16="http://schemas.microsoft.com/office/drawing/2014/main" id="{FE137608-9C2A-C4FB-C89C-A0476D619F26}"/>
              </a:ext>
            </a:extLst>
          </p:cNvPr>
          <p:cNvSpPr/>
          <p:nvPr/>
        </p:nvSpPr>
        <p:spPr>
          <a:xfrm>
            <a:off x="4112298" y="5488001"/>
            <a:ext cx="95636" cy="49189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81" descr="形状&#10;&#10;低可信度描述已自动生成">
            <a:extLst>
              <a:ext uri="{FF2B5EF4-FFF2-40B4-BE49-F238E27FC236}">
                <a16:creationId xmlns:a16="http://schemas.microsoft.com/office/drawing/2014/main" id="{4F14B1D5-DC8F-0B30-BFA6-EE5E15CD0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192" y="5499642"/>
            <a:ext cx="360758" cy="360758"/>
          </a:xfrm>
          <a:prstGeom prst="rect">
            <a:avLst/>
          </a:prstGeom>
        </p:spPr>
      </p:pic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7A97A4E3-CBB6-D7DF-06C1-19CEC724202F}"/>
              </a:ext>
            </a:extLst>
          </p:cNvPr>
          <p:cNvCxnSpPr>
            <a:cxnSpLocks/>
          </p:cNvCxnSpPr>
          <p:nvPr/>
        </p:nvCxnSpPr>
        <p:spPr>
          <a:xfrm>
            <a:off x="6479757" y="4765217"/>
            <a:ext cx="0" cy="1764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37F0C5C-47DF-AA2A-0194-46ED8484A257}"/>
              </a:ext>
            </a:extLst>
          </p:cNvPr>
          <p:cNvGrpSpPr/>
          <p:nvPr/>
        </p:nvGrpSpPr>
        <p:grpSpPr>
          <a:xfrm>
            <a:off x="6472971" y="5027832"/>
            <a:ext cx="414812" cy="269778"/>
            <a:chOff x="3607594" y="2791126"/>
            <a:chExt cx="651866" cy="360758"/>
          </a:xfrm>
        </p:grpSpPr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C3AB5630-9813-8AEC-5E3D-C1941A6DC308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B031E309-2FFE-33F1-1293-E402994791F4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7" name="矩形 16">
            <a:extLst>
              <a:ext uri="{FF2B5EF4-FFF2-40B4-BE49-F238E27FC236}">
                <a16:creationId xmlns:a16="http://schemas.microsoft.com/office/drawing/2014/main" id="{8E6548E5-3FB1-FCF6-2E69-540877EA94E0}"/>
              </a:ext>
            </a:extLst>
          </p:cNvPr>
          <p:cNvSpPr/>
          <p:nvPr/>
        </p:nvSpPr>
        <p:spPr>
          <a:xfrm>
            <a:off x="6166973" y="6456452"/>
            <a:ext cx="676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6Tx UE</a:t>
            </a:r>
          </a:p>
        </p:txBody>
      </p:sp>
      <p:sp>
        <p:nvSpPr>
          <p:cNvPr id="88" name="矩形 16">
            <a:extLst>
              <a:ext uri="{FF2B5EF4-FFF2-40B4-BE49-F238E27FC236}">
                <a16:creationId xmlns:a16="http://schemas.microsoft.com/office/drawing/2014/main" id="{19C8F356-5B67-3F22-8174-E069432F3FCD}"/>
              </a:ext>
            </a:extLst>
          </p:cNvPr>
          <p:cNvSpPr/>
          <p:nvPr/>
        </p:nvSpPr>
        <p:spPr>
          <a:xfrm>
            <a:off x="6957105" y="5191868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group-1</a:t>
            </a:r>
          </a:p>
        </p:txBody>
      </p:sp>
      <p:sp>
        <p:nvSpPr>
          <p:cNvPr id="89" name="右大括号 88">
            <a:extLst>
              <a:ext uri="{FF2B5EF4-FFF2-40B4-BE49-F238E27FC236}">
                <a16:creationId xmlns:a16="http://schemas.microsoft.com/office/drawing/2014/main" id="{2EAF5C23-9337-2046-A8C2-67B183B6C1FF}"/>
              </a:ext>
            </a:extLst>
          </p:cNvPr>
          <p:cNvSpPr/>
          <p:nvPr/>
        </p:nvSpPr>
        <p:spPr>
          <a:xfrm>
            <a:off x="6909287" y="4766372"/>
            <a:ext cx="95636" cy="1116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16">
            <a:extLst>
              <a:ext uri="{FF2B5EF4-FFF2-40B4-BE49-F238E27FC236}">
                <a16:creationId xmlns:a16="http://schemas.microsoft.com/office/drawing/2014/main" id="{8D713F4C-78F5-AB27-D73D-32FCC89AD06E}"/>
              </a:ext>
            </a:extLst>
          </p:cNvPr>
          <p:cNvSpPr/>
          <p:nvPr/>
        </p:nvSpPr>
        <p:spPr>
          <a:xfrm>
            <a:off x="6961325" y="6147586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group-2</a:t>
            </a:r>
          </a:p>
        </p:txBody>
      </p:sp>
      <p:sp>
        <p:nvSpPr>
          <p:cNvPr id="91" name="右大括号 90">
            <a:extLst>
              <a:ext uri="{FF2B5EF4-FFF2-40B4-BE49-F238E27FC236}">
                <a16:creationId xmlns:a16="http://schemas.microsoft.com/office/drawing/2014/main" id="{CA63C2C0-69A8-203C-9E48-CDFB9141FDA0}"/>
              </a:ext>
            </a:extLst>
          </p:cNvPr>
          <p:cNvSpPr/>
          <p:nvPr/>
        </p:nvSpPr>
        <p:spPr>
          <a:xfrm>
            <a:off x="6913507" y="6039486"/>
            <a:ext cx="95636" cy="4932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BB01DBC-31E4-62F4-3C9D-29901192B40A}"/>
              </a:ext>
            </a:extLst>
          </p:cNvPr>
          <p:cNvGrpSpPr/>
          <p:nvPr/>
        </p:nvGrpSpPr>
        <p:grpSpPr>
          <a:xfrm>
            <a:off x="6486544" y="5677070"/>
            <a:ext cx="414812" cy="269778"/>
            <a:chOff x="3607594" y="2791126"/>
            <a:chExt cx="651866" cy="360758"/>
          </a:xfrm>
        </p:grpSpPr>
        <p:sp>
          <p:nvSpPr>
            <p:cNvPr id="93" name="等腰三角形 92">
              <a:extLst>
                <a:ext uri="{FF2B5EF4-FFF2-40B4-BE49-F238E27FC236}">
                  <a16:creationId xmlns:a16="http://schemas.microsoft.com/office/drawing/2014/main" id="{92A88FE0-520E-A1AF-0257-A442557182D4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E18C26BD-9EFE-33DE-0001-B1143DA171AE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A23EF8B3-1FA4-360D-A7BC-BD60ED7A5FEC}"/>
              </a:ext>
            </a:extLst>
          </p:cNvPr>
          <p:cNvGrpSpPr/>
          <p:nvPr/>
        </p:nvGrpSpPr>
        <p:grpSpPr>
          <a:xfrm>
            <a:off x="6484989" y="6313740"/>
            <a:ext cx="414812" cy="269778"/>
            <a:chOff x="3607594" y="2791126"/>
            <a:chExt cx="651866" cy="360758"/>
          </a:xfrm>
        </p:grpSpPr>
        <p:sp>
          <p:nvSpPr>
            <p:cNvPr id="96" name="等腰三角形 95">
              <a:extLst>
                <a:ext uri="{FF2B5EF4-FFF2-40B4-BE49-F238E27FC236}">
                  <a16:creationId xmlns:a16="http://schemas.microsoft.com/office/drawing/2014/main" id="{4A9DFE5D-9F28-8581-FA98-51991AB04C59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780A26C7-577D-3608-8670-BCAB32D30F01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E1CEC2A1-2B66-F095-9434-5FDBB5831404}"/>
              </a:ext>
            </a:extLst>
          </p:cNvPr>
          <p:cNvGrpSpPr/>
          <p:nvPr/>
        </p:nvGrpSpPr>
        <p:grpSpPr>
          <a:xfrm>
            <a:off x="6479756" y="5353498"/>
            <a:ext cx="414812" cy="269778"/>
            <a:chOff x="3607594" y="2791126"/>
            <a:chExt cx="651866" cy="360758"/>
          </a:xfrm>
        </p:grpSpPr>
        <p:sp>
          <p:nvSpPr>
            <p:cNvPr id="99" name="等腰三角形 98">
              <a:extLst>
                <a:ext uri="{FF2B5EF4-FFF2-40B4-BE49-F238E27FC236}">
                  <a16:creationId xmlns:a16="http://schemas.microsoft.com/office/drawing/2014/main" id="{2305C8B2-6940-B9A7-D0AE-2FDF20BCDC70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E0321E74-BFAB-7723-03E5-FE2512BAA233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D6D9673-9B93-9D81-8501-64FA8B3781E0}"/>
              </a:ext>
            </a:extLst>
          </p:cNvPr>
          <p:cNvGrpSpPr/>
          <p:nvPr/>
        </p:nvGrpSpPr>
        <p:grpSpPr>
          <a:xfrm>
            <a:off x="6480027" y="5993804"/>
            <a:ext cx="414812" cy="269778"/>
            <a:chOff x="3607594" y="2791126"/>
            <a:chExt cx="651866" cy="360758"/>
          </a:xfrm>
        </p:grpSpPr>
        <p:sp>
          <p:nvSpPr>
            <p:cNvPr id="102" name="等腰三角形 101">
              <a:extLst>
                <a:ext uri="{FF2B5EF4-FFF2-40B4-BE49-F238E27FC236}">
                  <a16:creationId xmlns:a16="http://schemas.microsoft.com/office/drawing/2014/main" id="{27C656C9-E4DC-A6C6-5EE6-1EFF80FB5096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579B5F28-1F2F-0F37-558A-7D144C1E86C2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2811571-C2A5-A590-451B-AD80CDDB3AE9}"/>
              </a:ext>
            </a:extLst>
          </p:cNvPr>
          <p:cNvGrpSpPr/>
          <p:nvPr/>
        </p:nvGrpSpPr>
        <p:grpSpPr>
          <a:xfrm>
            <a:off x="6472971" y="4714527"/>
            <a:ext cx="414812" cy="269778"/>
            <a:chOff x="3607594" y="2791126"/>
            <a:chExt cx="651866" cy="360758"/>
          </a:xfrm>
        </p:grpSpPr>
        <p:sp>
          <p:nvSpPr>
            <p:cNvPr id="107" name="等腰三角形 106">
              <a:extLst>
                <a:ext uri="{FF2B5EF4-FFF2-40B4-BE49-F238E27FC236}">
                  <a16:creationId xmlns:a16="http://schemas.microsoft.com/office/drawing/2014/main" id="{07C75224-E3DF-9B23-01EA-57FEEA271C9E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EB951494-F273-C82F-1099-76C316A8BE22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9" name="图片 108" descr="形状&#10;&#10;低可信度描述已自动生成">
            <a:extLst>
              <a:ext uri="{FF2B5EF4-FFF2-40B4-BE49-F238E27FC236}">
                <a16:creationId xmlns:a16="http://schemas.microsoft.com/office/drawing/2014/main" id="{62802C95-D2F5-7DA5-0A07-46262BD77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419" y="5351897"/>
            <a:ext cx="360758" cy="360758"/>
          </a:xfrm>
          <a:prstGeom prst="rect">
            <a:avLst/>
          </a:prstGeom>
        </p:spPr>
      </p:pic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BD0CBA1D-E609-C41F-8014-9BEB18413929}"/>
              </a:ext>
            </a:extLst>
          </p:cNvPr>
          <p:cNvCxnSpPr>
            <a:cxnSpLocks/>
          </p:cNvCxnSpPr>
          <p:nvPr/>
        </p:nvCxnSpPr>
        <p:spPr>
          <a:xfrm>
            <a:off x="9204984" y="4617472"/>
            <a:ext cx="0" cy="2124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673CEE40-8D61-4136-077B-615522BFE5ED}"/>
              </a:ext>
            </a:extLst>
          </p:cNvPr>
          <p:cNvGrpSpPr/>
          <p:nvPr/>
        </p:nvGrpSpPr>
        <p:grpSpPr>
          <a:xfrm>
            <a:off x="9198198" y="4880087"/>
            <a:ext cx="414812" cy="269778"/>
            <a:chOff x="3607594" y="2791126"/>
            <a:chExt cx="651866" cy="360758"/>
          </a:xfrm>
        </p:grpSpPr>
        <p:sp>
          <p:nvSpPr>
            <p:cNvPr id="112" name="等腰三角形 111">
              <a:extLst>
                <a:ext uri="{FF2B5EF4-FFF2-40B4-BE49-F238E27FC236}">
                  <a16:creationId xmlns:a16="http://schemas.microsoft.com/office/drawing/2014/main" id="{96C2B0C7-417C-B7D8-5D1A-2BFE1E42FC60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E59A4C66-E197-7A18-6BB1-E2D0DA892342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4" name="矩形 16">
            <a:extLst>
              <a:ext uri="{FF2B5EF4-FFF2-40B4-BE49-F238E27FC236}">
                <a16:creationId xmlns:a16="http://schemas.microsoft.com/office/drawing/2014/main" id="{71D7A029-B823-9505-3DD5-A5852285051B}"/>
              </a:ext>
            </a:extLst>
          </p:cNvPr>
          <p:cNvSpPr/>
          <p:nvPr/>
        </p:nvSpPr>
        <p:spPr>
          <a:xfrm>
            <a:off x="8892200" y="6645257"/>
            <a:ext cx="676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7Tx UE</a:t>
            </a:r>
          </a:p>
        </p:txBody>
      </p:sp>
      <p:sp>
        <p:nvSpPr>
          <p:cNvPr id="115" name="矩形 16">
            <a:extLst>
              <a:ext uri="{FF2B5EF4-FFF2-40B4-BE49-F238E27FC236}">
                <a16:creationId xmlns:a16="http://schemas.microsoft.com/office/drawing/2014/main" id="{60BAA4C6-08D6-1FC4-2F23-56FF6A777908}"/>
              </a:ext>
            </a:extLst>
          </p:cNvPr>
          <p:cNvSpPr/>
          <p:nvPr/>
        </p:nvSpPr>
        <p:spPr>
          <a:xfrm>
            <a:off x="9682332" y="4991112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</a:t>
            </a:r>
            <a:r>
              <a:rPr lang="en-US" altLang="zh-CN" sz="1200" dirty="0">
                <a:solidFill>
                  <a:schemeClr val="accent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6" name="右大括号 115">
            <a:extLst>
              <a:ext uri="{FF2B5EF4-FFF2-40B4-BE49-F238E27FC236}">
                <a16:creationId xmlns:a16="http://schemas.microsoft.com/office/drawing/2014/main" id="{F89B4A7B-D67B-8DCC-F22E-469D9D9B393F}"/>
              </a:ext>
            </a:extLst>
          </p:cNvPr>
          <p:cNvSpPr/>
          <p:nvPr/>
        </p:nvSpPr>
        <p:spPr>
          <a:xfrm>
            <a:off x="9634514" y="4618627"/>
            <a:ext cx="95636" cy="1080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6">
            <a:extLst>
              <a:ext uri="{FF2B5EF4-FFF2-40B4-BE49-F238E27FC236}">
                <a16:creationId xmlns:a16="http://schemas.microsoft.com/office/drawing/2014/main" id="{D01F5D10-540A-55C9-33DE-93BC4E1617F7}"/>
              </a:ext>
            </a:extLst>
          </p:cNvPr>
          <p:cNvSpPr/>
          <p:nvPr/>
        </p:nvSpPr>
        <p:spPr>
          <a:xfrm>
            <a:off x="9686552" y="5999841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group-2</a:t>
            </a:r>
          </a:p>
        </p:txBody>
      </p:sp>
      <p:sp>
        <p:nvSpPr>
          <p:cNvPr id="118" name="右大括号 117">
            <a:extLst>
              <a:ext uri="{FF2B5EF4-FFF2-40B4-BE49-F238E27FC236}">
                <a16:creationId xmlns:a16="http://schemas.microsoft.com/office/drawing/2014/main" id="{848B77E7-4C5B-0CA5-30FF-3D25972512D9}"/>
              </a:ext>
            </a:extLst>
          </p:cNvPr>
          <p:cNvSpPr/>
          <p:nvPr/>
        </p:nvSpPr>
        <p:spPr>
          <a:xfrm>
            <a:off x="9638734" y="5891741"/>
            <a:ext cx="95636" cy="4932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78B8FB49-8633-2540-DF7E-DA35C570E73E}"/>
              </a:ext>
            </a:extLst>
          </p:cNvPr>
          <p:cNvGrpSpPr/>
          <p:nvPr/>
        </p:nvGrpSpPr>
        <p:grpSpPr>
          <a:xfrm>
            <a:off x="9211771" y="5529325"/>
            <a:ext cx="414812" cy="269778"/>
            <a:chOff x="3607594" y="2791126"/>
            <a:chExt cx="651866" cy="360758"/>
          </a:xfrm>
        </p:grpSpPr>
        <p:sp>
          <p:nvSpPr>
            <p:cNvPr id="120" name="等腰三角形 119">
              <a:extLst>
                <a:ext uri="{FF2B5EF4-FFF2-40B4-BE49-F238E27FC236}">
                  <a16:creationId xmlns:a16="http://schemas.microsoft.com/office/drawing/2014/main" id="{2282EF5F-277A-A1CE-7ABA-735F84D19BF1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451356AA-D094-11CD-4A0E-7985824BBCED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A1957C9-1710-0FDD-9F92-874FCF739EF0}"/>
              </a:ext>
            </a:extLst>
          </p:cNvPr>
          <p:cNvGrpSpPr/>
          <p:nvPr/>
        </p:nvGrpSpPr>
        <p:grpSpPr>
          <a:xfrm>
            <a:off x="9210216" y="6165995"/>
            <a:ext cx="414812" cy="269778"/>
            <a:chOff x="3607594" y="2791126"/>
            <a:chExt cx="651866" cy="360758"/>
          </a:xfrm>
        </p:grpSpPr>
        <p:sp>
          <p:nvSpPr>
            <p:cNvPr id="123" name="等腰三角形 122">
              <a:extLst>
                <a:ext uri="{FF2B5EF4-FFF2-40B4-BE49-F238E27FC236}">
                  <a16:creationId xmlns:a16="http://schemas.microsoft.com/office/drawing/2014/main" id="{4FF6A08E-7D9D-BE2F-5B0F-58B719D71C7A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36157797-8EA4-D10F-FF13-025C1DE84EA8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451BDD87-AF6E-C172-66F3-347A1DA28E34}"/>
              </a:ext>
            </a:extLst>
          </p:cNvPr>
          <p:cNvGrpSpPr/>
          <p:nvPr/>
        </p:nvGrpSpPr>
        <p:grpSpPr>
          <a:xfrm>
            <a:off x="9204983" y="5205753"/>
            <a:ext cx="414812" cy="269778"/>
            <a:chOff x="3607594" y="2791126"/>
            <a:chExt cx="651866" cy="360758"/>
          </a:xfrm>
        </p:grpSpPr>
        <p:sp>
          <p:nvSpPr>
            <p:cNvPr id="126" name="等腰三角形 125">
              <a:extLst>
                <a:ext uri="{FF2B5EF4-FFF2-40B4-BE49-F238E27FC236}">
                  <a16:creationId xmlns:a16="http://schemas.microsoft.com/office/drawing/2014/main" id="{5F69277D-5A42-84D0-B07F-01FF393D6411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FB96C7EF-0712-186B-C93E-83E2DB2C548B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5998DF47-D9C3-C331-BFD3-BC8C1F69C6C3}"/>
              </a:ext>
            </a:extLst>
          </p:cNvPr>
          <p:cNvGrpSpPr/>
          <p:nvPr/>
        </p:nvGrpSpPr>
        <p:grpSpPr>
          <a:xfrm>
            <a:off x="9205254" y="5846059"/>
            <a:ext cx="414812" cy="269778"/>
            <a:chOff x="3607594" y="2791126"/>
            <a:chExt cx="651866" cy="360758"/>
          </a:xfrm>
        </p:grpSpPr>
        <p:sp>
          <p:nvSpPr>
            <p:cNvPr id="129" name="等腰三角形 128">
              <a:extLst>
                <a:ext uri="{FF2B5EF4-FFF2-40B4-BE49-F238E27FC236}">
                  <a16:creationId xmlns:a16="http://schemas.microsoft.com/office/drawing/2014/main" id="{B230C7D6-A248-609B-4BA3-451391C5685B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6DC0C643-6965-698F-9B7D-2DE5823244B3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42E9BC19-B52C-E92C-AD40-12737D17010E}"/>
              </a:ext>
            </a:extLst>
          </p:cNvPr>
          <p:cNvGrpSpPr/>
          <p:nvPr/>
        </p:nvGrpSpPr>
        <p:grpSpPr>
          <a:xfrm>
            <a:off x="9198198" y="4566782"/>
            <a:ext cx="414812" cy="269778"/>
            <a:chOff x="3607594" y="2791126"/>
            <a:chExt cx="651866" cy="360758"/>
          </a:xfrm>
        </p:grpSpPr>
        <p:sp>
          <p:nvSpPr>
            <p:cNvPr id="134" name="等腰三角形 133">
              <a:extLst>
                <a:ext uri="{FF2B5EF4-FFF2-40B4-BE49-F238E27FC236}">
                  <a16:creationId xmlns:a16="http://schemas.microsoft.com/office/drawing/2014/main" id="{D8176A54-6C4A-5109-8266-4536E9836DED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B888680F-4AAF-4D8F-1DAD-FDBA37E8B0AE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FDCD291C-33CB-8A6C-EDC5-1DC3D2A9F928}"/>
              </a:ext>
            </a:extLst>
          </p:cNvPr>
          <p:cNvGrpSpPr/>
          <p:nvPr/>
        </p:nvGrpSpPr>
        <p:grpSpPr>
          <a:xfrm>
            <a:off x="9204302" y="6514876"/>
            <a:ext cx="414812" cy="269778"/>
            <a:chOff x="3607594" y="2791126"/>
            <a:chExt cx="651866" cy="360758"/>
          </a:xfrm>
        </p:grpSpPr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9A182896-AD1A-AE63-71E9-CAADE1900821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E5EDEEEF-7A61-955F-C32B-E8C60C087064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9" name="矩形 16">
            <a:extLst>
              <a:ext uri="{FF2B5EF4-FFF2-40B4-BE49-F238E27FC236}">
                <a16:creationId xmlns:a16="http://schemas.microsoft.com/office/drawing/2014/main" id="{41E86814-8DD3-FC0B-EF4F-9E16FF9CE18B}"/>
              </a:ext>
            </a:extLst>
          </p:cNvPr>
          <p:cNvSpPr/>
          <p:nvPr/>
        </p:nvSpPr>
        <p:spPr>
          <a:xfrm>
            <a:off x="9686552" y="6507655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group-3</a:t>
            </a:r>
          </a:p>
        </p:txBody>
      </p:sp>
      <p:sp>
        <p:nvSpPr>
          <p:cNvPr id="140" name="右大括号 139">
            <a:extLst>
              <a:ext uri="{FF2B5EF4-FFF2-40B4-BE49-F238E27FC236}">
                <a16:creationId xmlns:a16="http://schemas.microsoft.com/office/drawing/2014/main" id="{4DC5CB34-E07D-8E77-E036-31090BD05AB1}"/>
              </a:ext>
            </a:extLst>
          </p:cNvPr>
          <p:cNvSpPr/>
          <p:nvPr/>
        </p:nvSpPr>
        <p:spPr>
          <a:xfrm>
            <a:off x="9638734" y="6507655"/>
            <a:ext cx="95636" cy="288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6">
            <a:extLst>
              <a:ext uri="{FF2B5EF4-FFF2-40B4-BE49-F238E27FC236}">
                <a16:creationId xmlns:a16="http://schemas.microsoft.com/office/drawing/2014/main" id="{FD55DB6E-81BF-F387-EECC-A58ABAD31EE2}"/>
              </a:ext>
            </a:extLst>
          </p:cNvPr>
          <p:cNvSpPr/>
          <p:nvPr/>
        </p:nvSpPr>
        <p:spPr>
          <a:xfrm>
            <a:off x="510687" y="6565273"/>
            <a:ext cx="3954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2"/>
                <a:cs typeface="Times New Roman" panose="02020603050405020304" pitchFamily="18" charset="0"/>
              </a:rPr>
              <a:t>Note: Other kinds of antenna port groups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589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id="{9E269498-D5E8-D8C8-87CC-5F59472F0D31}"/>
              </a:ext>
            </a:extLst>
          </p:cNvPr>
          <p:cNvSpPr txBox="1"/>
          <p:nvPr/>
        </p:nvSpPr>
        <p:spPr>
          <a:xfrm>
            <a:off x="0" y="238167"/>
            <a:ext cx="12307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Partial-coherent UL codebook for 3Tx multi-panel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5D0C21-5555-9A20-860E-49CD1577C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726" y="2473778"/>
            <a:ext cx="9068548" cy="313126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FAB567-5872-37AD-4420-8615747DD761}"/>
              </a:ext>
            </a:extLst>
          </p:cNvPr>
          <p:cNvSpPr txBox="1"/>
          <p:nvPr/>
        </p:nvSpPr>
        <p:spPr>
          <a:xfrm>
            <a:off x="483259" y="1414319"/>
            <a:ext cx="11341417" cy="734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RAN#104 meeting, additional objectives for Rel-19 NR MIMO Phase 5 have been discussed, with th</a:t>
            </a:r>
            <a:r>
              <a:rPr lang="en-US" altLang="zh-CN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following objectives for further discussion, including the partial-coherent UL codebook for 3Tx multi-panel.</a:t>
            </a:r>
          </a:p>
        </p:txBody>
      </p:sp>
    </p:spTree>
    <p:extLst>
      <p:ext uri="{BB962C8B-B14F-4D97-AF65-F5344CB8AC3E}">
        <p14:creationId xmlns:p14="http://schemas.microsoft.com/office/powerpoint/2010/main" val="2476580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26CFA60C-3725-E6F5-F180-411E8CFEF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94779"/>
              </p:ext>
            </p:extLst>
          </p:nvPr>
        </p:nvGraphicFramePr>
        <p:xfrm>
          <a:off x="390752" y="783299"/>
          <a:ext cx="11403679" cy="316228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25405">
                  <a:extLst>
                    <a:ext uri="{9D8B030D-6E8A-4147-A177-3AD203B41FA5}">
                      <a16:colId xmlns:a16="http://schemas.microsoft.com/office/drawing/2014/main" val="4068893302"/>
                    </a:ext>
                  </a:extLst>
                </a:gridCol>
                <a:gridCol w="10078274">
                  <a:extLst>
                    <a:ext uri="{9D8B030D-6E8A-4147-A177-3AD203B41FA5}">
                      <a16:colId xmlns:a16="http://schemas.microsoft.com/office/drawing/2014/main" val="2948545888"/>
                    </a:ext>
                  </a:extLst>
                </a:gridCol>
              </a:tblGrid>
              <a:tr h="439067">
                <a:tc>
                  <a:txBody>
                    <a:bodyPr/>
                    <a:lstStyle/>
                    <a:p>
                      <a:endParaRPr lang="zh-CN" altLang="en-US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800" b="1" i="0" u="none" strike="noStrike" cap="none" spc="0" normalizeH="0" baseline="0" dirty="0">
                          <a:cs typeface="Arial" panose="02080604020202020204" pitchFamily="34" charset="0"/>
                        </a:rPr>
                        <a:t>Partial-coherent UL codebook for 3Tx multi-panel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8971173"/>
                  </a:ext>
                </a:extLst>
              </a:tr>
              <a:tr h="7683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Codebook</a:t>
                      </a:r>
                      <a:endParaRPr lang="zh-CN" altLang="en-US" sz="1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No new codebook: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Antenna port group 1 (2 coherent antennas): 2Tx full-coherent</a:t>
                      </a:r>
                      <a:r>
                        <a:rPr lang="en-US" altLang="zh-CN" sz="1600" baseline="0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codebook</a:t>
                      </a:r>
                    </a:p>
                    <a:p>
                      <a:pPr marL="6286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Antenna port group 2 (1 antenna): Codebook is not needed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576773"/>
                  </a:ext>
                </a:extLst>
              </a:tr>
              <a:tr h="98790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TPMI</a:t>
                      </a:r>
                      <a:endParaRPr lang="zh-CN" altLang="en-US" sz="1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TPMI: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Antenna port group 1 (2 coherent antennas): 2Tx TPMI field can be reused </a:t>
                      </a:r>
                    </a:p>
                    <a:p>
                      <a:pPr marL="628650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Antenna port group 2 (1 antenna): TPMI is not needed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CA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The DCI field “SRS  resource set indicator” is used for panel selection </a:t>
                      </a:r>
                      <a:r>
                        <a:rPr kumimoji="0" lang="en-US" altLang="zh-CN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" panose="020B0604020202020204" pitchFamily="34" charset="0"/>
                        </a:rPr>
                        <a:t>similar as Rel-18 </a:t>
                      </a:r>
                      <a:r>
                        <a:rPr kumimoji="0" lang="en-CA" altLang="zh-CN" sz="1600" b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STxMP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5450274"/>
                  </a:ext>
                </a:extLst>
              </a:tr>
              <a:tr h="833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+mn-lt"/>
                          <a:cs typeface="Arial" panose="020B0604020202020204" pitchFamily="34" charset="0"/>
                        </a:rPr>
                        <a:t>SRS</a:t>
                      </a:r>
                      <a:endParaRPr lang="zh-CN" altLang="en-US" sz="1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" panose="020B0604020202020204" pitchFamily="34" charset="0"/>
                        </a:rPr>
                        <a:t>Follow Rel-19 agreements, disable port 1003 of 4 port SRS resource</a:t>
                      </a: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25825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5246F6F-C438-1147-0B90-C76D7E6677A6}"/>
              </a:ext>
            </a:extLst>
          </p:cNvPr>
          <p:cNvSpPr txBox="1"/>
          <p:nvPr/>
        </p:nvSpPr>
        <p:spPr>
          <a:xfrm>
            <a:off x="0" y="238167"/>
            <a:ext cx="12307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Partial-coherent UL codebook for 3Tx multi-panel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9DDBD651-0286-CF40-2EBB-1FA0B88E4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552" y="4106056"/>
            <a:ext cx="2937448" cy="500594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B0FC73C-839B-A98D-279F-A077B3077B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255" y="4774225"/>
            <a:ext cx="2164330" cy="500594"/>
          </a:xfrm>
          <a:prstGeom prst="rect">
            <a:avLst/>
          </a:prstGeom>
        </p:spPr>
      </p:pic>
      <p:pic>
        <p:nvPicPr>
          <p:cNvPr id="3" name="图片 2" descr="形状&#10;&#10;低可信度描述已自动生成">
            <a:extLst>
              <a:ext uri="{FF2B5EF4-FFF2-40B4-BE49-F238E27FC236}">
                <a16:creationId xmlns:a16="http://schemas.microsoft.com/office/drawing/2014/main" id="{4AE287C2-59C1-567B-4EE3-B3FCA9E4F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7179" y="4844143"/>
            <a:ext cx="360758" cy="36075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BF73326-33C7-0048-9E3A-79B868435BF4}"/>
              </a:ext>
            </a:extLst>
          </p:cNvPr>
          <p:cNvCxnSpPr>
            <a:cxnSpLocks/>
          </p:cNvCxnSpPr>
          <p:nvPr/>
        </p:nvCxnSpPr>
        <p:spPr>
          <a:xfrm>
            <a:off x="3677937" y="4360640"/>
            <a:ext cx="0" cy="137874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75014126-5F8B-A979-0EFB-A46AA43951DA}"/>
              </a:ext>
            </a:extLst>
          </p:cNvPr>
          <p:cNvGrpSpPr/>
          <p:nvPr/>
        </p:nvGrpSpPr>
        <p:grpSpPr>
          <a:xfrm>
            <a:off x="3683547" y="4373635"/>
            <a:ext cx="414812" cy="269778"/>
            <a:chOff x="3607594" y="2791126"/>
            <a:chExt cx="651866" cy="360758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614CD2A3-DF74-9B5C-6CD0-B26D6D9ABF19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15FE467-5607-1FAD-B61E-5B393BBECE39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矩形 16">
            <a:extLst>
              <a:ext uri="{FF2B5EF4-FFF2-40B4-BE49-F238E27FC236}">
                <a16:creationId xmlns:a16="http://schemas.microsoft.com/office/drawing/2014/main" id="{7E878AB5-0B08-D5DA-C843-C505022758C5}"/>
              </a:ext>
            </a:extLst>
          </p:cNvPr>
          <p:cNvSpPr/>
          <p:nvPr/>
        </p:nvSpPr>
        <p:spPr>
          <a:xfrm>
            <a:off x="3421193" y="5704742"/>
            <a:ext cx="676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3Tx UE</a:t>
            </a:r>
          </a:p>
        </p:txBody>
      </p:sp>
      <p:sp>
        <p:nvSpPr>
          <p:cNvPr id="14" name="矩形 16">
            <a:extLst>
              <a:ext uri="{FF2B5EF4-FFF2-40B4-BE49-F238E27FC236}">
                <a16:creationId xmlns:a16="http://schemas.microsoft.com/office/drawing/2014/main" id="{7A0FEC02-1600-F696-A013-2C15BC0E96B5}"/>
              </a:ext>
            </a:extLst>
          </p:cNvPr>
          <p:cNvSpPr/>
          <p:nvPr/>
        </p:nvSpPr>
        <p:spPr>
          <a:xfrm>
            <a:off x="4174469" y="4609158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group-1</a:t>
            </a:r>
          </a:p>
        </p:txBody>
      </p:sp>
      <p:sp>
        <p:nvSpPr>
          <p:cNvPr id="15" name="右大括号 14">
            <a:extLst>
              <a:ext uri="{FF2B5EF4-FFF2-40B4-BE49-F238E27FC236}">
                <a16:creationId xmlns:a16="http://schemas.microsoft.com/office/drawing/2014/main" id="{EFD96A5B-F66D-0ADC-622C-73DB66A05440}"/>
              </a:ext>
            </a:extLst>
          </p:cNvPr>
          <p:cNvSpPr/>
          <p:nvPr/>
        </p:nvSpPr>
        <p:spPr>
          <a:xfrm>
            <a:off x="4126651" y="4501713"/>
            <a:ext cx="95636" cy="49189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6">
            <a:extLst>
              <a:ext uri="{FF2B5EF4-FFF2-40B4-BE49-F238E27FC236}">
                <a16:creationId xmlns:a16="http://schemas.microsoft.com/office/drawing/2014/main" id="{39F17A49-D48A-B0E4-C727-F1913BAE2C5D}"/>
              </a:ext>
            </a:extLst>
          </p:cNvPr>
          <p:cNvSpPr/>
          <p:nvPr/>
        </p:nvSpPr>
        <p:spPr>
          <a:xfrm>
            <a:off x="4174935" y="5302036"/>
            <a:ext cx="1519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Antenna port group-2</a:t>
            </a:r>
          </a:p>
        </p:txBody>
      </p:sp>
      <p:sp>
        <p:nvSpPr>
          <p:cNvPr id="51" name="右大括号 50">
            <a:extLst>
              <a:ext uri="{FF2B5EF4-FFF2-40B4-BE49-F238E27FC236}">
                <a16:creationId xmlns:a16="http://schemas.microsoft.com/office/drawing/2014/main" id="{9E28C9EA-AA5F-6930-31A9-9EE887FC261B}"/>
              </a:ext>
            </a:extLst>
          </p:cNvPr>
          <p:cNvSpPr/>
          <p:nvPr/>
        </p:nvSpPr>
        <p:spPr>
          <a:xfrm>
            <a:off x="4127117" y="5296194"/>
            <a:ext cx="95636" cy="288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3F526D6-933F-C407-9C24-B155F1640045}"/>
              </a:ext>
            </a:extLst>
          </p:cNvPr>
          <p:cNvGrpSpPr/>
          <p:nvPr/>
        </p:nvGrpSpPr>
        <p:grpSpPr>
          <a:xfrm>
            <a:off x="3684724" y="4862300"/>
            <a:ext cx="414812" cy="269778"/>
            <a:chOff x="3607594" y="2791126"/>
            <a:chExt cx="651866" cy="360758"/>
          </a:xfrm>
        </p:grpSpPr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6E397DF8-94B8-0531-6FAA-D3E1C340C813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C48E36D0-B7BC-C619-F18B-1E1EE189D54D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679C91B-23FE-5312-1687-5A600E4ABD50}"/>
              </a:ext>
            </a:extLst>
          </p:cNvPr>
          <p:cNvGrpSpPr/>
          <p:nvPr/>
        </p:nvGrpSpPr>
        <p:grpSpPr>
          <a:xfrm>
            <a:off x="3683169" y="5302036"/>
            <a:ext cx="414812" cy="269778"/>
            <a:chOff x="3607594" y="2791126"/>
            <a:chExt cx="651866" cy="360758"/>
          </a:xfrm>
        </p:grpSpPr>
        <p:sp>
          <p:nvSpPr>
            <p:cNvPr id="60" name="等腰三角形 59">
              <a:extLst>
                <a:ext uri="{FF2B5EF4-FFF2-40B4-BE49-F238E27FC236}">
                  <a16:creationId xmlns:a16="http://schemas.microsoft.com/office/drawing/2014/main" id="{928063FC-A06F-B04B-C3C8-A91D8A243C8C}"/>
                </a:ext>
              </a:extLst>
            </p:cNvPr>
            <p:cNvSpPr/>
            <p:nvPr/>
          </p:nvSpPr>
          <p:spPr>
            <a:xfrm rot="16200000">
              <a:off x="3943350" y="2835774"/>
              <a:ext cx="360758" cy="27146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C10F83B8-5D17-FB89-D205-B4857D052115}"/>
                </a:ext>
              </a:extLst>
            </p:cNvPr>
            <p:cNvCxnSpPr>
              <a:cxnSpLocks/>
            </p:cNvCxnSpPr>
            <p:nvPr/>
          </p:nvCxnSpPr>
          <p:spPr>
            <a:xfrm>
              <a:off x="3607594" y="2971505"/>
              <a:ext cx="38040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右大括号 62">
            <a:extLst>
              <a:ext uri="{FF2B5EF4-FFF2-40B4-BE49-F238E27FC236}">
                <a16:creationId xmlns:a16="http://schemas.microsoft.com/office/drawing/2014/main" id="{903DB769-6721-DDA1-EA00-9DC33DA7D2F9}"/>
              </a:ext>
            </a:extLst>
          </p:cNvPr>
          <p:cNvSpPr/>
          <p:nvPr/>
        </p:nvSpPr>
        <p:spPr>
          <a:xfrm flipH="1">
            <a:off x="5598801" y="4420342"/>
            <a:ext cx="95636" cy="684000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9BF9442-4264-F689-284D-DB71C8861421}"/>
              </a:ext>
            </a:extLst>
          </p:cNvPr>
          <p:cNvSpPr txBox="1"/>
          <p:nvPr/>
        </p:nvSpPr>
        <p:spPr>
          <a:xfrm>
            <a:off x="390752" y="6014859"/>
            <a:ext cx="11542831" cy="811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altLang="zh-CN" b="1" i="1" u="sng" kern="100" dirty="0">
                <a:ea typeface="Calibri" panose="020F0502020204030204" pitchFamily="34" charset="0"/>
                <a:cs typeface="Calibri" panose="020F0502020204030204" pitchFamily="34" charset="0"/>
              </a:rPr>
              <a:t>Proposal 1</a:t>
            </a:r>
            <a:r>
              <a:rPr lang="en-US" altLang="zh-CN" b="1" i="1" kern="100" dirty="0"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800" b="1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Support partial-coherent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UL codebook for 3Tx multi-panel </a:t>
            </a:r>
            <a:r>
              <a:rPr lang="en-US" altLang="zh-CN" sz="1800" b="1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 Rel-19.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n-US" altLang="zh-CN" b="1" i="1" u="sng" dirty="0">
                <a:ea typeface="等线" panose="02010600030101010101" pitchFamily="2" charset="-122"/>
                <a:cs typeface="Times New Roman" panose="02020603050405020304" pitchFamily="18" charset="0"/>
              </a:rPr>
              <a:t>Proposal 2</a:t>
            </a:r>
            <a:r>
              <a:rPr lang="en-US" altLang="zh-CN" b="1" i="1" dirty="0">
                <a:ea typeface="等线" panose="02010600030101010101" pitchFamily="2" charset="-122"/>
                <a:cs typeface="Times New Roman" panose="02020603050405020304" pitchFamily="18" charset="0"/>
              </a:rPr>
              <a:t>: Define </a:t>
            </a:r>
            <a:r>
              <a:rPr lang="en-US" altLang="zh-CN" sz="1800" b="1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partial-coherent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UL codebook for 3Tx multi-panel based on two antenna port groups. </a:t>
            </a:r>
            <a:endParaRPr lang="zh-CN" altLang="zh-CN" sz="1800" b="1" i="1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798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2F0EDE4-68CA-C95B-D0EE-974F169AC8A8}"/>
              </a:ext>
            </a:extLst>
          </p:cNvPr>
          <p:cNvSpPr txBox="1"/>
          <p:nvPr/>
        </p:nvSpPr>
        <p:spPr>
          <a:xfrm>
            <a:off x="2808595" y="2744906"/>
            <a:ext cx="6403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kumimoji="1" lang="zh-CN" altLang="en-US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!</a:t>
            </a:r>
          </a:p>
        </p:txBody>
      </p:sp>
    </p:spTree>
    <p:extLst>
      <p:ext uri="{BB962C8B-B14F-4D97-AF65-F5344CB8AC3E}">
        <p14:creationId xmlns:p14="http://schemas.microsoft.com/office/powerpoint/2010/main" val="3787390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3684</TotalTime>
  <Words>489</Words>
  <Application>Microsoft Office PowerPoint</Application>
  <PresentationFormat>宽屏</PresentationFormat>
  <Paragraphs>50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Unicode MS</vt:lpstr>
      <vt:lpstr>等线</vt:lpstr>
      <vt:lpstr>微软雅黑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LI Yan</cp:lastModifiedBy>
  <cp:revision>608</cp:revision>
  <dcterms:created xsi:type="dcterms:W3CDTF">2021-03-17T03:39:00Z</dcterms:created>
  <dcterms:modified xsi:type="dcterms:W3CDTF">2024-09-02T05:20:25Z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91BDCD7F8FDF4AD79437D831EB76EB49</vt:lpwstr>
  </property>
  <property fmtid="{D5CDD505-2E9C-101B-9397-08002B2CF9AE}" pid="3" name="KSOProductBuildVer">
    <vt:lpwstr>2052-11.8.2.11716</vt:lpwstr>
  </property>
</Properties>
</file>