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93" r:id="rId3"/>
    <p:sldId id="298" r:id="rId4"/>
    <p:sldId id="302" r:id="rId5"/>
    <p:sldId id="291" r:id="rId6"/>
    <p:sldId id="28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玉建" initials="YZ" lastIdx="3" clrIdx="0">
    <p:extLst>
      <p:ext uri="{19B8F6BF-5375-455C-9EA6-DF929625EA0E}">
        <p15:presenceInfo xmlns:p15="http://schemas.microsoft.com/office/powerpoint/2012/main" userId="张玉建" providerId="None"/>
      </p:ext>
    </p:extLst>
  </p:cmAuthor>
  <p:cmAuthor id="2" name="Xiaomi (Yujian)" initials="X" lastIdx="2" clrIdx="1">
    <p:extLst>
      <p:ext uri="{19B8F6BF-5375-455C-9EA6-DF929625EA0E}">
        <p15:presenceInfo xmlns:p15="http://schemas.microsoft.com/office/powerpoint/2012/main" userId="Xiaomi (Yujian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94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5042D-037B-4A0B-B34C-04D73CC57D69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ADB56-9B35-47DE-9110-8A5BC3188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992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904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168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329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47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161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32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741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8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80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1780EC-8CFB-4891-A589-D6DD0C626007}" type="datetimeFigureOut">
              <a:rPr lang="zh-CN" altLang="en-US" smtClean="0"/>
              <a:t>2024/9/2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EE5C134-4DF8-44A5-AF1C-095C80654A1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Milogo.png">
            <a:extLst>
              <a:ext uri="{FF2B5EF4-FFF2-40B4-BE49-F238E27FC236}">
                <a16:creationId xmlns:a16="http://schemas.microsoft.com/office/drawing/2014/main" id="{737A875B-8AF6-42AF-9522-FB1498F4AB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23178" y="133840"/>
            <a:ext cx="649258" cy="64925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2746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Discussion on WI scope of Rel-19 XR</a:t>
            </a:r>
            <a:br>
              <a:rPr lang="zh-CN" altLang="zh-CN" sz="2400" dirty="0"/>
            </a:br>
            <a:endParaRPr lang="zh-CN" altLang="en-US" sz="2400" dirty="0"/>
          </a:p>
        </p:txBody>
      </p:sp>
      <p:sp>
        <p:nvSpPr>
          <p:cNvPr id="4" name="TextBox 2"/>
          <p:cNvSpPr txBox="1"/>
          <p:nvPr/>
        </p:nvSpPr>
        <p:spPr>
          <a:xfrm>
            <a:off x="578814" y="68041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	</a:t>
            </a:r>
          </a:p>
          <a:p>
            <a:pPr>
              <a:tabLst>
                <a:tab pos="11199813" algn="r"/>
              </a:tabLst>
            </a:pPr>
            <a:r>
              <a:rPr lang="nn-NO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Sans Normal" panose="00000500000000000000" pitchFamily="50" charset="-122"/>
                <a:cs typeface="Arial" panose="020B0604020202020204" pitchFamily="34" charset="0"/>
              </a:rPr>
              <a:t>Melbourne, Australia, September 9-12, 2024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Sans Normal" panose="00000500000000000000" pitchFamily="50" charset="-122"/>
              <a:cs typeface="Arial" panose="020B0604020202020204" pitchFamily="34" charset="0"/>
            </a:endParaRPr>
          </a:p>
          <a:p>
            <a:pPr>
              <a:tabLst>
                <a:tab pos="11199813" algn="r"/>
              </a:tabLst>
            </a:pPr>
            <a:endParaRPr lang="zh-CN" altLang="en-US" dirty="0"/>
          </a:p>
          <a:p>
            <a:pPr>
              <a:tabLst>
                <a:tab pos="11199813" algn="r"/>
              </a:tabLst>
            </a:pPr>
            <a:r>
              <a:rPr lang="en-US" dirty="0"/>
              <a:t>	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189F3E-957C-4FC5-80A0-5E60115584D8}"/>
              </a:ext>
            </a:extLst>
          </p:cNvPr>
          <p:cNvSpPr/>
          <p:nvPr/>
        </p:nvSpPr>
        <p:spPr>
          <a:xfrm>
            <a:off x="402912" y="579706"/>
            <a:ext cx="2920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3GPP TSG RAN Meeting #105</a:t>
            </a:r>
            <a:endParaRPr lang="zh-CN" altLang="en-US" dirty="0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74D467A3-53CA-4D50-A670-85D364676092}"/>
              </a:ext>
            </a:extLst>
          </p:cNvPr>
          <p:cNvSpPr txBox="1"/>
          <p:nvPr/>
        </p:nvSpPr>
        <p:spPr>
          <a:xfrm>
            <a:off x="9973432" y="501268"/>
            <a:ext cx="1991558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	</a:t>
            </a:r>
          </a:p>
          <a:p>
            <a:pPr>
              <a:tabLst>
                <a:tab pos="11199813" algn="r"/>
              </a:tabLst>
            </a:pPr>
            <a:r>
              <a:rPr lang="en-US" altLang="zh-CN" b="1" dirty="0"/>
              <a:t>RP-241928</a:t>
            </a:r>
            <a:r>
              <a:rPr lang="en-US" dirty="0"/>
              <a:t>	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061DA5A-74D7-4F9E-B2EA-C764B0DC5270}"/>
              </a:ext>
            </a:extLst>
          </p:cNvPr>
          <p:cNvSpPr/>
          <p:nvPr/>
        </p:nvSpPr>
        <p:spPr>
          <a:xfrm>
            <a:off x="854298" y="35551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Agenda Item:         </a:t>
            </a:r>
            <a:r>
              <a:rPr lang="en-US" altLang="zh-CN" dirty="0"/>
              <a:t>9.3.2.3</a:t>
            </a:r>
            <a:endParaRPr lang="zh-CN" altLang="en-US" dirty="0"/>
          </a:p>
          <a:p>
            <a:r>
              <a:rPr lang="zh-CN" altLang="en-US" dirty="0"/>
              <a:t>Source:                   Xiaomi</a:t>
            </a:r>
          </a:p>
          <a:p>
            <a:r>
              <a:rPr lang="zh-CN" altLang="en-US" dirty="0"/>
              <a:t>Document for :      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4250088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5961" y="147698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5961" y="1032969"/>
            <a:ext cx="11438156" cy="5493337"/>
          </a:xfrm>
        </p:spPr>
        <p:txBody>
          <a:bodyPr>
            <a:normAutofit/>
          </a:bodyPr>
          <a:lstStyle/>
          <a:p>
            <a:pPr marL="91440" lvl="1" indent="-9144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sz="1800" dirty="0"/>
              <a:t>In WID RP-240791, a study phase of multi-modality is captured in Rel-19 XR WID which aims to facilitate effective support for </a:t>
            </a:r>
            <a:r>
              <a:rPr lang="en-GB" altLang="zh-CN" sz="1800" dirty="0"/>
              <a:t>multi-modal QoS requirements, e.g. synchronization and/or coordination. And efficiency enhancements for capacity or power consumption are also considered. </a:t>
            </a:r>
            <a:endParaRPr lang="en-US" altLang="zh-CN" sz="1800" dirty="0"/>
          </a:p>
          <a:p>
            <a:pPr marL="91440" lvl="1" indent="-9144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sz="1800" dirty="0"/>
              <a:t>The scope adjustment will be checked in RAN#105 as show below:</a:t>
            </a:r>
            <a:endParaRPr lang="en-GB" altLang="zh-CN" sz="1800" dirty="0"/>
          </a:p>
          <a:p>
            <a:pPr marL="0" lvl="1"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buNone/>
            </a:pPr>
            <a:endParaRPr lang="en-GB" altLang="zh-CN" sz="1800" dirty="0"/>
          </a:p>
          <a:p>
            <a:pPr marL="0" lvl="1"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buNone/>
            </a:pPr>
            <a:endParaRPr lang="en-GB" altLang="zh-CN" sz="29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8CD9D6-5D41-40A9-A681-D1E1CBAE8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359" y="111095"/>
            <a:ext cx="901799" cy="7705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D29C0D8-7E14-4424-92B4-054C9BF2A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83" y="2698987"/>
            <a:ext cx="8006429" cy="183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231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5961" y="147698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Current progress of multi-modality awareness at RAN2 (1)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5961" y="1068828"/>
            <a:ext cx="11438156" cy="5381278"/>
          </a:xfrm>
        </p:spPr>
        <p:txBody>
          <a:bodyPr>
            <a:normAutofit/>
          </a:bodyPr>
          <a:lstStyle/>
          <a:p>
            <a:pPr marL="91440" lvl="1" indent="-9144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sz="1800" dirty="0"/>
              <a:t> In RAN2#126bis meeting, RAN2 has agreed that multi-modality awareness at RAN is supported for both UL and DL. And a LS is sent to SA2 to ask for the information (e.g., MMSID and/or synchronization thresholds) in order to allow coordinated handling of the flows at RAN;</a:t>
            </a:r>
          </a:p>
          <a:p>
            <a:pPr marL="91440" lvl="1" indent="-9144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GB" altLang="zh-CN" sz="1800" dirty="0"/>
              <a:t>In RAN2#127 meeting,  progress has been make on </a:t>
            </a:r>
            <a:r>
              <a:rPr lang="en-US" altLang="zh-CN" sz="1800" dirty="0"/>
              <a:t>multi-modality awareness </a:t>
            </a:r>
            <a:r>
              <a:rPr lang="en-GB" altLang="zh-CN" sz="1800" dirty="0"/>
              <a:t>in RAN2. </a:t>
            </a:r>
          </a:p>
          <a:p>
            <a:pPr marL="708660" lvl="3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l"/>
            </a:pPr>
            <a:r>
              <a:rPr lang="en-GB" altLang="zh-CN" dirty="0"/>
              <a:t>RAN2 has made it as WA that UAI can be extended for multi-modal awareness at least for uplink QoS flows in Rel-19 XR, by having the UE report existence of multi-modality application and association information among QFIs to </a:t>
            </a:r>
            <a:r>
              <a:rPr lang="en-GB" altLang="zh-CN" dirty="0" err="1"/>
              <a:t>gNB</a:t>
            </a:r>
            <a:r>
              <a:rPr lang="en-GB" altLang="zh-CN" dirty="0"/>
              <a:t> regardless of SA2 decision.</a:t>
            </a:r>
          </a:p>
          <a:p>
            <a:pPr marL="708660" lvl="3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l"/>
            </a:pPr>
            <a:r>
              <a:rPr lang="en-GB" altLang="zh-CN" dirty="0"/>
              <a:t>RAN2 considers that based on multi-modal information, the </a:t>
            </a:r>
            <a:r>
              <a:rPr lang="en-GB" altLang="zh-CN" dirty="0" err="1"/>
              <a:t>gNB</a:t>
            </a:r>
            <a:r>
              <a:rPr lang="en-GB" altLang="zh-CN" dirty="0"/>
              <a:t> may perform joint admission control based. Details can be left up to RAN3 in potential WI phase. FFS if MMSID can be used for this purpose.</a:t>
            </a:r>
          </a:p>
          <a:p>
            <a:pPr marL="365760" lvl="3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E48312"/>
              </a:buClr>
              <a:buSzPct val="100000"/>
              <a:buNone/>
            </a:pPr>
            <a:r>
              <a:rPr lang="en-US" altLang="zh-CN" sz="2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=&gt;</a:t>
            </a:r>
            <a:r>
              <a:rPr lang="en-US" altLang="zh-CN" sz="2600" dirty="0">
                <a:solidFill>
                  <a:srgbClr val="FF0000"/>
                </a:solidFill>
              </a:rPr>
              <a:t>Xiaomi’s view</a:t>
            </a:r>
            <a:r>
              <a:rPr lang="en-US" altLang="zh-CN" sz="2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: </a:t>
            </a:r>
          </a:p>
          <a:p>
            <a:pPr marL="708660" lvl="3" indent="-34290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E4831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Even though the LS f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rom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SA2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is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still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pending,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RAN2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has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decided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to pursue </a:t>
            </a:r>
            <a:r>
              <a:rPr lang="en-GB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multi-modal awareness for UL;</a:t>
            </a:r>
          </a:p>
          <a:p>
            <a:pPr marL="708660" lvl="3" indent="-34290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E4831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RAN has envisioned the usage with multi-modality feature awareness (i.e., the foreseen NG-RAN behavior for coordinated handling of the flows at NG-RAN for access control);</a:t>
            </a:r>
            <a:endParaRPr lang="en-GB" altLang="zh-CN" b="1" dirty="0">
              <a:solidFill>
                <a:srgbClr val="000000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708660" lvl="3" indent="-34290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E4831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RAN has sufficient information to close the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SI phase of multi-modality and move to WI phase. </a:t>
            </a:r>
            <a:endParaRPr lang="en-GB" altLang="zh-CN" b="1" dirty="0">
              <a:solidFill>
                <a:srgbClr val="000000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en-GB" altLang="zh-CN" dirty="0"/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en-GB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8CD9D6-5D41-40A9-A681-D1E1CBAE8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359" y="111095"/>
            <a:ext cx="901799" cy="77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384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5961" y="147698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Current progress of multi-modality awareness at RAN2 (2)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5961" y="1068828"/>
            <a:ext cx="11438156" cy="5381278"/>
          </a:xfrm>
        </p:spPr>
        <p:txBody>
          <a:bodyPr>
            <a:normAutofit/>
          </a:bodyPr>
          <a:lstStyle/>
          <a:p>
            <a:pPr marL="91440" lvl="1" indent="-9144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/>
              <a:t> Other enhancements for multi-modal traffic not strictly related to multi-modality awareness, e.g. power saving, scheduling are also considered:</a:t>
            </a:r>
            <a:endParaRPr lang="zh-CN" altLang="zh-CN" dirty="0"/>
          </a:p>
          <a:p>
            <a:pPr marL="708660" lvl="3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l"/>
            </a:pPr>
            <a:r>
              <a:rPr lang="en-GB" altLang="zh-CN" dirty="0"/>
              <a:t>For UL, RAN2 does not intend to perform LCP enhancements due to complexity vs gains concerns. However, </a:t>
            </a:r>
            <a:r>
              <a:rPr lang="en-US" altLang="zh-CN" dirty="0"/>
              <a:t>f</a:t>
            </a:r>
            <a:r>
              <a:rPr lang="en-GB" altLang="zh-CN" dirty="0"/>
              <a:t>or DL, whether traffic synchronization (on a per packet basis) can be achieved depends on whether packet level synchronization information can be provided from CN to RAN;</a:t>
            </a:r>
          </a:p>
          <a:p>
            <a:pPr marL="708660" lvl="3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l"/>
            </a:pPr>
            <a:r>
              <a:rPr lang="en-GB" altLang="zh-CN" dirty="0"/>
              <a:t>RAN2 thinks PDU Set discard across QoS flows of the same multi-modal service based on the dependency information between the mu</a:t>
            </a:r>
            <a:r>
              <a:rPr lang="en-US" altLang="zh-CN" dirty="0"/>
              <a:t>l</a:t>
            </a:r>
            <a:r>
              <a:rPr lang="en-GB" altLang="zh-CN" dirty="0" err="1"/>
              <a:t>ti</a:t>
            </a:r>
            <a:r>
              <a:rPr lang="en-GB" altLang="zh-CN" dirty="0"/>
              <a:t>-modal flows can only be achieved in case the synchronization information can be available at the UE which is up to SA2/SA4.</a:t>
            </a:r>
            <a:endParaRPr lang="zh-CN" altLang="zh-CN" dirty="0"/>
          </a:p>
          <a:p>
            <a:pPr marL="708660" lvl="3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l"/>
            </a:pPr>
            <a:r>
              <a:rPr lang="en-US" altLang="zh-CN" dirty="0"/>
              <a:t>For power saving, RAN2 decides </a:t>
            </a:r>
            <a:r>
              <a:rPr lang="en-GB" altLang="zh-CN" dirty="0"/>
              <a:t>to support neither multiple active DRX configurations nor independent configuration of </a:t>
            </a:r>
            <a:r>
              <a:rPr lang="en-GB" altLang="zh-CN" i="1" dirty="0" err="1"/>
              <a:t>drx-StartOffset</a:t>
            </a:r>
            <a:r>
              <a:rPr lang="en-GB" altLang="zh-CN" i="1" dirty="0"/>
              <a:t> </a:t>
            </a:r>
            <a:r>
              <a:rPr lang="en-GB" altLang="zh-CN" dirty="0"/>
              <a:t>for the secondary DRX group.</a:t>
            </a:r>
            <a:endParaRPr lang="zh-CN" altLang="zh-CN" dirty="0"/>
          </a:p>
          <a:p>
            <a:pPr marL="708660" lvl="3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l"/>
            </a:pPr>
            <a:endParaRPr lang="zh-CN" altLang="zh-CN" b="1" dirty="0"/>
          </a:p>
          <a:p>
            <a:pPr marL="365760" lvl="3" inden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E48312"/>
              </a:buClr>
              <a:buSzPct val="100000"/>
              <a:buNone/>
            </a:pPr>
            <a:r>
              <a:rPr lang="en-US" altLang="zh-CN" sz="2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=&gt;</a:t>
            </a:r>
            <a:r>
              <a:rPr lang="en-US" altLang="zh-CN" sz="2600" dirty="0">
                <a:solidFill>
                  <a:srgbClr val="FF0000"/>
                </a:solidFill>
              </a:rPr>
              <a:t>Xiaomi’s view</a:t>
            </a:r>
            <a:r>
              <a:rPr lang="en-US" altLang="zh-CN" sz="2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: </a:t>
            </a:r>
          </a:p>
          <a:p>
            <a:pPr marL="708660" lvl="3" indent="-342900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>
                <a:srgbClr val="E4831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altLang="zh-CN" sz="1700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Traffic synchronization on a per packet basis can be deprioritized since it highly depends on SA2/SA4;</a:t>
            </a:r>
          </a:p>
          <a:p>
            <a:pPr marL="708660" lvl="3" indent="-342900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>
                <a:srgbClr val="E4831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altLang="zh-CN" sz="1700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PDU Set discard across QoS flows can be deprioritized since it highly depends on SA2/SA4;</a:t>
            </a:r>
          </a:p>
          <a:p>
            <a:pPr marL="708660" lvl="3" indent="-342900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>
                <a:srgbClr val="E4831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altLang="zh-CN" sz="1700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DRX enhancement will not be in Rel-19 XR WI phase.</a:t>
            </a:r>
          </a:p>
          <a:p>
            <a:pPr marL="0" indent="0">
              <a:buNone/>
            </a:pPr>
            <a:endParaRPr lang="zh-CN" altLang="zh-CN" dirty="0"/>
          </a:p>
          <a:p>
            <a:pPr marL="708660" lvl="3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l"/>
            </a:pPr>
            <a:endParaRPr lang="en-GB" altLang="zh-CN" sz="1900" dirty="0"/>
          </a:p>
          <a:p>
            <a:pPr lvl="0"/>
            <a:endParaRPr lang="en-GB" altLang="zh-CN" sz="2400" dirty="0"/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en-GB" altLang="zh-CN" dirty="0"/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en-GB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8CD9D6-5D41-40A9-A681-D1E1CBAE8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359" y="111095"/>
            <a:ext cx="901799" cy="77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29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325" y="33104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Summary</a:t>
            </a:r>
            <a:r>
              <a:rPr lang="en-GB" altLang="zh-CN" sz="3600" dirty="0"/>
              <a:t>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542" y="968765"/>
            <a:ext cx="10908405" cy="5044280"/>
          </a:xfrm>
        </p:spPr>
        <p:txBody>
          <a:bodyPr>
            <a:normAutofit/>
          </a:bodyPr>
          <a:lstStyle/>
          <a:p>
            <a:pPr marL="91440" lvl="1" indent="-91440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/>
              <a:t> Proposal 1: </a:t>
            </a:r>
            <a:r>
              <a:rPr lang="en-GB" altLang="zh-CN" dirty="0"/>
              <a:t>The </a:t>
            </a:r>
            <a:r>
              <a:rPr lang="en-US" altLang="zh-CN" dirty="0"/>
              <a:t>study phase of multi-modality can be closed and move to Working Item phase.</a:t>
            </a:r>
          </a:p>
          <a:p>
            <a:pPr marL="91440" lvl="1" indent="-91440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n"/>
            </a:pPr>
            <a:r>
              <a:rPr lang="en-US" altLang="zh-CN" dirty="0"/>
              <a:t>  Proposal 2: RAN is suggested</a:t>
            </a:r>
            <a:r>
              <a:rPr lang="en-GB" altLang="zh-CN" dirty="0"/>
              <a:t> to consider the following objectives for Rel-19 XR WID for multi-modality: </a:t>
            </a:r>
            <a:endParaRPr lang="zh-CN" altLang="zh-CN" dirty="0"/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zh-CN" altLang="zh-CN" dirty="0"/>
          </a:p>
          <a:p>
            <a:pPr marL="651510" lvl="3" indent="-28575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8CD9D6-5D41-40A9-A681-D1E1CBAE8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359" y="111095"/>
            <a:ext cx="901799" cy="770552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4A296AC-9167-4C4D-96F1-2D03B550E9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233203"/>
              </p:ext>
            </p:extLst>
          </p:nvPr>
        </p:nvGraphicFramePr>
        <p:xfrm>
          <a:off x="862396" y="2131279"/>
          <a:ext cx="9851248" cy="1743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1248">
                  <a:extLst>
                    <a:ext uri="{9D8B030D-6E8A-4147-A177-3AD203B41FA5}">
                      <a16:colId xmlns:a16="http://schemas.microsoft.com/office/drawing/2014/main" val="1737290606"/>
                    </a:ext>
                  </a:extLst>
                </a:gridCol>
              </a:tblGrid>
              <a:tr h="1743003">
                <a:tc>
                  <a:txBody>
                    <a:bodyPr/>
                    <a:lstStyle/>
                    <a:p>
                      <a:pPr marL="0" lvl="1" indent="0" algn="l" defTabSz="914400" rtl="0" eaLnBrk="1" latinLnBrk="0" hangingPunct="0">
                        <a:spcAft>
                          <a:spcPts val="900"/>
                        </a:spcAft>
                        <a:buFontTx/>
                        <a:buNone/>
                      </a:pPr>
                      <a:r>
                        <a:rPr lang="en-GB" altLang="zh-CN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Specify enhancements to facilitate efficient and effective support for XR application with Multiple QoS flows with multi-modal inter-dependencies, meeting multi-modal QoS requirements, e.g. synchronization and/or coordination. (RAN2, RAN3)</a:t>
                      </a:r>
                      <a:endParaRPr lang="zh-CN" altLang="zh-CN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540385" lvl="1" indent="-180340" algn="l" defTabSz="914400" rtl="0" eaLnBrk="1" latinLnBrk="0" hangingPunct="0">
                        <a:spcAft>
                          <a:spcPts val="900"/>
                        </a:spcAft>
                        <a:buFontTx/>
                        <a:buChar char="-"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For the UL, specify extension of UAI for multi-modal awareness at least for uplink QoS flows in Rel-19 XR; (RAN2)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540385" lvl="1" indent="-180340" algn="l" defTabSz="914400" rtl="0" eaLnBrk="1" latinLnBrk="0" hangingPunct="0">
                        <a:spcAft>
                          <a:spcPts val="900"/>
                        </a:spcAft>
                        <a:buFontTx/>
                        <a:buChar char="-"/>
                      </a:pP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Signalling supports between nodes for multi-modal awareness, e.g., MMSID for joint admission control; (RAN3)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360045" marR="0" lvl="1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8541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79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19384" y="2653284"/>
            <a:ext cx="4488511" cy="1004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dirty="0"/>
              <a:t>THANKS!</a:t>
            </a:r>
            <a:endParaRPr lang="zh-CN" altLang="en-US" sz="36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EFD7417-8980-4656-A826-D680224DD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359" y="111095"/>
            <a:ext cx="901799" cy="77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93784"/>
      </p:ext>
    </p:extLst>
  </p:cSld>
  <p:clrMapOvr>
    <a:masterClrMapping/>
  </p:clrMapOvr>
</p:sld>
</file>

<file path=ppt/theme/theme1.xml><?xml version="1.0" encoding="utf-8"?>
<a:theme xmlns:a="http://schemas.openxmlformats.org/drawingml/2006/main" name="部门模板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部门模板" id="{E2DC5678-086C-4760-ACA1-B993FDAAF1C6}" vid="{051EAF1F-A00B-4BE4-A1C3-9344BDD438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部门模板</Template>
  <TotalTime>8848</TotalTime>
  <Words>675</Words>
  <Application>Microsoft Office PowerPoint</Application>
  <PresentationFormat>宽屏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 Unicode MS</vt:lpstr>
      <vt:lpstr>MiSans Normal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部门模板</vt:lpstr>
      <vt:lpstr>Discussion on WI scope of Rel-19 XR </vt:lpstr>
      <vt:lpstr>Background</vt:lpstr>
      <vt:lpstr>Current progress of multi-modality awareness at RAN2 (1)</vt:lpstr>
      <vt:lpstr>Current progress of multi-modality awareness at RAN2 (2)</vt:lpstr>
      <vt:lpstr>Summary 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Redcap</dc:title>
  <dc:creator>Microsoft</dc:creator>
  <cp:lastModifiedBy>Xiaomi</cp:lastModifiedBy>
  <cp:revision>192</cp:revision>
  <dcterms:created xsi:type="dcterms:W3CDTF">2020-11-20T06:12:24Z</dcterms:created>
  <dcterms:modified xsi:type="dcterms:W3CDTF">2024-09-02T08:29:58Z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7e1afc330578407bb659acaae49a64f5">
    <vt:lpwstr>CWMMh6owy1ZIY1aoTxlGexzjghU6ygsBVvMsAGhiqTjtsYLhuec3YXOtK+8tEzAtjd+BrabSXmrju1+DwMLQdDYHQ==</vt:lpwstr>
  </property>
  <property fmtid="{D5CDD505-2E9C-101B-9397-08002B2CF9AE}" pid="3" name="CWM373cac15873446dcb728b95a7eb7f800">
    <vt:lpwstr>CWMNYa6qcUaj8lcXY4Xo9bshuZOou9/XYix0nsFuzs8IibwlIMzF+Dz9wGMa22eogiuNVez8QIrO3JO3nsils1L4A==</vt:lpwstr>
  </property>
  <property fmtid="{D5CDD505-2E9C-101B-9397-08002B2CF9AE}" pid="4" name="CWM4c5ab650471611ee800007c6000006c6">
    <vt:lpwstr>CWMLbiwKQuGhzqr6ZRQLvwmyDrzhqhpTpE3v1whb6PVcXjxt88F6TIRkYH6uMHrxony8t/RwXJRbTr6qgvyo9wuFA==</vt:lpwstr>
  </property>
  <property fmtid="{D5CDD505-2E9C-101B-9397-08002B2CF9AE}" pid="5" name="CWM786026b04ad911ee80004d1400004d14">
    <vt:lpwstr>CWMX/xghouj+qxvZTEk8vi7vH/ANMHpmZMc7M9iq24rHGFEmc3i4nDBAXVXj5mhW6vNwrIdQSG+IGNL/Dh7GmZESA==</vt:lpwstr>
  </property>
  <property fmtid="{D5CDD505-2E9C-101B-9397-08002B2CF9AE}" pid="6" name="CWM65de84404b0711ee800007c6000006c6">
    <vt:lpwstr>CWMzCfT0YaCJe2ngO17Hlnfgd/JT/DzVw8A2uK64WA3jwOeqw0nN0ErYkH5SpVP4iDd9rZAACEwN0FojU/IMqL6NA==</vt:lpwstr>
  </property>
  <property fmtid="{D5CDD505-2E9C-101B-9397-08002B2CF9AE}" pid="7" name="CWM263cdfe53dcd45e3ab90eec537588d12">
    <vt:lpwstr>CWM2wz/OD4B3uiNBA9ZTV9HbEEERrXYKjJdLRDgMour3/irTVfgGIuRnlxFo5f7eh8uubedV5003hBFs+5ATL5XMQ==</vt:lpwstr>
  </property>
  <property fmtid="{D5CDD505-2E9C-101B-9397-08002B2CF9AE}" pid="8" name="CWM7fd9ce60902e11ee8000374400003644">
    <vt:lpwstr>CWMUWPi8C8IhjWSIXuTYLLXwiaee+TD/2Gc/o1aWKK021yQiXB0P6TCKNJ7ZunwuVFjiNo833eLKuMnpghFjwybpg==</vt:lpwstr>
  </property>
  <property fmtid="{D5CDD505-2E9C-101B-9397-08002B2CF9AE}" pid="9" name="CWM75c848e068ee11ef80001bf500001af5">
    <vt:lpwstr>CWMfN8GGgEhGmjLDZUobZbIezNM53d8x654uz/n/KPXgIausQ78P4d9ddxKZWwBRy2uBp81Vu2kWU8Yj+fVpu46pQ==</vt:lpwstr>
  </property>
  <property fmtid="{D5CDD505-2E9C-101B-9397-08002B2CF9AE}" pid="10" name="CWMf16671b068ef11ef8000193c0000183c">
    <vt:lpwstr>CWMh3zSPQY6IR/jiq7MgmARHBdJ1uK4cPKgGVSy2gB8wrmudjAQsDOmZRR9C1Kr2LKwnr99pKOC9FqgwGCndPoRzw==</vt:lpwstr>
  </property>
</Properties>
</file>