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2.xml" ContentType="application/vnd.openxmlformats-officedocument.theme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sldIdLst>
    <p:sldId id="256" r:id="rId5"/>
    <p:sldId id="454" r:id="rId6"/>
    <p:sldId id="528" r:id="rId7"/>
    <p:sldId id="520" r:id="rId8"/>
    <p:sldId id="527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, Fanya (VLCW 1)" initials="MF(1" lastIdx="3" clrIdx="0"/>
  <p:cmAuthor id="7" name="Zijie Wang" initials="ZW" lastIdx="6" clrIdx="6"/>
  <p:cmAuthor id="1" name="汪建君 (Jianjun Wang)" initials="汪建君" lastIdx="5" clrIdx="0"/>
  <p:cmAuthor id="2" name="王琳琳 (Eileen Wang)" initials="王琳琳" lastIdx="1" clrIdx="1"/>
  <p:cmAuthor id="3" name="McGill, Erica" initials="ME" lastIdx="18" clrIdx="2"/>
  <p:cmAuthor id="4" name="David Ai" initials="DA" lastIdx="1" clrIdx="3"/>
  <p:cmAuthor id="5" name="Administrator" initials="A" lastIdx="1" clrIdx="4"/>
  <p:cmAuthor id="6" name="朱宇 (Fisher Zhu)" initials="朱宇" lastIdx="2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784"/>
    <a:srgbClr val="9B69FF"/>
    <a:srgbClr val="01FFFF"/>
    <a:srgbClr val="262626"/>
    <a:srgbClr val="32455C"/>
    <a:srgbClr val="69839E"/>
    <a:srgbClr val="16273B"/>
    <a:srgbClr val="930784"/>
    <a:srgbClr val="141B2F"/>
    <a:srgbClr val="2323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4342" autoAdjust="0"/>
  </p:normalViewPr>
  <p:slideViewPr>
    <p:cSldViewPr snapToGrid="0" showGuides="1">
      <p:cViewPr varScale="1">
        <p:scale>
          <a:sx n="64" d="100"/>
          <a:sy n="64" d="100"/>
        </p:scale>
        <p:origin x="796" y="52"/>
      </p:cViewPr>
      <p:guideLst>
        <p:guide orient="horz" pos="75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0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13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724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2.png"/><Relationship Id="rId4" Type="http://schemas.openxmlformats.org/officeDocument/2006/relationships/tags" Target="../tags/tag6.xml"/><Relationship Id="rId9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image" Target="../media/image3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4.jpe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5315" y="694690"/>
            <a:ext cx="8219440" cy="477520"/>
          </a:xfrm>
        </p:spPr>
        <p:txBody>
          <a:bodyPr anchor="b">
            <a:noAutofit/>
          </a:bodyPr>
          <a:lstStyle>
            <a:lvl1pPr>
              <a:defRPr sz="2200" b="1" u="none" strike="noStrike" kern="1200" cap="none" spc="15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7620" y="-7620"/>
            <a:ext cx="145415" cy="6876000"/>
            <a:chOff x="-1" y="-29"/>
            <a:chExt cx="229" cy="10830"/>
          </a:xfrm>
        </p:grpSpPr>
        <p:sp>
          <p:nvSpPr>
            <p:cNvPr id="6" name="矩形 5"/>
            <p:cNvSpPr/>
            <p:nvPr userDrawn="1">
              <p:custDataLst>
                <p:tags r:id="rId3"/>
              </p:custDataLst>
            </p:nvPr>
          </p:nvSpPr>
          <p:spPr>
            <a:xfrm rot="16200000">
              <a:off x="-538" y="10035"/>
              <a:ext cx="1304" cy="227"/>
            </a:xfrm>
            <a:prstGeom prst="rect">
              <a:avLst/>
            </a:prstGeom>
            <a:solidFill>
              <a:srgbClr val="FFD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-539" y="8731"/>
              <a:ext cx="1304" cy="227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-538" y="7427"/>
              <a:ext cx="1304" cy="227"/>
            </a:xfrm>
            <a:prstGeom prst="rect">
              <a:avLst/>
            </a:prstGeom>
            <a:solidFill>
              <a:srgbClr val="007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-2693" y="2665"/>
              <a:ext cx="5614" cy="227"/>
            </a:xfrm>
            <a:prstGeom prst="rect">
              <a:avLst/>
            </a:prstGeom>
            <a:solidFill>
              <a:srgbClr val="8916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7"/>
              </p:custDataLst>
            </p:nvPr>
          </p:nvSpPr>
          <p:spPr>
            <a:xfrm rot="16200000">
              <a:off x="-539" y="6123"/>
              <a:ext cx="1304" cy="227"/>
            </a:xfrm>
            <a:prstGeom prst="rect">
              <a:avLst/>
            </a:prstGeom>
            <a:solidFill>
              <a:srgbClr val="9B6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9639300" y="5934710"/>
            <a:ext cx="2332355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本文件仅供参考，所含的数据和信息不代表任何形式（明示或暗示）的自认、保证或承诺，且本文件中的观点或结论不构成任何建议。紫光展锐有权在未经事先通知的情况下，对本文件做任何修改。在任何情况下，紫光展锐均不负责任何与文件相关的直接或间接的、任何伤害或损失。 本文件所含数据和信息属于紫光展锐和/或其许可方的财产，且包含紫光展锐的商业秘密。在未获得紫光展锐同意前，不得使用、复制或传播整个或部分文件。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>
            <a:alphaModFix amt="25000"/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239520" y="2772410"/>
            <a:ext cx="2266950" cy="2266950"/>
          </a:xfrm>
          <a:prstGeom prst="rect">
            <a:avLst/>
          </a:prstGeom>
          <a:solidFill>
            <a:srgbClr val="891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709670" y="2772410"/>
            <a:ext cx="2266950" cy="2266950"/>
          </a:xfrm>
          <a:prstGeom prst="rect">
            <a:avLst/>
          </a:prstGeom>
          <a:solidFill>
            <a:srgbClr val="9B6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6179820" y="2772410"/>
            <a:ext cx="2266950" cy="2266950"/>
          </a:xfrm>
          <a:prstGeom prst="rect">
            <a:avLst/>
          </a:prstGeom>
          <a:solidFill>
            <a:srgbClr val="007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649970" y="2772410"/>
            <a:ext cx="2266950" cy="22669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482227" y="4090670"/>
            <a:ext cx="11150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bg1">
                    <a:alpha val="2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4935220" y="4090670"/>
            <a:ext cx="11150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bg1">
                    <a:alpha val="2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7407910" y="4090670"/>
            <a:ext cx="11150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bg1">
                    <a:alpha val="2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9880600" y="4090670"/>
            <a:ext cx="11150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bg1">
                    <a:alpha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33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155700" y="1604001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这里是目录</a:t>
            </a:r>
          </a:p>
        </p:txBody>
      </p:sp>
      <p:sp>
        <p:nvSpPr>
          <p:cNvPr id="36" name="文本占位符 34"/>
          <p:cNvSpPr>
            <a:spLocks noGrp="1"/>
          </p:cNvSpPr>
          <p:nvPr>
            <p:ph type="body" sz="quarter" idx="11" hasCustomPrompt="1"/>
          </p:nvPr>
        </p:nvSpPr>
        <p:spPr>
          <a:xfrm>
            <a:off x="1349375" y="2993666"/>
            <a:ext cx="2157095" cy="33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38" name="文本占位符 34"/>
          <p:cNvSpPr>
            <a:spLocks noGrp="1"/>
          </p:cNvSpPr>
          <p:nvPr>
            <p:ph type="body" sz="quarter" idx="12" hasCustomPrompt="1"/>
          </p:nvPr>
        </p:nvSpPr>
        <p:spPr>
          <a:xfrm>
            <a:off x="1349375" y="3394710"/>
            <a:ext cx="2041525" cy="859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单击此处编辑文本样式，单击此处编辑</a:t>
            </a:r>
          </a:p>
        </p:txBody>
      </p:sp>
      <p:sp>
        <p:nvSpPr>
          <p:cNvPr id="71" name="文本占位符 34"/>
          <p:cNvSpPr>
            <a:spLocks noGrp="1"/>
          </p:cNvSpPr>
          <p:nvPr>
            <p:ph type="body" sz="quarter" idx="13" hasCustomPrompt="1"/>
          </p:nvPr>
        </p:nvSpPr>
        <p:spPr>
          <a:xfrm>
            <a:off x="3807460" y="2993666"/>
            <a:ext cx="2157095" cy="33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72" name="文本占位符 34"/>
          <p:cNvSpPr>
            <a:spLocks noGrp="1"/>
          </p:cNvSpPr>
          <p:nvPr>
            <p:ph type="body" sz="quarter" idx="14" hasCustomPrompt="1"/>
          </p:nvPr>
        </p:nvSpPr>
        <p:spPr>
          <a:xfrm>
            <a:off x="3807460" y="3394710"/>
            <a:ext cx="2041525" cy="859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单击此处编辑文本样式，单击此处编辑</a:t>
            </a:r>
          </a:p>
        </p:txBody>
      </p:sp>
      <p:sp>
        <p:nvSpPr>
          <p:cNvPr id="7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6268085" y="2993666"/>
            <a:ext cx="2157095" cy="33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76" name="文本占位符 34"/>
          <p:cNvSpPr>
            <a:spLocks noGrp="1"/>
          </p:cNvSpPr>
          <p:nvPr>
            <p:ph type="body" sz="quarter" idx="16" hasCustomPrompt="1"/>
          </p:nvPr>
        </p:nvSpPr>
        <p:spPr>
          <a:xfrm>
            <a:off x="6268085" y="3394710"/>
            <a:ext cx="2041525" cy="859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单击此处编辑文本样式，单击此处编辑</a:t>
            </a:r>
          </a:p>
        </p:txBody>
      </p:sp>
      <p:sp>
        <p:nvSpPr>
          <p:cNvPr id="79" name="文本占位符 34"/>
          <p:cNvSpPr>
            <a:spLocks noGrp="1"/>
          </p:cNvSpPr>
          <p:nvPr>
            <p:ph type="body" sz="quarter" idx="17" hasCustomPrompt="1"/>
          </p:nvPr>
        </p:nvSpPr>
        <p:spPr>
          <a:xfrm>
            <a:off x="8757285" y="2993666"/>
            <a:ext cx="2157095" cy="33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80" name="文本占位符 34"/>
          <p:cNvSpPr>
            <a:spLocks noGrp="1"/>
          </p:cNvSpPr>
          <p:nvPr>
            <p:ph type="body" sz="quarter" idx="18" hasCustomPrompt="1"/>
          </p:nvPr>
        </p:nvSpPr>
        <p:spPr>
          <a:xfrm>
            <a:off x="8757285" y="3394710"/>
            <a:ext cx="2041525" cy="859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spc="0" baseline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单击此处编辑文本样式，单击此处编辑</a:t>
            </a: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41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12" name="任意多边形 3"/>
          <p:cNvSpPr/>
          <p:nvPr userDrawn="1">
            <p:custDataLst>
              <p:tags r:id="rId2"/>
            </p:custDataLst>
          </p:nvPr>
        </p:nvSpPr>
        <p:spPr>
          <a:xfrm>
            <a:off x="-698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20784"/>
              </a:gs>
              <a:gs pos="100000">
                <a:srgbClr val="920784">
                  <a:alpha val="10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2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 algn="r">
              <a:buNone/>
              <a:defRPr sz="1600">
                <a:solidFill>
                  <a:schemeClr val="tx1"/>
                </a:solidFill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,</a:t>
            </a:r>
            <a:r>
              <a:rPr lang="zh-CN" altLang="en-US" dirty="0"/>
              <a:t>单击此处编辑母版文本样式</a:t>
            </a:r>
          </a:p>
          <a:p>
            <a:pPr lvl="1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DD770DD5-A6E4-C9BE-EF2C-782A40F3F1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24701" y="1707515"/>
            <a:ext cx="3252787" cy="238633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0" b="1">
                <a:gradFill>
                  <a:gsLst>
                    <a:gs pos="21000">
                      <a:srgbClr val="930784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26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6285" cy="6858000"/>
          </a:xfrm>
          <a:prstGeom prst="rect">
            <a:avLst/>
          </a:prstGeom>
        </p:spPr>
      </p:pic>
      <p:sp>
        <p:nvSpPr>
          <p:cNvPr id="3" name="任意多边形 3"/>
          <p:cNvSpPr/>
          <p:nvPr userDrawn="1">
            <p:custDataLst>
              <p:tags r:id="rId2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B69FF"/>
              </a:gs>
              <a:gs pos="100000">
                <a:srgbClr val="9B69FF">
                  <a:alpha val="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 algn="r">
              <a:buNone/>
              <a:defRPr sz="1600">
                <a:solidFill>
                  <a:schemeClr val="tx1"/>
                </a:solidFill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,</a:t>
            </a:r>
            <a:r>
              <a:rPr lang="zh-CN" altLang="en-US" dirty="0"/>
              <a:t>单击此处编辑母版文本样式</a:t>
            </a:r>
          </a:p>
          <a:p>
            <a:pPr lvl="1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9" name="文本占位符 10">
            <a:extLst>
              <a:ext uri="{FF2B5EF4-FFF2-40B4-BE49-F238E27FC236}">
                <a16:creationId xmlns:a16="http://schemas.microsoft.com/office/drawing/2014/main" id="{91728281-D966-9D23-80FF-8976640A29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24701" y="1707515"/>
            <a:ext cx="3252787" cy="238633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0" b="1">
                <a:gradFill>
                  <a:gsLst>
                    <a:gs pos="21000">
                      <a:srgbClr val="9B69FF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18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任意多边形 3"/>
          <p:cNvSpPr/>
          <p:nvPr userDrawn="1">
            <p:custDataLst>
              <p:tags r:id="rId2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7AFF"/>
              </a:gs>
              <a:gs pos="100000">
                <a:srgbClr val="007AFF">
                  <a:alpha val="10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 algn="r">
              <a:buNone/>
              <a:defRPr sz="1600">
                <a:solidFill>
                  <a:schemeClr val="tx1"/>
                </a:solidFill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,</a:t>
            </a:r>
            <a:r>
              <a:rPr lang="zh-CN" altLang="en-US" dirty="0"/>
              <a:t>单击此处编辑母版文本样式</a:t>
            </a:r>
          </a:p>
          <a:p>
            <a:pPr lvl="1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" name="文本占位符 10">
            <a:extLst>
              <a:ext uri="{FF2B5EF4-FFF2-40B4-BE49-F238E27FC236}">
                <a16:creationId xmlns:a16="http://schemas.microsoft.com/office/drawing/2014/main" id="{FFC274D2-F2D6-0549-92A6-416522A7AD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24701" y="1707515"/>
            <a:ext cx="3252787" cy="238633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0" b="1">
                <a:gradFill>
                  <a:gsLst>
                    <a:gs pos="21000">
                      <a:srgbClr val="1F82FF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6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过渡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任意多边形 3"/>
          <p:cNvSpPr/>
          <p:nvPr userDrawn="1">
            <p:custDataLst>
              <p:tags r:id="rId2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chemeClr val="bg1"/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单击编辑标题</a:t>
            </a:r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 algn="r">
              <a:buNone/>
              <a:defRPr sz="1600">
                <a:solidFill>
                  <a:schemeClr val="tx1"/>
                </a:solidFill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,</a:t>
            </a:r>
            <a:r>
              <a:rPr lang="zh-CN" altLang="en-US" dirty="0"/>
              <a:t>单击此处编辑母版文本样式</a:t>
            </a:r>
          </a:p>
          <a:p>
            <a:pPr lvl="1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" name="文本占位符 10">
            <a:extLst>
              <a:ext uri="{FF2B5EF4-FFF2-40B4-BE49-F238E27FC236}">
                <a16:creationId xmlns:a16="http://schemas.microsoft.com/office/drawing/2014/main" id="{EF50398C-D006-7F39-F1C8-2E3AD07B1B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24701" y="1707515"/>
            <a:ext cx="3252787" cy="238633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0" b="1">
                <a:gradFill>
                  <a:gsLst>
                    <a:gs pos="21000">
                      <a:srgbClr val="FFC000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0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封面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文本框 35"/>
          <p:cNvSpPr txBox="1"/>
          <p:nvPr userDrawn="1">
            <p:custDataLst>
              <p:tags r:id="rId2"/>
            </p:custDataLst>
          </p:nvPr>
        </p:nvSpPr>
        <p:spPr>
          <a:xfrm>
            <a:off x="9284335" y="6308090"/>
            <a:ext cx="2682875" cy="41084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19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 fontAlgn="auto">
              <a:lnSpc>
                <a:spcPct val="130000"/>
              </a:lnSpc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www.unisoc.com</a:t>
            </a:r>
          </a:p>
        </p:txBody>
      </p:sp>
      <p:sp>
        <p:nvSpPr>
          <p:cNvPr id="39" name="标题 3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024370" y="2837180"/>
            <a:ext cx="4701540" cy="131572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57" r:id="rId8"/>
    <p:sldLayoutId id="2147483658" r:id="rId9"/>
    <p:sldLayoutId id="2147483660" r:id="rId1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1361"/>
              </p:ext>
            </p:extLst>
          </p:nvPr>
        </p:nvGraphicFramePr>
        <p:xfrm>
          <a:off x="7589086" y="4493220"/>
          <a:ext cx="43720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5068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2796982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263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Source:	</a:t>
                      </a:r>
                      <a:endParaRPr lang="zh-CN" alt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Spreadtrum Communications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263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Document for: </a:t>
                      </a:r>
                      <a:endParaRPr lang="zh-CN" alt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263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Agenda Item: </a:t>
                      </a:r>
                      <a:endParaRPr lang="zh-CN" alt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9.2.5</a:t>
                      </a:r>
                      <a:endParaRPr lang="zh-CN" altLang="zh-CN" sz="14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92151" y="1203309"/>
            <a:ext cx="61689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Aft>
                <a:spcPts val="600"/>
              </a:spcAft>
            </a:pPr>
            <a:r>
              <a:rPr lang="en-GB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3GPP </a:t>
            </a:r>
            <a:r>
              <a:rPr lang="en-GB" altLang="zh-CN" sz="2000" b="1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TSG RAN Meeting #</a:t>
            </a:r>
            <a:r>
              <a:rPr lang="en-GB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10</a:t>
            </a:r>
            <a:r>
              <a:rPr lang="en-US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5</a:t>
            </a:r>
            <a:r>
              <a:rPr lang="en-GB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GB" altLang="zh-CN" sz="2000" b="1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GB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        </a:t>
            </a:r>
            <a:r>
              <a:rPr lang="en-GB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RP-24</a:t>
            </a:r>
            <a:r>
              <a:rPr lang="en-US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1804</a:t>
            </a:r>
            <a:endParaRPr lang="en-GB" altLang="zh-CN" sz="2000" b="1" dirty="0" smtClean="0">
              <a:solidFill>
                <a:prstClr val="black"/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50770" y="2910468"/>
            <a:ext cx="59103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altLang="zh-CN" sz="3200" b="1" dirty="0">
                <a:latin typeface="+mn-ea"/>
                <a:cs typeface="Times New Roman" panose="02020603050405020304" pitchFamily="18" charset="0"/>
              </a:rPr>
              <a:t>Views on AI mobility scope</a:t>
            </a:r>
          </a:p>
        </p:txBody>
      </p:sp>
      <p:sp>
        <p:nvSpPr>
          <p:cNvPr id="9" name="矩形 8"/>
          <p:cNvSpPr/>
          <p:nvPr/>
        </p:nvSpPr>
        <p:spPr>
          <a:xfrm>
            <a:off x="5608628" y="1622537"/>
            <a:ext cx="63525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>
                <a:latin typeface="+mn-ea"/>
              </a:rPr>
              <a:t>Melbourne, </a:t>
            </a:r>
            <a:r>
              <a:rPr lang="en-US" altLang="zh-CN" sz="2000" b="1" dirty="0" smtClean="0">
                <a:latin typeface="+mn-ea"/>
              </a:rPr>
              <a:t>Australia, </a:t>
            </a:r>
            <a:r>
              <a:rPr lang="en-US" altLang="zh-CN" sz="2000" b="1" dirty="0" smtClean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September </a:t>
            </a:r>
            <a:r>
              <a:rPr lang="en-US" altLang="zh-CN" sz="2000" b="1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9</a:t>
            </a:r>
            <a:r>
              <a:rPr lang="en-US" altLang="zh-CN" sz="2000" b="1" baseline="30000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-12</a:t>
            </a:r>
            <a:r>
              <a:rPr lang="en-US" altLang="zh-CN" sz="2000" b="1" baseline="30000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prstClr val="black"/>
                </a:solidFill>
                <a:latin typeface="+mn-ea"/>
                <a:cs typeface="Arial" panose="020B0604020202020204" pitchFamily="34" charset="0"/>
              </a:rPr>
              <a:t>, 2024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538154" y="425182"/>
            <a:ext cx="11576845" cy="477520"/>
          </a:xfrm>
        </p:spPr>
        <p:txBody>
          <a:bodyPr anchor="b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200" b="1" u="none" strike="noStrike" kern="1200" cap="none" spc="150" normalizeH="0" baseline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400" dirty="0" smtClean="0"/>
              <a:t>The status of R19 </a:t>
            </a:r>
            <a:r>
              <a:rPr lang="en-US" altLang="zh-CN" sz="2400" dirty="0"/>
              <a:t>AI/ML for Mobility SI </a:t>
            </a:r>
          </a:p>
        </p:txBody>
      </p:sp>
      <p:sp>
        <p:nvSpPr>
          <p:cNvPr id="9" name="矩形 8"/>
          <p:cNvSpPr/>
          <p:nvPr/>
        </p:nvSpPr>
        <p:spPr>
          <a:xfrm>
            <a:off x="538154" y="1061871"/>
            <a:ext cx="110610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  <a:tabLst>
                <a:tab pos="685800" algn="l"/>
              </a:tabLst>
            </a:pPr>
            <a:r>
              <a:rPr lang="en-US" altLang="zh-CN" dirty="0" smtClean="0">
                <a:ea typeface="微软雅黑" panose="020B0503020204020204" pitchFamily="34" charset="-122"/>
              </a:rPr>
              <a:t>RAN2-led </a:t>
            </a:r>
            <a:r>
              <a:rPr lang="en-US" altLang="zh-CN" dirty="0">
                <a:ea typeface="微软雅黑" panose="020B0503020204020204" pitchFamily="34" charset="-122"/>
              </a:rPr>
              <a:t>AI/ML for Mobility SID </a:t>
            </a:r>
            <a:r>
              <a:rPr lang="en-US" altLang="zh-CN" dirty="0" smtClean="0">
                <a:ea typeface="微软雅黑" panose="020B0503020204020204" pitchFamily="34" charset="-122"/>
              </a:rPr>
              <a:t>had been studied for the past three meetings. The cases, evaluation scenarios and goals that need to be studied for RRM measurement prediction are basically clear.</a:t>
            </a: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lang="en-US" altLang="zh-CN" b="1" dirty="0" smtClean="0">
                <a:solidFill>
                  <a:srgbClr val="920784"/>
                </a:solidFill>
              </a:rPr>
              <a:t>RAN4 scope can be defined based on the achieved RAN2 progress. </a:t>
            </a:r>
            <a:endParaRPr lang="zh-CN" altLang="zh-CN" b="1" dirty="0">
              <a:solidFill>
                <a:srgbClr val="920784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11343"/>
              </p:ext>
            </p:extLst>
          </p:nvPr>
        </p:nvGraphicFramePr>
        <p:xfrm>
          <a:off x="835270" y="2812383"/>
          <a:ext cx="4879732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9732">
                  <a:extLst>
                    <a:ext uri="{9D8B030D-6E8A-4147-A177-3AD203B41FA5}">
                      <a16:colId xmlns:a16="http://schemas.microsoft.com/office/drawing/2014/main" val="1199815070"/>
                    </a:ext>
                  </a:extLst>
                </a:gridCol>
              </a:tblGrid>
              <a:tr h="423334">
                <a:tc>
                  <a:txBody>
                    <a:bodyPr/>
                    <a:lstStyle/>
                    <a:p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For cell level measurement prediction model, at least consider the following cases:</a:t>
                      </a:r>
                    </a:p>
                    <a:p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Case 1: To predict beam level results, then generate cell level results based on the predicted beam results; </a:t>
                      </a:r>
                    </a:p>
                    <a:p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Case 2: To directly predict cell level results based on cell level results.</a:t>
                      </a:r>
                    </a:p>
                    <a:p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Case 3: To directly predict cell level results based on beam level results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027570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326576" y="2729039"/>
            <a:ext cx="55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30505">
              <a:tabLst>
                <a:tab pos="1029970" algn="l"/>
              </a:tabLst>
            </a:pPr>
            <a:r>
              <a:rPr lang="en-GB" altLang="zh-CN" sz="1400" b="1" dirty="0" smtClean="0"/>
              <a:t>1st </a:t>
            </a:r>
            <a:r>
              <a:rPr lang="en-GB" altLang="zh-CN" sz="1400" b="1" dirty="0"/>
              <a:t>goal</a:t>
            </a:r>
            <a:r>
              <a:rPr lang="zh-CN" altLang="zh-CN" sz="1400" b="1" dirty="0"/>
              <a:t>： </a:t>
            </a:r>
            <a:r>
              <a:rPr lang="en-GB" altLang="zh-CN" sz="1400" b="1" dirty="0"/>
              <a:t>Measurement </a:t>
            </a:r>
            <a:r>
              <a:rPr lang="en-GB" altLang="zh-CN" sz="1400" b="1" dirty="0" smtClean="0"/>
              <a:t>reduction</a:t>
            </a:r>
            <a:r>
              <a:rPr lang="zh-CN" altLang="en-US" sz="1400" b="1" dirty="0" smtClean="0"/>
              <a:t>，</a:t>
            </a:r>
            <a:r>
              <a:rPr lang="en-US" altLang="zh-CN" sz="1400" b="1" dirty="0" smtClean="0"/>
              <a:t>e.g., measurement duration</a:t>
            </a:r>
            <a:r>
              <a:rPr lang="zh-CN" altLang="en-US" sz="1400" b="1" dirty="0" smtClean="0"/>
              <a:t>、</a:t>
            </a:r>
            <a:r>
              <a:rPr lang="en-US" altLang="zh-CN" sz="1400" b="1" dirty="0" smtClean="0"/>
              <a:t>measurement objectives</a:t>
            </a:r>
            <a:endParaRPr lang="zh-CN" altLang="zh-CN" sz="1400" b="1" dirty="0"/>
          </a:p>
          <a:p>
            <a:pPr indent="-230505">
              <a:tabLst>
                <a:tab pos="1029970" algn="l"/>
              </a:tabLst>
            </a:pPr>
            <a:r>
              <a:rPr lang="en-GB" altLang="zh-CN" sz="1400" b="1" dirty="0"/>
              <a:t>2nd </a:t>
            </a:r>
            <a:r>
              <a:rPr lang="en-GB" altLang="zh-CN" sz="1400" b="1" dirty="0" smtClean="0"/>
              <a:t>goal</a:t>
            </a:r>
            <a:r>
              <a:rPr lang="zh-CN" altLang="zh-CN" sz="1400" b="1" dirty="0"/>
              <a:t>：</a:t>
            </a:r>
            <a:r>
              <a:rPr lang="en-GB" altLang="zh-CN" sz="1400" b="1" dirty="0"/>
              <a:t>HO performance improvement</a:t>
            </a:r>
            <a:endParaRPr lang="zh-CN" altLang="zh-CN" sz="14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57548"/>
              </p:ext>
            </p:extLst>
          </p:nvPr>
        </p:nvGraphicFramePr>
        <p:xfrm>
          <a:off x="6405707" y="3467703"/>
          <a:ext cx="5287075" cy="2286000"/>
        </p:xfrm>
        <a:graphic>
          <a:graphicData uri="http://schemas.openxmlformats.org/drawingml/2006/table">
            <a:tbl>
              <a:tblPr firstRow="1" firstCol="1" bandRow="1"/>
              <a:tblGrid>
                <a:gridCol w="702218">
                  <a:extLst>
                    <a:ext uri="{9D8B030D-6E8A-4147-A177-3AD203B41FA5}">
                      <a16:colId xmlns:a16="http://schemas.microsoft.com/office/drawing/2014/main" val="2280553424"/>
                    </a:ext>
                  </a:extLst>
                </a:gridCol>
                <a:gridCol w="915567">
                  <a:extLst>
                    <a:ext uri="{9D8B030D-6E8A-4147-A177-3AD203B41FA5}">
                      <a16:colId xmlns:a16="http://schemas.microsoft.com/office/drawing/2014/main" val="992330342"/>
                    </a:ext>
                  </a:extLst>
                </a:gridCol>
                <a:gridCol w="2472874">
                  <a:extLst>
                    <a:ext uri="{9D8B030D-6E8A-4147-A177-3AD203B41FA5}">
                      <a16:colId xmlns:a16="http://schemas.microsoft.com/office/drawing/2014/main" val="4134622921"/>
                    </a:ext>
                  </a:extLst>
                </a:gridCol>
                <a:gridCol w="598208">
                  <a:extLst>
                    <a:ext uri="{9D8B030D-6E8A-4147-A177-3AD203B41FA5}">
                      <a16:colId xmlns:a16="http://schemas.microsoft.com/office/drawing/2014/main" val="2771767573"/>
                    </a:ext>
                  </a:extLst>
                </a:gridCol>
                <a:gridCol w="598208">
                  <a:extLst>
                    <a:ext uri="{9D8B030D-6E8A-4147-A177-3AD203B41FA5}">
                      <a16:colId xmlns:a16="http://schemas.microsoft.com/office/drawing/2014/main" val="8958951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Case number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Prioritization 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Evaluation scenario combination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target study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Methodology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730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Low</a:t>
                      </a:r>
                      <a:endParaRPr lang="zh-CN" sz="100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FR1 to FR1 intra-frequency temporal domain case A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nd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 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TBD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663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High</a:t>
                      </a:r>
                      <a:endParaRPr lang="zh-CN" sz="1000" ker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FR1 to FR1 intra-frequency temporal domain case B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Intra-cell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644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3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High</a:t>
                      </a:r>
                      <a:endParaRPr lang="zh-CN" sz="1000" ker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FR1 to FR1 inter-frequency (frequency domain)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Inter-cell 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5697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High</a:t>
                      </a:r>
                      <a:endParaRPr lang="zh-CN" sz="100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FR2 to FR2 intra-frequency temporal domain case A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nd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Intra-cell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42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Low</a:t>
                      </a:r>
                      <a:endParaRPr lang="zh-CN" sz="1000" ker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FR2 to FR2 intra-frequency temporal domain case B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TBD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255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6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Middle</a:t>
                      </a:r>
                      <a:endParaRPr lang="zh-CN" sz="100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FR2 to FR2 intra-frequency spatial domain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000" kern="0" baseline="30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GB" sz="1000" kern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 goal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kern="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Intra-cell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34101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804682" y="5062057"/>
            <a:ext cx="51934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L3 </a:t>
            </a:r>
            <a:r>
              <a:rPr lang="en-US" altLang="zh-CN" sz="1400" dirty="0"/>
              <a:t>filtered beam level prediction cases are lower priority.  </a:t>
            </a:r>
          </a:p>
          <a:p>
            <a:r>
              <a:rPr lang="en-US" altLang="zh-CN" sz="1400" dirty="0" smtClean="0"/>
              <a:t>Case </a:t>
            </a:r>
            <a:r>
              <a:rPr lang="en-US" altLang="zh-CN" sz="1400" dirty="0"/>
              <a:t>1: To predict L1 filtered beam level results, then generate L3 filtered results based on the predicted L1 beam results.</a:t>
            </a:r>
          </a:p>
          <a:p>
            <a:r>
              <a:rPr lang="en-US" altLang="zh-CN" sz="1400" dirty="0" smtClean="0"/>
              <a:t>Case </a:t>
            </a:r>
            <a:r>
              <a:rPr lang="en-US" altLang="zh-CN" sz="1400" dirty="0"/>
              <a:t>2: To directly predict L3 filtered beam level results based on the L3 beam level measurement results.</a:t>
            </a:r>
          </a:p>
          <a:p>
            <a:r>
              <a:rPr lang="en-US" altLang="zh-CN" sz="1400" dirty="0" smtClean="0"/>
              <a:t>Case </a:t>
            </a:r>
            <a:r>
              <a:rPr lang="en-US" altLang="zh-CN" sz="1400" dirty="0"/>
              <a:t>3: To directly predict L3 filtered beam level results based on the L1 beam level measurement results.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8154" y="2428423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dirty="0" smtClean="0">
                <a:solidFill>
                  <a:srgbClr val="9B69FF"/>
                </a:solidFill>
              </a:rPr>
              <a:t>For cell-level RRM measurement prediction</a:t>
            </a:r>
            <a:endParaRPr lang="zh-CN" altLang="en-US" dirty="0">
              <a:solidFill>
                <a:srgbClr val="9B69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154" y="4688047"/>
            <a:ext cx="5141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dirty="0" smtClean="0">
                <a:solidFill>
                  <a:srgbClr val="9B69FF"/>
                </a:solidFill>
              </a:rPr>
              <a:t>For beam-level RRM measurement prediction</a:t>
            </a:r>
            <a:endParaRPr lang="zh-CN" altLang="en-US" dirty="0">
              <a:solidFill>
                <a:srgbClr val="9B69FF"/>
              </a:solidFill>
            </a:endParaRPr>
          </a:p>
        </p:txBody>
      </p:sp>
    </p:spTree>
  </p:cSld>
  <p:clrMapOvr>
    <a:masterClrMapping/>
  </p:clrMapOvr>
  <p:transition spd="slow" advTm="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538154" y="425182"/>
            <a:ext cx="11576845" cy="477520"/>
          </a:xfrm>
        </p:spPr>
        <p:txBody>
          <a:bodyPr anchor="b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200" b="1" u="none" strike="noStrike" kern="1200" cap="none" spc="150" normalizeH="0" baseline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400" dirty="0"/>
              <a:t>RAN4 scope of R19 </a:t>
            </a:r>
            <a:r>
              <a:rPr lang="en-GB" altLang="zh-CN" sz="2400" dirty="0"/>
              <a:t>AI/ML for Mobility</a:t>
            </a:r>
            <a:r>
              <a:rPr lang="en-US" altLang="zh-CN" sz="2400" dirty="0"/>
              <a:t> SI </a:t>
            </a:r>
          </a:p>
        </p:txBody>
      </p:sp>
      <p:sp>
        <p:nvSpPr>
          <p:cNvPr id="9" name="矩形 8"/>
          <p:cNvSpPr/>
          <p:nvPr/>
        </p:nvSpPr>
        <p:spPr>
          <a:xfrm>
            <a:off x="538154" y="1061871"/>
            <a:ext cx="1106103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  <a:tabLst>
                <a:tab pos="685800" algn="l"/>
              </a:tabLst>
            </a:pPr>
            <a:r>
              <a:rPr lang="en-US" altLang="zh-CN" dirty="0" smtClean="0">
                <a:ea typeface="微软雅黑" panose="020B0503020204020204" pitchFamily="34" charset="-122"/>
              </a:rPr>
              <a:t>As the RRM measurement </a:t>
            </a:r>
            <a:r>
              <a:rPr lang="en-US" altLang="zh-CN" dirty="0">
                <a:ea typeface="微软雅黑" panose="020B0503020204020204" pitchFamily="34" charset="-122"/>
              </a:rPr>
              <a:t>prediction case </a:t>
            </a:r>
            <a:r>
              <a:rPr lang="en-US" altLang="zh-CN" dirty="0" smtClean="0">
                <a:ea typeface="微软雅黑" panose="020B0503020204020204" pitchFamily="34" charset="-122"/>
              </a:rPr>
              <a:t>has impact on existing </a:t>
            </a:r>
            <a:r>
              <a:rPr lang="en-US" altLang="zh-CN" dirty="0">
                <a:ea typeface="微软雅黑" panose="020B0503020204020204" pitchFamily="34" charset="-122"/>
              </a:rPr>
              <a:t>RRM measurement requirements and </a:t>
            </a:r>
            <a:r>
              <a:rPr lang="en-US" altLang="zh-CN" dirty="0" smtClean="0">
                <a:ea typeface="微软雅黑" panose="020B0503020204020204" pitchFamily="34" charset="-122"/>
              </a:rPr>
              <a:t>performance which needs the evaluation from RAN4. </a:t>
            </a: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  <a:tabLst>
                <a:tab pos="685800" algn="l"/>
              </a:tabLst>
            </a:pPr>
            <a:r>
              <a:rPr lang="en-US" altLang="zh-CN" dirty="0" smtClean="0">
                <a:ea typeface="微软雅黑" panose="020B0503020204020204" pitchFamily="34" charset="-122"/>
              </a:rPr>
              <a:t>We propose that RAN4 should study the potential impact on </a:t>
            </a:r>
            <a:r>
              <a:rPr lang="en-US" altLang="zh-CN" dirty="0">
                <a:ea typeface="微软雅黑" panose="020B0503020204020204" pitchFamily="34" charset="-122"/>
              </a:rPr>
              <a:t>RRM measurement requirements and </a:t>
            </a:r>
            <a:r>
              <a:rPr lang="en-US" altLang="zh-CN" dirty="0" smtClean="0">
                <a:ea typeface="微软雅黑" panose="020B0503020204020204" pitchFamily="34" charset="-122"/>
              </a:rPr>
              <a:t>performance for different RRM measurement prediction cases and evaluation scenarios.</a:t>
            </a: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lang="en-US" altLang="zh-CN" b="1" dirty="0">
                <a:solidFill>
                  <a:srgbClr val="920784"/>
                </a:solidFill>
                <a:ea typeface="微软雅黑" panose="020B0503020204020204" pitchFamily="34" charset="-122"/>
              </a:rPr>
              <a:t>Proposal 1</a:t>
            </a:r>
            <a:r>
              <a:rPr lang="zh-CN" altLang="en-US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RAN4 should study the </a:t>
            </a:r>
            <a:r>
              <a:rPr lang="en-US" altLang="zh-CN" dirty="0">
                <a:solidFill>
                  <a:srgbClr val="920784"/>
                </a:solidFill>
                <a:ea typeface="微软雅黑" panose="020B0503020204020204" pitchFamily="34" charset="-122"/>
              </a:rPr>
              <a:t>potential 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impact </a:t>
            </a:r>
            <a:r>
              <a:rPr lang="en-US" altLang="zh-CN" dirty="0">
                <a:solidFill>
                  <a:srgbClr val="920784"/>
                </a:solidFill>
                <a:ea typeface="微软雅黑" panose="020B0503020204020204" pitchFamily="34" charset="-122"/>
              </a:rPr>
              <a:t>on RRM measurement requirements and 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performance for </a:t>
            </a:r>
            <a:r>
              <a:rPr lang="en-US" altLang="zh-CN" dirty="0">
                <a:solidFill>
                  <a:srgbClr val="920784"/>
                </a:solidFill>
                <a:ea typeface="微软雅黑" panose="020B0503020204020204" pitchFamily="34" charset="-122"/>
              </a:rPr>
              <a:t>different RRM measurement prediction cases and evaluation 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scenarios.</a:t>
            </a: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endParaRPr lang="en-US" altLang="zh-CN" dirty="0">
              <a:solidFill>
                <a:srgbClr val="920784"/>
              </a:solidFill>
              <a:ea typeface="微软雅黑" panose="020B0503020204020204" pitchFamily="34" charset="-122"/>
            </a:endParaRP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  <a:tabLst>
                <a:tab pos="685800" algn="l"/>
              </a:tabLst>
            </a:pPr>
            <a:r>
              <a:rPr lang="en-US" altLang="zh-CN" dirty="0" smtClean="0">
                <a:ea typeface="微软雅黑" panose="020B0503020204020204" pitchFamily="34" charset="-122"/>
              </a:rPr>
              <a:t>Additionally</a:t>
            </a:r>
            <a:r>
              <a:rPr lang="en-US" altLang="zh-CN" dirty="0">
                <a:ea typeface="微软雅黑" panose="020B0503020204020204" pitchFamily="34" charset="-122"/>
              </a:rPr>
              <a:t>, the </a:t>
            </a:r>
            <a:r>
              <a:rPr lang="en-US" altLang="zh-CN" dirty="0" smtClean="0">
                <a:ea typeface="微软雅黑" panose="020B0503020204020204" pitchFamily="34" charset="-122"/>
              </a:rPr>
              <a:t>testability and interoperability of different AI </a:t>
            </a:r>
            <a:r>
              <a:rPr lang="en-US" altLang="zh-CN" dirty="0">
                <a:ea typeface="微软雅黑" panose="020B0503020204020204" pitchFamily="34" charset="-122"/>
              </a:rPr>
              <a:t>mobility </a:t>
            </a:r>
            <a:r>
              <a:rPr lang="en-US" altLang="zh-CN" dirty="0" smtClean="0">
                <a:ea typeface="微软雅黑" panose="020B0503020204020204" pitchFamily="34" charset="-122"/>
              </a:rPr>
              <a:t>cases should be evaluated to guarantee its performance. The progress made in Rel-19 Air AI should be reused as much as possible. </a:t>
            </a: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  <a:tabLst>
                <a:tab pos="685800" algn="l"/>
              </a:tabLst>
            </a:pPr>
            <a:r>
              <a:rPr lang="en-US" altLang="zh-CN" b="1" dirty="0">
                <a:solidFill>
                  <a:srgbClr val="920784"/>
                </a:solidFill>
                <a:ea typeface="微软雅黑" panose="020B0503020204020204" pitchFamily="34" charset="-122"/>
              </a:rPr>
              <a:t>Proposal </a:t>
            </a:r>
            <a:r>
              <a:rPr lang="en-US" altLang="zh-CN" b="1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rgbClr val="920784"/>
                </a:solidFill>
                <a:ea typeface="微软雅黑" panose="020B0503020204020204" pitchFamily="34" charset="-122"/>
              </a:rPr>
              <a:t>RAN4 should study the 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testability and interoperability aspects for different AI mobility use cases, at least including</a:t>
            </a:r>
            <a:r>
              <a:rPr lang="zh-CN" altLang="en-US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：</a:t>
            </a:r>
            <a:endParaRPr lang="en-US" altLang="zh-CN" dirty="0" smtClean="0">
              <a:solidFill>
                <a:srgbClr val="920784"/>
              </a:solidFill>
              <a:ea typeface="微软雅黑" panose="020B0503020204020204" pitchFamily="34" charset="-122"/>
            </a:endParaRPr>
          </a:p>
          <a:p>
            <a:pPr marL="742950" lvl="2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685800" algn="l"/>
              </a:tabLst>
            </a:pPr>
            <a:r>
              <a:rPr lang="en-US" altLang="zh-CN" dirty="0">
                <a:solidFill>
                  <a:srgbClr val="920784"/>
                </a:solidFill>
                <a:ea typeface="微软雅黑" panose="020B0503020204020204" pitchFamily="34" charset="-122"/>
              </a:rPr>
              <a:t>Relation to legacy 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requirements</a:t>
            </a:r>
            <a:endParaRPr lang="en-US" altLang="zh-CN" dirty="0">
              <a:solidFill>
                <a:srgbClr val="920784"/>
              </a:solidFill>
              <a:ea typeface="微软雅黑" panose="020B0503020204020204" pitchFamily="34" charset="-122"/>
            </a:endParaRPr>
          </a:p>
          <a:p>
            <a:pPr marL="742950" lvl="2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685800" algn="l"/>
              </a:tabLst>
            </a:pPr>
            <a:r>
              <a:rPr lang="en-US" altLang="zh-CN" dirty="0">
                <a:solidFill>
                  <a:srgbClr val="920784"/>
                </a:solidFill>
                <a:ea typeface="微软雅黑" panose="020B0503020204020204" pitchFamily="34" charset="-122"/>
              </a:rPr>
              <a:t>New testability aspects, e.g., FR1, </a:t>
            </a:r>
            <a:r>
              <a:rPr lang="en-US" altLang="zh-CN" dirty="0" smtClean="0">
                <a:solidFill>
                  <a:srgbClr val="920784"/>
                </a:solidFill>
                <a:ea typeface="微软雅黑" panose="020B0503020204020204" pitchFamily="34" charset="-122"/>
              </a:rPr>
              <a:t>inter-cell</a:t>
            </a:r>
          </a:p>
          <a:p>
            <a:pPr marL="742950" lvl="2" indent="-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685800" algn="l"/>
              </a:tabLst>
            </a:pPr>
            <a:r>
              <a:rPr lang="en-US" altLang="zh-CN" kern="0" dirty="0" smtClean="0">
                <a:solidFill>
                  <a:srgbClr val="920784"/>
                </a:solidFill>
              </a:rPr>
              <a:t>Other </a:t>
            </a:r>
            <a:r>
              <a:rPr lang="en-US" altLang="zh-CN" kern="0" dirty="0">
                <a:solidFill>
                  <a:srgbClr val="920784"/>
                </a:solidFill>
              </a:rPr>
              <a:t>aspects are not precluded</a:t>
            </a:r>
            <a:endParaRPr lang="en-US" altLang="zh-CN" sz="1465" kern="0" dirty="0">
              <a:solidFill>
                <a:srgbClr val="9207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226138"/>
      </p:ext>
    </p:extLst>
  </p:cSld>
  <p:clrMapOvr>
    <a:masterClrMapping/>
  </p:clrMapOvr>
  <p:transition spd="slow" advTm="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3"/>
          <p:cNvSpPr>
            <a:spLocks noGrp="1"/>
          </p:cNvSpPr>
          <p:nvPr>
            <p:ph type="title"/>
          </p:nvPr>
        </p:nvSpPr>
        <p:spPr>
          <a:xfrm>
            <a:off x="538154" y="425182"/>
            <a:ext cx="11576845" cy="477520"/>
          </a:xfrm>
        </p:spPr>
        <p:txBody>
          <a:bodyPr/>
          <a:lstStyle/>
          <a:p>
            <a:r>
              <a:rPr lang="en-US" altLang="zh-CN" sz="2400" dirty="0"/>
              <a:t>AI/ML for Mobility scope update</a:t>
            </a:r>
          </a:p>
        </p:txBody>
      </p:sp>
      <p:sp>
        <p:nvSpPr>
          <p:cNvPr id="12" name="内容占位符 7"/>
          <p:cNvSpPr txBox="1">
            <a:spLocks/>
          </p:cNvSpPr>
          <p:nvPr/>
        </p:nvSpPr>
        <p:spPr bwMode="auto">
          <a:xfrm>
            <a:off x="538154" y="1203506"/>
            <a:ext cx="11576845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lang="en-US" altLang="zh-CN" sz="2400" kern="0" dirty="0" smtClean="0">
                <a:solidFill>
                  <a:sysClr val="windowText" lastClr="000000"/>
                </a:solidFill>
                <a:ea typeface="宋体" panose="02010600030101010101" pitchFamily="2" charset="-122"/>
              </a:rPr>
              <a:t>Evaluate </a:t>
            </a:r>
            <a:r>
              <a:rPr lang="en-US" altLang="zh-CN" sz="2400" kern="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testability, interoperability, and impacts on RRM requirements and performance [RAN4</a:t>
            </a:r>
            <a:r>
              <a:rPr lang="en-US" altLang="zh-CN" sz="2400" kern="0" dirty="0" smtClean="0">
                <a:solidFill>
                  <a:sysClr val="windowText" lastClr="000000"/>
                </a:solidFill>
                <a:ea typeface="宋体" panose="02010600030101010101" pitchFamily="2" charset="-122"/>
              </a:rPr>
              <a:t>]</a:t>
            </a:r>
          </a:p>
          <a:p>
            <a:pPr lvl="1">
              <a:defRPr/>
            </a:pPr>
            <a:r>
              <a:rPr lang="en-US" altLang="zh-CN" sz="2000" kern="0" dirty="0" smtClean="0">
                <a:solidFill>
                  <a:srgbClr val="920784"/>
                </a:solidFill>
              </a:rPr>
              <a:t>Study </a:t>
            </a:r>
            <a:r>
              <a:rPr lang="en-US" altLang="zh-CN" sz="2000" kern="0" dirty="0">
                <a:solidFill>
                  <a:srgbClr val="920784"/>
                </a:solidFill>
              </a:rPr>
              <a:t>the potential impact on </a:t>
            </a:r>
            <a:r>
              <a:rPr lang="en-US" altLang="zh-CN" sz="2000" kern="0" dirty="0" smtClean="0">
                <a:solidFill>
                  <a:srgbClr val="920784"/>
                </a:solidFill>
              </a:rPr>
              <a:t>RRM measurement requirements </a:t>
            </a:r>
            <a:r>
              <a:rPr lang="en-US" altLang="zh-CN" sz="2000" kern="0" dirty="0">
                <a:solidFill>
                  <a:srgbClr val="920784"/>
                </a:solidFill>
              </a:rPr>
              <a:t>and performance </a:t>
            </a:r>
            <a:r>
              <a:rPr lang="en-US" altLang="zh-CN" sz="2000" kern="0" dirty="0" smtClean="0">
                <a:solidFill>
                  <a:srgbClr val="920784"/>
                </a:solidFill>
              </a:rPr>
              <a:t>based on RAN2 assumptions for the following use cases</a:t>
            </a:r>
            <a:r>
              <a:rPr lang="en-US" altLang="zh-CN" sz="2000" kern="0" dirty="0">
                <a:solidFill>
                  <a:srgbClr val="920784"/>
                </a:solidFill>
              </a:rPr>
              <a:t>:</a:t>
            </a:r>
            <a:endParaRPr lang="en-US" altLang="zh-CN" sz="2000" kern="0" dirty="0" smtClean="0">
              <a:solidFill>
                <a:srgbClr val="920784"/>
              </a:solidFill>
            </a:endParaRPr>
          </a:p>
          <a:p>
            <a:pPr lvl="2">
              <a:defRPr/>
            </a:pPr>
            <a:r>
              <a:rPr lang="en-US" altLang="zh-CN" sz="1800" kern="0" dirty="0">
                <a:solidFill>
                  <a:srgbClr val="920784"/>
                </a:solidFill>
              </a:rPr>
              <a:t>Cell-level/beam-level measurement prediction</a:t>
            </a:r>
          </a:p>
          <a:p>
            <a:pPr lvl="2">
              <a:defRPr/>
            </a:pPr>
            <a:r>
              <a:rPr lang="en-US" altLang="zh-CN" sz="1800" kern="0" dirty="0" smtClean="0">
                <a:solidFill>
                  <a:srgbClr val="920784"/>
                </a:solidFill>
              </a:rPr>
              <a:t>RLF prediction</a:t>
            </a:r>
          </a:p>
          <a:p>
            <a:pPr lvl="2">
              <a:defRPr/>
            </a:pPr>
            <a:r>
              <a:rPr lang="en-US" altLang="zh-CN" sz="1800" kern="0" dirty="0" smtClean="0">
                <a:solidFill>
                  <a:srgbClr val="920784"/>
                </a:solidFill>
              </a:rPr>
              <a:t>Measurement </a:t>
            </a:r>
            <a:r>
              <a:rPr lang="en-US" altLang="zh-CN" sz="1800" kern="0" dirty="0">
                <a:solidFill>
                  <a:srgbClr val="920784"/>
                </a:solidFill>
              </a:rPr>
              <a:t>Event </a:t>
            </a:r>
            <a:r>
              <a:rPr lang="en-US" altLang="zh-CN" sz="1800" kern="0" dirty="0" smtClean="0">
                <a:solidFill>
                  <a:srgbClr val="920784"/>
                </a:solidFill>
              </a:rPr>
              <a:t>prediction</a:t>
            </a:r>
            <a:endParaRPr lang="en-US" altLang="zh-CN" sz="1800" kern="0" dirty="0">
              <a:solidFill>
                <a:srgbClr val="920784"/>
              </a:solidFill>
            </a:endParaRPr>
          </a:p>
          <a:p>
            <a:pPr lvl="1">
              <a:defRPr/>
            </a:pPr>
            <a:r>
              <a:rPr lang="en-US" altLang="zh-CN" sz="2000" kern="0" dirty="0">
                <a:solidFill>
                  <a:srgbClr val="920784"/>
                </a:solidFill>
              </a:rPr>
              <a:t>Study the testability and interoperability </a:t>
            </a:r>
            <a:r>
              <a:rPr lang="en-US" altLang="zh-CN" sz="2000" kern="0" dirty="0" smtClean="0">
                <a:solidFill>
                  <a:srgbClr val="920784"/>
                </a:solidFill>
              </a:rPr>
              <a:t>aspects, </a:t>
            </a:r>
            <a:r>
              <a:rPr lang="en-US" altLang="zh-CN" sz="2000" kern="0" dirty="0">
                <a:solidFill>
                  <a:srgbClr val="920784"/>
                </a:solidFill>
              </a:rPr>
              <a:t>at least including</a:t>
            </a:r>
            <a:r>
              <a:rPr lang="zh-CN" altLang="en-US" sz="2000" kern="0" dirty="0">
                <a:solidFill>
                  <a:srgbClr val="920784"/>
                </a:solidFill>
              </a:rPr>
              <a:t>：</a:t>
            </a:r>
            <a:endParaRPr lang="en-US" altLang="zh-CN" sz="2000" kern="0" dirty="0">
              <a:solidFill>
                <a:srgbClr val="920784"/>
              </a:solidFill>
            </a:endParaRPr>
          </a:p>
          <a:p>
            <a:pPr lvl="2">
              <a:defRPr/>
            </a:pPr>
            <a:r>
              <a:rPr lang="en-US" altLang="zh-CN" sz="1800" kern="0" dirty="0" smtClean="0">
                <a:solidFill>
                  <a:srgbClr val="920784"/>
                </a:solidFill>
              </a:rPr>
              <a:t>Relation </a:t>
            </a:r>
            <a:r>
              <a:rPr lang="en-US" altLang="zh-CN" sz="1800" kern="0" dirty="0">
                <a:solidFill>
                  <a:srgbClr val="920784"/>
                </a:solidFill>
              </a:rPr>
              <a:t>to legacy </a:t>
            </a:r>
            <a:r>
              <a:rPr lang="en-US" altLang="zh-CN" sz="1800" kern="0" dirty="0" smtClean="0">
                <a:solidFill>
                  <a:srgbClr val="920784"/>
                </a:solidFill>
              </a:rPr>
              <a:t>requirements</a:t>
            </a:r>
          </a:p>
          <a:p>
            <a:pPr lvl="2">
              <a:defRPr/>
            </a:pPr>
            <a:r>
              <a:rPr lang="en-US" altLang="zh-CN" sz="1800" kern="0" dirty="0" smtClean="0">
                <a:solidFill>
                  <a:srgbClr val="920784"/>
                </a:solidFill>
              </a:rPr>
              <a:t>New </a:t>
            </a:r>
            <a:r>
              <a:rPr lang="en-US" altLang="zh-CN" sz="1800" kern="0" dirty="0">
                <a:solidFill>
                  <a:srgbClr val="920784"/>
                </a:solidFill>
              </a:rPr>
              <a:t>testability aspects, e.g., FR1, </a:t>
            </a:r>
            <a:r>
              <a:rPr lang="en-US" altLang="zh-CN" sz="1800" kern="0" dirty="0" smtClean="0">
                <a:solidFill>
                  <a:srgbClr val="920784"/>
                </a:solidFill>
              </a:rPr>
              <a:t>inter-cell</a:t>
            </a:r>
          </a:p>
          <a:p>
            <a:pPr lvl="2">
              <a:defRPr/>
            </a:pPr>
            <a:r>
              <a:rPr lang="en-US" altLang="zh-CN" sz="1800" kern="0" dirty="0" smtClean="0">
                <a:solidFill>
                  <a:srgbClr val="920784"/>
                </a:solidFill>
              </a:rPr>
              <a:t>Other aspects </a:t>
            </a:r>
            <a:r>
              <a:rPr lang="en-US" altLang="zh-CN" sz="1800" kern="0" dirty="0">
                <a:solidFill>
                  <a:srgbClr val="920784"/>
                </a:solidFill>
              </a:rPr>
              <a:t>are not </a:t>
            </a:r>
            <a:r>
              <a:rPr lang="en-US" altLang="zh-CN" sz="1800" kern="0" dirty="0" smtClean="0">
                <a:solidFill>
                  <a:srgbClr val="920784"/>
                </a:solidFill>
              </a:rPr>
              <a:t>precluded</a:t>
            </a:r>
            <a:endParaRPr lang="en-US" altLang="zh-CN" sz="1465" kern="0" dirty="0" smtClean="0">
              <a:solidFill>
                <a:srgbClr val="920784"/>
              </a:solidFill>
            </a:endParaRPr>
          </a:p>
          <a:p>
            <a:pPr lvl="1">
              <a:defRPr/>
            </a:pPr>
            <a:r>
              <a:rPr lang="en-US" altLang="zh-CN" sz="1800" strike="sngStrike" kern="0" dirty="0" smtClean="0">
                <a:solidFill>
                  <a:srgbClr val="920784"/>
                </a:solidFill>
              </a:rPr>
              <a:t>NOTE </a:t>
            </a:r>
            <a:r>
              <a:rPr lang="en-US" altLang="zh-CN" sz="1800" strike="sngStrike" kern="0" dirty="0">
                <a:solidFill>
                  <a:srgbClr val="920784"/>
                </a:solidFill>
              </a:rPr>
              <a:t>2: RAN4 scope/work can be defined and confirmed by RAN#105 after some RAN2 discussions (within the RAN4 pre-allocated TUs</a:t>
            </a:r>
            <a:r>
              <a:rPr lang="en-US" altLang="zh-CN" sz="1800" strike="sngStrike" kern="0" dirty="0" smtClean="0">
                <a:solidFill>
                  <a:srgbClr val="920784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8091128"/>
      </p:ext>
    </p:extLst>
  </p:cSld>
  <p:clrMapOvr>
    <a:masterClrMapping/>
  </p:clrMapOvr>
  <p:transition spd="slow" advTm="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4" t="27705" r="9668" b="25857"/>
          <a:stretch/>
        </p:blipFill>
        <p:spPr>
          <a:xfrm>
            <a:off x="10565606" y="314486"/>
            <a:ext cx="1329924" cy="3734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2861978"/>
            <a:ext cx="118955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rPr>
              <a:t>Thank you!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  <a:sym typeface="思源黑体" panose="020B04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48221" y="4100363"/>
            <a:ext cx="674730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850767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Q1ZGFkMmYxN2E0Y2U2MmRiNWIxNTA5MDIxOWIyYmMifQ=="/>
  <p:tag name="KSO_WPP_MARK_KEY" val="c39fe989-d750-45ce-8cf5-23011718a88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InfoPath Form Template" ma:contentTypeID="0x010100F8EF98760CBA4A94994F13BA881038FA0078595778D15B154EBC3379B9BE630CF6" ma:contentTypeVersion="0" ma:contentTypeDescription="A Microsoft InfoPath Form Template." ma:contentTypeScope="" ma:versionID="68b21e365d0d6043e2b590fd50e70a72">
  <xsd:schema xmlns:xsd="http://www.w3.org/2001/XMLSchema" xmlns:xs="http://www.w3.org/2001/XMLSchema" xmlns:p="http://schemas.microsoft.com/office/2006/metadata/properties" xmlns:ns2="490f6463-f24a-4fc5-abb5-bc8c1e1a85d2" targetNamespace="http://schemas.microsoft.com/office/2006/metadata/properties" ma:root="true" ma:fieldsID="9f74313e67eaeaac475be5bde1a963e0" ns2:_="">
    <xsd:import namespace="490f6463-f24a-4fc5-abb5-bc8c1e1a85d2"/>
    <xsd:element name="properties">
      <xsd:complexType>
        <xsd:sequence>
          <xsd:element name="documentManagement">
            <xsd:complexType>
              <xsd:all>
                <xsd:element ref="ns2:FormName" minOccurs="0"/>
                <xsd:element ref="ns2:FormCategory" minOccurs="0"/>
                <xsd:element ref="ns2:FormVersion" minOccurs="0"/>
                <xsd:element ref="ns2:FormId" minOccurs="0"/>
                <xsd:element ref="ns2:FormLocale" minOccurs="0"/>
                <xsd:element ref="ns2:FormDescription" minOccurs="0"/>
                <xsd:element ref="ns2:CustomContentTypeId" minOccurs="0"/>
                <xsd:element ref="ns2:ShowInCatalo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0f6463-f24a-4fc5-abb5-bc8c1e1a85d2" elementFormDefault="qualified">
    <xsd:import namespace="http://schemas.microsoft.com/office/2006/documentManagement/types"/>
    <xsd:import namespace="http://schemas.microsoft.com/office/infopath/2007/PartnerControls"/>
    <xsd:element name="FormName" ma:index="8" nillable="true" ma:displayName="Form Name" ma:internalName="FormName">
      <xsd:simpleType>
        <xsd:restriction base="dms:Text"/>
      </xsd:simpleType>
    </xsd:element>
    <xsd:element name="FormCategory" ma:index="9" nillable="true" ma:displayName="Form Category" ma:internalName="FormCategory">
      <xsd:simpleType>
        <xsd:restriction base="dms:Text"/>
      </xsd:simpleType>
    </xsd:element>
    <xsd:element name="FormVersion" ma:index="10" nillable="true" ma:displayName="Form Version" ma:internalName="FormVersion">
      <xsd:simpleType>
        <xsd:restriction base="dms:Text"/>
      </xsd:simpleType>
    </xsd:element>
    <xsd:element name="FormId" ma:index="11" nillable="true" ma:displayName="Form ID" ma:internalName="FormId">
      <xsd:simpleType>
        <xsd:restriction base="dms:Text"/>
      </xsd:simpleType>
    </xsd:element>
    <xsd:element name="FormLocale" ma:index="12" nillable="true" ma:displayName="Form Locale" ma:internalName="FormLocale">
      <xsd:simpleType>
        <xsd:restriction base="dms:Text"/>
      </xsd:simpleType>
    </xsd:element>
    <xsd:element name="FormDescription" ma:index="13" nillable="true" ma:displayName="Form Description" ma:internalName="FormDescription">
      <xsd:simpleType>
        <xsd:restriction base="dms:Text"/>
      </xsd:simpleType>
    </xsd:element>
    <xsd:element name="CustomContentTypeId" ma:index="14" nillable="true" ma:displayName="Content Type ID" ma:hidden="true" ma:internalName="CustomContentTypeId">
      <xsd:simpleType>
        <xsd:restriction base="dms:Text"/>
      </xsd:simpleType>
    </xsd:element>
    <xsd:element name="ShowInCatalog" ma:index="15" nillable="true" ma:displayName="Show in Catalog" ma:default="TRUE" ma:internalName="ShowInCatalog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ormName xmlns="490f6463-f24a-4fc5-abb5-bc8c1e1a85d2" xsi:nil="true"/>
    <CustomContentTypeId xmlns="490f6463-f24a-4fc5-abb5-bc8c1e1a85d2" xsi:nil="true"/>
    <FormId xmlns="490f6463-f24a-4fc5-abb5-bc8c1e1a85d2" xsi:nil="true"/>
    <FormCategory xmlns="490f6463-f24a-4fc5-abb5-bc8c1e1a85d2" xsi:nil="true"/>
    <ShowInCatalog xmlns="490f6463-f24a-4fc5-abb5-bc8c1e1a85d2">false</ShowInCatalog>
    <FormVersion xmlns="490f6463-f24a-4fc5-abb5-bc8c1e1a85d2" xsi:nil="true"/>
    <FormLocale xmlns="490f6463-f24a-4fc5-abb5-bc8c1e1a85d2" xsi:nil="true"/>
    <FormDescription xmlns="490f6463-f24a-4fc5-abb5-bc8c1e1a85d2" xsi:nil="true"/>
  </documentManagement>
</p:properties>
</file>

<file path=customXml/itemProps1.xml><?xml version="1.0" encoding="utf-8"?>
<ds:datastoreItem xmlns:ds="http://schemas.openxmlformats.org/officeDocument/2006/customXml" ds:itemID="{18B200BB-3A85-426B-9554-682DD3B9D7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6A9916-039C-485F-BA1F-4A6EB7F419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0f6463-f24a-4fc5-abb5-bc8c1e1a85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063EAAF-BCF7-4E82-908A-BEAEE7932629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490f6463-f24a-4fc5-abb5-bc8c1e1a85d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606</Words>
  <Application>Microsoft Office PowerPoint</Application>
  <PresentationFormat>宽屏</PresentationFormat>
  <Paragraphs>84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MS Mincho</vt:lpstr>
      <vt:lpstr>等线</vt:lpstr>
      <vt:lpstr>思源黑体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AI/ML for Mobility scope update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丁昱 (Yu Ding)</cp:lastModifiedBy>
  <cp:revision>281</cp:revision>
  <dcterms:created xsi:type="dcterms:W3CDTF">2019-06-19T02:08:00Z</dcterms:created>
  <dcterms:modified xsi:type="dcterms:W3CDTF">2024-09-02T11:44:11Z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54D0B0B58AF54F1AB0D7ADD772E7CCE4_13</vt:lpwstr>
  </property>
  <property fmtid="{D5CDD505-2E9C-101B-9397-08002B2CF9AE}" pid="4" name="ContentTypeId">
    <vt:lpwstr>0x010100F8EF98760CBA4A94994F13BA881038FA0078595778D15B154EBC3379B9BE630CF6</vt:lpwstr>
  </property>
</Properties>
</file>