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4"/>
  </p:notesMasterIdLst>
  <p:sldIdLst>
    <p:sldId id="2147376205" r:id="rId5"/>
    <p:sldId id="2147378154" r:id="rId6"/>
    <p:sldId id="2147378155" r:id="rId7"/>
    <p:sldId id="2147378156" r:id="rId8"/>
    <p:sldId id="2147378157" r:id="rId9"/>
    <p:sldId id="2147378159" r:id="rId10"/>
    <p:sldId id="2147378158" r:id="rId11"/>
    <p:sldId id="2147378153" r:id="rId12"/>
    <p:sldId id="2147378145"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9AFF14C-82B1-0B93-55BC-3595E9DC6EDF}" name="Prasad QC" initials="PK" userId="Prasad QC"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6666FF"/>
    <a:srgbClr val="FFFFFF"/>
    <a:srgbClr val="FFFFE5"/>
    <a:srgbClr val="FF00FF"/>
    <a:srgbClr val="0000FF"/>
    <a:srgbClr val="FFFFCC"/>
    <a:srgbClr val="F2B800"/>
    <a:srgbClr val="E1E6FF"/>
    <a:srgbClr val="FFEB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98" y="96"/>
      </p:cViewPr>
      <p:guideLst/>
    </p:cSldViewPr>
  </p:slideViewPr>
  <p:notesTextViewPr>
    <p:cViewPr>
      <p:scale>
        <a:sx n="1" d="1"/>
        <a:sy n="1" d="1"/>
      </p:scale>
      <p:origin x="0" y="0"/>
    </p:cViewPr>
  </p:notesTextViewPr>
  <p:gridSpacing cx="38100" cy="381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7A922F-1E31-45D8-809A-65D40A6A35CA}" type="datetimeFigureOut">
              <a:rPr lang="en-US" smtClean="0"/>
              <a:t>8/28/2024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D634DDC-78AA-48FB-AEE1-043D56342BDE}" type="slidenum">
              <a:rPr lang="en-US" smtClean="0"/>
              <a:t>‹#›</a:t>
            </a:fld>
            <a:endParaRPr lang="en-US"/>
          </a:p>
        </p:txBody>
      </p:sp>
    </p:spTree>
    <p:extLst>
      <p:ext uri="{BB962C8B-B14F-4D97-AF65-F5344CB8AC3E}">
        <p14:creationId xmlns:p14="http://schemas.microsoft.com/office/powerpoint/2010/main" val="31773347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916415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59"/>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3" name="TextBox 12">
            <a:extLst>
              <a:ext uri="{FF2B5EF4-FFF2-40B4-BE49-F238E27FC236}">
                <a16:creationId xmlns:a16="http://schemas.microsoft.com/office/drawing/2014/main" id="{77B51E1B-01CD-A84E-8D51-C4800B5A404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740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3" name="TextBox 12">
            <a:extLst>
              <a:ext uri="{FF2B5EF4-FFF2-40B4-BE49-F238E27FC236}">
                <a16:creationId xmlns:a16="http://schemas.microsoft.com/office/drawing/2014/main" id="{5F8994F4-6A8F-AE45-8CA6-4000DE531DD3}"/>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64421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52169"/>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82F39EEA-F427-7144-BD7E-860BAEE6771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6564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3"/>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EFCFFCAB-5642-A144-B0CD-359D16DA8F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20016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48"/>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1" name="TextBox 10">
            <a:extLst>
              <a:ext uri="{FF2B5EF4-FFF2-40B4-BE49-F238E27FC236}">
                <a16:creationId xmlns:a16="http://schemas.microsoft.com/office/drawing/2014/main" id="{16156997-715B-A84A-91A1-CC43DD7A55C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77808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4550F5D9-B0AA-E243-9EA5-B716724649F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36624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0E593EE0-71BA-0748-ADB9-4432E4E044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75812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14747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extBox 6">
            <a:extLst>
              <a:ext uri="{FF2B5EF4-FFF2-40B4-BE49-F238E27FC236}">
                <a16:creationId xmlns:a16="http://schemas.microsoft.com/office/drawing/2014/main" id="{F5D4B48B-E76F-C741-9782-4ED95F72B3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258117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394478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28003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73F562B6-6782-DF40-A0DE-4284E33F42C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82537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C899B315-BB8D-E741-94F2-E658DCFEF89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2D914410-8B47-874F-B2F6-3CAA401EF25A}"/>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645228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AC559BB9-278E-F04B-8A75-E2D4B5264EC4}"/>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C6CE7CA-0D02-1147-A27A-9A1DE7587B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170503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TextBox 16">
            <a:extLst>
              <a:ext uri="{FF2B5EF4-FFF2-40B4-BE49-F238E27FC236}">
                <a16:creationId xmlns:a16="http://schemas.microsoft.com/office/drawing/2014/main" id="{6ACA876A-90AF-AC41-99F2-21D138B0BA39}"/>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8" name="Footer Placeholder 2">
            <a:extLst>
              <a:ext uri="{FF2B5EF4-FFF2-40B4-BE49-F238E27FC236}">
                <a16:creationId xmlns:a16="http://schemas.microsoft.com/office/drawing/2014/main" id="{66D1FB33-90EE-634F-B350-D3D695BCA796}"/>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631291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TextBox 18">
            <a:extLst>
              <a:ext uri="{FF2B5EF4-FFF2-40B4-BE49-F238E27FC236}">
                <a16:creationId xmlns:a16="http://schemas.microsoft.com/office/drawing/2014/main" id="{FA551EC4-3A0C-0249-B800-C7437A47B30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20" name="Footer Placeholder 2">
            <a:extLst>
              <a:ext uri="{FF2B5EF4-FFF2-40B4-BE49-F238E27FC236}">
                <a16:creationId xmlns:a16="http://schemas.microsoft.com/office/drawing/2014/main" id="{E0BDC79B-BABA-AB47-A997-882917F879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498360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01069D47-95DE-5F43-B272-15094477344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D63FB4A-382E-F548-A61B-40F9CE4F3BFC}"/>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138459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79E7C4C0-37A7-6743-B135-4EE7B5A1BDFD}"/>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84DDA07D-0C7E-5C4B-A889-AE1EFB322845}"/>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555571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AE90876F-8478-FE41-8A3D-8DC71D828818}"/>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3274AEB1-9C83-1E4E-BE22-4F1095D89963}"/>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672622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TextBox 19">
            <a:extLst>
              <a:ext uri="{FF2B5EF4-FFF2-40B4-BE49-F238E27FC236}">
                <a16:creationId xmlns:a16="http://schemas.microsoft.com/office/drawing/2014/main" id="{E99DCDAD-D04A-4C13-BA71-BFF1C0F0BDED}"/>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44107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Box 20">
            <a:extLst>
              <a:ext uri="{FF2B5EF4-FFF2-40B4-BE49-F238E27FC236}">
                <a16:creationId xmlns:a16="http://schemas.microsoft.com/office/drawing/2014/main" id="{18EABDEF-507C-4541-A264-56BD4BA8A755}"/>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228377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4059611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Box 20">
            <a:extLst>
              <a:ext uri="{FF2B5EF4-FFF2-40B4-BE49-F238E27FC236}">
                <a16:creationId xmlns:a16="http://schemas.microsoft.com/office/drawing/2014/main" id="{916D0B5A-DEB0-449B-97E6-98F41A41CE8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34493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2F9F6C76-F74F-4695-8A9B-C08D5557A19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73675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Box 20">
            <a:extLst>
              <a:ext uri="{FF2B5EF4-FFF2-40B4-BE49-F238E27FC236}">
                <a16:creationId xmlns:a16="http://schemas.microsoft.com/office/drawing/2014/main" id="{A22BF64A-6B65-412A-BA0B-A57151C0FB9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61692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Box 21">
            <a:extLst>
              <a:ext uri="{FF2B5EF4-FFF2-40B4-BE49-F238E27FC236}">
                <a16:creationId xmlns:a16="http://schemas.microsoft.com/office/drawing/2014/main" id="{38683EFC-E4FE-4360-8073-7729C7BA260F}"/>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6726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extBox 8">
            <a:extLst>
              <a:ext uri="{FF2B5EF4-FFF2-40B4-BE49-F238E27FC236}">
                <a16:creationId xmlns:a16="http://schemas.microsoft.com/office/drawing/2014/main" id="{53F3122D-5197-4451-AE1B-30E07EACE523}"/>
              </a:ext>
            </a:extLst>
          </p:cNvPr>
          <p:cNvSpPr txBox="1"/>
          <p:nvPr userDrawn="1"/>
        </p:nvSpPr>
        <p:spPr>
          <a:xfrm>
            <a:off x="8119871"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3903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EF4333D2-D676-4312-8845-8AC4CEF6234E}"/>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5745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614D7952-A43A-4C6E-8EDF-A4FD6E30F406}"/>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3835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845428B5-E9B1-4094-95AA-8BF4F15D9527}"/>
              </a:ext>
            </a:extLst>
          </p:cNvPr>
          <p:cNvSpPr txBox="1"/>
          <p:nvPr userDrawn="1"/>
        </p:nvSpPr>
        <p:spPr>
          <a:xfrm>
            <a:off x="8119871"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21407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8F92164B-7AAC-469B-8F9E-33C1B95C7135}"/>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3219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D4D515F0-715F-49E3-AC4C-FDF666AA6CA0}"/>
              </a:ext>
            </a:extLst>
          </p:cNvPr>
          <p:cNvSpPr txBox="1"/>
          <p:nvPr userDrawn="1"/>
        </p:nvSpPr>
        <p:spPr>
          <a:xfrm>
            <a:off x="8119872"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84669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558344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4"/>
            <a:ext cx="5724429" cy="138243"/>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6" name="TextBox 5">
            <a:extLst>
              <a:ext uri="{FF2B5EF4-FFF2-40B4-BE49-F238E27FC236}">
                <a16:creationId xmlns:a16="http://schemas.microsoft.com/office/drawing/2014/main" id="{1C468BE8-DF7A-408A-8917-847FC0C4073B}"/>
              </a:ext>
            </a:extLst>
          </p:cNvPr>
          <p:cNvSpPr txBox="1"/>
          <p:nvPr userDrawn="1"/>
        </p:nvSpPr>
        <p:spPr>
          <a:xfrm>
            <a:off x="6449786" y="6534114"/>
            <a:ext cx="4891822"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53741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905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6DA596BE-B479-4184-8DFA-99B040D8284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58812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6CDF8F41-A2E4-4B10-8ABF-04025C344B9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0481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D3A7ABAC-8182-4A85-AE2F-20E2CA7BB1F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11204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
        <p:nvSpPr>
          <p:cNvPr id="12" name="TextBox 11">
            <a:extLst>
              <a:ext uri="{FF2B5EF4-FFF2-40B4-BE49-F238E27FC236}">
                <a16:creationId xmlns:a16="http://schemas.microsoft.com/office/drawing/2014/main" id="{E84256A5-7098-4ED2-B00A-10E40C53FEC8}"/>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03659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9844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52653BB1-3871-4273-8DAE-A489FD7F548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70888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F8F345D6-9069-4760-8E13-E4947123A2B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29146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FF35BCC7-4BD8-49C2-BBC6-380668560F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84238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F64645A4-71D6-4B67-8548-722C4D864A8E}"/>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68295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9E9ACBEF-8312-4672-8CCC-A5FC918C9E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23472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4212672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
        <p:nvSpPr>
          <p:cNvPr id="10" name="TextBox 9">
            <a:extLst>
              <a:ext uri="{FF2B5EF4-FFF2-40B4-BE49-F238E27FC236}">
                <a16:creationId xmlns:a16="http://schemas.microsoft.com/office/drawing/2014/main" id="{DAEE56A7-95CC-430D-9E93-E4837CC6889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42997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C3788D1A-E641-4751-8F62-E1A2A80B7F01}"/>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75666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E3F248DD-8B74-423C-848D-F5D38F4B35C9}"/>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38693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8B0243F3-04E5-4F28-97C8-1C03B8F260B0}"/>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341707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67991558-6BCC-8441-8351-686C09BD083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79922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75A46842-2056-3F44-9816-63670CE2B367}"/>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84703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B636C3FF-4CDC-474E-9F0F-96FF6A904CFA}"/>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81179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D11C44A7-E7AD-4343-A534-9AEDB456431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72820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558AF923-48A4-F842-B121-6B6E67ED16A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5510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5386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45329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74F09519-1A96-3948-82CE-D66FCFA0285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35632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8CE22920-DA4A-8044-8FD7-86EAA0E288B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20692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3198D3B6-71EA-2343-85BA-A4D9B68BE41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45746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4F330D8F-9658-ED4C-85DD-150F64A9109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30558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9" name="TextBox 8">
            <a:extLst>
              <a:ext uri="{FF2B5EF4-FFF2-40B4-BE49-F238E27FC236}">
                <a16:creationId xmlns:a16="http://schemas.microsoft.com/office/drawing/2014/main" id="{801DED88-E806-634D-8DC9-004D273832A8}"/>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19508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71858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91847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5FECE339-8B76-FA46-8355-A30DEDF083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6400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
        <p:nvSpPr>
          <p:cNvPr id="10" name="TextBox 9">
            <a:extLst>
              <a:ext uri="{FF2B5EF4-FFF2-40B4-BE49-F238E27FC236}">
                <a16:creationId xmlns:a16="http://schemas.microsoft.com/office/drawing/2014/main" id="{755E89F5-A4BA-784E-881D-C8ACD41A012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52728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A14AE744-F22F-3B4B-B1FE-797560159BA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64447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2974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3724DADA-6EEA-1549-9303-429A7480AB1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0377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57AB7B87-79E7-E442-872E-E6ECE9E46EA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5627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C359104A-FABA-4044-9E7B-FAF153F6485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37852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38BC5A2-B852-B74E-A7AB-23C1CDC6FF7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40273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FA5A216-93BE-0C45-92D0-1B9C82DBC13D}"/>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436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BD967D8C-E3C3-D545-A0A1-E00C9BC5ADF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7348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4" name="TextBox 13">
            <a:extLst>
              <a:ext uri="{FF2B5EF4-FFF2-40B4-BE49-F238E27FC236}">
                <a16:creationId xmlns:a16="http://schemas.microsoft.com/office/drawing/2014/main" id="{BD52EDAD-092F-924F-BA64-BE443D91787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16629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205795" y="4028477"/>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696978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0B8CD0CF-575C-A147-A434-CE69FAAB0CDB}"/>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20000"/>
                    <a:lumOff val="8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3DB391A9-C928-4744-8F79-37101F90F438}"/>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6" name="TextBox 25">
            <a:extLst>
              <a:ext uri="{FF2B5EF4-FFF2-40B4-BE49-F238E27FC236}">
                <a16:creationId xmlns:a16="http://schemas.microsoft.com/office/drawing/2014/main" id="{608825F1-2E1D-1040-BAD1-A8AEA7FEDE7E}"/>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572664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4B37B806-F8C6-084B-9C34-0B97DC8745C7}"/>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4">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D21F072A-EC7A-5A4E-9F96-9E8AD1BD94C6}"/>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2" name="TextBox 21">
            <a:extLst>
              <a:ext uri="{FF2B5EF4-FFF2-40B4-BE49-F238E27FC236}">
                <a16:creationId xmlns:a16="http://schemas.microsoft.com/office/drawing/2014/main" id="{D07CDB5C-1D8C-AB41-A106-5B74FFE51081}"/>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441670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6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3" name="TextBox 12">
            <a:extLst>
              <a:ext uri="{FF2B5EF4-FFF2-40B4-BE49-F238E27FC236}">
                <a16:creationId xmlns:a16="http://schemas.microsoft.com/office/drawing/2014/main" id="{9CCA702F-9CD5-9141-B8C6-798965BC668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29473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5E8823C2-8350-3C47-9A24-929AEF1D3BE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F14C39CB-0BFC-5F47-981E-D7A2A1319734}"/>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2" name="TextBox 21">
            <a:extLst>
              <a:ext uri="{FF2B5EF4-FFF2-40B4-BE49-F238E27FC236}">
                <a16:creationId xmlns:a16="http://schemas.microsoft.com/office/drawing/2014/main" id="{14E378EA-12C7-3F44-9356-8DF425F0DD6E}"/>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655722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B957D6E8-8F33-A84D-AA88-77EBE2019A74}"/>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
        <p:nvSpPr>
          <p:cNvPr id="23" name="TextBox 22">
            <a:extLst>
              <a:ext uri="{FF2B5EF4-FFF2-40B4-BE49-F238E27FC236}">
                <a16:creationId xmlns:a16="http://schemas.microsoft.com/office/drawing/2014/main" id="{07DD3A58-9DE5-E540-8E2E-177D1AA2B570}"/>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6" name="TextBox 25">
            <a:extLst>
              <a:ext uri="{FF2B5EF4-FFF2-40B4-BE49-F238E27FC236}">
                <a16:creationId xmlns:a16="http://schemas.microsoft.com/office/drawing/2014/main" id="{AB7438C5-198E-D240-B63C-7F932FC15A49}"/>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844372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CDDCADE1-4732-CA40-8011-EF340B011083}"/>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EC9A22AB-C0B1-1548-A956-2EF634643428}"/>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6" name="TextBox 25">
            <a:extLst>
              <a:ext uri="{FF2B5EF4-FFF2-40B4-BE49-F238E27FC236}">
                <a16:creationId xmlns:a16="http://schemas.microsoft.com/office/drawing/2014/main" id="{43E58F6C-E2A2-0E4F-B916-F834784A9644}"/>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3558652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7"/>
            <a:ext cx="6391148" cy="4081664"/>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
        <p:nvSpPr>
          <p:cNvPr id="13" name="TextBox 12">
            <a:extLst>
              <a:ext uri="{FF2B5EF4-FFF2-40B4-BE49-F238E27FC236}">
                <a16:creationId xmlns:a16="http://schemas.microsoft.com/office/drawing/2014/main" id="{9E870C7A-5056-5B4C-B69C-60F8108DF25B}"/>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79031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7566725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29" r:id="rId69"/>
    <p:sldLayoutId id="2147483730" r:id="rId70"/>
    <p:sldLayoutId id="2147483731" r:id="rId71"/>
    <p:sldLayoutId id="2147483732" r:id="rId72"/>
    <p:sldLayoutId id="2147483733" r:id="rId73"/>
    <p:sldLayoutId id="2147483734" r:id="rId74"/>
    <p:sldLayoutId id="2147483735" r:id="rId75"/>
    <p:sldLayoutId id="2147483736" r:id="rId76"/>
    <p:sldLayoutId id="2147483737" r:id="rId77"/>
    <p:sldLayoutId id="2147483738" r:id="rId78"/>
    <p:sldLayoutId id="2147483739" r:id="rId79"/>
    <p:sldLayoutId id="2147483740" r:id="rId80"/>
    <p:sldLayoutId id="2147483741" r:id="rId81"/>
    <p:sldLayoutId id="2147483742"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C7CB02A1-76F5-AD28-19F5-FC9B5BEFDBBF}"/>
              </a:ext>
            </a:extLst>
          </p:cNvPr>
          <p:cNvSpPr>
            <a:spLocks noGrp="1"/>
          </p:cNvSpPr>
          <p:nvPr>
            <p:ph type="title"/>
          </p:nvPr>
        </p:nvSpPr>
        <p:spPr>
          <a:xfrm>
            <a:off x="431637" y="3542114"/>
            <a:ext cx="8314798" cy="535531"/>
          </a:xfrm>
        </p:spPr>
        <p:txBody>
          <a:bodyPr/>
          <a:lstStyle/>
          <a:p>
            <a:r>
              <a:rPr lang="en-US" sz="4000" dirty="0"/>
              <a:t>Way forward for inter-</a:t>
            </a:r>
            <a:r>
              <a:rPr lang="en-US" sz="4000" dirty="0" err="1"/>
              <a:t>gNB</a:t>
            </a:r>
            <a:r>
              <a:rPr lang="en-US" sz="4000" dirty="0"/>
              <a:t> LTM </a:t>
            </a:r>
          </a:p>
        </p:txBody>
      </p:sp>
      <p:sp>
        <p:nvSpPr>
          <p:cNvPr id="3" name="Text Placeholder 2">
            <a:extLst>
              <a:ext uri="{FF2B5EF4-FFF2-40B4-BE49-F238E27FC236}">
                <a16:creationId xmlns:a16="http://schemas.microsoft.com/office/drawing/2014/main" id="{7E91E0D3-C8CA-F3C1-495D-0F4B0F771D4C}"/>
              </a:ext>
            </a:extLst>
          </p:cNvPr>
          <p:cNvSpPr>
            <a:spLocks noGrp="1"/>
          </p:cNvSpPr>
          <p:nvPr>
            <p:ph type="body" sz="quarter" idx="10"/>
          </p:nvPr>
        </p:nvSpPr>
        <p:spPr>
          <a:xfrm>
            <a:off x="431637" y="561548"/>
            <a:ext cx="5006637" cy="1834180"/>
          </a:xfrm>
        </p:spPr>
        <p:txBody>
          <a:bodyPr/>
          <a:lstStyle/>
          <a:p>
            <a:r>
              <a:rPr lang="en-US" dirty="0"/>
              <a:t>3GPP TSG RAN Meeting #105</a:t>
            </a:r>
          </a:p>
          <a:p>
            <a:r>
              <a:rPr lang="fr-FR" dirty="0"/>
              <a:t>Melbourne , AU</a:t>
            </a:r>
          </a:p>
          <a:p>
            <a:r>
              <a:rPr lang="fr-FR" dirty="0" err="1"/>
              <a:t>September</a:t>
            </a:r>
            <a:r>
              <a:rPr lang="fr-FR" dirty="0"/>
              <a:t> 9-12, 2024</a:t>
            </a:r>
            <a:endParaRPr lang="en-US" dirty="0"/>
          </a:p>
          <a:p>
            <a:r>
              <a:rPr lang="en-US" dirty="0"/>
              <a:t>Agenda Item: 9.3.2.1</a:t>
            </a:r>
          </a:p>
        </p:txBody>
      </p:sp>
      <p:sp>
        <p:nvSpPr>
          <p:cNvPr id="2" name="AutoShape 2">
            <a:extLst>
              <a:ext uri="{FF2B5EF4-FFF2-40B4-BE49-F238E27FC236}">
                <a16:creationId xmlns:a16="http://schemas.microsoft.com/office/drawing/2014/main" id="{395F9BF5-A0FB-695D-128E-19096384F5BD}"/>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Text Placeholder 2">
            <a:extLst>
              <a:ext uri="{FF2B5EF4-FFF2-40B4-BE49-F238E27FC236}">
                <a16:creationId xmlns:a16="http://schemas.microsoft.com/office/drawing/2014/main" id="{FB93AB57-BD81-C2C4-BD63-666C6DF9725E}"/>
              </a:ext>
            </a:extLst>
          </p:cNvPr>
          <p:cNvSpPr txBox="1">
            <a:spLocks/>
          </p:cNvSpPr>
          <p:nvPr/>
        </p:nvSpPr>
        <p:spPr bwMode="gray">
          <a:xfrm>
            <a:off x="6777200" y="517160"/>
            <a:ext cx="1848571" cy="403759"/>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r>
              <a:rPr lang="en-US" dirty="0"/>
              <a:t>RP-241796</a:t>
            </a:r>
          </a:p>
        </p:txBody>
      </p:sp>
      <p:sp>
        <p:nvSpPr>
          <p:cNvPr id="5" name="Text Placeholder 2">
            <a:extLst>
              <a:ext uri="{FF2B5EF4-FFF2-40B4-BE49-F238E27FC236}">
                <a16:creationId xmlns:a16="http://schemas.microsoft.com/office/drawing/2014/main" id="{41F582F4-2100-51A3-4D00-9824BBAB6A86}"/>
              </a:ext>
            </a:extLst>
          </p:cNvPr>
          <p:cNvSpPr txBox="1">
            <a:spLocks/>
          </p:cNvSpPr>
          <p:nvPr/>
        </p:nvSpPr>
        <p:spPr bwMode="gray">
          <a:xfrm>
            <a:off x="431637" y="4439727"/>
            <a:ext cx="6225195" cy="961930"/>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r>
              <a:rPr lang="en-US" dirty="0"/>
              <a:t>Qualcomm Incorporated, NTT DOCOMO, Vodafone , Sony</a:t>
            </a:r>
          </a:p>
        </p:txBody>
      </p:sp>
    </p:spTree>
    <p:extLst>
      <p:ext uri="{BB962C8B-B14F-4D97-AF65-F5344CB8AC3E}">
        <p14:creationId xmlns:p14="http://schemas.microsoft.com/office/powerpoint/2010/main" val="2809355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 name="Title 1">
            <a:extLst>
              <a:ext uri="{FF2B5EF4-FFF2-40B4-BE49-F238E27FC236}">
                <a16:creationId xmlns:a16="http://schemas.microsoft.com/office/drawing/2014/main" id="{F3A701F8-CCA4-3E8A-C177-D023C342014B}"/>
              </a:ext>
            </a:extLst>
          </p:cNvPr>
          <p:cNvSpPr txBox="1">
            <a:spLocks/>
          </p:cNvSpPr>
          <p:nvPr/>
        </p:nvSpPr>
        <p:spPr>
          <a:xfrm>
            <a:off x="213064" y="99667"/>
            <a:ext cx="12045611" cy="475916"/>
          </a:xfrm>
          <a:prstGeom prst="rect">
            <a:avLst/>
          </a:prstGeom>
        </p:spPr>
        <p:txBody>
          <a:bodyPr lIns="91440" tIns="45720" rIns="91440" bIns="45720" anchor="t"/>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2800" dirty="0"/>
              <a:t>Design principles of Rel-</a:t>
            </a:r>
            <a:r>
              <a:rPr lang="en-US" sz="2800" dirty="0">
                <a:solidFill>
                  <a:schemeClr val="accent2">
                    <a:lumMod val="75000"/>
                  </a:schemeClr>
                </a:solidFill>
              </a:rPr>
              <a:t>18</a:t>
            </a:r>
            <a:r>
              <a:rPr lang="en-US" sz="2800" dirty="0"/>
              <a:t> int</a:t>
            </a:r>
            <a:r>
              <a:rPr lang="en-US" sz="2800" dirty="0">
                <a:solidFill>
                  <a:schemeClr val="accent2">
                    <a:lumMod val="75000"/>
                  </a:schemeClr>
                </a:solidFill>
              </a:rPr>
              <a:t>ra</a:t>
            </a:r>
            <a:r>
              <a:rPr lang="en-US" sz="2800" dirty="0"/>
              <a:t>-gNB LTM </a:t>
            </a:r>
          </a:p>
        </p:txBody>
      </p:sp>
      <p:sp>
        <p:nvSpPr>
          <p:cNvPr id="3" name="Content Placeholder 3">
            <a:extLst>
              <a:ext uri="{FF2B5EF4-FFF2-40B4-BE49-F238E27FC236}">
                <a16:creationId xmlns:a16="http://schemas.microsoft.com/office/drawing/2014/main" id="{3278E3AC-71CF-CA38-E818-0ACD2FD05668}"/>
              </a:ext>
            </a:extLst>
          </p:cNvPr>
          <p:cNvSpPr txBox="1">
            <a:spLocks/>
          </p:cNvSpPr>
          <p:nvPr/>
        </p:nvSpPr>
        <p:spPr>
          <a:xfrm>
            <a:off x="978020" y="5571242"/>
            <a:ext cx="10003067" cy="933253"/>
          </a:xfrm>
          <a:prstGeom prst="rect">
            <a:avLst/>
          </a:prstGeom>
          <a:noFill/>
          <a:ln w="19050">
            <a:solidFill>
              <a:schemeClr val="tx1"/>
            </a:solid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a:lnSpc>
                <a:spcPct val="100000"/>
              </a:lnSpc>
              <a:spcBef>
                <a:spcPts val="1800"/>
              </a:spcBef>
            </a:pPr>
            <a:r>
              <a:rPr lang="en-US" b="1" dirty="0"/>
              <a:t>Observation: Rel-18 intra-gNB LTM offers numerous benefits, primarily reducing interruption time and signaling overhead during UE mobility.</a:t>
            </a:r>
            <a:endParaRPr lang="en-US" sz="100" dirty="0"/>
          </a:p>
        </p:txBody>
      </p:sp>
      <p:sp>
        <p:nvSpPr>
          <p:cNvPr id="288" name="Content Placeholder 3">
            <a:extLst>
              <a:ext uri="{FF2B5EF4-FFF2-40B4-BE49-F238E27FC236}">
                <a16:creationId xmlns:a16="http://schemas.microsoft.com/office/drawing/2014/main" id="{3278E3AC-71CF-CA38-E818-0ACD2FD05668}"/>
              </a:ext>
            </a:extLst>
          </p:cNvPr>
          <p:cNvSpPr txBox="1">
            <a:spLocks/>
          </p:cNvSpPr>
          <p:nvPr/>
        </p:nvSpPr>
        <p:spPr>
          <a:xfrm>
            <a:off x="213064" y="679279"/>
            <a:ext cx="10890574" cy="4694001"/>
          </a:xfrm>
          <a:prstGeom prst="rect">
            <a:avLst/>
          </a:prstGeom>
          <a:noFill/>
          <a:ln>
            <a:no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a:lnSpc>
                <a:spcPct val="100000"/>
              </a:lnSpc>
              <a:spcBef>
                <a:spcPts val="1800"/>
              </a:spcBef>
            </a:pPr>
            <a:r>
              <a:rPr lang="en-US" sz="2000" dirty="0"/>
              <a:t>Rel-18 LTM achieved the following:</a:t>
            </a:r>
          </a:p>
          <a:p>
            <a:pPr marL="411480" lvl="1">
              <a:lnSpc>
                <a:spcPct val="100000"/>
              </a:lnSpc>
              <a:spcBef>
                <a:spcPts val="1800"/>
              </a:spcBef>
            </a:pPr>
            <a:r>
              <a:rPr lang="en-US" sz="2000" dirty="0"/>
              <a:t>Enabled serving cell switch via L1/L2 signaling </a:t>
            </a:r>
          </a:p>
          <a:p>
            <a:pPr marL="411480" lvl="1">
              <a:lnSpc>
                <a:spcPct val="100000"/>
              </a:lnSpc>
              <a:spcBef>
                <a:spcPts val="1800"/>
              </a:spcBef>
            </a:pPr>
            <a:r>
              <a:rPr lang="en-US" sz="2000" dirty="0"/>
              <a:t>Reduced interruption time during serving cell switch</a:t>
            </a:r>
          </a:p>
          <a:p>
            <a:pPr marL="411480" lvl="1">
              <a:lnSpc>
                <a:spcPct val="100000"/>
              </a:lnSpc>
              <a:spcBef>
                <a:spcPts val="1800"/>
              </a:spcBef>
            </a:pPr>
            <a:r>
              <a:rPr lang="en-US" sz="2000" dirty="0"/>
              <a:t>Minimized configuration overhead with subsequent LTM support</a:t>
            </a:r>
          </a:p>
          <a:p>
            <a:pPr marL="411480" lvl="1">
              <a:lnSpc>
                <a:spcPct val="100000"/>
              </a:lnSpc>
              <a:spcBef>
                <a:spcPts val="1800"/>
              </a:spcBef>
            </a:pPr>
            <a:r>
              <a:rPr lang="en-US" sz="2000" dirty="0"/>
              <a:t>Avoided security updates due to cell switch</a:t>
            </a:r>
          </a:p>
          <a:p>
            <a:pPr marL="411480" lvl="1">
              <a:lnSpc>
                <a:spcPct val="100000"/>
              </a:lnSpc>
              <a:spcBef>
                <a:spcPts val="1800"/>
              </a:spcBef>
            </a:pPr>
            <a:r>
              <a:rPr lang="en-US" sz="2000" dirty="0"/>
              <a:t>Avoided PDCP reestablishment during cell switch</a:t>
            </a:r>
          </a:p>
          <a:p>
            <a:pPr marL="411480" lvl="1">
              <a:lnSpc>
                <a:spcPct val="100000"/>
              </a:lnSpc>
              <a:spcBef>
                <a:spcPts val="1800"/>
              </a:spcBef>
            </a:pPr>
            <a:r>
              <a:rPr lang="en-US" sz="2000" dirty="0"/>
              <a:t>Avoided CN impact</a:t>
            </a:r>
          </a:p>
          <a:p>
            <a:pPr marL="411480" lvl="1">
              <a:lnSpc>
                <a:spcPct val="100000"/>
              </a:lnSpc>
              <a:spcBef>
                <a:spcPts val="1800"/>
              </a:spcBef>
            </a:pPr>
            <a:r>
              <a:rPr lang="en-US" sz="2000" dirty="0"/>
              <a:t>Supported SA mobility, MCG mobility and SCG mobility</a:t>
            </a:r>
          </a:p>
          <a:p>
            <a:pPr marL="411480" lvl="1">
              <a:lnSpc>
                <a:spcPct val="100000"/>
              </a:lnSpc>
              <a:spcBef>
                <a:spcPts val="1800"/>
              </a:spcBef>
            </a:pPr>
            <a:r>
              <a:rPr lang="en-US" sz="2000" dirty="0"/>
              <a:t>Etc.</a:t>
            </a:r>
            <a:endParaRPr lang="en-US" sz="1900" dirty="0"/>
          </a:p>
        </p:txBody>
      </p:sp>
    </p:spTree>
    <p:extLst>
      <p:ext uri="{BB962C8B-B14F-4D97-AF65-F5344CB8AC3E}">
        <p14:creationId xmlns:p14="http://schemas.microsoft.com/office/powerpoint/2010/main" val="3818875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 name="Title 1">
            <a:extLst>
              <a:ext uri="{FF2B5EF4-FFF2-40B4-BE49-F238E27FC236}">
                <a16:creationId xmlns:a16="http://schemas.microsoft.com/office/drawing/2014/main" id="{F3A701F8-CCA4-3E8A-C177-D023C342014B}"/>
              </a:ext>
            </a:extLst>
          </p:cNvPr>
          <p:cNvSpPr txBox="1">
            <a:spLocks/>
          </p:cNvSpPr>
          <p:nvPr/>
        </p:nvSpPr>
        <p:spPr>
          <a:xfrm>
            <a:off x="213064" y="99667"/>
            <a:ext cx="12045611" cy="475916"/>
          </a:xfrm>
          <a:prstGeom prst="rect">
            <a:avLst/>
          </a:prstGeom>
        </p:spPr>
        <p:txBody>
          <a:bodyPr lIns="91440" tIns="45720" rIns="91440" bIns="45720" anchor="t"/>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2800" dirty="0"/>
              <a:t>Design principles of Rel-</a:t>
            </a:r>
            <a:r>
              <a:rPr lang="en-US" sz="2800" dirty="0">
                <a:solidFill>
                  <a:schemeClr val="accent2">
                    <a:lumMod val="75000"/>
                  </a:schemeClr>
                </a:solidFill>
              </a:rPr>
              <a:t>19</a:t>
            </a:r>
            <a:r>
              <a:rPr lang="en-US" sz="2800" dirty="0"/>
              <a:t> int</a:t>
            </a:r>
            <a:r>
              <a:rPr lang="en-US" sz="2800" dirty="0">
                <a:solidFill>
                  <a:schemeClr val="accent2">
                    <a:lumMod val="75000"/>
                  </a:schemeClr>
                </a:solidFill>
              </a:rPr>
              <a:t>er</a:t>
            </a:r>
            <a:r>
              <a:rPr lang="en-US" sz="2800" dirty="0"/>
              <a:t>-gNB LTM </a:t>
            </a:r>
          </a:p>
        </p:txBody>
      </p:sp>
      <p:sp>
        <p:nvSpPr>
          <p:cNvPr id="288" name="Content Placeholder 3">
            <a:extLst>
              <a:ext uri="{FF2B5EF4-FFF2-40B4-BE49-F238E27FC236}">
                <a16:creationId xmlns:a16="http://schemas.microsoft.com/office/drawing/2014/main" id="{3278E3AC-71CF-CA38-E818-0ACD2FD05668}"/>
              </a:ext>
            </a:extLst>
          </p:cNvPr>
          <p:cNvSpPr txBox="1">
            <a:spLocks/>
          </p:cNvSpPr>
          <p:nvPr/>
        </p:nvSpPr>
        <p:spPr>
          <a:xfrm>
            <a:off x="213064" y="679279"/>
            <a:ext cx="10890574" cy="2749721"/>
          </a:xfrm>
          <a:prstGeom prst="rect">
            <a:avLst/>
          </a:prstGeom>
          <a:noFill/>
          <a:ln>
            <a:no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a:lnSpc>
                <a:spcPct val="100000"/>
              </a:lnSpc>
              <a:spcBef>
                <a:spcPts val="1800"/>
              </a:spcBef>
            </a:pPr>
            <a:r>
              <a:rPr lang="en-US" sz="2000" dirty="0"/>
              <a:t>The justification of Rel-19 inter-gNB LTM in [RP-241515] states that enabling LTM operation between cells of different </a:t>
            </a:r>
            <a:r>
              <a:rPr lang="en-US" sz="2000" dirty="0" err="1"/>
              <a:t>gNBs</a:t>
            </a:r>
            <a:r>
              <a:rPr lang="en-US" sz="2000" dirty="0"/>
              <a:t> allows the network to gain the benefits of LTM for a significantly greater number of handovers. </a:t>
            </a:r>
          </a:p>
          <a:p>
            <a:pPr marL="192024">
              <a:lnSpc>
                <a:spcPct val="100000"/>
              </a:lnSpc>
              <a:spcBef>
                <a:spcPts val="1800"/>
              </a:spcBef>
            </a:pPr>
            <a:r>
              <a:rPr lang="en-US" sz="2000" dirty="0"/>
              <a:t>The WID further states that “Rel. 18 intra-CU LTM procedure is considered as baseline for adding inter-CU support.”</a:t>
            </a:r>
          </a:p>
          <a:p>
            <a:pPr marL="192024">
              <a:lnSpc>
                <a:spcPct val="100000"/>
              </a:lnSpc>
              <a:spcBef>
                <a:spcPts val="1800"/>
              </a:spcBef>
            </a:pPr>
            <a:r>
              <a:rPr lang="en-US" sz="2000" dirty="0"/>
              <a:t>Based on the above, the following is observed:</a:t>
            </a:r>
          </a:p>
        </p:txBody>
      </p:sp>
      <p:sp>
        <p:nvSpPr>
          <p:cNvPr id="2" name="Content Placeholder 3">
            <a:extLst>
              <a:ext uri="{FF2B5EF4-FFF2-40B4-BE49-F238E27FC236}">
                <a16:creationId xmlns:a16="http://schemas.microsoft.com/office/drawing/2014/main" id="{12AEA639-8D23-B7EE-BFA7-20415E6B6FE8}"/>
              </a:ext>
            </a:extLst>
          </p:cNvPr>
          <p:cNvSpPr txBox="1">
            <a:spLocks/>
          </p:cNvSpPr>
          <p:nvPr/>
        </p:nvSpPr>
        <p:spPr>
          <a:xfrm>
            <a:off x="496292" y="3783527"/>
            <a:ext cx="10983024" cy="2395194"/>
          </a:xfrm>
          <a:prstGeom prst="rect">
            <a:avLst/>
          </a:prstGeom>
          <a:noFill/>
          <a:ln w="19050">
            <a:solidFill>
              <a:schemeClr val="tx1"/>
            </a:solid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a:lnSpc>
                <a:spcPct val="100000"/>
              </a:lnSpc>
              <a:spcBef>
                <a:spcPts val="1800"/>
              </a:spcBef>
            </a:pPr>
            <a:r>
              <a:rPr lang="en-US" b="1" dirty="0"/>
              <a:t>Observation: The design principles for Rel-19 inter-gNB LTM include:</a:t>
            </a:r>
          </a:p>
          <a:p>
            <a:pPr marL="411480" lvl="1">
              <a:lnSpc>
                <a:spcPct val="100000"/>
              </a:lnSpc>
              <a:spcBef>
                <a:spcPts val="1800"/>
              </a:spcBef>
            </a:pPr>
            <a:r>
              <a:rPr lang="en-US" sz="2400" b="1" dirty="0"/>
              <a:t>Extending LTM to inter-gNB cell switches</a:t>
            </a:r>
          </a:p>
          <a:p>
            <a:pPr marL="411480" lvl="1">
              <a:lnSpc>
                <a:spcPct val="100000"/>
              </a:lnSpc>
              <a:spcBef>
                <a:spcPts val="1800"/>
              </a:spcBef>
            </a:pPr>
            <a:r>
              <a:rPr lang="en-US" sz="2400" b="1" dirty="0"/>
              <a:t>Retaining the benefits of Rel-18 intra-gNB LTM</a:t>
            </a:r>
          </a:p>
          <a:p>
            <a:pPr marL="411480" lvl="1">
              <a:lnSpc>
                <a:spcPct val="100000"/>
              </a:lnSpc>
              <a:spcBef>
                <a:spcPts val="1800"/>
              </a:spcBef>
            </a:pPr>
            <a:r>
              <a:rPr lang="en-US" sz="2400" b="1"/>
              <a:t>Building </a:t>
            </a:r>
            <a:r>
              <a:rPr lang="en-US" sz="2400" b="1" dirty="0"/>
              <a:t>upon the Rel-18 LTM procedure</a:t>
            </a:r>
          </a:p>
        </p:txBody>
      </p:sp>
    </p:spTree>
    <p:extLst>
      <p:ext uri="{BB962C8B-B14F-4D97-AF65-F5344CB8AC3E}">
        <p14:creationId xmlns:p14="http://schemas.microsoft.com/office/powerpoint/2010/main" val="603332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 name="Title 1">
            <a:extLst>
              <a:ext uri="{FF2B5EF4-FFF2-40B4-BE49-F238E27FC236}">
                <a16:creationId xmlns:a16="http://schemas.microsoft.com/office/drawing/2014/main" id="{F3A701F8-CCA4-3E8A-C177-D023C342014B}"/>
              </a:ext>
            </a:extLst>
          </p:cNvPr>
          <p:cNvSpPr txBox="1">
            <a:spLocks/>
          </p:cNvSpPr>
          <p:nvPr/>
        </p:nvSpPr>
        <p:spPr>
          <a:xfrm>
            <a:off x="213064" y="237316"/>
            <a:ext cx="12045611" cy="475916"/>
          </a:xfrm>
          <a:prstGeom prst="rect">
            <a:avLst/>
          </a:prstGeom>
        </p:spPr>
        <p:txBody>
          <a:bodyPr lIns="91440" tIns="45720" rIns="91440" bIns="45720" anchor="t"/>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2800" dirty="0"/>
              <a:t>Candidate solutions for inter-gNB LTM</a:t>
            </a:r>
          </a:p>
        </p:txBody>
      </p:sp>
      <p:sp>
        <p:nvSpPr>
          <p:cNvPr id="3" name="Content Placeholder 3">
            <a:extLst>
              <a:ext uri="{FF2B5EF4-FFF2-40B4-BE49-F238E27FC236}">
                <a16:creationId xmlns:a16="http://schemas.microsoft.com/office/drawing/2014/main" id="{3278E3AC-71CF-CA38-E818-0ACD2FD05668}"/>
              </a:ext>
            </a:extLst>
          </p:cNvPr>
          <p:cNvSpPr txBox="1">
            <a:spLocks/>
          </p:cNvSpPr>
          <p:nvPr/>
        </p:nvSpPr>
        <p:spPr>
          <a:xfrm>
            <a:off x="613151" y="5466049"/>
            <a:ext cx="11151502" cy="1255261"/>
          </a:xfrm>
          <a:prstGeom prst="rect">
            <a:avLst/>
          </a:prstGeom>
          <a:noFill/>
          <a:ln w="19050">
            <a:solidFill>
              <a:schemeClr val="tx1"/>
            </a:solid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a:lnSpc>
                <a:spcPct val="100000"/>
              </a:lnSpc>
              <a:spcBef>
                <a:spcPts val="1800"/>
              </a:spcBef>
            </a:pPr>
            <a:r>
              <a:rPr lang="en-US" b="1" dirty="0"/>
              <a:t>Observation: Many solutions have been proposed for inter-gNB LTM, including options for performing or skipping security updates, and various methods for configuring security updates.</a:t>
            </a:r>
          </a:p>
          <a:p>
            <a:pPr marL="411480" lvl="1">
              <a:lnSpc>
                <a:spcPct val="100000"/>
              </a:lnSpc>
              <a:spcBef>
                <a:spcPts val="1800"/>
              </a:spcBef>
            </a:pPr>
            <a:endParaRPr lang="en-US" sz="2400" dirty="0"/>
          </a:p>
        </p:txBody>
      </p:sp>
      <p:grpSp>
        <p:nvGrpSpPr>
          <p:cNvPr id="22" name="Group 21">
            <a:extLst>
              <a:ext uri="{FF2B5EF4-FFF2-40B4-BE49-F238E27FC236}">
                <a16:creationId xmlns:a16="http://schemas.microsoft.com/office/drawing/2014/main" id="{304332FF-B8DF-1052-639B-16BD6C68B453}"/>
              </a:ext>
            </a:extLst>
          </p:cNvPr>
          <p:cNvGrpSpPr/>
          <p:nvPr/>
        </p:nvGrpSpPr>
        <p:grpSpPr>
          <a:xfrm>
            <a:off x="108896" y="729180"/>
            <a:ext cx="5800474" cy="2023796"/>
            <a:chOff x="5614148" y="817610"/>
            <a:chExt cx="6405937" cy="2492095"/>
          </a:xfrm>
        </p:grpSpPr>
        <p:grpSp>
          <p:nvGrpSpPr>
            <p:cNvPr id="260" name="Group 259">
              <a:extLst>
                <a:ext uri="{FF2B5EF4-FFF2-40B4-BE49-F238E27FC236}">
                  <a16:creationId xmlns:a16="http://schemas.microsoft.com/office/drawing/2014/main" id="{1B7255D2-5F8A-B74A-7D58-D7CB745E9744}"/>
                </a:ext>
              </a:extLst>
            </p:cNvPr>
            <p:cNvGrpSpPr/>
            <p:nvPr/>
          </p:nvGrpSpPr>
          <p:grpSpPr>
            <a:xfrm>
              <a:off x="5614148" y="845515"/>
              <a:ext cx="2601702" cy="2464190"/>
              <a:chOff x="18105" y="2482274"/>
              <a:chExt cx="2601702" cy="2464190"/>
            </a:xfrm>
          </p:grpSpPr>
          <p:sp>
            <p:nvSpPr>
              <p:cNvPr id="261" name="Rectangle: Rounded Corners 260">
                <a:extLst>
                  <a:ext uri="{FF2B5EF4-FFF2-40B4-BE49-F238E27FC236}">
                    <a16:creationId xmlns:a16="http://schemas.microsoft.com/office/drawing/2014/main" id="{CA97CD0A-3681-6757-9EBA-C5C6A77DAD6B}"/>
                  </a:ext>
                </a:extLst>
              </p:cNvPr>
              <p:cNvSpPr/>
              <p:nvPr/>
            </p:nvSpPr>
            <p:spPr>
              <a:xfrm>
                <a:off x="290212" y="2943641"/>
                <a:ext cx="976470" cy="1221853"/>
              </a:xfrm>
              <a:prstGeom prst="roundRect">
                <a:avLst/>
              </a:prstGeom>
              <a:solidFill>
                <a:srgbClr val="E04F4F">
                  <a:lumMod val="40000"/>
                  <a:lumOff val="60000"/>
                </a:srgbClr>
              </a:solidFill>
              <a:ln w="10795" cap="flat" cmpd="sng" algn="ctr">
                <a:solidFill>
                  <a:srgbClr val="90D0CE">
                    <a:shade val="15000"/>
                  </a:srgbClr>
                </a:solidFill>
                <a:prstDash val="solid"/>
              </a:ln>
              <a:effectLst/>
            </p:spPr>
            <p:txBody>
              <a:bodyPr rtlCol="0" anchor="ctr"/>
              <a:lstStyle/>
              <a:p>
                <a:pPr algn="ctr"/>
                <a:r>
                  <a:rPr lang="en-US" sz="1600" kern="0" dirty="0">
                    <a:solidFill>
                      <a:srgbClr val="000000"/>
                    </a:solidFill>
                    <a:latin typeface="Microsoft Sans Serif"/>
                  </a:rPr>
                  <a:t>gNB1</a:t>
                </a:r>
              </a:p>
            </p:txBody>
          </p:sp>
          <p:sp>
            <p:nvSpPr>
              <p:cNvPr id="262" name="Rectangle: Rounded Corners 261">
                <a:extLst>
                  <a:ext uri="{FF2B5EF4-FFF2-40B4-BE49-F238E27FC236}">
                    <a16:creationId xmlns:a16="http://schemas.microsoft.com/office/drawing/2014/main" id="{11BF6E18-38AC-1F68-B7E4-A26DC7397C5E}"/>
                  </a:ext>
                </a:extLst>
              </p:cNvPr>
              <p:cNvSpPr/>
              <p:nvPr/>
            </p:nvSpPr>
            <p:spPr>
              <a:xfrm>
                <a:off x="346322" y="3058999"/>
                <a:ext cx="846294" cy="234668"/>
              </a:xfrm>
              <a:prstGeom prst="roundRect">
                <a:avLst/>
              </a:prstGeom>
              <a:solidFill>
                <a:schemeClr val="bg2">
                  <a:lumMod val="20000"/>
                  <a:lumOff val="80000"/>
                </a:schemeClr>
              </a:solidFill>
              <a:ln w="10795" cap="flat" cmpd="sng" algn="ctr">
                <a:solidFill>
                  <a:schemeClr val="bg1">
                    <a:lumMod val="50000"/>
                  </a:schemeClr>
                </a:solidFill>
                <a:prstDash val="dash"/>
              </a:ln>
              <a:effectLst/>
            </p:spPr>
            <p:txBody>
              <a:bodyPr rtlCol="0" anchor="ctr"/>
              <a:lstStyle/>
              <a:p>
                <a:pPr algn="ctr"/>
                <a:r>
                  <a:rPr lang="en-US" sz="1600" kern="0" dirty="0">
                    <a:solidFill>
                      <a:schemeClr val="tx1">
                        <a:lumMod val="50000"/>
                        <a:lumOff val="50000"/>
                      </a:schemeClr>
                    </a:solidFill>
                    <a:latin typeface="Microsoft Sans Serif"/>
                  </a:rPr>
                  <a:t>CU1</a:t>
                </a:r>
              </a:p>
            </p:txBody>
          </p:sp>
          <p:sp>
            <p:nvSpPr>
              <p:cNvPr id="263" name="Freeform: Shape 262">
                <a:extLst>
                  <a:ext uri="{FF2B5EF4-FFF2-40B4-BE49-F238E27FC236}">
                    <a16:creationId xmlns:a16="http://schemas.microsoft.com/office/drawing/2014/main" id="{418A46F3-1CC4-52B9-7A91-C09466BEC678}"/>
                  </a:ext>
                </a:extLst>
              </p:cNvPr>
              <p:cNvSpPr/>
              <p:nvPr/>
            </p:nvSpPr>
            <p:spPr>
              <a:xfrm>
                <a:off x="936032" y="3942187"/>
                <a:ext cx="367683" cy="840315"/>
              </a:xfrm>
              <a:custGeom>
                <a:avLst/>
                <a:gdLst>
                  <a:gd name="connsiteX0" fmla="*/ 0 w 438912"/>
                  <a:gd name="connsiteY0" fmla="*/ 1042416 h 1042416"/>
                  <a:gd name="connsiteX1" fmla="*/ 429768 w 438912"/>
                  <a:gd name="connsiteY1" fmla="*/ 1042416 h 1042416"/>
                  <a:gd name="connsiteX2" fmla="*/ 429768 w 438912"/>
                  <a:gd name="connsiteY2" fmla="*/ 1042416 h 1042416"/>
                  <a:gd name="connsiteX3" fmla="*/ 438912 w 438912"/>
                  <a:gd name="connsiteY3" fmla="*/ 0 h 1042416"/>
                  <a:gd name="connsiteX4" fmla="*/ 438912 w 438912"/>
                  <a:gd name="connsiteY4" fmla="*/ 0 h 1042416"/>
                  <a:gd name="connsiteX5" fmla="*/ 246888 w 438912"/>
                  <a:gd name="connsiteY5" fmla="*/ 0 h 104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912" h="1042416">
                    <a:moveTo>
                      <a:pt x="0" y="1042416"/>
                    </a:moveTo>
                    <a:lnTo>
                      <a:pt x="429768" y="1042416"/>
                    </a:lnTo>
                    <a:lnTo>
                      <a:pt x="429768" y="1042416"/>
                    </a:lnTo>
                    <a:lnTo>
                      <a:pt x="438912" y="0"/>
                    </a:lnTo>
                    <a:lnTo>
                      <a:pt x="438912" y="0"/>
                    </a:lnTo>
                    <a:lnTo>
                      <a:pt x="246888" y="0"/>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4" name="TextBox 263">
                <a:extLst>
                  <a:ext uri="{FF2B5EF4-FFF2-40B4-BE49-F238E27FC236}">
                    <a16:creationId xmlns:a16="http://schemas.microsoft.com/office/drawing/2014/main" id="{E3074D5D-5D57-2857-C4B0-1E9C8AB6816F}"/>
                  </a:ext>
                </a:extLst>
              </p:cNvPr>
              <p:cNvSpPr txBox="1"/>
              <p:nvPr/>
            </p:nvSpPr>
            <p:spPr>
              <a:xfrm>
                <a:off x="736738" y="4258501"/>
                <a:ext cx="626532" cy="389337"/>
              </a:xfrm>
              <a:prstGeom prst="rect">
                <a:avLst/>
              </a:prstGeom>
              <a:noFill/>
              <a:ln>
                <a:noFill/>
              </a:ln>
            </p:spPr>
            <p:txBody>
              <a:bodyPr wrap="square" lIns="137160" tIns="91440" rIns="0" bIns="91440" rtlCol="0">
                <a:spAutoFit/>
              </a:bodyPr>
              <a:lstStyle/>
              <a:p>
                <a:pPr>
                  <a:lnSpc>
                    <a:spcPct val="95000"/>
                  </a:lnSpc>
                  <a:spcBef>
                    <a:spcPts val="1200"/>
                  </a:spcBef>
                </a:pPr>
                <a:r>
                  <a:rPr lang="en-US" sz="1400" dirty="0">
                    <a:solidFill>
                      <a:srgbClr val="FF0000"/>
                    </a:solidFill>
                    <a:latin typeface="Microsoft Sans Serif"/>
                  </a:rPr>
                  <a:t>RLC</a:t>
                </a:r>
              </a:p>
            </p:txBody>
          </p:sp>
          <p:sp>
            <p:nvSpPr>
              <p:cNvPr id="265" name="Rectangle: Rounded Corners 264">
                <a:extLst>
                  <a:ext uri="{FF2B5EF4-FFF2-40B4-BE49-F238E27FC236}">
                    <a16:creationId xmlns:a16="http://schemas.microsoft.com/office/drawing/2014/main" id="{6936E495-1C90-005D-C0EB-6136D4A37124}"/>
                  </a:ext>
                </a:extLst>
              </p:cNvPr>
              <p:cNvSpPr/>
              <p:nvPr/>
            </p:nvSpPr>
            <p:spPr>
              <a:xfrm>
                <a:off x="346321" y="3831582"/>
                <a:ext cx="846294" cy="234668"/>
              </a:xfrm>
              <a:prstGeom prst="roundRect">
                <a:avLst/>
              </a:prstGeom>
              <a:solidFill>
                <a:schemeClr val="bg2">
                  <a:lumMod val="20000"/>
                  <a:lumOff val="80000"/>
                </a:schemeClr>
              </a:solidFill>
              <a:ln w="10795" cap="flat" cmpd="sng" algn="ctr">
                <a:solidFill>
                  <a:schemeClr val="bg1">
                    <a:lumMod val="50000"/>
                  </a:schemeClr>
                </a:solidFill>
                <a:prstDash val="dash"/>
              </a:ln>
              <a:effectLst/>
            </p:spPr>
            <p:txBody>
              <a:bodyPr rtlCol="0" anchor="ctr"/>
              <a:lstStyle/>
              <a:p>
                <a:pPr algn="ctr"/>
                <a:r>
                  <a:rPr lang="en-US" sz="1600" kern="0" dirty="0">
                    <a:solidFill>
                      <a:schemeClr val="tx1">
                        <a:lumMod val="50000"/>
                        <a:lumOff val="50000"/>
                      </a:schemeClr>
                    </a:solidFill>
                    <a:latin typeface="Microsoft Sans Serif"/>
                  </a:rPr>
                  <a:t>DU1</a:t>
                </a:r>
              </a:p>
            </p:txBody>
          </p:sp>
          <p:sp>
            <p:nvSpPr>
              <p:cNvPr id="266" name="TextBox 265">
                <a:extLst>
                  <a:ext uri="{FF2B5EF4-FFF2-40B4-BE49-F238E27FC236}">
                    <a16:creationId xmlns:a16="http://schemas.microsoft.com/office/drawing/2014/main" id="{5FD95AED-4DA5-3868-EC04-187178D19B57}"/>
                  </a:ext>
                </a:extLst>
              </p:cNvPr>
              <p:cNvSpPr txBox="1"/>
              <p:nvPr/>
            </p:nvSpPr>
            <p:spPr>
              <a:xfrm>
                <a:off x="18105" y="2482274"/>
                <a:ext cx="1495915" cy="515433"/>
              </a:xfrm>
              <a:prstGeom prst="rect">
                <a:avLst/>
              </a:prstGeom>
              <a:noFill/>
              <a:ln>
                <a:noFill/>
              </a:ln>
            </p:spPr>
            <p:txBody>
              <a:bodyPr wrap="square" lIns="137160" tIns="91440" rIns="0" bIns="91440" rtlCol="0">
                <a:spAutoFit/>
              </a:bodyPr>
              <a:lstStyle/>
              <a:p>
                <a:pPr>
                  <a:lnSpc>
                    <a:spcPct val="95000"/>
                  </a:lnSpc>
                  <a:spcBef>
                    <a:spcPts val="1200"/>
                  </a:spcBef>
                </a:pPr>
                <a:r>
                  <a:rPr lang="en-US" sz="1600" dirty="0">
                    <a:solidFill>
                      <a:srgbClr val="FF0000"/>
                    </a:solidFill>
                    <a:latin typeface="Microsoft Sans Serif"/>
                  </a:rPr>
                  <a:t>RRC + DRB</a:t>
                </a:r>
              </a:p>
            </p:txBody>
          </p:sp>
          <p:sp>
            <p:nvSpPr>
              <p:cNvPr id="267" name="Rectangle: Rounded Corners 266">
                <a:extLst>
                  <a:ext uri="{FF2B5EF4-FFF2-40B4-BE49-F238E27FC236}">
                    <a16:creationId xmlns:a16="http://schemas.microsoft.com/office/drawing/2014/main" id="{80D4418D-8509-E8E8-6B25-372A1946D1D7}"/>
                  </a:ext>
                </a:extLst>
              </p:cNvPr>
              <p:cNvSpPr/>
              <p:nvPr/>
            </p:nvSpPr>
            <p:spPr>
              <a:xfrm>
                <a:off x="514624" y="4738290"/>
                <a:ext cx="528184" cy="208174"/>
              </a:xfrm>
              <a:prstGeom prst="roundRect">
                <a:avLst/>
              </a:prstGeom>
              <a:solidFill>
                <a:srgbClr val="E04F4F">
                  <a:lumMod val="40000"/>
                  <a:lumOff val="60000"/>
                </a:srgbClr>
              </a:solidFill>
              <a:ln w="10795" cap="flat" cmpd="sng" algn="ctr">
                <a:solidFill>
                  <a:srgbClr val="90D0CE">
                    <a:shade val="15000"/>
                  </a:srgbClr>
                </a:solidFill>
                <a:prstDash val="solid"/>
              </a:ln>
              <a:effectLst/>
            </p:spPr>
            <p:txBody>
              <a:bodyPr rtlCol="0" anchor="ctr"/>
              <a:lstStyle/>
              <a:p>
                <a:pPr algn="ctr"/>
                <a:r>
                  <a:rPr lang="en-US" sz="1400" kern="0" dirty="0">
                    <a:solidFill>
                      <a:srgbClr val="000000"/>
                    </a:solidFill>
                    <a:latin typeface="Microsoft Sans Serif"/>
                  </a:rPr>
                  <a:t>UE</a:t>
                </a:r>
              </a:p>
            </p:txBody>
          </p:sp>
          <p:cxnSp>
            <p:nvCxnSpPr>
              <p:cNvPr id="268" name="Straight Connector 267">
                <a:extLst>
                  <a:ext uri="{FF2B5EF4-FFF2-40B4-BE49-F238E27FC236}">
                    <a16:creationId xmlns:a16="http://schemas.microsoft.com/office/drawing/2014/main" id="{753FFD00-D5CD-EF0B-1BEE-F7D0259AA331}"/>
                  </a:ext>
                </a:extLst>
              </p:cNvPr>
              <p:cNvCxnSpPr>
                <a:cxnSpLocks/>
                <a:stCxn id="262" idx="2"/>
                <a:endCxn id="265" idx="0"/>
              </p:cNvCxnSpPr>
              <p:nvPr/>
            </p:nvCxnSpPr>
            <p:spPr>
              <a:xfrm flipH="1">
                <a:off x="769468" y="3293667"/>
                <a:ext cx="1" cy="537915"/>
              </a:xfrm>
              <a:prstGeom prst="line">
                <a:avLst/>
              </a:prstGeom>
              <a:ln>
                <a:prstDash val="dash"/>
                <a:headEnd w="lg" len="lg"/>
                <a:tailEnd type="none"/>
              </a:ln>
            </p:spPr>
            <p:style>
              <a:lnRef idx="1">
                <a:schemeClr val="dk1"/>
              </a:lnRef>
              <a:fillRef idx="0">
                <a:schemeClr val="dk1"/>
              </a:fillRef>
              <a:effectRef idx="0">
                <a:schemeClr val="dk1"/>
              </a:effectRef>
              <a:fontRef idx="minor">
                <a:schemeClr val="tx1"/>
              </a:fontRef>
            </p:style>
          </p:cxnSp>
          <p:sp>
            <p:nvSpPr>
              <p:cNvPr id="269" name="Freeform: Shape 268">
                <a:extLst>
                  <a:ext uri="{FF2B5EF4-FFF2-40B4-BE49-F238E27FC236}">
                    <a16:creationId xmlns:a16="http://schemas.microsoft.com/office/drawing/2014/main" id="{4E42E889-5ECB-11CD-83F3-892602F86B1F}"/>
                  </a:ext>
                </a:extLst>
              </p:cNvPr>
              <p:cNvSpPr/>
              <p:nvPr/>
            </p:nvSpPr>
            <p:spPr>
              <a:xfrm>
                <a:off x="769468" y="2843038"/>
                <a:ext cx="626532" cy="2078674"/>
              </a:xfrm>
              <a:custGeom>
                <a:avLst/>
                <a:gdLst>
                  <a:gd name="connsiteX0" fmla="*/ 2020824 w 2569464"/>
                  <a:gd name="connsiteY0" fmla="*/ 2587752 h 2587752"/>
                  <a:gd name="connsiteX1" fmla="*/ 2542032 w 2569464"/>
                  <a:gd name="connsiteY1" fmla="*/ 2578608 h 2587752"/>
                  <a:gd name="connsiteX2" fmla="*/ 2542032 w 2569464"/>
                  <a:gd name="connsiteY2" fmla="*/ 2578608 h 2587752"/>
                  <a:gd name="connsiteX3" fmla="*/ 2569464 w 2569464"/>
                  <a:gd name="connsiteY3" fmla="*/ 9144 h 2587752"/>
                  <a:gd name="connsiteX4" fmla="*/ 2569464 w 2569464"/>
                  <a:gd name="connsiteY4" fmla="*/ 9144 h 2587752"/>
                  <a:gd name="connsiteX5" fmla="*/ 0 w 2569464"/>
                  <a:gd name="connsiteY5" fmla="*/ 0 h 2587752"/>
                  <a:gd name="connsiteX6" fmla="*/ 0 w 2569464"/>
                  <a:gd name="connsiteY6" fmla="*/ 0 h 2587752"/>
                  <a:gd name="connsiteX7" fmla="*/ 36576 w 2569464"/>
                  <a:gd name="connsiteY7" fmla="*/ 292608 h 2587752"/>
                  <a:gd name="connsiteX0" fmla="*/ 2032683 w 2581323"/>
                  <a:gd name="connsiteY0" fmla="*/ 2587752 h 2587752"/>
                  <a:gd name="connsiteX1" fmla="*/ 2553891 w 2581323"/>
                  <a:gd name="connsiteY1" fmla="*/ 2578608 h 2587752"/>
                  <a:gd name="connsiteX2" fmla="*/ 2553891 w 2581323"/>
                  <a:gd name="connsiteY2" fmla="*/ 2578608 h 2587752"/>
                  <a:gd name="connsiteX3" fmla="*/ 2581323 w 2581323"/>
                  <a:gd name="connsiteY3" fmla="*/ 9144 h 2587752"/>
                  <a:gd name="connsiteX4" fmla="*/ 2581323 w 2581323"/>
                  <a:gd name="connsiteY4" fmla="*/ 9144 h 2587752"/>
                  <a:gd name="connsiteX5" fmla="*/ 11859 w 2581323"/>
                  <a:gd name="connsiteY5" fmla="*/ 0 h 2587752"/>
                  <a:gd name="connsiteX6" fmla="*/ 11859 w 2581323"/>
                  <a:gd name="connsiteY6" fmla="*/ 0 h 2587752"/>
                  <a:gd name="connsiteX7" fmla="*/ 2715 w 2581323"/>
                  <a:gd name="connsiteY7" fmla="*/ 292608 h 2587752"/>
                  <a:gd name="connsiteX0" fmla="*/ 2020824 w 2569464"/>
                  <a:gd name="connsiteY0" fmla="*/ 2587752 h 2587752"/>
                  <a:gd name="connsiteX1" fmla="*/ 2542032 w 2569464"/>
                  <a:gd name="connsiteY1" fmla="*/ 2578608 h 2587752"/>
                  <a:gd name="connsiteX2" fmla="*/ 2542032 w 2569464"/>
                  <a:gd name="connsiteY2" fmla="*/ 2578608 h 2587752"/>
                  <a:gd name="connsiteX3" fmla="*/ 2569464 w 2569464"/>
                  <a:gd name="connsiteY3" fmla="*/ 9144 h 2587752"/>
                  <a:gd name="connsiteX4" fmla="*/ 2569464 w 2569464"/>
                  <a:gd name="connsiteY4" fmla="*/ 9144 h 2587752"/>
                  <a:gd name="connsiteX5" fmla="*/ 0 w 2569464"/>
                  <a:gd name="connsiteY5" fmla="*/ 0 h 2587752"/>
                  <a:gd name="connsiteX6" fmla="*/ 0 w 2569464"/>
                  <a:gd name="connsiteY6" fmla="*/ 0 h 2587752"/>
                  <a:gd name="connsiteX7" fmla="*/ 18288 w 2569464"/>
                  <a:gd name="connsiteY7" fmla="*/ 292608 h 2587752"/>
                  <a:gd name="connsiteX0" fmla="*/ 2020878 w 2569518"/>
                  <a:gd name="connsiteY0" fmla="*/ 2587752 h 2587752"/>
                  <a:gd name="connsiteX1" fmla="*/ 2542086 w 2569518"/>
                  <a:gd name="connsiteY1" fmla="*/ 2578608 h 2587752"/>
                  <a:gd name="connsiteX2" fmla="*/ 2542086 w 2569518"/>
                  <a:gd name="connsiteY2" fmla="*/ 2578608 h 2587752"/>
                  <a:gd name="connsiteX3" fmla="*/ 2569518 w 2569518"/>
                  <a:gd name="connsiteY3" fmla="*/ 9144 h 2587752"/>
                  <a:gd name="connsiteX4" fmla="*/ 2569518 w 2569518"/>
                  <a:gd name="connsiteY4" fmla="*/ 9144 h 2587752"/>
                  <a:gd name="connsiteX5" fmla="*/ 54 w 2569518"/>
                  <a:gd name="connsiteY5" fmla="*/ 0 h 2587752"/>
                  <a:gd name="connsiteX6" fmla="*/ 54 w 2569518"/>
                  <a:gd name="connsiteY6" fmla="*/ 0 h 2587752"/>
                  <a:gd name="connsiteX7" fmla="*/ 4054 w 2569518"/>
                  <a:gd name="connsiteY7" fmla="*/ 292608 h 2587752"/>
                  <a:gd name="connsiteX0" fmla="*/ 2020824 w 2569464"/>
                  <a:gd name="connsiteY0" fmla="*/ 2587752 h 2587752"/>
                  <a:gd name="connsiteX1" fmla="*/ 2542032 w 2569464"/>
                  <a:gd name="connsiteY1" fmla="*/ 2578608 h 2587752"/>
                  <a:gd name="connsiteX2" fmla="*/ 2542032 w 2569464"/>
                  <a:gd name="connsiteY2" fmla="*/ 2578608 h 2587752"/>
                  <a:gd name="connsiteX3" fmla="*/ 2569464 w 2569464"/>
                  <a:gd name="connsiteY3" fmla="*/ 9144 h 2587752"/>
                  <a:gd name="connsiteX4" fmla="*/ 2569464 w 2569464"/>
                  <a:gd name="connsiteY4" fmla="*/ 9144 h 2587752"/>
                  <a:gd name="connsiteX5" fmla="*/ 0 w 2569464"/>
                  <a:gd name="connsiteY5" fmla="*/ 0 h 2587752"/>
                  <a:gd name="connsiteX6" fmla="*/ 0 w 2569464"/>
                  <a:gd name="connsiteY6" fmla="*/ 0 h 2587752"/>
                  <a:gd name="connsiteX7" fmla="*/ 4000 w 2569464"/>
                  <a:gd name="connsiteY7" fmla="*/ 292608 h 2587752"/>
                  <a:gd name="connsiteX0" fmla="*/ 963302 w 2569464"/>
                  <a:gd name="connsiteY0" fmla="*/ 2569646 h 2578608"/>
                  <a:gd name="connsiteX1" fmla="*/ 2542032 w 2569464"/>
                  <a:gd name="connsiteY1" fmla="*/ 2578608 h 2578608"/>
                  <a:gd name="connsiteX2" fmla="*/ 2542032 w 2569464"/>
                  <a:gd name="connsiteY2" fmla="*/ 2578608 h 2578608"/>
                  <a:gd name="connsiteX3" fmla="*/ 2569464 w 2569464"/>
                  <a:gd name="connsiteY3" fmla="*/ 9144 h 2578608"/>
                  <a:gd name="connsiteX4" fmla="*/ 2569464 w 2569464"/>
                  <a:gd name="connsiteY4" fmla="*/ 9144 h 2578608"/>
                  <a:gd name="connsiteX5" fmla="*/ 0 w 2569464"/>
                  <a:gd name="connsiteY5" fmla="*/ 0 h 2578608"/>
                  <a:gd name="connsiteX6" fmla="*/ 0 w 2569464"/>
                  <a:gd name="connsiteY6" fmla="*/ 0 h 2578608"/>
                  <a:gd name="connsiteX7" fmla="*/ 4000 w 2569464"/>
                  <a:gd name="connsiteY7" fmla="*/ 292608 h 257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9464" h="2578608">
                    <a:moveTo>
                      <a:pt x="963302" y="2569646"/>
                    </a:moveTo>
                    <a:lnTo>
                      <a:pt x="2542032" y="2578608"/>
                    </a:lnTo>
                    <a:lnTo>
                      <a:pt x="2542032" y="2578608"/>
                    </a:lnTo>
                    <a:lnTo>
                      <a:pt x="2569464" y="9144"/>
                    </a:lnTo>
                    <a:lnTo>
                      <a:pt x="2569464" y="9144"/>
                    </a:lnTo>
                    <a:lnTo>
                      <a:pt x="0" y="0"/>
                    </a:lnTo>
                    <a:lnTo>
                      <a:pt x="0" y="0"/>
                    </a:lnTo>
                    <a:cubicBezTo>
                      <a:pt x="12192" y="97536"/>
                      <a:pt x="6095" y="195072"/>
                      <a:pt x="4000" y="292608"/>
                    </a:cubicBezTo>
                  </a:path>
                </a:pathLst>
              </a:custGeom>
              <a:ln>
                <a:solidFill>
                  <a:srgbClr val="FF0000"/>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solidFill>
                    <a:srgbClr val="FF0000"/>
                  </a:solidFill>
                </a:endParaRPr>
              </a:p>
            </p:txBody>
          </p:sp>
          <p:sp>
            <p:nvSpPr>
              <p:cNvPr id="270" name="Rectangle: Rounded Corners 269">
                <a:extLst>
                  <a:ext uri="{FF2B5EF4-FFF2-40B4-BE49-F238E27FC236}">
                    <a16:creationId xmlns:a16="http://schemas.microsoft.com/office/drawing/2014/main" id="{CC219A8F-33BB-7B39-BCA7-0CF4D83F2688}"/>
                  </a:ext>
                </a:extLst>
              </p:cNvPr>
              <p:cNvSpPr/>
              <p:nvPr/>
            </p:nvSpPr>
            <p:spPr>
              <a:xfrm>
                <a:off x="1643337" y="2943641"/>
                <a:ext cx="976470" cy="1221853"/>
              </a:xfrm>
              <a:prstGeom prst="roundRect">
                <a:avLst/>
              </a:prstGeom>
              <a:solidFill>
                <a:srgbClr val="7BA0FF">
                  <a:lumMod val="60000"/>
                  <a:lumOff val="40000"/>
                </a:srgbClr>
              </a:solidFill>
              <a:ln w="10795" cap="flat" cmpd="sng" algn="ctr">
                <a:solidFill>
                  <a:srgbClr val="90D0CE">
                    <a:shade val="15000"/>
                  </a:srgbClr>
                </a:solidFill>
                <a:prstDash val="solid"/>
              </a:ln>
              <a:effectLst/>
            </p:spPr>
            <p:txBody>
              <a:bodyPr rtlCol="0" anchor="ctr"/>
              <a:lstStyle/>
              <a:p>
                <a:pPr algn="ctr"/>
                <a:r>
                  <a:rPr lang="en-US" sz="1600" kern="0" dirty="0">
                    <a:solidFill>
                      <a:srgbClr val="000000"/>
                    </a:solidFill>
                    <a:latin typeface="Microsoft Sans Serif"/>
                  </a:rPr>
                  <a:t>gNB2</a:t>
                </a:r>
              </a:p>
            </p:txBody>
          </p:sp>
          <p:sp>
            <p:nvSpPr>
              <p:cNvPr id="271" name="Rectangle: Rounded Corners 270">
                <a:extLst>
                  <a:ext uri="{FF2B5EF4-FFF2-40B4-BE49-F238E27FC236}">
                    <a16:creationId xmlns:a16="http://schemas.microsoft.com/office/drawing/2014/main" id="{8C365A33-E3C3-AEA6-0ACE-EDE8F6CAEF89}"/>
                  </a:ext>
                </a:extLst>
              </p:cNvPr>
              <p:cNvSpPr/>
              <p:nvPr/>
            </p:nvSpPr>
            <p:spPr>
              <a:xfrm>
                <a:off x="1699447" y="3058999"/>
                <a:ext cx="846294" cy="234668"/>
              </a:xfrm>
              <a:prstGeom prst="roundRect">
                <a:avLst/>
              </a:prstGeom>
              <a:solidFill>
                <a:schemeClr val="accent2">
                  <a:lumMod val="40000"/>
                  <a:lumOff val="60000"/>
                </a:schemeClr>
              </a:solidFill>
              <a:ln w="10795" cap="flat" cmpd="sng" algn="ctr">
                <a:solidFill>
                  <a:schemeClr val="bg1">
                    <a:lumMod val="50000"/>
                  </a:schemeClr>
                </a:solidFill>
                <a:prstDash val="dash"/>
              </a:ln>
              <a:effectLst/>
            </p:spPr>
            <p:txBody>
              <a:bodyPr rtlCol="0" anchor="ctr"/>
              <a:lstStyle/>
              <a:p>
                <a:pPr algn="ctr"/>
                <a:r>
                  <a:rPr lang="en-US" sz="1600" kern="0" dirty="0">
                    <a:solidFill>
                      <a:schemeClr val="tx1">
                        <a:lumMod val="50000"/>
                        <a:lumOff val="50000"/>
                      </a:schemeClr>
                    </a:solidFill>
                    <a:latin typeface="Microsoft Sans Serif"/>
                  </a:rPr>
                  <a:t>CU2</a:t>
                </a:r>
              </a:p>
            </p:txBody>
          </p:sp>
          <p:sp>
            <p:nvSpPr>
              <p:cNvPr id="272" name="Rectangle: Rounded Corners 271">
                <a:extLst>
                  <a:ext uri="{FF2B5EF4-FFF2-40B4-BE49-F238E27FC236}">
                    <a16:creationId xmlns:a16="http://schemas.microsoft.com/office/drawing/2014/main" id="{3FF5B033-D50B-7B8F-685F-B74D37E0DAF8}"/>
                  </a:ext>
                </a:extLst>
              </p:cNvPr>
              <p:cNvSpPr/>
              <p:nvPr/>
            </p:nvSpPr>
            <p:spPr>
              <a:xfrm>
                <a:off x="1699447" y="3831582"/>
                <a:ext cx="846294" cy="234668"/>
              </a:xfrm>
              <a:prstGeom prst="roundRect">
                <a:avLst/>
              </a:prstGeom>
              <a:solidFill>
                <a:schemeClr val="accent2">
                  <a:lumMod val="40000"/>
                  <a:lumOff val="60000"/>
                </a:schemeClr>
              </a:solidFill>
              <a:ln w="10795" cap="flat" cmpd="sng" algn="ctr">
                <a:solidFill>
                  <a:schemeClr val="bg1">
                    <a:lumMod val="50000"/>
                  </a:schemeClr>
                </a:solidFill>
                <a:prstDash val="dash"/>
              </a:ln>
              <a:effectLst/>
            </p:spPr>
            <p:txBody>
              <a:bodyPr rtlCol="0" anchor="ctr"/>
              <a:lstStyle/>
              <a:p>
                <a:pPr algn="ctr"/>
                <a:r>
                  <a:rPr lang="en-US" sz="1600" kern="0" dirty="0">
                    <a:solidFill>
                      <a:schemeClr val="tx1">
                        <a:lumMod val="50000"/>
                        <a:lumOff val="50000"/>
                      </a:schemeClr>
                    </a:solidFill>
                    <a:latin typeface="Microsoft Sans Serif"/>
                  </a:rPr>
                  <a:t>DU2</a:t>
                </a:r>
              </a:p>
            </p:txBody>
          </p:sp>
          <p:cxnSp>
            <p:nvCxnSpPr>
              <p:cNvPr id="273" name="Straight Connector 272">
                <a:extLst>
                  <a:ext uri="{FF2B5EF4-FFF2-40B4-BE49-F238E27FC236}">
                    <a16:creationId xmlns:a16="http://schemas.microsoft.com/office/drawing/2014/main" id="{7A951018-B444-0BB5-E90E-9384D2F05C65}"/>
                  </a:ext>
                </a:extLst>
              </p:cNvPr>
              <p:cNvCxnSpPr>
                <a:cxnSpLocks/>
                <a:stCxn id="271" idx="2"/>
                <a:endCxn id="272" idx="0"/>
              </p:cNvCxnSpPr>
              <p:nvPr/>
            </p:nvCxnSpPr>
            <p:spPr>
              <a:xfrm flipH="1">
                <a:off x="2122594" y="3293667"/>
                <a:ext cx="1" cy="537915"/>
              </a:xfrm>
              <a:prstGeom prst="line">
                <a:avLst/>
              </a:prstGeom>
              <a:ln>
                <a:prstDash val="dash"/>
                <a:headEnd w="lg" len="lg"/>
                <a:tailEnd type="none"/>
              </a:ln>
            </p:spPr>
            <p:style>
              <a:lnRef idx="1">
                <a:schemeClr val="dk1"/>
              </a:lnRef>
              <a:fillRef idx="0">
                <a:schemeClr val="dk1"/>
              </a:fillRef>
              <a:effectRef idx="0">
                <a:schemeClr val="dk1"/>
              </a:effectRef>
              <a:fontRef idx="minor">
                <a:schemeClr val="tx1"/>
              </a:fontRef>
            </p:style>
          </p:cxnSp>
          <p:cxnSp>
            <p:nvCxnSpPr>
              <p:cNvPr id="274" name="Straight Connector 273">
                <a:extLst>
                  <a:ext uri="{FF2B5EF4-FFF2-40B4-BE49-F238E27FC236}">
                    <a16:creationId xmlns:a16="http://schemas.microsoft.com/office/drawing/2014/main" id="{F8071290-731D-634C-96A8-C07117ADD762}"/>
                  </a:ext>
                </a:extLst>
              </p:cNvPr>
              <p:cNvCxnSpPr>
                <a:cxnSpLocks/>
                <a:stCxn id="265" idx="2"/>
                <a:endCxn id="267" idx="0"/>
              </p:cNvCxnSpPr>
              <p:nvPr/>
            </p:nvCxnSpPr>
            <p:spPr>
              <a:xfrm>
                <a:off x="769468" y="4066250"/>
                <a:ext cx="9248" cy="672040"/>
              </a:xfrm>
              <a:prstGeom prst="line">
                <a:avLst/>
              </a:prstGeom>
              <a:ln>
                <a:solidFill>
                  <a:schemeClr val="tx1"/>
                </a:solidFill>
                <a:prstDash val="solid"/>
                <a:headEnd type="triangle" w="med" len="med"/>
                <a:tailEnd type="triangle" w="med" len="med"/>
              </a:ln>
            </p:spPr>
            <p:style>
              <a:lnRef idx="1">
                <a:schemeClr val="dk1"/>
              </a:lnRef>
              <a:fillRef idx="0">
                <a:schemeClr val="dk1"/>
              </a:fillRef>
              <a:effectRef idx="0">
                <a:schemeClr val="dk1"/>
              </a:effectRef>
              <a:fontRef idx="minor">
                <a:schemeClr val="tx1"/>
              </a:fontRef>
            </p:style>
          </p:cxnSp>
        </p:grpSp>
        <p:grpSp>
          <p:nvGrpSpPr>
            <p:cNvPr id="275" name="Group 274">
              <a:extLst>
                <a:ext uri="{FF2B5EF4-FFF2-40B4-BE49-F238E27FC236}">
                  <a16:creationId xmlns:a16="http://schemas.microsoft.com/office/drawing/2014/main" id="{70AE4886-3580-D0BD-72D3-B6F6DBB51371}"/>
                </a:ext>
              </a:extLst>
            </p:cNvPr>
            <p:cNvGrpSpPr/>
            <p:nvPr/>
          </p:nvGrpSpPr>
          <p:grpSpPr>
            <a:xfrm>
              <a:off x="9245791" y="817610"/>
              <a:ext cx="2774294" cy="2487406"/>
              <a:chOff x="5840618" y="3130513"/>
              <a:chExt cx="2774294" cy="2487406"/>
            </a:xfrm>
          </p:grpSpPr>
          <p:sp>
            <p:nvSpPr>
              <p:cNvPr id="276" name="Rectangle: Rounded Corners 275">
                <a:extLst>
                  <a:ext uri="{FF2B5EF4-FFF2-40B4-BE49-F238E27FC236}">
                    <a16:creationId xmlns:a16="http://schemas.microsoft.com/office/drawing/2014/main" id="{4A58A255-47D6-370A-0D6E-83F615A6B90A}"/>
                  </a:ext>
                </a:extLst>
              </p:cNvPr>
              <p:cNvSpPr/>
              <p:nvPr/>
            </p:nvSpPr>
            <p:spPr>
              <a:xfrm>
                <a:off x="7509124" y="3615096"/>
                <a:ext cx="976470" cy="1221853"/>
              </a:xfrm>
              <a:prstGeom prst="roundRect">
                <a:avLst/>
              </a:prstGeom>
              <a:solidFill>
                <a:srgbClr val="7BA0FF">
                  <a:lumMod val="60000"/>
                  <a:lumOff val="40000"/>
                </a:srgbClr>
              </a:solidFill>
              <a:ln w="10795" cap="flat" cmpd="sng" algn="ctr">
                <a:solidFill>
                  <a:srgbClr val="90D0CE">
                    <a:shade val="15000"/>
                  </a:srgbClr>
                </a:solidFill>
                <a:prstDash val="solid"/>
              </a:ln>
              <a:effectLst/>
            </p:spPr>
            <p:txBody>
              <a:bodyPr rtlCol="0" anchor="ctr"/>
              <a:lstStyle/>
              <a:p>
                <a:pPr algn="ctr"/>
                <a:r>
                  <a:rPr lang="en-US" sz="1600" kern="0" dirty="0">
                    <a:solidFill>
                      <a:srgbClr val="000000"/>
                    </a:solidFill>
                    <a:latin typeface="Microsoft Sans Serif"/>
                  </a:rPr>
                  <a:t>gNB2</a:t>
                </a:r>
              </a:p>
            </p:txBody>
          </p:sp>
          <p:sp>
            <p:nvSpPr>
              <p:cNvPr id="277" name="Rectangle: Rounded Corners 276">
                <a:extLst>
                  <a:ext uri="{FF2B5EF4-FFF2-40B4-BE49-F238E27FC236}">
                    <a16:creationId xmlns:a16="http://schemas.microsoft.com/office/drawing/2014/main" id="{FEEDE195-EDC2-003F-902E-7A03B69BDC49}"/>
                  </a:ext>
                </a:extLst>
              </p:cNvPr>
              <p:cNvSpPr/>
              <p:nvPr/>
            </p:nvSpPr>
            <p:spPr>
              <a:xfrm>
                <a:off x="7565234" y="3730454"/>
                <a:ext cx="846294" cy="234668"/>
              </a:xfrm>
              <a:prstGeom prst="roundRect">
                <a:avLst/>
              </a:prstGeom>
              <a:solidFill>
                <a:schemeClr val="accent2">
                  <a:lumMod val="40000"/>
                  <a:lumOff val="60000"/>
                </a:schemeClr>
              </a:solidFill>
              <a:ln w="10795" cap="flat" cmpd="sng" algn="ctr">
                <a:solidFill>
                  <a:schemeClr val="bg1">
                    <a:lumMod val="50000"/>
                  </a:schemeClr>
                </a:solidFill>
                <a:prstDash val="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chemeClr val="tx1">
                        <a:lumMod val="50000"/>
                        <a:lumOff val="50000"/>
                      </a:schemeClr>
                    </a:solidFill>
                    <a:effectLst/>
                    <a:uLnTx/>
                    <a:uFillTx/>
                    <a:latin typeface="Microsoft Sans Serif"/>
                    <a:ea typeface="+mn-ea"/>
                    <a:cs typeface="+mn-cs"/>
                  </a:rPr>
                  <a:t>CU2</a:t>
                </a:r>
              </a:p>
            </p:txBody>
          </p:sp>
          <p:sp>
            <p:nvSpPr>
              <p:cNvPr id="278" name="Freeform: Shape 277">
                <a:extLst>
                  <a:ext uri="{FF2B5EF4-FFF2-40B4-BE49-F238E27FC236}">
                    <a16:creationId xmlns:a16="http://schemas.microsoft.com/office/drawing/2014/main" id="{FD0C2E7F-5279-605E-D60D-C41ED17F7F54}"/>
                  </a:ext>
                </a:extLst>
              </p:cNvPr>
              <p:cNvSpPr/>
              <p:nvPr/>
            </p:nvSpPr>
            <p:spPr>
              <a:xfrm>
                <a:off x="8154944" y="4613642"/>
                <a:ext cx="367683" cy="840315"/>
              </a:xfrm>
              <a:custGeom>
                <a:avLst/>
                <a:gdLst>
                  <a:gd name="connsiteX0" fmla="*/ 0 w 438912"/>
                  <a:gd name="connsiteY0" fmla="*/ 1042416 h 1042416"/>
                  <a:gd name="connsiteX1" fmla="*/ 429768 w 438912"/>
                  <a:gd name="connsiteY1" fmla="*/ 1042416 h 1042416"/>
                  <a:gd name="connsiteX2" fmla="*/ 429768 w 438912"/>
                  <a:gd name="connsiteY2" fmla="*/ 1042416 h 1042416"/>
                  <a:gd name="connsiteX3" fmla="*/ 438912 w 438912"/>
                  <a:gd name="connsiteY3" fmla="*/ 0 h 1042416"/>
                  <a:gd name="connsiteX4" fmla="*/ 438912 w 438912"/>
                  <a:gd name="connsiteY4" fmla="*/ 0 h 1042416"/>
                  <a:gd name="connsiteX5" fmla="*/ 246888 w 438912"/>
                  <a:gd name="connsiteY5" fmla="*/ 0 h 104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912" h="1042416">
                    <a:moveTo>
                      <a:pt x="0" y="1042416"/>
                    </a:moveTo>
                    <a:lnTo>
                      <a:pt x="429768" y="1042416"/>
                    </a:lnTo>
                    <a:lnTo>
                      <a:pt x="429768" y="1042416"/>
                    </a:lnTo>
                    <a:lnTo>
                      <a:pt x="438912" y="0"/>
                    </a:lnTo>
                    <a:lnTo>
                      <a:pt x="438912" y="0"/>
                    </a:lnTo>
                    <a:lnTo>
                      <a:pt x="246888" y="0"/>
                    </a:lnTo>
                  </a:path>
                </a:pathLst>
              </a:cu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9" name="TextBox 278">
                <a:extLst>
                  <a:ext uri="{FF2B5EF4-FFF2-40B4-BE49-F238E27FC236}">
                    <a16:creationId xmlns:a16="http://schemas.microsoft.com/office/drawing/2014/main" id="{0FDFFCCF-B425-ED6B-1A26-EC7A1199C89D}"/>
                  </a:ext>
                </a:extLst>
              </p:cNvPr>
              <p:cNvSpPr txBox="1"/>
              <p:nvPr/>
            </p:nvSpPr>
            <p:spPr>
              <a:xfrm>
                <a:off x="7973503" y="4929956"/>
                <a:ext cx="626786" cy="389337"/>
              </a:xfrm>
              <a:prstGeom prst="rect">
                <a:avLst/>
              </a:prstGeom>
              <a:noFill/>
              <a:ln>
                <a:noFill/>
              </a:ln>
            </p:spPr>
            <p:txBody>
              <a:bodyPr wrap="square" lIns="137160" tIns="91440" rIns="0" bIns="91440" rtlCol="0">
                <a:spAutoFit/>
              </a:bodyPr>
              <a:lstStyle/>
              <a:p>
                <a:pPr>
                  <a:lnSpc>
                    <a:spcPct val="95000"/>
                  </a:lnSpc>
                  <a:spcBef>
                    <a:spcPts val="1200"/>
                  </a:spcBef>
                </a:pPr>
                <a:r>
                  <a:rPr lang="en-US" sz="1400" dirty="0">
                    <a:solidFill>
                      <a:srgbClr val="7BA0FF">
                        <a:lumMod val="75000"/>
                      </a:srgbClr>
                    </a:solidFill>
                    <a:latin typeface="Microsoft Sans Serif"/>
                  </a:rPr>
                  <a:t>RLC</a:t>
                </a:r>
              </a:p>
            </p:txBody>
          </p:sp>
          <p:sp>
            <p:nvSpPr>
              <p:cNvPr id="280" name="Rectangle: Rounded Corners 279">
                <a:extLst>
                  <a:ext uri="{FF2B5EF4-FFF2-40B4-BE49-F238E27FC236}">
                    <a16:creationId xmlns:a16="http://schemas.microsoft.com/office/drawing/2014/main" id="{F224425A-4675-CDE1-802F-A83542C89AD7}"/>
                  </a:ext>
                </a:extLst>
              </p:cNvPr>
              <p:cNvSpPr/>
              <p:nvPr/>
            </p:nvSpPr>
            <p:spPr>
              <a:xfrm>
                <a:off x="7565233" y="4503037"/>
                <a:ext cx="846294" cy="234668"/>
              </a:xfrm>
              <a:prstGeom prst="roundRect">
                <a:avLst/>
              </a:prstGeom>
              <a:solidFill>
                <a:schemeClr val="accent2">
                  <a:lumMod val="40000"/>
                  <a:lumOff val="60000"/>
                </a:schemeClr>
              </a:solidFill>
              <a:ln w="10795" cap="flat" cmpd="sng" algn="ctr">
                <a:solidFill>
                  <a:schemeClr val="bg1">
                    <a:lumMod val="50000"/>
                  </a:schemeClr>
                </a:solidFill>
                <a:prstDash val="dash"/>
              </a:ln>
              <a:effectLst/>
            </p:spPr>
            <p:txBody>
              <a:bodyPr rtlCol="0" anchor="ctr"/>
              <a:lstStyle/>
              <a:p>
                <a:pPr algn="ctr"/>
                <a:r>
                  <a:rPr lang="en-US" sz="1600" kern="0" dirty="0">
                    <a:solidFill>
                      <a:schemeClr val="tx1">
                        <a:lumMod val="50000"/>
                        <a:lumOff val="50000"/>
                      </a:schemeClr>
                    </a:solidFill>
                    <a:latin typeface="Microsoft Sans Serif"/>
                  </a:rPr>
                  <a:t>DU2</a:t>
                </a:r>
              </a:p>
            </p:txBody>
          </p:sp>
          <p:sp>
            <p:nvSpPr>
              <p:cNvPr id="281" name="TextBox 280">
                <a:extLst>
                  <a:ext uri="{FF2B5EF4-FFF2-40B4-BE49-F238E27FC236}">
                    <a16:creationId xmlns:a16="http://schemas.microsoft.com/office/drawing/2014/main" id="{DDBB05A8-00D8-024B-7738-81AC6E9941D1}"/>
                  </a:ext>
                </a:extLst>
              </p:cNvPr>
              <p:cNvSpPr txBox="1"/>
              <p:nvPr/>
            </p:nvSpPr>
            <p:spPr>
              <a:xfrm>
                <a:off x="7237017" y="3130513"/>
                <a:ext cx="1377894" cy="515433"/>
              </a:xfrm>
              <a:prstGeom prst="rect">
                <a:avLst/>
              </a:prstGeom>
              <a:noFill/>
              <a:ln>
                <a:noFill/>
              </a:ln>
            </p:spPr>
            <p:txBody>
              <a:bodyPr wrap="square" lIns="137160" tIns="91440" rIns="0" bIns="91440" rtlCol="0">
                <a:spAutoFit/>
              </a:bodyPr>
              <a:lstStyle/>
              <a:p>
                <a:pPr>
                  <a:lnSpc>
                    <a:spcPct val="95000"/>
                  </a:lnSpc>
                  <a:spcBef>
                    <a:spcPts val="1200"/>
                  </a:spcBef>
                </a:pPr>
                <a:r>
                  <a:rPr lang="en-US" sz="1600" dirty="0">
                    <a:solidFill>
                      <a:schemeClr val="accent2">
                        <a:lumMod val="75000"/>
                      </a:schemeClr>
                    </a:solidFill>
                    <a:latin typeface="Microsoft Sans Serif"/>
                  </a:rPr>
                  <a:t>RRC + DRB</a:t>
                </a:r>
              </a:p>
            </p:txBody>
          </p:sp>
          <p:sp>
            <p:nvSpPr>
              <p:cNvPr id="282" name="Rectangle: Rounded Corners 281">
                <a:extLst>
                  <a:ext uri="{FF2B5EF4-FFF2-40B4-BE49-F238E27FC236}">
                    <a16:creationId xmlns:a16="http://schemas.microsoft.com/office/drawing/2014/main" id="{542E4482-F9C4-AEBE-3ADE-1C0C9C7934E8}"/>
                  </a:ext>
                </a:extLst>
              </p:cNvPr>
              <p:cNvSpPr/>
              <p:nvPr/>
            </p:nvSpPr>
            <p:spPr>
              <a:xfrm>
                <a:off x="7733536" y="5409745"/>
                <a:ext cx="528184" cy="208174"/>
              </a:xfrm>
              <a:prstGeom prst="roundRect">
                <a:avLst/>
              </a:prstGeom>
              <a:solidFill>
                <a:srgbClr val="7BA0FF">
                  <a:lumMod val="60000"/>
                  <a:lumOff val="40000"/>
                </a:srgbClr>
              </a:solidFill>
              <a:ln w="10795" cap="flat" cmpd="sng" algn="ctr">
                <a:solidFill>
                  <a:srgbClr val="90D0CE">
                    <a:shade val="15000"/>
                  </a:srgbClr>
                </a:solidFill>
                <a:prstDash val="solid"/>
              </a:ln>
              <a:effectLst/>
            </p:spPr>
            <p:txBody>
              <a:bodyPr rtlCol="0" anchor="ctr"/>
              <a:lstStyle/>
              <a:p>
                <a:pPr algn="ctr"/>
                <a:r>
                  <a:rPr lang="en-US" sz="1400" kern="0" dirty="0">
                    <a:solidFill>
                      <a:srgbClr val="000000"/>
                    </a:solidFill>
                    <a:latin typeface="Microsoft Sans Serif"/>
                  </a:rPr>
                  <a:t>UE</a:t>
                </a:r>
              </a:p>
            </p:txBody>
          </p:sp>
          <p:cxnSp>
            <p:nvCxnSpPr>
              <p:cNvPr id="283" name="Straight Connector 282">
                <a:extLst>
                  <a:ext uri="{FF2B5EF4-FFF2-40B4-BE49-F238E27FC236}">
                    <a16:creationId xmlns:a16="http://schemas.microsoft.com/office/drawing/2014/main" id="{A87372FD-D06F-4357-B70E-4C939E6EC67B}"/>
                  </a:ext>
                </a:extLst>
              </p:cNvPr>
              <p:cNvCxnSpPr>
                <a:cxnSpLocks/>
                <a:stCxn id="277" idx="2"/>
                <a:endCxn id="280" idx="0"/>
              </p:cNvCxnSpPr>
              <p:nvPr/>
            </p:nvCxnSpPr>
            <p:spPr>
              <a:xfrm flipH="1">
                <a:off x="7988380" y="3965122"/>
                <a:ext cx="1" cy="537915"/>
              </a:xfrm>
              <a:prstGeom prst="line">
                <a:avLst/>
              </a:prstGeom>
              <a:ln>
                <a:prstDash val="dash"/>
                <a:headEnd w="lg" len="lg"/>
                <a:tailEnd type="none"/>
              </a:ln>
            </p:spPr>
            <p:style>
              <a:lnRef idx="1">
                <a:schemeClr val="dk1"/>
              </a:lnRef>
              <a:fillRef idx="0">
                <a:schemeClr val="dk1"/>
              </a:fillRef>
              <a:effectRef idx="0">
                <a:schemeClr val="dk1"/>
              </a:effectRef>
              <a:fontRef idx="minor">
                <a:schemeClr val="tx1"/>
              </a:fontRef>
            </p:style>
          </p:cxnSp>
          <p:sp>
            <p:nvSpPr>
              <p:cNvPr id="284" name="Rectangle: Rounded Corners 283">
                <a:extLst>
                  <a:ext uri="{FF2B5EF4-FFF2-40B4-BE49-F238E27FC236}">
                    <a16:creationId xmlns:a16="http://schemas.microsoft.com/office/drawing/2014/main" id="{AEBB510D-856C-A773-2093-4FD062F8326A}"/>
                  </a:ext>
                </a:extLst>
              </p:cNvPr>
              <p:cNvSpPr/>
              <p:nvPr/>
            </p:nvSpPr>
            <p:spPr>
              <a:xfrm>
                <a:off x="5840618" y="3615096"/>
                <a:ext cx="976470" cy="1221853"/>
              </a:xfrm>
              <a:prstGeom prst="roundRect">
                <a:avLst/>
              </a:prstGeom>
              <a:solidFill>
                <a:srgbClr val="E04F4F">
                  <a:lumMod val="40000"/>
                  <a:lumOff val="60000"/>
                </a:srgbClr>
              </a:solidFill>
              <a:ln w="10795" cap="flat" cmpd="sng" algn="ctr">
                <a:solidFill>
                  <a:srgbClr val="90D0CE">
                    <a:shade val="15000"/>
                  </a:srgbClr>
                </a:solidFill>
                <a:prstDash val="solid"/>
              </a:ln>
              <a:effectLst/>
            </p:spPr>
            <p:txBody>
              <a:bodyPr rtlCol="0" anchor="ctr"/>
              <a:lstStyle/>
              <a:p>
                <a:pPr algn="ctr"/>
                <a:r>
                  <a:rPr lang="en-US" sz="1600" kern="0" dirty="0">
                    <a:solidFill>
                      <a:srgbClr val="000000"/>
                    </a:solidFill>
                    <a:latin typeface="Microsoft Sans Serif"/>
                  </a:rPr>
                  <a:t>gNB1</a:t>
                </a:r>
              </a:p>
            </p:txBody>
          </p:sp>
          <p:sp>
            <p:nvSpPr>
              <p:cNvPr id="285" name="Rectangle: Rounded Corners 284">
                <a:extLst>
                  <a:ext uri="{FF2B5EF4-FFF2-40B4-BE49-F238E27FC236}">
                    <a16:creationId xmlns:a16="http://schemas.microsoft.com/office/drawing/2014/main" id="{5514C161-1B60-8E48-F4D1-AB4090E07CBF}"/>
                  </a:ext>
                </a:extLst>
              </p:cNvPr>
              <p:cNvSpPr/>
              <p:nvPr/>
            </p:nvSpPr>
            <p:spPr>
              <a:xfrm>
                <a:off x="5896728" y="3730454"/>
                <a:ext cx="846294" cy="234668"/>
              </a:xfrm>
              <a:prstGeom prst="roundRect">
                <a:avLst/>
              </a:prstGeom>
              <a:solidFill>
                <a:schemeClr val="bg2">
                  <a:lumMod val="20000"/>
                  <a:lumOff val="80000"/>
                </a:schemeClr>
              </a:solidFill>
              <a:ln w="10795" cap="flat" cmpd="sng" algn="ctr">
                <a:solidFill>
                  <a:schemeClr val="bg1">
                    <a:lumMod val="50000"/>
                  </a:schemeClr>
                </a:solidFill>
                <a:prstDash val="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chemeClr val="tx1">
                        <a:lumMod val="50000"/>
                        <a:lumOff val="50000"/>
                      </a:schemeClr>
                    </a:solidFill>
                    <a:effectLst/>
                    <a:uLnTx/>
                    <a:uFillTx/>
                    <a:latin typeface="Microsoft Sans Serif"/>
                    <a:ea typeface="+mn-ea"/>
                    <a:cs typeface="+mn-cs"/>
                  </a:rPr>
                  <a:t>CU1</a:t>
                </a:r>
              </a:p>
            </p:txBody>
          </p:sp>
          <p:sp>
            <p:nvSpPr>
              <p:cNvPr id="286" name="Rectangle: Rounded Corners 285">
                <a:extLst>
                  <a:ext uri="{FF2B5EF4-FFF2-40B4-BE49-F238E27FC236}">
                    <a16:creationId xmlns:a16="http://schemas.microsoft.com/office/drawing/2014/main" id="{6F9B2202-F29F-B2A8-C65F-935D4C3A6B73}"/>
                  </a:ext>
                </a:extLst>
              </p:cNvPr>
              <p:cNvSpPr/>
              <p:nvPr/>
            </p:nvSpPr>
            <p:spPr>
              <a:xfrm>
                <a:off x="5896727" y="4503037"/>
                <a:ext cx="846294" cy="234668"/>
              </a:xfrm>
              <a:prstGeom prst="roundRect">
                <a:avLst/>
              </a:prstGeom>
              <a:solidFill>
                <a:schemeClr val="bg2">
                  <a:lumMod val="20000"/>
                  <a:lumOff val="80000"/>
                </a:schemeClr>
              </a:solidFill>
              <a:ln w="10795" cap="flat" cmpd="sng" algn="ctr">
                <a:solidFill>
                  <a:schemeClr val="bg1">
                    <a:lumMod val="50000"/>
                  </a:schemeClr>
                </a:solidFill>
                <a:prstDash val="dash"/>
              </a:ln>
              <a:effectLst/>
            </p:spPr>
            <p:txBody>
              <a:bodyPr rtlCol="0" anchor="ctr"/>
              <a:lstStyle/>
              <a:p>
                <a:pPr algn="ctr"/>
                <a:r>
                  <a:rPr lang="en-US" sz="1600" kern="0" dirty="0">
                    <a:solidFill>
                      <a:schemeClr val="tx1">
                        <a:lumMod val="50000"/>
                        <a:lumOff val="50000"/>
                      </a:schemeClr>
                    </a:solidFill>
                    <a:latin typeface="Microsoft Sans Serif"/>
                  </a:rPr>
                  <a:t>DU1</a:t>
                </a:r>
              </a:p>
            </p:txBody>
          </p:sp>
          <p:cxnSp>
            <p:nvCxnSpPr>
              <p:cNvPr id="287" name="Straight Connector 286">
                <a:extLst>
                  <a:ext uri="{FF2B5EF4-FFF2-40B4-BE49-F238E27FC236}">
                    <a16:creationId xmlns:a16="http://schemas.microsoft.com/office/drawing/2014/main" id="{D039DFE9-6996-17CC-AE7A-336CBE2EB4F2}"/>
                  </a:ext>
                </a:extLst>
              </p:cNvPr>
              <p:cNvCxnSpPr>
                <a:cxnSpLocks/>
                <a:stCxn id="285" idx="2"/>
                <a:endCxn id="286" idx="0"/>
              </p:cNvCxnSpPr>
              <p:nvPr/>
            </p:nvCxnSpPr>
            <p:spPr>
              <a:xfrm flipH="1">
                <a:off x="6319875" y="3965122"/>
                <a:ext cx="1" cy="537915"/>
              </a:xfrm>
              <a:prstGeom prst="line">
                <a:avLst/>
              </a:prstGeom>
              <a:ln>
                <a:prstDash val="dash"/>
                <a:headEnd w="lg" len="lg"/>
                <a:tailEnd type="none"/>
              </a:ln>
            </p:spPr>
            <p:style>
              <a:lnRef idx="1">
                <a:schemeClr val="dk1"/>
              </a:lnRef>
              <a:fillRef idx="0">
                <a:schemeClr val="dk1"/>
              </a:fillRef>
              <a:effectRef idx="0">
                <a:schemeClr val="dk1"/>
              </a:effectRef>
              <a:fontRef idx="minor">
                <a:schemeClr val="tx1"/>
              </a:fontRef>
            </p:style>
          </p:cxnSp>
          <p:sp>
            <p:nvSpPr>
              <p:cNvPr id="290" name="Freeform: Shape 289">
                <a:extLst>
                  <a:ext uri="{FF2B5EF4-FFF2-40B4-BE49-F238E27FC236}">
                    <a16:creationId xmlns:a16="http://schemas.microsoft.com/office/drawing/2014/main" id="{DE68EC1E-F6D1-1AA8-94D6-34BB3F618B74}"/>
                  </a:ext>
                </a:extLst>
              </p:cNvPr>
              <p:cNvSpPr/>
              <p:nvPr/>
            </p:nvSpPr>
            <p:spPr>
              <a:xfrm>
                <a:off x="7988380" y="3514493"/>
                <a:ext cx="626532" cy="2078674"/>
              </a:xfrm>
              <a:custGeom>
                <a:avLst/>
                <a:gdLst>
                  <a:gd name="connsiteX0" fmla="*/ 2020824 w 2569464"/>
                  <a:gd name="connsiteY0" fmla="*/ 2587752 h 2587752"/>
                  <a:gd name="connsiteX1" fmla="*/ 2542032 w 2569464"/>
                  <a:gd name="connsiteY1" fmla="*/ 2578608 h 2587752"/>
                  <a:gd name="connsiteX2" fmla="*/ 2542032 w 2569464"/>
                  <a:gd name="connsiteY2" fmla="*/ 2578608 h 2587752"/>
                  <a:gd name="connsiteX3" fmla="*/ 2569464 w 2569464"/>
                  <a:gd name="connsiteY3" fmla="*/ 9144 h 2587752"/>
                  <a:gd name="connsiteX4" fmla="*/ 2569464 w 2569464"/>
                  <a:gd name="connsiteY4" fmla="*/ 9144 h 2587752"/>
                  <a:gd name="connsiteX5" fmla="*/ 0 w 2569464"/>
                  <a:gd name="connsiteY5" fmla="*/ 0 h 2587752"/>
                  <a:gd name="connsiteX6" fmla="*/ 0 w 2569464"/>
                  <a:gd name="connsiteY6" fmla="*/ 0 h 2587752"/>
                  <a:gd name="connsiteX7" fmla="*/ 36576 w 2569464"/>
                  <a:gd name="connsiteY7" fmla="*/ 292608 h 2587752"/>
                  <a:gd name="connsiteX0" fmla="*/ 2032683 w 2581323"/>
                  <a:gd name="connsiteY0" fmla="*/ 2587752 h 2587752"/>
                  <a:gd name="connsiteX1" fmla="*/ 2553891 w 2581323"/>
                  <a:gd name="connsiteY1" fmla="*/ 2578608 h 2587752"/>
                  <a:gd name="connsiteX2" fmla="*/ 2553891 w 2581323"/>
                  <a:gd name="connsiteY2" fmla="*/ 2578608 h 2587752"/>
                  <a:gd name="connsiteX3" fmla="*/ 2581323 w 2581323"/>
                  <a:gd name="connsiteY3" fmla="*/ 9144 h 2587752"/>
                  <a:gd name="connsiteX4" fmla="*/ 2581323 w 2581323"/>
                  <a:gd name="connsiteY4" fmla="*/ 9144 h 2587752"/>
                  <a:gd name="connsiteX5" fmla="*/ 11859 w 2581323"/>
                  <a:gd name="connsiteY5" fmla="*/ 0 h 2587752"/>
                  <a:gd name="connsiteX6" fmla="*/ 11859 w 2581323"/>
                  <a:gd name="connsiteY6" fmla="*/ 0 h 2587752"/>
                  <a:gd name="connsiteX7" fmla="*/ 2715 w 2581323"/>
                  <a:gd name="connsiteY7" fmla="*/ 292608 h 2587752"/>
                  <a:gd name="connsiteX0" fmla="*/ 2020824 w 2569464"/>
                  <a:gd name="connsiteY0" fmla="*/ 2587752 h 2587752"/>
                  <a:gd name="connsiteX1" fmla="*/ 2542032 w 2569464"/>
                  <a:gd name="connsiteY1" fmla="*/ 2578608 h 2587752"/>
                  <a:gd name="connsiteX2" fmla="*/ 2542032 w 2569464"/>
                  <a:gd name="connsiteY2" fmla="*/ 2578608 h 2587752"/>
                  <a:gd name="connsiteX3" fmla="*/ 2569464 w 2569464"/>
                  <a:gd name="connsiteY3" fmla="*/ 9144 h 2587752"/>
                  <a:gd name="connsiteX4" fmla="*/ 2569464 w 2569464"/>
                  <a:gd name="connsiteY4" fmla="*/ 9144 h 2587752"/>
                  <a:gd name="connsiteX5" fmla="*/ 0 w 2569464"/>
                  <a:gd name="connsiteY5" fmla="*/ 0 h 2587752"/>
                  <a:gd name="connsiteX6" fmla="*/ 0 w 2569464"/>
                  <a:gd name="connsiteY6" fmla="*/ 0 h 2587752"/>
                  <a:gd name="connsiteX7" fmla="*/ 18288 w 2569464"/>
                  <a:gd name="connsiteY7" fmla="*/ 292608 h 2587752"/>
                  <a:gd name="connsiteX0" fmla="*/ 2020878 w 2569518"/>
                  <a:gd name="connsiteY0" fmla="*/ 2587752 h 2587752"/>
                  <a:gd name="connsiteX1" fmla="*/ 2542086 w 2569518"/>
                  <a:gd name="connsiteY1" fmla="*/ 2578608 h 2587752"/>
                  <a:gd name="connsiteX2" fmla="*/ 2542086 w 2569518"/>
                  <a:gd name="connsiteY2" fmla="*/ 2578608 h 2587752"/>
                  <a:gd name="connsiteX3" fmla="*/ 2569518 w 2569518"/>
                  <a:gd name="connsiteY3" fmla="*/ 9144 h 2587752"/>
                  <a:gd name="connsiteX4" fmla="*/ 2569518 w 2569518"/>
                  <a:gd name="connsiteY4" fmla="*/ 9144 h 2587752"/>
                  <a:gd name="connsiteX5" fmla="*/ 54 w 2569518"/>
                  <a:gd name="connsiteY5" fmla="*/ 0 h 2587752"/>
                  <a:gd name="connsiteX6" fmla="*/ 54 w 2569518"/>
                  <a:gd name="connsiteY6" fmla="*/ 0 h 2587752"/>
                  <a:gd name="connsiteX7" fmla="*/ 4054 w 2569518"/>
                  <a:gd name="connsiteY7" fmla="*/ 292608 h 2587752"/>
                  <a:gd name="connsiteX0" fmla="*/ 2020824 w 2569464"/>
                  <a:gd name="connsiteY0" fmla="*/ 2587752 h 2587752"/>
                  <a:gd name="connsiteX1" fmla="*/ 2542032 w 2569464"/>
                  <a:gd name="connsiteY1" fmla="*/ 2578608 h 2587752"/>
                  <a:gd name="connsiteX2" fmla="*/ 2542032 w 2569464"/>
                  <a:gd name="connsiteY2" fmla="*/ 2578608 h 2587752"/>
                  <a:gd name="connsiteX3" fmla="*/ 2569464 w 2569464"/>
                  <a:gd name="connsiteY3" fmla="*/ 9144 h 2587752"/>
                  <a:gd name="connsiteX4" fmla="*/ 2569464 w 2569464"/>
                  <a:gd name="connsiteY4" fmla="*/ 9144 h 2587752"/>
                  <a:gd name="connsiteX5" fmla="*/ 0 w 2569464"/>
                  <a:gd name="connsiteY5" fmla="*/ 0 h 2587752"/>
                  <a:gd name="connsiteX6" fmla="*/ 0 w 2569464"/>
                  <a:gd name="connsiteY6" fmla="*/ 0 h 2587752"/>
                  <a:gd name="connsiteX7" fmla="*/ 4000 w 2569464"/>
                  <a:gd name="connsiteY7" fmla="*/ 292608 h 2587752"/>
                  <a:gd name="connsiteX0" fmla="*/ 963302 w 2569464"/>
                  <a:gd name="connsiteY0" fmla="*/ 2569646 h 2578608"/>
                  <a:gd name="connsiteX1" fmla="*/ 2542032 w 2569464"/>
                  <a:gd name="connsiteY1" fmla="*/ 2578608 h 2578608"/>
                  <a:gd name="connsiteX2" fmla="*/ 2542032 w 2569464"/>
                  <a:gd name="connsiteY2" fmla="*/ 2578608 h 2578608"/>
                  <a:gd name="connsiteX3" fmla="*/ 2569464 w 2569464"/>
                  <a:gd name="connsiteY3" fmla="*/ 9144 h 2578608"/>
                  <a:gd name="connsiteX4" fmla="*/ 2569464 w 2569464"/>
                  <a:gd name="connsiteY4" fmla="*/ 9144 h 2578608"/>
                  <a:gd name="connsiteX5" fmla="*/ 0 w 2569464"/>
                  <a:gd name="connsiteY5" fmla="*/ 0 h 2578608"/>
                  <a:gd name="connsiteX6" fmla="*/ 0 w 2569464"/>
                  <a:gd name="connsiteY6" fmla="*/ 0 h 2578608"/>
                  <a:gd name="connsiteX7" fmla="*/ 4000 w 2569464"/>
                  <a:gd name="connsiteY7" fmla="*/ 292608 h 257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9464" h="2578608">
                    <a:moveTo>
                      <a:pt x="963302" y="2569646"/>
                    </a:moveTo>
                    <a:lnTo>
                      <a:pt x="2542032" y="2578608"/>
                    </a:lnTo>
                    <a:lnTo>
                      <a:pt x="2542032" y="2578608"/>
                    </a:lnTo>
                    <a:lnTo>
                      <a:pt x="2569464" y="9144"/>
                    </a:lnTo>
                    <a:lnTo>
                      <a:pt x="2569464" y="9144"/>
                    </a:lnTo>
                    <a:lnTo>
                      <a:pt x="0" y="0"/>
                    </a:lnTo>
                    <a:lnTo>
                      <a:pt x="0" y="0"/>
                    </a:lnTo>
                    <a:cubicBezTo>
                      <a:pt x="12192" y="97536"/>
                      <a:pt x="6095" y="195072"/>
                      <a:pt x="4000" y="292608"/>
                    </a:cubicBezTo>
                  </a:path>
                </a:pathLst>
              </a:custGeom>
              <a:ln>
                <a:solidFill>
                  <a:schemeClr val="accent2">
                    <a:lumMod val="7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solidFill>
                    <a:srgbClr val="FF0000"/>
                  </a:solidFill>
                </a:endParaRPr>
              </a:p>
            </p:txBody>
          </p:sp>
          <p:cxnSp>
            <p:nvCxnSpPr>
              <p:cNvPr id="291" name="Straight Connector 290">
                <a:extLst>
                  <a:ext uri="{FF2B5EF4-FFF2-40B4-BE49-F238E27FC236}">
                    <a16:creationId xmlns:a16="http://schemas.microsoft.com/office/drawing/2014/main" id="{11288798-607C-4A69-E95B-2CF8D60E8EFA}"/>
                  </a:ext>
                </a:extLst>
              </p:cNvPr>
              <p:cNvCxnSpPr>
                <a:cxnSpLocks/>
                <a:stCxn id="280" idx="2"/>
                <a:endCxn id="282" idx="0"/>
              </p:cNvCxnSpPr>
              <p:nvPr/>
            </p:nvCxnSpPr>
            <p:spPr>
              <a:xfrm>
                <a:off x="7988380" y="4737705"/>
                <a:ext cx="9248" cy="672040"/>
              </a:xfrm>
              <a:prstGeom prst="line">
                <a:avLst/>
              </a:prstGeom>
              <a:ln>
                <a:solidFill>
                  <a:schemeClr val="tx1"/>
                </a:solidFill>
                <a:prstDash val="solid"/>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292" name="Straight Connector 291">
                <a:extLst>
                  <a:ext uri="{FF2B5EF4-FFF2-40B4-BE49-F238E27FC236}">
                    <a16:creationId xmlns:a16="http://schemas.microsoft.com/office/drawing/2014/main" id="{0EF109C8-843C-33E2-9175-EAEA295BA4FC}"/>
                  </a:ext>
                </a:extLst>
              </p:cNvPr>
              <p:cNvCxnSpPr>
                <a:cxnSpLocks/>
                <a:stCxn id="286" idx="2"/>
                <a:endCxn id="282" idx="0"/>
              </p:cNvCxnSpPr>
              <p:nvPr/>
            </p:nvCxnSpPr>
            <p:spPr>
              <a:xfrm>
                <a:off x="6319874" y="4737705"/>
                <a:ext cx="1677754" cy="672040"/>
              </a:xfrm>
              <a:prstGeom prst="line">
                <a:avLst/>
              </a:prstGeom>
              <a:ln>
                <a:solidFill>
                  <a:schemeClr val="tx1"/>
                </a:solidFill>
                <a:prstDash val="dash"/>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293" name="Arc 292">
                <a:extLst>
                  <a:ext uri="{FF2B5EF4-FFF2-40B4-BE49-F238E27FC236}">
                    <a16:creationId xmlns:a16="http://schemas.microsoft.com/office/drawing/2014/main" id="{4772761B-0002-8DC6-5DCA-A02367771C68}"/>
                  </a:ext>
                </a:extLst>
              </p:cNvPr>
              <p:cNvSpPr/>
              <p:nvPr/>
            </p:nvSpPr>
            <p:spPr>
              <a:xfrm rot="19688722">
                <a:off x="7508848" y="4920105"/>
                <a:ext cx="651902" cy="453640"/>
              </a:xfrm>
              <a:prstGeom prst="arc">
                <a:avLst>
                  <a:gd name="adj1" fmla="val 10604049"/>
                  <a:gd name="adj2" fmla="val 0"/>
                </a:avLst>
              </a:prstGeom>
              <a:ln w="12700" cap="rnd">
                <a:solidFill>
                  <a:schemeClr val="tx1"/>
                </a:solidFill>
                <a:round/>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312" name="Arrow: Down 311">
              <a:extLst>
                <a:ext uri="{FF2B5EF4-FFF2-40B4-BE49-F238E27FC236}">
                  <a16:creationId xmlns:a16="http://schemas.microsoft.com/office/drawing/2014/main" id="{9DB7931B-0AFA-4550-6385-3C56C5457AA0}"/>
                </a:ext>
              </a:extLst>
            </p:cNvPr>
            <p:cNvSpPr/>
            <p:nvPr/>
          </p:nvSpPr>
          <p:spPr>
            <a:xfrm rot="16200000">
              <a:off x="8560116" y="1622488"/>
              <a:ext cx="434566" cy="621750"/>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23" name="Group 22">
            <a:extLst>
              <a:ext uri="{FF2B5EF4-FFF2-40B4-BE49-F238E27FC236}">
                <a16:creationId xmlns:a16="http://schemas.microsoft.com/office/drawing/2014/main" id="{87CC7F0F-8015-3965-8D2A-CBB58CC16C39}"/>
              </a:ext>
            </a:extLst>
          </p:cNvPr>
          <p:cNvGrpSpPr/>
          <p:nvPr/>
        </p:nvGrpSpPr>
        <p:grpSpPr>
          <a:xfrm>
            <a:off x="6236319" y="689937"/>
            <a:ext cx="5824087" cy="2067161"/>
            <a:chOff x="5614148" y="3788995"/>
            <a:chExt cx="6432015" cy="2545492"/>
          </a:xfrm>
        </p:grpSpPr>
        <p:grpSp>
          <p:nvGrpSpPr>
            <p:cNvPr id="294" name="Group 293">
              <a:extLst>
                <a:ext uri="{FF2B5EF4-FFF2-40B4-BE49-F238E27FC236}">
                  <a16:creationId xmlns:a16="http://schemas.microsoft.com/office/drawing/2014/main" id="{3EB20922-6F33-A8DF-C4C8-4FD91DE7C4FD}"/>
                </a:ext>
              </a:extLst>
            </p:cNvPr>
            <p:cNvGrpSpPr/>
            <p:nvPr/>
          </p:nvGrpSpPr>
          <p:grpSpPr>
            <a:xfrm>
              <a:off x="9245791" y="3788995"/>
              <a:ext cx="2800372" cy="2545492"/>
              <a:chOff x="3142693" y="58728"/>
              <a:chExt cx="2800372" cy="2545492"/>
            </a:xfrm>
          </p:grpSpPr>
          <p:sp>
            <p:nvSpPr>
              <p:cNvPr id="295" name="Rectangle: Rounded Corners 294">
                <a:extLst>
                  <a:ext uri="{FF2B5EF4-FFF2-40B4-BE49-F238E27FC236}">
                    <a16:creationId xmlns:a16="http://schemas.microsoft.com/office/drawing/2014/main" id="{461120F4-ED3C-7EE4-331A-7213BA663A44}"/>
                  </a:ext>
                </a:extLst>
              </p:cNvPr>
              <p:cNvSpPr/>
              <p:nvPr/>
            </p:nvSpPr>
            <p:spPr>
              <a:xfrm>
                <a:off x="4802155" y="589743"/>
                <a:ext cx="976470" cy="1221853"/>
              </a:xfrm>
              <a:prstGeom prst="roundRect">
                <a:avLst/>
              </a:prstGeom>
              <a:solidFill>
                <a:srgbClr val="7BA0FF">
                  <a:lumMod val="60000"/>
                  <a:lumOff val="40000"/>
                </a:srgbClr>
              </a:solidFill>
              <a:ln w="10795" cap="flat" cmpd="sng" algn="ctr">
                <a:solidFill>
                  <a:srgbClr val="90D0CE">
                    <a:shade val="15000"/>
                  </a:srgbClr>
                </a:solidFill>
                <a:prstDash val="solid"/>
              </a:ln>
              <a:effectLst/>
            </p:spPr>
            <p:txBody>
              <a:bodyPr rtlCol="0" anchor="ctr"/>
              <a:lstStyle/>
              <a:p>
                <a:pPr algn="ctr"/>
                <a:r>
                  <a:rPr lang="en-US" sz="1600" kern="0" dirty="0">
                    <a:solidFill>
                      <a:srgbClr val="000000"/>
                    </a:solidFill>
                    <a:latin typeface="Microsoft Sans Serif"/>
                  </a:rPr>
                  <a:t>gNB2</a:t>
                </a:r>
              </a:p>
            </p:txBody>
          </p:sp>
          <p:sp>
            <p:nvSpPr>
              <p:cNvPr id="296" name="Rectangle: Rounded Corners 295">
                <a:extLst>
                  <a:ext uri="{FF2B5EF4-FFF2-40B4-BE49-F238E27FC236}">
                    <a16:creationId xmlns:a16="http://schemas.microsoft.com/office/drawing/2014/main" id="{A3F828F9-92A6-A82B-8B06-029E8C23B1DB}"/>
                  </a:ext>
                </a:extLst>
              </p:cNvPr>
              <p:cNvSpPr/>
              <p:nvPr/>
            </p:nvSpPr>
            <p:spPr>
              <a:xfrm>
                <a:off x="4858265" y="705101"/>
                <a:ext cx="846294" cy="234668"/>
              </a:xfrm>
              <a:prstGeom prst="roundRect">
                <a:avLst/>
              </a:prstGeom>
              <a:solidFill>
                <a:schemeClr val="accent2">
                  <a:lumMod val="40000"/>
                  <a:lumOff val="60000"/>
                </a:schemeClr>
              </a:solidFill>
              <a:ln w="10795" cap="flat" cmpd="sng" algn="ctr">
                <a:solidFill>
                  <a:schemeClr val="bg1">
                    <a:lumMod val="50000"/>
                  </a:schemeClr>
                </a:solidFill>
                <a:prstDash val="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chemeClr val="tx1">
                        <a:lumMod val="50000"/>
                        <a:lumOff val="50000"/>
                      </a:schemeClr>
                    </a:solidFill>
                    <a:effectLst/>
                    <a:uLnTx/>
                    <a:uFillTx/>
                    <a:latin typeface="Microsoft Sans Serif"/>
                    <a:ea typeface="+mn-ea"/>
                    <a:cs typeface="+mn-cs"/>
                  </a:rPr>
                  <a:t>CU2</a:t>
                </a:r>
              </a:p>
            </p:txBody>
          </p:sp>
          <p:sp>
            <p:nvSpPr>
              <p:cNvPr id="297" name="Freeform: Shape 296">
                <a:extLst>
                  <a:ext uri="{FF2B5EF4-FFF2-40B4-BE49-F238E27FC236}">
                    <a16:creationId xmlns:a16="http://schemas.microsoft.com/office/drawing/2014/main" id="{2A2EC376-8EC2-67F5-DE18-79AB00B3185A}"/>
                  </a:ext>
                </a:extLst>
              </p:cNvPr>
              <p:cNvSpPr/>
              <p:nvPr/>
            </p:nvSpPr>
            <p:spPr>
              <a:xfrm>
                <a:off x="5447975" y="1588289"/>
                <a:ext cx="367683" cy="840315"/>
              </a:xfrm>
              <a:custGeom>
                <a:avLst/>
                <a:gdLst>
                  <a:gd name="connsiteX0" fmla="*/ 0 w 438912"/>
                  <a:gd name="connsiteY0" fmla="*/ 1042416 h 1042416"/>
                  <a:gd name="connsiteX1" fmla="*/ 429768 w 438912"/>
                  <a:gd name="connsiteY1" fmla="*/ 1042416 h 1042416"/>
                  <a:gd name="connsiteX2" fmla="*/ 429768 w 438912"/>
                  <a:gd name="connsiteY2" fmla="*/ 1042416 h 1042416"/>
                  <a:gd name="connsiteX3" fmla="*/ 438912 w 438912"/>
                  <a:gd name="connsiteY3" fmla="*/ 0 h 1042416"/>
                  <a:gd name="connsiteX4" fmla="*/ 438912 w 438912"/>
                  <a:gd name="connsiteY4" fmla="*/ 0 h 1042416"/>
                  <a:gd name="connsiteX5" fmla="*/ 246888 w 438912"/>
                  <a:gd name="connsiteY5" fmla="*/ 0 h 104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912" h="1042416">
                    <a:moveTo>
                      <a:pt x="0" y="1042416"/>
                    </a:moveTo>
                    <a:lnTo>
                      <a:pt x="429768" y="1042416"/>
                    </a:lnTo>
                    <a:lnTo>
                      <a:pt x="429768" y="1042416"/>
                    </a:lnTo>
                    <a:lnTo>
                      <a:pt x="438912" y="0"/>
                    </a:lnTo>
                    <a:lnTo>
                      <a:pt x="438912" y="0"/>
                    </a:lnTo>
                    <a:lnTo>
                      <a:pt x="246888" y="0"/>
                    </a:lnTo>
                  </a:path>
                </a:pathLst>
              </a:cu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8" name="TextBox 297">
                <a:extLst>
                  <a:ext uri="{FF2B5EF4-FFF2-40B4-BE49-F238E27FC236}">
                    <a16:creationId xmlns:a16="http://schemas.microsoft.com/office/drawing/2014/main" id="{6A640B4E-E597-F7F7-57C5-115C69A009BE}"/>
                  </a:ext>
                </a:extLst>
              </p:cNvPr>
              <p:cNvSpPr txBox="1"/>
              <p:nvPr/>
            </p:nvSpPr>
            <p:spPr>
              <a:xfrm>
                <a:off x="5249977" y="1904602"/>
                <a:ext cx="598073" cy="389337"/>
              </a:xfrm>
              <a:prstGeom prst="rect">
                <a:avLst/>
              </a:prstGeom>
              <a:noFill/>
              <a:ln>
                <a:noFill/>
              </a:ln>
            </p:spPr>
            <p:txBody>
              <a:bodyPr wrap="square" lIns="137160" tIns="91440" rIns="0" bIns="91440" rtlCol="0">
                <a:spAutoFit/>
              </a:bodyPr>
              <a:lstStyle/>
              <a:p>
                <a:pPr>
                  <a:lnSpc>
                    <a:spcPct val="95000"/>
                  </a:lnSpc>
                  <a:spcBef>
                    <a:spcPts val="1200"/>
                  </a:spcBef>
                </a:pPr>
                <a:r>
                  <a:rPr lang="en-US" sz="1400" dirty="0">
                    <a:solidFill>
                      <a:srgbClr val="7BA0FF">
                        <a:lumMod val="75000"/>
                      </a:srgbClr>
                    </a:solidFill>
                    <a:latin typeface="Microsoft Sans Serif"/>
                  </a:rPr>
                  <a:t>RLC</a:t>
                </a:r>
              </a:p>
            </p:txBody>
          </p:sp>
          <p:sp>
            <p:nvSpPr>
              <p:cNvPr id="299" name="Rectangle: Rounded Corners 298">
                <a:extLst>
                  <a:ext uri="{FF2B5EF4-FFF2-40B4-BE49-F238E27FC236}">
                    <a16:creationId xmlns:a16="http://schemas.microsoft.com/office/drawing/2014/main" id="{F236513D-DEBD-999E-4EE8-5EFC6C75DED3}"/>
                  </a:ext>
                </a:extLst>
              </p:cNvPr>
              <p:cNvSpPr/>
              <p:nvPr/>
            </p:nvSpPr>
            <p:spPr>
              <a:xfrm>
                <a:off x="4858264" y="1477684"/>
                <a:ext cx="846294" cy="234668"/>
              </a:xfrm>
              <a:prstGeom prst="roundRect">
                <a:avLst/>
              </a:prstGeom>
              <a:solidFill>
                <a:schemeClr val="accent2">
                  <a:lumMod val="40000"/>
                  <a:lumOff val="60000"/>
                </a:schemeClr>
              </a:solidFill>
              <a:ln w="10795" cap="flat" cmpd="sng" algn="ctr">
                <a:solidFill>
                  <a:schemeClr val="bg1">
                    <a:lumMod val="50000"/>
                  </a:schemeClr>
                </a:solidFill>
                <a:prstDash val="dash"/>
              </a:ln>
              <a:effectLst/>
            </p:spPr>
            <p:txBody>
              <a:bodyPr rtlCol="0" anchor="ctr"/>
              <a:lstStyle/>
              <a:p>
                <a:pPr algn="ctr"/>
                <a:r>
                  <a:rPr lang="en-US" sz="1600" kern="0" dirty="0">
                    <a:solidFill>
                      <a:schemeClr val="tx1">
                        <a:lumMod val="50000"/>
                        <a:lumOff val="50000"/>
                      </a:schemeClr>
                    </a:solidFill>
                    <a:latin typeface="Microsoft Sans Serif"/>
                  </a:rPr>
                  <a:t>DU2</a:t>
                </a:r>
              </a:p>
            </p:txBody>
          </p:sp>
          <p:sp>
            <p:nvSpPr>
              <p:cNvPr id="300" name="TextBox 299">
                <a:extLst>
                  <a:ext uri="{FF2B5EF4-FFF2-40B4-BE49-F238E27FC236}">
                    <a16:creationId xmlns:a16="http://schemas.microsoft.com/office/drawing/2014/main" id="{39A48DFE-E61A-B43C-A811-D621B8B77B53}"/>
                  </a:ext>
                </a:extLst>
              </p:cNvPr>
              <p:cNvSpPr txBox="1"/>
              <p:nvPr/>
            </p:nvSpPr>
            <p:spPr>
              <a:xfrm>
                <a:off x="4530049" y="58728"/>
                <a:ext cx="1413016" cy="515431"/>
              </a:xfrm>
              <a:prstGeom prst="rect">
                <a:avLst/>
              </a:prstGeom>
              <a:noFill/>
              <a:ln>
                <a:noFill/>
              </a:ln>
            </p:spPr>
            <p:txBody>
              <a:bodyPr wrap="square" lIns="137160" tIns="91440" rIns="0" bIns="91440" rtlCol="0">
                <a:spAutoFit/>
              </a:bodyPr>
              <a:lstStyle/>
              <a:p>
                <a:pPr>
                  <a:lnSpc>
                    <a:spcPct val="95000"/>
                  </a:lnSpc>
                  <a:spcBef>
                    <a:spcPts val="1200"/>
                  </a:spcBef>
                </a:pPr>
                <a:r>
                  <a:rPr lang="en-US" sz="1600" dirty="0">
                    <a:solidFill>
                      <a:srgbClr val="FF0000"/>
                    </a:solidFill>
                    <a:latin typeface="Microsoft Sans Serif"/>
                  </a:rPr>
                  <a:t>RRC + DRB</a:t>
                </a:r>
              </a:p>
            </p:txBody>
          </p:sp>
          <p:sp>
            <p:nvSpPr>
              <p:cNvPr id="301" name="Rectangle: Rounded Corners 300">
                <a:extLst>
                  <a:ext uri="{FF2B5EF4-FFF2-40B4-BE49-F238E27FC236}">
                    <a16:creationId xmlns:a16="http://schemas.microsoft.com/office/drawing/2014/main" id="{36F0EB65-031A-0F2B-5791-B7E9EE619877}"/>
                  </a:ext>
                </a:extLst>
              </p:cNvPr>
              <p:cNvSpPr/>
              <p:nvPr/>
            </p:nvSpPr>
            <p:spPr>
              <a:xfrm>
                <a:off x="4995335" y="2384394"/>
                <a:ext cx="598073" cy="219826"/>
              </a:xfrm>
              <a:prstGeom prst="roundRect">
                <a:avLst/>
              </a:prstGeom>
              <a:gradFill>
                <a:gsLst>
                  <a:gs pos="100000">
                    <a:srgbClr val="E04F4F">
                      <a:lumMod val="40000"/>
                      <a:lumOff val="60000"/>
                    </a:srgbClr>
                  </a:gs>
                  <a:gs pos="51000">
                    <a:srgbClr val="E04F4F">
                      <a:lumMod val="40000"/>
                      <a:lumOff val="60000"/>
                    </a:srgbClr>
                  </a:gs>
                  <a:gs pos="0">
                    <a:srgbClr val="7BA0FF">
                      <a:lumMod val="60000"/>
                      <a:lumOff val="40000"/>
                    </a:srgbClr>
                  </a:gs>
                  <a:gs pos="50000">
                    <a:srgbClr val="7BA0FF">
                      <a:lumMod val="60000"/>
                      <a:lumOff val="40000"/>
                    </a:srgbClr>
                  </a:gs>
                </a:gsLst>
                <a:lin ang="5400000" scaled="1"/>
              </a:gradFill>
              <a:ln w="10795" cap="flat" cmpd="sng" algn="ctr">
                <a:solidFill>
                  <a:srgbClr val="4A5A75">
                    <a:shade val="1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Microsoft Sans Serif"/>
                    <a:ea typeface="+mn-ea"/>
                    <a:cs typeface="+mn-cs"/>
                  </a:rPr>
                  <a:t>UE</a:t>
                </a:r>
              </a:p>
            </p:txBody>
          </p:sp>
          <p:cxnSp>
            <p:nvCxnSpPr>
              <p:cNvPr id="302" name="Straight Connector 301">
                <a:extLst>
                  <a:ext uri="{FF2B5EF4-FFF2-40B4-BE49-F238E27FC236}">
                    <a16:creationId xmlns:a16="http://schemas.microsoft.com/office/drawing/2014/main" id="{1A8D874C-3C61-79E7-6D03-43D19C1BCE2D}"/>
                  </a:ext>
                </a:extLst>
              </p:cNvPr>
              <p:cNvCxnSpPr>
                <a:cxnSpLocks/>
                <a:stCxn id="296" idx="2"/>
                <a:endCxn id="299" idx="0"/>
              </p:cNvCxnSpPr>
              <p:nvPr/>
            </p:nvCxnSpPr>
            <p:spPr>
              <a:xfrm flipH="1">
                <a:off x="5281411" y="939769"/>
                <a:ext cx="1" cy="537915"/>
              </a:xfrm>
              <a:prstGeom prst="line">
                <a:avLst/>
              </a:prstGeom>
              <a:ln>
                <a:prstDash val="dash"/>
                <a:headEnd w="lg" len="lg"/>
                <a:tailEnd type="none"/>
              </a:ln>
            </p:spPr>
            <p:style>
              <a:lnRef idx="1">
                <a:schemeClr val="dk1"/>
              </a:lnRef>
              <a:fillRef idx="0">
                <a:schemeClr val="dk1"/>
              </a:fillRef>
              <a:effectRef idx="0">
                <a:schemeClr val="dk1"/>
              </a:effectRef>
              <a:fontRef idx="minor">
                <a:schemeClr val="tx1"/>
              </a:fontRef>
            </p:style>
          </p:cxnSp>
          <p:sp>
            <p:nvSpPr>
              <p:cNvPr id="303" name="Rectangle: Rounded Corners 302">
                <a:extLst>
                  <a:ext uri="{FF2B5EF4-FFF2-40B4-BE49-F238E27FC236}">
                    <a16:creationId xmlns:a16="http://schemas.microsoft.com/office/drawing/2014/main" id="{E4795079-5FAD-3EE9-5744-2CBCF4609C8D}"/>
                  </a:ext>
                </a:extLst>
              </p:cNvPr>
              <p:cNvSpPr/>
              <p:nvPr/>
            </p:nvSpPr>
            <p:spPr>
              <a:xfrm>
                <a:off x="3142693" y="589743"/>
                <a:ext cx="976470" cy="1221853"/>
              </a:xfrm>
              <a:prstGeom prst="roundRect">
                <a:avLst/>
              </a:prstGeom>
              <a:solidFill>
                <a:srgbClr val="E04F4F">
                  <a:lumMod val="40000"/>
                  <a:lumOff val="60000"/>
                </a:srgbClr>
              </a:solidFill>
              <a:ln w="10795" cap="flat" cmpd="sng" algn="ctr">
                <a:solidFill>
                  <a:srgbClr val="90D0CE">
                    <a:shade val="15000"/>
                  </a:srgbClr>
                </a:solidFill>
                <a:prstDash val="solid"/>
              </a:ln>
              <a:effectLst/>
            </p:spPr>
            <p:txBody>
              <a:bodyPr rtlCol="0" anchor="ctr"/>
              <a:lstStyle/>
              <a:p>
                <a:pPr algn="ctr"/>
                <a:r>
                  <a:rPr lang="en-US" sz="1600" kern="0" dirty="0">
                    <a:solidFill>
                      <a:srgbClr val="000000"/>
                    </a:solidFill>
                    <a:latin typeface="Microsoft Sans Serif"/>
                  </a:rPr>
                  <a:t>gNB1</a:t>
                </a:r>
              </a:p>
            </p:txBody>
          </p:sp>
          <p:sp>
            <p:nvSpPr>
              <p:cNvPr id="304" name="Rectangle: Rounded Corners 303">
                <a:extLst>
                  <a:ext uri="{FF2B5EF4-FFF2-40B4-BE49-F238E27FC236}">
                    <a16:creationId xmlns:a16="http://schemas.microsoft.com/office/drawing/2014/main" id="{3B8EFC25-BCC0-4BB6-223A-2679EB307470}"/>
                  </a:ext>
                </a:extLst>
              </p:cNvPr>
              <p:cNvSpPr/>
              <p:nvPr/>
            </p:nvSpPr>
            <p:spPr>
              <a:xfrm>
                <a:off x="3198803" y="705101"/>
                <a:ext cx="846294" cy="234668"/>
              </a:xfrm>
              <a:prstGeom prst="roundRect">
                <a:avLst/>
              </a:prstGeom>
              <a:solidFill>
                <a:schemeClr val="bg2">
                  <a:lumMod val="20000"/>
                  <a:lumOff val="80000"/>
                </a:schemeClr>
              </a:solidFill>
              <a:ln w="10795" cap="flat" cmpd="sng" algn="ctr">
                <a:solidFill>
                  <a:schemeClr val="bg1">
                    <a:lumMod val="50000"/>
                  </a:schemeClr>
                </a:solidFill>
                <a:prstDash val="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chemeClr val="tx1">
                        <a:lumMod val="50000"/>
                        <a:lumOff val="50000"/>
                      </a:schemeClr>
                    </a:solidFill>
                    <a:effectLst/>
                    <a:uLnTx/>
                    <a:uFillTx/>
                    <a:latin typeface="Microsoft Sans Serif"/>
                    <a:ea typeface="+mn-ea"/>
                    <a:cs typeface="+mn-cs"/>
                  </a:rPr>
                  <a:t>CU1</a:t>
                </a:r>
              </a:p>
            </p:txBody>
          </p:sp>
          <p:sp>
            <p:nvSpPr>
              <p:cNvPr id="305" name="Rectangle: Rounded Corners 304">
                <a:extLst>
                  <a:ext uri="{FF2B5EF4-FFF2-40B4-BE49-F238E27FC236}">
                    <a16:creationId xmlns:a16="http://schemas.microsoft.com/office/drawing/2014/main" id="{A3BD12A8-FC50-437F-C465-E38A0F9F2311}"/>
                  </a:ext>
                </a:extLst>
              </p:cNvPr>
              <p:cNvSpPr/>
              <p:nvPr/>
            </p:nvSpPr>
            <p:spPr>
              <a:xfrm>
                <a:off x="3198802" y="1477684"/>
                <a:ext cx="846294" cy="234668"/>
              </a:xfrm>
              <a:prstGeom prst="roundRect">
                <a:avLst/>
              </a:prstGeom>
              <a:solidFill>
                <a:schemeClr val="bg2">
                  <a:lumMod val="20000"/>
                  <a:lumOff val="80000"/>
                </a:schemeClr>
              </a:solidFill>
              <a:ln w="10795" cap="flat" cmpd="sng" algn="ctr">
                <a:solidFill>
                  <a:schemeClr val="bg1">
                    <a:lumMod val="50000"/>
                  </a:schemeClr>
                </a:solidFill>
                <a:prstDash val="dash"/>
              </a:ln>
              <a:effectLst/>
            </p:spPr>
            <p:txBody>
              <a:bodyPr rtlCol="0" anchor="ctr"/>
              <a:lstStyle/>
              <a:p>
                <a:pPr algn="ctr"/>
                <a:r>
                  <a:rPr lang="en-US" sz="1600" kern="0" dirty="0">
                    <a:solidFill>
                      <a:schemeClr val="tx1">
                        <a:lumMod val="50000"/>
                        <a:lumOff val="50000"/>
                      </a:schemeClr>
                    </a:solidFill>
                    <a:latin typeface="Microsoft Sans Serif"/>
                  </a:rPr>
                  <a:t>DU1</a:t>
                </a:r>
              </a:p>
            </p:txBody>
          </p:sp>
          <p:cxnSp>
            <p:nvCxnSpPr>
              <p:cNvPr id="306" name="Straight Connector 305">
                <a:extLst>
                  <a:ext uri="{FF2B5EF4-FFF2-40B4-BE49-F238E27FC236}">
                    <a16:creationId xmlns:a16="http://schemas.microsoft.com/office/drawing/2014/main" id="{7BCA0E79-290A-1534-D390-452883E9855B}"/>
                  </a:ext>
                </a:extLst>
              </p:cNvPr>
              <p:cNvCxnSpPr>
                <a:cxnSpLocks/>
                <a:stCxn id="304" idx="2"/>
                <a:endCxn id="305" idx="0"/>
              </p:cNvCxnSpPr>
              <p:nvPr/>
            </p:nvCxnSpPr>
            <p:spPr>
              <a:xfrm flipH="1">
                <a:off x="3621950" y="939769"/>
                <a:ext cx="1" cy="537915"/>
              </a:xfrm>
              <a:prstGeom prst="line">
                <a:avLst/>
              </a:prstGeom>
              <a:ln>
                <a:prstDash val="dash"/>
                <a:headEnd w="lg" len="lg"/>
                <a:tailEnd type="none"/>
              </a:ln>
            </p:spPr>
            <p:style>
              <a:lnRef idx="1">
                <a:schemeClr val="dk1"/>
              </a:lnRef>
              <a:fillRef idx="0">
                <a:schemeClr val="dk1"/>
              </a:fillRef>
              <a:effectRef idx="0">
                <a:schemeClr val="dk1"/>
              </a:effectRef>
              <a:fontRef idx="minor">
                <a:schemeClr val="tx1"/>
              </a:fontRef>
            </p:style>
          </p:cxnSp>
          <p:sp>
            <p:nvSpPr>
              <p:cNvPr id="307" name="Freeform: Shape 306">
                <a:extLst>
                  <a:ext uri="{FF2B5EF4-FFF2-40B4-BE49-F238E27FC236}">
                    <a16:creationId xmlns:a16="http://schemas.microsoft.com/office/drawing/2014/main" id="{259A616D-D6F8-4E5A-5510-5213AC4C8B7E}"/>
                  </a:ext>
                </a:extLst>
              </p:cNvPr>
              <p:cNvSpPr/>
              <p:nvPr/>
            </p:nvSpPr>
            <p:spPr>
              <a:xfrm>
                <a:off x="3621950" y="489140"/>
                <a:ext cx="2285993" cy="2086045"/>
              </a:xfrm>
              <a:custGeom>
                <a:avLst/>
                <a:gdLst>
                  <a:gd name="connsiteX0" fmla="*/ 2020824 w 2569464"/>
                  <a:gd name="connsiteY0" fmla="*/ 2587752 h 2587752"/>
                  <a:gd name="connsiteX1" fmla="*/ 2542032 w 2569464"/>
                  <a:gd name="connsiteY1" fmla="*/ 2578608 h 2587752"/>
                  <a:gd name="connsiteX2" fmla="*/ 2542032 w 2569464"/>
                  <a:gd name="connsiteY2" fmla="*/ 2578608 h 2587752"/>
                  <a:gd name="connsiteX3" fmla="*/ 2569464 w 2569464"/>
                  <a:gd name="connsiteY3" fmla="*/ 9144 h 2587752"/>
                  <a:gd name="connsiteX4" fmla="*/ 2569464 w 2569464"/>
                  <a:gd name="connsiteY4" fmla="*/ 9144 h 2587752"/>
                  <a:gd name="connsiteX5" fmla="*/ 0 w 2569464"/>
                  <a:gd name="connsiteY5" fmla="*/ 0 h 2587752"/>
                  <a:gd name="connsiteX6" fmla="*/ 0 w 2569464"/>
                  <a:gd name="connsiteY6" fmla="*/ 0 h 2587752"/>
                  <a:gd name="connsiteX7" fmla="*/ 36576 w 2569464"/>
                  <a:gd name="connsiteY7" fmla="*/ 292608 h 2587752"/>
                  <a:gd name="connsiteX0" fmla="*/ 2032683 w 2581323"/>
                  <a:gd name="connsiteY0" fmla="*/ 2587752 h 2587752"/>
                  <a:gd name="connsiteX1" fmla="*/ 2553891 w 2581323"/>
                  <a:gd name="connsiteY1" fmla="*/ 2578608 h 2587752"/>
                  <a:gd name="connsiteX2" fmla="*/ 2553891 w 2581323"/>
                  <a:gd name="connsiteY2" fmla="*/ 2578608 h 2587752"/>
                  <a:gd name="connsiteX3" fmla="*/ 2581323 w 2581323"/>
                  <a:gd name="connsiteY3" fmla="*/ 9144 h 2587752"/>
                  <a:gd name="connsiteX4" fmla="*/ 2581323 w 2581323"/>
                  <a:gd name="connsiteY4" fmla="*/ 9144 h 2587752"/>
                  <a:gd name="connsiteX5" fmla="*/ 11859 w 2581323"/>
                  <a:gd name="connsiteY5" fmla="*/ 0 h 2587752"/>
                  <a:gd name="connsiteX6" fmla="*/ 11859 w 2581323"/>
                  <a:gd name="connsiteY6" fmla="*/ 0 h 2587752"/>
                  <a:gd name="connsiteX7" fmla="*/ 2715 w 2581323"/>
                  <a:gd name="connsiteY7" fmla="*/ 292608 h 2587752"/>
                  <a:gd name="connsiteX0" fmla="*/ 2020824 w 2569464"/>
                  <a:gd name="connsiteY0" fmla="*/ 2587752 h 2587752"/>
                  <a:gd name="connsiteX1" fmla="*/ 2542032 w 2569464"/>
                  <a:gd name="connsiteY1" fmla="*/ 2578608 h 2587752"/>
                  <a:gd name="connsiteX2" fmla="*/ 2542032 w 2569464"/>
                  <a:gd name="connsiteY2" fmla="*/ 2578608 h 2587752"/>
                  <a:gd name="connsiteX3" fmla="*/ 2569464 w 2569464"/>
                  <a:gd name="connsiteY3" fmla="*/ 9144 h 2587752"/>
                  <a:gd name="connsiteX4" fmla="*/ 2569464 w 2569464"/>
                  <a:gd name="connsiteY4" fmla="*/ 9144 h 2587752"/>
                  <a:gd name="connsiteX5" fmla="*/ 0 w 2569464"/>
                  <a:gd name="connsiteY5" fmla="*/ 0 h 2587752"/>
                  <a:gd name="connsiteX6" fmla="*/ 0 w 2569464"/>
                  <a:gd name="connsiteY6" fmla="*/ 0 h 2587752"/>
                  <a:gd name="connsiteX7" fmla="*/ 18288 w 2569464"/>
                  <a:gd name="connsiteY7" fmla="*/ 292608 h 2587752"/>
                  <a:gd name="connsiteX0" fmla="*/ 2020878 w 2569518"/>
                  <a:gd name="connsiteY0" fmla="*/ 2587752 h 2587752"/>
                  <a:gd name="connsiteX1" fmla="*/ 2542086 w 2569518"/>
                  <a:gd name="connsiteY1" fmla="*/ 2578608 h 2587752"/>
                  <a:gd name="connsiteX2" fmla="*/ 2542086 w 2569518"/>
                  <a:gd name="connsiteY2" fmla="*/ 2578608 h 2587752"/>
                  <a:gd name="connsiteX3" fmla="*/ 2569518 w 2569518"/>
                  <a:gd name="connsiteY3" fmla="*/ 9144 h 2587752"/>
                  <a:gd name="connsiteX4" fmla="*/ 2569518 w 2569518"/>
                  <a:gd name="connsiteY4" fmla="*/ 9144 h 2587752"/>
                  <a:gd name="connsiteX5" fmla="*/ 54 w 2569518"/>
                  <a:gd name="connsiteY5" fmla="*/ 0 h 2587752"/>
                  <a:gd name="connsiteX6" fmla="*/ 54 w 2569518"/>
                  <a:gd name="connsiteY6" fmla="*/ 0 h 2587752"/>
                  <a:gd name="connsiteX7" fmla="*/ 4054 w 2569518"/>
                  <a:gd name="connsiteY7" fmla="*/ 292608 h 2587752"/>
                  <a:gd name="connsiteX0" fmla="*/ 2020824 w 2569464"/>
                  <a:gd name="connsiteY0" fmla="*/ 2587752 h 2587752"/>
                  <a:gd name="connsiteX1" fmla="*/ 2542032 w 2569464"/>
                  <a:gd name="connsiteY1" fmla="*/ 2578608 h 2587752"/>
                  <a:gd name="connsiteX2" fmla="*/ 2542032 w 2569464"/>
                  <a:gd name="connsiteY2" fmla="*/ 2578608 h 2587752"/>
                  <a:gd name="connsiteX3" fmla="*/ 2569464 w 2569464"/>
                  <a:gd name="connsiteY3" fmla="*/ 9144 h 2587752"/>
                  <a:gd name="connsiteX4" fmla="*/ 2569464 w 2569464"/>
                  <a:gd name="connsiteY4" fmla="*/ 9144 h 2587752"/>
                  <a:gd name="connsiteX5" fmla="*/ 0 w 2569464"/>
                  <a:gd name="connsiteY5" fmla="*/ 0 h 2587752"/>
                  <a:gd name="connsiteX6" fmla="*/ 0 w 2569464"/>
                  <a:gd name="connsiteY6" fmla="*/ 0 h 2587752"/>
                  <a:gd name="connsiteX7" fmla="*/ 4000 w 2569464"/>
                  <a:gd name="connsiteY7" fmla="*/ 292608 h 2587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9464" h="2587752">
                    <a:moveTo>
                      <a:pt x="2020824" y="2587752"/>
                    </a:moveTo>
                    <a:lnTo>
                      <a:pt x="2542032" y="2578608"/>
                    </a:lnTo>
                    <a:lnTo>
                      <a:pt x="2542032" y="2578608"/>
                    </a:lnTo>
                    <a:lnTo>
                      <a:pt x="2569464" y="9144"/>
                    </a:lnTo>
                    <a:lnTo>
                      <a:pt x="2569464" y="9144"/>
                    </a:lnTo>
                    <a:lnTo>
                      <a:pt x="0" y="0"/>
                    </a:lnTo>
                    <a:lnTo>
                      <a:pt x="0" y="0"/>
                    </a:lnTo>
                    <a:cubicBezTo>
                      <a:pt x="12192" y="97536"/>
                      <a:pt x="6095" y="195072"/>
                      <a:pt x="4000" y="292608"/>
                    </a:cubicBezTo>
                  </a:path>
                </a:pathLst>
              </a:custGeom>
              <a:ln>
                <a:solidFill>
                  <a:srgbClr val="FF0000"/>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solidFill>
                    <a:srgbClr val="FF0000"/>
                  </a:solidFill>
                </a:endParaRPr>
              </a:p>
            </p:txBody>
          </p:sp>
          <p:sp>
            <p:nvSpPr>
              <p:cNvPr id="308" name="Cylinder 307">
                <a:extLst>
                  <a:ext uri="{FF2B5EF4-FFF2-40B4-BE49-F238E27FC236}">
                    <a16:creationId xmlns:a16="http://schemas.microsoft.com/office/drawing/2014/main" id="{0D2F5F8E-5DFB-3981-97EE-AB29D35F71B5}"/>
                  </a:ext>
                </a:extLst>
              </p:cNvPr>
              <p:cNvSpPr/>
              <p:nvPr/>
            </p:nvSpPr>
            <p:spPr>
              <a:xfrm rot="16200000">
                <a:off x="4371065" y="615536"/>
                <a:ext cx="182055" cy="522873"/>
              </a:xfrm>
              <a:prstGeom prst="ca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cxnSp>
            <p:nvCxnSpPr>
              <p:cNvPr id="309" name="Straight Connector 308">
                <a:extLst>
                  <a:ext uri="{FF2B5EF4-FFF2-40B4-BE49-F238E27FC236}">
                    <a16:creationId xmlns:a16="http://schemas.microsoft.com/office/drawing/2014/main" id="{339CB265-C388-E3D6-B5F0-60B9EEABB16D}"/>
                  </a:ext>
                </a:extLst>
              </p:cNvPr>
              <p:cNvCxnSpPr>
                <a:cxnSpLocks/>
                <a:stCxn id="299" idx="2"/>
                <a:endCxn id="301" idx="0"/>
              </p:cNvCxnSpPr>
              <p:nvPr/>
            </p:nvCxnSpPr>
            <p:spPr>
              <a:xfrm>
                <a:off x="5281411" y="1712353"/>
                <a:ext cx="12961" cy="672041"/>
              </a:xfrm>
              <a:prstGeom prst="line">
                <a:avLst/>
              </a:prstGeom>
              <a:ln>
                <a:solidFill>
                  <a:schemeClr val="tx1"/>
                </a:solidFill>
                <a:prstDash val="solid"/>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310" name="Straight Connector 309">
                <a:extLst>
                  <a:ext uri="{FF2B5EF4-FFF2-40B4-BE49-F238E27FC236}">
                    <a16:creationId xmlns:a16="http://schemas.microsoft.com/office/drawing/2014/main" id="{42C1C56B-8A72-0D75-6E62-87418D584A34}"/>
                  </a:ext>
                </a:extLst>
              </p:cNvPr>
              <p:cNvCxnSpPr>
                <a:cxnSpLocks/>
                <a:stCxn id="305" idx="2"/>
                <a:endCxn id="301" idx="0"/>
              </p:cNvCxnSpPr>
              <p:nvPr/>
            </p:nvCxnSpPr>
            <p:spPr>
              <a:xfrm>
                <a:off x="3621949" y="1712353"/>
                <a:ext cx="1672422" cy="672041"/>
              </a:xfrm>
              <a:prstGeom prst="line">
                <a:avLst/>
              </a:prstGeom>
              <a:ln>
                <a:solidFill>
                  <a:schemeClr val="tx1"/>
                </a:solidFill>
                <a:prstDash val="dash"/>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311" name="Arc 310">
                <a:extLst>
                  <a:ext uri="{FF2B5EF4-FFF2-40B4-BE49-F238E27FC236}">
                    <a16:creationId xmlns:a16="http://schemas.microsoft.com/office/drawing/2014/main" id="{4CE0F738-7AA4-B8D7-BAD5-88642784DE0B}"/>
                  </a:ext>
                </a:extLst>
              </p:cNvPr>
              <p:cNvSpPr/>
              <p:nvPr/>
            </p:nvSpPr>
            <p:spPr>
              <a:xfrm rot="19688722">
                <a:off x="4774485" y="1918272"/>
                <a:ext cx="651902" cy="453640"/>
              </a:xfrm>
              <a:prstGeom prst="arc">
                <a:avLst>
                  <a:gd name="adj1" fmla="val 10604049"/>
                  <a:gd name="adj2" fmla="val 0"/>
                </a:avLst>
              </a:prstGeom>
              <a:ln w="12700" cap="rnd">
                <a:solidFill>
                  <a:schemeClr val="tx1"/>
                </a:solidFill>
                <a:round/>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 name="Group 3">
              <a:extLst>
                <a:ext uri="{FF2B5EF4-FFF2-40B4-BE49-F238E27FC236}">
                  <a16:creationId xmlns:a16="http://schemas.microsoft.com/office/drawing/2014/main" id="{34FE9F58-8287-7ED1-BE2C-614AEB20AA6D}"/>
                </a:ext>
              </a:extLst>
            </p:cNvPr>
            <p:cNvGrpSpPr/>
            <p:nvPr/>
          </p:nvGrpSpPr>
          <p:grpSpPr>
            <a:xfrm>
              <a:off x="5614148" y="3820593"/>
              <a:ext cx="2601702" cy="2499059"/>
              <a:chOff x="18105" y="2459058"/>
              <a:chExt cx="2601702" cy="2499059"/>
            </a:xfrm>
          </p:grpSpPr>
          <p:sp>
            <p:nvSpPr>
              <p:cNvPr id="5" name="Rectangle: Rounded Corners 4">
                <a:extLst>
                  <a:ext uri="{FF2B5EF4-FFF2-40B4-BE49-F238E27FC236}">
                    <a16:creationId xmlns:a16="http://schemas.microsoft.com/office/drawing/2014/main" id="{C179D1C9-D9E8-7369-D1DE-FB61C7833986}"/>
                  </a:ext>
                </a:extLst>
              </p:cNvPr>
              <p:cNvSpPr/>
              <p:nvPr/>
            </p:nvSpPr>
            <p:spPr>
              <a:xfrm>
                <a:off x="290212" y="2943641"/>
                <a:ext cx="976470" cy="1221853"/>
              </a:xfrm>
              <a:prstGeom prst="roundRect">
                <a:avLst/>
              </a:prstGeom>
              <a:solidFill>
                <a:srgbClr val="E04F4F">
                  <a:lumMod val="40000"/>
                  <a:lumOff val="60000"/>
                </a:srgbClr>
              </a:solidFill>
              <a:ln w="10795" cap="flat" cmpd="sng" algn="ctr">
                <a:solidFill>
                  <a:srgbClr val="90D0CE">
                    <a:shade val="15000"/>
                  </a:srgbClr>
                </a:solidFill>
                <a:prstDash val="solid"/>
              </a:ln>
              <a:effectLst/>
            </p:spPr>
            <p:txBody>
              <a:bodyPr rtlCol="0" anchor="ctr"/>
              <a:lstStyle/>
              <a:p>
                <a:pPr algn="ctr"/>
                <a:r>
                  <a:rPr lang="en-US" sz="1600" kern="0" dirty="0">
                    <a:solidFill>
                      <a:srgbClr val="000000"/>
                    </a:solidFill>
                    <a:latin typeface="Microsoft Sans Serif"/>
                  </a:rPr>
                  <a:t>gNB1</a:t>
                </a:r>
              </a:p>
            </p:txBody>
          </p:sp>
          <p:sp>
            <p:nvSpPr>
              <p:cNvPr id="6" name="Rectangle: Rounded Corners 5">
                <a:extLst>
                  <a:ext uri="{FF2B5EF4-FFF2-40B4-BE49-F238E27FC236}">
                    <a16:creationId xmlns:a16="http://schemas.microsoft.com/office/drawing/2014/main" id="{B1B6F408-31E4-411E-6CB8-32C1E494E1AE}"/>
                  </a:ext>
                </a:extLst>
              </p:cNvPr>
              <p:cNvSpPr/>
              <p:nvPr/>
            </p:nvSpPr>
            <p:spPr>
              <a:xfrm>
                <a:off x="346322" y="3058999"/>
                <a:ext cx="846294" cy="234668"/>
              </a:xfrm>
              <a:prstGeom prst="roundRect">
                <a:avLst/>
              </a:prstGeom>
              <a:solidFill>
                <a:schemeClr val="bg2">
                  <a:lumMod val="20000"/>
                  <a:lumOff val="80000"/>
                </a:schemeClr>
              </a:solidFill>
              <a:ln w="10795" cap="flat" cmpd="sng" algn="ctr">
                <a:solidFill>
                  <a:schemeClr val="bg1">
                    <a:lumMod val="50000"/>
                  </a:schemeClr>
                </a:solidFill>
                <a:prstDash val="dash"/>
              </a:ln>
              <a:effectLst/>
            </p:spPr>
            <p:txBody>
              <a:bodyPr rtlCol="0" anchor="ctr"/>
              <a:lstStyle/>
              <a:p>
                <a:pPr algn="ctr"/>
                <a:r>
                  <a:rPr lang="en-US" sz="1600" kern="0" dirty="0">
                    <a:solidFill>
                      <a:schemeClr val="tx1">
                        <a:lumMod val="50000"/>
                        <a:lumOff val="50000"/>
                      </a:schemeClr>
                    </a:solidFill>
                    <a:latin typeface="Microsoft Sans Serif"/>
                  </a:rPr>
                  <a:t>CU1</a:t>
                </a:r>
              </a:p>
            </p:txBody>
          </p:sp>
          <p:sp>
            <p:nvSpPr>
              <p:cNvPr id="7" name="Freeform: Shape 6">
                <a:extLst>
                  <a:ext uri="{FF2B5EF4-FFF2-40B4-BE49-F238E27FC236}">
                    <a16:creationId xmlns:a16="http://schemas.microsoft.com/office/drawing/2014/main" id="{B04A29C7-9ECF-E413-B3D5-19DAB6822C0C}"/>
                  </a:ext>
                </a:extLst>
              </p:cNvPr>
              <p:cNvSpPr/>
              <p:nvPr/>
            </p:nvSpPr>
            <p:spPr>
              <a:xfrm>
                <a:off x="936032" y="3942187"/>
                <a:ext cx="367683" cy="840315"/>
              </a:xfrm>
              <a:custGeom>
                <a:avLst/>
                <a:gdLst>
                  <a:gd name="connsiteX0" fmla="*/ 0 w 438912"/>
                  <a:gd name="connsiteY0" fmla="*/ 1042416 h 1042416"/>
                  <a:gd name="connsiteX1" fmla="*/ 429768 w 438912"/>
                  <a:gd name="connsiteY1" fmla="*/ 1042416 h 1042416"/>
                  <a:gd name="connsiteX2" fmla="*/ 429768 w 438912"/>
                  <a:gd name="connsiteY2" fmla="*/ 1042416 h 1042416"/>
                  <a:gd name="connsiteX3" fmla="*/ 438912 w 438912"/>
                  <a:gd name="connsiteY3" fmla="*/ 0 h 1042416"/>
                  <a:gd name="connsiteX4" fmla="*/ 438912 w 438912"/>
                  <a:gd name="connsiteY4" fmla="*/ 0 h 1042416"/>
                  <a:gd name="connsiteX5" fmla="*/ 246888 w 438912"/>
                  <a:gd name="connsiteY5" fmla="*/ 0 h 104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912" h="1042416">
                    <a:moveTo>
                      <a:pt x="0" y="1042416"/>
                    </a:moveTo>
                    <a:lnTo>
                      <a:pt x="429768" y="1042416"/>
                    </a:lnTo>
                    <a:lnTo>
                      <a:pt x="429768" y="1042416"/>
                    </a:lnTo>
                    <a:lnTo>
                      <a:pt x="438912" y="0"/>
                    </a:lnTo>
                    <a:lnTo>
                      <a:pt x="438912" y="0"/>
                    </a:lnTo>
                    <a:lnTo>
                      <a:pt x="246888" y="0"/>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4354FC2F-A81F-F07D-043C-D14496E99BB8}"/>
                  </a:ext>
                </a:extLst>
              </p:cNvPr>
              <p:cNvSpPr txBox="1"/>
              <p:nvPr/>
            </p:nvSpPr>
            <p:spPr>
              <a:xfrm>
                <a:off x="736738" y="4258500"/>
                <a:ext cx="626532" cy="389337"/>
              </a:xfrm>
              <a:prstGeom prst="rect">
                <a:avLst/>
              </a:prstGeom>
              <a:noFill/>
              <a:ln>
                <a:noFill/>
              </a:ln>
            </p:spPr>
            <p:txBody>
              <a:bodyPr wrap="square" lIns="137160" tIns="91440" rIns="0" bIns="91440" rtlCol="0">
                <a:spAutoFit/>
              </a:bodyPr>
              <a:lstStyle/>
              <a:p>
                <a:pPr>
                  <a:lnSpc>
                    <a:spcPct val="95000"/>
                  </a:lnSpc>
                  <a:spcBef>
                    <a:spcPts val="1200"/>
                  </a:spcBef>
                </a:pPr>
                <a:r>
                  <a:rPr lang="en-US" sz="1400" dirty="0">
                    <a:solidFill>
                      <a:srgbClr val="FF0000"/>
                    </a:solidFill>
                    <a:latin typeface="Microsoft Sans Serif"/>
                  </a:rPr>
                  <a:t>RLC</a:t>
                </a:r>
              </a:p>
            </p:txBody>
          </p:sp>
          <p:sp>
            <p:nvSpPr>
              <p:cNvPr id="9" name="Rectangle: Rounded Corners 8">
                <a:extLst>
                  <a:ext uri="{FF2B5EF4-FFF2-40B4-BE49-F238E27FC236}">
                    <a16:creationId xmlns:a16="http://schemas.microsoft.com/office/drawing/2014/main" id="{0AC21B74-7AEF-B53D-B80C-3EA7AE1E0BFC}"/>
                  </a:ext>
                </a:extLst>
              </p:cNvPr>
              <p:cNvSpPr/>
              <p:nvPr/>
            </p:nvSpPr>
            <p:spPr>
              <a:xfrm>
                <a:off x="346321" y="3831582"/>
                <a:ext cx="846294" cy="234668"/>
              </a:xfrm>
              <a:prstGeom prst="roundRect">
                <a:avLst/>
              </a:prstGeom>
              <a:solidFill>
                <a:schemeClr val="bg2">
                  <a:lumMod val="20000"/>
                  <a:lumOff val="80000"/>
                </a:schemeClr>
              </a:solidFill>
              <a:ln w="10795" cap="flat" cmpd="sng" algn="ctr">
                <a:solidFill>
                  <a:schemeClr val="bg1">
                    <a:lumMod val="50000"/>
                  </a:schemeClr>
                </a:solidFill>
                <a:prstDash val="dash"/>
              </a:ln>
              <a:effectLst/>
            </p:spPr>
            <p:txBody>
              <a:bodyPr rtlCol="0" anchor="ctr"/>
              <a:lstStyle/>
              <a:p>
                <a:pPr algn="ctr"/>
                <a:r>
                  <a:rPr lang="en-US" sz="1600" kern="0" dirty="0">
                    <a:solidFill>
                      <a:schemeClr val="tx1">
                        <a:lumMod val="50000"/>
                        <a:lumOff val="50000"/>
                      </a:schemeClr>
                    </a:solidFill>
                    <a:latin typeface="Microsoft Sans Serif"/>
                  </a:rPr>
                  <a:t>DU1</a:t>
                </a:r>
              </a:p>
            </p:txBody>
          </p:sp>
          <p:sp>
            <p:nvSpPr>
              <p:cNvPr id="10" name="TextBox 9">
                <a:extLst>
                  <a:ext uri="{FF2B5EF4-FFF2-40B4-BE49-F238E27FC236}">
                    <a16:creationId xmlns:a16="http://schemas.microsoft.com/office/drawing/2014/main" id="{71721E26-9C55-0150-240D-F99633942846}"/>
                  </a:ext>
                </a:extLst>
              </p:cNvPr>
              <p:cNvSpPr txBox="1"/>
              <p:nvPr/>
            </p:nvSpPr>
            <p:spPr>
              <a:xfrm>
                <a:off x="18105" y="2459058"/>
                <a:ext cx="1413016" cy="515433"/>
              </a:xfrm>
              <a:prstGeom prst="rect">
                <a:avLst/>
              </a:prstGeom>
              <a:noFill/>
              <a:ln>
                <a:noFill/>
              </a:ln>
            </p:spPr>
            <p:txBody>
              <a:bodyPr wrap="square" lIns="137160" tIns="91440" rIns="0" bIns="91440" rtlCol="0">
                <a:spAutoFit/>
              </a:bodyPr>
              <a:lstStyle/>
              <a:p>
                <a:pPr>
                  <a:lnSpc>
                    <a:spcPct val="95000"/>
                  </a:lnSpc>
                  <a:spcBef>
                    <a:spcPts val="1200"/>
                  </a:spcBef>
                </a:pPr>
                <a:r>
                  <a:rPr lang="en-US" sz="1600" dirty="0">
                    <a:solidFill>
                      <a:srgbClr val="FF0000"/>
                    </a:solidFill>
                    <a:latin typeface="Microsoft Sans Serif"/>
                  </a:rPr>
                  <a:t>RRC + DRB</a:t>
                </a:r>
              </a:p>
            </p:txBody>
          </p:sp>
          <p:sp>
            <p:nvSpPr>
              <p:cNvPr id="11" name="Rectangle: Rounded Corners 10">
                <a:extLst>
                  <a:ext uri="{FF2B5EF4-FFF2-40B4-BE49-F238E27FC236}">
                    <a16:creationId xmlns:a16="http://schemas.microsoft.com/office/drawing/2014/main" id="{6DD2E8E2-CCC0-EC41-FE2A-865021EBF2E3}"/>
                  </a:ext>
                </a:extLst>
              </p:cNvPr>
              <p:cNvSpPr/>
              <p:nvPr/>
            </p:nvSpPr>
            <p:spPr>
              <a:xfrm>
                <a:off x="483392" y="4738291"/>
                <a:ext cx="598073" cy="219826"/>
              </a:xfrm>
              <a:prstGeom prst="roundRect">
                <a:avLst/>
              </a:prstGeom>
              <a:solidFill>
                <a:srgbClr val="E04F4F">
                  <a:lumMod val="40000"/>
                  <a:lumOff val="60000"/>
                </a:srgbClr>
              </a:solidFill>
              <a:ln w="10795" cap="flat" cmpd="sng" algn="ctr">
                <a:solidFill>
                  <a:srgbClr val="90D0CE">
                    <a:shade val="15000"/>
                  </a:srgbClr>
                </a:solidFill>
                <a:prstDash val="solid"/>
              </a:ln>
              <a:effectLst/>
            </p:spPr>
            <p:txBody>
              <a:bodyPr rtlCol="0" anchor="ctr"/>
              <a:lstStyle/>
              <a:p>
                <a:pPr algn="ctr"/>
                <a:r>
                  <a:rPr lang="en-US" sz="1400" kern="0" dirty="0">
                    <a:solidFill>
                      <a:srgbClr val="000000"/>
                    </a:solidFill>
                    <a:latin typeface="Microsoft Sans Serif"/>
                  </a:rPr>
                  <a:t>UE</a:t>
                </a:r>
              </a:p>
            </p:txBody>
          </p:sp>
          <p:cxnSp>
            <p:nvCxnSpPr>
              <p:cNvPr id="12" name="Straight Connector 11">
                <a:extLst>
                  <a:ext uri="{FF2B5EF4-FFF2-40B4-BE49-F238E27FC236}">
                    <a16:creationId xmlns:a16="http://schemas.microsoft.com/office/drawing/2014/main" id="{D0A5DF9D-4311-F21C-432A-C34DC27FA864}"/>
                  </a:ext>
                </a:extLst>
              </p:cNvPr>
              <p:cNvCxnSpPr>
                <a:cxnSpLocks/>
                <a:stCxn id="6" idx="2"/>
                <a:endCxn id="9" idx="0"/>
              </p:cNvCxnSpPr>
              <p:nvPr/>
            </p:nvCxnSpPr>
            <p:spPr>
              <a:xfrm flipH="1">
                <a:off x="769468" y="3293667"/>
                <a:ext cx="1" cy="537915"/>
              </a:xfrm>
              <a:prstGeom prst="line">
                <a:avLst/>
              </a:prstGeom>
              <a:ln>
                <a:prstDash val="dash"/>
                <a:headEnd w="lg" len="lg"/>
                <a:tailEnd type="none"/>
              </a:ln>
            </p:spPr>
            <p:style>
              <a:lnRef idx="1">
                <a:schemeClr val="dk1"/>
              </a:lnRef>
              <a:fillRef idx="0">
                <a:schemeClr val="dk1"/>
              </a:fillRef>
              <a:effectRef idx="0">
                <a:schemeClr val="dk1"/>
              </a:effectRef>
              <a:fontRef idx="minor">
                <a:schemeClr val="tx1"/>
              </a:fontRef>
            </p:style>
          </p:cxnSp>
          <p:sp>
            <p:nvSpPr>
              <p:cNvPr id="13" name="Freeform: Shape 12">
                <a:extLst>
                  <a:ext uri="{FF2B5EF4-FFF2-40B4-BE49-F238E27FC236}">
                    <a16:creationId xmlns:a16="http://schemas.microsoft.com/office/drawing/2014/main" id="{55E47187-5987-DA45-ED1F-711AE3013AF9}"/>
                  </a:ext>
                </a:extLst>
              </p:cNvPr>
              <p:cNvSpPr/>
              <p:nvPr/>
            </p:nvSpPr>
            <p:spPr>
              <a:xfrm>
                <a:off x="769468" y="2843038"/>
                <a:ext cx="626532" cy="2078674"/>
              </a:xfrm>
              <a:custGeom>
                <a:avLst/>
                <a:gdLst>
                  <a:gd name="connsiteX0" fmla="*/ 2020824 w 2569464"/>
                  <a:gd name="connsiteY0" fmla="*/ 2587752 h 2587752"/>
                  <a:gd name="connsiteX1" fmla="*/ 2542032 w 2569464"/>
                  <a:gd name="connsiteY1" fmla="*/ 2578608 h 2587752"/>
                  <a:gd name="connsiteX2" fmla="*/ 2542032 w 2569464"/>
                  <a:gd name="connsiteY2" fmla="*/ 2578608 h 2587752"/>
                  <a:gd name="connsiteX3" fmla="*/ 2569464 w 2569464"/>
                  <a:gd name="connsiteY3" fmla="*/ 9144 h 2587752"/>
                  <a:gd name="connsiteX4" fmla="*/ 2569464 w 2569464"/>
                  <a:gd name="connsiteY4" fmla="*/ 9144 h 2587752"/>
                  <a:gd name="connsiteX5" fmla="*/ 0 w 2569464"/>
                  <a:gd name="connsiteY5" fmla="*/ 0 h 2587752"/>
                  <a:gd name="connsiteX6" fmla="*/ 0 w 2569464"/>
                  <a:gd name="connsiteY6" fmla="*/ 0 h 2587752"/>
                  <a:gd name="connsiteX7" fmla="*/ 36576 w 2569464"/>
                  <a:gd name="connsiteY7" fmla="*/ 292608 h 2587752"/>
                  <a:gd name="connsiteX0" fmla="*/ 2032683 w 2581323"/>
                  <a:gd name="connsiteY0" fmla="*/ 2587752 h 2587752"/>
                  <a:gd name="connsiteX1" fmla="*/ 2553891 w 2581323"/>
                  <a:gd name="connsiteY1" fmla="*/ 2578608 h 2587752"/>
                  <a:gd name="connsiteX2" fmla="*/ 2553891 w 2581323"/>
                  <a:gd name="connsiteY2" fmla="*/ 2578608 h 2587752"/>
                  <a:gd name="connsiteX3" fmla="*/ 2581323 w 2581323"/>
                  <a:gd name="connsiteY3" fmla="*/ 9144 h 2587752"/>
                  <a:gd name="connsiteX4" fmla="*/ 2581323 w 2581323"/>
                  <a:gd name="connsiteY4" fmla="*/ 9144 h 2587752"/>
                  <a:gd name="connsiteX5" fmla="*/ 11859 w 2581323"/>
                  <a:gd name="connsiteY5" fmla="*/ 0 h 2587752"/>
                  <a:gd name="connsiteX6" fmla="*/ 11859 w 2581323"/>
                  <a:gd name="connsiteY6" fmla="*/ 0 h 2587752"/>
                  <a:gd name="connsiteX7" fmla="*/ 2715 w 2581323"/>
                  <a:gd name="connsiteY7" fmla="*/ 292608 h 2587752"/>
                  <a:gd name="connsiteX0" fmla="*/ 2020824 w 2569464"/>
                  <a:gd name="connsiteY0" fmla="*/ 2587752 h 2587752"/>
                  <a:gd name="connsiteX1" fmla="*/ 2542032 w 2569464"/>
                  <a:gd name="connsiteY1" fmla="*/ 2578608 h 2587752"/>
                  <a:gd name="connsiteX2" fmla="*/ 2542032 w 2569464"/>
                  <a:gd name="connsiteY2" fmla="*/ 2578608 h 2587752"/>
                  <a:gd name="connsiteX3" fmla="*/ 2569464 w 2569464"/>
                  <a:gd name="connsiteY3" fmla="*/ 9144 h 2587752"/>
                  <a:gd name="connsiteX4" fmla="*/ 2569464 w 2569464"/>
                  <a:gd name="connsiteY4" fmla="*/ 9144 h 2587752"/>
                  <a:gd name="connsiteX5" fmla="*/ 0 w 2569464"/>
                  <a:gd name="connsiteY5" fmla="*/ 0 h 2587752"/>
                  <a:gd name="connsiteX6" fmla="*/ 0 w 2569464"/>
                  <a:gd name="connsiteY6" fmla="*/ 0 h 2587752"/>
                  <a:gd name="connsiteX7" fmla="*/ 18288 w 2569464"/>
                  <a:gd name="connsiteY7" fmla="*/ 292608 h 2587752"/>
                  <a:gd name="connsiteX0" fmla="*/ 2020878 w 2569518"/>
                  <a:gd name="connsiteY0" fmla="*/ 2587752 h 2587752"/>
                  <a:gd name="connsiteX1" fmla="*/ 2542086 w 2569518"/>
                  <a:gd name="connsiteY1" fmla="*/ 2578608 h 2587752"/>
                  <a:gd name="connsiteX2" fmla="*/ 2542086 w 2569518"/>
                  <a:gd name="connsiteY2" fmla="*/ 2578608 h 2587752"/>
                  <a:gd name="connsiteX3" fmla="*/ 2569518 w 2569518"/>
                  <a:gd name="connsiteY3" fmla="*/ 9144 h 2587752"/>
                  <a:gd name="connsiteX4" fmla="*/ 2569518 w 2569518"/>
                  <a:gd name="connsiteY4" fmla="*/ 9144 h 2587752"/>
                  <a:gd name="connsiteX5" fmla="*/ 54 w 2569518"/>
                  <a:gd name="connsiteY5" fmla="*/ 0 h 2587752"/>
                  <a:gd name="connsiteX6" fmla="*/ 54 w 2569518"/>
                  <a:gd name="connsiteY6" fmla="*/ 0 h 2587752"/>
                  <a:gd name="connsiteX7" fmla="*/ 4054 w 2569518"/>
                  <a:gd name="connsiteY7" fmla="*/ 292608 h 2587752"/>
                  <a:gd name="connsiteX0" fmla="*/ 2020824 w 2569464"/>
                  <a:gd name="connsiteY0" fmla="*/ 2587752 h 2587752"/>
                  <a:gd name="connsiteX1" fmla="*/ 2542032 w 2569464"/>
                  <a:gd name="connsiteY1" fmla="*/ 2578608 h 2587752"/>
                  <a:gd name="connsiteX2" fmla="*/ 2542032 w 2569464"/>
                  <a:gd name="connsiteY2" fmla="*/ 2578608 h 2587752"/>
                  <a:gd name="connsiteX3" fmla="*/ 2569464 w 2569464"/>
                  <a:gd name="connsiteY3" fmla="*/ 9144 h 2587752"/>
                  <a:gd name="connsiteX4" fmla="*/ 2569464 w 2569464"/>
                  <a:gd name="connsiteY4" fmla="*/ 9144 h 2587752"/>
                  <a:gd name="connsiteX5" fmla="*/ 0 w 2569464"/>
                  <a:gd name="connsiteY5" fmla="*/ 0 h 2587752"/>
                  <a:gd name="connsiteX6" fmla="*/ 0 w 2569464"/>
                  <a:gd name="connsiteY6" fmla="*/ 0 h 2587752"/>
                  <a:gd name="connsiteX7" fmla="*/ 4000 w 2569464"/>
                  <a:gd name="connsiteY7" fmla="*/ 292608 h 2587752"/>
                  <a:gd name="connsiteX0" fmla="*/ 963302 w 2569464"/>
                  <a:gd name="connsiteY0" fmla="*/ 2569646 h 2578608"/>
                  <a:gd name="connsiteX1" fmla="*/ 2542032 w 2569464"/>
                  <a:gd name="connsiteY1" fmla="*/ 2578608 h 2578608"/>
                  <a:gd name="connsiteX2" fmla="*/ 2542032 w 2569464"/>
                  <a:gd name="connsiteY2" fmla="*/ 2578608 h 2578608"/>
                  <a:gd name="connsiteX3" fmla="*/ 2569464 w 2569464"/>
                  <a:gd name="connsiteY3" fmla="*/ 9144 h 2578608"/>
                  <a:gd name="connsiteX4" fmla="*/ 2569464 w 2569464"/>
                  <a:gd name="connsiteY4" fmla="*/ 9144 h 2578608"/>
                  <a:gd name="connsiteX5" fmla="*/ 0 w 2569464"/>
                  <a:gd name="connsiteY5" fmla="*/ 0 h 2578608"/>
                  <a:gd name="connsiteX6" fmla="*/ 0 w 2569464"/>
                  <a:gd name="connsiteY6" fmla="*/ 0 h 2578608"/>
                  <a:gd name="connsiteX7" fmla="*/ 4000 w 2569464"/>
                  <a:gd name="connsiteY7" fmla="*/ 292608 h 257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9464" h="2578608">
                    <a:moveTo>
                      <a:pt x="963302" y="2569646"/>
                    </a:moveTo>
                    <a:lnTo>
                      <a:pt x="2542032" y="2578608"/>
                    </a:lnTo>
                    <a:lnTo>
                      <a:pt x="2542032" y="2578608"/>
                    </a:lnTo>
                    <a:lnTo>
                      <a:pt x="2569464" y="9144"/>
                    </a:lnTo>
                    <a:lnTo>
                      <a:pt x="2569464" y="9144"/>
                    </a:lnTo>
                    <a:lnTo>
                      <a:pt x="0" y="0"/>
                    </a:lnTo>
                    <a:lnTo>
                      <a:pt x="0" y="0"/>
                    </a:lnTo>
                    <a:cubicBezTo>
                      <a:pt x="12192" y="97536"/>
                      <a:pt x="6095" y="195072"/>
                      <a:pt x="4000" y="292608"/>
                    </a:cubicBezTo>
                  </a:path>
                </a:pathLst>
              </a:custGeom>
              <a:ln>
                <a:solidFill>
                  <a:srgbClr val="FF0000"/>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solidFill>
                    <a:srgbClr val="FF0000"/>
                  </a:solidFill>
                </a:endParaRPr>
              </a:p>
            </p:txBody>
          </p:sp>
          <p:sp>
            <p:nvSpPr>
              <p:cNvPr id="14" name="Rectangle: Rounded Corners 13">
                <a:extLst>
                  <a:ext uri="{FF2B5EF4-FFF2-40B4-BE49-F238E27FC236}">
                    <a16:creationId xmlns:a16="http://schemas.microsoft.com/office/drawing/2014/main" id="{443CFA0A-542E-E152-CFB7-AB77CB05C83C}"/>
                  </a:ext>
                </a:extLst>
              </p:cNvPr>
              <p:cNvSpPr/>
              <p:nvPr/>
            </p:nvSpPr>
            <p:spPr>
              <a:xfrm>
                <a:off x="1643337" y="2943641"/>
                <a:ext cx="976470" cy="1221853"/>
              </a:xfrm>
              <a:prstGeom prst="roundRect">
                <a:avLst/>
              </a:prstGeom>
              <a:solidFill>
                <a:srgbClr val="7BA0FF">
                  <a:lumMod val="60000"/>
                  <a:lumOff val="40000"/>
                </a:srgbClr>
              </a:solidFill>
              <a:ln w="10795" cap="flat" cmpd="sng" algn="ctr">
                <a:solidFill>
                  <a:srgbClr val="90D0CE">
                    <a:shade val="15000"/>
                  </a:srgbClr>
                </a:solidFill>
                <a:prstDash val="solid"/>
              </a:ln>
              <a:effectLst/>
            </p:spPr>
            <p:txBody>
              <a:bodyPr rtlCol="0" anchor="ctr"/>
              <a:lstStyle/>
              <a:p>
                <a:pPr algn="ctr"/>
                <a:r>
                  <a:rPr lang="en-US" sz="1600" kern="0" dirty="0">
                    <a:solidFill>
                      <a:srgbClr val="000000"/>
                    </a:solidFill>
                    <a:latin typeface="Microsoft Sans Serif"/>
                  </a:rPr>
                  <a:t>gNB2</a:t>
                </a:r>
              </a:p>
            </p:txBody>
          </p:sp>
          <p:sp>
            <p:nvSpPr>
              <p:cNvPr id="15" name="Rectangle: Rounded Corners 14">
                <a:extLst>
                  <a:ext uri="{FF2B5EF4-FFF2-40B4-BE49-F238E27FC236}">
                    <a16:creationId xmlns:a16="http://schemas.microsoft.com/office/drawing/2014/main" id="{8F13EF6A-A1D0-D65F-C523-26E7E913A348}"/>
                  </a:ext>
                </a:extLst>
              </p:cNvPr>
              <p:cNvSpPr/>
              <p:nvPr/>
            </p:nvSpPr>
            <p:spPr>
              <a:xfrm>
                <a:off x="1699447" y="3058999"/>
                <a:ext cx="846294" cy="234668"/>
              </a:xfrm>
              <a:prstGeom prst="roundRect">
                <a:avLst/>
              </a:prstGeom>
              <a:solidFill>
                <a:schemeClr val="accent2">
                  <a:lumMod val="40000"/>
                  <a:lumOff val="60000"/>
                </a:schemeClr>
              </a:solidFill>
              <a:ln w="10795" cap="flat" cmpd="sng" algn="ctr">
                <a:solidFill>
                  <a:schemeClr val="bg1">
                    <a:lumMod val="50000"/>
                  </a:schemeClr>
                </a:solidFill>
                <a:prstDash val="dash"/>
              </a:ln>
              <a:effectLst/>
            </p:spPr>
            <p:txBody>
              <a:bodyPr rtlCol="0" anchor="ctr"/>
              <a:lstStyle/>
              <a:p>
                <a:pPr algn="ctr"/>
                <a:r>
                  <a:rPr lang="en-US" sz="1600" kern="0" dirty="0">
                    <a:solidFill>
                      <a:schemeClr val="tx1">
                        <a:lumMod val="50000"/>
                        <a:lumOff val="50000"/>
                      </a:schemeClr>
                    </a:solidFill>
                    <a:latin typeface="Microsoft Sans Serif"/>
                  </a:rPr>
                  <a:t>CU2</a:t>
                </a:r>
              </a:p>
            </p:txBody>
          </p:sp>
          <p:sp>
            <p:nvSpPr>
              <p:cNvPr id="16" name="Rectangle: Rounded Corners 15">
                <a:extLst>
                  <a:ext uri="{FF2B5EF4-FFF2-40B4-BE49-F238E27FC236}">
                    <a16:creationId xmlns:a16="http://schemas.microsoft.com/office/drawing/2014/main" id="{41D77B0C-87C0-A06D-4746-47310BE0E5C2}"/>
                  </a:ext>
                </a:extLst>
              </p:cNvPr>
              <p:cNvSpPr/>
              <p:nvPr/>
            </p:nvSpPr>
            <p:spPr>
              <a:xfrm>
                <a:off x="1699447" y="3831582"/>
                <a:ext cx="846294" cy="234668"/>
              </a:xfrm>
              <a:prstGeom prst="roundRect">
                <a:avLst/>
              </a:prstGeom>
              <a:solidFill>
                <a:schemeClr val="accent2">
                  <a:lumMod val="40000"/>
                  <a:lumOff val="60000"/>
                </a:schemeClr>
              </a:solidFill>
              <a:ln w="10795" cap="flat" cmpd="sng" algn="ctr">
                <a:solidFill>
                  <a:schemeClr val="bg1">
                    <a:lumMod val="50000"/>
                  </a:schemeClr>
                </a:solidFill>
                <a:prstDash val="dash"/>
              </a:ln>
              <a:effectLst/>
            </p:spPr>
            <p:txBody>
              <a:bodyPr rtlCol="0" anchor="ctr"/>
              <a:lstStyle/>
              <a:p>
                <a:pPr algn="ctr"/>
                <a:r>
                  <a:rPr lang="en-US" sz="1600" kern="0" dirty="0">
                    <a:solidFill>
                      <a:schemeClr val="tx1">
                        <a:lumMod val="50000"/>
                        <a:lumOff val="50000"/>
                      </a:schemeClr>
                    </a:solidFill>
                    <a:latin typeface="Microsoft Sans Serif"/>
                  </a:rPr>
                  <a:t>DU2</a:t>
                </a:r>
              </a:p>
            </p:txBody>
          </p:sp>
          <p:cxnSp>
            <p:nvCxnSpPr>
              <p:cNvPr id="17" name="Straight Connector 16">
                <a:extLst>
                  <a:ext uri="{FF2B5EF4-FFF2-40B4-BE49-F238E27FC236}">
                    <a16:creationId xmlns:a16="http://schemas.microsoft.com/office/drawing/2014/main" id="{E740BEEB-8471-B2F1-FD68-8D97CC1C7BE6}"/>
                  </a:ext>
                </a:extLst>
              </p:cNvPr>
              <p:cNvCxnSpPr>
                <a:cxnSpLocks/>
                <a:stCxn id="15" idx="2"/>
                <a:endCxn id="16" idx="0"/>
              </p:cNvCxnSpPr>
              <p:nvPr/>
            </p:nvCxnSpPr>
            <p:spPr>
              <a:xfrm flipH="1">
                <a:off x="2122594" y="3293667"/>
                <a:ext cx="1" cy="537915"/>
              </a:xfrm>
              <a:prstGeom prst="line">
                <a:avLst/>
              </a:prstGeom>
              <a:ln>
                <a:prstDash val="dash"/>
                <a:headEnd w="lg" len="lg"/>
                <a:tailEnd type="none"/>
              </a:ln>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4DAB8645-4B25-C6FB-57FD-120F560F9B66}"/>
                  </a:ext>
                </a:extLst>
              </p:cNvPr>
              <p:cNvCxnSpPr>
                <a:cxnSpLocks/>
                <a:stCxn id="9" idx="2"/>
                <a:endCxn id="11" idx="0"/>
              </p:cNvCxnSpPr>
              <p:nvPr/>
            </p:nvCxnSpPr>
            <p:spPr>
              <a:xfrm>
                <a:off x="769468" y="4066251"/>
                <a:ext cx="12961" cy="672040"/>
              </a:xfrm>
              <a:prstGeom prst="line">
                <a:avLst/>
              </a:prstGeom>
              <a:ln>
                <a:solidFill>
                  <a:schemeClr val="tx1"/>
                </a:solidFill>
                <a:prstDash val="solid"/>
                <a:headEnd type="triangle" w="med" len="med"/>
                <a:tailEnd type="triangle" w="med" len="med"/>
              </a:ln>
            </p:spPr>
            <p:style>
              <a:lnRef idx="1">
                <a:schemeClr val="dk1"/>
              </a:lnRef>
              <a:fillRef idx="0">
                <a:schemeClr val="dk1"/>
              </a:fillRef>
              <a:effectRef idx="0">
                <a:schemeClr val="dk1"/>
              </a:effectRef>
              <a:fontRef idx="minor">
                <a:schemeClr val="tx1"/>
              </a:fontRef>
            </p:style>
          </p:cxnSp>
        </p:grpSp>
        <p:sp>
          <p:nvSpPr>
            <p:cNvPr id="19" name="Arrow: Down 18">
              <a:extLst>
                <a:ext uri="{FF2B5EF4-FFF2-40B4-BE49-F238E27FC236}">
                  <a16:creationId xmlns:a16="http://schemas.microsoft.com/office/drawing/2014/main" id="{BC84B33E-7368-7D78-59A9-975CF4A6511D}"/>
                </a:ext>
              </a:extLst>
            </p:cNvPr>
            <p:cNvSpPr/>
            <p:nvPr/>
          </p:nvSpPr>
          <p:spPr>
            <a:xfrm rot="16200000">
              <a:off x="8560116" y="4620782"/>
              <a:ext cx="434566" cy="621750"/>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cxnSp>
        <p:nvCxnSpPr>
          <p:cNvPr id="31" name="Straight Connector 30">
            <a:extLst>
              <a:ext uri="{FF2B5EF4-FFF2-40B4-BE49-F238E27FC236}">
                <a16:creationId xmlns:a16="http://schemas.microsoft.com/office/drawing/2014/main" id="{08B59405-75CD-D8D7-4F1E-A3F5ADF643B0}"/>
              </a:ext>
            </a:extLst>
          </p:cNvPr>
          <p:cNvCxnSpPr>
            <a:cxnSpLocks/>
          </p:cNvCxnSpPr>
          <p:nvPr/>
        </p:nvCxnSpPr>
        <p:spPr>
          <a:xfrm flipH="1">
            <a:off x="6228573" y="684950"/>
            <a:ext cx="0" cy="4663440"/>
          </a:xfrm>
          <a:prstGeom prst="line">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32" name="Content Placeholder 3">
            <a:extLst>
              <a:ext uri="{FF2B5EF4-FFF2-40B4-BE49-F238E27FC236}">
                <a16:creationId xmlns:a16="http://schemas.microsoft.com/office/drawing/2014/main" id="{0A9FF815-A26D-CE70-03D0-42EC5B1C0DE4}"/>
              </a:ext>
            </a:extLst>
          </p:cNvPr>
          <p:cNvSpPr txBox="1">
            <a:spLocks/>
          </p:cNvSpPr>
          <p:nvPr/>
        </p:nvSpPr>
        <p:spPr>
          <a:xfrm>
            <a:off x="38691" y="3089323"/>
            <a:ext cx="5919572" cy="2222162"/>
          </a:xfrm>
          <a:prstGeom prst="rect">
            <a:avLst/>
          </a:prstGeom>
          <a:noFill/>
          <a:ln>
            <a:no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a:lnSpc>
                <a:spcPct val="100000"/>
              </a:lnSpc>
              <a:spcBef>
                <a:spcPts val="1800"/>
              </a:spcBef>
            </a:pPr>
            <a:r>
              <a:rPr lang="en-US" sz="2000" u="sng" dirty="0"/>
              <a:t>Solution category 1</a:t>
            </a:r>
            <a:r>
              <a:rPr lang="en-US" sz="2000" dirty="0"/>
              <a:t>: security change is required during inter-gNB cell switch </a:t>
            </a:r>
          </a:p>
          <a:p>
            <a:pPr marL="411480" lvl="1">
              <a:lnSpc>
                <a:spcPct val="100000"/>
              </a:lnSpc>
              <a:spcBef>
                <a:spcPts val="1800"/>
              </a:spcBef>
            </a:pPr>
            <a:r>
              <a:rPr lang="en-US" dirty="0"/>
              <a:t>Assumes the CU anchor for the UE’s RRC and DRBs changes with an inter-gNB cell switch</a:t>
            </a:r>
          </a:p>
          <a:p>
            <a:pPr marL="411480" lvl="1">
              <a:lnSpc>
                <a:spcPct val="100000"/>
              </a:lnSpc>
              <a:spcBef>
                <a:spcPts val="1800"/>
              </a:spcBef>
            </a:pPr>
            <a:r>
              <a:rPr lang="en-US" dirty="0"/>
              <a:t>Seven solution variants have been captured in an LS by RAN2 to SA3 [R2-2404037]</a:t>
            </a:r>
          </a:p>
        </p:txBody>
      </p:sp>
      <p:sp>
        <p:nvSpPr>
          <p:cNvPr id="33" name="Content Placeholder 3">
            <a:extLst>
              <a:ext uri="{FF2B5EF4-FFF2-40B4-BE49-F238E27FC236}">
                <a16:creationId xmlns:a16="http://schemas.microsoft.com/office/drawing/2014/main" id="{380162EC-983B-A384-280E-BCECAE7956DB}"/>
              </a:ext>
            </a:extLst>
          </p:cNvPr>
          <p:cNvSpPr txBox="1">
            <a:spLocks/>
          </p:cNvSpPr>
          <p:nvPr/>
        </p:nvSpPr>
        <p:spPr>
          <a:xfrm>
            <a:off x="6312793" y="3091979"/>
            <a:ext cx="5919572" cy="1554454"/>
          </a:xfrm>
          <a:prstGeom prst="rect">
            <a:avLst/>
          </a:prstGeom>
          <a:noFill/>
          <a:ln>
            <a:no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a:lnSpc>
                <a:spcPct val="100000"/>
              </a:lnSpc>
              <a:spcBef>
                <a:spcPts val="1800"/>
              </a:spcBef>
            </a:pPr>
            <a:r>
              <a:rPr lang="en-US" sz="2000" u="sng" dirty="0"/>
              <a:t>Solution category 2</a:t>
            </a:r>
            <a:r>
              <a:rPr lang="en-US" sz="2000" dirty="0"/>
              <a:t>: security change is avoided during inter-gNB cell switch</a:t>
            </a:r>
          </a:p>
          <a:p>
            <a:pPr marL="411480" lvl="1">
              <a:lnSpc>
                <a:spcPct val="100000"/>
              </a:lnSpc>
              <a:spcBef>
                <a:spcPts val="1800"/>
              </a:spcBef>
            </a:pPr>
            <a:r>
              <a:rPr lang="en-US" dirty="0"/>
              <a:t>Assumes the CU anchor for the UE’s RRC and DRBs does not change with an inter-gNB cell switch</a:t>
            </a:r>
          </a:p>
        </p:txBody>
      </p:sp>
    </p:spTree>
    <p:extLst>
      <p:ext uri="{BB962C8B-B14F-4D97-AF65-F5344CB8AC3E}">
        <p14:creationId xmlns:p14="http://schemas.microsoft.com/office/powerpoint/2010/main" val="3339487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 name="Title 1">
            <a:extLst>
              <a:ext uri="{FF2B5EF4-FFF2-40B4-BE49-F238E27FC236}">
                <a16:creationId xmlns:a16="http://schemas.microsoft.com/office/drawing/2014/main" id="{F3A701F8-CCA4-3E8A-C177-D023C342014B}"/>
              </a:ext>
            </a:extLst>
          </p:cNvPr>
          <p:cNvSpPr txBox="1">
            <a:spLocks/>
          </p:cNvSpPr>
          <p:nvPr/>
        </p:nvSpPr>
        <p:spPr>
          <a:xfrm>
            <a:off x="213064" y="99667"/>
            <a:ext cx="12045611" cy="475916"/>
          </a:xfrm>
          <a:prstGeom prst="rect">
            <a:avLst/>
          </a:prstGeom>
        </p:spPr>
        <p:txBody>
          <a:bodyPr lIns="91440" tIns="45720" rIns="91440" bIns="45720" anchor="t"/>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2800" dirty="0"/>
              <a:t>Status of the candidate solutions in the RAN WGs (1/2)</a:t>
            </a:r>
          </a:p>
        </p:txBody>
      </p:sp>
      <p:sp>
        <p:nvSpPr>
          <p:cNvPr id="288" name="Content Placeholder 3">
            <a:extLst>
              <a:ext uri="{FF2B5EF4-FFF2-40B4-BE49-F238E27FC236}">
                <a16:creationId xmlns:a16="http://schemas.microsoft.com/office/drawing/2014/main" id="{3278E3AC-71CF-CA38-E818-0ACD2FD05668}"/>
              </a:ext>
            </a:extLst>
          </p:cNvPr>
          <p:cNvSpPr txBox="1">
            <a:spLocks/>
          </p:cNvSpPr>
          <p:nvPr/>
        </p:nvSpPr>
        <p:spPr>
          <a:xfrm>
            <a:off x="213064" y="575583"/>
            <a:ext cx="11610128" cy="4471905"/>
          </a:xfrm>
          <a:prstGeom prst="rect">
            <a:avLst/>
          </a:prstGeom>
          <a:noFill/>
          <a:ln>
            <a:no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a:lnSpc>
                <a:spcPct val="100000"/>
              </a:lnSpc>
              <a:spcBef>
                <a:spcPts val="1800"/>
              </a:spcBef>
            </a:pPr>
            <a:r>
              <a:rPr lang="en-US" sz="2200" dirty="0"/>
              <a:t>The solution variants have been proposed by companies in both RAN2 and RAN3</a:t>
            </a:r>
          </a:p>
          <a:p>
            <a:pPr marL="192024">
              <a:lnSpc>
                <a:spcPct val="100000"/>
              </a:lnSpc>
              <a:spcBef>
                <a:spcPts val="1800"/>
              </a:spcBef>
            </a:pPr>
            <a:r>
              <a:rPr lang="en-US" sz="2200" dirty="0"/>
              <a:t>All solution variants meet the primary use case, allowing a UE to move to a cell of a different </a:t>
            </a:r>
            <a:r>
              <a:rPr lang="en-US" sz="2200" dirty="0" err="1"/>
              <a:t>gNB</a:t>
            </a:r>
            <a:r>
              <a:rPr lang="en-US" sz="2200" dirty="0"/>
              <a:t> .</a:t>
            </a:r>
          </a:p>
          <a:p>
            <a:pPr marL="192024">
              <a:lnSpc>
                <a:spcPct val="100000"/>
              </a:lnSpc>
              <a:spcBef>
                <a:spcPts val="1800"/>
              </a:spcBef>
            </a:pPr>
            <a:r>
              <a:rPr lang="en-US" sz="2200" dirty="0"/>
              <a:t>However, there is no proper discussion yet on which solution variant outweighs the others. Various solutions diverge from Rel-18 LTM in different ways, such as:</a:t>
            </a:r>
          </a:p>
          <a:p>
            <a:pPr marL="411480" lvl="1">
              <a:lnSpc>
                <a:spcPct val="100000"/>
              </a:lnSpc>
              <a:spcBef>
                <a:spcPts val="1800"/>
              </a:spcBef>
            </a:pPr>
            <a:r>
              <a:rPr lang="en-US" sz="2200" dirty="0"/>
              <a:t>Increasing the signaling overhead by transmitting RRC configuration messages b/w cell switches</a:t>
            </a:r>
          </a:p>
          <a:p>
            <a:pPr marL="411480" lvl="1">
              <a:lnSpc>
                <a:spcPct val="100000"/>
              </a:lnSpc>
              <a:spcBef>
                <a:spcPts val="1800"/>
              </a:spcBef>
            </a:pPr>
            <a:r>
              <a:rPr lang="en-US" sz="2200" dirty="0"/>
              <a:t>Increasing the interruption time by introducing extra processing steps on the UE</a:t>
            </a:r>
          </a:p>
          <a:p>
            <a:pPr marL="411480" lvl="1">
              <a:lnSpc>
                <a:spcPct val="100000"/>
              </a:lnSpc>
              <a:spcBef>
                <a:spcPts val="1800"/>
              </a:spcBef>
            </a:pPr>
            <a:r>
              <a:rPr lang="en-US" sz="2200" dirty="0"/>
              <a:t>Introducing complex handling of subsequent mobility</a:t>
            </a:r>
          </a:p>
          <a:p>
            <a:pPr marL="411480" lvl="1">
              <a:lnSpc>
                <a:spcPct val="100000"/>
              </a:lnSpc>
              <a:spcBef>
                <a:spcPts val="1800"/>
              </a:spcBef>
            </a:pPr>
            <a:r>
              <a:rPr lang="en-US" sz="2200" dirty="0"/>
              <a:t>Security complexity and Introducing CN impact </a:t>
            </a:r>
          </a:p>
        </p:txBody>
      </p:sp>
      <p:sp>
        <p:nvSpPr>
          <p:cNvPr id="2" name="Content Placeholder 3">
            <a:extLst>
              <a:ext uri="{FF2B5EF4-FFF2-40B4-BE49-F238E27FC236}">
                <a16:creationId xmlns:a16="http://schemas.microsoft.com/office/drawing/2014/main" id="{12AEA639-8D23-B7EE-BFA7-20415E6B6FE8}"/>
              </a:ext>
            </a:extLst>
          </p:cNvPr>
          <p:cNvSpPr txBox="1">
            <a:spLocks/>
          </p:cNvSpPr>
          <p:nvPr/>
        </p:nvSpPr>
        <p:spPr>
          <a:xfrm>
            <a:off x="277072" y="5613298"/>
            <a:ext cx="10983024" cy="906374"/>
          </a:xfrm>
          <a:prstGeom prst="rect">
            <a:avLst/>
          </a:prstGeom>
          <a:noFill/>
          <a:ln w="19050">
            <a:solidFill>
              <a:schemeClr val="tx1"/>
            </a:solid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a:lnSpc>
                <a:spcPct val="100000"/>
              </a:lnSpc>
              <a:spcBef>
                <a:spcPts val="1800"/>
              </a:spcBef>
            </a:pPr>
            <a:r>
              <a:rPr lang="en-US" b="1" dirty="0"/>
              <a:t>Observation: Rel-19 inter-gNB LTM still faces unsolved issues that necessitate further solution discussions in both RAN3 and RAN2.</a:t>
            </a:r>
            <a:endParaRPr lang="en-US" sz="2400" b="1" dirty="0"/>
          </a:p>
        </p:txBody>
      </p:sp>
    </p:spTree>
    <p:extLst>
      <p:ext uri="{BB962C8B-B14F-4D97-AF65-F5344CB8AC3E}">
        <p14:creationId xmlns:p14="http://schemas.microsoft.com/office/powerpoint/2010/main" val="115494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 name="Title 1">
            <a:extLst>
              <a:ext uri="{FF2B5EF4-FFF2-40B4-BE49-F238E27FC236}">
                <a16:creationId xmlns:a16="http://schemas.microsoft.com/office/drawing/2014/main" id="{F3A701F8-CCA4-3E8A-C177-D023C342014B}"/>
              </a:ext>
            </a:extLst>
          </p:cNvPr>
          <p:cNvSpPr txBox="1">
            <a:spLocks/>
          </p:cNvSpPr>
          <p:nvPr/>
        </p:nvSpPr>
        <p:spPr>
          <a:xfrm>
            <a:off x="213064" y="99667"/>
            <a:ext cx="12045611" cy="475916"/>
          </a:xfrm>
          <a:prstGeom prst="rect">
            <a:avLst/>
          </a:prstGeom>
        </p:spPr>
        <p:txBody>
          <a:bodyPr lIns="91440" tIns="45720" rIns="91440" bIns="45720" anchor="t"/>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2800" dirty="0"/>
              <a:t>Status of the candidate solutions in the RAN WGs (2/2)</a:t>
            </a:r>
          </a:p>
        </p:txBody>
      </p:sp>
      <p:sp>
        <p:nvSpPr>
          <p:cNvPr id="288" name="Content Placeholder 3">
            <a:extLst>
              <a:ext uri="{FF2B5EF4-FFF2-40B4-BE49-F238E27FC236}">
                <a16:creationId xmlns:a16="http://schemas.microsoft.com/office/drawing/2014/main" id="{3278E3AC-71CF-CA38-E818-0ACD2FD05668}"/>
              </a:ext>
            </a:extLst>
          </p:cNvPr>
          <p:cNvSpPr txBox="1">
            <a:spLocks/>
          </p:cNvSpPr>
          <p:nvPr/>
        </p:nvSpPr>
        <p:spPr>
          <a:xfrm>
            <a:off x="213064" y="575583"/>
            <a:ext cx="11610128" cy="4471905"/>
          </a:xfrm>
          <a:prstGeom prst="rect">
            <a:avLst/>
          </a:prstGeom>
          <a:noFill/>
          <a:ln>
            <a:no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a:lnSpc>
                <a:spcPct val="100000"/>
              </a:lnSpc>
              <a:spcBef>
                <a:spcPts val="1800"/>
              </a:spcBef>
            </a:pPr>
            <a:r>
              <a:rPr lang="en-US" sz="2200" dirty="0"/>
              <a:t>RAN2 sent an LS to SA3 to inquire about the security aspects of a subset of solution proposals</a:t>
            </a:r>
          </a:p>
          <a:p>
            <a:pPr marL="192024">
              <a:lnSpc>
                <a:spcPct val="100000"/>
              </a:lnSpc>
              <a:spcBef>
                <a:spcPts val="1800"/>
              </a:spcBef>
            </a:pPr>
            <a:r>
              <a:rPr lang="en-US" sz="2200" dirty="0"/>
              <a:t>The LS prompted SA3 to start a WID on the matter. </a:t>
            </a:r>
          </a:p>
          <a:p>
            <a:pPr marL="411480" lvl="1">
              <a:lnSpc>
                <a:spcPct val="100000"/>
              </a:lnSpc>
              <a:spcBef>
                <a:spcPts val="1800"/>
              </a:spcBef>
            </a:pPr>
            <a:r>
              <a:rPr lang="en-US" sz="2200" dirty="0"/>
              <a:t>The target completion date for this WI is March 2025</a:t>
            </a:r>
          </a:p>
          <a:p>
            <a:pPr marL="411480" lvl="1">
              <a:lnSpc>
                <a:spcPct val="100000"/>
              </a:lnSpc>
              <a:spcBef>
                <a:spcPts val="1800"/>
              </a:spcBef>
            </a:pPr>
            <a:r>
              <a:rPr lang="en-US" sz="2200" dirty="0"/>
              <a:t>SA3 is not expected to provide a conclusive response before this date</a:t>
            </a:r>
          </a:p>
          <a:p>
            <a:pPr marL="192024">
              <a:lnSpc>
                <a:spcPct val="100000"/>
              </a:lnSpc>
              <a:spcBef>
                <a:spcPts val="1800"/>
              </a:spcBef>
            </a:pPr>
            <a:r>
              <a:rPr lang="en-US" sz="2200" dirty="0"/>
              <a:t>Consequently, the down-selection among the inter-gNB LTM solutions, cannot occur until SA3 has replied.</a:t>
            </a:r>
          </a:p>
          <a:p>
            <a:pPr marL="192024">
              <a:lnSpc>
                <a:spcPct val="100000"/>
              </a:lnSpc>
              <a:spcBef>
                <a:spcPts val="1800"/>
              </a:spcBef>
            </a:pPr>
            <a:r>
              <a:rPr lang="en-US" sz="2200" dirty="0"/>
              <a:t>In the meantime, this would be an opportunity for RAN3 and RAN2 to further discuss and gain a better understanding of the available solutions.</a:t>
            </a:r>
          </a:p>
        </p:txBody>
      </p:sp>
      <p:sp>
        <p:nvSpPr>
          <p:cNvPr id="2" name="Content Placeholder 3">
            <a:extLst>
              <a:ext uri="{FF2B5EF4-FFF2-40B4-BE49-F238E27FC236}">
                <a16:creationId xmlns:a16="http://schemas.microsoft.com/office/drawing/2014/main" id="{12AEA639-8D23-B7EE-BFA7-20415E6B6FE8}"/>
              </a:ext>
            </a:extLst>
          </p:cNvPr>
          <p:cNvSpPr txBox="1">
            <a:spLocks/>
          </p:cNvSpPr>
          <p:nvPr/>
        </p:nvSpPr>
        <p:spPr>
          <a:xfrm>
            <a:off x="277072" y="5156097"/>
            <a:ext cx="11262656" cy="1145035"/>
          </a:xfrm>
          <a:prstGeom prst="rect">
            <a:avLst/>
          </a:prstGeom>
          <a:noFill/>
          <a:ln w="19050">
            <a:solidFill>
              <a:schemeClr val="tx1"/>
            </a:solid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a:lnSpc>
                <a:spcPct val="100000"/>
              </a:lnSpc>
              <a:spcBef>
                <a:spcPts val="1800"/>
              </a:spcBef>
            </a:pPr>
            <a:r>
              <a:rPr lang="en-US" b="1" dirty="0"/>
              <a:t>Observation: Before the SA3 WI [NRmobenh_sec_Ph1] concludes, RAN3/RAN2 cannot down-select among the inter-gNB LTM solutions. Until then, discussion of the available solutions should continue.</a:t>
            </a:r>
            <a:endParaRPr lang="en-US" sz="2400" b="1" dirty="0"/>
          </a:p>
        </p:txBody>
      </p:sp>
    </p:spTree>
    <p:extLst>
      <p:ext uri="{BB962C8B-B14F-4D97-AF65-F5344CB8AC3E}">
        <p14:creationId xmlns:p14="http://schemas.microsoft.com/office/powerpoint/2010/main" val="4142591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 name="Title 1">
            <a:extLst>
              <a:ext uri="{FF2B5EF4-FFF2-40B4-BE49-F238E27FC236}">
                <a16:creationId xmlns:a16="http://schemas.microsoft.com/office/drawing/2014/main" id="{F3A701F8-CCA4-3E8A-C177-D023C342014B}"/>
              </a:ext>
            </a:extLst>
          </p:cNvPr>
          <p:cNvSpPr txBox="1">
            <a:spLocks/>
          </p:cNvSpPr>
          <p:nvPr/>
        </p:nvSpPr>
        <p:spPr>
          <a:xfrm>
            <a:off x="213064" y="99667"/>
            <a:ext cx="12045611" cy="475916"/>
          </a:xfrm>
          <a:prstGeom prst="rect">
            <a:avLst/>
          </a:prstGeom>
        </p:spPr>
        <p:txBody>
          <a:bodyPr lIns="91440" tIns="45720" rIns="91440" bIns="45720" anchor="t"/>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2800" dirty="0"/>
              <a:t>Attempts for early down-selection of the inter-gNB LTM solutions</a:t>
            </a:r>
          </a:p>
        </p:txBody>
      </p:sp>
      <p:sp>
        <p:nvSpPr>
          <p:cNvPr id="288" name="Content Placeholder 3">
            <a:extLst>
              <a:ext uri="{FF2B5EF4-FFF2-40B4-BE49-F238E27FC236}">
                <a16:creationId xmlns:a16="http://schemas.microsoft.com/office/drawing/2014/main" id="{3278E3AC-71CF-CA38-E818-0ACD2FD05668}"/>
              </a:ext>
            </a:extLst>
          </p:cNvPr>
          <p:cNvSpPr txBox="1">
            <a:spLocks/>
          </p:cNvSpPr>
          <p:nvPr/>
        </p:nvSpPr>
        <p:spPr>
          <a:xfrm>
            <a:off x="213064" y="648735"/>
            <a:ext cx="10890574" cy="3850113"/>
          </a:xfrm>
          <a:prstGeom prst="rect">
            <a:avLst/>
          </a:prstGeom>
          <a:noFill/>
          <a:ln>
            <a:no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a:lnSpc>
                <a:spcPct val="100000"/>
              </a:lnSpc>
              <a:spcBef>
                <a:spcPts val="1800"/>
              </a:spcBef>
            </a:pPr>
            <a:r>
              <a:rPr lang="en-US" sz="2200" dirty="0"/>
              <a:t>In the last RAN3 meeting (RAN3#125), individual companies requested to halt discussions on some of the Rel-19 LTM solution proposals and to perform an immediate pre-mature down-selection of these proposals. </a:t>
            </a:r>
          </a:p>
          <a:p>
            <a:pPr marL="192024">
              <a:lnSpc>
                <a:spcPct val="100000"/>
              </a:lnSpc>
              <a:spcBef>
                <a:spcPts val="1800"/>
              </a:spcBef>
            </a:pPr>
            <a:r>
              <a:rPr lang="en-US" sz="2200" dirty="0"/>
              <a:t>Such down-selection is inappropriate under the present circumstances where: </a:t>
            </a:r>
          </a:p>
          <a:p>
            <a:pPr marL="411480" lvl="1">
              <a:lnSpc>
                <a:spcPct val="100000"/>
              </a:lnSpc>
              <a:spcBef>
                <a:spcPts val="1800"/>
              </a:spcBef>
            </a:pPr>
            <a:r>
              <a:rPr lang="en-US" sz="2200" dirty="0"/>
              <a:t>The WI still has at least 6 meetings to continue discussions.</a:t>
            </a:r>
          </a:p>
          <a:p>
            <a:pPr marL="411480" lvl="1">
              <a:lnSpc>
                <a:spcPct val="100000"/>
              </a:lnSpc>
              <a:spcBef>
                <a:spcPts val="1800"/>
              </a:spcBef>
            </a:pPr>
            <a:r>
              <a:rPr lang="en-US" sz="2200" dirty="0"/>
              <a:t>SA3 has not provided a reply on the security aspects of a subset of the available solution proposals.</a:t>
            </a:r>
          </a:p>
          <a:p>
            <a:pPr marL="411480" lvl="1">
              <a:lnSpc>
                <a:spcPct val="100000"/>
              </a:lnSpc>
              <a:spcBef>
                <a:spcPts val="1800"/>
              </a:spcBef>
            </a:pPr>
            <a:r>
              <a:rPr lang="en-US" sz="2200" dirty="0"/>
              <a:t>There was no proper technical discussion of available solutions.</a:t>
            </a:r>
          </a:p>
        </p:txBody>
      </p:sp>
      <p:sp>
        <p:nvSpPr>
          <p:cNvPr id="2" name="Content Placeholder 3">
            <a:extLst>
              <a:ext uri="{FF2B5EF4-FFF2-40B4-BE49-F238E27FC236}">
                <a16:creationId xmlns:a16="http://schemas.microsoft.com/office/drawing/2014/main" id="{12AEA639-8D23-B7EE-BFA7-20415E6B6FE8}"/>
              </a:ext>
            </a:extLst>
          </p:cNvPr>
          <p:cNvSpPr txBox="1">
            <a:spLocks/>
          </p:cNvSpPr>
          <p:nvPr/>
        </p:nvSpPr>
        <p:spPr>
          <a:xfrm>
            <a:off x="213064" y="5256682"/>
            <a:ext cx="10983024" cy="1218766"/>
          </a:xfrm>
          <a:prstGeom prst="rect">
            <a:avLst/>
          </a:prstGeom>
          <a:noFill/>
          <a:ln w="19050">
            <a:solidFill>
              <a:schemeClr val="tx1"/>
            </a:solid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a:lnSpc>
                <a:spcPct val="100000"/>
              </a:lnSpc>
              <a:spcBef>
                <a:spcPts val="1800"/>
              </a:spcBef>
            </a:pPr>
            <a:r>
              <a:rPr lang="en-US" b="1" dirty="0"/>
              <a:t>Observation: During the RAN3#125 meeting, individual companies called for the immediate down-selection of the inter-gNB LTM solution proposals, which is not yet feasible.</a:t>
            </a:r>
            <a:endParaRPr lang="en-US" sz="2400" b="1" dirty="0"/>
          </a:p>
        </p:txBody>
      </p:sp>
    </p:spTree>
    <p:extLst>
      <p:ext uri="{BB962C8B-B14F-4D97-AF65-F5344CB8AC3E}">
        <p14:creationId xmlns:p14="http://schemas.microsoft.com/office/powerpoint/2010/main" val="1344179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 name="Title 1">
            <a:extLst>
              <a:ext uri="{FF2B5EF4-FFF2-40B4-BE49-F238E27FC236}">
                <a16:creationId xmlns:a16="http://schemas.microsoft.com/office/drawing/2014/main" id="{F3A701F8-CCA4-3E8A-C177-D023C342014B}"/>
              </a:ext>
            </a:extLst>
          </p:cNvPr>
          <p:cNvSpPr txBox="1">
            <a:spLocks/>
          </p:cNvSpPr>
          <p:nvPr/>
        </p:nvSpPr>
        <p:spPr>
          <a:xfrm>
            <a:off x="213064" y="237316"/>
            <a:ext cx="12045611" cy="475916"/>
          </a:xfrm>
          <a:prstGeom prst="rect">
            <a:avLst/>
          </a:prstGeom>
        </p:spPr>
        <p:txBody>
          <a:bodyPr lIns="91440" tIns="45720" rIns="91440" bIns="45720" anchor="t"/>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2800" dirty="0"/>
              <a:t>Proposal</a:t>
            </a:r>
          </a:p>
        </p:txBody>
      </p:sp>
      <p:sp>
        <p:nvSpPr>
          <p:cNvPr id="3" name="Content Placeholder 3">
            <a:extLst>
              <a:ext uri="{FF2B5EF4-FFF2-40B4-BE49-F238E27FC236}">
                <a16:creationId xmlns:a16="http://schemas.microsoft.com/office/drawing/2014/main" id="{3278E3AC-71CF-CA38-E818-0ACD2FD05668}"/>
              </a:ext>
            </a:extLst>
          </p:cNvPr>
          <p:cNvSpPr txBox="1">
            <a:spLocks/>
          </p:cNvSpPr>
          <p:nvPr/>
        </p:nvSpPr>
        <p:spPr>
          <a:xfrm>
            <a:off x="288082" y="2212847"/>
            <a:ext cx="11352238" cy="1911097"/>
          </a:xfrm>
          <a:prstGeom prst="rect">
            <a:avLst/>
          </a:prstGeom>
          <a:noFill/>
          <a:ln w="19050">
            <a:solidFill>
              <a:schemeClr val="tx1"/>
            </a:solid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a:lnSpc>
                <a:spcPct val="100000"/>
              </a:lnSpc>
              <a:spcBef>
                <a:spcPts val="1800"/>
              </a:spcBef>
            </a:pPr>
            <a:r>
              <a:rPr lang="en-US" b="1" dirty="0"/>
              <a:t>Proposal: RAN3 [subsequently in RAN2] to allow further discussion on the proposed solutions to Rel-19 inter-gNB LTM based on the WI scope.</a:t>
            </a:r>
          </a:p>
          <a:p>
            <a:pPr marL="192024">
              <a:lnSpc>
                <a:spcPct val="100000"/>
              </a:lnSpc>
              <a:spcBef>
                <a:spcPts val="1800"/>
              </a:spcBef>
            </a:pPr>
            <a:r>
              <a:rPr lang="en-US" b="1" dirty="0"/>
              <a:t>Conclude technical discussions by RAN#107 to make further progress with normative work.</a:t>
            </a:r>
          </a:p>
          <a:p>
            <a:pPr marL="192024">
              <a:lnSpc>
                <a:spcPct val="100000"/>
              </a:lnSpc>
              <a:spcBef>
                <a:spcPts val="1800"/>
              </a:spcBef>
            </a:pPr>
            <a:endParaRPr lang="en-US" sz="100" dirty="0"/>
          </a:p>
        </p:txBody>
      </p:sp>
      <p:sp>
        <p:nvSpPr>
          <p:cNvPr id="2" name="Content Placeholder 3">
            <a:extLst>
              <a:ext uri="{FF2B5EF4-FFF2-40B4-BE49-F238E27FC236}">
                <a16:creationId xmlns:a16="http://schemas.microsoft.com/office/drawing/2014/main" id="{673B15DA-1B0C-54F9-920F-68BF5772761A}"/>
              </a:ext>
            </a:extLst>
          </p:cNvPr>
          <p:cNvSpPr txBox="1">
            <a:spLocks/>
          </p:cNvSpPr>
          <p:nvPr/>
        </p:nvSpPr>
        <p:spPr>
          <a:xfrm>
            <a:off x="213064" y="802432"/>
            <a:ext cx="10890574" cy="1547575"/>
          </a:xfrm>
          <a:prstGeom prst="rect">
            <a:avLst/>
          </a:prstGeom>
          <a:noFill/>
          <a:ln>
            <a:no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a:lnSpc>
                <a:spcPct val="100000"/>
              </a:lnSpc>
              <a:spcBef>
                <a:spcPts val="1800"/>
              </a:spcBef>
            </a:pPr>
            <a:r>
              <a:rPr lang="en-US" sz="2200" dirty="0"/>
              <a:t>Solution discussions in RAN3 and then in RAN2 should continue to address the remaining inter-gNB LTM issues.</a:t>
            </a:r>
          </a:p>
        </p:txBody>
      </p:sp>
    </p:spTree>
    <p:extLst>
      <p:ext uri="{BB962C8B-B14F-4D97-AF65-F5344CB8AC3E}">
        <p14:creationId xmlns:p14="http://schemas.microsoft.com/office/powerpoint/2010/main" val="2069470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3262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1_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w="19050" cap="rnd">
          <a:solidFill>
            <a:srgbClr val="00B050"/>
          </a:solidFill>
          <a:round/>
          <a:headEnd type="oval" w="med" len="med"/>
          <a:tailEnd type="oval" w="med" len="med"/>
        </a:ln>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lnDef>
      <a:spPr>
        <a:ln w="12700" cap="rnd">
          <a:solidFill>
            <a:schemeClr val="tx1"/>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5" id="{3E1FF87E-8DD1-9743-97A4-A4E694DB3A1F}" vid="{2EDF2CA8-8F06-3E4B-8E5B-EB2CFACD5DA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4FC21B95FDDC14EA5A0590F935619D0" ma:contentTypeVersion="8" ma:contentTypeDescription="Create a new document." ma:contentTypeScope="" ma:versionID="e82318aa058cb29129b920fa5c8be431">
  <xsd:schema xmlns:xsd="http://www.w3.org/2001/XMLSchema" xmlns:xs="http://www.w3.org/2001/XMLSchema" xmlns:p="http://schemas.microsoft.com/office/2006/metadata/properties" xmlns:ns2="59341b7b-2ed7-44dc-8679-71dde30480b1" xmlns:ns3="941e23cb-dad9-498e-b38f-7f09bac0cd70" targetNamespace="http://schemas.microsoft.com/office/2006/metadata/properties" ma:root="true" ma:fieldsID="ed15476738d34f9873750d3365bb71f1" ns2:_="" ns3:_="">
    <xsd:import namespace="59341b7b-2ed7-44dc-8679-71dde30480b1"/>
    <xsd:import namespace="941e23cb-dad9-498e-b38f-7f09bac0cd7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341b7b-2ed7-44dc-8679-71dde30480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941e23cb-dad9-498e-b38f-7f09bac0cd7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8488D9-4F45-4013-9BE8-164D92F7457E}">
  <ds:schemaRefs>
    <ds:schemaRef ds:uri="http://schemas.microsoft.com/office/2006/documentManagement/types"/>
    <ds:schemaRef ds:uri="59341b7b-2ed7-44dc-8679-71dde30480b1"/>
    <ds:schemaRef ds:uri="http://purl.org/dc/elements/1.1/"/>
    <ds:schemaRef ds:uri="http://schemas.microsoft.com/office/2006/metadata/properties"/>
    <ds:schemaRef ds:uri="http://www.w3.org/XML/1998/namespace"/>
    <ds:schemaRef ds:uri="941e23cb-dad9-498e-b38f-7f09bac0cd70"/>
    <ds:schemaRef ds:uri="http://purl.org/dc/terms/"/>
    <ds:schemaRef ds:uri="http://schemas.microsoft.com/office/infopath/2007/PartnerControls"/>
    <ds:schemaRef ds:uri="http://schemas.openxmlformats.org/package/2006/metadata/core-properties"/>
    <ds:schemaRef ds:uri="http://purl.org/dc/dcmitype/"/>
  </ds:schemaRefs>
</ds:datastoreItem>
</file>

<file path=customXml/itemProps2.xml><?xml version="1.0" encoding="utf-8"?>
<ds:datastoreItem xmlns:ds="http://schemas.openxmlformats.org/officeDocument/2006/customXml" ds:itemID="{FBC3C26E-D72F-4BE0-BBB0-95EFF97A7BC5}">
  <ds:schemaRefs>
    <ds:schemaRef ds:uri="59341b7b-2ed7-44dc-8679-71dde30480b1"/>
    <ds:schemaRef ds:uri="941e23cb-dad9-498e-b38f-7f09bac0cd7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2A55BCA-BF43-4FDB-932D-E017C8D319E6}">
  <ds:schemaRefs>
    <ds:schemaRef ds:uri="http://schemas.microsoft.com/sharepoint/v3/contenttype/forms"/>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otalTime>12285</TotalTime>
  <Words>827</Words>
  <Application>Microsoft Office PowerPoint</Application>
  <PresentationFormat>Widescreen</PresentationFormat>
  <Paragraphs>97</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Century Gothic</vt:lpstr>
      <vt:lpstr>Microsoft Sans Serif</vt:lpstr>
      <vt:lpstr>1_Qualcomm Executive External</vt:lpstr>
      <vt:lpstr>Way forward for inter-gNB LTM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SA2 Rel-19 planning</dc:title>
  <dc:creator>Miguel Griot</dc:creator>
  <cp:lastModifiedBy>Prasad_QC</cp:lastModifiedBy>
  <cp:revision>245</cp:revision>
  <dcterms:created xsi:type="dcterms:W3CDTF">2022-12-13T17:57:06Z</dcterms:created>
  <dcterms:modified xsi:type="dcterms:W3CDTF">2024-09-02T15:30:00Z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0x01010054FC21B95FDDC14EA5A0590F935619D0</vt:lpwstr>
  </property>
  <property fmtid="{D5CDD505-2E9C-101B-9397-08002B2CF9AE}" pid="3" name="_dlc_DocIdItemGuid">
    <vt:lpwstr>1776cb89-a62f-4e06-aad2-6bb228342125</vt:lpwstr>
  </property>
  <property fmtid="{D5CDD505-2E9C-101B-9397-08002B2CF9AE}" pid="4" name="_NewReviewCycle">
    <vt:lpwstr/>
  </property>
</Properties>
</file>