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png" ContentType="image/pn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10.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3" r:id="rId3"/>
    <p:sldMasterId id="2147483678" r:id="rId4"/>
    <p:sldMasterId id="2147483693" r:id="rId5"/>
    <p:sldMasterId id="2147483708" r:id="rId6"/>
    <p:sldMasterId id="2147483723" r:id="rId7"/>
    <p:sldMasterId id="2147483738" r:id="rId8"/>
    <p:sldMasterId id="2147483753" r:id="rId9"/>
  </p:sldMasterIdLst>
  <p:notesMasterIdLst>
    <p:notesMasterId r:id="rId11"/>
  </p:notesMasterIdLst>
  <p:handoutMasterIdLst>
    <p:handoutMasterId r:id="rId37"/>
  </p:handoutMasterIdLst>
  <p:sldIdLst>
    <p:sldId id="1792" r:id="rId10"/>
    <p:sldId id="1929" r:id="rId12"/>
    <p:sldId id="1930" r:id="rId13"/>
    <p:sldId id="1931" r:id="rId14"/>
    <p:sldId id="1831" r:id="rId15"/>
    <p:sldId id="1910" r:id="rId16"/>
    <p:sldId id="1911" r:id="rId17"/>
    <p:sldId id="1912" r:id="rId18"/>
    <p:sldId id="1241" r:id="rId19"/>
    <p:sldId id="1834" r:id="rId20"/>
    <p:sldId id="1932" r:id="rId21"/>
    <p:sldId id="1933" r:id="rId22"/>
    <p:sldId id="1874" r:id="rId23"/>
    <p:sldId id="1887" r:id="rId24"/>
    <p:sldId id="1899" r:id="rId25"/>
    <p:sldId id="1815" r:id="rId26"/>
    <p:sldId id="1835" r:id="rId27"/>
    <p:sldId id="1865" r:id="rId28"/>
    <p:sldId id="1698" r:id="rId29"/>
    <p:sldId id="1836" r:id="rId30"/>
    <p:sldId id="1866" r:id="rId31"/>
    <p:sldId id="1816" r:id="rId32"/>
    <p:sldId id="1784" r:id="rId33"/>
    <p:sldId id="1934" r:id="rId34"/>
    <p:sldId id="940" r:id="rId35"/>
    <p:sldId id="1851" r:id="rId36"/>
  </p:sldIdLst>
  <p:sldSz cx="9144000" cy="6858000" type="screen4x3"/>
  <p:notesSz cx="7010400" cy="9296400"/>
  <p:defaultTextStyle>
    <a:defPPr>
      <a:defRPr lang="en-GB"/>
    </a:defPPr>
    <a:lvl1pPr marL="0" lvl="0"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1pPr>
    <a:lvl2pPr marL="457200" lvl="1"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2pPr>
    <a:lvl3pPr marL="914400" lvl="2"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3pPr>
    <a:lvl4pPr marL="1371600" lvl="3"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4pPr>
    <a:lvl5pPr marL="1828800" lvl="4"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5pPr>
    <a:lvl6pPr marL="2286000" lvl="5"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6pPr>
    <a:lvl7pPr marL="2743200" lvl="6"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7pPr>
    <a:lvl8pPr marL="3200400" lvl="7"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8pPr>
    <a:lvl9pPr marL="3657600" lvl="8" indent="0" algn="l" defTabSz="914400" rtl="0" eaLnBrk="0" fontAlgn="base" latinLnBrk="0" hangingPunct="0">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Wanshi Chen" initials="W"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00FF"/>
    <a:srgbClr val="FFFF66"/>
    <a:srgbClr val="8FE2FF"/>
    <a:srgbClr val="BE02A3"/>
    <a:srgbClr val="EAEBC7"/>
    <a:srgbClr val="E2E2D0"/>
    <a:srgbClr val="C6D254"/>
    <a:srgbClr val="008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771" autoAdjust="0"/>
    <p:restoredTop sz="95316"/>
  </p:normalViewPr>
  <p:slideViewPr>
    <p:cSldViewPr snapToGrid="0" showGuides="1">
      <p:cViewPr varScale="1">
        <p:scale>
          <a:sx n="82" d="100"/>
          <a:sy n="82" d="100"/>
        </p:scale>
        <p:origin x="1421" y="58"/>
      </p:cViewPr>
      <p:guideLst>
        <p:guide orient="horz" pos="2240"/>
        <p:guide pos="4637"/>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100" d="100"/>
        <a:sy n="100" d="100"/>
      </p:scale>
      <p:origin x="0" y="3120"/>
    </p:cViewPr>
  </p:sorterViewPr>
  <p:notesViewPr>
    <p:cSldViewPr snapToGrid="0">
      <p:cViewPr varScale="1">
        <p:scale>
          <a:sx n="85" d="100"/>
          <a:sy n="85" d="100"/>
        </p:scale>
        <p:origin x="2916"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Master" Target="slideMasters/slideMaster8.xml"/><Relationship Id="rId8" Type="http://schemas.openxmlformats.org/officeDocument/2006/relationships/slideMaster" Target="slideMasters/slideMaster7.xml"/><Relationship Id="rId7" Type="http://schemas.openxmlformats.org/officeDocument/2006/relationships/slideMaster" Target="slideMasters/slideMaster6.xml"/><Relationship Id="rId6" Type="http://schemas.openxmlformats.org/officeDocument/2006/relationships/slideMaster" Target="slideMasters/slideMaster5.xml"/><Relationship Id="rId5" Type="http://schemas.openxmlformats.org/officeDocument/2006/relationships/slideMaster" Target="slideMasters/slideMaster4.xml"/><Relationship Id="rId41" Type="http://schemas.openxmlformats.org/officeDocument/2006/relationships/commentAuthors" Target="commentAuthors.xml"/><Relationship Id="rId40" Type="http://schemas.openxmlformats.org/officeDocument/2006/relationships/tableStyles" Target="tableStyles.xml"/><Relationship Id="rId4" Type="http://schemas.openxmlformats.org/officeDocument/2006/relationships/slideMaster" Target="slideMasters/slideMaster3.xml"/><Relationship Id="rId39" Type="http://schemas.openxmlformats.org/officeDocument/2006/relationships/viewProps" Target="viewProps.xml"/><Relationship Id="rId38" Type="http://schemas.openxmlformats.org/officeDocument/2006/relationships/presProps" Target="presProps.xml"/><Relationship Id="rId37" Type="http://schemas.openxmlformats.org/officeDocument/2006/relationships/handoutMaster" Target="handoutMasters/handoutMaster1.xml"/><Relationship Id="rId36" Type="http://schemas.openxmlformats.org/officeDocument/2006/relationships/slide" Target="slides/slide26.xml"/><Relationship Id="rId35" Type="http://schemas.openxmlformats.org/officeDocument/2006/relationships/slide" Target="slides/slide25.xml"/><Relationship Id="rId34" Type="http://schemas.openxmlformats.org/officeDocument/2006/relationships/slide" Target="slides/slide24.xml"/><Relationship Id="rId33" Type="http://schemas.openxmlformats.org/officeDocument/2006/relationships/slide" Target="slides/slide23.xml"/><Relationship Id="rId32" Type="http://schemas.openxmlformats.org/officeDocument/2006/relationships/slide" Target="slides/slide22.xml"/><Relationship Id="rId31" Type="http://schemas.openxmlformats.org/officeDocument/2006/relationships/slide" Target="slides/slide21.xml"/><Relationship Id="rId30" Type="http://schemas.openxmlformats.org/officeDocument/2006/relationships/slide" Target="slides/slide20.xml"/><Relationship Id="rId3" Type="http://schemas.openxmlformats.org/officeDocument/2006/relationships/slideMaster" Target="slideMasters/slideMaster2.xml"/><Relationship Id="rId29" Type="http://schemas.openxmlformats.org/officeDocument/2006/relationships/slide" Target="slides/slide19.xml"/><Relationship Id="rId28" Type="http://schemas.openxmlformats.org/officeDocument/2006/relationships/slide" Target="slides/slide18.xml"/><Relationship Id="rId27" Type="http://schemas.openxmlformats.org/officeDocument/2006/relationships/slide" Target="slides/slide17.xml"/><Relationship Id="rId26" Type="http://schemas.openxmlformats.org/officeDocument/2006/relationships/slide" Target="slides/slide16.xml"/><Relationship Id="rId25" Type="http://schemas.openxmlformats.org/officeDocument/2006/relationships/slide" Target="slides/slide15.xml"/><Relationship Id="rId24" Type="http://schemas.openxmlformats.org/officeDocument/2006/relationships/slide" Target="slides/slide14.xml"/><Relationship Id="rId23" Type="http://schemas.openxmlformats.org/officeDocument/2006/relationships/slide" Target="slides/slide13.xml"/><Relationship Id="rId22" Type="http://schemas.openxmlformats.org/officeDocument/2006/relationships/slide" Target="slides/slide12.xml"/><Relationship Id="rId21" Type="http://schemas.openxmlformats.org/officeDocument/2006/relationships/slide" Target="slides/slide11.xml"/><Relationship Id="rId20" Type="http://schemas.openxmlformats.org/officeDocument/2006/relationships/slide" Target="slides/slide10.xml"/><Relationship Id="rId2" Type="http://schemas.openxmlformats.org/officeDocument/2006/relationships/theme" Target="theme/theme1.xml"/><Relationship Id="rId19" Type="http://schemas.openxmlformats.org/officeDocument/2006/relationships/slide" Target="slides/slide9.xml"/><Relationship Id="rId18" Type="http://schemas.openxmlformats.org/officeDocument/2006/relationships/slide" Target="slides/slide8.xml"/><Relationship Id="rId17" Type="http://schemas.openxmlformats.org/officeDocument/2006/relationships/slide" Target="slides/slide7.xml"/><Relationship Id="rId16" Type="http://schemas.openxmlformats.org/officeDocument/2006/relationships/slide" Target="slides/slide6.xml"/><Relationship Id="rId15" Type="http://schemas.openxmlformats.org/officeDocument/2006/relationships/slide" Target="slides/slide5.xml"/><Relationship Id="rId14" Type="http://schemas.openxmlformats.org/officeDocument/2006/relationships/slide" Target="slides/slide4.xml"/><Relationship Id="rId13" Type="http://schemas.openxmlformats.org/officeDocument/2006/relationships/slide" Target="slides/slide3.xml"/><Relationship Id="rId12" Type="http://schemas.openxmlformats.org/officeDocument/2006/relationships/slide" Target="slides/slide2.xml"/><Relationship Id="rId11" Type="http://schemas.openxmlformats.org/officeDocument/2006/relationships/notesMaster" Target="notesMasters/notesMaster1.xml"/><Relationship Id="rId10" Type="http://schemas.openxmlformats.org/officeDocument/2006/relationships/slide" Target="slides/slide1.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image" Target="../media/image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0.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475" cy="465138"/>
          </a:xfrm>
          <a:prstGeom prst="rect">
            <a:avLst/>
          </a:prstGeom>
          <a:noFill/>
          <a:ln>
            <a:noFill/>
          </a:ln>
        </p:spPr>
        <p:txBody>
          <a:bodyPr vert="horz" wrap="square" lIns="90517" tIns="45259" rIns="90517" bIns="45259" numCol="1" anchor="t"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9219" name="Rectangle 3"/>
          <p:cNvSpPr>
            <a:spLocks noGrp="1" noChangeArrowheads="1"/>
          </p:cNvSpPr>
          <p:nvPr>
            <p:ph type="dt" sz="quarter" idx="1"/>
          </p:nvPr>
        </p:nvSpPr>
        <p:spPr bwMode="auto">
          <a:xfrm>
            <a:off x="3971925" y="0"/>
            <a:ext cx="3038475" cy="465138"/>
          </a:xfrm>
          <a:prstGeom prst="rect">
            <a:avLst/>
          </a:prstGeom>
          <a:noFill/>
          <a:ln>
            <a:noFill/>
          </a:ln>
        </p:spPr>
        <p:txBody>
          <a:bodyPr vert="horz" wrap="square" lIns="90517" tIns="45259" rIns="90517" bIns="45259" numCol="1" anchor="t" anchorCtr="0" compatLnSpc="1"/>
          <a:lstStyle>
            <a:lvl1pPr algn="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r"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9220" name="Rectangle 4"/>
          <p:cNvSpPr>
            <a:spLocks noGrp="1" noChangeArrowheads="1"/>
          </p:cNvSpPr>
          <p:nvPr>
            <p:ph type="ftr" sz="quarter" idx="2"/>
          </p:nvPr>
        </p:nvSpPr>
        <p:spPr bwMode="auto">
          <a:xfrm>
            <a:off x="0" y="8831263"/>
            <a:ext cx="3038475" cy="465138"/>
          </a:xfrm>
          <a:prstGeom prst="rect">
            <a:avLst/>
          </a:prstGeom>
          <a:noFill/>
          <a:ln>
            <a:noFill/>
          </a:ln>
        </p:spPr>
        <p:txBody>
          <a:bodyPr vert="horz" wrap="square" lIns="90517" tIns="45259" rIns="90517" bIns="45259" numCol="1" anchor="b"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9221" name="Rectangle 5"/>
          <p:cNvSpPr>
            <a:spLocks noGrp="1" noChangeArrowheads="1"/>
          </p:cNvSpPr>
          <p:nvPr>
            <p:ph type="sldNum" sz="quarter" idx="3"/>
          </p:nvPr>
        </p:nvSpPr>
        <p:spPr bwMode="auto">
          <a:xfrm>
            <a:off x="3971925" y="8831263"/>
            <a:ext cx="3038475" cy="465138"/>
          </a:xfrm>
          <a:prstGeom prst="rect">
            <a:avLst/>
          </a:prstGeom>
          <a:noFill/>
          <a:ln>
            <a:noFill/>
          </a:ln>
        </p:spPr>
        <p:txBody>
          <a:bodyPr vert="horz" wrap="square" lIns="90517" tIns="45259" rIns="90517" bIns="45259" numCol="1" anchor="b" anchorCtr="0" compatLnSpc="1"/>
          <a:lstStyle/>
          <a:p>
            <a:pPr lvl="0" algn="r" defTabSz="904875" eaLnBrk="1" hangingPunct="1">
              <a:buNone/>
            </a:pPr>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475" cy="465138"/>
          </a:xfrm>
          <a:prstGeom prst="rect">
            <a:avLst/>
          </a:prstGeom>
          <a:noFill/>
          <a:ln>
            <a:noFill/>
          </a:ln>
        </p:spPr>
        <p:txBody>
          <a:bodyPr vert="horz" wrap="square" lIns="90517" tIns="45259" rIns="90517" bIns="45259" numCol="1" anchor="t"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099" name="Rectangle 3"/>
          <p:cNvSpPr>
            <a:spLocks noGrp="1" noChangeArrowheads="1"/>
          </p:cNvSpPr>
          <p:nvPr>
            <p:ph type="dt" idx="1"/>
          </p:nvPr>
        </p:nvSpPr>
        <p:spPr bwMode="auto">
          <a:xfrm>
            <a:off x="3971925" y="0"/>
            <a:ext cx="3038475" cy="465138"/>
          </a:xfrm>
          <a:prstGeom prst="rect">
            <a:avLst/>
          </a:prstGeom>
          <a:noFill/>
          <a:ln>
            <a:noFill/>
          </a:ln>
        </p:spPr>
        <p:txBody>
          <a:bodyPr vert="horz" wrap="square" lIns="90517" tIns="45259" rIns="90517" bIns="45259" numCol="1" anchor="t" anchorCtr="0" compatLnSpc="1"/>
          <a:lstStyle>
            <a:lvl1pPr algn="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r"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1988" name="Rectangle 4"/>
          <p:cNvSpPr>
            <a:spLocks noGrp="1" noRot="1" noChangeAspect="1" noTextEdit="1"/>
          </p:cNvSpPr>
          <p:nvPr>
            <p:ph type="sldImg"/>
          </p:nvPr>
        </p:nvSpPr>
        <p:spPr>
          <a:xfrm>
            <a:off x="1179513" y="695325"/>
            <a:ext cx="4651375" cy="3487738"/>
          </a:xfrm>
          <a:prstGeom prst="rect">
            <a:avLst/>
          </a:prstGeom>
          <a:noFill/>
          <a:ln w="9525" cap="flat" cmpd="sng">
            <a:solidFill>
              <a:srgbClr val="000000"/>
            </a:solidFill>
            <a:prstDash val="solid"/>
            <a:miter/>
            <a:headEnd type="none" w="med" len="med"/>
            <a:tailEnd type="none" w="med" len="med"/>
          </a:ln>
        </p:spPr>
      </p:sp>
      <p:sp>
        <p:nvSpPr>
          <p:cNvPr id="4101" name="Rectangle 5"/>
          <p:cNvSpPr>
            <a:spLocks noGrp="1" noChangeArrowheads="1"/>
          </p:cNvSpPr>
          <p:nvPr>
            <p:ph type="body" sz="quarter" idx="3"/>
          </p:nvPr>
        </p:nvSpPr>
        <p:spPr bwMode="auto">
          <a:xfrm>
            <a:off x="935038" y="4416425"/>
            <a:ext cx="5140325" cy="4184650"/>
          </a:xfrm>
          <a:prstGeom prst="rect">
            <a:avLst/>
          </a:prstGeom>
          <a:noFill/>
          <a:ln>
            <a:noFill/>
          </a:ln>
        </p:spPr>
        <p:txBody>
          <a:bodyPr vert="horz" wrap="square" lIns="90517" tIns="45259" rIns="90517" bIns="45259" numCol="1" anchor="t" anchorCtr="0" compatLnSpc="1"/>
          <a:lstStyle/>
          <a:p>
            <a:pPr marL="0" marR="0" lvl="0"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Click to edit Master text styles</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457200" marR="0" lvl="1"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Second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914400" marR="0" lvl="2"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Third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1371600" marR="0" lvl="3"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Fourth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a:p>
            <a:pPr marL="1828800" marR="0" lvl="4" indent="0" algn="l" defTabSz="914400" rtl="0" eaLnBrk="0" fontAlgn="base" latinLnBrk="0" hangingPunct="0">
              <a:lnSpc>
                <a:spcPct val="100000"/>
              </a:lnSpc>
              <a:spcBef>
                <a:spcPct val="30000"/>
              </a:spcBef>
              <a:spcAft>
                <a:spcPct val="0"/>
              </a:spcAft>
              <a:buClrTx/>
              <a:buSzTx/>
              <a:buFontTx/>
              <a:buNone/>
              <a:defRPr/>
            </a:pPr>
            <a:r>
              <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rPr>
              <a:t>Fifth level</a:t>
            </a:r>
            <a:endParaRPr kumimoji="0" lang="en-GB" sz="12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102" name="Rectangle 6"/>
          <p:cNvSpPr>
            <a:spLocks noGrp="1" noChangeArrowheads="1"/>
          </p:cNvSpPr>
          <p:nvPr>
            <p:ph type="ftr" sz="quarter" idx="4"/>
          </p:nvPr>
        </p:nvSpPr>
        <p:spPr bwMode="auto">
          <a:xfrm>
            <a:off x="0" y="8831263"/>
            <a:ext cx="3038475" cy="465138"/>
          </a:xfrm>
          <a:prstGeom prst="rect">
            <a:avLst/>
          </a:prstGeom>
          <a:noFill/>
          <a:ln>
            <a:noFill/>
          </a:ln>
        </p:spPr>
        <p:txBody>
          <a:bodyPr vert="horz" wrap="square" lIns="90517" tIns="45259" rIns="90517" bIns="45259" numCol="1" anchor="b" anchorCtr="0" compatLnSpc="1"/>
          <a:lstStyle>
            <a:lvl1pPr defTabSz="906145" eaLnBrk="1" hangingPunct="1">
              <a:defRPr kumimoji="0" sz="1100">
                <a:latin typeface="Times New Roman" panose="02020603050405020304" pitchFamily="18" charset="0"/>
                <a:ea typeface="MS PGothic" panose="020B0600070205080204" pitchFamily="34" charset="-128"/>
              </a:defRPr>
            </a:lvl1pPr>
          </a:lstStyle>
          <a:p>
            <a:pPr marL="0" marR="0" lvl="0" indent="0" algn="l" defTabSz="906145" rtl="0" eaLnBrk="1" fontAlgn="base" latinLnBrk="0" hangingPunct="1">
              <a:lnSpc>
                <a:spcPct val="100000"/>
              </a:lnSpc>
              <a:spcBef>
                <a:spcPct val="0"/>
              </a:spcBef>
              <a:spcAft>
                <a:spcPct val="0"/>
              </a:spcAft>
              <a:buClrTx/>
              <a:buSzTx/>
              <a:buFontTx/>
              <a:buNone/>
              <a:defRPr/>
            </a:pPr>
            <a:endParaRPr kumimoji="0" lang="en-US" altLang="ja-JP" sz="1100" b="0" i="0" u="none" strike="noStrike" kern="1200" cap="none" spc="0" normalizeH="0" baseline="0" noProof="0">
              <a:ln>
                <a:noFill/>
              </a:ln>
              <a:solidFill>
                <a:schemeClr val="tx1"/>
              </a:solidFill>
              <a:effectLst/>
              <a:uLnTx/>
              <a:uFillTx/>
              <a:latin typeface="Times New Roman" panose="02020603050405020304" pitchFamily="18" charset="0"/>
              <a:ea typeface="MS PGothic" panose="020B0600070205080204" pitchFamily="34" charset="-128"/>
              <a:cs typeface="+mn-cs"/>
            </a:endParaRPr>
          </a:p>
        </p:txBody>
      </p:sp>
      <p:sp>
        <p:nvSpPr>
          <p:cNvPr id="4103" name="Rectangle 7"/>
          <p:cNvSpPr>
            <a:spLocks noGrp="1" noChangeArrowheads="1"/>
          </p:cNvSpPr>
          <p:nvPr>
            <p:ph type="sldNum" sz="quarter" idx="5"/>
          </p:nvPr>
        </p:nvSpPr>
        <p:spPr bwMode="auto">
          <a:xfrm>
            <a:off x="3971925" y="8831263"/>
            <a:ext cx="3038475" cy="465138"/>
          </a:xfrm>
          <a:prstGeom prst="rect">
            <a:avLst/>
          </a:prstGeom>
          <a:noFill/>
          <a:ln>
            <a:noFill/>
          </a:ln>
        </p:spPr>
        <p:txBody>
          <a:bodyPr vert="horz" wrap="square" lIns="90517" tIns="45259" rIns="90517" bIns="45259" numCol="1" anchor="b" anchorCtr="0" compatLnSpc="1"/>
          <a:lstStyle/>
          <a:p>
            <a:pPr lvl="0" algn="r" defTabSz="904875" eaLnBrk="1" hangingPunct="1">
              <a:buNone/>
            </a:pPr>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MS PGothic" panose="020B0600070205080204" pitchFamily="34"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Rot="1" noChangeAspect="1" noTextEdit="1"/>
          </p:cNvSpPr>
          <p:nvPr>
            <p:ph type="sldImg"/>
          </p:nvPr>
        </p:nvSpPr>
        <p:spPr>
          <a:xfrm>
            <a:off x="1181100" y="695325"/>
            <a:ext cx="4651375" cy="3489325"/>
          </a:xfrm>
        </p:spPr>
      </p:sp>
      <p:sp>
        <p:nvSpPr>
          <p:cNvPr id="45059" name="Rectangle 3"/>
          <p:cNvSpPr>
            <a:spLocks noGrp="1"/>
          </p:cNvSpPr>
          <p:nvPr>
            <p:ph type="body"/>
          </p:nvPr>
        </p:nvSpPr>
        <p:spPr>
          <a:xfrm>
            <a:off x="933450" y="4418013"/>
            <a:ext cx="5143500" cy="4183062"/>
          </a:xfrm>
        </p:spPr>
        <p:txBody>
          <a:bodyPr wrap="square" lIns="90517" tIns="45259" rIns="90517" bIns="45259" anchor="t" anchorCtr="0"/>
          <a:lstStyle/>
          <a:p>
            <a:pPr lvl="0" eaLnBrk="1" hangingPunct="1"/>
            <a:endParaRPr lang="en-US" altLang="ja-JP"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p:sp>
      <p:sp>
        <p:nvSpPr>
          <p:cNvPr id="77827"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782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p:sp>
      <p:sp>
        <p:nvSpPr>
          <p:cNvPr id="77827"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782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Slide Image Placeholder 1"/>
          <p:cNvSpPr>
            <a:spLocks noGrp="1" noRot="1" noChangeAspect="1" noTextEdit="1"/>
          </p:cNvSpPr>
          <p:nvPr>
            <p:ph type="sldImg"/>
          </p:nvPr>
        </p:nvSpPr>
        <p:spPr/>
      </p:sp>
      <p:sp>
        <p:nvSpPr>
          <p:cNvPr id="77827"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782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p:sp>
      <p:sp>
        <p:nvSpPr>
          <p:cNvPr id="67587"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67588"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p:sp>
      <p:sp>
        <p:nvSpPr>
          <p:cNvPr id="69635"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6963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p:sp>
      <p:sp>
        <p:nvSpPr>
          <p:cNvPr id="69635"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6963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p:sp>
      <p:sp>
        <p:nvSpPr>
          <p:cNvPr id="73731"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3732"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幻灯片图像占位符 1"/>
          <p:cNvSpPr>
            <a:spLocks noGrp="1" noRot="1" noChangeAspect="1" noTextEdit="1"/>
          </p:cNvSpPr>
          <p:nvPr>
            <p:ph type="sldImg"/>
          </p:nvPr>
        </p:nvSpPr>
        <p:spPr/>
      </p:sp>
      <p:sp>
        <p:nvSpPr>
          <p:cNvPr id="71682" name="文本占位符 2"/>
          <p:cNvSpPr>
            <a:spLocks noGrp="1"/>
          </p:cNvSpPr>
          <p:nvPr>
            <p:ph type="body"/>
          </p:nvPr>
        </p:nvSpPr>
        <p:spPr/>
        <p:txBody>
          <a:bodyPr wrap="square" lIns="90517" tIns="45259" rIns="90517" bIns="45259" anchor="t" anchorCtr="0"/>
          <a:lstStyle/>
          <a:p>
            <a:pPr lvl="0"/>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p:sp>
      <p:sp>
        <p:nvSpPr>
          <p:cNvPr id="100355"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10035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Slide Image Placeholder 1"/>
          <p:cNvSpPr>
            <a:spLocks noGrp="1" noRot="1" noChangeAspect="1" noTextEdit="1"/>
          </p:cNvSpPr>
          <p:nvPr>
            <p:ph type="sldImg"/>
          </p:nvPr>
        </p:nvSpPr>
        <p:spPr/>
      </p:sp>
      <p:sp>
        <p:nvSpPr>
          <p:cNvPr id="100355"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100356"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Slide Image Placeholder 1"/>
          <p:cNvSpPr>
            <a:spLocks noGrp="1" noRot="1" noChangeAspect="1" noTextEdit="1"/>
          </p:cNvSpPr>
          <p:nvPr>
            <p:ph type="sldImg"/>
          </p:nvPr>
        </p:nvSpPr>
        <p:spPr/>
      </p:sp>
      <p:sp>
        <p:nvSpPr>
          <p:cNvPr id="106499" name="Notes Placeholder 2"/>
          <p:cNvSpPr>
            <a:spLocks noGrp="1"/>
          </p:cNvSpPr>
          <p:nvPr>
            <p:ph type="body"/>
          </p:nvPr>
        </p:nvSpPr>
        <p:spPr>
          <a:xfrm>
            <a:off x="685800" y="4343400"/>
            <a:ext cx="5486400" cy="4114800"/>
          </a:xfrm>
        </p:spPr>
        <p:txBody>
          <a:bodyPr wrap="square" lIns="90517" tIns="45259" rIns="90517" bIns="45259" anchor="t" anchorCtr="0"/>
          <a:lstStyle/>
          <a:p>
            <a:pPr lvl="0"/>
            <a:endParaRPr lang="zh-CN" altLang="en-US" dirty="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幻灯片图像占位符 1"/>
          <p:cNvSpPr>
            <a:spLocks noGrp="1" noRot="1" noChangeAspect="1" noTextEdit="1"/>
          </p:cNvSpPr>
          <p:nvPr>
            <p:ph type="sldImg"/>
          </p:nvPr>
        </p:nvSpPr>
        <p:spPr/>
      </p:sp>
      <p:sp>
        <p:nvSpPr>
          <p:cNvPr id="73730" name="文本占位符 2"/>
          <p:cNvSpPr>
            <a:spLocks noGrp="1"/>
          </p:cNvSpPr>
          <p:nvPr>
            <p:ph type="body"/>
          </p:nvPr>
        </p:nvSpPr>
        <p:spPr/>
        <p:txBody>
          <a:bodyPr wrap="square" lIns="90517" tIns="45259" rIns="90517" bIns="45259" anchor="t" anchorCtr="0"/>
          <a:lstStyle/>
          <a:p>
            <a:pPr lvl="0"/>
            <a:r>
              <a:rPr lang="en-US" dirty="0">
                <a:cs typeface="+mn-ea"/>
                <a:sym typeface="+mn-ea"/>
              </a:rPr>
              <a:t>w</a:t>
            </a:r>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幻灯片图像占位符 1"/>
          <p:cNvSpPr>
            <a:spLocks noGrp="1" noRot="1" noChangeAspect="1" noTextEdit="1"/>
          </p:cNvSpPr>
          <p:nvPr>
            <p:ph type="sldImg"/>
          </p:nvPr>
        </p:nvSpPr>
        <p:spPr/>
      </p:sp>
      <p:sp>
        <p:nvSpPr>
          <p:cNvPr id="73730" name="文本占位符 2"/>
          <p:cNvSpPr>
            <a:spLocks noGrp="1"/>
          </p:cNvSpPr>
          <p:nvPr>
            <p:ph type="body"/>
          </p:nvPr>
        </p:nvSpPr>
        <p:spPr/>
        <p:txBody>
          <a:bodyPr wrap="square" lIns="90517" tIns="45259" rIns="90517" bIns="45259" anchor="t" anchorCtr="0"/>
          <a:lstStyle/>
          <a:p>
            <a:pPr lvl="0"/>
            <a:r>
              <a:rPr lang="en-US" dirty="0">
                <a:cs typeface="+mn-ea"/>
                <a:sym typeface="+mn-ea"/>
              </a:rPr>
              <a:t>w</a:t>
            </a:r>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幻灯片图像占位符 1"/>
          <p:cNvSpPr>
            <a:spLocks noGrp="1" noRot="1" noChangeAspect="1" noTextEdit="1"/>
          </p:cNvSpPr>
          <p:nvPr>
            <p:ph type="sldImg"/>
          </p:nvPr>
        </p:nvSpPr>
        <p:spPr/>
      </p:sp>
      <p:sp>
        <p:nvSpPr>
          <p:cNvPr id="75778" name="文本占位符 2"/>
          <p:cNvSpPr>
            <a:spLocks noGrp="1"/>
          </p:cNvSpPr>
          <p:nvPr>
            <p:ph type="body"/>
          </p:nvPr>
        </p:nvSpPr>
        <p:spPr/>
        <p:txBody>
          <a:bodyPr wrap="square" lIns="90517" tIns="45259" rIns="90517" bIns="45259" anchor="t" anchorCtr="0"/>
          <a:lstStyle/>
          <a:p>
            <a:pPr lvl="0"/>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p:sp>
      <p:sp>
        <p:nvSpPr>
          <p:cNvPr id="53251" name="文本占位符 2"/>
          <p:cNvSpPr>
            <a:spLocks noGrp="1"/>
          </p:cNvSpPr>
          <p:nvPr>
            <p:ph type="body"/>
          </p:nvPr>
        </p:nvSpPr>
        <p:spPr/>
        <p:txBody>
          <a:bodyPr wrap="square" lIns="90517" tIns="45259" rIns="90517" bIns="45259" anchor="t" anchorCtr="0"/>
          <a:lstStyle/>
          <a:p>
            <a:pPr lvl="0"/>
            <a:endParaRPr lang="zh-CN" alt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p:sp>
      <p:sp>
        <p:nvSpPr>
          <p:cNvPr id="55299" name="Notes Placeholder 2"/>
          <p:cNvSpPr>
            <a:spLocks noGrp="1"/>
          </p:cNvSpPr>
          <p:nvPr>
            <p:ph type="body"/>
          </p:nvPr>
        </p:nvSpPr>
        <p:spPr>
          <a:xfrm>
            <a:off x="685800" y="4343400"/>
            <a:ext cx="5486400" cy="4114800"/>
          </a:xfrm>
        </p:spPr>
        <p:txBody>
          <a:bodyPr wrap="square" lIns="90517" tIns="45259" rIns="90517" bIns="45259" anchor="t" anchorCtr="0"/>
          <a:lstStyle/>
          <a:p>
            <a:pPr marL="0" lvl="1" indent="457200"/>
            <a:endParaRPr lang="en-US" altLang="zh-CN"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p:sp>
      <p:sp>
        <p:nvSpPr>
          <p:cNvPr id="71683" name="Notes Placeholder 2"/>
          <p:cNvSpPr>
            <a:spLocks noGrp="1"/>
          </p:cNvSpPr>
          <p:nvPr>
            <p:ph type="body"/>
          </p:nvPr>
        </p:nvSpPr>
        <p:spPr/>
        <p:txBody>
          <a:bodyPr wrap="square" lIns="90517" tIns="45259" rIns="90517" bIns="45259" anchor="t" anchorCtr="0"/>
          <a:lstStyle/>
          <a:p>
            <a:pPr lvl="0"/>
            <a:endParaRPr lang="zh-CN" altLang="en-US" dirty="0"/>
          </a:p>
        </p:txBody>
      </p:sp>
      <p:sp>
        <p:nvSpPr>
          <p:cNvPr id="71684" name="Slide Number Placeholder 3"/>
          <p:cNvSpPr txBox="1">
            <a:spLocks noGrp="1"/>
          </p:cNvSpPr>
          <p:nvPr>
            <p:ph type="sldNum" sz="quarter"/>
          </p:nvPr>
        </p:nvSpPr>
        <p:spPr>
          <a:xfrm>
            <a:off x="3971925" y="8831263"/>
            <a:ext cx="3038475" cy="465137"/>
          </a:xfrm>
          <a:prstGeom prst="rect">
            <a:avLst/>
          </a:prstGeom>
          <a:noFill/>
          <a:ln w="9525">
            <a:noFill/>
          </a:ln>
        </p:spPr>
        <p:txBody>
          <a:bodyPr lIns="90517" tIns="45259" rIns="90517" bIns="45259" anchor="b" anchorCtr="0"/>
          <a:lstStyle/>
          <a:p>
            <a:pPr lvl="0" algn="r" defTabSz="904875" eaLnBrk="1" hangingPunct="1"/>
            <a:fld id="{9A0DB2DC-4C9A-4742-B13C-FB6460FD3503}" type="slidenum">
              <a:rPr lang="ja-JP" altLang="en-GB" sz="1100" dirty="0">
                <a:latin typeface="Times New Roman" panose="02020603050405020304" pitchFamily="18" charset="0"/>
              </a:rPr>
            </a:fld>
            <a:endParaRPr lang="ja-JP" altLang="en-GB" sz="1100" dirty="0">
              <a:latin typeface="Times New Roman" panose="02020603050405020304"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obj" preserve="1">
  <p:cSld name="タイトルとコンテンツ">
    <p:bg>
      <p:bgPr>
        <a:solidFill>
          <a:schemeClr val="bg1"/>
        </a:solidFill>
        <a:effectLst/>
      </p:bgPr>
    </p:bg>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idx="1"/>
          </p:nvPr>
        </p:nvSpPr>
        <p:spPr/>
        <p:txBody>
          <a:bodyPr/>
          <a:lstStyle>
            <a:lvl1pPr>
              <a:defRPr sz="2400"/>
            </a:lvl1pPr>
          </a:lstStyle>
          <a:p>
            <a:pPr lvl="0"/>
            <a:endParaRPr lang="ja-JP" altLang="en-US" noProof="1"/>
          </a:p>
        </p:txBody>
      </p:sp>
      <p:sp>
        <p:nvSpPr>
          <p:cNvPr id="15" name="Slide Number Placeholder 5"/>
          <p:cNvSpPr>
            <a:spLocks noGrp="1"/>
          </p:cNvSpPr>
          <p:nvPr>
            <p:ph type="sldNum" sz="quarter" idx="4"/>
          </p:nvPr>
        </p:nvSpPr>
        <p:spPr>
          <a:xfrm>
            <a:off x="8564563" y="6457950"/>
            <a:ext cx="395288" cy="222250"/>
          </a:xfrm>
          <a:prstGeom prst="rect">
            <a:avLst/>
          </a:prstGeom>
        </p:spPr>
        <p:txBody>
          <a:bodyPr vert="horz" wrap="square" lIns="91440" tIns="45720" rIns="91440" bIns="45720" numCol="1" anchor="t" anchorCtr="0" compatLnSpc="1"/>
          <a:lstStyle/>
          <a:p>
            <a:pPr eaLnBrk="1" hangingPunct="1">
              <a:buNone/>
            </a:pPr>
            <a:fld id="{9A0DB2DC-4C9A-4742-B13C-FB6460FD3503}" type="slidenum">
              <a:rPr lang="ja-JP" altLang="en-GB" dirty="0">
                <a:latin typeface="Arial" panose="020B0604020202020204" pitchFamily="34" charset="0"/>
              </a:rPr>
            </a:fld>
            <a:endParaRPr lang="ja-JP" altLang="en-GB" dirty="0">
              <a:latin typeface="Arial" panose="020B0604020202020204" pitchFamily="34" charset="0"/>
            </a:endParaRPr>
          </a:p>
        </p:txBody>
      </p:sp>
    </p:spTree>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endParaRPr lang="ja-JP" altLang="en-US" noProof="1"/>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lvl1pPr>
              <a:defRPr/>
            </a:lvl1pPr>
          </a:lstStyle>
          <a:p>
            <a:endParaRPr lang="ja-JP" altLang="en-US" noProof="1"/>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endParaRPr lang="ja-JP" altLang="en-US" noProof="1"/>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endParaRPr lang="ja-JP" altLang="en-US" noProof="1"/>
          </a:p>
        </p:txBody>
      </p:sp>
      <p:sp>
        <p:nvSpPr>
          <p:cNvPr id="7" name="灯片编号占位符 6"/>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灯片编号占位符 2"/>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endParaRPr lang="ja-JP" altLang="en-US" noProof="1"/>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endParaRPr lang="ja-JP" altLang="en-US" noProof="1"/>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endParaRPr lang="ja-JP" altLang="en-US" noProof="1"/>
          </a:p>
        </p:txBody>
      </p:sp>
      <p:sp>
        <p:nvSpPr>
          <p:cNvPr id="3" name="図プレースホルダー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
                <a:srgbClr val="C00000"/>
              </a:buClr>
              <a:buSzTx/>
              <a:buFontTx/>
              <a:buNone/>
              <a:defRPr/>
            </a:pPr>
            <a:endParaRPr kumimoji="0" lang="ja-JP" altLang="en-US" sz="3200" b="0" i="0" u="none" strike="noStrike" kern="0" cap="none" spc="0" normalizeH="0" baseline="0" noProof="0">
              <a:ln>
                <a:noFill/>
              </a:ln>
              <a:solidFill>
                <a:schemeClr val="tx1"/>
              </a:solidFill>
              <a:effectLst/>
              <a:uLnTx/>
              <a:uFillTx/>
              <a:latin typeface="+mn-lt"/>
              <a:ea typeface="MS PGothic" panose="020B0600070205080204" pitchFamily="34" charset="-128"/>
              <a:cs typeface="+mn-cs"/>
            </a:endParaRPr>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lang="ja-JP" altLang="en-US" noProof="1"/>
          </a:p>
        </p:txBody>
      </p:sp>
      <p:sp>
        <p:nvSpPr>
          <p:cNvPr id="3" name="縦書きテキスト プレースホルダー 2"/>
          <p:cNvSpPr>
            <a:spLocks noGrp="1"/>
          </p:cNvSpPr>
          <p:nvPr>
            <p:ph type="body" orient="vert" idx="1"/>
          </p:nvPr>
        </p:nvSpPr>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endParaRPr lang="ja-JP" altLang="en-US" noProof="1"/>
          </a:p>
        </p:txBody>
      </p:sp>
      <p:sp>
        <p:nvSpPr>
          <p:cNvPr id="3" name="縦書きテキスト プレースホルダー 2"/>
          <p:cNvSpPr>
            <a:spLocks noGrp="1"/>
          </p:cNvSpPr>
          <p:nvPr>
            <p:ph type="body" orient="vert" idx="1"/>
          </p:nvPr>
        </p:nvSpPr>
        <p:spPr>
          <a:xfrm>
            <a:off x="496389" y="274638"/>
            <a:ext cx="6019800" cy="5851525"/>
          </a:xfrm>
        </p:spPr>
        <p:txBody>
          <a:bodyPr vert="eaVert"/>
          <a:lstStyle/>
          <a:p>
            <a:pPr lvl="0"/>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txAndTwoObj" preserve="1">
  <p:cSld name="タイトル、テキスト、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quarter" idx="2"/>
          </p:nvPr>
        </p:nvSpPr>
        <p:spPr>
          <a:xfrm>
            <a:off x="4648200" y="1600200"/>
            <a:ext cx="4038600" cy="2185988"/>
          </a:xfrm>
        </p:spPr>
        <p:txBody>
          <a:bodyPr/>
          <a:lstStyle/>
          <a:p>
            <a:pPr lvl="0"/>
            <a:endParaRPr lang="ja-JP" altLang="en-US" noProof="1"/>
          </a:p>
        </p:txBody>
      </p:sp>
      <p:sp>
        <p:nvSpPr>
          <p:cNvPr id="5" name="コンテンツ プレースホルダー 4"/>
          <p:cNvSpPr>
            <a:spLocks noGrp="1"/>
          </p:cNvSpPr>
          <p:nvPr>
            <p:ph sz="quarter" idx="3"/>
          </p:nvPr>
        </p:nvSpPr>
        <p:spPr>
          <a:xfrm>
            <a:off x="4648200" y="3938588"/>
            <a:ext cx="4038600" cy="2187575"/>
          </a:xfrm>
        </p:spPr>
        <p:txBody>
          <a:bodyPr/>
          <a:lstStyle/>
          <a:p>
            <a:pPr lvl="0"/>
            <a:endParaRPr lang="ja-JP" altLang="en-US" noProof="1"/>
          </a:p>
        </p:txBody>
      </p:sp>
      <p:sp>
        <p:nvSpPr>
          <p:cNvPr id="6" name="灯片编号占位符 5"/>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xAnd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6834188" cy="1143000"/>
          </a:xfrm>
        </p:spPr>
        <p:txBody>
          <a:bodyPr/>
          <a:lstStyle/>
          <a:p>
            <a:endParaRPr lang="ja-JP" altLang="en-US" noProof="1"/>
          </a:p>
        </p:txBody>
      </p:sp>
      <p:sp>
        <p:nvSpPr>
          <p:cNvPr id="3" name="テキスト プレースホルダー 2"/>
          <p:cNvSpPr>
            <a:spLocks noGrp="1"/>
          </p:cNvSpPr>
          <p:nvPr>
            <p:ph type="body" sz="half" idx="1"/>
          </p:nvPr>
        </p:nvSpPr>
        <p:spPr>
          <a:xfrm>
            <a:off x="457200" y="1600200"/>
            <a:ext cx="4038600" cy="4525963"/>
          </a:xfrm>
        </p:spPr>
        <p:txBody>
          <a:bodyPr/>
          <a:lstStyle/>
          <a:p>
            <a:pPr lvl="0"/>
            <a:endParaRPr lang="ja-JP" altLang="en-US" noProof="1"/>
          </a:p>
        </p:txBody>
      </p:sp>
      <p:sp>
        <p:nvSpPr>
          <p:cNvPr id="4" name="コンテンツ プレースホルダー 3"/>
          <p:cNvSpPr>
            <a:spLocks noGrp="1"/>
          </p:cNvSpPr>
          <p:nvPr>
            <p:ph sz="half" idx="2"/>
          </p:nvPr>
        </p:nvSpPr>
        <p:spPr>
          <a:xfrm>
            <a:off x="4648200" y="1600200"/>
            <a:ext cx="4038600" cy="4525963"/>
          </a:xfrm>
        </p:spPr>
        <p:txBody>
          <a:bodyPr/>
          <a:lstStyle/>
          <a:p>
            <a:pPr lvl="0"/>
            <a:endParaRPr lang="ja-JP" altLang="en-US" noProof="1"/>
          </a:p>
        </p:txBody>
      </p:sp>
      <p:sp>
        <p:nvSpPr>
          <p:cNvPr id="5" name="灯片编号占位符 4"/>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noProof="1"/>
              <a:t>Click to edit Master text styles</a:t>
            </a:r>
            <a:endParaRPr lang="en-US" noProof="1"/>
          </a:p>
          <a:p>
            <a:pPr lvl="1"/>
            <a:r>
              <a:rPr lang="en-US" noProof="1"/>
              <a:t>Second level</a:t>
            </a:r>
            <a:endParaRPr lang="en-US" noProof="1"/>
          </a:p>
          <a:p>
            <a:pPr lvl="2"/>
            <a:r>
              <a:rPr lang="en-US" noProof="1"/>
              <a:t>Third level</a:t>
            </a:r>
            <a:endParaRPr lang="en-US" noProof="1"/>
          </a:p>
          <a:p>
            <a:pPr lvl="3"/>
            <a:r>
              <a:rPr lang="en-US" noProof="1"/>
              <a:t>Fourth level</a:t>
            </a:r>
            <a:endParaRPr lang="en-US" noProof="1"/>
          </a:p>
          <a:p>
            <a:pPr lvl="4"/>
            <a:r>
              <a:rPr lang="en-US" noProof="1"/>
              <a:t>Fifth level</a:t>
            </a:r>
            <a:endParaRPr lang="en-US" noProof="1"/>
          </a:p>
        </p:txBody>
      </p:sp>
      <p:sp>
        <p:nvSpPr>
          <p:cNvPr id="5" name="Title 4"/>
          <p:cNvSpPr>
            <a:spLocks noGrp="1"/>
          </p:cNvSpPr>
          <p:nvPr>
            <p:ph type="title"/>
          </p:nvPr>
        </p:nvSpPr>
        <p:spPr/>
        <p:txBody>
          <a:bodyPr/>
          <a:lstStyle/>
          <a:p>
            <a:r>
              <a:rPr lang="en-US" noProof="1"/>
              <a:t>Click to edit Master title style</a:t>
            </a:r>
            <a:endParaRPr lang="en-US" noProof="1"/>
          </a:p>
        </p:txBody>
      </p:sp>
      <p:sp>
        <p:nvSpPr>
          <p:cNvPr id="2" name="灯片编号占位符 1"/>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endParaRPr lang="ja-JP" altLang="en-US" noProof="1"/>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endParaRPr lang="ja-JP" altLang="en-US" noProof="1"/>
          </a:p>
        </p:txBody>
      </p:sp>
      <p:sp>
        <p:nvSpPr>
          <p:cNvPr id="4" name="灯片编号占位符 3"/>
          <p:cNvSpPr>
            <a:spLocks noGrp="1"/>
          </p:cNvSpPr>
          <p:nvPr>
            <p:ph type="sldNum" sz="quarter" idx="10"/>
          </p:nvPr>
        </p:nvSpPr>
        <p:spPr/>
        <p:txBody>
          <a:body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9" Type="http://schemas.openxmlformats.org/officeDocument/2006/relationships/theme" Target="../theme/theme1.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3.xml"/><Relationship Id="rId8" Type="http://schemas.openxmlformats.org/officeDocument/2006/relationships/slideLayout" Target="../slideLayouts/slideLayout22.xml"/><Relationship Id="rId7" Type="http://schemas.openxmlformats.org/officeDocument/2006/relationships/slideLayout" Target="../slideLayouts/slideLayout21.xml"/><Relationship Id="rId6" Type="http://schemas.openxmlformats.org/officeDocument/2006/relationships/slideLayout" Target="../slideLayouts/slideLayout20.xml"/><Relationship Id="rId5" Type="http://schemas.openxmlformats.org/officeDocument/2006/relationships/slideLayout" Target="../slideLayouts/slideLayout19.xml"/><Relationship Id="rId4" Type="http://schemas.openxmlformats.org/officeDocument/2006/relationships/slideLayout" Target="../slideLayouts/slideLayout18.xml"/><Relationship Id="rId3" Type="http://schemas.openxmlformats.org/officeDocument/2006/relationships/slideLayout" Target="../slideLayouts/slideLayout17.xml"/><Relationship Id="rId2" Type="http://schemas.openxmlformats.org/officeDocument/2006/relationships/slideLayout" Target="../slideLayouts/slideLayout16.xml"/><Relationship Id="rId19" Type="http://schemas.openxmlformats.org/officeDocument/2006/relationships/theme" Target="../theme/theme2.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28.xml"/><Relationship Id="rId13" Type="http://schemas.openxmlformats.org/officeDocument/2006/relationships/slideLayout" Target="../slideLayouts/slideLayout27.xml"/><Relationship Id="rId12" Type="http://schemas.openxmlformats.org/officeDocument/2006/relationships/slideLayout" Target="../slideLayouts/slideLayout26.xml"/><Relationship Id="rId11" Type="http://schemas.openxmlformats.org/officeDocument/2006/relationships/slideLayout" Target="../slideLayouts/slideLayout25.xml"/><Relationship Id="rId10" Type="http://schemas.openxmlformats.org/officeDocument/2006/relationships/slideLayout" Target="../slideLayouts/slideLayout24.xml"/><Relationship Id="rId1" Type="http://schemas.openxmlformats.org/officeDocument/2006/relationships/slideLayout" Target="../slideLayouts/slideLayout15.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7.xml"/><Relationship Id="rId8" Type="http://schemas.openxmlformats.org/officeDocument/2006/relationships/slideLayout" Target="../slideLayouts/slideLayout36.xml"/><Relationship Id="rId7" Type="http://schemas.openxmlformats.org/officeDocument/2006/relationships/slideLayout" Target="../slideLayouts/slideLayout35.xml"/><Relationship Id="rId6" Type="http://schemas.openxmlformats.org/officeDocument/2006/relationships/slideLayout" Target="../slideLayouts/slideLayout34.xml"/><Relationship Id="rId5" Type="http://schemas.openxmlformats.org/officeDocument/2006/relationships/slideLayout" Target="../slideLayouts/slideLayout33.xml"/><Relationship Id="rId4" Type="http://schemas.openxmlformats.org/officeDocument/2006/relationships/slideLayout" Target="../slideLayouts/slideLayout32.xml"/><Relationship Id="rId3" Type="http://schemas.openxmlformats.org/officeDocument/2006/relationships/slideLayout" Target="../slideLayouts/slideLayout31.xml"/><Relationship Id="rId2" Type="http://schemas.openxmlformats.org/officeDocument/2006/relationships/slideLayout" Target="../slideLayouts/slideLayout30.xml"/><Relationship Id="rId19" Type="http://schemas.openxmlformats.org/officeDocument/2006/relationships/theme" Target="../theme/theme3.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42.xml"/><Relationship Id="rId13" Type="http://schemas.openxmlformats.org/officeDocument/2006/relationships/slideLayout" Target="../slideLayouts/slideLayout41.xml"/><Relationship Id="rId12" Type="http://schemas.openxmlformats.org/officeDocument/2006/relationships/slideLayout" Target="../slideLayouts/slideLayout40.xml"/><Relationship Id="rId11" Type="http://schemas.openxmlformats.org/officeDocument/2006/relationships/slideLayout" Target="../slideLayouts/slideLayout39.xml"/><Relationship Id="rId10" Type="http://schemas.openxmlformats.org/officeDocument/2006/relationships/slideLayout" Target="../slideLayouts/slideLayout38.xml"/><Relationship Id="rId1" Type="http://schemas.openxmlformats.org/officeDocument/2006/relationships/slideLayout" Target="../slideLayouts/slideLayout29.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51.xml"/><Relationship Id="rId8" Type="http://schemas.openxmlformats.org/officeDocument/2006/relationships/slideLayout" Target="../slideLayouts/slideLayout50.xml"/><Relationship Id="rId7" Type="http://schemas.openxmlformats.org/officeDocument/2006/relationships/slideLayout" Target="../slideLayouts/slideLayout49.xml"/><Relationship Id="rId6" Type="http://schemas.openxmlformats.org/officeDocument/2006/relationships/slideLayout" Target="../slideLayouts/slideLayout48.xml"/><Relationship Id="rId5" Type="http://schemas.openxmlformats.org/officeDocument/2006/relationships/slideLayout" Target="../slideLayouts/slideLayout47.xml"/><Relationship Id="rId4" Type="http://schemas.openxmlformats.org/officeDocument/2006/relationships/slideLayout" Target="../slideLayouts/slideLayout46.xml"/><Relationship Id="rId3" Type="http://schemas.openxmlformats.org/officeDocument/2006/relationships/slideLayout" Target="../slideLayouts/slideLayout45.xml"/><Relationship Id="rId2" Type="http://schemas.openxmlformats.org/officeDocument/2006/relationships/slideLayout" Target="../slideLayouts/slideLayout44.xml"/><Relationship Id="rId19" Type="http://schemas.openxmlformats.org/officeDocument/2006/relationships/theme" Target="../theme/theme4.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56.xml"/><Relationship Id="rId13" Type="http://schemas.openxmlformats.org/officeDocument/2006/relationships/slideLayout" Target="../slideLayouts/slideLayout55.xml"/><Relationship Id="rId12" Type="http://schemas.openxmlformats.org/officeDocument/2006/relationships/slideLayout" Target="../slideLayouts/slideLayout54.xml"/><Relationship Id="rId11" Type="http://schemas.openxmlformats.org/officeDocument/2006/relationships/slideLayout" Target="../slideLayouts/slideLayout53.xml"/><Relationship Id="rId10" Type="http://schemas.openxmlformats.org/officeDocument/2006/relationships/slideLayout" Target="../slideLayouts/slideLayout52.xml"/><Relationship Id="rId1" Type="http://schemas.openxmlformats.org/officeDocument/2006/relationships/slideLayout" Target="../slideLayouts/slideLayout43.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65.xml"/><Relationship Id="rId8" Type="http://schemas.openxmlformats.org/officeDocument/2006/relationships/slideLayout" Target="../slideLayouts/slideLayout64.xml"/><Relationship Id="rId7" Type="http://schemas.openxmlformats.org/officeDocument/2006/relationships/slideLayout" Target="../slideLayouts/slideLayout63.xml"/><Relationship Id="rId6" Type="http://schemas.openxmlformats.org/officeDocument/2006/relationships/slideLayout" Target="../slideLayouts/slideLayout62.xml"/><Relationship Id="rId5" Type="http://schemas.openxmlformats.org/officeDocument/2006/relationships/slideLayout" Target="../slideLayouts/slideLayout61.xml"/><Relationship Id="rId4" Type="http://schemas.openxmlformats.org/officeDocument/2006/relationships/slideLayout" Target="../slideLayouts/slideLayout60.xml"/><Relationship Id="rId3" Type="http://schemas.openxmlformats.org/officeDocument/2006/relationships/slideLayout" Target="../slideLayouts/slideLayout59.xml"/><Relationship Id="rId2" Type="http://schemas.openxmlformats.org/officeDocument/2006/relationships/slideLayout" Target="../slideLayouts/slideLayout58.xml"/><Relationship Id="rId19" Type="http://schemas.openxmlformats.org/officeDocument/2006/relationships/theme" Target="../theme/theme5.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70.xml"/><Relationship Id="rId13" Type="http://schemas.openxmlformats.org/officeDocument/2006/relationships/slideLayout" Target="../slideLayouts/slideLayout69.xml"/><Relationship Id="rId12" Type="http://schemas.openxmlformats.org/officeDocument/2006/relationships/slideLayout" Target="../slideLayouts/slideLayout68.xml"/><Relationship Id="rId11" Type="http://schemas.openxmlformats.org/officeDocument/2006/relationships/slideLayout" Target="../slideLayouts/slideLayout67.xml"/><Relationship Id="rId10" Type="http://schemas.openxmlformats.org/officeDocument/2006/relationships/slideLayout" Target="../slideLayouts/slideLayout66.xml"/><Relationship Id="rId1" Type="http://schemas.openxmlformats.org/officeDocument/2006/relationships/slideLayout" Target="../slideLayouts/slideLayout57.xml"/></Relationships>
</file>

<file path=ppt/slideMasters/_rels/slideMaster6.xml.rels><?xml version="1.0" encoding="UTF-8" standalone="yes"?>
<Relationships xmlns="http://schemas.openxmlformats.org/package/2006/relationships"><Relationship Id="rId9" Type="http://schemas.openxmlformats.org/officeDocument/2006/relationships/slideLayout" Target="../slideLayouts/slideLayout79.xml"/><Relationship Id="rId8" Type="http://schemas.openxmlformats.org/officeDocument/2006/relationships/slideLayout" Target="../slideLayouts/slideLayout78.xml"/><Relationship Id="rId7" Type="http://schemas.openxmlformats.org/officeDocument/2006/relationships/slideLayout" Target="../slideLayouts/slideLayout77.xml"/><Relationship Id="rId6" Type="http://schemas.openxmlformats.org/officeDocument/2006/relationships/slideLayout" Target="../slideLayouts/slideLayout76.xml"/><Relationship Id="rId5" Type="http://schemas.openxmlformats.org/officeDocument/2006/relationships/slideLayout" Target="../slideLayouts/slideLayout75.xml"/><Relationship Id="rId4" Type="http://schemas.openxmlformats.org/officeDocument/2006/relationships/slideLayout" Target="../slideLayouts/slideLayout74.xml"/><Relationship Id="rId3" Type="http://schemas.openxmlformats.org/officeDocument/2006/relationships/slideLayout" Target="../slideLayouts/slideLayout73.xml"/><Relationship Id="rId2" Type="http://schemas.openxmlformats.org/officeDocument/2006/relationships/slideLayout" Target="../slideLayouts/slideLayout72.xml"/><Relationship Id="rId19" Type="http://schemas.openxmlformats.org/officeDocument/2006/relationships/theme" Target="../theme/theme6.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84.xml"/><Relationship Id="rId13" Type="http://schemas.openxmlformats.org/officeDocument/2006/relationships/slideLayout" Target="../slideLayouts/slideLayout83.xml"/><Relationship Id="rId12" Type="http://schemas.openxmlformats.org/officeDocument/2006/relationships/slideLayout" Target="../slideLayouts/slideLayout82.xml"/><Relationship Id="rId11" Type="http://schemas.openxmlformats.org/officeDocument/2006/relationships/slideLayout" Target="../slideLayouts/slideLayout81.xml"/><Relationship Id="rId10" Type="http://schemas.openxmlformats.org/officeDocument/2006/relationships/slideLayout" Target="../slideLayouts/slideLayout80.xml"/><Relationship Id="rId1" Type="http://schemas.openxmlformats.org/officeDocument/2006/relationships/slideLayout" Target="../slideLayouts/slideLayout71.xml"/></Relationships>
</file>

<file path=ppt/slideMasters/_rels/slideMaster7.xml.rels><?xml version="1.0" encoding="UTF-8" standalone="yes"?>
<Relationships xmlns="http://schemas.openxmlformats.org/package/2006/relationships"><Relationship Id="rId9" Type="http://schemas.openxmlformats.org/officeDocument/2006/relationships/slideLayout" Target="../slideLayouts/slideLayout93.xml"/><Relationship Id="rId8" Type="http://schemas.openxmlformats.org/officeDocument/2006/relationships/slideLayout" Target="../slideLayouts/slideLayout92.xml"/><Relationship Id="rId7" Type="http://schemas.openxmlformats.org/officeDocument/2006/relationships/slideLayout" Target="../slideLayouts/slideLayout91.xml"/><Relationship Id="rId6" Type="http://schemas.openxmlformats.org/officeDocument/2006/relationships/slideLayout" Target="../slideLayouts/slideLayout90.xml"/><Relationship Id="rId5" Type="http://schemas.openxmlformats.org/officeDocument/2006/relationships/slideLayout" Target="../slideLayouts/slideLayout89.xml"/><Relationship Id="rId4" Type="http://schemas.openxmlformats.org/officeDocument/2006/relationships/slideLayout" Target="../slideLayouts/slideLayout88.xml"/><Relationship Id="rId3" Type="http://schemas.openxmlformats.org/officeDocument/2006/relationships/slideLayout" Target="../slideLayouts/slideLayout87.xml"/><Relationship Id="rId2" Type="http://schemas.openxmlformats.org/officeDocument/2006/relationships/slideLayout" Target="../slideLayouts/slideLayout86.xml"/><Relationship Id="rId19" Type="http://schemas.openxmlformats.org/officeDocument/2006/relationships/theme" Target="../theme/theme7.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98.xml"/><Relationship Id="rId13" Type="http://schemas.openxmlformats.org/officeDocument/2006/relationships/slideLayout" Target="../slideLayouts/slideLayout97.xml"/><Relationship Id="rId12" Type="http://schemas.openxmlformats.org/officeDocument/2006/relationships/slideLayout" Target="../slideLayouts/slideLayout96.xml"/><Relationship Id="rId11" Type="http://schemas.openxmlformats.org/officeDocument/2006/relationships/slideLayout" Target="../slideLayouts/slideLayout95.xml"/><Relationship Id="rId10" Type="http://schemas.openxmlformats.org/officeDocument/2006/relationships/slideLayout" Target="../slideLayouts/slideLayout94.xml"/><Relationship Id="rId1" Type="http://schemas.openxmlformats.org/officeDocument/2006/relationships/slideLayout" Target="../slideLayouts/slideLayout85.xml"/></Relationships>
</file>

<file path=ppt/slideMasters/_rels/slideMaster8.xml.rels><?xml version="1.0" encoding="UTF-8" standalone="yes"?>
<Relationships xmlns="http://schemas.openxmlformats.org/package/2006/relationships"><Relationship Id="rId9" Type="http://schemas.openxmlformats.org/officeDocument/2006/relationships/slideLayout" Target="../slideLayouts/slideLayout107.xml"/><Relationship Id="rId8" Type="http://schemas.openxmlformats.org/officeDocument/2006/relationships/slideLayout" Target="../slideLayouts/slideLayout106.xml"/><Relationship Id="rId7" Type="http://schemas.openxmlformats.org/officeDocument/2006/relationships/slideLayout" Target="../slideLayouts/slideLayout105.xml"/><Relationship Id="rId6" Type="http://schemas.openxmlformats.org/officeDocument/2006/relationships/slideLayout" Target="../slideLayouts/slideLayout104.xml"/><Relationship Id="rId5" Type="http://schemas.openxmlformats.org/officeDocument/2006/relationships/slideLayout" Target="../slideLayouts/slideLayout103.xml"/><Relationship Id="rId4" Type="http://schemas.openxmlformats.org/officeDocument/2006/relationships/slideLayout" Target="../slideLayouts/slideLayout102.xml"/><Relationship Id="rId3" Type="http://schemas.openxmlformats.org/officeDocument/2006/relationships/slideLayout" Target="../slideLayouts/slideLayout101.xml"/><Relationship Id="rId2" Type="http://schemas.openxmlformats.org/officeDocument/2006/relationships/slideLayout" Target="../slideLayouts/slideLayout100.xml"/><Relationship Id="rId19" Type="http://schemas.openxmlformats.org/officeDocument/2006/relationships/theme" Target="../theme/theme8.xml"/><Relationship Id="rId18" Type="http://schemas.openxmlformats.org/officeDocument/2006/relationships/image" Target="../media/image4.jpeg"/><Relationship Id="rId17" Type="http://schemas.openxmlformats.org/officeDocument/2006/relationships/image" Target="../media/image3.jpeg"/><Relationship Id="rId16" Type="http://schemas.openxmlformats.org/officeDocument/2006/relationships/image" Target="../media/image2.jpeg"/><Relationship Id="rId15" Type="http://schemas.openxmlformats.org/officeDocument/2006/relationships/image" Target="../media/image1.jpeg"/><Relationship Id="rId14" Type="http://schemas.openxmlformats.org/officeDocument/2006/relationships/slideLayout" Target="../slideLayouts/slideLayout112.xml"/><Relationship Id="rId13" Type="http://schemas.openxmlformats.org/officeDocument/2006/relationships/slideLayout" Target="../slideLayouts/slideLayout111.xml"/><Relationship Id="rId12" Type="http://schemas.openxmlformats.org/officeDocument/2006/relationships/slideLayout" Target="../slideLayouts/slideLayout110.xml"/><Relationship Id="rId11" Type="http://schemas.openxmlformats.org/officeDocument/2006/relationships/slideLayout" Target="../slideLayouts/slideLayout109.xml"/><Relationship Id="rId10" Type="http://schemas.openxmlformats.org/officeDocument/2006/relationships/slideLayout" Target="../slideLayouts/slideLayout108.xml"/><Relationship Id="rId1" Type="http://schemas.openxmlformats.org/officeDocument/2006/relationships/slideLayout" Target="../slideLayouts/slideLayout9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5590"/>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4</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5590"/>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4</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 id="2147483676" r:id="rId13"/>
    <p:sldLayoutId id="214748367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5590"/>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4</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 id="214748369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5590"/>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4</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 id="2147483702" r:id="rId9"/>
    <p:sldLayoutId id="2147483703" r:id="rId10"/>
    <p:sldLayoutId id="2147483704" r:id="rId11"/>
    <p:sldLayoutId id="2147483705" r:id="rId12"/>
    <p:sldLayoutId id="2147483706" r:id="rId13"/>
    <p:sldLayoutId id="214748370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5590"/>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4</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5590"/>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4</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24" r:id="rId1"/>
    <p:sldLayoutId id="2147483725" r:id="rId2"/>
    <p:sldLayoutId id="2147483726" r:id="rId3"/>
    <p:sldLayoutId id="2147483727" r:id="rId4"/>
    <p:sldLayoutId id="2147483728" r:id="rId5"/>
    <p:sldLayoutId id="2147483729" r:id="rId6"/>
    <p:sldLayoutId id="2147483730" r:id="rId7"/>
    <p:sldLayoutId id="2147483731" r:id="rId8"/>
    <p:sldLayoutId id="2147483732" r:id="rId9"/>
    <p:sldLayoutId id="2147483733" r:id="rId10"/>
    <p:sldLayoutId id="2147483734" r:id="rId11"/>
    <p:sldLayoutId id="2147483735" r:id="rId12"/>
    <p:sldLayoutId id="2147483736" r:id="rId13"/>
    <p:sldLayoutId id="214748373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5590"/>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4</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 id="2147483752"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27" name="Picture 8"/>
          <p:cNvPicPr>
            <a:picLocks noChangeAspect="1"/>
          </p:cNvPicPr>
          <p:nvPr/>
        </p:nvPicPr>
        <p:blipFill>
          <a:blip r:embed="rId16"/>
          <a:stretch>
            <a:fillRect/>
          </a:stretch>
        </p:blipFill>
        <p:spPr>
          <a:xfrm>
            <a:off x="438150" y="6456363"/>
            <a:ext cx="4641850" cy="273050"/>
          </a:xfrm>
          <a:prstGeom prst="rect">
            <a:avLst/>
          </a:prstGeom>
          <a:noFill/>
          <a:ln w="9525">
            <a:noFill/>
          </a:ln>
        </p:spPr>
      </p:pic>
      <p:sp>
        <p:nvSpPr>
          <p:cNvPr id="1028" name="Title Placeholder 1"/>
          <p:cNvSpPr>
            <a:spLocks noGrp="1"/>
          </p:cNvSpPr>
          <p:nvPr>
            <p:ph type="title"/>
          </p:nvPr>
        </p:nvSpPr>
        <p:spPr>
          <a:xfrm>
            <a:off x="549275" y="385763"/>
            <a:ext cx="6834188" cy="1143000"/>
          </a:xfrm>
          <a:prstGeom prst="rect">
            <a:avLst/>
          </a:prstGeom>
          <a:noFill/>
          <a:ln w="9525">
            <a:noFill/>
          </a:ln>
        </p:spPr>
        <p:txBody>
          <a:bodyPr anchor="ctr" anchorCtr="0"/>
          <a:lstStyle/>
          <a:p>
            <a:pPr lvl="0"/>
            <a:r>
              <a:rPr lang="en-US" altLang="ja-JP" dirty="0"/>
              <a:t>Click to edit Master title style</a:t>
            </a:r>
            <a:endParaRPr lang="en-GB" altLang="ja-JP" dirty="0"/>
          </a:p>
        </p:txBody>
      </p:sp>
      <p:sp>
        <p:nvSpPr>
          <p:cNvPr id="1029" name="Text Placeholder 2"/>
          <p:cNvSpPr>
            <a:spLocks noGrp="1"/>
          </p:cNvSpPr>
          <p:nvPr>
            <p:ph type="body"/>
          </p:nvPr>
        </p:nvSpPr>
        <p:spPr>
          <a:xfrm>
            <a:off x="457200" y="1600200"/>
            <a:ext cx="8229600" cy="4525963"/>
          </a:xfrm>
          <a:prstGeom prst="rect">
            <a:avLst/>
          </a:prstGeom>
          <a:noFill/>
          <a:ln w="9525">
            <a:noFill/>
          </a:ln>
        </p:spPr>
        <p:txBody>
          <a:bodyPr/>
          <a:lstStyle/>
          <a:p>
            <a:pPr lvl="0"/>
            <a:r>
              <a:rPr lang="en-US" altLang="ja-JP" dirty="0"/>
              <a:t> Click to edit Master text styles</a:t>
            </a:r>
            <a:endParaRPr lang="en-US" altLang="ja-JP" dirty="0"/>
          </a:p>
          <a:p>
            <a:pPr lvl="1"/>
            <a:r>
              <a:rPr lang="en-US" altLang="ja-JP" dirty="0"/>
              <a:t>Second level</a:t>
            </a:r>
            <a:endParaRPr lang="en-US" altLang="ja-JP" dirty="0"/>
          </a:p>
          <a:p>
            <a:pPr lvl="2"/>
            <a:r>
              <a:rPr lang="en-US" altLang="ja-JP" dirty="0"/>
              <a:t>Third level</a:t>
            </a:r>
            <a:endParaRPr lang="en-US" altLang="ja-JP" dirty="0"/>
          </a:p>
          <a:p>
            <a:pPr lvl="3"/>
            <a:r>
              <a:rPr lang="en-US" altLang="ja-JP" dirty="0"/>
              <a:t>Fourth level</a:t>
            </a:r>
            <a:endParaRPr lang="en-US" altLang="ja-JP" dirty="0"/>
          </a:p>
          <a:p>
            <a:pPr lvl="4"/>
            <a:r>
              <a:rPr lang="en-US" altLang="ja-JP" dirty="0"/>
              <a:t>Fifth level</a:t>
            </a:r>
            <a:endParaRPr lang="en-GB" altLang="ja-JP" dirty="0"/>
          </a:p>
        </p:txBody>
      </p:sp>
      <p:pic>
        <p:nvPicPr>
          <p:cNvPr id="1030"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sp>
        <p:nvSpPr>
          <p:cNvPr id="9" name="Slide Number Placeholder 5"/>
          <p:cNvSpPr>
            <a:spLocks noGrp="1"/>
          </p:cNvSpPr>
          <p:nvPr>
            <p:ph type="sldNum" sz="quarter" idx="4"/>
          </p:nvPr>
        </p:nvSpPr>
        <p:spPr>
          <a:xfrm>
            <a:off x="8558213" y="6483350"/>
            <a:ext cx="395288" cy="222250"/>
          </a:xfrm>
          <a:prstGeom prst="rect">
            <a:avLst/>
          </a:prstGeom>
        </p:spPr>
        <p:txBody>
          <a:bodyPr vert="horz" wrap="square" lIns="91440" tIns="45720" rIns="91440" bIns="45720" numCol="1" anchor="t" anchorCtr="0" compatLnSpc="1"/>
          <a:lstStyle>
            <a:lvl1pPr>
              <a:defRPr sz="1100">
                <a:solidFill>
                  <a:schemeClr val="bg1"/>
                </a:solidFill>
                <a:latin typeface="Arial" panose="020B0604020202020204" pitchFamily="34" charset="0"/>
              </a:defRPr>
            </a:lvl1pPr>
          </a:lstStyle>
          <a:p>
            <a:pPr lvl="0" eaLnBrk="1" hangingPunct="1">
              <a:buNone/>
            </a:pPr>
            <a:fld id="{9A0DB2DC-4C9A-4742-B13C-FB6460FD3503}" type="slidenum">
              <a:rPr lang="ja-JP" altLang="en-GB" dirty="0"/>
            </a:fld>
            <a:endParaRPr lang="ja-JP" altLang="en-GB" dirty="0">
              <a:latin typeface="Calibri" panose="020F0502020204030204" pitchFamily="34" charset="0"/>
            </a:endParaRPr>
          </a:p>
        </p:txBody>
      </p:sp>
      <p:sp>
        <p:nvSpPr>
          <p:cNvPr id="1032" name="Rectangle 6"/>
          <p:cNvSpPr>
            <a:spLocks noChangeArrowheads="1"/>
          </p:cNvSpPr>
          <p:nvPr/>
        </p:nvSpPr>
        <p:spPr bwMode="auto">
          <a:xfrm>
            <a:off x="427038" y="6437313"/>
            <a:ext cx="4576763" cy="244475"/>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3GPP 2009     Mobile World Congress, Barcelona, 19</a:t>
            </a:r>
            <a:r>
              <a:rPr kumimoji="0" lang="en-GB" altLang="ja-JP" sz="1000" b="0" i="0" u="none" strike="noStrike" kern="1200" cap="none" spc="0" normalizeH="0" baseline="30000" noProof="0">
                <a:ln>
                  <a:noFill/>
                </a:ln>
                <a:solidFill>
                  <a:schemeClr val="bg1"/>
                </a:solidFill>
                <a:effectLst/>
                <a:uLnTx/>
                <a:uFillTx/>
                <a:latin typeface="Arial" panose="020B0604020202020204" pitchFamily="34" charset="0"/>
                <a:ea typeface="MS PGothic" panose="020B0600070205080204" pitchFamily="34" charset="-128"/>
                <a:cs typeface="+mn-cs"/>
              </a:rPr>
              <a:t>th</a:t>
            </a:r>
            <a:r>
              <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rPr>
              <a:t> February 2009</a:t>
            </a:r>
            <a:endParaRPr kumimoji="0" lang="en-GB" altLang="ja-JP" sz="1000" b="0" i="0" u="none" strike="noStrike" kern="1200" cap="none" spc="0" normalizeH="0" baseline="0" noProof="0">
              <a:ln>
                <a:noFill/>
              </a:ln>
              <a:solidFill>
                <a:schemeClr val="bg1"/>
              </a:solidFill>
              <a:effectLst/>
              <a:uLnTx/>
              <a:uFillTx/>
              <a:latin typeface="Arial" panose="020B0604020202020204" pitchFamily="34" charset="0"/>
              <a:ea typeface="MS PGothic" panose="020B0600070205080204" pitchFamily="34" charset="-128"/>
              <a:cs typeface="+mn-cs"/>
            </a:endParaRPr>
          </a:p>
        </p:txBody>
      </p:sp>
      <p:pic>
        <p:nvPicPr>
          <p:cNvPr id="1033" name="Picture 7"/>
          <p:cNvPicPr>
            <a:picLocks noChangeAspect="1"/>
          </p:cNvPicPr>
          <p:nvPr/>
        </p:nvPicPr>
        <p:blipFill>
          <a:blip r:embed="rId15"/>
          <a:stretch>
            <a:fillRect/>
          </a:stretch>
        </p:blipFill>
        <p:spPr>
          <a:xfrm>
            <a:off x="8562975" y="6475413"/>
            <a:ext cx="365125" cy="239712"/>
          </a:xfrm>
          <a:prstGeom prst="rect">
            <a:avLst/>
          </a:prstGeom>
          <a:noFill/>
          <a:ln w="9525">
            <a:noFill/>
          </a:ln>
        </p:spPr>
      </p:pic>
      <p:pic>
        <p:nvPicPr>
          <p:cNvPr id="1034" name="Picture 8"/>
          <p:cNvPicPr>
            <a:picLocks noChangeAspect="1"/>
          </p:cNvPicPr>
          <p:nvPr/>
        </p:nvPicPr>
        <p:blipFill>
          <a:blip r:embed="rId16"/>
          <a:stretch>
            <a:fillRect/>
          </a:stretch>
        </p:blipFill>
        <p:spPr>
          <a:xfrm>
            <a:off x="438150" y="6456363"/>
            <a:ext cx="7634288" cy="273050"/>
          </a:xfrm>
          <a:prstGeom prst="rect">
            <a:avLst/>
          </a:prstGeom>
          <a:noFill/>
          <a:ln w="9525">
            <a:noFill/>
          </a:ln>
        </p:spPr>
      </p:pic>
      <p:pic>
        <p:nvPicPr>
          <p:cNvPr id="1035" name="Picture 6"/>
          <p:cNvPicPr>
            <a:picLocks noChangeAspect="1"/>
          </p:cNvPicPr>
          <p:nvPr/>
        </p:nvPicPr>
        <p:blipFill>
          <a:blip r:embed="rId17"/>
          <a:stretch>
            <a:fillRect/>
          </a:stretch>
        </p:blipFill>
        <p:spPr>
          <a:xfrm>
            <a:off x="7383463" y="188913"/>
            <a:ext cx="1493837" cy="869950"/>
          </a:xfrm>
          <a:prstGeom prst="rect">
            <a:avLst/>
          </a:prstGeom>
          <a:noFill/>
          <a:ln w="9525">
            <a:noFill/>
          </a:ln>
        </p:spPr>
      </p:pic>
      <p:pic>
        <p:nvPicPr>
          <p:cNvPr id="1036" name="Picture 13"/>
          <p:cNvPicPr>
            <a:picLocks noChangeAspect="1"/>
          </p:cNvPicPr>
          <p:nvPr userDrawn="1"/>
        </p:nvPicPr>
        <p:blipFill>
          <a:blip r:embed="rId15"/>
          <a:stretch>
            <a:fillRect/>
          </a:stretch>
        </p:blipFill>
        <p:spPr>
          <a:xfrm>
            <a:off x="8534400" y="6456363"/>
            <a:ext cx="365125" cy="239712"/>
          </a:xfrm>
          <a:prstGeom prst="rect">
            <a:avLst/>
          </a:prstGeom>
          <a:noFill/>
          <a:ln w="9525">
            <a:noFill/>
          </a:ln>
        </p:spPr>
      </p:pic>
      <p:sp>
        <p:nvSpPr>
          <p:cNvPr id="1037" name="Rectangle 6"/>
          <p:cNvSpPr>
            <a:spLocks noChangeArrowheads="1"/>
          </p:cNvSpPr>
          <p:nvPr/>
        </p:nvSpPr>
        <p:spPr bwMode="auto">
          <a:xfrm>
            <a:off x="427038" y="6473825"/>
            <a:ext cx="7178675" cy="275590"/>
          </a:xfrm>
          <a:prstGeom prst="rect">
            <a:avLst/>
          </a:prstGeom>
          <a:noFill/>
          <a:ln>
            <a:noFill/>
          </a:ln>
        </p:spPr>
        <p:txBody>
          <a:bodyPr>
            <a:spAutoFit/>
          </a:bodyPr>
          <a:lstStyle>
            <a:lvl1pPr>
              <a:defRPr kumimoji="1" sz="2400">
                <a:solidFill>
                  <a:schemeClr val="tx1"/>
                </a:solidFill>
                <a:latin typeface="Calibri" panose="020F0502020204030204" pitchFamily="34" charset="0"/>
                <a:ea typeface="MS PGothic" panose="020B0600070205080204" pitchFamily="34" charset="-128"/>
              </a:defRPr>
            </a:lvl1pPr>
            <a:lvl2pPr marL="742950" indent="-285750">
              <a:defRPr kumimoji="1" sz="2400">
                <a:solidFill>
                  <a:schemeClr val="tx1"/>
                </a:solidFill>
                <a:latin typeface="Calibri" panose="020F0502020204030204" pitchFamily="34" charset="0"/>
                <a:ea typeface="MS PGothic" panose="020B0600070205080204" pitchFamily="34" charset="-128"/>
              </a:defRPr>
            </a:lvl2pPr>
            <a:lvl3pPr marL="1143000" indent="-228600">
              <a:defRPr kumimoji="1" sz="2400">
                <a:solidFill>
                  <a:schemeClr val="tx1"/>
                </a:solidFill>
                <a:latin typeface="Calibri" panose="020F0502020204030204" pitchFamily="34" charset="0"/>
                <a:ea typeface="MS PGothic" panose="020B0600070205080204" pitchFamily="34" charset="-128"/>
              </a:defRPr>
            </a:lvl3pPr>
            <a:lvl4pPr marL="1600200" indent="-228600">
              <a:defRPr kumimoji="1" sz="2400">
                <a:solidFill>
                  <a:schemeClr val="tx1"/>
                </a:solidFill>
                <a:latin typeface="Calibri" panose="020F0502020204030204" pitchFamily="34" charset="0"/>
                <a:ea typeface="MS PGothic" panose="020B0600070205080204" pitchFamily="34" charset="-128"/>
              </a:defRPr>
            </a:lvl4pPr>
            <a:lvl5pPr marL="2057400" indent="-228600">
              <a:defRPr kumimoji="1" sz="24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0"/>
              </a:spcBef>
              <a:spcAft>
                <a:spcPct val="0"/>
              </a:spcAft>
              <a:defRPr kumimoji="1" sz="24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202</a:t>
            </a:r>
            <a:r>
              <a:rPr kumimoji="0" lang="en-US"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4</a:t>
            </a:r>
            <a:r>
              <a:rPr kumimoji="0" lang="ja-JP" altLang="en-GB"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a:t>
            </a:r>
            <a:endParaRPr kumimoji="0" lang="en-GB" altLang="ja-JP" sz="1200" b="1"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8" name="Slide Number Placeholder 4"/>
          <p:cNvSpPr txBox="1">
            <a:spLocks noGrp="1" noChangeArrowheads="1"/>
          </p:cNvSpPr>
          <p:nvPr/>
        </p:nvSpPr>
        <p:spPr bwMode="auto">
          <a:xfrm>
            <a:off x="8558213" y="6456363"/>
            <a:ext cx="395288" cy="222250"/>
          </a:xfrm>
          <a:prstGeom prst="rect">
            <a:avLst/>
          </a:prstGeom>
          <a:noFill/>
          <a:ln>
            <a:noFill/>
          </a:ln>
        </p:spPr>
        <p:txBody>
          <a:bodyPr/>
          <a:lstStyle/>
          <a:p>
            <a:pPr lvl="0" eaLnBrk="1" hangingPunct="1"/>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765" r:id="rId12"/>
    <p:sldLayoutId id="2147483766" r:id="rId13"/>
    <p:sldLayoutId id="2147483767" r:id="rId14"/>
  </p:sldLayoutIdLst>
  <p:hf sldNum="0"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Clr>
          <a:srgbClr val="C00000"/>
        </a:buClr>
        <a:buBlip>
          <a:blip r:embed="rId18"/>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7.xml"/><Relationship Id="rId2" Type="http://schemas.openxmlformats.org/officeDocument/2006/relationships/image" Target="../media/image4.jpeg"/><Relationship Id="rId1"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58.xml"/><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86.xml"/><Relationship Id="rId1"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2.xml"/><Relationship Id="rId1" Type="http://schemas.openxmlformats.org/officeDocument/2006/relationships/image" Target="../media/image4.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0.xml"/><Relationship Id="rId1" Type="http://schemas.openxmlformats.org/officeDocument/2006/relationships/image" Target="../media/image4.jpe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44.xml"/><Relationship Id="rId1" Type="http://schemas.openxmlformats.org/officeDocument/2006/relationships/image" Target="../media/image4.jpe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00.xml"/><Relationship Id="rId1" Type="http://schemas.openxmlformats.org/officeDocument/2006/relationships/image" Target="../media/image4.jpe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4.xml"/><Relationship Id="rId1" Type="http://schemas.openxmlformats.org/officeDocument/2006/relationships/image" Target="../media/image5.jpeg"/></Relationships>
</file>

<file path=ppt/slides/_rels/slide26.xml.rels><?xml version="1.0" encoding="UTF-8" standalone="yes"?>
<Relationships xmlns="http://schemas.openxmlformats.org/package/2006/relationships"><Relationship Id="rId7" Type="http://schemas.openxmlformats.org/officeDocument/2006/relationships/notesSlide" Target="../notesSlides/notesSlide23.xml"/><Relationship Id="rId6" Type="http://schemas.openxmlformats.org/officeDocument/2006/relationships/vmlDrawing" Target="../drawings/vmlDrawing1.vml"/><Relationship Id="rId5" Type="http://schemas.openxmlformats.org/officeDocument/2006/relationships/slideLayout" Target="../slideLayouts/slideLayout21.xml"/><Relationship Id="rId4" Type="http://schemas.openxmlformats.org/officeDocument/2006/relationships/image" Target="../media/image9.wmf"/><Relationship Id="rId3" Type="http://schemas.openxmlformats.org/officeDocument/2006/relationships/oleObject" Target="../embeddings/oleObject2.bin"/><Relationship Id="rId2" Type="http://schemas.openxmlformats.org/officeDocument/2006/relationships/image" Target="../media/image8.wmf"/><Relationship Id="rId1" Type="http://schemas.openxmlformats.org/officeDocument/2006/relationships/oleObject" Target="../embeddings/oleObject1.bin"/></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xml"/><Relationship Id="rId1"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4.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4.xml"/><Relationship Id="rId1" Type="http://schemas.openxmlformats.org/officeDocument/2006/relationships/hyperlink" Target="https://www.3gpp.org/news-events/1994-copatibility" TargetMode="Externa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5.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5.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idx="4294967295"/>
          </p:nvPr>
        </p:nvSpPr>
        <p:spPr>
          <a:xfrm>
            <a:off x="1330325" y="1411288"/>
            <a:ext cx="7813675" cy="4100513"/>
          </a:xfrm>
        </p:spPr>
        <p:txBody>
          <a:bodyPr vert="horz" wrap="square" lIns="91440" tIns="45720" rIns="91440" bIns="45720" numCol="1" anchor="ctr" anchorCtr="0" compatLnSpc="1">
            <a:normAutofit/>
          </a:bodyPr>
          <a:lstStyle/>
          <a:p>
            <a:pPr marL="0" marR="0" lvl="0" indent="0" algn="ctr" defTabSz="914400" rtl="0" eaLnBrk="1" fontAlgn="base" latinLnBrk="0" hangingPunct="1">
              <a:lnSpc>
                <a:spcPct val="100000"/>
              </a:lnSpc>
              <a:spcBef>
                <a:spcPct val="0"/>
              </a:spcBef>
              <a:spcAft>
                <a:spcPct val="0"/>
              </a:spcAft>
              <a:buClrTx/>
              <a:buSzTx/>
              <a:buFontTx/>
              <a:buNone/>
              <a:defRPr/>
            </a:pPr>
            <a:br>
              <a:rPr kumimoji="0" lang="en-US" altLang="ja-JP" sz="3200" b="0" i="0" u="none" strike="noStrike" kern="0" cap="none" spc="0" normalizeH="0" baseline="0" noProof="0">
                <a:ln>
                  <a:noFill/>
                </a:ln>
                <a:solidFill>
                  <a:srgbClr val="FF0000"/>
                </a:solidFill>
                <a:effectLst>
                  <a:outerShdw blurRad="38100" dist="38100" dir="2700000" algn="tl">
                    <a:srgbClr val="C0C0C0"/>
                  </a:outerShdw>
                </a:effectLst>
                <a:uLnTx/>
                <a:uFillTx/>
                <a:latin typeface="+mj-lt"/>
                <a:ea typeface="MS PGothic" panose="020B0600070205080204" pitchFamily="34" charset="-128"/>
                <a:cs typeface="+mj-cs"/>
              </a:rPr>
            </a:br>
            <a:br>
              <a:rPr kumimoji="0" lang="en-US" altLang="ja-JP" sz="2800" b="0" i="0" u="none" strike="noStrike" kern="0" cap="none" spc="0" normalizeH="0" baseline="0" noProof="0">
                <a:ln>
                  <a:noFill/>
                </a:ln>
                <a:solidFill>
                  <a:srgbClr val="FF0000"/>
                </a:solidFill>
                <a:effectLst>
                  <a:outerShdw blurRad="38100" dist="38100" dir="2700000" algn="tl">
                    <a:srgbClr val="C0C0C0"/>
                  </a:outerShdw>
                </a:effectLst>
                <a:uLnTx/>
                <a:uFillTx/>
                <a:latin typeface="+mj-lt"/>
                <a:ea typeface="MS PGothic" panose="020B0600070205080204" pitchFamily="34" charset="-128"/>
                <a:cs typeface="+mj-cs"/>
              </a:rPr>
            </a:br>
            <a:endParaRPr kumimoji="0" lang="ja-JP" altLang="en-GB" sz="2800" b="0" i="0" u="none" strike="noStrike" kern="0" cap="none" spc="0" normalizeH="0" baseline="0" noProof="0">
              <a:ln>
                <a:noFill/>
              </a:ln>
              <a:solidFill>
                <a:srgbClr val="FF0000"/>
              </a:solidFill>
              <a:effectLst>
                <a:outerShdw blurRad="38100" dist="38100" dir="2700000" algn="tl">
                  <a:srgbClr val="C0C0C0"/>
                </a:outerShdw>
              </a:effectLst>
              <a:uLnTx/>
              <a:uFillTx/>
              <a:latin typeface="+mj-lt"/>
              <a:ea typeface="MS PGothic" panose="020B0600070205080204" pitchFamily="34" charset="-128"/>
              <a:cs typeface="+mj-cs"/>
            </a:endParaRPr>
          </a:p>
        </p:txBody>
      </p:sp>
      <p:sp>
        <p:nvSpPr>
          <p:cNvPr id="44035" name="Subtitle 6"/>
          <p:cNvSpPr>
            <a:spLocks noGrp="1"/>
          </p:cNvSpPr>
          <p:nvPr>
            <p:ph type="subTitle"/>
          </p:nvPr>
        </p:nvSpPr>
        <p:spPr>
          <a:xfrm>
            <a:off x="0" y="4262438"/>
            <a:ext cx="8766175" cy="1835150"/>
          </a:xfrm>
        </p:spPr>
        <p:txBody>
          <a:bodyPr vert="horz" wrap="square" lIns="91440" tIns="45720" rIns="91440" bIns="45720" anchor="t" anchorCtr="0"/>
          <a:lstStyle>
            <a:lvl1pPr marL="0" lvl="0" indent="0" algn="ctr">
              <a:buClr>
                <a:srgbClr val="C00000"/>
              </a:buClr>
              <a:buSzTx/>
              <a:buFontTx/>
              <a:buNone/>
              <a:defRPr/>
            </a:lvl1pPr>
            <a:lvl2pPr marL="457200" lvl="1" indent="0" algn="ctr">
              <a:buClr>
                <a:srgbClr val="72AF2F"/>
              </a:buClr>
              <a:buSzTx/>
              <a:buFont typeface="Wingdings" panose="05000000000000000000" pitchFamily="2" charset="2"/>
              <a:buNone/>
              <a:defRPr/>
            </a:lvl2pPr>
            <a:lvl3pPr marL="914400" lvl="2" indent="0" algn="ctr">
              <a:buClr>
                <a:srgbClr val="72AF2F"/>
              </a:buClr>
              <a:buSzTx/>
              <a:buFont typeface="Wingdings" panose="05000000000000000000" pitchFamily="2" charset="2"/>
              <a:buNone/>
              <a:defRPr/>
            </a:lvl3pPr>
            <a:lvl4pPr marL="1371600" lvl="3" indent="0" algn="ctr">
              <a:buClr>
                <a:srgbClr val="72AF2F"/>
              </a:buClr>
              <a:buSzTx/>
              <a:buFont typeface="Wingdings" panose="05000000000000000000" pitchFamily="2" charset="2"/>
              <a:buNone/>
              <a:defRPr/>
            </a:lvl4pPr>
            <a:lvl5pPr marL="1828800" lvl="4" indent="0" algn="ctr">
              <a:buClr>
                <a:srgbClr val="72AF2F"/>
              </a:buClr>
              <a:buSzTx/>
              <a:buFont typeface="Wingdings" panose="05000000000000000000" pitchFamily="2" charset="2"/>
              <a:buNone/>
              <a:defRPr/>
            </a:lvl5pPr>
          </a:lstStyle>
          <a:p>
            <a:pPr lvl="0">
              <a:buClrTx/>
            </a:pPr>
            <a:r>
              <a:rPr lang="en-US" altLang="ja-JP" sz="2200" b="1" dirty="0"/>
              <a:t>RAN WG3 </a:t>
            </a:r>
            <a:r>
              <a:rPr lang="fr-FR" altLang="ja-JP" sz="2200" b="1" dirty="0"/>
              <a:t>Chair: </a:t>
            </a:r>
            <a:r>
              <a:rPr lang="en-US" altLang="ja-JP" sz="2200" b="1" dirty="0"/>
              <a:t>Yin Gao</a:t>
            </a:r>
            <a:endParaRPr lang="en-US" altLang="ja-JP" sz="2200" b="1" dirty="0"/>
          </a:p>
          <a:p>
            <a:pPr lvl="0">
              <a:lnSpc>
                <a:spcPct val="90000"/>
              </a:lnSpc>
              <a:buClrTx/>
            </a:pPr>
            <a:r>
              <a:rPr lang="en-GB" altLang="fr-FR" sz="2200" b="1" dirty="0"/>
              <a:t>RAN WG3 Vice-Chai</a:t>
            </a:r>
            <a:r>
              <a:rPr lang="en-US" altLang="ja-JP" sz="2200" b="1" dirty="0"/>
              <a:t>rs: Angelo Centonza, Gen Cao</a:t>
            </a:r>
            <a:endParaRPr lang="en-GB" altLang="fr-FR" sz="2200" b="1" dirty="0"/>
          </a:p>
          <a:p>
            <a:pPr lvl="0">
              <a:lnSpc>
                <a:spcPct val="90000"/>
              </a:lnSpc>
              <a:buClrTx/>
            </a:pPr>
            <a:r>
              <a:rPr lang="en-GB" altLang="fr-FR" sz="2200" b="1" dirty="0"/>
              <a:t>RAN3 Secretary: </a:t>
            </a:r>
            <a:r>
              <a:rPr lang="en-US" sz="2200" b="1" dirty="0"/>
              <a:t>Seonggu Shim</a:t>
            </a:r>
            <a:endParaRPr lang="en-US" sz="2200" b="1" dirty="0">
              <a:latin typeface="Arial" panose="020B0604020202020204" pitchFamily="34" charset="0"/>
            </a:endParaRPr>
          </a:p>
        </p:txBody>
      </p:sp>
      <p:sp>
        <p:nvSpPr>
          <p:cNvPr id="12351" name="Text Box 63"/>
          <p:cNvSpPr txBox="1">
            <a:spLocks noChangeArrowheads="1"/>
          </p:cNvSpPr>
          <p:nvPr/>
        </p:nvSpPr>
        <p:spPr bwMode="auto">
          <a:xfrm>
            <a:off x="627063" y="2514600"/>
            <a:ext cx="7540625" cy="768350"/>
          </a:xfrm>
          <a:prstGeom prst="rect">
            <a:avLst/>
          </a:prstGeom>
          <a:noFill/>
          <a:ln>
            <a:noFill/>
          </a:ln>
          <a:effectLst/>
        </p:spPr>
        <p:txBody>
          <a:bodyPr wrap="none">
            <a:spAutoFit/>
          </a:bodyPr>
          <a:lstStyle>
            <a:lvl1pPr>
              <a:spcBef>
                <a:spcPct val="20000"/>
              </a:spcBef>
              <a:buBlip>
                <a:blip r:embed="rId1"/>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GB" altLang="ja-JP" sz="44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Arial" panose="020B0604020202020204" pitchFamily="34" charset="0"/>
                <a:ea typeface="MS PGothic" panose="020B0600070205080204" pitchFamily="34" charset="-128"/>
                <a:cs typeface="Arial" panose="020B0604020202020204" pitchFamily="34" charset="0"/>
              </a:rPr>
              <a:t>Status Report for RAN WG</a:t>
            </a:r>
            <a:r>
              <a:rPr kumimoji="0" lang="en-US" altLang="en-GB" sz="44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Arial" panose="020B0604020202020204" pitchFamily="34" charset="0"/>
                <a:ea typeface="MS PGothic" panose="020B0600070205080204" pitchFamily="34" charset="-128"/>
                <a:cs typeface="Arial" panose="020B0604020202020204" pitchFamily="34" charset="0"/>
              </a:rPr>
              <a:t>3</a:t>
            </a:r>
            <a:endParaRPr kumimoji="0" lang="en-US" altLang="ja-JP" sz="4400" b="1" i="0" u="none" strike="noStrike" kern="1200" cap="none" spc="0" normalizeH="0" baseline="0" noProof="0" dirty="0">
              <a:ln>
                <a:noFill/>
              </a:ln>
              <a:solidFill>
                <a:srgbClr val="FF3300"/>
              </a:solidFill>
              <a:effectLst>
                <a:outerShdw blurRad="38100" dist="38100" dir="2700000" algn="tl">
                  <a:srgbClr val="C0C0C0"/>
                </a:outerShdw>
              </a:effectLst>
              <a:uLnTx/>
              <a:uFillTx/>
              <a:latin typeface="Arial" panose="020B0604020202020204" pitchFamily="34" charset="0"/>
              <a:ea typeface="MS PGothic" panose="020B0600070205080204" pitchFamily="34" charset="-128"/>
              <a:cs typeface="Arial" panose="020B0604020202020204" pitchFamily="34" charset="0"/>
            </a:endParaRPr>
          </a:p>
        </p:txBody>
      </p:sp>
      <p:sp>
        <p:nvSpPr>
          <p:cNvPr id="44037" name="Text Box 65"/>
          <p:cNvSpPr txBox="1"/>
          <p:nvPr/>
        </p:nvSpPr>
        <p:spPr>
          <a:xfrm>
            <a:off x="386715" y="817563"/>
            <a:ext cx="6961188" cy="860425"/>
          </a:xfrm>
          <a:prstGeom prst="rect">
            <a:avLst/>
          </a:prstGeom>
          <a:noFill/>
          <a:ln w="12700">
            <a:noFill/>
          </a:ln>
        </p:spPr>
        <p:txBody>
          <a:bodyPr>
            <a:spAutoFit/>
          </a:bodyPr>
          <a:lstStyle>
            <a:lvl1pPr marL="342900" indent="-342900" algn="l" rtl="0" eaLnBrk="0" fontAlgn="base" hangingPunct="0">
              <a:spcBef>
                <a:spcPct val="20000"/>
              </a:spcBef>
              <a:spcAft>
                <a:spcPct val="0"/>
              </a:spcAft>
              <a:buClr>
                <a:srgbClr val="C00000"/>
              </a:buClr>
              <a:buBlip>
                <a:blip r:embed="rId2"/>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stStyle>
          <a:p>
            <a:pPr marL="0" lvl="0" indent="0" eaLnBrk="1" hangingPunct="1">
              <a:spcBef>
                <a:spcPct val="50000"/>
              </a:spcBef>
              <a:buClrTx/>
              <a:buNone/>
            </a:pPr>
            <a:r>
              <a:rPr lang="en-GB" altLang="ja-JP" sz="2000" b="1" i="1" dirty="0">
                <a:latin typeface="Arial" panose="020B0604020202020204" pitchFamily="34" charset="0"/>
              </a:rPr>
              <a:t>3GPP TSG RAN #</a:t>
            </a:r>
            <a:r>
              <a:rPr lang="en-US" altLang="en-GB" sz="2000" b="1" i="1" dirty="0">
                <a:latin typeface="Arial" panose="020B0604020202020204" pitchFamily="34" charset="0"/>
              </a:rPr>
              <a:t>105</a:t>
            </a:r>
            <a:r>
              <a:rPr lang="en-GB" altLang="ja-JP" sz="2000" b="1" i="1" dirty="0">
                <a:latin typeface="Arial" panose="020B0604020202020204" pitchFamily="34" charset="0"/>
              </a:rPr>
              <a:t>, </a:t>
            </a:r>
            <a:r>
              <a:rPr lang="en-US" altLang="en-GB" sz="2000" b="1" i="1" dirty="0">
                <a:latin typeface="Arial" panose="020B0604020202020204" pitchFamily="34" charset="0"/>
              </a:rPr>
              <a:t>Melbourne, Australia</a:t>
            </a:r>
            <a:endParaRPr lang="en-GB" altLang="ja-JP" sz="2000" b="1" i="1" dirty="0">
              <a:latin typeface="Arial" panose="020B0604020202020204" pitchFamily="34" charset="0"/>
            </a:endParaRPr>
          </a:p>
          <a:p>
            <a:pPr marL="0" lvl="0" indent="0" eaLnBrk="1" hangingPunct="1">
              <a:spcBef>
                <a:spcPct val="50000"/>
              </a:spcBef>
              <a:buClrTx/>
              <a:buNone/>
            </a:pPr>
            <a:r>
              <a:rPr lang="en-US" altLang="en-GB" sz="2000" b="1" i="1" dirty="0">
                <a:latin typeface="Arial" panose="020B0604020202020204" pitchFamily="34" charset="0"/>
              </a:rPr>
              <a:t>Sep</a:t>
            </a:r>
            <a:r>
              <a:rPr lang="en-GB" altLang="ja-JP" sz="2000" b="1" i="1" dirty="0">
                <a:latin typeface="Arial" panose="020B0604020202020204" pitchFamily="34" charset="0"/>
              </a:rPr>
              <a:t> </a:t>
            </a:r>
            <a:r>
              <a:rPr lang="en-US" altLang="en-GB" sz="2000" b="1" i="1" dirty="0">
                <a:latin typeface="Arial" panose="020B0604020202020204" pitchFamily="34" charset="0"/>
              </a:rPr>
              <a:t>9</a:t>
            </a:r>
            <a:r>
              <a:rPr lang="en-GB" altLang="ja-JP" sz="2000" b="1" i="1" baseline="30000" dirty="0">
                <a:latin typeface="Arial" panose="020B0604020202020204" pitchFamily="34" charset="0"/>
              </a:rPr>
              <a:t>th</a:t>
            </a:r>
            <a:r>
              <a:rPr lang="en-GB" altLang="ja-JP" sz="2000" b="1" i="1" dirty="0">
                <a:latin typeface="Arial" panose="020B0604020202020204" pitchFamily="34" charset="0"/>
              </a:rPr>
              <a:t> </a:t>
            </a:r>
            <a:r>
              <a:rPr lang="en-GB" altLang="ja-JP" sz="2000" b="1" i="1">
                <a:latin typeface="Arial" panose="020B0604020202020204" pitchFamily="34" charset="0"/>
              </a:rPr>
              <a:t>– </a:t>
            </a:r>
            <a:r>
              <a:rPr lang="en-US" altLang="en-GB" sz="2000" b="1" i="1">
                <a:latin typeface="Arial" panose="020B0604020202020204" pitchFamily="34" charset="0"/>
              </a:rPr>
              <a:t>12</a:t>
            </a:r>
            <a:r>
              <a:rPr lang="en-GB" altLang="en-GB" sz="2000" b="1" i="1" baseline="30000">
                <a:latin typeface="Arial" panose="020B0604020202020204" pitchFamily="34" charset="0"/>
              </a:rPr>
              <a:t>th</a:t>
            </a:r>
            <a:r>
              <a:rPr lang="en-GB" altLang="ja-JP" sz="2000" b="1" i="1">
                <a:latin typeface="Arial" panose="020B0604020202020204" pitchFamily="34" charset="0"/>
              </a:rPr>
              <a:t>, </a:t>
            </a:r>
            <a:r>
              <a:rPr lang="en-GB" altLang="ja-JP" sz="2000" b="1" i="1" dirty="0">
                <a:latin typeface="Arial" panose="020B0604020202020204" pitchFamily="34" charset="0"/>
              </a:rPr>
              <a:t>202</a:t>
            </a:r>
            <a:r>
              <a:rPr lang="en-US" altLang="en-GB" sz="2000" b="1" i="1" dirty="0">
                <a:latin typeface="Arial" panose="020B0604020202020204" pitchFamily="34" charset="0"/>
              </a:rPr>
              <a:t>4</a:t>
            </a:r>
            <a:endParaRPr lang="en-US" altLang="en-GB" sz="2000" b="1" i="1" dirty="0">
              <a:latin typeface="Arial" panose="020B0604020202020204" pitchFamily="34" charset="0"/>
            </a:endParaRPr>
          </a:p>
        </p:txBody>
      </p:sp>
      <p:sp>
        <p:nvSpPr>
          <p:cNvPr id="44039" name="Rectangle 11"/>
          <p:cNvSpPr/>
          <p:nvPr/>
        </p:nvSpPr>
        <p:spPr>
          <a:xfrm>
            <a:off x="6786563" y="1209675"/>
            <a:ext cx="2141537" cy="608013"/>
          </a:xfrm>
          <a:prstGeom prst="rect">
            <a:avLst/>
          </a:prstGeom>
          <a:noFill/>
          <a:ln w="9525">
            <a:noFill/>
          </a:ln>
        </p:spPr>
        <p:txBody>
          <a:bodyPr anchor="ctr" anchorCtr="0"/>
          <a:lstStyle>
            <a:lvl1pPr marL="342900" indent="-342900" algn="l" rtl="0" eaLnBrk="0" fontAlgn="base" hangingPunct="0">
              <a:spcBef>
                <a:spcPct val="20000"/>
              </a:spcBef>
              <a:spcAft>
                <a:spcPct val="0"/>
              </a:spcAft>
              <a:buClr>
                <a:srgbClr val="C00000"/>
              </a:buClr>
              <a:buBlip>
                <a:blip r:embed="rId2"/>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stStyle>
          <a:p>
            <a:pPr marL="0" lvl="0" indent="0" algn="r">
              <a:spcBef>
                <a:spcPct val="0"/>
              </a:spcBef>
              <a:buClrTx/>
              <a:buNone/>
            </a:pPr>
            <a:r>
              <a:rPr lang="en-US" altLang="sv-SE" sz="2000" b="1" dirty="0"/>
              <a:t>RP-241701</a:t>
            </a:r>
            <a:endParaRPr lang="en-US" altLang="sv-SE" sz="1000" b="1" dirty="0"/>
          </a:p>
        </p:txBody>
      </p:sp>
    </p:spTree>
  </p:cSld>
  <p:clrMapOvr>
    <a:masterClrMapping/>
  </p:clrMapOvr>
  <mc:AlternateContent xmlns:mc="http://schemas.openxmlformats.org/markup-compatibility/2006">
    <mc:Choice xmlns:p14="http://schemas.microsoft.com/office/powerpoint/2010/main" Requires="p14">
      <p:transition p14:dur="250">
        <p:sndAc>
          <p:endSnd/>
        </p:sndAc>
      </p:transition>
    </mc:Choice>
    <mc:Fallback>
      <p:transition>
        <p:sndAc>
          <p:endSnd/>
        </p:sndAc>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705"/>
            <a:ext cx="7418070" cy="563245"/>
          </a:xfrm>
        </p:spPr>
        <p:txBody>
          <a:bodyPr vert="horz" wrap="square" lIns="91440" tIns="45720" rIns="91440" bIns="45720" anchor="ctr" anchorCtr="0"/>
          <a:lstStyle/>
          <a:p>
            <a:r>
              <a:rPr lang="en-US" altLang="en-US" sz="3600" dirty="0"/>
              <a:t>R19 SON/MDT WI</a:t>
            </a:r>
            <a:endParaRPr lang="en-US" altLang="en-US" sz="3600" dirty="0"/>
          </a:p>
        </p:txBody>
      </p:sp>
      <p:sp>
        <p:nvSpPr>
          <p:cNvPr id="37891" name="Content Placeholder 2"/>
          <p:cNvSpPr>
            <a:spLocks noGrp="1"/>
          </p:cNvSpPr>
          <p:nvPr>
            <p:ph idx="1"/>
          </p:nvPr>
        </p:nvSpPr>
        <p:spPr>
          <a:xfrm>
            <a:off x="346075" y="881380"/>
            <a:ext cx="8451850" cy="4768850"/>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400" b="1" u="sng" dirty="0">
                <a:sym typeface="+mn-ea"/>
              </a:rPr>
              <a:t>Progress in the last quarter</a:t>
            </a:r>
            <a:endParaRPr lang="en-GB" altLang="zh-CN" sz="1400" b="1" u="sng" dirty="0">
              <a:sym typeface="+mn-ea"/>
            </a:endParaRPr>
          </a:p>
          <a:p>
            <a:pPr marR="0" lvl="0" algn="l" rtl="0" fontAlgn="base" latinLnBrk="0">
              <a:lnSpc>
                <a:spcPct val="93000"/>
              </a:lnSpc>
              <a:spcBef>
                <a:spcPct val="20000"/>
              </a:spcBef>
              <a:buSzTx/>
              <a:buFontTx/>
              <a:buBlip>
                <a:blip r:embed="rId1"/>
              </a:buBlip>
            </a:pPr>
            <a:r>
              <a:rPr lang="en-GB" altLang="zh-CN" sz="1400" dirty="0">
                <a:cs typeface="+mn-ea"/>
                <a:sym typeface="+mn-ea"/>
              </a:rPr>
              <a:t>MRO Enhancements</a:t>
            </a:r>
            <a:endParaRPr kumimoji="0" lang="en-GB" altLang="zh-CN" sz="1400" b="0" i="0" u="none" strike="noStrike" kern="0" cap="none" spc="0" normalizeH="0" baseline="0" noProof="1">
              <a:solidFill>
                <a:schemeClr val="tx1"/>
              </a:solidFill>
              <a:latin typeface="+mn-lt"/>
              <a:cs typeface="+mn-ea"/>
            </a:endParaRPr>
          </a:p>
          <a:p>
            <a:pPr marL="742950" marR="0" lvl="1" indent="-285750" algn="l" rtl="0" fontAlgn="base" latinLnBrk="0">
              <a:lnSpc>
                <a:spcPct val="93000"/>
              </a:lnSpc>
              <a:spcBef>
                <a:spcPct val="20000"/>
              </a:spcBef>
              <a:buSzTx/>
              <a:buChar char="Ø"/>
            </a:pPr>
            <a:r>
              <a:rPr lang="en-US" altLang="zh-CN" sz="1400" dirty="0">
                <a:cs typeface="+mn-ea"/>
                <a:sym typeface="+mn-ea"/>
              </a:rPr>
              <a:t>MRO for LTM:</a:t>
            </a:r>
            <a:endParaRPr kumimoji="0" lang="en-US" altLang="zh-CN" sz="1400" b="0" i="0" u="none" strike="noStrike" kern="0" cap="none" spc="0" normalizeH="0" baseline="0" noProof="1">
              <a:solidFill>
                <a:schemeClr val="tx1"/>
              </a:solidFill>
              <a:latin typeface="+mn-lt"/>
              <a:cs typeface="+mn-ea"/>
            </a:endParaRPr>
          </a:p>
          <a:p>
            <a:pPr marR="0" lvl="2" algn="l" rtl="0" fontAlgn="base" latinLnBrk="0">
              <a:lnSpc>
                <a:spcPct val="93000"/>
              </a:lnSpc>
              <a:spcBef>
                <a:spcPct val="15000"/>
              </a:spcBef>
              <a:spcAft>
                <a:spcPct val="15000"/>
              </a:spcAft>
              <a:buSzTx/>
              <a:buFont typeface="Arial" panose="020B0604020202020204" pitchFamily="34" charset="0"/>
              <a:buChar char="•"/>
            </a:pPr>
            <a:r>
              <a:rPr lang="en-US" altLang="zh-CN" sz="1400" dirty="0">
                <a:cs typeface="+mn-ea"/>
                <a:sym typeface="+mn-ea"/>
              </a:rPr>
              <a:t>Reuse the existing connection failure definition.</a:t>
            </a:r>
            <a:endParaRPr lang="en-US" altLang="zh-CN" sz="1400" dirty="0">
              <a:solidFill>
                <a:schemeClr val="tx1"/>
              </a:solidFill>
              <a:cs typeface="+mn-ea"/>
              <a:sym typeface="+mn-ea"/>
            </a:endParaRPr>
          </a:p>
          <a:p>
            <a:pPr marR="0" lvl="2" algn="l" rtl="0" fontAlgn="base" latinLnBrk="0">
              <a:lnSpc>
                <a:spcPct val="93000"/>
              </a:lnSpc>
              <a:spcBef>
                <a:spcPct val="15000"/>
              </a:spcBef>
              <a:spcAft>
                <a:spcPct val="15000"/>
              </a:spcAft>
              <a:buSzTx/>
              <a:buFont typeface="Arial" panose="020B0604020202020204" pitchFamily="34" charset="0"/>
              <a:buChar char="•"/>
            </a:pPr>
            <a:r>
              <a:rPr lang="en-US" altLang="zh-CN" sz="1400" dirty="0">
                <a:cs typeface="+mn-ea"/>
                <a:sym typeface="+mn-ea"/>
              </a:rPr>
              <a:t>Take the existing detection mechanism descriptions as baseline.</a:t>
            </a:r>
            <a:endParaRPr lang="en-US" altLang="zh-CN" sz="1400" dirty="0">
              <a:solidFill>
                <a:schemeClr val="tx1"/>
              </a:solidFill>
              <a:cs typeface="+mn-ea"/>
              <a:sym typeface="+mn-ea"/>
            </a:endParaRPr>
          </a:p>
          <a:p>
            <a:pPr marR="0" lvl="2" algn="l" rtl="0" fontAlgn="base" latinLnBrk="0">
              <a:lnSpc>
                <a:spcPct val="93000"/>
              </a:lnSpc>
              <a:spcBef>
                <a:spcPct val="15000"/>
              </a:spcBef>
              <a:spcAft>
                <a:spcPct val="15000"/>
              </a:spcAft>
              <a:buSzTx/>
              <a:buFont typeface="Arial" panose="020B0604020202020204" pitchFamily="34" charset="0"/>
              <a:buChar char="•"/>
            </a:pPr>
            <a:r>
              <a:rPr lang="en-US" altLang="zh-CN" sz="1400" dirty="0">
                <a:cs typeface="+mn-ea"/>
                <a:sym typeface="+mn-ea"/>
              </a:rPr>
              <a:t>For failures due to inappropriate cell switch triggeringCU initiates analysis and may forwards the RLF report to the DU.</a:t>
            </a:r>
            <a:endParaRPr kumimoji="0" lang="en-US" altLang="zh-CN" sz="1400" b="0" i="0" u="none" strike="noStrike" kern="0" cap="none" spc="0" normalizeH="0" baseline="0" noProof="1">
              <a:solidFill>
                <a:schemeClr val="tx1"/>
              </a:solidFill>
              <a:latin typeface="+mn-lt"/>
              <a:cs typeface="+mn-ea"/>
            </a:endParaRPr>
          </a:p>
          <a:p>
            <a:pPr marR="0" lvl="1" indent="-285750" algn="l" rtl="0" fontAlgn="base" latinLnBrk="0">
              <a:lnSpc>
                <a:spcPct val="93000"/>
              </a:lnSpc>
              <a:spcBef>
                <a:spcPct val="20000"/>
              </a:spcBef>
              <a:buSzTx/>
              <a:buChar char="Ø"/>
            </a:pPr>
            <a:r>
              <a:rPr lang="en-US" altLang="zh-CN" sz="1400" dirty="0">
                <a:cs typeface="+mn-ea"/>
                <a:sym typeface="+mn-ea"/>
              </a:rPr>
              <a:t>MRO for CHO with Candidate SCG(s):</a:t>
            </a:r>
            <a:endParaRPr kumimoji="0" lang="en-US" altLang="zh-CN" sz="1400" b="0" i="0" u="none" strike="noStrike" kern="0" cap="none" spc="0" normalizeH="0" baseline="0" noProof="1">
              <a:solidFill>
                <a:schemeClr val="tx1"/>
              </a:solidFill>
              <a:latin typeface="+mn-lt"/>
              <a:cs typeface="+mn-ea"/>
            </a:endParaRPr>
          </a:p>
          <a:p>
            <a:pPr marR="0" lvl="2" algn="l" rtl="0" fontAlgn="base" latinLnBrk="0">
              <a:lnSpc>
                <a:spcPct val="93000"/>
              </a:lnSpc>
              <a:spcBef>
                <a:spcPct val="15000"/>
              </a:spcBef>
              <a:spcAft>
                <a:spcPct val="15000"/>
              </a:spcAft>
              <a:buSzTx/>
              <a:buFont typeface="Arial" panose="020B0604020202020204" pitchFamily="34" charset="0"/>
              <a:buChar char="•"/>
            </a:pPr>
            <a:r>
              <a:rPr lang="en-US" altLang="zh-CN" sz="1400" dirty="0">
                <a:cs typeface="+mn-ea"/>
                <a:sym typeface="+mn-ea"/>
              </a:rPr>
              <a:t>MRO for Case 1a, 1b, 2a, 2b, 3a, 3b, 7a, 7b, 8a, 8b, 9 will be addressed.</a:t>
            </a:r>
            <a:endParaRPr lang="en-US" altLang="zh-CN" sz="1400" dirty="0">
              <a:solidFill>
                <a:schemeClr val="tx1"/>
              </a:solidFill>
              <a:cs typeface="+mn-ea"/>
              <a:sym typeface="+mn-ea"/>
            </a:endParaRPr>
          </a:p>
          <a:p>
            <a:pPr marR="0" lvl="2" algn="l" rtl="0" fontAlgn="base" latinLnBrk="0">
              <a:lnSpc>
                <a:spcPct val="93000"/>
              </a:lnSpc>
              <a:spcBef>
                <a:spcPct val="15000"/>
              </a:spcBef>
              <a:spcAft>
                <a:spcPct val="15000"/>
              </a:spcAft>
              <a:buSzTx/>
              <a:buFont typeface="Arial" panose="020B0604020202020204" pitchFamily="34" charset="0"/>
              <a:buChar char="•"/>
            </a:pPr>
            <a:r>
              <a:rPr lang="en-US" altLang="zh-CN" sz="1400" dirty="0">
                <a:cs typeface="+mn-ea"/>
                <a:sym typeface="+mn-ea"/>
              </a:rPr>
              <a:t>MRO for case 4/5/6 is in the scope.</a:t>
            </a:r>
            <a:endParaRPr lang="en-US" altLang="zh-CN" sz="1400" dirty="0">
              <a:solidFill>
                <a:schemeClr val="tx1"/>
              </a:solidFill>
              <a:cs typeface="+mn-ea"/>
              <a:sym typeface="+mn-ea"/>
            </a:endParaRPr>
          </a:p>
          <a:p>
            <a:pPr marR="0" lvl="2" algn="l" rtl="0" fontAlgn="base" latinLnBrk="0">
              <a:lnSpc>
                <a:spcPct val="93000"/>
              </a:lnSpc>
              <a:spcBef>
                <a:spcPct val="15000"/>
              </a:spcBef>
              <a:spcAft>
                <a:spcPct val="15000"/>
              </a:spcAft>
              <a:buSzTx/>
              <a:buFont typeface="Arial" panose="020B0604020202020204" pitchFamily="34" charset="0"/>
              <a:buChar char="•"/>
            </a:pPr>
            <a:r>
              <a:rPr lang="en-US" altLang="zh-CN" sz="1400" dirty="0">
                <a:cs typeface="+mn-ea"/>
                <a:sym typeface="+mn-ea"/>
              </a:rPr>
              <a:t>The RLF report include the type of the first fulfilled execution condition e.g. CPAC or CHO, fulfilment means all events of the type are met.</a:t>
            </a:r>
            <a:endParaRPr kumimoji="0" lang="en-US" altLang="zh-CN" sz="1400" b="0" i="0" u="none" strike="noStrike" kern="0" cap="none" spc="0" normalizeH="0" baseline="0" noProof="1">
              <a:solidFill>
                <a:schemeClr val="tx1"/>
              </a:solidFill>
              <a:latin typeface="+mn-lt"/>
              <a:cs typeface="+mn-ea"/>
            </a:endParaRPr>
          </a:p>
          <a:p>
            <a:pPr marR="0" lvl="1" indent="-285750" algn="l" rtl="0" fontAlgn="base" latinLnBrk="0">
              <a:lnSpc>
                <a:spcPct val="93000"/>
              </a:lnSpc>
              <a:spcBef>
                <a:spcPct val="20000"/>
              </a:spcBef>
              <a:buSzTx/>
              <a:buChar char="Ø"/>
            </a:pPr>
            <a:r>
              <a:rPr lang="en-US" altLang="zh-CN" sz="1400" dirty="0">
                <a:cs typeface="+mn-ea"/>
                <a:sym typeface="+mn-ea"/>
              </a:rPr>
              <a:t>MRO for S-CPAC:</a:t>
            </a:r>
            <a:endParaRPr kumimoji="0" lang="en-US" altLang="zh-CN" sz="1400" b="0" i="0" u="none" strike="noStrike" kern="0" cap="none" spc="0" normalizeH="0" baseline="0" noProof="1">
              <a:solidFill>
                <a:schemeClr val="tx1"/>
              </a:solidFill>
              <a:latin typeface="+mn-lt"/>
              <a:cs typeface="+mn-ea"/>
            </a:endParaRPr>
          </a:p>
          <a:p>
            <a:pPr marR="0" lvl="2" algn="l" rtl="0" fontAlgn="base" latinLnBrk="0">
              <a:lnSpc>
                <a:spcPct val="93000"/>
              </a:lnSpc>
              <a:spcBef>
                <a:spcPct val="15000"/>
              </a:spcBef>
              <a:spcAft>
                <a:spcPct val="15000"/>
              </a:spcAft>
              <a:buSzTx/>
              <a:buFont typeface="Arial" panose="020B0604020202020204" pitchFamily="34" charset="0"/>
              <a:buChar char="•"/>
            </a:pPr>
            <a:r>
              <a:rPr lang="en-US" altLang="zh-CN" sz="1400" dirty="0">
                <a:cs typeface="+mn-ea"/>
                <a:sym typeface="+mn-ea"/>
              </a:rPr>
              <a:t>Reusing SCG FAILURE INFORMATION REPORT message over Xn for MN to report SCG failure of SCPAC to the concerned SN.</a:t>
            </a:r>
            <a:endParaRPr lang="en-US" altLang="zh-CN" sz="1400" dirty="0">
              <a:cs typeface="+mn-ea"/>
              <a:sym typeface="+mn-ea"/>
            </a:endParaRPr>
          </a:p>
          <a:p>
            <a:pPr marL="0" indent="0">
              <a:lnSpc>
                <a:spcPct val="93000"/>
              </a:lnSpc>
              <a:spcBef>
                <a:spcPct val="15000"/>
              </a:spcBef>
              <a:spcAft>
                <a:spcPct val="15000"/>
              </a:spcAft>
              <a:buSzPct val="100000"/>
              <a:buNone/>
              <a:defRPr/>
            </a:pPr>
            <a:endParaRPr lang="en-US"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US" sz="1400" u="sng"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GB" sz="1400" noProof="1">
              <a:ea typeface="宋体" panose="02010600030101010101" pitchFamily="2" charset="-122"/>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4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705"/>
            <a:ext cx="7418070" cy="563245"/>
          </a:xfrm>
        </p:spPr>
        <p:txBody>
          <a:bodyPr vert="horz" wrap="square" lIns="91440" tIns="45720" rIns="91440" bIns="45720" anchor="ctr" anchorCtr="0"/>
          <a:lstStyle/>
          <a:p>
            <a:r>
              <a:rPr lang="en-US" altLang="en-US" sz="3600" dirty="0"/>
              <a:t>R19 SON/MDT WI</a:t>
            </a:r>
            <a:endParaRPr lang="en-US" altLang="en-US" sz="3600" dirty="0"/>
          </a:p>
        </p:txBody>
      </p:sp>
      <p:sp>
        <p:nvSpPr>
          <p:cNvPr id="37891" name="Content Placeholder 2"/>
          <p:cNvSpPr>
            <a:spLocks noGrp="1"/>
          </p:cNvSpPr>
          <p:nvPr>
            <p:ph idx="1"/>
          </p:nvPr>
        </p:nvSpPr>
        <p:spPr>
          <a:xfrm>
            <a:off x="346075" y="881380"/>
            <a:ext cx="8451850" cy="4768850"/>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400" b="1" u="sng" dirty="0">
                <a:sym typeface="+mn-ea"/>
              </a:rPr>
              <a:t>Progress in the last quarter</a:t>
            </a:r>
            <a:endParaRPr lang="en-GB" altLang="zh-CN" sz="1400" b="1" u="sng" dirty="0">
              <a:sym typeface="+mn-ea"/>
            </a:endParaRPr>
          </a:p>
          <a:p>
            <a:pPr marR="0" lvl="0" algn="l" rtl="0" fontAlgn="base" latinLnBrk="0">
              <a:lnSpc>
                <a:spcPct val="93000"/>
              </a:lnSpc>
              <a:spcBef>
                <a:spcPct val="20000"/>
              </a:spcBef>
              <a:buSzTx/>
              <a:buFontTx/>
              <a:buBlip>
                <a:blip r:embed="rId1"/>
              </a:buBlip>
            </a:pPr>
            <a:r>
              <a:rPr lang="en-US" altLang="en-GB" sz="1400" dirty="0">
                <a:cs typeface="+mn-ea"/>
                <a:sym typeface="+mn-ea"/>
              </a:rPr>
              <a:t>MDT for NTN and Slicing</a:t>
            </a:r>
            <a:endParaRPr kumimoji="0" lang="en-GB" altLang="zh-CN" sz="1400" b="0" i="0" u="none" strike="noStrike" kern="0" cap="none" spc="0" normalizeH="0" baseline="0" noProof="1">
              <a:solidFill>
                <a:schemeClr val="tx1"/>
              </a:solidFill>
              <a:latin typeface="+mn-lt"/>
              <a:cs typeface="+mn-ea"/>
            </a:endParaRPr>
          </a:p>
          <a:p>
            <a:pPr marL="742950" marR="0" lvl="1" indent="-285750" algn="l" rtl="0" fontAlgn="base" latinLnBrk="0">
              <a:lnSpc>
                <a:spcPct val="93000"/>
              </a:lnSpc>
              <a:spcBef>
                <a:spcPct val="20000"/>
              </a:spcBef>
              <a:buSzTx/>
              <a:buChar char="Ø"/>
            </a:pPr>
            <a:r>
              <a:rPr lang="en-US" altLang="zh-CN" sz="1400" dirty="0">
                <a:cs typeface="+mn-ea"/>
                <a:sym typeface="+mn-ea"/>
              </a:rPr>
              <a:t>Intra-NTN Mobility:</a:t>
            </a:r>
            <a:endParaRPr kumimoji="0" lang="en-US" altLang="zh-CN" sz="1400" b="0" i="0" u="none" strike="noStrike" kern="0" cap="none" spc="0" normalizeH="0" baseline="0" noProof="1">
              <a:solidFill>
                <a:schemeClr val="tx1"/>
              </a:solidFill>
              <a:latin typeface="+mn-lt"/>
              <a:cs typeface="+mn-ea"/>
            </a:endParaRPr>
          </a:p>
          <a:p>
            <a:pPr marR="0" lvl="2" algn="l" rtl="0" fontAlgn="base" latinLnBrk="0">
              <a:lnSpc>
                <a:spcPct val="93000"/>
              </a:lnSpc>
              <a:spcBef>
                <a:spcPct val="15000"/>
              </a:spcBef>
              <a:spcAft>
                <a:spcPct val="15000"/>
              </a:spcAft>
              <a:buSzTx/>
              <a:buFont typeface="Arial" panose="020B0604020202020204" pitchFamily="34" charset="0"/>
              <a:buChar char="•"/>
            </a:pPr>
            <a:r>
              <a:rPr lang="en-US" altLang="zh-CN" sz="1400" dirty="0">
                <a:cs typeface="+mn-ea"/>
                <a:sym typeface="+mn-ea"/>
              </a:rPr>
              <a:t>Case 1 Too Late CHO Execution: RLF happens in the source cell before UE executes CHO (before or after T1 threshold starts), and the UE re-connects the cell other than the source cell.</a:t>
            </a:r>
            <a:endParaRPr lang="en-US" altLang="zh-CN" sz="1400" dirty="0">
              <a:cs typeface="+mn-ea"/>
              <a:sym typeface="+mn-ea"/>
            </a:endParaRPr>
          </a:p>
          <a:p>
            <a:pPr marR="0" lvl="3" algn="l" rtl="0" fontAlgn="base" latinLnBrk="0">
              <a:lnSpc>
                <a:spcPct val="93000"/>
              </a:lnSpc>
              <a:spcBef>
                <a:spcPct val="15000"/>
              </a:spcBef>
              <a:spcAft>
                <a:spcPct val="15000"/>
              </a:spcAft>
              <a:buSzTx/>
              <a:buFont typeface="Arial" panose="020B0604020202020204" pitchFamily="34" charset="0"/>
              <a:buChar char="•"/>
            </a:pPr>
            <a:r>
              <a:rPr lang="en-US" altLang="zh-CN" sz="1400" dirty="0">
                <a:cs typeface="+mn-ea"/>
                <a:sym typeface="+mn-ea"/>
              </a:rPr>
              <a:t>Distinguish if the RLF happens before or after T1</a:t>
            </a:r>
            <a:endParaRPr lang="en-US" altLang="zh-CN" sz="1400" dirty="0">
              <a:cs typeface="+mn-ea"/>
              <a:sym typeface="+mn-ea"/>
            </a:endParaRPr>
          </a:p>
          <a:p>
            <a:pPr marR="0" lvl="2" algn="l" rtl="0" fontAlgn="base" latinLnBrk="0">
              <a:lnSpc>
                <a:spcPct val="93000"/>
              </a:lnSpc>
              <a:spcBef>
                <a:spcPct val="15000"/>
              </a:spcBef>
              <a:spcAft>
                <a:spcPct val="15000"/>
              </a:spcAft>
              <a:buSzTx/>
              <a:buFont typeface="Arial" panose="020B0604020202020204" pitchFamily="34" charset="0"/>
              <a:buChar char="•"/>
            </a:pPr>
            <a:r>
              <a:rPr lang="en-US" altLang="zh-CN" sz="1400" dirty="0">
                <a:cs typeface="+mn-ea"/>
                <a:sym typeface="+mn-ea"/>
              </a:rPr>
              <a:t>Case 2 Too Early CHO Execution/CHO Execution to Wrong Cell: HOF happens or RLF happens shortly after successful CHO, and the UE re-connects in the source cell or a third cell.</a:t>
            </a:r>
            <a:endParaRPr lang="en-US" altLang="zh-CN" sz="1400" dirty="0">
              <a:cs typeface="+mn-ea"/>
              <a:sym typeface="+mn-ea"/>
            </a:endParaRPr>
          </a:p>
          <a:p>
            <a:pPr marR="0" lvl="3" algn="l" rtl="0" fontAlgn="base" latinLnBrk="0">
              <a:lnSpc>
                <a:spcPct val="93000"/>
              </a:lnSpc>
              <a:spcBef>
                <a:spcPct val="15000"/>
              </a:spcBef>
              <a:spcAft>
                <a:spcPct val="15000"/>
              </a:spcAft>
              <a:buSzTx/>
              <a:buFont typeface="Arial" panose="020B0604020202020204" pitchFamily="34" charset="0"/>
              <a:buChar char="•"/>
            </a:pPr>
            <a:r>
              <a:rPr lang="en-US" altLang="zh-CN" sz="1400" dirty="0">
                <a:cs typeface="+mn-ea"/>
                <a:sym typeface="+mn-ea"/>
              </a:rPr>
              <a:t>FFS on whether it matters if RLF happens within the duration or after the duration period.</a:t>
            </a:r>
            <a:endParaRPr lang="en-US" altLang="zh-CN" sz="1400" dirty="0">
              <a:cs typeface="+mn-ea"/>
              <a:sym typeface="+mn-ea"/>
            </a:endParaRPr>
          </a:p>
          <a:p>
            <a:pPr marR="0" lvl="1" indent="-285750" algn="l" rtl="0" fontAlgn="base" latinLnBrk="0">
              <a:lnSpc>
                <a:spcPct val="93000"/>
              </a:lnSpc>
              <a:spcBef>
                <a:spcPct val="20000"/>
              </a:spcBef>
              <a:buSzTx/>
              <a:buChar char="Ø"/>
            </a:pPr>
            <a:r>
              <a:rPr lang="en-US" altLang="zh-CN" sz="1400" dirty="0">
                <a:cs typeface="+mn-ea"/>
                <a:sym typeface="+mn-ea"/>
              </a:rPr>
              <a:t>Network Slicing:</a:t>
            </a:r>
            <a:endParaRPr kumimoji="0" lang="en-US" altLang="zh-CN" sz="1400" b="0" i="0" u="none" strike="noStrike" kern="0" cap="none" spc="0" normalizeH="0" baseline="0" noProof="1">
              <a:solidFill>
                <a:schemeClr val="tx1"/>
              </a:solidFill>
              <a:latin typeface="+mn-lt"/>
              <a:cs typeface="+mn-ea"/>
            </a:endParaRPr>
          </a:p>
          <a:p>
            <a:pPr marR="0" lvl="2" algn="l" rtl="0" fontAlgn="base" latinLnBrk="0">
              <a:lnSpc>
                <a:spcPct val="93000"/>
              </a:lnSpc>
              <a:spcBef>
                <a:spcPct val="15000"/>
              </a:spcBef>
              <a:spcAft>
                <a:spcPct val="15000"/>
              </a:spcAft>
              <a:buSzTx/>
              <a:buFont typeface="Arial" panose="020B0604020202020204" pitchFamily="34" charset="0"/>
              <a:buChar char="•"/>
            </a:pPr>
            <a:r>
              <a:rPr lang="en-US" altLang="zh-CN" sz="1400" dirty="0">
                <a:cs typeface="+mn-ea"/>
                <a:sym typeface="+mn-ea"/>
              </a:rPr>
              <a:t>For the immediate MDT, it is not needed to add measurements related to the slice unavailability and the lack of resources.</a:t>
            </a:r>
            <a:endParaRPr lang="en-US" altLang="zh-CN" sz="1400" dirty="0">
              <a:solidFill>
                <a:schemeClr val="tx1"/>
              </a:solidFill>
              <a:cs typeface="+mn-ea"/>
              <a:sym typeface="+mn-ea"/>
            </a:endParaRPr>
          </a:p>
          <a:p>
            <a:pPr marR="0" lvl="0" algn="l" rtl="0" fontAlgn="base" latinLnBrk="0">
              <a:lnSpc>
                <a:spcPct val="93000"/>
              </a:lnSpc>
              <a:spcBef>
                <a:spcPct val="20000"/>
              </a:spcBef>
              <a:buSzTx/>
              <a:buFontTx/>
              <a:buBlip>
                <a:blip r:embed="rId1"/>
              </a:buBlip>
            </a:pPr>
            <a:r>
              <a:rPr lang="en-US" altLang="en-GB" sz="1400" dirty="0">
                <a:cs typeface="+mn-ea"/>
                <a:sym typeface="+mn-ea"/>
              </a:rPr>
              <a:t>R18 Leftovers</a:t>
            </a:r>
            <a:endParaRPr kumimoji="0" lang="en-GB" altLang="zh-CN" sz="1400" b="0" i="0" u="none" strike="noStrike" kern="0" cap="none" spc="0" normalizeH="0" baseline="0" noProof="1">
              <a:solidFill>
                <a:schemeClr val="tx1"/>
              </a:solidFill>
              <a:latin typeface="+mn-lt"/>
              <a:cs typeface="+mn-ea"/>
            </a:endParaRPr>
          </a:p>
          <a:p>
            <a:pPr marL="742950" marR="0" lvl="1" indent="-285750" algn="l" rtl="0" fontAlgn="base" latinLnBrk="0">
              <a:lnSpc>
                <a:spcPct val="93000"/>
              </a:lnSpc>
              <a:spcBef>
                <a:spcPct val="20000"/>
              </a:spcBef>
              <a:buSzTx/>
              <a:buChar char="Ø"/>
            </a:pPr>
            <a:r>
              <a:rPr lang="en-US" altLang="zh-CN" sz="1400" dirty="0">
                <a:cs typeface="+mn-ea"/>
                <a:sym typeface="+mn-ea"/>
              </a:rPr>
              <a:t>MRO for MR-DC SCG Failure:</a:t>
            </a:r>
            <a:endParaRPr kumimoji="0" lang="en-US" altLang="zh-CN" sz="1400" b="0" i="0" u="none" strike="noStrike" kern="0" cap="none" spc="0" normalizeH="0" baseline="0" noProof="1">
              <a:solidFill>
                <a:schemeClr val="tx1"/>
              </a:solidFill>
              <a:latin typeface="+mn-lt"/>
              <a:cs typeface="+mn-ea"/>
            </a:endParaRPr>
          </a:p>
          <a:p>
            <a:pPr marR="0" lvl="2" algn="l" rtl="0" fontAlgn="base" latinLnBrk="0">
              <a:lnSpc>
                <a:spcPct val="93000"/>
              </a:lnSpc>
              <a:spcBef>
                <a:spcPct val="15000"/>
              </a:spcBef>
              <a:spcAft>
                <a:spcPct val="15000"/>
              </a:spcAft>
              <a:buSzTx/>
              <a:buFont typeface="Arial" panose="020B0604020202020204" pitchFamily="34" charset="0"/>
              <a:buChar char="•"/>
            </a:pPr>
            <a:r>
              <a:rPr lang="en-US" altLang="zh-CN" sz="1400" dirty="0">
                <a:cs typeface="+mn-ea"/>
                <a:sym typeface="+mn-ea"/>
              </a:rPr>
              <a:t>Take Stage 2 descriptions of PSCell change failure in TS37.340 as baseline for EN-DC and NGEN-DC SCG failure, and necessary updates can be added on top of it if needed.Take the existing detection mechanism descriptions as baseline.</a:t>
            </a:r>
            <a:endParaRPr lang="en-US" altLang="zh-CN" sz="1400" dirty="0">
              <a:cs typeface="+mn-ea"/>
              <a:sym typeface="+mn-ea"/>
            </a:endParaRPr>
          </a:p>
          <a:p>
            <a:pPr marR="0" lvl="2" algn="l" rtl="0" fontAlgn="base" latinLnBrk="0">
              <a:lnSpc>
                <a:spcPct val="93000"/>
              </a:lnSpc>
              <a:spcBef>
                <a:spcPct val="15000"/>
              </a:spcBef>
              <a:spcAft>
                <a:spcPct val="15000"/>
              </a:spcAft>
              <a:buSzTx/>
              <a:buFont typeface="Arial" panose="020B0604020202020204" pitchFamily="34" charset="0"/>
              <a:buChar char="•"/>
            </a:pPr>
            <a:r>
              <a:rPr lang="en-US" altLang="zh-CN" sz="1400" dirty="0">
                <a:solidFill>
                  <a:schemeClr val="tx1"/>
                </a:solidFill>
                <a:cs typeface="+mn-ea"/>
                <a:sym typeface="+mn-ea"/>
              </a:rPr>
              <a:t>Introduce new SCG FAILURE INFORMATION REPORT message and SCG FAILURE TRANSFER message over X2 interface.</a:t>
            </a:r>
            <a:endParaRPr lang="en-US" altLang="zh-CN" sz="1400" dirty="0">
              <a:solidFill>
                <a:schemeClr val="tx1"/>
              </a:solidFill>
              <a:cs typeface="+mn-ea"/>
              <a:sym typeface="+mn-ea"/>
            </a:endParaRPr>
          </a:p>
          <a:p>
            <a:pPr marR="0" lvl="1" indent="-285750" algn="l" rtl="0" fontAlgn="base" latinLnBrk="0">
              <a:lnSpc>
                <a:spcPct val="93000"/>
              </a:lnSpc>
              <a:spcBef>
                <a:spcPct val="20000"/>
              </a:spcBef>
              <a:buSzTx/>
              <a:buChar char="Ø"/>
            </a:pPr>
            <a:r>
              <a:rPr lang="en-US" altLang="zh-CN" sz="1400" dirty="0">
                <a:cs typeface="+mn-ea"/>
                <a:sym typeface="+mn-ea"/>
              </a:rPr>
              <a:t>RACH Optimization for SDT:</a:t>
            </a:r>
            <a:endParaRPr kumimoji="0" lang="en-US" altLang="zh-CN" sz="1400" b="0" i="0" u="none" strike="noStrike" kern="0" cap="none" spc="0" normalizeH="0" baseline="0" noProof="1">
              <a:solidFill>
                <a:schemeClr val="tx1"/>
              </a:solidFill>
              <a:latin typeface="+mn-lt"/>
              <a:cs typeface="+mn-ea"/>
            </a:endParaRPr>
          </a:p>
          <a:p>
            <a:pPr marR="0" lvl="2" algn="l" rtl="0" fontAlgn="base" latinLnBrk="0">
              <a:lnSpc>
                <a:spcPct val="93000"/>
              </a:lnSpc>
              <a:spcBef>
                <a:spcPct val="15000"/>
              </a:spcBef>
              <a:spcAft>
                <a:spcPct val="15000"/>
              </a:spcAft>
              <a:buSzTx/>
              <a:buFont typeface="Arial" panose="020B0604020202020204" pitchFamily="34" charset="0"/>
              <a:buChar char="•"/>
            </a:pPr>
            <a:r>
              <a:rPr lang="en-US" altLang="zh-CN" sz="1400" dirty="0">
                <a:cs typeface="+mn-ea"/>
                <a:sym typeface="+mn-ea"/>
              </a:rPr>
              <a:t>The time from the start of RA-SDT to the reporting of RA report should be stored and reported in the RA report for SDT</a:t>
            </a:r>
            <a:endParaRPr lang="en-US" altLang="zh-CN" sz="1400" dirty="0">
              <a:cs typeface="+mn-ea"/>
              <a:sym typeface="+mn-ea"/>
            </a:endParaRPr>
          </a:p>
          <a:p>
            <a:pPr marL="87630" indent="-87630">
              <a:lnSpc>
                <a:spcPct val="93000"/>
              </a:lnSpc>
              <a:spcBef>
                <a:spcPct val="15000"/>
              </a:spcBef>
              <a:spcAft>
                <a:spcPct val="15000"/>
              </a:spcAft>
              <a:buSzPct val="100000"/>
              <a:defRPr/>
            </a:pPr>
            <a:endParaRPr lang="en-US"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US" sz="1400" u="sng"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GB" sz="1400" noProof="1">
              <a:ea typeface="宋体" panose="02010600030101010101" pitchFamily="2" charset="-122"/>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4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705"/>
            <a:ext cx="7418070" cy="563245"/>
          </a:xfrm>
        </p:spPr>
        <p:txBody>
          <a:bodyPr vert="horz" wrap="square" lIns="91440" tIns="45720" rIns="91440" bIns="45720" anchor="ctr" anchorCtr="0"/>
          <a:lstStyle/>
          <a:p>
            <a:r>
              <a:rPr lang="en-US" altLang="en-US" sz="3600" dirty="0"/>
              <a:t>R19 SON/MDT WI</a:t>
            </a:r>
            <a:endParaRPr lang="en-US" altLang="en-US" sz="3600" dirty="0"/>
          </a:p>
        </p:txBody>
      </p:sp>
      <p:sp>
        <p:nvSpPr>
          <p:cNvPr id="37891" name="Content Placeholder 2"/>
          <p:cNvSpPr>
            <a:spLocks noGrp="1"/>
          </p:cNvSpPr>
          <p:nvPr>
            <p:ph idx="1"/>
          </p:nvPr>
        </p:nvSpPr>
        <p:spPr>
          <a:xfrm>
            <a:off x="346075" y="881380"/>
            <a:ext cx="8451850" cy="4768850"/>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400" b="1" u="sng" dirty="0">
                <a:cs typeface="Arial" panose="020B0604020202020204" pitchFamily="34" charset="0"/>
                <a:sym typeface="+mn-ea"/>
              </a:rPr>
              <a:t>Impacts and dependencies on other </a:t>
            </a:r>
            <a:r>
              <a:rPr lang="en-GB" altLang="zh-CN" sz="1400" b="1" u="sng" dirty="0" err="1">
                <a:cs typeface="Arial" panose="020B0604020202020204" pitchFamily="34" charset="0"/>
                <a:sym typeface="+mn-ea"/>
              </a:rPr>
              <a:t>WGs</a:t>
            </a:r>
            <a:endParaRPr lang="en-GB" altLang="zh-CN" sz="1400" b="1" u="sng" dirty="0">
              <a:cs typeface="Arial" panose="020B0604020202020204" pitchFamily="34" charset="0"/>
              <a:sym typeface="+mn-ea"/>
            </a:endParaRPr>
          </a:p>
          <a:p>
            <a:pPr algn="l">
              <a:lnSpc>
                <a:spcPct val="93000"/>
              </a:lnSpc>
              <a:spcBef>
                <a:spcPct val="20000"/>
              </a:spcBef>
              <a:buSzTx/>
              <a:buFontTx/>
              <a:buBlip>
                <a:blip r:embed="rId1"/>
              </a:buBlip>
            </a:pPr>
            <a:r>
              <a:rPr lang="en-US" altLang="en-GB" sz="1400" dirty="0">
                <a:cs typeface="+mn-ea"/>
                <a:sym typeface="+mn-ea"/>
              </a:rPr>
              <a:t>LS to SA5 on SON for Network Slicing and enhanced area scope agreed in R3-244823.</a:t>
            </a:r>
            <a:endParaRPr lang="en-US" altLang="en-GB" sz="1400" dirty="0">
              <a:cs typeface="+mn-ea"/>
              <a:sym typeface="+mn-ea"/>
            </a:endParaRPr>
          </a:p>
          <a:p>
            <a:pPr marL="0" indent="0">
              <a:lnSpc>
                <a:spcPct val="93000"/>
              </a:lnSpc>
              <a:spcBef>
                <a:spcPct val="15000"/>
              </a:spcBef>
              <a:spcAft>
                <a:spcPct val="15000"/>
              </a:spcAft>
              <a:buNone/>
            </a:pPr>
            <a:endParaRPr lang="en-GB" altLang="zh-CN" sz="1400" dirty="0">
              <a:sym typeface="+mn-ea"/>
            </a:endParaRPr>
          </a:p>
          <a:p>
            <a:pPr marL="0" indent="0">
              <a:lnSpc>
                <a:spcPct val="93000"/>
              </a:lnSpc>
              <a:spcBef>
                <a:spcPct val="15000"/>
              </a:spcBef>
              <a:spcAft>
                <a:spcPct val="15000"/>
              </a:spcAft>
              <a:buNone/>
            </a:pPr>
            <a:r>
              <a:rPr lang="en-GB" altLang="zh-CN" sz="1400" b="1" u="sng" dirty="0">
                <a:cs typeface="Arial" panose="020B0604020202020204" pitchFamily="34" charset="0"/>
                <a:sym typeface="+mn-ea"/>
              </a:rPr>
              <a:t>Other important info</a:t>
            </a:r>
            <a:endParaRPr lang="en-GB" altLang="zh-CN" sz="1400" b="1" u="sng" dirty="0">
              <a:cs typeface="Arial" panose="020B0604020202020204" pitchFamily="34" charset="0"/>
              <a:sym typeface="+mn-ea"/>
            </a:endParaRPr>
          </a:p>
          <a:p>
            <a:pPr algn="l">
              <a:lnSpc>
                <a:spcPct val="93000"/>
              </a:lnSpc>
              <a:spcBef>
                <a:spcPct val="20000"/>
              </a:spcBef>
              <a:buSzTx/>
              <a:buFontTx/>
              <a:buBlip>
                <a:blip r:embed="rId1"/>
              </a:buBlip>
            </a:pPr>
            <a:r>
              <a:rPr lang="en-US" altLang="en-GB" sz="1400" dirty="0">
                <a:cs typeface="+mn-ea"/>
                <a:sym typeface="+mn-ea"/>
              </a:rPr>
              <a:t>N/A</a:t>
            </a:r>
            <a:endParaRPr lang="en-US" altLang="en-GB" sz="1400" dirty="0">
              <a:cs typeface="+mn-ea"/>
              <a:sym typeface="+mn-ea"/>
            </a:endParaRPr>
          </a:p>
          <a:p>
            <a:pPr marL="0" indent="0">
              <a:lnSpc>
                <a:spcPct val="93000"/>
              </a:lnSpc>
              <a:spcBef>
                <a:spcPct val="15000"/>
              </a:spcBef>
              <a:spcAft>
                <a:spcPct val="15000"/>
              </a:spcAft>
              <a:buSzPct val="100000"/>
              <a:buNone/>
              <a:defRPr/>
            </a:pPr>
            <a:endParaRPr lang="en-US"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US" sz="1400" u="sng"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GB" sz="1400" noProof="1">
              <a:ea typeface="宋体" panose="02010600030101010101" pitchFamily="2" charset="-122"/>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4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a:xfrm>
            <a:off x="0" y="179705"/>
            <a:ext cx="6760845" cy="563245"/>
          </a:xfrm>
        </p:spPr>
        <p:txBody>
          <a:bodyPr vert="horz" wrap="square" lIns="91440" tIns="45720" rIns="91440" bIns="45720" anchor="ctr" anchorCtr="0"/>
          <a:lstStyle/>
          <a:p>
            <a:r>
              <a:rPr lang="en-US" altLang="en-US" sz="3600" dirty="0"/>
              <a:t>R19 AI RAN SI</a:t>
            </a:r>
            <a:endParaRPr lang="en-US" altLang="en-US" sz="3600" dirty="0"/>
          </a:p>
        </p:txBody>
      </p:sp>
      <p:sp>
        <p:nvSpPr>
          <p:cNvPr id="76803" name="Content Placeholder 2"/>
          <p:cNvSpPr>
            <a:spLocks noGrp="1"/>
          </p:cNvSpPr>
          <p:nvPr>
            <p:ph idx="1"/>
          </p:nvPr>
        </p:nvSpPr>
        <p:spPr>
          <a:xfrm>
            <a:off x="377825" y="672612"/>
            <a:ext cx="8388350" cy="5314950"/>
          </a:xfrm>
        </p:spPr>
        <p:txBody>
          <a:bodyPr vert="horz" wrap="square" lIns="91440" tIns="45720" rIns="91440" bIns="45720" anchor="t" anchorCtr="0"/>
          <a:lstStyle/>
          <a:p>
            <a:pPr marL="0" indent="0">
              <a:lnSpc>
                <a:spcPct val="93000"/>
              </a:lnSpc>
              <a:spcBef>
                <a:spcPct val="15000"/>
              </a:spcBef>
              <a:spcAft>
                <a:spcPct val="15000"/>
              </a:spcAft>
              <a:buNone/>
            </a:pPr>
            <a:r>
              <a:rPr lang="en-GB" altLang="zh-CN" sz="1400" b="1" u="sng" dirty="0">
                <a:sym typeface="+mn-ea"/>
              </a:rPr>
              <a:t>Progress in the last quarter</a:t>
            </a:r>
            <a:endParaRPr lang="en-GB" altLang="zh-CN" sz="1400" b="1" u="sng" dirty="0">
              <a:sym typeface="+mn-ea"/>
            </a:endParaRPr>
          </a:p>
          <a:p>
            <a:pPr marL="0" indent="0">
              <a:lnSpc>
                <a:spcPct val="93000"/>
              </a:lnSpc>
              <a:spcBef>
                <a:spcPct val="15000"/>
              </a:spcBef>
              <a:spcAft>
                <a:spcPct val="15000"/>
              </a:spcAft>
              <a:buNone/>
            </a:pPr>
            <a:r>
              <a:rPr lang="en-GB" altLang="zh-CN" sz="1400" u="sng" dirty="0">
                <a:sym typeface="+mn-ea"/>
              </a:rPr>
              <a:t>AI/ML assisted N</a:t>
            </a:r>
            <a:r>
              <a:rPr lang="en-US" altLang="zh-CN" sz="1400" u="sng" dirty="0" err="1">
                <a:sym typeface="+mn-ea"/>
              </a:rPr>
              <a:t>etwork</a:t>
            </a:r>
            <a:r>
              <a:rPr lang="en-US" altLang="zh-CN" sz="1400" u="sng" dirty="0">
                <a:sym typeface="+mn-ea"/>
              </a:rPr>
              <a:t> Slicing:</a:t>
            </a:r>
            <a:endParaRPr lang="en-US" altLang="zh-CN" sz="1400" u="sng" dirty="0">
              <a:sym typeface="+mn-ea"/>
            </a:endParaRPr>
          </a:p>
          <a:p>
            <a:pPr>
              <a:lnSpc>
                <a:spcPct val="93000"/>
              </a:lnSpc>
            </a:pPr>
            <a:r>
              <a:rPr lang="en-US" altLang="zh-CN" sz="1400" dirty="0">
                <a:sym typeface="+mn-ea"/>
              </a:rPr>
              <a:t>Slice UE performance needs to be introduced, while the granularity to support slice UE performance can be further checked in WI phase.</a:t>
            </a:r>
            <a:endParaRPr lang="en-US" altLang="zh-CN" sz="1400" dirty="0">
              <a:sym typeface="+mn-ea"/>
            </a:endParaRPr>
          </a:p>
          <a:p>
            <a:pPr marL="0" indent="0">
              <a:lnSpc>
                <a:spcPct val="93000"/>
              </a:lnSpc>
              <a:spcBef>
                <a:spcPct val="15000"/>
              </a:spcBef>
              <a:spcAft>
                <a:spcPct val="15000"/>
              </a:spcAft>
              <a:buNone/>
            </a:pPr>
            <a:endParaRPr lang="en-US" altLang="zh-CN" sz="1400" dirty="0">
              <a:sym typeface="+mn-ea"/>
            </a:endParaRPr>
          </a:p>
          <a:p>
            <a:pPr marL="0" indent="0">
              <a:lnSpc>
                <a:spcPct val="93000"/>
              </a:lnSpc>
              <a:spcBef>
                <a:spcPct val="15000"/>
              </a:spcBef>
              <a:spcAft>
                <a:spcPct val="15000"/>
              </a:spcAft>
              <a:buNone/>
            </a:pPr>
            <a:r>
              <a:rPr lang="en-GB" altLang="zh-CN" sz="1400" u="sng" dirty="0">
                <a:sym typeface="+mn-ea"/>
              </a:rPr>
              <a:t>AI/ML assisted </a:t>
            </a:r>
            <a:r>
              <a:rPr lang="en-US" altLang="zh-CN" sz="1400" u="sng" dirty="0">
                <a:sym typeface="+mn-ea"/>
              </a:rPr>
              <a:t>Coverage and Capacity Optimization:</a:t>
            </a:r>
            <a:endParaRPr lang="en-US" altLang="zh-CN" sz="1400" u="sng" dirty="0">
              <a:sym typeface="+mn-ea"/>
            </a:endParaRPr>
          </a:p>
          <a:p>
            <a:pPr lvl="0">
              <a:lnSpc>
                <a:spcPct val="93000"/>
              </a:lnSpc>
            </a:pPr>
            <a:r>
              <a:rPr lang="en-US" altLang="zh-CN" sz="1400" dirty="0">
                <a:solidFill>
                  <a:srgbClr val="000000"/>
                </a:solidFill>
              </a:rPr>
              <a:t>Predicted </a:t>
            </a:r>
            <a:r>
              <a:rPr lang="en-US" altLang="zh-CN" sz="1400" dirty="0" err="1">
                <a:solidFill>
                  <a:srgbClr val="000000"/>
                </a:solidFill>
              </a:rPr>
              <a:t>CCO</a:t>
            </a:r>
            <a:r>
              <a:rPr lang="en-US" altLang="zh-CN" sz="1400" dirty="0">
                <a:solidFill>
                  <a:srgbClr val="000000"/>
                </a:solidFill>
              </a:rPr>
              <a:t> Issue (including predicted affected cells/beams) from CU to DU.</a:t>
            </a:r>
            <a:endParaRPr lang="en-US" altLang="zh-CN" sz="1400" dirty="0">
              <a:solidFill>
                <a:srgbClr val="000000"/>
              </a:solidFill>
            </a:endParaRPr>
          </a:p>
          <a:p>
            <a:pPr lvl="0">
              <a:lnSpc>
                <a:spcPct val="93000"/>
              </a:lnSpc>
            </a:pPr>
            <a:r>
              <a:rPr lang="en-US" altLang="zh-CN" sz="1400" dirty="0">
                <a:solidFill>
                  <a:srgbClr val="000000"/>
                </a:solidFill>
              </a:rPr>
              <a:t>For split arch, </a:t>
            </a:r>
            <a:r>
              <a:rPr lang="en-US" altLang="zh-CN" sz="1400" dirty="0" err="1">
                <a:solidFill>
                  <a:srgbClr val="000000"/>
                </a:solidFill>
              </a:rPr>
              <a:t>gNB</a:t>
            </a:r>
            <a:r>
              <a:rPr lang="en-US" altLang="zh-CN" sz="1400" dirty="0">
                <a:solidFill>
                  <a:srgbClr val="000000"/>
                </a:solidFill>
              </a:rPr>
              <a:t>-CU sends the future coverage status to </a:t>
            </a:r>
            <a:r>
              <a:rPr lang="en-US" altLang="zh-CN" sz="1400" dirty="0" err="1">
                <a:solidFill>
                  <a:srgbClr val="000000"/>
                </a:solidFill>
              </a:rPr>
              <a:t>neighbour</a:t>
            </a:r>
            <a:r>
              <a:rPr lang="en-US" altLang="zh-CN" sz="1400" dirty="0">
                <a:solidFill>
                  <a:srgbClr val="000000"/>
                </a:solidFill>
              </a:rPr>
              <a:t> </a:t>
            </a:r>
            <a:r>
              <a:rPr lang="en-US" altLang="zh-CN" sz="1400" dirty="0" err="1">
                <a:solidFill>
                  <a:srgbClr val="000000"/>
                </a:solidFill>
              </a:rPr>
              <a:t>gNBs</a:t>
            </a:r>
            <a:r>
              <a:rPr lang="en-US" altLang="zh-CN" sz="1400" dirty="0">
                <a:solidFill>
                  <a:srgbClr val="000000"/>
                </a:solidFill>
              </a:rPr>
              <a:t>, together with an associated coverage modification cause.</a:t>
            </a:r>
            <a:endParaRPr lang="en-US" altLang="zh-CN" sz="1400" dirty="0">
              <a:solidFill>
                <a:srgbClr val="000000"/>
              </a:solidFill>
            </a:endParaRPr>
          </a:p>
          <a:p>
            <a:pPr>
              <a:lnSpc>
                <a:spcPct val="93000"/>
              </a:lnSpc>
            </a:pPr>
            <a:r>
              <a:rPr lang="en-US" altLang="zh-CN" sz="1400" dirty="0">
                <a:solidFill>
                  <a:srgbClr val="000000"/>
                </a:solidFill>
              </a:rPr>
              <a:t>For non-split arch, </a:t>
            </a:r>
            <a:r>
              <a:rPr lang="en-US" altLang="zh-CN" sz="1400" dirty="0" err="1">
                <a:solidFill>
                  <a:srgbClr val="000000"/>
                </a:solidFill>
              </a:rPr>
              <a:t>gNB</a:t>
            </a:r>
            <a:r>
              <a:rPr lang="en-US" altLang="zh-CN" sz="1400" dirty="0">
                <a:solidFill>
                  <a:srgbClr val="000000"/>
                </a:solidFill>
              </a:rPr>
              <a:t> sends the future coverage status to </a:t>
            </a:r>
            <a:r>
              <a:rPr lang="en-US" altLang="zh-CN" sz="1400" dirty="0" err="1">
                <a:solidFill>
                  <a:srgbClr val="000000"/>
                </a:solidFill>
              </a:rPr>
              <a:t>neighbour</a:t>
            </a:r>
            <a:r>
              <a:rPr lang="en-US" altLang="zh-CN" sz="1400" dirty="0">
                <a:solidFill>
                  <a:srgbClr val="000000"/>
                </a:solidFill>
              </a:rPr>
              <a:t> </a:t>
            </a:r>
            <a:r>
              <a:rPr lang="en-US" altLang="zh-CN" sz="1400" dirty="0" err="1">
                <a:solidFill>
                  <a:srgbClr val="000000"/>
                </a:solidFill>
              </a:rPr>
              <a:t>gNBs</a:t>
            </a:r>
            <a:r>
              <a:rPr lang="en-US" altLang="zh-CN" sz="1400" dirty="0">
                <a:solidFill>
                  <a:srgbClr val="000000"/>
                </a:solidFill>
              </a:rPr>
              <a:t>, together with an associated coverage modification cause. </a:t>
            </a:r>
            <a:endParaRPr lang="en-US" altLang="zh-CN" sz="1400" dirty="0">
              <a:solidFill>
                <a:srgbClr val="000000"/>
              </a:solidFill>
            </a:endParaRPr>
          </a:p>
          <a:p>
            <a:pPr>
              <a:lnSpc>
                <a:spcPct val="93000"/>
              </a:lnSpc>
            </a:pPr>
            <a:r>
              <a:rPr lang="en-US" altLang="zh-CN" sz="1400" dirty="0">
                <a:solidFill>
                  <a:srgbClr val="000000"/>
                </a:solidFill>
              </a:rPr>
              <a:t>Future </a:t>
            </a:r>
            <a:r>
              <a:rPr lang="en-US" altLang="zh-CN" sz="1400" dirty="0" err="1">
                <a:solidFill>
                  <a:srgbClr val="000000"/>
                </a:solidFill>
              </a:rPr>
              <a:t>CCO</a:t>
            </a:r>
            <a:r>
              <a:rPr lang="en-US" altLang="zh-CN" sz="1400" dirty="0">
                <a:solidFill>
                  <a:srgbClr val="000000"/>
                </a:solidFill>
              </a:rPr>
              <a:t> state and predicted </a:t>
            </a:r>
            <a:r>
              <a:rPr lang="en-US" altLang="zh-CN" sz="1400" dirty="0" err="1">
                <a:solidFill>
                  <a:srgbClr val="000000"/>
                </a:solidFill>
              </a:rPr>
              <a:t>CCO</a:t>
            </a:r>
            <a:r>
              <a:rPr lang="en-US" altLang="zh-CN" sz="1400" dirty="0">
                <a:solidFill>
                  <a:srgbClr val="000000"/>
                </a:solidFill>
              </a:rPr>
              <a:t> issue will be provided together with timing information. </a:t>
            </a:r>
            <a:endParaRPr lang="en-US" altLang="zh-CN" sz="1400" dirty="0">
              <a:solidFill>
                <a:srgbClr val="000000"/>
              </a:solidFill>
            </a:endParaRPr>
          </a:p>
          <a:p>
            <a:pPr>
              <a:lnSpc>
                <a:spcPct val="93000"/>
              </a:lnSpc>
            </a:pPr>
            <a:endParaRPr lang="en-GB" altLang="zh-CN" sz="1400" u="sng" dirty="0">
              <a:sym typeface="+mn-ea"/>
            </a:endParaRPr>
          </a:p>
          <a:p>
            <a:pPr marL="0" indent="0">
              <a:lnSpc>
                <a:spcPct val="93000"/>
              </a:lnSpc>
              <a:spcBef>
                <a:spcPct val="15000"/>
              </a:spcBef>
              <a:spcAft>
                <a:spcPct val="15000"/>
              </a:spcAft>
              <a:buNone/>
            </a:pPr>
            <a:r>
              <a:rPr lang="en-US" altLang="zh-CN" sz="1400" u="sng" dirty="0">
                <a:sym typeface="+mn-ea"/>
              </a:rPr>
              <a:t>Rel-18 Leftovers:</a:t>
            </a:r>
            <a:endParaRPr lang="en-US" altLang="zh-CN" sz="1400" u="sng" dirty="0">
              <a:sym typeface="+mn-ea"/>
            </a:endParaRPr>
          </a:p>
          <a:p>
            <a:pPr algn="l">
              <a:lnSpc>
                <a:spcPct val="93000"/>
              </a:lnSpc>
              <a:spcBef>
                <a:spcPct val="20000"/>
              </a:spcBef>
              <a:buSzTx/>
              <a:buFontTx/>
              <a:buBlip>
                <a:blip r:embed="rId1"/>
              </a:buBlip>
            </a:pPr>
            <a:r>
              <a:rPr lang="en-US" altLang="zh-CN" sz="1400" dirty="0">
                <a:solidFill>
                  <a:srgbClr val="000000"/>
                </a:solidFill>
                <a:sym typeface="+mn-ea"/>
              </a:rPr>
              <a:t>Energy Saving Enhancements:</a:t>
            </a:r>
            <a:endParaRPr lang="en-US" altLang="zh-CN" sz="1400" dirty="0">
              <a:solidFill>
                <a:srgbClr val="000000"/>
              </a:solidFill>
              <a:sym typeface="+mn-ea"/>
            </a:endParaRPr>
          </a:p>
          <a:p>
            <a:pPr lvl="1" algn="l">
              <a:lnSpc>
                <a:spcPct val="93000"/>
              </a:lnSpc>
              <a:spcBef>
                <a:spcPct val="20000"/>
              </a:spcBef>
              <a:buSzTx/>
              <a:buFontTx/>
              <a:buBlip>
                <a:blip r:embed="rId1"/>
              </a:buBlip>
            </a:pPr>
            <a:r>
              <a:rPr lang="en-US" altLang="zh-CN" sz="1400" dirty="0">
                <a:solidFill>
                  <a:srgbClr val="000000"/>
                </a:solidFill>
                <a:sym typeface="+mn-ea"/>
              </a:rPr>
              <a:t>RAN3 agrees that enhancements to the node level EC granularity to a scope finer than a whole gNB could be beneficial, assuming that such enhancements enable network level energy saving.</a:t>
            </a:r>
            <a:endParaRPr lang="en-US" altLang="zh-CN" sz="1400" dirty="0">
              <a:solidFill>
                <a:srgbClr val="000000"/>
              </a:solidFill>
              <a:sym typeface="+mn-ea"/>
            </a:endParaRPr>
          </a:p>
          <a:p>
            <a:pPr algn="l">
              <a:lnSpc>
                <a:spcPct val="93000"/>
              </a:lnSpc>
              <a:spcBef>
                <a:spcPct val="20000"/>
              </a:spcBef>
              <a:buSzTx/>
              <a:buFontTx/>
              <a:buBlip>
                <a:blip r:embed="rId1"/>
              </a:buBlip>
            </a:pPr>
            <a:r>
              <a:rPr lang="en-US" altLang="zh-CN" sz="1400" dirty="0">
                <a:solidFill>
                  <a:srgbClr val="000000"/>
                </a:solidFill>
                <a:sym typeface="+mn-ea"/>
              </a:rPr>
              <a:t>Others:</a:t>
            </a:r>
            <a:endParaRPr lang="en-US" altLang="zh-CN" sz="1400" dirty="0">
              <a:solidFill>
                <a:srgbClr val="000000"/>
              </a:solidFill>
              <a:sym typeface="+mn-ea"/>
            </a:endParaRPr>
          </a:p>
          <a:p>
            <a:pPr lvl="1" algn="l">
              <a:lnSpc>
                <a:spcPct val="93000"/>
              </a:lnSpc>
              <a:spcBef>
                <a:spcPct val="20000"/>
              </a:spcBef>
              <a:buSzTx/>
              <a:buFontTx/>
              <a:buBlip>
                <a:blip r:embed="rId1"/>
              </a:buBlip>
            </a:pPr>
            <a:r>
              <a:rPr lang="en-US" altLang="zh-CN" sz="1400" dirty="0">
                <a:solidFill>
                  <a:srgbClr val="000000"/>
                </a:solidFill>
                <a:cs typeface="+mn-ea"/>
                <a:sym typeface="+mn-ea"/>
              </a:rPr>
              <a:t>The following Rel-18 leftovers are recommended by RAN3 to be specified in Rel-19 normative phase:</a:t>
            </a:r>
            <a:endParaRPr lang="en-US" altLang="zh-CN" sz="1400" dirty="0">
              <a:solidFill>
                <a:srgbClr val="000000"/>
              </a:solidFill>
              <a:cs typeface="+mn-ea"/>
              <a:sym typeface="+mn-ea"/>
            </a:endParaRPr>
          </a:p>
          <a:p>
            <a:pPr lvl="2" algn="l">
              <a:lnSpc>
                <a:spcPct val="93000"/>
              </a:lnSpc>
              <a:spcBef>
                <a:spcPct val="20000"/>
              </a:spcBef>
              <a:buSzTx/>
              <a:buFontTx/>
              <a:buBlip>
                <a:blip r:embed="rId1"/>
              </a:buBlip>
            </a:pPr>
            <a:r>
              <a:rPr lang="en-US" altLang="zh-CN" sz="1400" dirty="0">
                <a:solidFill>
                  <a:srgbClr val="000000"/>
                </a:solidFill>
                <a:cs typeface="+mn-ea"/>
                <a:sym typeface="+mn-ea"/>
              </a:rPr>
              <a:t>Mobility Optimization for NR-DC</a:t>
            </a:r>
            <a:endParaRPr lang="en-US" altLang="zh-CN" sz="1400" dirty="0">
              <a:solidFill>
                <a:srgbClr val="000000"/>
              </a:solidFill>
              <a:cs typeface="+mn-ea"/>
              <a:sym typeface="+mn-ea"/>
            </a:endParaRPr>
          </a:p>
          <a:p>
            <a:pPr lvl="2" algn="l">
              <a:lnSpc>
                <a:spcPct val="93000"/>
              </a:lnSpc>
              <a:spcBef>
                <a:spcPct val="20000"/>
              </a:spcBef>
              <a:buSzTx/>
              <a:buFontTx/>
              <a:buBlip>
                <a:blip r:embed="rId1"/>
              </a:buBlip>
            </a:pPr>
            <a:r>
              <a:rPr lang="en-US" altLang="zh-CN" sz="1400" dirty="0">
                <a:solidFill>
                  <a:srgbClr val="000000"/>
                </a:solidFill>
                <a:cs typeface="+mn-ea"/>
                <a:sym typeface="+mn-ea"/>
              </a:rPr>
              <a:t>Split architecture support for Rel-18 use cases</a:t>
            </a:r>
            <a:endParaRPr lang="en-US" altLang="zh-CN" sz="1400" dirty="0">
              <a:solidFill>
                <a:srgbClr val="000000"/>
              </a:solidFill>
              <a:cs typeface="+mn-ea"/>
              <a:sym typeface="+mn-ea"/>
            </a:endParaRPr>
          </a:p>
          <a:p>
            <a:pPr lvl="2" algn="l">
              <a:lnSpc>
                <a:spcPct val="93000"/>
              </a:lnSpc>
              <a:spcBef>
                <a:spcPct val="20000"/>
              </a:spcBef>
              <a:buSzTx/>
              <a:buFontTx/>
              <a:buBlip>
                <a:blip r:embed="rId1"/>
              </a:buBlip>
            </a:pPr>
            <a:r>
              <a:rPr lang="en-US" altLang="zh-CN" sz="1400" dirty="0">
                <a:solidFill>
                  <a:srgbClr val="000000"/>
                </a:solidFill>
                <a:cs typeface="+mn-ea"/>
                <a:sym typeface="+mn-ea"/>
              </a:rPr>
              <a:t>Continuous MDT collection targeting the same UE across RRC states</a:t>
            </a:r>
            <a:endParaRPr lang="en-US" altLang="zh-CN" sz="1400" dirty="0">
              <a:solidFill>
                <a:srgbClr val="000000"/>
              </a:solidFill>
              <a:cs typeface="+mn-ea"/>
              <a:sym typeface="+mn-ea"/>
            </a:endParaRPr>
          </a:p>
          <a:p>
            <a:pPr marL="0" indent="0">
              <a:lnSpc>
                <a:spcPct val="93000"/>
              </a:lnSpc>
              <a:spcBef>
                <a:spcPct val="15000"/>
              </a:spcBef>
              <a:spcAft>
                <a:spcPct val="15000"/>
              </a:spcAft>
              <a:buNone/>
            </a:pPr>
            <a:endParaRPr lang="en-GB" altLang="zh-CN" sz="1400" u="sng" dirty="0">
              <a:sym typeface="+mn-ea"/>
            </a:endParaRPr>
          </a:p>
          <a:p>
            <a:pPr>
              <a:lnSpc>
                <a:spcPct val="93000"/>
              </a:lnSpc>
              <a:spcBef>
                <a:spcPct val="15000"/>
              </a:spcBef>
              <a:spcAft>
                <a:spcPct val="15000"/>
              </a:spcAft>
              <a:buFont typeface="Arial" panose="020B0604020202020204" pitchFamily="34" charset="0"/>
              <a:buChar char="•"/>
            </a:pPr>
            <a:endParaRPr lang="en-US" altLang="zh-CN" sz="1400" b="1" u="sng" dirty="0">
              <a:sym typeface="+mn-ea"/>
            </a:endParaRPr>
          </a:p>
          <a:p>
            <a:pPr marL="0" indent="0">
              <a:lnSpc>
                <a:spcPct val="93000"/>
              </a:lnSpc>
              <a:spcBef>
                <a:spcPct val="15000"/>
              </a:spcBef>
              <a:spcAft>
                <a:spcPct val="15000"/>
              </a:spcAft>
              <a:buNone/>
            </a:pP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zh-CN" sz="1260" dirty="0">
              <a:ea typeface="宋体" panose="02010600030101010101" pitchFamily="2" charset="-122"/>
              <a:cs typeface="Arial" panose="020B0604020202020204" pitchFamily="34" charset="0"/>
              <a:sym typeface="+mn-ea"/>
            </a:endParaRPr>
          </a:p>
        </p:txBody>
      </p:sp>
      <p:sp>
        <p:nvSpPr>
          <p:cNvPr id="76804"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a:xfrm>
            <a:off x="0" y="179705"/>
            <a:ext cx="6760845" cy="563245"/>
          </a:xfrm>
        </p:spPr>
        <p:txBody>
          <a:bodyPr vert="horz" wrap="square" lIns="91440" tIns="45720" rIns="91440" bIns="45720" anchor="ctr" anchorCtr="0"/>
          <a:lstStyle/>
          <a:p>
            <a:r>
              <a:rPr lang="en-US" altLang="en-US" sz="3600" dirty="0"/>
              <a:t>R19 AI RAN SI</a:t>
            </a:r>
            <a:endParaRPr lang="en-US" altLang="en-US" sz="3600" dirty="0"/>
          </a:p>
        </p:txBody>
      </p:sp>
      <p:sp>
        <p:nvSpPr>
          <p:cNvPr id="76803" name="Content Placeholder 2"/>
          <p:cNvSpPr>
            <a:spLocks noGrp="1"/>
          </p:cNvSpPr>
          <p:nvPr>
            <p:ph idx="1"/>
          </p:nvPr>
        </p:nvSpPr>
        <p:spPr>
          <a:xfrm>
            <a:off x="377825" y="672612"/>
            <a:ext cx="8388350" cy="4936880"/>
          </a:xfrm>
        </p:spPr>
        <p:txBody>
          <a:bodyPr vert="horz" wrap="square" lIns="91440" tIns="45720" rIns="91440" bIns="45720" anchor="t" anchorCtr="0"/>
          <a:lstStyle/>
          <a:p>
            <a:pPr marL="0" indent="0">
              <a:lnSpc>
                <a:spcPct val="93000"/>
              </a:lnSpc>
              <a:spcBef>
                <a:spcPct val="15000"/>
              </a:spcBef>
              <a:spcAft>
                <a:spcPct val="15000"/>
              </a:spcAft>
              <a:buNone/>
            </a:pPr>
            <a:r>
              <a:rPr lang="en-GB" altLang="zh-CN" sz="1400" b="1" u="sng" dirty="0">
                <a:cs typeface="Arial" panose="020B0604020202020204" pitchFamily="34" charset="0"/>
                <a:sym typeface="+mn-ea"/>
              </a:rPr>
              <a:t>Impacts and dependencies on other </a:t>
            </a:r>
            <a:r>
              <a:rPr lang="en-GB" altLang="zh-CN" sz="1400" b="1" u="sng" dirty="0" err="1">
                <a:cs typeface="Arial" panose="020B0604020202020204" pitchFamily="34" charset="0"/>
                <a:sym typeface="+mn-ea"/>
              </a:rPr>
              <a:t>WGs</a:t>
            </a:r>
            <a:endParaRPr lang="en-GB" altLang="zh-CN" sz="1400" b="1" u="sng" dirty="0">
              <a:cs typeface="Arial" panose="020B0604020202020204" pitchFamily="34" charset="0"/>
              <a:sym typeface="+mn-ea"/>
            </a:endParaRPr>
          </a:p>
          <a:p>
            <a:pPr marL="0" indent="0">
              <a:lnSpc>
                <a:spcPct val="93000"/>
              </a:lnSpc>
              <a:spcBef>
                <a:spcPct val="15000"/>
              </a:spcBef>
              <a:spcAft>
                <a:spcPct val="15000"/>
              </a:spcAft>
              <a:buNone/>
            </a:pPr>
            <a:r>
              <a:rPr lang="en-GB" altLang="zh-CN" sz="1400" dirty="0">
                <a:sym typeface="+mn-ea"/>
              </a:rPr>
              <a:t>N/A</a:t>
            </a:r>
            <a:endParaRPr lang="en-GB" altLang="zh-CN" sz="1400" dirty="0">
              <a:sym typeface="+mn-ea"/>
            </a:endParaRPr>
          </a:p>
          <a:p>
            <a:pPr marL="0" indent="0">
              <a:lnSpc>
                <a:spcPct val="93000"/>
              </a:lnSpc>
              <a:spcBef>
                <a:spcPct val="15000"/>
              </a:spcBef>
              <a:spcAft>
                <a:spcPct val="15000"/>
              </a:spcAft>
              <a:buNone/>
            </a:pPr>
            <a:endParaRPr lang="en-GB" altLang="zh-CN" sz="1400" dirty="0">
              <a:sym typeface="+mn-ea"/>
            </a:endParaRPr>
          </a:p>
          <a:p>
            <a:pPr marL="0" indent="0">
              <a:lnSpc>
                <a:spcPct val="93000"/>
              </a:lnSpc>
              <a:spcBef>
                <a:spcPct val="15000"/>
              </a:spcBef>
              <a:spcAft>
                <a:spcPct val="15000"/>
              </a:spcAft>
              <a:buNone/>
            </a:pPr>
            <a:r>
              <a:rPr lang="en-GB" altLang="zh-CN" sz="1400" b="1" u="sng" dirty="0">
                <a:cs typeface="Arial" panose="020B0604020202020204" pitchFamily="34" charset="0"/>
                <a:sym typeface="+mn-ea"/>
              </a:rPr>
              <a:t>Other important info</a:t>
            </a:r>
            <a:endParaRPr lang="en-GB" altLang="zh-CN" sz="1400" b="1" u="sng" dirty="0">
              <a:cs typeface="Arial" panose="020B0604020202020204" pitchFamily="34" charset="0"/>
              <a:sym typeface="+mn-ea"/>
            </a:endParaRPr>
          </a:p>
          <a:p>
            <a:pPr marL="87630" indent="-87630" algn="l">
              <a:lnSpc>
                <a:spcPct val="93000"/>
              </a:lnSpc>
              <a:spcBef>
                <a:spcPct val="15000"/>
              </a:spcBef>
              <a:spcAft>
                <a:spcPct val="15000"/>
              </a:spcAft>
              <a:buSzTx/>
              <a:buFontTx/>
              <a:buBlip>
                <a:blip r:embed="rId1"/>
              </a:buBlip>
              <a:defRPr/>
            </a:pPr>
            <a:r>
              <a:rPr lang="en-US" altLang="zh-CN" sz="1400" b="1" dirty="0">
                <a:solidFill>
                  <a:srgbClr val="FF0000"/>
                </a:solidFill>
                <a:ea typeface="宋体" panose="02010600030101010101" pitchFamily="2" charset="-122"/>
                <a:cs typeface="Arial" panose="020B0604020202020204" pitchFamily="34" charset="0"/>
                <a:sym typeface="+mn-ea"/>
              </a:rPr>
              <a:t>This SI is completed.</a:t>
            </a:r>
            <a:endParaRPr lang="en-US" altLang="zh-CN" sz="1400" b="1" dirty="0">
              <a:solidFill>
                <a:srgbClr val="FF0000"/>
              </a:solidFill>
              <a:ea typeface="宋体" panose="02010600030101010101" pitchFamily="2" charset="-122"/>
              <a:cs typeface="Arial" panose="020B0604020202020204" pitchFamily="34" charset="0"/>
              <a:sym typeface="+mn-ea"/>
            </a:endParaRPr>
          </a:p>
          <a:p>
            <a:pPr>
              <a:lnSpc>
                <a:spcPct val="93000"/>
              </a:lnSpc>
              <a:spcBef>
                <a:spcPct val="15000"/>
              </a:spcBef>
              <a:spcAft>
                <a:spcPct val="15000"/>
              </a:spcAft>
              <a:buFont typeface="Arial" panose="020B0604020202020204" pitchFamily="34" charset="0"/>
              <a:buChar char="•"/>
            </a:pPr>
            <a:endParaRPr lang="en-US" altLang="zh-CN" sz="1400" b="1" u="sng" dirty="0">
              <a:sym typeface="+mn-ea"/>
            </a:endParaRPr>
          </a:p>
          <a:p>
            <a:pPr marL="0" indent="0">
              <a:lnSpc>
                <a:spcPct val="93000"/>
              </a:lnSpc>
              <a:spcBef>
                <a:spcPct val="15000"/>
              </a:spcBef>
              <a:spcAft>
                <a:spcPct val="15000"/>
              </a:spcAft>
              <a:buNone/>
            </a:pP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zh-CN" sz="1260" dirty="0">
              <a:ea typeface="宋体" panose="02010600030101010101" pitchFamily="2" charset="-122"/>
              <a:cs typeface="Arial" panose="020B0604020202020204" pitchFamily="34" charset="0"/>
              <a:sym typeface="+mn-ea"/>
            </a:endParaRPr>
          </a:p>
        </p:txBody>
      </p:sp>
      <p:sp>
        <p:nvSpPr>
          <p:cNvPr id="76804"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Title 1"/>
          <p:cNvSpPr>
            <a:spLocks noGrp="1"/>
          </p:cNvSpPr>
          <p:nvPr>
            <p:ph type="title"/>
          </p:nvPr>
        </p:nvSpPr>
        <p:spPr>
          <a:xfrm>
            <a:off x="0" y="179705"/>
            <a:ext cx="6760845" cy="563245"/>
          </a:xfrm>
        </p:spPr>
        <p:txBody>
          <a:bodyPr vert="horz" wrap="square" lIns="91440" tIns="45720" rIns="91440" bIns="45720" anchor="ctr" anchorCtr="0"/>
          <a:lstStyle/>
          <a:p>
            <a:r>
              <a:rPr lang="en-US" altLang="en-US" sz="3600" dirty="0"/>
              <a:t>R19 Topology Enh SI</a:t>
            </a:r>
            <a:endParaRPr lang="en-US" altLang="en-US" sz="3600" dirty="0"/>
          </a:p>
        </p:txBody>
      </p:sp>
      <p:sp>
        <p:nvSpPr>
          <p:cNvPr id="76803" name="Content Placeholder 2"/>
          <p:cNvSpPr>
            <a:spLocks noGrp="1"/>
          </p:cNvSpPr>
          <p:nvPr>
            <p:ph idx="1"/>
          </p:nvPr>
        </p:nvSpPr>
        <p:spPr>
          <a:xfrm>
            <a:off x="237356" y="646698"/>
            <a:ext cx="8722494" cy="5501005"/>
          </a:xfrm>
        </p:spPr>
        <p:txBody>
          <a:bodyPr vert="horz" wrap="square" lIns="91440" tIns="45720" rIns="91440" bIns="45720" anchor="t" anchorCtr="0"/>
          <a:lstStyle/>
          <a:p>
            <a:pPr marL="0" indent="0">
              <a:lnSpc>
                <a:spcPct val="93000"/>
              </a:lnSpc>
              <a:spcBef>
                <a:spcPct val="15000"/>
              </a:spcBef>
              <a:spcAft>
                <a:spcPct val="15000"/>
              </a:spcAft>
              <a:buNone/>
            </a:pPr>
            <a:r>
              <a:rPr lang="en-GB" altLang="zh-CN" sz="1400" b="1" u="sng" dirty="0">
                <a:sym typeface="+mn-ea"/>
              </a:rPr>
              <a:t>Progress in the last quarter</a:t>
            </a:r>
            <a:endParaRPr lang="en-GB" altLang="zh-CN" sz="1400" b="1" u="sng" dirty="0">
              <a:sym typeface="+mn-ea"/>
            </a:endParaRPr>
          </a:p>
          <a:p>
            <a:pPr marL="0" indent="0">
              <a:lnSpc>
                <a:spcPct val="93000"/>
              </a:lnSpc>
              <a:spcBef>
                <a:spcPct val="15000"/>
              </a:spcBef>
              <a:spcAft>
                <a:spcPct val="15000"/>
              </a:spcAft>
              <a:buNone/>
            </a:pPr>
            <a:r>
              <a:rPr lang="en-GB" altLang="zh-CN" sz="1400" b="1" u="sng" dirty="0">
                <a:sym typeface="+mn-ea"/>
              </a:rPr>
              <a:t>WAB:</a:t>
            </a:r>
            <a:endParaRPr lang="en-GB" altLang="zh-CN" sz="1400" b="1" u="sng" dirty="0">
              <a:sym typeface="+mn-ea"/>
            </a:endParaRPr>
          </a:p>
          <a:p>
            <a:pPr algn="l">
              <a:lnSpc>
                <a:spcPct val="93000"/>
              </a:lnSpc>
              <a:spcBef>
                <a:spcPct val="20000"/>
              </a:spcBef>
              <a:buSzTx/>
              <a:buFontTx/>
              <a:buBlip>
                <a:blip r:embed="rId1"/>
              </a:buBlip>
            </a:pPr>
            <a:r>
              <a:rPr lang="en-US" altLang="zh-CN" sz="1400" dirty="0">
                <a:cs typeface="+mn-ea"/>
                <a:sym typeface="+mn-ea"/>
              </a:rPr>
              <a:t>RAN3 recommends that a normative phase for WAB should be pursued.</a:t>
            </a:r>
            <a:endParaRPr lang="en-US" altLang="zh-CN" sz="1400" dirty="0">
              <a:cs typeface="+mn-ea"/>
              <a:sym typeface="+mn-ea"/>
            </a:endParaRPr>
          </a:p>
          <a:p>
            <a:pPr algn="l">
              <a:lnSpc>
                <a:spcPct val="93000"/>
              </a:lnSpc>
              <a:spcBef>
                <a:spcPct val="20000"/>
              </a:spcBef>
              <a:buSzTx/>
              <a:buFontTx/>
              <a:buBlip>
                <a:blip r:embed="rId1"/>
              </a:buBlip>
            </a:pPr>
            <a:r>
              <a:rPr lang="en-US" altLang="zh-CN" sz="1400" dirty="0">
                <a:cs typeface="+mn-ea"/>
                <a:sym typeface="+mn-ea"/>
              </a:rPr>
              <a:t>The two logical gNB solution (as described in the LS from SA2) is feasible. </a:t>
            </a:r>
            <a:endParaRPr lang="en-US" altLang="zh-CN" sz="1400" dirty="0">
              <a:cs typeface="+mn-ea"/>
              <a:sym typeface="+mn-ea"/>
            </a:endParaRPr>
          </a:p>
          <a:p>
            <a:pPr algn="l">
              <a:lnSpc>
                <a:spcPct val="93000"/>
              </a:lnSpc>
              <a:spcBef>
                <a:spcPct val="20000"/>
              </a:spcBef>
              <a:buSzTx/>
              <a:buFontTx/>
              <a:buBlip>
                <a:blip r:embed="rId1"/>
              </a:buBlip>
            </a:pPr>
            <a:r>
              <a:rPr lang="en-US" altLang="zh-CN" sz="1400" dirty="0">
                <a:cs typeface="+mn-ea"/>
                <a:sym typeface="+mn-ea"/>
              </a:rPr>
              <a:t>The single gNB solution including the options below shall be captured in the TR:</a:t>
            </a:r>
            <a:endParaRPr lang="en-US" altLang="zh-CN" sz="1400" dirty="0">
              <a:cs typeface="+mn-ea"/>
              <a:sym typeface="+mn-ea"/>
            </a:endParaRPr>
          </a:p>
          <a:p>
            <a:pPr algn="l">
              <a:lnSpc>
                <a:spcPct val="93000"/>
              </a:lnSpc>
              <a:spcBef>
                <a:spcPct val="20000"/>
              </a:spcBef>
              <a:buSzTx/>
              <a:buFontTx/>
              <a:buBlip>
                <a:blip r:embed="rId1"/>
              </a:buBlip>
            </a:pPr>
            <a:r>
              <a:rPr lang="en-US" altLang="zh-CN" sz="1400" dirty="0">
                <a:cs typeface="+mn-ea"/>
                <a:sym typeface="+mn-ea"/>
              </a:rPr>
              <a:t>  -Single gNB single cell using registration update due to TAC change</a:t>
            </a:r>
            <a:endParaRPr lang="en-US" altLang="zh-CN" sz="1400" dirty="0">
              <a:cs typeface="+mn-ea"/>
              <a:sym typeface="+mn-ea"/>
            </a:endParaRPr>
          </a:p>
          <a:p>
            <a:pPr algn="l">
              <a:lnSpc>
                <a:spcPct val="93000"/>
              </a:lnSpc>
              <a:spcBef>
                <a:spcPct val="20000"/>
              </a:spcBef>
              <a:buSzTx/>
              <a:buFontTx/>
              <a:buBlip>
                <a:blip r:embed="rId1"/>
              </a:buBlip>
            </a:pPr>
            <a:r>
              <a:rPr lang="en-US" altLang="zh-CN" sz="1400" dirty="0">
                <a:cs typeface="+mn-ea"/>
                <a:sym typeface="+mn-ea"/>
              </a:rPr>
              <a:t>  -Single gNB two cells with different TAC using NG HO</a:t>
            </a:r>
            <a:endParaRPr lang="en-US" altLang="zh-CN" sz="1400" dirty="0">
              <a:cs typeface="+mn-ea"/>
              <a:sym typeface="+mn-ea"/>
            </a:endParaRPr>
          </a:p>
          <a:p>
            <a:pPr algn="l">
              <a:lnSpc>
                <a:spcPct val="93000"/>
              </a:lnSpc>
              <a:spcBef>
                <a:spcPct val="20000"/>
              </a:spcBef>
              <a:buSzTx/>
              <a:buFontTx/>
              <a:buBlip>
                <a:blip r:embed="rId1"/>
              </a:buBlip>
            </a:pPr>
            <a:r>
              <a:rPr lang="en-US" altLang="zh-CN" sz="1400" dirty="0">
                <a:cs typeface="+mn-ea"/>
                <a:sym typeface="+mn-ea"/>
              </a:rPr>
              <a:t>  -Single gNB single cell without TAC change </a:t>
            </a:r>
            <a:endParaRPr lang="en-US" altLang="zh-CN" sz="1400" dirty="0">
              <a:cs typeface="+mn-ea"/>
              <a:sym typeface="+mn-ea"/>
            </a:endParaRPr>
          </a:p>
          <a:p>
            <a:pPr algn="l">
              <a:lnSpc>
                <a:spcPct val="93000"/>
              </a:lnSpc>
              <a:spcBef>
                <a:spcPct val="20000"/>
              </a:spcBef>
              <a:buSzTx/>
              <a:buFontTx/>
              <a:buBlip>
                <a:blip r:embed="rId1"/>
              </a:buBlip>
            </a:pPr>
            <a:r>
              <a:rPr lang="en-US" altLang="zh-CN" sz="1400" dirty="0">
                <a:cs typeface="+mn-ea"/>
                <a:sym typeface="+mn-ea"/>
              </a:rPr>
              <a:t>In the TR conclude that solutions on mobility will be further analysed during normative phase. At study conclusion it is assessed that the two gNB solution is feasible. It remains to be verified whether the single gNB solution is feasible and acceptable.</a:t>
            </a:r>
            <a:endParaRPr lang="en-US" altLang="zh-CN" sz="1400" dirty="0">
              <a:cs typeface="+mn-ea"/>
              <a:sym typeface="+mn-ea"/>
            </a:endParaRPr>
          </a:p>
          <a:p>
            <a:pPr marL="0" indent="0">
              <a:lnSpc>
                <a:spcPct val="93000"/>
              </a:lnSpc>
              <a:spcBef>
                <a:spcPct val="15000"/>
              </a:spcBef>
              <a:spcAft>
                <a:spcPct val="15000"/>
              </a:spcAft>
              <a:buNone/>
            </a:pPr>
            <a:r>
              <a:rPr lang="en-GB" altLang="zh-CN" sz="1400" b="1" u="sng" dirty="0" err="1">
                <a:sym typeface="+mn-ea"/>
              </a:rPr>
              <a:t>Femto</a:t>
            </a:r>
            <a:r>
              <a:rPr lang="en-GB" altLang="zh-CN" sz="1400" b="1" u="sng" dirty="0">
                <a:sym typeface="+mn-ea"/>
              </a:rPr>
              <a:t>:</a:t>
            </a:r>
            <a:endParaRPr lang="en-GB" altLang="zh-CN" sz="1400" b="1" u="sng" dirty="0">
              <a:sym typeface="+mn-ea"/>
            </a:endParaRPr>
          </a:p>
          <a:p>
            <a:pPr>
              <a:lnSpc>
                <a:spcPct val="93000"/>
              </a:lnSpc>
            </a:pPr>
            <a:r>
              <a:rPr lang="en-US" altLang="zh-CN" sz="1400" dirty="0">
                <a:cs typeface="+mn-ea"/>
                <a:sym typeface="+mn-ea"/>
              </a:rPr>
              <a:t>Conclusion on NG interface</a:t>
            </a:r>
            <a:r>
              <a:rPr lang="zh-CN" altLang="en-US" sz="1400" dirty="0">
                <a:cs typeface="+mn-ea"/>
                <a:sym typeface="+mn-ea"/>
              </a:rPr>
              <a:t>： </a:t>
            </a:r>
            <a:r>
              <a:rPr lang="en-US" altLang="zh-CN" sz="1400" dirty="0">
                <a:cs typeface="+mn-ea"/>
                <a:sym typeface="+mn-ea"/>
              </a:rPr>
              <a:t>direct connection of an NR </a:t>
            </a:r>
            <a:r>
              <a:rPr lang="en-US" altLang="zh-CN" sz="1400" dirty="0" err="1">
                <a:cs typeface="+mn-ea"/>
                <a:sym typeface="+mn-ea"/>
              </a:rPr>
              <a:t>Femto</a:t>
            </a:r>
            <a:r>
              <a:rPr lang="en-US" altLang="zh-CN" sz="1400" dirty="0">
                <a:cs typeface="+mn-ea"/>
                <a:sym typeface="+mn-ea"/>
              </a:rPr>
              <a:t> Node to the 5GC is already possible</a:t>
            </a:r>
            <a:r>
              <a:rPr lang="zh-CN" altLang="en-US" sz="1400" dirty="0">
                <a:cs typeface="+mn-ea"/>
                <a:sym typeface="+mn-ea"/>
              </a:rPr>
              <a:t>，</a:t>
            </a:r>
            <a:r>
              <a:rPr lang="en-US" altLang="zh-CN" sz="1400" dirty="0">
                <a:cs typeface="+mn-ea"/>
                <a:sym typeface="+mn-ea"/>
              </a:rPr>
              <a:t>an optional NR </a:t>
            </a:r>
            <a:r>
              <a:rPr lang="en-US" altLang="zh-CN" sz="1400" dirty="0" err="1">
                <a:cs typeface="+mn-ea"/>
                <a:sym typeface="+mn-ea"/>
              </a:rPr>
              <a:t>Femto</a:t>
            </a:r>
            <a:r>
              <a:rPr lang="en-US" altLang="zh-CN" sz="1400" dirty="0">
                <a:cs typeface="+mn-ea"/>
                <a:sym typeface="+mn-ea"/>
              </a:rPr>
              <a:t> GW is recommended for a normative phase.</a:t>
            </a:r>
            <a:endParaRPr lang="en-US" altLang="zh-CN" sz="1400" dirty="0">
              <a:cs typeface="+mn-ea"/>
              <a:sym typeface="+mn-ea"/>
            </a:endParaRPr>
          </a:p>
          <a:p>
            <a:pPr>
              <a:lnSpc>
                <a:spcPct val="93000"/>
              </a:lnSpc>
            </a:pPr>
            <a:r>
              <a:rPr lang="en-US" altLang="zh-CN" sz="1400" dirty="0">
                <a:cs typeface="+mn-ea"/>
                <a:sym typeface="+mn-ea"/>
              </a:rPr>
              <a:t>Conclusion on </a:t>
            </a:r>
            <a:r>
              <a:rPr lang="en-US" altLang="zh-CN" sz="1400" dirty="0" err="1">
                <a:cs typeface="+mn-ea"/>
                <a:sym typeface="+mn-ea"/>
              </a:rPr>
              <a:t>Xn</a:t>
            </a:r>
            <a:r>
              <a:rPr lang="en-US" altLang="zh-CN" sz="1400" dirty="0">
                <a:cs typeface="+mn-ea"/>
                <a:sym typeface="+mn-ea"/>
              </a:rPr>
              <a:t> interface</a:t>
            </a:r>
            <a:r>
              <a:rPr lang="zh-CN" altLang="en-US" sz="1400" dirty="0">
                <a:cs typeface="+mn-ea"/>
                <a:sym typeface="+mn-ea"/>
              </a:rPr>
              <a:t>： </a:t>
            </a:r>
            <a:r>
              <a:rPr lang="en-US" altLang="zh-CN" sz="1400" dirty="0">
                <a:cs typeface="+mn-ea"/>
                <a:sym typeface="+mn-ea"/>
              </a:rPr>
              <a:t>direct connection of an NR </a:t>
            </a:r>
            <a:r>
              <a:rPr lang="en-US" altLang="zh-CN" sz="1400" dirty="0" err="1">
                <a:cs typeface="+mn-ea"/>
                <a:sym typeface="+mn-ea"/>
              </a:rPr>
              <a:t>Femto</a:t>
            </a:r>
            <a:r>
              <a:rPr lang="en-US" altLang="zh-CN" sz="1400" dirty="0">
                <a:cs typeface="+mn-ea"/>
                <a:sym typeface="+mn-ea"/>
              </a:rPr>
              <a:t> Node to other NR </a:t>
            </a:r>
            <a:r>
              <a:rPr lang="en-US" altLang="zh-CN" sz="1400" dirty="0" err="1">
                <a:cs typeface="+mn-ea"/>
                <a:sym typeface="+mn-ea"/>
              </a:rPr>
              <a:t>Femto</a:t>
            </a:r>
            <a:r>
              <a:rPr lang="en-US" altLang="zh-CN" sz="1400" dirty="0">
                <a:cs typeface="+mn-ea"/>
                <a:sym typeface="+mn-ea"/>
              </a:rPr>
              <a:t> Nodes / </a:t>
            </a:r>
            <a:r>
              <a:rPr lang="en-US" altLang="zh-CN" sz="1400" dirty="0" err="1">
                <a:cs typeface="+mn-ea"/>
                <a:sym typeface="+mn-ea"/>
              </a:rPr>
              <a:t>gNBs</a:t>
            </a:r>
            <a:r>
              <a:rPr lang="en-US" altLang="zh-CN" sz="1400" dirty="0">
                <a:cs typeface="+mn-ea"/>
                <a:sym typeface="+mn-ea"/>
              </a:rPr>
              <a:t> via the </a:t>
            </a:r>
            <a:r>
              <a:rPr lang="en-US" altLang="zh-CN" sz="1400" dirty="0" err="1">
                <a:cs typeface="+mn-ea"/>
                <a:sym typeface="+mn-ea"/>
              </a:rPr>
              <a:t>Xn</a:t>
            </a:r>
            <a:r>
              <a:rPr lang="en-US" altLang="zh-CN" sz="1400" dirty="0">
                <a:cs typeface="+mn-ea"/>
                <a:sym typeface="+mn-ea"/>
              </a:rPr>
              <a:t> interface, is already possible.</a:t>
            </a:r>
            <a:endParaRPr lang="en-US" altLang="zh-CN" sz="1400" dirty="0">
              <a:cs typeface="+mn-ea"/>
              <a:sym typeface="+mn-ea"/>
            </a:endParaRPr>
          </a:p>
          <a:p>
            <a:pPr>
              <a:lnSpc>
                <a:spcPct val="93000"/>
              </a:lnSpc>
            </a:pPr>
            <a:r>
              <a:rPr lang="en-US" altLang="zh-CN" sz="1400" dirty="0">
                <a:cs typeface="+mn-ea"/>
                <a:sym typeface="+mn-ea"/>
              </a:rPr>
              <a:t>For Access control, NR </a:t>
            </a:r>
            <a:r>
              <a:rPr lang="en-US" altLang="zh-CN" sz="1400" dirty="0" err="1">
                <a:cs typeface="+mn-ea"/>
                <a:sym typeface="+mn-ea"/>
              </a:rPr>
              <a:t>Femto</a:t>
            </a:r>
            <a:r>
              <a:rPr lang="en-US" altLang="zh-CN" sz="1400" dirty="0">
                <a:cs typeface="+mn-ea"/>
                <a:sym typeface="+mn-ea"/>
              </a:rPr>
              <a:t> reuses the existing CAG functionalities, no stage3 impact has been identified. </a:t>
            </a:r>
            <a:endParaRPr lang="en-GB" altLang="zh-CN" sz="1400" dirty="0">
              <a:cs typeface="+mn-ea"/>
              <a:sym typeface="+mn-ea"/>
            </a:endParaRPr>
          </a:p>
          <a:p>
            <a:pPr>
              <a:lnSpc>
                <a:spcPct val="93000"/>
              </a:lnSpc>
            </a:pPr>
            <a:r>
              <a:rPr lang="en-US" altLang="zh-CN" sz="1400" dirty="0">
                <a:cs typeface="+mn-ea"/>
                <a:sym typeface="+mn-ea"/>
              </a:rPr>
              <a:t>Clarify the aspects to support local service via local UPF.</a:t>
            </a:r>
            <a:endParaRPr lang="en-US" altLang="zh-CN" sz="1400" dirty="0">
              <a:cs typeface="+mn-ea"/>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altLang="zh-CN" sz="1260" b="1" u="sng" dirty="0">
                <a:cs typeface="Arial" panose="020B0604020202020204" pitchFamily="34" charset="0"/>
                <a:sym typeface="+mn-ea"/>
              </a:rPr>
              <a:t>Impacts and dependencies on other WGs</a:t>
            </a:r>
            <a:endParaRPr lang="en-GB" altLang="zh-CN" sz="1260" b="1" u="sng" dirty="0">
              <a:cs typeface="Arial" panose="020B0604020202020204" pitchFamily="34" charset="0"/>
              <a:sym typeface="+mn-ea"/>
            </a:endParaRPr>
          </a:p>
          <a:p>
            <a:pPr marL="0" marR="0" lvl="0" algn="l" rtl="0" eaLnBrk="0" fontAlgn="base" latinLnBrk="0" hangingPunct="0">
              <a:lnSpc>
                <a:spcPct val="93000"/>
              </a:lnSpc>
              <a:spcBef>
                <a:spcPct val="15000"/>
              </a:spcBef>
              <a:spcAft>
                <a:spcPct val="15000"/>
              </a:spcAft>
              <a:buClr>
                <a:srgbClr val="C00000"/>
              </a:buClr>
              <a:buSzTx/>
              <a:buFontTx/>
              <a:buNone/>
            </a:pPr>
            <a:r>
              <a:rPr lang="en-GB" altLang="zh-CN" sz="1400" b="1" dirty="0" err="1">
                <a:sym typeface="+mn-ea"/>
              </a:rPr>
              <a:t>WAB</a:t>
            </a:r>
            <a:r>
              <a:rPr lang="en-GB" altLang="zh-CN" sz="1400" dirty="0" err="1">
                <a:sym typeface="+mn-ea"/>
              </a:rPr>
              <a:t>:Feedback</a:t>
            </a:r>
            <a:r>
              <a:rPr lang="en-GB" altLang="zh-CN" sz="1400" dirty="0">
                <a:sym typeface="+mn-ea"/>
              </a:rPr>
              <a:t> from SA2 is needed concerning whether any of the options above of the single gNB solution is feasible and whether enhancements are needed.</a:t>
            </a:r>
            <a:endParaRPr lang="en-GB" altLang="zh-CN" sz="1400" dirty="0">
              <a:sym typeface="+mn-ea"/>
            </a:endParaRPr>
          </a:p>
          <a:p>
            <a:pPr marL="0" lvl="0">
              <a:lnSpc>
                <a:spcPct val="93000"/>
              </a:lnSpc>
              <a:spcBef>
                <a:spcPct val="15000"/>
              </a:spcBef>
              <a:spcAft>
                <a:spcPct val="15000"/>
              </a:spcAft>
              <a:buNone/>
            </a:pPr>
            <a:r>
              <a:rPr lang="en-GB" altLang="zh-CN" sz="1400" b="1" dirty="0" err="1">
                <a:sym typeface="+mn-ea"/>
              </a:rPr>
              <a:t>Femto</a:t>
            </a:r>
            <a:r>
              <a:rPr lang="en-GB" altLang="zh-CN" sz="1400" dirty="0">
                <a:sym typeface="+mn-ea"/>
              </a:rPr>
              <a:t>:</a:t>
            </a:r>
            <a:r>
              <a:rPr lang="en-US" altLang="zh-CN" sz="1400" dirty="0">
                <a:cs typeface="+mn-ea"/>
                <a:sym typeface="+mn-ea"/>
              </a:rPr>
              <a:t> RAN3 ask SA2/3 to take RAN3’s conclusion on NR </a:t>
            </a:r>
            <a:r>
              <a:rPr lang="en-US" altLang="zh-CN" sz="1400" dirty="0" err="1">
                <a:cs typeface="+mn-ea"/>
                <a:sym typeface="+mn-ea"/>
              </a:rPr>
              <a:t>Femto</a:t>
            </a:r>
            <a:r>
              <a:rPr lang="en-US" altLang="zh-CN" sz="1400" dirty="0">
                <a:cs typeface="+mn-ea"/>
                <a:sym typeface="+mn-ea"/>
              </a:rPr>
              <a:t> into account in future work.</a:t>
            </a:r>
            <a:endParaRPr lang="en-GB" altLang="zh-CN" sz="1400"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dirty="0">
                <a:ln>
                  <a:noFill/>
                </a:ln>
                <a:effectLst/>
                <a:uLnTx/>
                <a:uFillTx/>
                <a:cs typeface="Arial" panose="020B0604020202020204" pitchFamily="34" charset="0"/>
                <a:sym typeface="+mn-ea"/>
              </a:rPr>
              <a:t>Other important info</a:t>
            </a:r>
            <a:endParaRPr kumimoji="0" lang="en-GB" sz="1400" b="1" i="0" u="sng" strike="noStrike" kern="0" cap="none" spc="0" normalizeH="0" baseline="0" noProof="1">
              <a:ln>
                <a:noFill/>
              </a:ln>
              <a:solidFill>
                <a:schemeClr val="tx1"/>
              </a:solidFill>
              <a:effectLst/>
              <a:uLnTx/>
              <a:uFillTx/>
              <a:cs typeface="Arial" panose="020B0604020202020204" pitchFamily="34" charset="0"/>
            </a:endParaRPr>
          </a:p>
          <a:p>
            <a:pPr marL="87630" indent="-87630" algn="l">
              <a:lnSpc>
                <a:spcPct val="93000"/>
              </a:lnSpc>
              <a:spcBef>
                <a:spcPct val="15000"/>
              </a:spcBef>
              <a:spcAft>
                <a:spcPct val="15000"/>
              </a:spcAft>
              <a:buSzTx/>
              <a:buFontTx/>
              <a:buBlip>
                <a:blip r:embed="rId1"/>
              </a:buBlip>
              <a:defRPr/>
            </a:pPr>
            <a:r>
              <a:rPr lang="en-US" altLang="zh-CN" sz="1400" b="1" dirty="0">
                <a:solidFill>
                  <a:srgbClr val="FF0000"/>
                </a:solidFill>
                <a:ea typeface="宋体" panose="02010600030101010101" pitchFamily="2" charset="-122"/>
                <a:cs typeface="Arial" panose="020B0604020202020204" pitchFamily="34" charset="0"/>
                <a:sym typeface="+mn-ea"/>
              </a:rPr>
              <a:t>This SI is completed.</a:t>
            </a:r>
            <a:endParaRPr lang="en-US" altLang="zh-CN" sz="1400" b="1" noProof="1">
              <a:solidFill>
                <a:srgbClr val="FF0000"/>
              </a:solidFill>
              <a:latin typeface="+mn-lt"/>
              <a:ea typeface="宋体" panose="02010600030101010101" pitchFamily="2" charset="-122"/>
              <a:cs typeface="Arial" panose="020B0604020202020204" pitchFamily="34" charset="0"/>
            </a:endParaRPr>
          </a:p>
        </p:txBody>
      </p:sp>
      <p:sp>
        <p:nvSpPr>
          <p:cNvPr id="76804"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705"/>
            <a:ext cx="7418070" cy="563245"/>
          </a:xfrm>
        </p:spPr>
        <p:txBody>
          <a:bodyPr vert="horz" wrap="square" lIns="91440" tIns="45720" rIns="91440" bIns="45720" anchor="ctr" anchorCtr="0"/>
          <a:lstStyle/>
          <a:p>
            <a:r>
              <a:rPr lang="en-US" altLang="en-US" sz="3600" dirty="0"/>
              <a:t>R19 Mobility Enh </a:t>
            </a:r>
            <a:r>
              <a:rPr lang="en-US" altLang="en-US" sz="3600" dirty="0">
                <a:sym typeface="+mn-ea"/>
              </a:rPr>
              <a:t>WI</a:t>
            </a:r>
            <a:endParaRPr lang="en-US" altLang="en-US" sz="3600" dirty="0"/>
          </a:p>
        </p:txBody>
      </p:sp>
      <p:sp>
        <p:nvSpPr>
          <p:cNvPr id="37891" name="Content Placeholder 2"/>
          <p:cNvSpPr>
            <a:spLocks noGrp="1"/>
          </p:cNvSpPr>
          <p:nvPr>
            <p:ph idx="1"/>
          </p:nvPr>
        </p:nvSpPr>
        <p:spPr>
          <a:xfrm>
            <a:off x="346075" y="742950"/>
            <a:ext cx="8451850" cy="6005830"/>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400" b="1" u="sng" dirty="0">
                <a:sym typeface="+mn-ea"/>
              </a:rPr>
              <a:t>Progress in the last quarter</a:t>
            </a:r>
            <a:endParaRPr lang="en-US" altLang="sv-SE" sz="1400" dirty="0">
              <a:sym typeface="+mn-ea"/>
            </a:endParaRPr>
          </a:p>
          <a:p>
            <a:pPr algn="l">
              <a:lnSpc>
                <a:spcPct val="93000"/>
              </a:lnSpc>
              <a:spcBef>
                <a:spcPct val="20000"/>
              </a:spcBef>
              <a:buSzTx/>
              <a:buFontTx/>
              <a:buBlip>
                <a:blip r:embed="rId1"/>
              </a:buBlip>
            </a:pPr>
            <a:r>
              <a:rPr lang="en-GB" altLang="zh-CN" sz="1400" dirty="0">
                <a:cs typeface="+mn-ea"/>
                <a:sym typeface="+mn-ea"/>
              </a:rPr>
              <a:t>Introduce a new UE associated Class-1 XnAP procedure to update the LTM configurations for subsequent LTM.</a:t>
            </a:r>
            <a:endParaRPr lang="en-GB" altLang="zh-CN" sz="1400" dirty="0">
              <a:cs typeface="+mn-ea"/>
              <a:sym typeface="+mn-ea"/>
            </a:endParaRPr>
          </a:p>
          <a:p>
            <a:pPr algn="l">
              <a:lnSpc>
                <a:spcPct val="93000"/>
              </a:lnSpc>
              <a:spcBef>
                <a:spcPct val="20000"/>
              </a:spcBef>
              <a:buSzTx/>
              <a:buFontTx/>
              <a:buBlip>
                <a:blip r:embed="rId1"/>
              </a:buBlip>
            </a:pPr>
            <a:r>
              <a:rPr lang="en-GB" altLang="zh-CN" sz="1400" dirty="0">
                <a:cs typeface="+mn-ea"/>
                <a:sym typeface="+mn-ea"/>
              </a:rPr>
              <a:t>Change the name of LTM Cell Switch Notification message to Cell Switch Notification message.</a:t>
            </a:r>
            <a:endParaRPr lang="en-GB" altLang="zh-CN" sz="1400" dirty="0">
              <a:cs typeface="+mn-ea"/>
              <a:sym typeface="+mn-ea"/>
            </a:endParaRPr>
          </a:p>
          <a:p>
            <a:pPr algn="l">
              <a:lnSpc>
                <a:spcPct val="93000"/>
              </a:lnSpc>
              <a:spcBef>
                <a:spcPct val="20000"/>
              </a:spcBef>
              <a:buSzTx/>
              <a:buFontTx/>
              <a:buBlip>
                <a:blip r:embed="rId1"/>
              </a:buBlip>
            </a:pPr>
            <a:r>
              <a:rPr lang="en-GB" altLang="zh-CN" sz="1400" dirty="0">
                <a:cs typeface="+mn-ea"/>
                <a:sym typeface="+mn-ea"/>
              </a:rPr>
              <a:t>Reuse the Early Status Transfer and SN Status Transfer message for inter-CU LTM.</a:t>
            </a:r>
            <a:endParaRPr lang="en-GB" altLang="zh-CN" sz="1400" dirty="0">
              <a:cs typeface="+mn-ea"/>
              <a:sym typeface="+mn-ea"/>
            </a:endParaRPr>
          </a:p>
          <a:p>
            <a:pPr algn="l">
              <a:lnSpc>
                <a:spcPct val="93000"/>
              </a:lnSpc>
              <a:spcBef>
                <a:spcPct val="20000"/>
              </a:spcBef>
              <a:buSzTx/>
              <a:buFontTx/>
              <a:buBlip>
                <a:blip r:embed="rId1"/>
              </a:buBlip>
            </a:pPr>
            <a:r>
              <a:rPr lang="en-GB" altLang="zh-CN" sz="1400" dirty="0">
                <a:cs typeface="+mn-ea"/>
                <a:sym typeface="+mn-ea"/>
              </a:rPr>
              <a:t>Adopt Class-2 procedure for candidate gNB-initiated LTM cancellation. Down select from Option1 and Option3 in the next meeting:</a:t>
            </a:r>
            <a:endParaRPr lang="en-GB" altLang="zh-CN" sz="1400" dirty="0">
              <a:cs typeface="+mn-ea"/>
              <a:sym typeface="+mn-ea"/>
            </a:endParaRPr>
          </a:p>
          <a:p>
            <a:pPr lvl="1" algn="l">
              <a:lnSpc>
                <a:spcPct val="93000"/>
              </a:lnSpc>
              <a:spcBef>
                <a:spcPct val="20000"/>
              </a:spcBef>
              <a:buSzTx/>
              <a:buFont typeface="Wingdings" panose="05000000000000000000" charset="0"/>
              <a:buChar char="Ø"/>
            </a:pPr>
            <a:r>
              <a:rPr lang="en-GB" altLang="zh-CN" sz="1165" dirty="0">
                <a:cs typeface="+mn-ea"/>
                <a:sym typeface="+mn-ea"/>
              </a:rPr>
              <a:t>Option 1: Reuse CHO Cancel</a:t>
            </a:r>
            <a:endParaRPr lang="en-GB" altLang="zh-CN" sz="1165" dirty="0">
              <a:cs typeface="+mn-ea"/>
              <a:sym typeface="+mn-ea"/>
            </a:endParaRPr>
          </a:p>
          <a:p>
            <a:pPr lvl="1" algn="l">
              <a:lnSpc>
                <a:spcPct val="93000"/>
              </a:lnSpc>
              <a:spcBef>
                <a:spcPct val="20000"/>
              </a:spcBef>
              <a:buSzTx/>
              <a:buFont typeface="Wingdings" panose="05000000000000000000" charset="0"/>
              <a:buChar char="Ø"/>
            </a:pPr>
            <a:r>
              <a:rPr lang="en-GB" altLang="zh-CN" sz="1165" dirty="0">
                <a:cs typeface="+mn-ea"/>
                <a:sym typeface="+mn-ea"/>
              </a:rPr>
              <a:t>Option 2: Rename CHO Cancel</a:t>
            </a:r>
            <a:endParaRPr lang="en-GB" altLang="zh-CN" sz="1165" dirty="0">
              <a:cs typeface="+mn-ea"/>
              <a:sym typeface="+mn-ea"/>
            </a:endParaRPr>
          </a:p>
          <a:p>
            <a:pPr lvl="1" algn="l">
              <a:lnSpc>
                <a:spcPct val="93000"/>
              </a:lnSpc>
              <a:spcBef>
                <a:spcPct val="20000"/>
              </a:spcBef>
              <a:buSzTx/>
              <a:buFont typeface="Wingdings" panose="05000000000000000000" charset="0"/>
              <a:buChar char="Ø"/>
            </a:pPr>
            <a:r>
              <a:rPr lang="en-GB" altLang="zh-CN" sz="1165" dirty="0">
                <a:cs typeface="+mn-ea"/>
                <a:sym typeface="+mn-ea"/>
              </a:rPr>
              <a:t>Option 3: Introduce new procedure</a:t>
            </a:r>
            <a:endParaRPr lang="en-GB" altLang="zh-CN" sz="1400" dirty="0">
              <a:cs typeface="+mn-ea"/>
              <a:sym typeface="+mn-ea"/>
            </a:endParaRPr>
          </a:p>
          <a:p>
            <a:pPr>
              <a:lnSpc>
                <a:spcPct val="93000"/>
              </a:lnSpc>
            </a:pPr>
            <a:endParaRPr lang="en-US" altLang="sv-SE" sz="1400" dirty="0">
              <a:sym typeface="+mn-ea"/>
            </a:endParaRPr>
          </a:p>
          <a:p>
            <a:pPr marL="0" indent="0">
              <a:lnSpc>
                <a:spcPct val="93000"/>
              </a:lnSpc>
              <a:spcBef>
                <a:spcPct val="15000"/>
              </a:spcBef>
              <a:spcAft>
                <a:spcPct val="15000"/>
              </a:spcAft>
              <a:buNone/>
            </a:pPr>
            <a:r>
              <a:rPr lang="en-GB" altLang="zh-CN" sz="1400" b="1" u="sng" dirty="0">
                <a:cs typeface="Arial" panose="020B0604020202020204" pitchFamily="34" charset="0"/>
                <a:sym typeface="+mn-ea"/>
              </a:rPr>
              <a:t>Impacts and dependencies on other </a:t>
            </a:r>
            <a:r>
              <a:rPr lang="en-GB" altLang="zh-CN" sz="1400" b="1" u="sng" dirty="0" err="1">
                <a:cs typeface="Arial" panose="020B0604020202020204" pitchFamily="34" charset="0"/>
                <a:sym typeface="+mn-ea"/>
              </a:rPr>
              <a:t>WGs</a:t>
            </a:r>
            <a:endParaRPr lang="en-GB" altLang="zh-CN" sz="1400" b="1" u="sng" dirty="0" err="1">
              <a:cs typeface="Arial" panose="020B0604020202020204" pitchFamily="34" charset="0"/>
              <a:sym typeface="+mn-ea"/>
            </a:endParaRPr>
          </a:p>
          <a:p>
            <a:pPr algn="l">
              <a:lnSpc>
                <a:spcPct val="93000"/>
              </a:lnSpc>
              <a:spcBef>
                <a:spcPct val="20000"/>
              </a:spcBef>
              <a:buSzTx/>
              <a:buFontTx/>
              <a:buBlip>
                <a:blip r:embed="rId1"/>
              </a:buBlip>
            </a:pPr>
            <a:r>
              <a:rPr lang="en-GB" altLang="zh-CN" sz="1400" dirty="0">
                <a:cs typeface="+mn-ea"/>
                <a:sym typeface="+mn-ea"/>
              </a:rPr>
              <a:t>N/A</a:t>
            </a:r>
            <a:endParaRPr lang="en-GB" altLang="zh-CN" sz="1400" dirty="0">
              <a:cs typeface="+mn-ea"/>
              <a:sym typeface="+mn-ea"/>
            </a:endParaRPr>
          </a:p>
          <a:p>
            <a:pPr marL="0" lvl="0" indent="0" algn="l">
              <a:lnSpc>
                <a:spcPct val="93000"/>
              </a:lnSpc>
              <a:spcBef>
                <a:spcPct val="20000"/>
              </a:spcBef>
              <a:buSzTx/>
              <a:buFontTx/>
              <a:buNone/>
            </a:pPr>
            <a:endParaRPr lang="en-GB" altLang="zh-CN" sz="1400" b="1" u="sng" dirty="0">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400" b="1" u="sng">
                <a:ln>
                  <a:noFill/>
                </a:ln>
                <a:effectLst/>
                <a:uLnTx/>
                <a:uFillTx/>
                <a:cs typeface="Arial" panose="020B0604020202020204" pitchFamily="34" charset="0"/>
                <a:sym typeface="+mn-ea"/>
              </a:rPr>
              <a:t>Other important info</a:t>
            </a:r>
            <a:endParaRPr kumimoji="0" lang="en-GB" sz="1400" b="1" i="0" u="sng" strike="noStrike" kern="0" cap="none" spc="0" normalizeH="0" baseline="0" noProof="1">
              <a:ln>
                <a:noFill/>
              </a:ln>
              <a:solidFill>
                <a:schemeClr val="tx1"/>
              </a:solidFill>
              <a:effectLst/>
              <a:uLnTx/>
              <a:uFillTx/>
              <a:cs typeface="Arial" panose="020B0604020202020204" pitchFamily="34" charset="0"/>
            </a:endParaRPr>
          </a:p>
          <a:p>
            <a:pPr lvl="0" algn="l">
              <a:lnSpc>
                <a:spcPct val="93000"/>
              </a:lnSpc>
              <a:spcBef>
                <a:spcPct val="20000"/>
              </a:spcBef>
              <a:buSzTx/>
              <a:buFontTx/>
              <a:buBlip>
                <a:blip r:embed="rId1"/>
              </a:buBlip>
            </a:pPr>
            <a:r>
              <a:rPr lang="en-GB" altLang="zh-CN" sz="1400" dirty="0">
                <a:cs typeface="+mn-ea"/>
                <a:sym typeface="+mn-ea"/>
              </a:rPr>
              <a:t>N/A</a:t>
            </a:r>
            <a:endParaRPr lang="en-GB" altLang="zh-CN" sz="1400" dirty="0">
              <a:cs typeface="+mn-ea"/>
              <a:sym typeface="+mn-ea"/>
            </a:endParaRPr>
          </a:p>
          <a:p>
            <a:pPr marL="0" lvl="0" indent="0" algn="l">
              <a:lnSpc>
                <a:spcPct val="93000"/>
              </a:lnSpc>
              <a:spcBef>
                <a:spcPct val="20000"/>
              </a:spcBef>
              <a:buSzTx/>
              <a:buFontTx/>
              <a:buNone/>
            </a:pPr>
            <a:endParaRPr lang="en-GB" altLang="zh-CN" sz="1400" b="1" u="sng" dirty="0">
              <a:cs typeface="Arial" panose="020B0604020202020204" pitchFamily="34" charset="0"/>
              <a:sym typeface="+mn-ea"/>
            </a:endParaRPr>
          </a:p>
          <a:p>
            <a:pPr marL="0" indent="0">
              <a:lnSpc>
                <a:spcPct val="93000"/>
              </a:lnSpc>
              <a:spcBef>
                <a:spcPct val="15000"/>
              </a:spcBef>
              <a:spcAft>
                <a:spcPct val="15000"/>
              </a:spcAft>
              <a:buSzPct val="100000"/>
              <a:buNone/>
              <a:defRPr/>
            </a:pPr>
            <a:endParaRPr lang="en-GB" sz="1400" noProof="1">
              <a:ea typeface="宋体" panose="02010600030101010101" pitchFamily="2" charset="-122"/>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4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overrideClrMapping bg1="lt1" tx1="dk1" bg2="lt2" tx2="dk2" accent1="accent1" accent2="accent2" accent3="accent3" accent4="accent4" accent5="accent5" accent6="accent6" hlink="hlink" folHlink="folHlink"/>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388"/>
            <a:ext cx="6770688" cy="563562"/>
          </a:xfrm>
        </p:spPr>
        <p:txBody>
          <a:bodyPr vert="horz" wrap="square" lIns="91440" tIns="45720" rIns="91440" bIns="45720" anchor="ctr" anchorCtr="0"/>
          <a:lstStyle/>
          <a:p>
            <a:r>
              <a:rPr lang="en-US" altLang="en-US" sz="3600" dirty="0"/>
              <a:t>R19 NR NTN </a:t>
            </a:r>
            <a:r>
              <a:rPr lang="en-US" altLang="en-US" sz="3600" dirty="0">
                <a:sym typeface="+mn-ea"/>
              </a:rPr>
              <a:t>WI</a:t>
            </a:r>
            <a:endParaRPr lang="en-US" altLang="en-US" sz="3600" dirty="0"/>
          </a:p>
        </p:txBody>
      </p:sp>
      <p:sp>
        <p:nvSpPr>
          <p:cNvPr id="37891" name="Content Placeholder 2"/>
          <p:cNvSpPr>
            <a:spLocks noGrp="1"/>
          </p:cNvSpPr>
          <p:nvPr>
            <p:ph idx="1"/>
          </p:nvPr>
        </p:nvSpPr>
        <p:spPr>
          <a:xfrm>
            <a:off x="373063" y="742950"/>
            <a:ext cx="8388350" cy="5627688"/>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6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
        <p:nvSpPr>
          <p:cNvPr id="2" name="Content Placeholder 2"/>
          <p:cNvSpPr>
            <a:spLocks noGrp="1"/>
          </p:cNvSpPr>
          <p:nvPr/>
        </p:nvSpPr>
        <p:spPr>
          <a:xfrm>
            <a:off x="373380" y="742950"/>
            <a:ext cx="8451850" cy="5850255"/>
          </a:xfrm>
          <a:prstGeom prst="rect">
            <a:avLst/>
          </a:prstGeom>
          <a:noFill/>
          <a:ln w="9525">
            <a:noFill/>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lr>
                <a:srgbClr val="C00000"/>
              </a:buClr>
              <a:buBlip>
                <a:blip r:embed="rId1"/>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marL="0" indent="0">
              <a:lnSpc>
                <a:spcPct val="93000"/>
              </a:lnSpc>
              <a:spcBef>
                <a:spcPct val="15000"/>
              </a:spcBef>
              <a:spcAft>
                <a:spcPct val="15000"/>
              </a:spcAft>
              <a:buNone/>
            </a:pPr>
            <a:r>
              <a:rPr lang="en-GB" altLang="zh-CN" sz="1400" b="1" u="sng" dirty="0">
                <a:sym typeface="+mn-ea"/>
              </a:rPr>
              <a:t>Progress in the last quarter</a:t>
            </a:r>
            <a:endParaRPr lang="en-GB" altLang="zh-CN" sz="1400" b="1" u="sng" dirty="0">
              <a:sym typeface="+mn-ea"/>
            </a:endParaRPr>
          </a:p>
          <a:p>
            <a:pPr marL="0" indent="0">
              <a:lnSpc>
                <a:spcPct val="93000"/>
              </a:lnSpc>
              <a:spcBef>
                <a:spcPct val="15000"/>
              </a:spcBef>
              <a:spcAft>
                <a:spcPct val="15000"/>
              </a:spcAft>
              <a:buNone/>
            </a:pPr>
            <a:r>
              <a:rPr lang="en-US" sz="1400" u="sng" dirty="0">
                <a:sym typeface="+mn-ea"/>
              </a:rPr>
              <a:t>MBS broadcast service</a:t>
            </a:r>
            <a:r>
              <a:rPr lang="en-US" altLang="zh-CN" sz="1400" u="sng" dirty="0">
                <a:sym typeface="+mn-ea"/>
              </a:rPr>
              <a:t>:</a:t>
            </a:r>
            <a:endParaRPr lang="en-GB" altLang="zh-CN" sz="1400" b="1" u="sng" dirty="0">
              <a:sym typeface="+mn-ea"/>
            </a:endParaRPr>
          </a:p>
          <a:p>
            <a:pPr marL="342900" lvl="1" indent="-342900">
              <a:lnSpc>
                <a:spcPct val="93000"/>
              </a:lnSpc>
              <a:spcBef>
                <a:spcPct val="0"/>
              </a:spcBef>
              <a:buClr>
                <a:srgbClr val="C00000"/>
              </a:buClr>
              <a:buBlip>
                <a:blip r:embed="rId1"/>
              </a:buBlip>
            </a:pPr>
            <a:r>
              <a:rPr lang="en-US" sz="1400" dirty="0">
                <a:solidFill>
                  <a:srgbClr val="000000"/>
                </a:solidFill>
                <a:latin typeface="Calibri" panose="020F0502020204030204" pitchFamily="34" charset="0"/>
              </a:rPr>
              <a:t>Mapped Cell ID(s) could be used to describe the intended MBS service area for NTN.</a:t>
            </a:r>
            <a:endParaRPr lang="en-US" sz="1400" dirty="0">
              <a:solidFill>
                <a:srgbClr val="000000"/>
              </a:solidFill>
              <a:latin typeface="Calibri" panose="020F0502020204030204" pitchFamily="34" charset="0"/>
            </a:endParaRPr>
          </a:p>
          <a:p>
            <a:pPr marL="0" indent="0">
              <a:lnSpc>
                <a:spcPct val="93000"/>
              </a:lnSpc>
              <a:spcBef>
                <a:spcPct val="15000"/>
              </a:spcBef>
              <a:spcAft>
                <a:spcPct val="15000"/>
              </a:spcAft>
              <a:buNone/>
            </a:pPr>
            <a:endParaRPr lang="en-US" sz="1400" u="sng" dirty="0">
              <a:sym typeface="+mn-ea"/>
            </a:endParaRPr>
          </a:p>
          <a:p>
            <a:pPr marL="0" indent="0">
              <a:lnSpc>
                <a:spcPct val="93000"/>
              </a:lnSpc>
              <a:spcBef>
                <a:spcPct val="15000"/>
              </a:spcBef>
              <a:spcAft>
                <a:spcPct val="15000"/>
              </a:spcAft>
              <a:buNone/>
            </a:pPr>
            <a:r>
              <a:rPr lang="en-US" sz="1400" u="sng" dirty="0">
                <a:sym typeface="+mn-ea"/>
              </a:rPr>
              <a:t>Regenerative payload</a:t>
            </a:r>
            <a:r>
              <a:rPr lang="en-US" altLang="zh-CN" sz="1400" u="sng" dirty="0">
                <a:sym typeface="+mn-ea"/>
              </a:rPr>
              <a:t>:</a:t>
            </a:r>
            <a:endParaRPr lang="en-GB" altLang="zh-CN" sz="1400" b="1" u="sng" dirty="0">
              <a:sym typeface="+mn-ea"/>
            </a:endParaRPr>
          </a:p>
          <a:p>
            <a:pPr marL="342900" lvl="1" indent="-342900">
              <a:lnSpc>
                <a:spcPct val="93000"/>
              </a:lnSpc>
              <a:spcBef>
                <a:spcPct val="0"/>
              </a:spcBef>
              <a:buClr>
                <a:srgbClr val="C00000"/>
              </a:buClr>
              <a:buBlip>
                <a:blip r:embed="rId1"/>
              </a:buBlip>
            </a:pPr>
            <a:r>
              <a:rPr lang="en-US" sz="1400" dirty="0">
                <a:solidFill>
                  <a:srgbClr val="000000"/>
                </a:solidFill>
                <a:latin typeface="Calibri" panose="020F0502020204030204" pitchFamily="34" charset="0"/>
                <a:sym typeface="+mn-ea"/>
              </a:rPr>
              <a:t>Option 2 NG Removal/Setup can be used for Regenerative Payload NG interface management.</a:t>
            </a:r>
            <a:endParaRPr lang="en-US" sz="1400" dirty="0">
              <a:solidFill>
                <a:srgbClr val="000000"/>
              </a:solidFill>
              <a:latin typeface="Calibri" panose="020F0502020204030204" pitchFamily="34" charset="0"/>
              <a:sym typeface="+mn-ea"/>
            </a:endParaRPr>
          </a:p>
          <a:p>
            <a:pPr marL="342900" lvl="1" indent="-342900">
              <a:lnSpc>
                <a:spcPct val="93000"/>
              </a:lnSpc>
              <a:spcBef>
                <a:spcPct val="0"/>
              </a:spcBef>
              <a:buClr>
                <a:srgbClr val="C00000"/>
              </a:buClr>
              <a:buBlip>
                <a:blip r:embed="rId1"/>
              </a:buBlip>
            </a:pPr>
            <a:r>
              <a:rPr lang="en-US" sz="1400" dirty="0">
                <a:solidFill>
                  <a:srgbClr val="000000"/>
                </a:solidFill>
                <a:latin typeface="Calibri" panose="020F0502020204030204" pitchFamily="34" charset="0"/>
                <a:sym typeface="+mn-ea"/>
              </a:rPr>
              <a:t>RAN3 assumes that current mechanisms to support UEs performing RRC connection resume and RRC connection re-establishment may be reused in regenerative payload architecture, subject to implementation and deployment.</a:t>
            </a:r>
            <a:endParaRPr lang="en-US" sz="1400" dirty="0">
              <a:solidFill>
                <a:srgbClr val="000000"/>
              </a:solidFill>
              <a:latin typeface="Calibri" panose="020F0502020204030204" pitchFamily="34" charset="0"/>
              <a:sym typeface="+mn-ea"/>
            </a:endParaRPr>
          </a:p>
          <a:p>
            <a:pPr marL="342900" lvl="1" indent="-342900">
              <a:lnSpc>
                <a:spcPct val="93000"/>
              </a:lnSpc>
              <a:spcBef>
                <a:spcPct val="0"/>
              </a:spcBef>
              <a:buClr>
                <a:srgbClr val="C00000"/>
              </a:buClr>
              <a:buBlip>
                <a:blip r:embed="rId1"/>
              </a:buBlip>
            </a:pPr>
            <a:r>
              <a:rPr lang="en-US" sz="1400" dirty="0">
                <a:solidFill>
                  <a:srgbClr val="000000"/>
                </a:solidFill>
                <a:latin typeface="Calibri" panose="020F0502020204030204" pitchFamily="34" charset="0"/>
                <a:sym typeface="+mn-ea"/>
              </a:rPr>
              <a:t>RAN3 assumes that during the feeder link switch, AMF is not changed for the UEs. Whether there has any standard impact needs to be further checked.</a:t>
            </a:r>
            <a:endParaRPr lang="en-US" sz="1400" dirty="0">
              <a:solidFill>
                <a:srgbClr val="000000"/>
              </a:solidFill>
              <a:latin typeface="Calibri" panose="020F0502020204030204" pitchFamily="34" charset="0"/>
              <a:sym typeface="+mn-ea"/>
            </a:endParaRPr>
          </a:p>
          <a:p>
            <a:pPr marL="457200" lvl="1" indent="0" algn="l">
              <a:lnSpc>
                <a:spcPct val="93000"/>
              </a:lnSpc>
              <a:spcBef>
                <a:spcPct val="20000"/>
              </a:spcBef>
              <a:buSzTx/>
              <a:buNone/>
            </a:pPr>
            <a:endParaRPr lang="en-US" altLang="zh-CN" sz="1400" dirty="0">
              <a:ea typeface="宋体" panose="02010600030101010101" pitchFamily="2" charset="-122"/>
              <a:cs typeface="Arial" panose="020B0604020202020204" pitchFamily="34" charset="0"/>
              <a:sym typeface="+mn-ea"/>
            </a:endParaRPr>
          </a:p>
          <a:p>
            <a:pPr marL="457200" lvl="1" indent="0" algn="l">
              <a:lnSpc>
                <a:spcPct val="93000"/>
              </a:lnSpc>
              <a:spcBef>
                <a:spcPct val="20000"/>
              </a:spcBef>
              <a:buSzTx/>
              <a:buNone/>
            </a:pP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None/>
            </a:pPr>
            <a:r>
              <a:rPr lang="en-GB" altLang="zh-CN" sz="1400" b="1" u="sng" dirty="0">
                <a:cs typeface="Arial" panose="020B0604020202020204" pitchFamily="34" charset="0"/>
                <a:sym typeface="+mn-ea"/>
              </a:rPr>
              <a:t>Impacts and dependencies on other </a:t>
            </a:r>
            <a:r>
              <a:rPr lang="en-GB" altLang="zh-CN" sz="1400" b="1" u="sng" dirty="0" err="1">
                <a:cs typeface="Arial" panose="020B0604020202020204" pitchFamily="34" charset="0"/>
                <a:sym typeface="+mn-ea"/>
              </a:rPr>
              <a:t>WGs</a:t>
            </a:r>
            <a:endParaRPr lang="en-GB" altLang="zh-CN" sz="1400" b="1" u="sng" dirty="0">
              <a:cs typeface="Arial" panose="020B0604020202020204" pitchFamily="34" charset="0"/>
              <a:sym typeface="+mn-ea"/>
            </a:endParaRPr>
          </a:p>
          <a:p>
            <a:pPr algn="l">
              <a:lnSpc>
                <a:spcPct val="93000"/>
              </a:lnSpc>
              <a:spcBef>
                <a:spcPct val="20000"/>
              </a:spcBef>
              <a:buSzTx/>
              <a:buFontTx/>
              <a:buBlip>
                <a:blip r:embed="rId1"/>
              </a:buBlip>
            </a:pPr>
            <a:r>
              <a:rPr lang="en-US" altLang="en-GB" sz="1400" dirty="0">
                <a:cs typeface="+mn-ea"/>
                <a:sym typeface="+mn-ea"/>
              </a:rPr>
              <a:t>N/A</a:t>
            </a:r>
            <a:endParaRPr lang="en-US" altLang="en-GB" sz="1400" dirty="0">
              <a:cs typeface="+mn-ea"/>
              <a:sym typeface="+mn-ea"/>
            </a:endParaRPr>
          </a:p>
          <a:p>
            <a:pPr marL="0" indent="0">
              <a:lnSpc>
                <a:spcPct val="93000"/>
              </a:lnSpc>
              <a:spcBef>
                <a:spcPct val="15000"/>
              </a:spcBef>
              <a:spcAft>
                <a:spcPct val="15000"/>
              </a:spcAft>
              <a:buNone/>
            </a:pPr>
            <a:endParaRPr lang="en-GB" altLang="zh-CN" sz="1400" dirty="0">
              <a:sym typeface="+mn-ea"/>
            </a:endParaRPr>
          </a:p>
          <a:p>
            <a:pPr marL="0" indent="0">
              <a:lnSpc>
                <a:spcPct val="93000"/>
              </a:lnSpc>
              <a:spcBef>
                <a:spcPct val="15000"/>
              </a:spcBef>
              <a:spcAft>
                <a:spcPct val="15000"/>
              </a:spcAft>
              <a:buNone/>
            </a:pPr>
            <a:r>
              <a:rPr lang="en-GB" altLang="zh-CN" sz="1400" b="1" u="sng" dirty="0">
                <a:cs typeface="Arial" panose="020B0604020202020204" pitchFamily="34" charset="0"/>
                <a:sym typeface="+mn-ea"/>
              </a:rPr>
              <a:t>Other important info</a:t>
            </a:r>
            <a:endParaRPr lang="en-GB" altLang="zh-CN" sz="1400" b="1" u="sng" dirty="0">
              <a:cs typeface="Arial" panose="020B0604020202020204" pitchFamily="34" charset="0"/>
              <a:sym typeface="+mn-ea"/>
            </a:endParaRPr>
          </a:p>
          <a:p>
            <a:pPr algn="l">
              <a:lnSpc>
                <a:spcPct val="93000"/>
              </a:lnSpc>
              <a:spcBef>
                <a:spcPct val="20000"/>
              </a:spcBef>
              <a:buSzTx/>
              <a:buFontTx/>
              <a:buBlip>
                <a:blip r:embed="rId1"/>
              </a:buBlip>
            </a:pPr>
            <a:r>
              <a:rPr lang="en-US" altLang="en-GB" sz="1400" dirty="0">
                <a:cs typeface="+mn-ea"/>
                <a:sym typeface="+mn-ea"/>
              </a:rPr>
              <a:t>N/A</a:t>
            </a:r>
            <a:endParaRPr lang="en-US" altLang="en-GB" sz="1400" dirty="0">
              <a:cs typeface="+mn-ea"/>
              <a:sym typeface="+mn-ea"/>
            </a:endParaRPr>
          </a:p>
          <a:p>
            <a:pPr marL="0" indent="0">
              <a:lnSpc>
                <a:spcPct val="93000"/>
              </a:lnSpc>
              <a:spcBef>
                <a:spcPct val="15000"/>
              </a:spcBef>
              <a:spcAft>
                <a:spcPct val="15000"/>
              </a:spcAft>
              <a:buSzPct val="100000"/>
              <a:buNone/>
              <a:defRPr/>
            </a:pP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GB" sz="1400" noProof="1">
              <a:ea typeface="宋体" panose="02010600030101010101" pitchFamily="2" charset="-122"/>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4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0" y="179388"/>
            <a:ext cx="6770688" cy="563562"/>
          </a:xfrm>
        </p:spPr>
        <p:txBody>
          <a:bodyPr vert="horz" wrap="square" lIns="91440" tIns="45720" rIns="91440" bIns="45720" anchor="ctr" anchorCtr="0"/>
          <a:lstStyle/>
          <a:p>
            <a:r>
              <a:rPr lang="en-US" altLang="en-US" sz="3600" dirty="0"/>
              <a:t>R19 IoT NTN </a:t>
            </a:r>
            <a:r>
              <a:rPr lang="en-US" altLang="en-US" sz="3600" dirty="0">
                <a:sym typeface="+mn-ea"/>
              </a:rPr>
              <a:t>WI</a:t>
            </a:r>
            <a:endParaRPr lang="en-US" altLang="en-US" sz="3600" dirty="0"/>
          </a:p>
        </p:txBody>
      </p:sp>
      <p:sp>
        <p:nvSpPr>
          <p:cNvPr id="37891" name="Content Placeholder 2"/>
          <p:cNvSpPr>
            <a:spLocks noGrp="1"/>
          </p:cNvSpPr>
          <p:nvPr>
            <p:ph idx="1"/>
          </p:nvPr>
        </p:nvSpPr>
        <p:spPr>
          <a:xfrm>
            <a:off x="373063" y="742950"/>
            <a:ext cx="8388350" cy="5627688"/>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lang="en-GB" altLang="zh-CN" sz="1600" b="1" u="sng" dirty="0">
              <a:sym typeface="+mn-ea"/>
            </a:endParaRPr>
          </a:p>
          <a:p>
            <a:pPr marL="342900" marR="0" lvl="1" indent="-342900" algn="l" defTabSz="914400" rtl="0" eaLnBrk="0" fontAlgn="base" latinLnBrk="0" hangingPunct="0">
              <a:lnSpc>
                <a:spcPct val="93000"/>
              </a:lnSpc>
              <a:spcBef>
                <a:spcPct val="20000"/>
              </a:spcBef>
              <a:buClr>
                <a:srgbClr val="C00000"/>
              </a:buClr>
              <a:buSzTx/>
              <a:buBlip>
                <a:blip r:embed="rId1"/>
              </a:buBlip>
            </a:pPr>
            <a:endParaRPr kumimoji="0" lang="en-US" sz="1400" b="0" i="0" u="none" strike="noStrike" kern="1200" cap="none" spc="0" normalizeH="0" baseline="0" noProof="1">
              <a:solidFill>
                <a:srgbClr val="000000"/>
              </a:solidFill>
              <a:latin typeface="Calibri" panose="020F0502020204030204" pitchFamily="34" charset="0"/>
              <a:cs typeface="+mn-cs"/>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6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
        <p:nvSpPr>
          <p:cNvPr id="70660"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
        <p:nvSpPr>
          <p:cNvPr id="2" name="Content Placeholder 2"/>
          <p:cNvSpPr>
            <a:spLocks noGrp="1"/>
          </p:cNvSpPr>
          <p:nvPr/>
        </p:nvSpPr>
        <p:spPr>
          <a:xfrm>
            <a:off x="373380" y="742950"/>
            <a:ext cx="8451850" cy="5850255"/>
          </a:xfrm>
          <a:prstGeom prst="rect">
            <a:avLst/>
          </a:prstGeom>
          <a:noFill/>
          <a:ln w="9525">
            <a:noFill/>
          </a:ln>
        </p:spPr>
        <p:txBody>
          <a:bodyPr vert="horz" wrap="square" lIns="91440" tIns="45720" rIns="91440" bIns="45720" numCol="1" anchor="t" anchorCtr="0" compatLnSpc="1"/>
          <a:lstStyle>
            <a:lvl1pPr marL="342900" indent="-342900" algn="l" rtl="0" eaLnBrk="0" fontAlgn="base" hangingPunct="0">
              <a:spcBef>
                <a:spcPct val="20000"/>
              </a:spcBef>
              <a:spcAft>
                <a:spcPct val="0"/>
              </a:spcAft>
              <a:buClr>
                <a:srgbClr val="C00000"/>
              </a:buClr>
              <a:buBlip>
                <a:blip r:embed="rId1"/>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marL="0" indent="0">
              <a:lnSpc>
                <a:spcPct val="93000"/>
              </a:lnSpc>
              <a:spcBef>
                <a:spcPct val="15000"/>
              </a:spcBef>
              <a:spcAft>
                <a:spcPct val="15000"/>
              </a:spcAft>
              <a:buNone/>
            </a:pPr>
            <a:r>
              <a:rPr lang="en-GB" altLang="zh-CN" sz="1400" b="1" u="sng" dirty="0">
                <a:sym typeface="+mn-ea"/>
              </a:rPr>
              <a:t>Progress in the last quarter</a:t>
            </a:r>
            <a:endParaRPr lang="en-GB" altLang="zh-CN" sz="1400" b="1" u="sng" dirty="0">
              <a:ea typeface="宋体" panose="02010600030101010101" pitchFamily="2" charset="-122"/>
              <a:cs typeface="Arial" panose="020B0604020202020204" pitchFamily="34" charset="0"/>
              <a:sym typeface="+mn-ea"/>
            </a:endParaRPr>
          </a:p>
          <a:p>
            <a:pPr marL="342900" lvl="1" indent="-342900" algn="l">
              <a:lnSpc>
                <a:spcPct val="93000"/>
              </a:lnSpc>
              <a:spcBef>
                <a:spcPct val="15000"/>
              </a:spcBef>
              <a:buSzTx/>
              <a:buBlip>
                <a:blip r:embed="rId1"/>
              </a:buBlip>
            </a:pPr>
            <a:r>
              <a:rPr lang="en-US" sz="1400" dirty="0">
                <a:solidFill>
                  <a:srgbClr val="000000"/>
                </a:solidFill>
                <a:latin typeface="Calibri" panose="020F0502020204030204" pitchFamily="34" charset="0"/>
                <a:sym typeface="+mn-ea"/>
              </a:rPr>
              <a:t>RAN3 decides to work on Split MME architecture and Full CN on board architecture. Whether eNB only on board architecture is feasible or not can be discussed later.</a:t>
            </a:r>
            <a:endParaRPr lang="en-US" altLang="zh-CN" sz="1400" dirty="0">
              <a:ea typeface="宋体" panose="02010600030101010101" pitchFamily="2" charset="-122"/>
              <a:cs typeface="Arial" panose="020B0604020202020204" pitchFamily="34" charset="0"/>
              <a:sym typeface="+mn-ea"/>
            </a:endParaRPr>
          </a:p>
          <a:p>
            <a:pPr marL="0" lvl="1" indent="0" algn="l">
              <a:lnSpc>
                <a:spcPct val="93000"/>
              </a:lnSpc>
              <a:spcBef>
                <a:spcPct val="15000"/>
              </a:spcBef>
              <a:spcAft>
                <a:spcPct val="15000"/>
              </a:spcAft>
              <a:buSzTx/>
              <a:buFontTx/>
              <a:buNone/>
              <a:defRPr/>
            </a:pP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None/>
            </a:pPr>
            <a:r>
              <a:rPr lang="en-GB" altLang="zh-CN" sz="1400" b="1" u="sng" dirty="0">
                <a:cs typeface="Arial" panose="020B0604020202020204" pitchFamily="34" charset="0"/>
                <a:sym typeface="+mn-ea"/>
              </a:rPr>
              <a:t>Impacts and dependencies on other </a:t>
            </a:r>
            <a:r>
              <a:rPr lang="en-GB" altLang="zh-CN" sz="1400" b="1" u="sng" dirty="0" err="1">
                <a:cs typeface="Arial" panose="020B0604020202020204" pitchFamily="34" charset="0"/>
                <a:sym typeface="+mn-ea"/>
              </a:rPr>
              <a:t>WGs</a:t>
            </a:r>
            <a:endParaRPr lang="en-GB" altLang="zh-CN" sz="1400" b="1" u="sng" dirty="0">
              <a:cs typeface="Arial" panose="020B0604020202020204" pitchFamily="34" charset="0"/>
              <a:sym typeface="+mn-ea"/>
            </a:endParaRPr>
          </a:p>
          <a:p>
            <a:pPr algn="l">
              <a:lnSpc>
                <a:spcPct val="93000"/>
              </a:lnSpc>
              <a:spcBef>
                <a:spcPct val="20000"/>
              </a:spcBef>
              <a:buSzTx/>
              <a:buFontTx/>
              <a:buBlip>
                <a:blip r:embed="rId1"/>
              </a:buBlip>
            </a:pPr>
            <a:r>
              <a:rPr lang="en-US" altLang="en-GB" sz="1400" dirty="0">
                <a:cs typeface="+mn-ea"/>
                <a:sym typeface="+mn-ea"/>
              </a:rPr>
              <a:t>N/A</a:t>
            </a:r>
            <a:endParaRPr lang="en-US" altLang="en-GB" sz="1400" dirty="0">
              <a:cs typeface="+mn-ea"/>
              <a:sym typeface="+mn-ea"/>
            </a:endParaRPr>
          </a:p>
          <a:p>
            <a:pPr marL="0" indent="0">
              <a:lnSpc>
                <a:spcPct val="93000"/>
              </a:lnSpc>
              <a:spcBef>
                <a:spcPct val="15000"/>
              </a:spcBef>
              <a:spcAft>
                <a:spcPct val="15000"/>
              </a:spcAft>
              <a:buNone/>
            </a:pPr>
            <a:endParaRPr lang="en-GB" altLang="zh-CN" sz="1400" dirty="0">
              <a:sym typeface="+mn-ea"/>
            </a:endParaRPr>
          </a:p>
          <a:p>
            <a:pPr marL="0" indent="0">
              <a:lnSpc>
                <a:spcPct val="93000"/>
              </a:lnSpc>
              <a:spcBef>
                <a:spcPct val="15000"/>
              </a:spcBef>
              <a:spcAft>
                <a:spcPct val="15000"/>
              </a:spcAft>
              <a:buNone/>
            </a:pPr>
            <a:r>
              <a:rPr lang="en-GB" altLang="zh-CN" sz="1400" b="1" u="sng" dirty="0">
                <a:cs typeface="Arial" panose="020B0604020202020204" pitchFamily="34" charset="0"/>
                <a:sym typeface="+mn-ea"/>
              </a:rPr>
              <a:t>Other important info</a:t>
            </a:r>
            <a:endParaRPr lang="en-GB" altLang="zh-CN" sz="1400" b="1" u="sng" dirty="0">
              <a:cs typeface="Arial" panose="020B0604020202020204" pitchFamily="34" charset="0"/>
              <a:sym typeface="+mn-ea"/>
            </a:endParaRPr>
          </a:p>
          <a:p>
            <a:pPr algn="l">
              <a:lnSpc>
                <a:spcPct val="93000"/>
              </a:lnSpc>
              <a:spcBef>
                <a:spcPct val="20000"/>
              </a:spcBef>
              <a:buSzTx/>
              <a:buFontTx/>
              <a:buBlip>
                <a:blip r:embed="rId1"/>
              </a:buBlip>
            </a:pPr>
            <a:r>
              <a:rPr lang="en-US" altLang="en-GB" sz="1400" dirty="0">
                <a:cs typeface="+mn-ea"/>
                <a:sym typeface="+mn-ea"/>
              </a:rPr>
              <a:t>N/A</a:t>
            </a:r>
            <a:endParaRPr lang="en-US" altLang="en-GB" sz="1400" dirty="0">
              <a:cs typeface="+mn-ea"/>
              <a:sym typeface="+mn-ea"/>
            </a:endParaRPr>
          </a:p>
          <a:p>
            <a:pPr marL="0" indent="0">
              <a:lnSpc>
                <a:spcPct val="93000"/>
              </a:lnSpc>
              <a:spcBef>
                <a:spcPct val="15000"/>
              </a:spcBef>
              <a:spcAft>
                <a:spcPct val="15000"/>
              </a:spcAft>
              <a:buSzPct val="100000"/>
              <a:buNone/>
              <a:defRPr/>
            </a:pP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US" altLang="zh-CN" sz="1400" dirty="0">
              <a:ea typeface="宋体" panose="02010600030101010101" pitchFamily="2" charset="-122"/>
              <a:cs typeface="Arial" panose="020B0604020202020204" pitchFamily="34" charset="0"/>
              <a:sym typeface="+mn-ea"/>
            </a:endParaRPr>
          </a:p>
          <a:p>
            <a:pPr marL="87630" indent="-87630">
              <a:lnSpc>
                <a:spcPct val="93000"/>
              </a:lnSpc>
              <a:spcBef>
                <a:spcPct val="15000"/>
              </a:spcBef>
              <a:spcAft>
                <a:spcPct val="15000"/>
              </a:spcAft>
              <a:buSzPct val="100000"/>
              <a:defRPr/>
            </a:pPr>
            <a:endParaRPr lang="en-US" altLang="zh-CN" sz="1400"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SzPct val="100000"/>
              <a:buNone/>
              <a:defRPr/>
            </a:pPr>
            <a:endParaRPr lang="en-GB" sz="1400" noProof="1">
              <a:ea typeface="宋体" panose="02010600030101010101" pitchFamily="2" charset="-122"/>
              <a:cs typeface="Arial" panose="020B0604020202020204" pitchFamily="34" charset="0"/>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US" altLang="zh-CN" sz="1400" dirty="0">
              <a:ln>
                <a:noFill/>
              </a:ln>
              <a:effectLst/>
              <a:uLnTx/>
              <a:uFillTx/>
              <a:ea typeface="宋体" panose="02010600030101010101" pitchFamily="2" charset="-122"/>
              <a:cs typeface="Arial" panose="020B0604020202020204" pitchFamily="34" charset="0"/>
              <a:sym typeface="+mn-ea"/>
            </a:endParaRPr>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lang="en-GB" altLang="zh-CN" sz="1600" b="1" u="sng" dirty="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6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le 1"/>
          <p:cNvSpPr>
            <a:spLocks noGrp="1"/>
          </p:cNvSpPr>
          <p:nvPr>
            <p:ph type="title"/>
          </p:nvPr>
        </p:nvSpPr>
        <p:spPr>
          <a:xfrm>
            <a:off x="-381000" y="80645"/>
            <a:ext cx="8395335" cy="563245"/>
          </a:xfrm>
        </p:spPr>
        <p:txBody>
          <a:bodyPr vert="horz" wrap="square" lIns="91440" tIns="45720" rIns="91440" bIns="45720" anchor="ctr" anchorCtr="0"/>
          <a:lstStyle/>
          <a:p>
            <a:r>
              <a:rPr lang="en-US" altLang="en-US" sz="3600" dirty="0"/>
              <a:t>   R19 Ambient IoT </a:t>
            </a:r>
            <a:r>
              <a:rPr lang="en-US" altLang="en-US" sz="3600" dirty="0">
                <a:sym typeface="+mn-ea"/>
              </a:rPr>
              <a:t>SI</a:t>
            </a:r>
            <a:r>
              <a:rPr lang="en-US" altLang="en-US" sz="3600" dirty="0"/>
              <a:t> </a:t>
            </a:r>
            <a:endParaRPr lang="en-US" altLang="en-US" sz="3600" dirty="0"/>
          </a:p>
        </p:txBody>
      </p:sp>
      <p:sp>
        <p:nvSpPr>
          <p:cNvPr id="66563" name="Content Placeholder 2"/>
          <p:cNvSpPr>
            <a:spLocks noGrp="1"/>
          </p:cNvSpPr>
          <p:nvPr>
            <p:ph idx="1"/>
          </p:nvPr>
        </p:nvSpPr>
        <p:spPr>
          <a:xfrm>
            <a:off x="438980" y="866775"/>
            <a:ext cx="8388350" cy="5813425"/>
          </a:xfrm>
        </p:spPr>
        <p:txBody>
          <a:bodyPr vert="horz" wrap="square" lIns="91440" tIns="45720" rIns="91440" bIns="45720" anchor="t" anchorCtr="0"/>
          <a:lstStyle/>
          <a:p>
            <a:pPr marL="0" indent="0">
              <a:lnSpc>
                <a:spcPct val="93000"/>
              </a:lnSpc>
              <a:spcBef>
                <a:spcPct val="15000"/>
              </a:spcBef>
              <a:spcAft>
                <a:spcPct val="15000"/>
              </a:spcAft>
              <a:buNone/>
            </a:pPr>
            <a:r>
              <a:rPr lang="en-GB" altLang="zh-CN" sz="1400" b="1" u="sng" dirty="0">
                <a:sym typeface="+mn-ea"/>
              </a:rPr>
              <a:t>Progress in the last quarter</a:t>
            </a:r>
            <a:endParaRPr lang="en-GB" altLang="zh-CN" sz="1400" b="1" u="sng" dirty="0">
              <a:sym typeface="+mn-ea"/>
            </a:endParaRPr>
          </a:p>
          <a:p>
            <a:pPr lvl="0" algn="l">
              <a:lnSpc>
                <a:spcPct val="93000"/>
              </a:lnSpc>
              <a:spcBef>
                <a:spcPct val="20000"/>
              </a:spcBef>
              <a:buSzTx/>
              <a:buFontTx/>
              <a:buBlip>
                <a:blip r:embed="rId1"/>
              </a:buBlip>
            </a:pPr>
            <a:endParaRPr lang="en-GB" altLang="zh-CN" sz="1400" dirty="0">
              <a:cs typeface="+mn-ea"/>
              <a:sym typeface="+mn-ea"/>
            </a:endParaRPr>
          </a:p>
          <a:p>
            <a:pPr lvl="0" algn="l">
              <a:lnSpc>
                <a:spcPct val="93000"/>
              </a:lnSpc>
              <a:spcBef>
                <a:spcPct val="20000"/>
              </a:spcBef>
              <a:buSzTx/>
              <a:buFontTx/>
              <a:buBlip>
                <a:blip r:embed="rId1"/>
              </a:buBlip>
            </a:pPr>
            <a:r>
              <a:rPr lang="en-US" sz="1400" dirty="0">
                <a:cs typeface="+mn-ea"/>
                <a:sym typeface="+mn-ea"/>
              </a:rPr>
              <a:t>S</a:t>
            </a:r>
            <a:r>
              <a:rPr sz="1400" dirty="0">
                <a:cs typeface="+mn-ea"/>
                <a:sym typeface="+mn-ea"/>
              </a:rPr>
              <a:t>ystem architecture figures agreed for Topology1 and Topology2</a:t>
            </a:r>
            <a:r>
              <a:rPr lang="en-US" altLang="en-GB" sz="1400" dirty="0">
                <a:cs typeface="+mn-ea"/>
                <a:sym typeface="+mn-ea"/>
              </a:rPr>
              <a:t>.</a:t>
            </a:r>
            <a:endParaRPr lang="en-GB" altLang="zh-CN" sz="1400" dirty="0">
              <a:cs typeface="+mn-ea"/>
              <a:sym typeface="+mn-ea"/>
            </a:endParaRPr>
          </a:p>
          <a:p>
            <a:pPr lvl="0" algn="l">
              <a:lnSpc>
                <a:spcPct val="93000"/>
              </a:lnSpc>
              <a:spcBef>
                <a:spcPct val="20000"/>
              </a:spcBef>
              <a:buSzTx/>
              <a:buFontTx/>
              <a:buBlip>
                <a:blip r:embed="rId1"/>
              </a:buBlip>
            </a:pPr>
            <a:r>
              <a:rPr lang="en-GB" altLang="zh-CN" sz="1400" dirty="0">
                <a:cs typeface="+mn-ea"/>
                <a:sym typeface="+mn-ea"/>
              </a:rPr>
              <a:t>RAN3 starts with inventory-only procedure.</a:t>
            </a:r>
            <a:endParaRPr lang="en-GB" altLang="zh-CN" sz="1400" dirty="0">
              <a:cs typeface="+mn-ea"/>
              <a:sym typeface="+mn-ea"/>
            </a:endParaRPr>
          </a:p>
          <a:p>
            <a:pPr lvl="0" algn="l">
              <a:lnSpc>
                <a:spcPct val="93000"/>
              </a:lnSpc>
              <a:spcBef>
                <a:spcPct val="20000"/>
              </a:spcBef>
              <a:buSzTx/>
              <a:buFontTx/>
              <a:buBlip>
                <a:blip r:embed="rId1"/>
              </a:buBlip>
            </a:pPr>
            <a:r>
              <a:rPr sz="1400" dirty="0">
                <a:cs typeface="+mn-ea"/>
                <a:sym typeface="+mn-ea"/>
              </a:rPr>
              <a:t>For topology 1, AIoT RAN node ID can be considered as a location of AIoT device. For topology 2, UE ID of the AIoT-enabled UE can be considered as a location of AIoT device.</a:t>
            </a:r>
            <a:r>
              <a:rPr lang="en-US" sz="1400" dirty="0">
                <a:cs typeface="+mn-ea"/>
                <a:sym typeface="+mn-ea"/>
              </a:rPr>
              <a:t> </a:t>
            </a:r>
            <a:endParaRPr lang="en-GB" altLang="zh-CN" sz="1400" dirty="0">
              <a:cs typeface="+mn-ea"/>
              <a:sym typeface="+mn-ea"/>
            </a:endParaRPr>
          </a:p>
          <a:p>
            <a:pPr lvl="0" algn="l">
              <a:lnSpc>
                <a:spcPct val="93000"/>
              </a:lnSpc>
              <a:spcBef>
                <a:spcPct val="20000"/>
              </a:spcBef>
              <a:buSzTx/>
              <a:buFontTx/>
              <a:buBlip>
                <a:blip r:embed="rId1"/>
              </a:buBlip>
            </a:pPr>
            <a:r>
              <a:rPr lang="en-GB" altLang="zh-CN" sz="1400" dirty="0">
                <a:cs typeface="+mn-ea"/>
                <a:sym typeface="+mn-ea"/>
              </a:rPr>
              <a:t>For Topology2, whether AIoT RAN needs to be revised as AIoT enabled gNB needs to be further checked in next meeting. </a:t>
            </a:r>
            <a:endParaRPr lang="en-GB" altLang="zh-CN" sz="1400" dirty="0">
              <a:cs typeface="+mn-ea"/>
              <a:sym typeface="+mn-ea"/>
            </a:endParaRPr>
          </a:p>
          <a:p>
            <a:pPr lvl="0" algn="l">
              <a:lnSpc>
                <a:spcPct val="93000"/>
              </a:lnSpc>
              <a:spcBef>
                <a:spcPct val="20000"/>
              </a:spcBef>
              <a:buSzTx/>
              <a:buFontTx/>
              <a:buBlip>
                <a:blip r:embed="rId1"/>
              </a:buBlip>
            </a:pPr>
            <a:r>
              <a:rPr lang="en-GB" altLang="zh-CN" sz="1400" dirty="0">
                <a:cs typeface="+mn-ea"/>
                <a:sym typeface="+mn-ea"/>
              </a:rPr>
              <a:t>Three TPs (R3-244837</a:t>
            </a:r>
            <a:r>
              <a:rPr lang="en-US" altLang="en-GB" sz="1400" dirty="0">
                <a:cs typeface="+mn-ea"/>
                <a:sym typeface="+mn-ea"/>
              </a:rPr>
              <a:t>,</a:t>
            </a:r>
            <a:r>
              <a:rPr lang="en-GB" altLang="zh-CN" sz="1400" dirty="0">
                <a:cs typeface="+mn-ea"/>
                <a:sym typeface="+mn-ea"/>
              </a:rPr>
              <a:t> R3-244838</a:t>
            </a:r>
            <a:r>
              <a:rPr lang="en-US" altLang="en-GB" sz="1400" dirty="0">
                <a:cs typeface="+mn-ea"/>
                <a:sym typeface="+mn-ea"/>
              </a:rPr>
              <a:t>,</a:t>
            </a:r>
            <a:r>
              <a:rPr lang="en-GB" altLang="zh-CN" sz="1400" dirty="0">
                <a:cs typeface="+mn-ea"/>
                <a:sym typeface="+mn-ea"/>
              </a:rPr>
              <a:t> R3-244840) are agreed</a:t>
            </a:r>
            <a:r>
              <a:rPr lang="en-US" altLang="en-GB" sz="1400" dirty="0">
                <a:cs typeface="+mn-ea"/>
                <a:sym typeface="+mn-ea"/>
              </a:rPr>
              <a:t>.</a:t>
            </a:r>
            <a:endParaRPr lang="en-GB" altLang="zh-CN" sz="1400" b="1" u="sng" dirty="0">
              <a:cs typeface="Arial" panose="020B0604020202020204" pitchFamily="34" charset="0"/>
              <a:sym typeface="+mn-ea"/>
            </a:endParaRPr>
          </a:p>
          <a:p>
            <a:pPr marL="0" lvl="0" indent="0">
              <a:lnSpc>
                <a:spcPct val="93000"/>
              </a:lnSpc>
              <a:spcBef>
                <a:spcPct val="15000"/>
              </a:spcBef>
              <a:spcAft>
                <a:spcPct val="15000"/>
              </a:spcAft>
              <a:buSzPct val="100000"/>
              <a:buNone/>
              <a:defRPr/>
            </a:pPr>
            <a:endParaRPr lang="en-GB" altLang="zh-CN" sz="1400" b="1" u="sng" dirty="0">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altLang="zh-CN" sz="1400" b="1" u="sng" dirty="0">
                <a:cs typeface="Arial" panose="020B0604020202020204" pitchFamily="34" charset="0"/>
                <a:sym typeface="+mn-ea"/>
              </a:rPr>
              <a:t>Impacts and dependencies on other WGs</a:t>
            </a:r>
            <a:endParaRPr lang="en-GB" altLang="zh-CN" sz="1400" b="1" u="sng" dirty="0">
              <a:cs typeface="Arial" panose="020B0604020202020204" pitchFamily="34" charset="0"/>
              <a:sym typeface="+mn-ea"/>
            </a:endParaRPr>
          </a:p>
          <a:p>
            <a:pPr lvl="0" algn="l">
              <a:lnSpc>
                <a:spcPct val="93000"/>
              </a:lnSpc>
              <a:spcBef>
                <a:spcPct val="20000"/>
              </a:spcBef>
              <a:buSzTx/>
              <a:buFontTx/>
              <a:buBlip>
                <a:blip r:embed="rId1"/>
              </a:buBlip>
            </a:pPr>
            <a:r>
              <a:rPr lang="en-GB" altLang="zh-CN" sz="1400" dirty="0">
                <a:cs typeface="+mn-ea"/>
                <a:sym typeface="+mn-ea"/>
              </a:rPr>
              <a:t>N/A</a:t>
            </a:r>
            <a:endParaRPr lang="en-GB" altLang="zh-CN" sz="1400" dirty="0">
              <a:cs typeface="+mn-ea"/>
              <a:sym typeface="+mn-ea"/>
            </a:endParaRPr>
          </a:p>
          <a:p>
            <a:pPr lvl="0" algn="l">
              <a:lnSpc>
                <a:spcPct val="93000"/>
              </a:lnSpc>
              <a:spcBef>
                <a:spcPct val="20000"/>
              </a:spcBef>
              <a:buSzTx/>
              <a:buFontTx/>
              <a:buBlip>
                <a:blip r:embed="rId1"/>
              </a:buBlip>
            </a:pPr>
            <a:endParaRPr lang="en-GB" altLang="zh-CN" sz="1400" b="1" u="sng" dirty="0">
              <a:cs typeface="Arial" panose="020B0604020202020204" pitchFamily="34" charset="0"/>
              <a:sym typeface="+mn-ea"/>
            </a:endParaRPr>
          </a:p>
          <a:p>
            <a:pPr marL="0" lvl="0" indent="0">
              <a:lnSpc>
                <a:spcPct val="93000"/>
              </a:lnSpc>
              <a:spcBef>
                <a:spcPct val="15000"/>
              </a:spcBef>
              <a:spcAft>
                <a:spcPct val="15000"/>
              </a:spcAft>
              <a:buSzPct val="100000"/>
              <a:buNone/>
              <a:defRPr/>
            </a:pPr>
            <a:r>
              <a:rPr lang="en-GB" altLang="zh-CN" sz="1400" b="1" u="sng" dirty="0">
                <a:cs typeface="Arial" panose="020B0604020202020204" pitchFamily="34" charset="0"/>
                <a:sym typeface="+mn-ea"/>
              </a:rPr>
              <a:t>Other important info</a:t>
            </a:r>
            <a:endParaRPr lang="en-GB" altLang="zh-CN" sz="1400" b="1" u="sng" dirty="0">
              <a:cs typeface="Arial" panose="020B0604020202020204" pitchFamily="34" charset="0"/>
              <a:sym typeface="+mn-ea"/>
            </a:endParaRPr>
          </a:p>
          <a:p>
            <a:pPr lvl="0" algn="l">
              <a:lnSpc>
                <a:spcPct val="93000"/>
              </a:lnSpc>
              <a:spcBef>
                <a:spcPct val="20000"/>
              </a:spcBef>
              <a:buSzTx/>
              <a:buFontTx/>
              <a:buBlip>
                <a:blip r:embed="rId1"/>
              </a:buBlip>
            </a:pPr>
            <a:r>
              <a:rPr lang="en-GB" altLang="zh-CN" sz="1400" dirty="0">
                <a:cs typeface="+mn-ea"/>
                <a:sym typeface="+mn-ea"/>
              </a:rPr>
              <a:t>N/A</a:t>
            </a:r>
            <a:endParaRPr lang="en-GB" altLang="zh-CN" sz="1400" b="1" u="sng" dirty="0">
              <a:cs typeface="Arial" panose="020B0604020202020204" pitchFamily="34" charset="0"/>
              <a:sym typeface="+mn-ea"/>
            </a:endParaRPr>
          </a:p>
          <a:p>
            <a:pPr marL="0" lvl="0" indent="0">
              <a:lnSpc>
                <a:spcPct val="93000"/>
              </a:lnSpc>
              <a:spcBef>
                <a:spcPct val="15000"/>
              </a:spcBef>
              <a:spcAft>
                <a:spcPct val="15000"/>
              </a:spcAft>
              <a:buSzPct val="100000"/>
              <a:buNone/>
              <a:defRPr/>
            </a:pPr>
            <a:endParaRPr lang="en-US" altLang="zh-CN" sz="1400" dirty="0">
              <a:ln>
                <a:noFill/>
              </a:ln>
              <a:effectLst/>
              <a:uLnTx/>
              <a:uFillTx/>
              <a:latin typeface="+mn-lt"/>
              <a:ea typeface="宋体" panose="02010600030101010101" pitchFamily="2" charset="-122"/>
              <a:cs typeface="Arial" panose="020B0604020202020204" pitchFamily="34" charset="0"/>
              <a:sym typeface="+mn-ea"/>
            </a:endParaRPr>
          </a:p>
        </p:txBody>
      </p:sp>
      <p:sp>
        <p:nvSpPr>
          <p:cNvPr id="66564"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Title 1"/>
          <p:cNvSpPr>
            <a:spLocks noGrp="1"/>
          </p:cNvSpPr>
          <p:nvPr>
            <p:ph type="title"/>
          </p:nvPr>
        </p:nvSpPr>
        <p:spPr>
          <a:xfrm>
            <a:off x="566738" y="0"/>
            <a:ext cx="6834187" cy="835025"/>
          </a:xfrm>
        </p:spPr>
        <p:txBody>
          <a:bodyPr vert="horz" wrap="square" lIns="91440" tIns="45720" rIns="91440" bIns="45720" anchor="ctr" anchorCtr="0"/>
          <a:lstStyle/>
          <a:p>
            <a:r>
              <a:rPr lang="sv-SE" altLang="ja-JP" dirty="0"/>
              <a:t>Executive Summary</a:t>
            </a:r>
            <a:endParaRPr lang="en-US" altLang="en-US" dirty="0"/>
          </a:p>
        </p:txBody>
      </p:sp>
      <p:sp>
        <p:nvSpPr>
          <p:cNvPr id="9219" name="Content Placeholder 2"/>
          <p:cNvSpPr>
            <a:spLocks noGrp="1"/>
          </p:cNvSpPr>
          <p:nvPr>
            <p:ph idx="1"/>
          </p:nvPr>
        </p:nvSpPr>
        <p:spPr>
          <a:xfrm>
            <a:off x="393065" y="1828800"/>
            <a:ext cx="8477250" cy="4442460"/>
          </a:xfrm>
        </p:spPr>
        <p:txBody>
          <a:bodyPr vert="horz" wrap="square" lIns="91440" tIns="45720" rIns="91440" bIns="45720" anchor="t" anchorCtr="0"/>
          <a:lstStyle/>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lang="en-US" altLang="en-US" sz="2000" dirty="0">
                <a:sym typeface="+mn-ea"/>
              </a:rPr>
              <a:t>Total</a:t>
            </a:r>
            <a:r>
              <a:rPr lang="en-US" altLang="en-US" sz="2000" dirty="0">
                <a:solidFill>
                  <a:srgbClr val="FF0000"/>
                </a:solidFill>
                <a:sym typeface="+mn-ea"/>
              </a:rPr>
              <a:t> 606 </a:t>
            </a:r>
            <a:r>
              <a:rPr lang="en-US" altLang="en-US" sz="2000" dirty="0">
                <a:sym typeface="+mn-ea"/>
              </a:rPr>
              <a:t>Tdocs at submission deadline (excluding LSin received from other groups) in Q3</a:t>
            </a:r>
            <a:endParaRPr kumimoji="0" lang="en-US" altLang="en-US" sz="2000" b="1" i="0" u="none" strike="noStrike" kern="0" cap="none" spc="0" normalizeH="0" baseline="0" noProof="1">
              <a:solidFill>
                <a:schemeClr val="tx1"/>
              </a:solidFill>
              <a:latin typeface="+mn-lt"/>
              <a:ea typeface="MS PGothic" panose="020B0600070205080204" pitchFamily="34" charset="-128"/>
              <a:cs typeface="+mn-cs"/>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lang="en-US" altLang="en-US" sz="2000" dirty="0">
                <a:solidFill>
                  <a:srgbClr val="FF0000"/>
                </a:solidFill>
                <a:sym typeface="+mn-ea"/>
              </a:rPr>
              <a:t>6% </a:t>
            </a:r>
            <a:r>
              <a:rPr lang="en-US" altLang="en-US" sz="2000" dirty="0">
                <a:sym typeface="+mn-ea"/>
              </a:rPr>
              <a:t>LSs and related documents</a:t>
            </a:r>
            <a:endParaRPr kumimoji="0" lang="en-US" altLang="en-US" sz="2000" b="0" i="0" u="none" strike="noStrike" kern="0" cap="none" spc="0" normalizeH="0" baseline="0" noProof="1">
              <a:solidFill>
                <a:srgbClr val="FF0000"/>
              </a:solidFill>
              <a:latin typeface="+mn-lt"/>
              <a:ea typeface="MS PGothic" panose="020B0600070205080204" pitchFamily="34" charset="-128"/>
              <a:cs typeface="+mn-cs"/>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lang="en-US" altLang="en-US" sz="2000" dirty="0">
                <a:solidFill>
                  <a:srgbClr val="FF0000"/>
                </a:solidFill>
                <a:sym typeface="+mn-ea"/>
              </a:rPr>
              <a:t>26%</a:t>
            </a:r>
            <a:r>
              <a:rPr lang="en-US" altLang="en-US" sz="2000" dirty="0">
                <a:sym typeface="+mn-ea"/>
              </a:rPr>
              <a:t> Maintenance: Rel-18 &amp; earlier</a:t>
            </a:r>
            <a:endParaRPr lang="en-US" altLang="en-US" sz="2000" dirty="0">
              <a:sym typeface="+mn-ea"/>
            </a:endParaRPr>
          </a:p>
          <a:p>
            <a:pPr marL="742950" marR="0" lvl="1" indent="-28575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Ø"/>
            </a:pPr>
            <a:r>
              <a:rPr lang="en-US" altLang="en-US" sz="2000" dirty="0">
                <a:solidFill>
                  <a:srgbClr val="FF0000"/>
                </a:solidFill>
                <a:cs typeface="+mn-ea"/>
                <a:sym typeface="+mn-ea"/>
              </a:rPr>
              <a:t>68%</a:t>
            </a:r>
            <a:r>
              <a:rPr lang="en-US" altLang="en-US" sz="2000" dirty="0">
                <a:cs typeface="+mn-ea"/>
                <a:sym typeface="+mn-ea"/>
              </a:rPr>
              <a:t> Documents to Rel-19 WIs</a:t>
            </a:r>
            <a:endParaRPr kumimoji="0" lang="en-US" altLang="en-US" sz="2000" b="0" i="0" u="none" strike="noStrike" kern="0" cap="none" spc="0" normalizeH="0" baseline="0" noProof="1">
              <a:solidFill>
                <a:schemeClr val="tx1"/>
              </a:solidFill>
              <a:latin typeface="+mn-lt"/>
              <a:ea typeface="MS PGothic" panose="020B0600070205080204" pitchFamily="34" charset="-128"/>
              <a:cs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rPr>
              <a:t>Updated endorsed guidelines for f2f meeting with 1-way remote access: </a:t>
            </a:r>
            <a:r>
              <a:rPr kumimoji="0" lang="en-US" altLang="sv-SE" sz="2000" b="0" i="0" u="none" strike="noStrike" kern="0" cap="none" spc="0" normalizeH="0" baseline="0" noProof="1">
                <a:latin typeface="+mn-lt"/>
                <a:ea typeface="MS PGothic" panose="020B0600070205080204" pitchFamily="34" charset="-128"/>
                <a:cs typeface="+mn-cs"/>
                <a:sym typeface="+mn-ea"/>
              </a:rPr>
              <a:t>R3-24</a:t>
            </a:r>
            <a:r>
              <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rPr>
              <a:t>4003</a:t>
            </a:r>
            <a:endParaRPr kumimoji="0" lang="en-US" altLang="sv-SE" sz="2000" b="0" i="0" u="none" strike="noStrike" kern="0" cap="none" spc="0" normalizeH="0" baseline="0" noProof="1">
              <a:latin typeface="+mn-lt"/>
              <a:ea typeface="MS PGothic" panose="020B0600070205080204" pitchFamily="34" charset="-128"/>
              <a:cs typeface="+mn-cs"/>
              <a:sym typeface="+mn-ea"/>
            </a:endParaRPr>
          </a:p>
          <a:p>
            <a:r>
              <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rPr>
              <a:t>TR30.531 Work Plan and Working Procedures - RAN WG3 was updated and approved in R3-244648</a:t>
            </a:r>
            <a:endParaRPr kumimoji="0" lang="en-US" altLang="sv-SE" sz="2000" b="0" i="0" u="none" strike="noStrike" kern="0" cap="none" spc="0" normalizeH="0" baseline="0" noProof="1">
              <a:solidFill>
                <a:srgbClr val="00B050"/>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r>
              <a:rPr lang="en-US" altLang="sv-SE" sz="2000" dirty="0">
                <a:solidFill>
                  <a:srgbClr val="FF0000"/>
                </a:solidFill>
                <a:sym typeface="+mn-ea"/>
              </a:rPr>
              <a:t>R19 AI/ML for NG-RAN SI and R19 Topology Enhancements SI are completed.</a:t>
            </a:r>
            <a:endParaRPr lang="en-US" altLang="sv-SE" sz="2000" dirty="0">
              <a:solidFill>
                <a:srgbClr val="FF0000"/>
              </a:solidFill>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2000" b="0" i="0" u="none" strike="noStrike" kern="0" cap="none" spc="0" normalizeH="0" baseline="0" noProof="1">
              <a:solidFill>
                <a:srgbClr val="FF0000"/>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2000" b="0" i="0" u="none" strike="noStrike" kern="0" cap="none" spc="0" normalizeH="0" baseline="0" noProof="1">
              <a:solidFill>
                <a:schemeClr val="tx1"/>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2000" b="0" i="0" u="none" strike="noStrike" kern="0" cap="none" spc="0" normalizeH="0" baseline="0" noProof="1">
              <a:solidFill>
                <a:srgbClr val="FF0000"/>
              </a:solidFill>
              <a:latin typeface="+mn-lt"/>
              <a:ea typeface="MS PGothic" panose="020B0600070205080204" pitchFamily="34" charset="-128"/>
              <a:cs typeface="+mn-cs"/>
              <a:sym typeface="+mn-ea"/>
            </a:endParaRPr>
          </a:p>
          <a:p>
            <a:pPr marL="800100" marR="0" lvl="1"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1665" b="0" i="0" u="none" strike="noStrike" kern="0" cap="none" spc="0" normalizeH="0" baseline="0" noProof="1">
              <a:solidFill>
                <a:schemeClr val="tx1"/>
              </a:solidFill>
              <a:latin typeface="+mn-lt"/>
              <a:ea typeface="MS PGothic" panose="020B0600070205080204" pitchFamily="34" charset="-128"/>
              <a:cs typeface="+mn-cs"/>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sv-SE" sz="1165" b="0" i="0" u="none" strike="noStrike" kern="0" cap="none" spc="0" normalizeH="0" baseline="0" noProof="1">
              <a:solidFill>
                <a:srgbClr val="FF0000"/>
              </a:solidFill>
              <a:latin typeface="+mn-lt"/>
              <a:ea typeface="MS PGothic" panose="020B0600070205080204" pitchFamily="34" charset="-128"/>
              <a:cs typeface="+mn-cs"/>
              <a:sym typeface="+mn-ea"/>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en-US" sz="1600" b="0" i="0" u="none" strike="noStrike" kern="0" cap="none" spc="0" normalizeH="0" baseline="0" noProof="1">
              <a:solidFill>
                <a:schemeClr val="tx1"/>
              </a:solidFill>
              <a:latin typeface="+mn-lt"/>
              <a:ea typeface="MS PGothic" panose="020B0600070205080204" pitchFamily="34" charset="-128"/>
              <a:cs typeface="+mn-cs"/>
            </a:endParaRPr>
          </a:p>
          <a:p>
            <a:pPr marL="1143000" marR="0" lvl="2" indent="-228600" algn="l" defTabSz="914400" rtl="0" eaLnBrk="0" fontAlgn="base" latinLnBrk="0" hangingPunct="0">
              <a:lnSpc>
                <a:spcPct val="100000"/>
              </a:lnSpc>
              <a:spcBef>
                <a:spcPct val="20000"/>
              </a:spcBef>
              <a:spcAft>
                <a:spcPct val="0"/>
              </a:spcAft>
              <a:buClr>
                <a:srgbClr val="72AF2F"/>
              </a:buClr>
              <a:buSzTx/>
              <a:buFont typeface="Wingdings" panose="05000000000000000000" pitchFamily="2" charset="2"/>
              <a:buChar char="v"/>
            </a:pPr>
            <a:endParaRPr kumimoji="0" lang="en-US" altLang="en-US" sz="1200" b="0" i="0" u="none" strike="noStrike" kern="0" cap="none" spc="0" normalizeH="0" baseline="0" noProof="1">
              <a:solidFill>
                <a:schemeClr val="tx1"/>
              </a:solidFill>
              <a:latin typeface="+mn-lt"/>
              <a:ea typeface="MS PGothic" panose="020B0600070205080204" pitchFamily="34" charset="-128"/>
              <a:cs typeface="+mn-ea"/>
              <a:sym typeface="Wingdings" panose="05000000000000000000" pitchFamily="2" charset="2"/>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en-US" sz="2400" b="0" i="0" u="none" strike="noStrike" kern="0" cap="none" spc="0" normalizeH="0" baseline="0" noProof="1">
              <a:solidFill>
                <a:schemeClr val="tx1"/>
              </a:solidFill>
              <a:latin typeface="+mn-lt"/>
              <a:ea typeface="MS PGothic" panose="020B0600070205080204" pitchFamily="34" charset="-128"/>
              <a:cs typeface="+mn-cs"/>
            </a:endParaRPr>
          </a:p>
          <a:p>
            <a:pPr marL="342900" marR="0" indent="-342900" algn="l" defTabSz="914400" rtl="0" eaLnBrk="0" fontAlgn="base" latinLnBrk="0" hangingPunct="0">
              <a:lnSpc>
                <a:spcPct val="100000"/>
              </a:lnSpc>
              <a:spcBef>
                <a:spcPct val="20000"/>
              </a:spcBef>
              <a:spcAft>
                <a:spcPct val="0"/>
              </a:spcAft>
              <a:buClr>
                <a:srgbClr val="C00000"/>
              </a:buClr>
              <a:buSzTx/>
              <a:buFontTx/>
              <a:buBlip>
                <a:blip r:embed="rId1"/>
              </a:buBlip>
            </a:pPr>
            <a:endParaRPr kumimoji="0" lang="en-US" altLang="en-US" sz="2400" b="0" i="0" u="none" strike="noStrike" kern="0" cap="none" spc="0" normalizeH="0" baseline="0" noProof="1">
              <a:solidFill>
                <a:schemeClr val="tx1"/>
              </a:solidFill>
              <a:latin typeface="+mn-lt"/>
              <a:ea typeface="MS PGothic" panose="020B0600070205080204" pitchFamily="34" charset="-128"/>
              <a:cs typeface="+mn-cs"/>
            </a:endParaRPr>
          </a:p>
        </p:txBody>
      </p:sp>
      <p:sp>
        <p:nvSpPr>
          <p:cNvPr id="70659" name="Slide Number Placeholder 3"/>
          <p:cNvSpPr>
            <a:spLocks noGrp="1"/>
          </p:cNvSpPr>
          <p:nvPr>
            <p:ph type="sldNum" sz="quarter" idx="4"/>
          </p:nvPr>
        </p:nvSpPr>
        <p:spPr>
          <a:xfrm>
            <a:off x="8564563" y="6457950"/>
            <a:ext cx="395287" cy="222250"/>
          </a:xfrm>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2400" b="0" i="0" u="none" kern="1200" baseline="0">
                <a:solidFill>
                  <a:schemeClr val="tx1"/>
                </a:solidFill>
                <a:latin typeface="Calibri" panose="020F0502020204030204" pitchFamily="34" charset="0"/>
                <a:ea typeface="MS PGothic" panose="020B0600070205080204" pitchFamily="34" charset="-128"/>
                <a:cs typeface="+mn-cs"/>
              </a:defRPr>
            </a:lvl5pPr>
          </a:lstStyle>
          <a:p>
            <a:pPr lvl="0">
              <a:buClrTx/>
              <a:buSzTx/>
            </a:pPr>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graphicFrame>
        <p:nvGraphicFramePr>
          <p:cNvPr id="5" name="Table 4"/>
          <p:cNvGraphicFramePr>
            <a:graphicFrameLocks noGrp="1"/>
          </p:cNvGraphicFramePr>
          <p:nvPr/>
        </p:nvGraphicFramePr>
        <p:xfrm>
          <a:off x="1508125" y="688975"/>
          <a:ext cx="5174091" cy="924245"/>
        </p:xfrm>
        <a:graphic>
          <a:graphicData uri="http://schemas.openxmlformats.org/drawingml/2006/table">
            <a:tbl>
              <a:tblPr/>
              <a:tblGrid>
                <a:gridCol w="1542526"/>
                <a:gridCol w="3631565"/>
              </a:tblGrid>
              <a:tr h="544195">
                <a:tc>
                  <a:txBody>
                    <a:bodyPr/>
                    <a:lstStyle/>
                    <a:p>
                      <a:pPr marL="0" marR="0" lvl="0" algn="l" defTabSz="914400" rtl="0" eaLnBrk="0" fontAlgn="base" latinLnBrk="0" hangingPunct="0">
                        <a:lnSpc>
                          <a:spcPct val="100000"/>
                        </a:lnSpc>
                        <a:spcBef>
                          <a:spcPct val="20000"/>
                        </a:spcBef>
                        <a:buClrTx/>
                        <a:buSzTx/>
                        <a:buFontTx/>
                        <a:buNone/>
                      </a:pPr>
                      <a:r>
                        <a:rPr kumimoji="0" lang="en-US" altLang="ja-JP" sz="1600" b="1" i="0" u="none" strike="noStrike" cap="none" normalizeH="0" baseline="0" dirty="0">
                          <a:ln>
                            <a:noFill/>
                          </a:ln>
                          <a:effectLst/>
                          <a:latin typeface="Calibri" panose="020F0502020204030204" pitchFamily="34" charset="0"/>
                          <a:ea typeface="MS PGothic" panose="020B0600070205080204" pitchFamily="34" charset="-128"/>
                        </a:rPr>
                        <a:t>RAN3#125</a:t>
                      </a:r>
                      <a:endParaRPr kumimoji="0" lang="en-US" altLang="ja-JP" sz="1600" b="1" i="0" u="none" strike="noStrike" cap="none" normalizeH="0" baseline="0" dirty="0">
                        <a:ln>
                          <a:noFill/>
                        </a:ln>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algn="l" defTabSz="914400" rtl="0" eaLnBrk="0" fontAlgn="base" latinLnBrk="0" hangingPunct="0">
                        <a:lnSpc>
                          <a:spcPct val="100000"/>
                        </a:lnSpc>
                        <a:spcBef>
                          <a:spcPct val="20000"/>
                        </a:spcBef>
                        <a:buClrTx/>
                        <a:buSzTx/>
                        <a:buFontTx/>
                        <a:buNone/>
                      </a:pPr>
                      <a:r>
                        <a:rPr kumimoji="0" lang="en-US" altLang="ja-JP" sz="1600" b="1" i="0" u="none" strike="noStrike" cap="none" normalizeH="0" baseline="0" dirty="0">
                          <a:ln>
                            <a:noFill/>
                          </a:ln>
                          <a:effectLst/>
                          <a:latin typeface="Calibri" panose="020F0502020204030204" pitchFamily="34" charset="0"/>
                          <a:ea typeface="MS PGothic" panose="020B0600070205080204" pitchFamily="34" charset="-128"/>
                        </a:rPr>
                        <a:t>Aug 19</a:t>
                      </a:r>
                      <a:r>
                        <a:rPr kumimoji="0" lang="en-US" altLang="ja-JP" sz="1600" b="1" i="0" u="none" strike="noStrike" cap="none" normalizeH="0" baseline="30000" dirty="0">
                          <a:ln>
                            <a:noFill/>
                          </a:ln>
                          <a:effectLst/>
                          <a:latin typeface="Calibri" panose="020F0502020204030204" pitchFamily="34" charset="0"/>
                          <a:ea typeface="MS PGothic" panose="020B0600070205080204" pitchFamily="34" charset="-128"/>
                        </a:rPr>
                        <a:t>th </a:t>
                      </a:r>
                      <a:r>
                        <a:rPr kumimoji="0" lang="en-US" altLang="ja-JP" sz="1600" b="1" dirty="0">
                          <a:ln>
                            <a:noFill/>
                          </a:ln>
                          <a:effectLst/>
                          <a:latin typeface="Calibri" panose="020F0502020204030204" pitchFamily="34" charset="0"/>
                          <a:ea typeface="MS PGothic" panose="020B0600070205080204" pitchFamily="34" charset="-128"/>
                          <a:sym typeface="+mn-ea"/>
                        </a:rPr>
                        <a:t>– 23</a:t>
                      </a:r>
                      <a:r>
                        <a:rPr kumimoji="0" lang="en-US" altLang="ja-JP" sz="1600" b="1" baseline="30000" dirty="0">
                          <a:ln>
                            <a:noFill/>
                          </a:ln>
                          <a:effectLst/>
                          <a:latin typeface="Calibri" panose="020F0502020204030204" pitchFamily="34" charset="0"/>
                          <a:ea typeface="MS PGothic" panose="020B0600070205080204" pitchFamily="34" charset="-128"/>
                          <a:sym typeface="+mn-ea"/>
                        </a:rPr>
                        <a:t>th</a:t>
                      </a:r>
                      <a:r>
                        <a:rPr kumimoji="0" lang="en-US" altLang="ja-JP" sz="1600" b="1" dirty="0">
                          <a:ln>
                            <a:noFill/>
                          </a:ln>
                          <a:effectLst/>
                          <a:latin typeface="Calibri" panose="020F0502020204030204" pitchFamily="34" charset="0"/>
                          <a:ea typeface="MS PGothic" panose="020B0600070205080204" pitchFamily="34" charset="-128"/>
                          <a:sym typeface="+mn-ea"/>
                        </a:rPr>
                        <a:t>, 2024 Maastricht, NL</a:t>
                      </a:r>
                      <a:endParaRPr kumimoji="0" lang="en-US" altLang="ja-JP" sz="1600" b="1" i="0" u="none" strike="noStrike" cap="none" normalizeH="0" dirty="0">
                        <a:ln>
                          <a:noFill/>
                        </a:ln>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380050">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RAN #105</a:t>
                      </a:r>
                      <a:endPar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pP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Sep 9</a:t>
                      </a:r>
                      <a:r>
                        <a:rPr kumimoji="0" lang="en-US" altLang="ja-JP" sz="1600" b="1" i="0" u="none" strike="noStrike" cap="none" normalizeH="0" baseline="30000" dirty="0">
                          <a:ln>
                            <a:noFill/>
                          </a:ln>
                          <a:solidFill>
                            <a:schemeClr val="hlink"/>
                          </a:solidFill>
                          <a:effectLst/>
                          <a:latin typeface="Calibri" panose="020F0502020204030204" pitchFamily="34" charset="0"/>
                          <a:ea typeface="MS PGothic" panose="020B0600070205080204" pitchFamily="34" charset="-128"/>
                        </a:rPr>
                        <a:t>th</a:t>
                      </a: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 </a:t>
                      </a:r>
                      <a:r>
                        <a:rPr kumimoji="0" lang="en-US" altLang="ja-JP" sz="1600" b="1" i="0" u="none" strike="noStrike" cap="none" normalizeH="0" baseline="0">
                          <a:ln>
                            <a:noFill/>
                          </a:ln>
                          <a:solidFill>
                            <a:schemeClr val="hlink"/>
                          </a:solidFill>
                          <a:effectLst/>
                          <a:latin typeface="Calibri" panose="020F0502020204030204" pitchFamily="34" charset="0"/>
                          <a:ea typeface="MS PGothic" panose="020B0600070205080204" pitchFamily="34" charset="-128"/>
                        </a:rPr>
                        <a:t>– 12</a:t>
                      </a:r>
                      <a:r>
                        <a:rPr kumimoji="0" lang="en-US" altLang="ja-JP" sz="1600" b="1" i="0" u="none" strike="noStrike" cap="none" normalizeH="0" baseline="30000">
                          <a:ln>
                            <a:noFill/>
                          </a:ln>
                          <a:solidFill>
                            <a:schemeClr val="hlink"/>
                          </a:solidFill>
                          <a:effectLst/>
                          <a:latin typeface="Calibri" panose="020F0502020204030204" pitchFamily="34" charset="0"/>
                          <a:ea typeface="MS PGothic" panose="020B0600070205080204" pitchFamily="34" charset="-128"/>
                        </a:rPr>
                        <a:t>th</a:t>
                      </a:r>
                      <a:r>
                        <a:rPr kumimoji="0" lang="en-US" altLang="ja-JP" sz="1600" b="1" i="0" u="none" strike="noStrike" cap="none" normalizeH="0" baseline="0">
                          <a:ln>
                            <a:noFill/>
                          </a:ln>
                          <a:solidFill>
                            <a:schemeClr val="hlink"/>
                          </a:solidFill>
                          <a:effectLst/>
                          <a:latin typeface="Calibri" panose="020F0502020204030204" pitchFamily="34" charset="0"/>
                          <a:ea typeface="MS PGothic" panose="020B0600070205080204" pitchFamily="34" charset="-128"/>
                        </a:rPr>
                        <a:t>, </a:t>
                      </a:r>
                      <a:r>
                        <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rPr>
                        <a:t>2025 Melbourne, AU</a:t>
                      </a:r>
                      <a:endParaRPr kumimoji="0" lang="en-US" altLang="ja-JP" sz="1600" b="1" i="0" u="none" strike="noStrike" cap="none" normalizeH="0" baseline="0" dirty="0">
                        <a:ln>
                          <a:noFill/>
                        </a:ln>
                        <a:solidFill>
                          <a:schemeClr val="hlink"/>
                        </a:solidFill>
                        <a:effectLst/>
                        <a:latin typeface="Calibri" panose="020F0502020204030204" pitchFamily="34" charset="0"/>
                        <a:ea typeface="MS PGothic" panose="020B0600070205080204" pitchFamily="34" charset="-128"/>
                      </a:endParaRPr>
                    </a:p>
                  </a:txBody>
                  <a:tcPr marT="45799" marB="45799"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2F2F2"/>
                    </a:solidFill>
                  </a:tcPr>
                </a:tc>
              </a:tr>
            </a:tbl>
          </a:graphicData>
        </a:graphic>
      </p:graphicFrame>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Content Placeholder 2"/>
          <p:cNvSpPr>
            <a:spLocks noGrp="1"/>
          </p:cNvSpPr>
          <p:nvPr>
            <p:ph idx="1"/>
          </p:nvPr>
        </p:nvSpPr>
        <p:spPr>
          <a:xfrm>
            <a:off x="373380" y="762000"/>
            <a:ext cx="8388350" cy="6094095"/>
          </a:xfrm>
        </p:spPr>
        <p:txBody>
          <a:bodyPr vert="horz" wrap="square" lIns="91440" tIns="45720" rIns="91440" bIns="45720" anchor="t" anchorCtr="0"/>
          <a:lstStyle/>
          <a:p>
            <a:pPr marL="0" indent="0">
              <a:lnSpc>
                <a:spcPct val="93000"/>
              </a:lnSpc>
              <a:spcBef>
                <a:spcPct val="15000"/>
              </a:spcBef>
              <a:spcAft>
                <a:spcPct val="15000"/>
              </a:spcAft>
              <a:buNone/>
            </a:pPr>
            <a:r>
              <a:rPr lang="en-GB" altLang="zh-CN" sz="1500" b="1" u="sng" dirty="0">
                <a:sym typeface="+mn-ea"/>
              </a:rPr>
              <a:t>Progress in the last quarter</a:t>
            </a:r>
            <a:endParaRPr lang="en-GB" altLang="zh-CN" sz="1500" b="1" u="sng" dirty="0">
              <a:sym typeface="+mn-ea"/>
            </a:endParaRPr>
          </a:p>
          <a:p>
            <a:pPr marL="0" indent="0">
              <a:lnSpc>
                <a:spcPct val="93000"/>
              </a:lnSpc>
              <a:spcBef>
                <a:spcPct val="15000"/>
              </a:spcBef>
              <a:spcAft>
                <a:spcPct val="15000"/>
              </a:spcAft>
              <a:buNone/>
            </a:pPr>
            <a:r>
              <a:rPr lang="en-US" sz="1500" u="sng" dirty="0">
                <a:sym typeface="+mn-ea"/>
              </a:rPr>
              <a:t>On-demand SIB1</a:t>
            </a:r>
            <a:r>
              <a:rPr lang="en-US" altLang="zh-CN" sz="1500" u="sng" dirty="0">
                <a:sym typeface="+mn-ea"/>
              </a:rPr>
              <a:t>:</a:t>
            </a:r>
            <a:endParaRPr lang="en-GB" altLang="zh-CN" sz="1500" b="1" u="sng" dirty="0">
              <a:sym typeface="+mn-ea"/>
            </a:endParaRPr>
          </a:p>
          <a:p>
            <a:pPr marL="342900" lvl="1" indent="-342900">
              <a:lnSpc>
                <a:spcPct val="93000"/>
              </a:lnSpc>
              <a:spcBef>
                <a:spcPct val="0"/>
              </a:spcBef>
              <a:buClr>
                <a:srgbClr val="C00000"/>
              </a:buClr>
              <a:buBlip>
                <a:blip r:embed="rId1"/>
              </a:buBlip>
            </a:pPr>
            <a:r>
              <a:rPr lang="en-US" sz="1500" dirty="0">
                <a:solidFill>
                  <a:srgbClr val="000000"/>
                </a:solidFill>
                <a:latin typeface="Calibri" panose="020F0502020204030204" pitchFamily="34" charset="0"/>
                <a:sym typeface="+mn-ea"/>
              </a:rPr>
              <a:t>Case 2 can be supported with the below details:</a:t>
            </a:r>
            <a:endParaRPr lang="en-US" sz="1500" dirty="0">
              <a:solidFill>
                <a:srgbClr val="000000"/>
              </a:solidFill>
              <a:latin typeface="Calibri" panose="020F0502020204030204" pitchFamily="34" charset="0"/>
              <a:sym typeface="+mn-ea"/>
            </a:endParaRPr>
          </a:p>
          <a:p>
            <a:pPr marL="457200" lvl="2" indent="0">
              <a:lnSpc>
                <a:spcPct val="93000"/>
              </a:lnSpc>
              <a:spcBef>
                <a:spcPct val="0"/>
              </a:spcBef>
              <a:buClr>
                <a:srgbClr val="C00000"/>
              </a:buClr>
              <a:buNone/>
            </a:pPr>
            <a:r>
              <a:rPr lang="en-US" sz="1400" dirty="0">
                <a:solidFill>
                  <a:srgbClr val="000000"/>
                </a:solidFill>
                <a:latin typeface="Calibri" panose="020F0502020204030204" pitchFamily="34" charset="0"/>
                <a:sym typeface="+mn-ea"/>
              </a:rPr>
              <a:t>-UL WUS configuration is decided by NES Cell DU.</a:t>
            </a:r>
            <a:endParaRPr lang="en-US" sz="1400" dirty="0">
              <a:solidFill>
                <a:srgbClr val="000000"/>
              </a:solidFill>
              <a:latin typeface="Calibri" panose="020F0502020204030204" pitchFamily="34" charset="0"/>
              <a:sym typeface="+mn-ea"/>
            </a:endParaRPr>
          </a:p>
          <a:p>
            <a:pPr marL="457200" lvl="2" indent="0">
              <a:lnSpc>
                <a:spcPct val="93000"/>
              </a:lnSpc>
              <a:spcBef>
                <a:spcPct val="0"/>
              </a:spcBef>
              <a:buClr>
                <a:srgbClr val="C00000"/>
              </a:buClr>
              <a:buNone/>
            </a:pPr>
            <a:r>
              <a:rPr lang="en-US" sz="1400" dirty="0">
                <a:solidFill>
                  <a:srgbClr val="000000"/>
                </a:solidFill>
                <a:latin typeface="Calibri" panose="020F0502020204030204" pitchFamily="34" charset="0"/>
                <a:sym typeface="+mn-ea"/>
              </a:rPr>
              <a:t>-UL WUS configuration transmission from NES Cell DU to NES Cell CU. NES gNB-CU sends UL WUS configuration to Cell A gNB-CU over Xn Interface.</a:t>
            </a:r>
            <a:endParaRPr lang="en-US" sz="1400" dirty="0">
              <a:solidFill>
                <a:srgbClr val="000000"/>
              </a:solidFill>
              <a:latin typeface="Calibri" panose="020F0502020204030204" pitchFamily="34" charset="0"/>
              <a:sym typeface="+mn-ea"/>
            </a:endParaRPr>
          </a:p>
          <a:p>
            <a:pPr marL="457200" lvl="2" indent="0">
              <a:lnSpc>
                <a:spcPct val="93000"/>
              </a:lnSpc>
              <a:spcBef>
                <a:spcPct val="0"/>
              </a:spcBef>
              <a:buClr>
                <a:srgbClr val="C00000"/>
              </a:buClr>
              <a:buNone/>
            </a:pPr>
            <a:r>
              <a:rPr lang="en-US" sz="1400" dirty="0">
                <a:solidFill>
                  <a:srgbClr val="000000"/>
                </a:solidFill>
                <a:latin typeface="Calibri" panose="020F0502020204030204" pitchFamily="34" charset="0"/>
                <a:sym typeface="+mn-ea"/>
              </a:rPr>
              <a:t>-Upon the reception of the UL WUS configuration, Cell A can provide feedback to NES Cell on whether the WUS configuration Transmission for NES Cell is accepted in Cell A (e.g., confirm, reject). FFS if Cell A broadcasts it right away or not. </a:t>
            </a:r>
            <a:endParaRPr lang="en-US" sz="1400" dirty="0">
              <a:solidFill>
                <a:srgbClr val="000000"/>
              </a:solidFill>
              <a:latin typeface="Calibri" panose="020F0502020204030204" pitchFamily="34" charset="0"/>
              <a:sym typeface="+mn-ea"/>
            </a:endParaRPr>
          </a:p>
          <a:p>
            <a:pPr marL="0" indent="0">
              <a:lnSpc>
                <a:spcPct val="93000"/>
              </a:lnSpc>
              <a:spcBef>
                <a:spcPct val="15000"/>
              </a:spcBef>
              <a:spcAft>
                <a:spcPct val="15000"/>
              </a:spcAft>
              <a:buNone/>
            </a:pPr>
            <a:endParaRPr lang="en-GB" altLang="zh-CN" sz="1500" b="1" u="sng" dirty="0">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buNone/>
            </a:pPr>
            <a:endParaRPr lang="en-GB" altLang="zh-CN" sz="1500" b="1" u="sng" dirty="0">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altLang="zh-CN" sz="1500" b="1" u="sng" dirty="0">
                <a:cs typeface="Arial" panose="020B0604020202020204" pitchFamily="34" charset="0"/>
                <a:sym typeface="+mn-ea"/>
              </a:rPr>
              <a:t>Impacts and dependencies on other </a:t>
            </a:r>
            <a:r>
              <a:rPr lang="en-GB" altLang="zh-CN" sz="1500" b="1" u="sng" dirty="0" err="1">
                <a:cs typeface="Arial" panose="020B0604020202020204" pitchFamily="34" charset="0"/>
                <a:sym typeface="+mn-ea"/>
              </a:rPr>
              <a:t>WGs</a:t>
            </a:r>
            <a:endParaRPr lang="en-GB" altLang="zh-CN" sz="1500" b="1" u="sng" dirty="0">
              <a:cs typeface="Arial" panose="020B0604020202020204" pitchFamily="34" charset="0"/>
              <a:sym typeface="+mn-ea"/>
            </a:endParaRPr>
          </a:p>
          <a:p>
            <a:pPr marR="0" lvl="0" algn="l" rtl="0" eaLnBrk="0" fontAlgn="base" latinLnBrk="0" hangingPunct="0">
              <a:lnSpc>
                <a:spcPct val="93000"/>
              </a:lnSpc>
              <a:spcBef>
                <a:spcPct val="20000"/>
              </a:spcBef>
              <a:buClr>
                <a:srgbClr val="C00000"/>
              </a:buClr>
              <a:buSzTx/>
              <a:buFontTx/>
              <a:buBlip>
                <a:blip r:embed="rId1"/>
              </a:buBlip>
            </a:pPr>
            <a:r>
              <a:rPr lang="en-US" sz="1500" dirty="0">
                <a:cs typeface="+mn-ea"/>
                <a:sym typeface="+mn-ea"/>
              </a:rPr>
              <a:t>N/A</a:t>
            </a:r>
            <a:endParaRPr kumimoji="0" lang="en-US" sz="1500" i="0" strike="noStrike" kern="0" cap="none" spc="0" normalizeH="0" baseline="0" noProof="1">
              <a:solidFill>
                <a:schemeClr val="tx1"/>
              </a:solidFill>
              <a:latin typeface="+mn-lt"/>
              <a:ea typeface="MS PGothic" panose="020B0600070205080204" pitchFamily="34" charset="-128"/>
              <a:cs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en-US" sz="1500" i="0" strike="noStrike" kern="0" cap="none" spc="0" normalizeH="0" baseline="0" noProof="1">
              <a:solidFill>
                <a:schemeClr val="tx1"/>
              </a:solidFill>
              <a:latin typeface="+mn-lt"/>
              <a:ea typeface="MS PGothic" panose="020B0600070205080204" pitchFamily="34" charset="-128"/>
              <a:cs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500" b="1" u="sng" dirty="0">
                <a:ln>
                  <a:noFill/>
                </a:ln>
                <a:effectLst/>
                <a:uLnTx/>
                <a:uFillTx/>
                <a:cs typeface="Arial" panose="020B0604020202020204" pitchFamily="34" charset="0"/>
                <a:sym typeface="+mn-ea"/>
              </a:rPr>
              <a:t>Other important info</a:t>
            </a:r>
            <a:endParaRPr lang="en-GB" sz="1500" b="1" u="sng" dirty="0">
              <a:ln>
                <a:noFill/>
              </a:ln>
              <a:effectLst/>
              <a:uLnTx/>
              <a:uFillTx/>
              <a:cs typeface="Arial" panose="020B0604020202020204" pitchFamily="34" charset="0"/>
              <a:sym typeface="+mn-ea"/>
            </a:endParaRPr>
          </a:p>
          <a:p>
            <a:pPr marR="0" lvl="0" algn="l" rtl="0" eaLnBrk="0" fontAlgn="base" latinLnBrk="0" hangingPunct="0">
              <a:lnSpc>
                <a:spcPct val="93000"/>
              </a:lnSpc>
              <a:spcBef>
                <a:spcPct val="20000"/>
              </a:spcBef>
              <a:buClr>
                <a:srgbClr val="C00000"/>
              </a:buClr>
              <a:buSzTx/>
              <a:buFontTx/>
              <a:buBlip>
                <a:blip r:embed="rId1"/>
              </a:buBlip>
            </a:pPr>
            <a:r>
              <a:rPr lang="en-US" sz="1500">
                <a:cs typeface="+mn-ea"/>
                <a:sym typeface="+mn-ea"/>
              </a:rPr>
              <a:t>N/A</a:t>
            </a:r>
            <a:endParaRPr kumimoji="0" lang="en-US" sz="1500" i="0" strike="noStrike" kern="0" cap="none" spc="0" normalizeH="0" baseline="0" noProof="1">
              <a:solidFill>
                <a:schemeClr val="tx1"/>
              </a:solidFill>
              <a:cs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lang="en-US" altLang="en-US" sz="1600" dirty="0">
              <a:latin typeface="+mn-lt"/>
              <a:ea typeface="MS PGothic" panose="020B0600070205080204" pitchFamily="34" charset="-128"/>
              <a:cs typeface="+mn-cs"/>
            </a:endParaRPr>
          </a:p>
        </p:txBody>
      </p:sp>
      <p:sp>
        <p:nvSpPr>
          <p:cNvPr id="68612"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
        <p:nvSpPr>
          <p:cNvPr id="66562" name="Title 1"/>
          <p:cNvSpPr>
            <a:spLocks noGrp="1"/>
          </p:cNvSpPr>
          <p:nvPr/>
        </p:nvSpPr>
        <p:spPr>
          <a:xfrm>
            <a:off x="-381000" y="179705"/>
            <a:ext cx="8395335" cy="563245"/>
          </a:xfrm>
          <a:prstGeom prst="rect">
            <a:avLst/>
          </a:prstGeom>
          <a:noFill/>
          <a:ln w="9525">
            <a:noFill/>
          </a:ln>
        </p:spPr>
        <p:txBody>
          <a:bodyPr vert="horz" wrap="square" lIns="91440" tIns="45720" rIns="91440" bIns="45720" anchor="ctr" anchorCtr="0"/>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r>
              <a:rPr lang="en-US" altLang="en-US" sz="3600" dirty="0"/>
              <a:t>   </a:t>
            </a:r>
            <a:r>
              <a:rPr lang="en-US" altLang="en-US" sz="3600" dirty="0">
                <a:sym typeface="+mn-ea"/>
              </a:rPr>
              <a:t>R19 Network ES WI</a:t>
            </a:r>
            <a:endParaRPr lang="en-US" altLang="en-US" sz="36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Content Placeholder 2"/>
          <p:cNvSpPr>
            <a:spLocks noGrp="1"/>
          </p:cNvSpPr>
          <p:nvPr>
            <p:ph idx="1"/>
          </p:nvPr>
        </p:nvSpPr>
        <p:spPr>
          <a:xfrm>
            <a:off x="373380" y="976630"/>
            <a:ext cx="8388350" cy="5879465"/>
          </a:xfrm>
        </p:spPr>
        <p:txBody>
          <a:bodyPr vert="horz" wrap="square" lIns="91440" tIns="45720" rIns="91440" bIns="45720" anchor="t" anchorCtr="0"/>
          <a:lstStyle/>
          <a:p>
            <a:pPr marL="0" indent="0">
              <a:lnSpc>
                <a:spcPct val="93000"/>
              </a:lnSpc>
              <a:spcBef>
                <a:spcPct val="15000"/>
              </a:spcBef>
              <a:spcAft>
                <a:spcPct val="15000"/>
              </a:spcAft>
              <a:buNone/>
            </a:pPr>
            <a:r>
              <a:rPr lang="en-GB" altLang="zh-CN" sz="1500" b="1" u="sng" dirty="0">
                <a:sym typeface="+mn-ea"/>
              </a:rPr>
              <a:t>Progress in the last quarter</a:t>
            </a:r>
            <a:endParaRPr lang="en-GB" altLang="zh-CN" sz="1500" b="1" u="sng" dirty="0">
              <a:sym typeface="+mn-ea"/>
            </a:endParaRPr>
          </a:p>
          <a:p>
            <a:pPr algn="l">
              <a:lnSpc>
                <a:spcPct val="93000"/>
              </a:lnSpc>
              <a:spcBef>
                <a:spcPct val="20000"/>
              </a:spcBef>
              <a:buSzTx/>
              <a:buFontTx/>
              <a:buBlip>
                <a:blip r:embed="rId1"/>
              </a:buBlip>
            </a:pPr>
            <a:r>
              <a:rPr lang="en-US" sz="1500" dirty="0">
                <a:cs typeface="+mn-ea"/>
                <a:sym typeface="+mn-ea"/>
              </a:rPr>
              <a:t>New IEs should be introduced to support LP-WUS on NG, Xn and F1.</a:t>
            </a:r>
            <a:endParaRPr lang="en-US" sz="1500" dirty="0">
              <a:cs typeface="+mn-ea"/>
              <a:sym typeface="+mn-ea"/>
            </a:endParaRPr>
          </a:p>
          <a:p>
            <a:pPr algn="l">
              <a:lnSpc>
                <a:spcPct val="93000"/>
              </a:lnSpc>
              <a:spcBef>
                <a:spcPct val="20000"/>
              </a:spcBef>
              <a:buSzTx/>
              <a:buFontTx/>
              <a:buBlip>
                <a:blip r:embed="rId1"/>
              </a:buBlip>
            </a:pPr>
            <a:r>
              <a:rPr lang="en-US" sz="1500" dirty="0">
                <a:cs typeface="+mn-ea"/>
                <a:sym typeface="+mn-ea"/>
              </a:rPr>
              <a:t>For RRC idle/inactive UEs, RAN3 to discuss the LP-SS and LP-WUS configuration is generated at the gNB-DU or the gNB-CU is FFS.</a:t>
            </a:r>
            <a:endParaRPr lang="en-US" sz="1500" dirty="0">
              <a:cs typeface="+mn-ea"/>
              <a:sym typeface="+mn-ea"/>
            </a:endParaRPr>
          </a:p>
          <a:p>
            <a:pPr algn="l">
              <a:lnSpc>
                <a:spcPct val="93000"/>
              </a:lnSpc>
              <a:spcBef>
                <a:spcPct val="20000"/>
              </a:spcBef>
              <a:buSzTx/>
              <a:buFontTx/>
              <a:buBlip>
                <a:blip r:embed="rId1"/>
              </a:buBlip>
            </a:pPr>
            <a:r>
              <a:rPr lang="en-US" sz="1500" dirty="0">
                <a:cs typeface="+mn-ea"/>
                <a:sym typeface="+mn-ea"/>
              </a:rPr>
              <a:t>For RRC idle/inactive UEs, RAN3 to discuss whether Entry/exit condition is generated at the gNB-DU or the gNB-CU.</a:t>
            </a:r>
            <a:endParaRPr lang="en-US" sz="1500" dirty="0">
              <a:cs typeface="+mn-ea"/>
              <a:sym typeface="+mn-ea"/>
            </a:endParaRPr>
          </a:p>
          <a:p>
            <a:pPr algn="l">
              <a:lnSpc>
                <a:spcPct val="93000"/>
              </a:lnSpc>
              <a:spcBef>
                <a:spcPct val="20000"/>
              </a:spcBef>
              <a:buSzTx/>
              <a:buFontTx/>
              <a:buBlip>
                <a:blip r:embed="rId1"/>
              </a:buBlip>
            </a:pPr>
            <a:endParaRPr lang="en-US" sz="1500" dirty="0">
              <a:cs typeface="+mn-ea"/>
              <a:sym typeface="+mn-ea"/>
            </a:endParaRPr>
          </a:p>
          <a:p>
            <a:pPr algn="l">
              <a:lnSpc>
                <a:spcPct val="93000"/>
              </a:lnSpc>
              <a:spcBef>
                <a:spcPct val="20000"/>
              </a:spcBef>
              <a:buSzTx/>
              <a:buFontTx/>
              <a:buBlip>
                <a:blip r:embed="rId1"/>
              </a:buBlip>
            </a:pPr>
            <a:endParaRPr lang="en-US" sz="1500" dirty="0">
              <a:cs typeface="+mn-ea"/>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altLang="zh-CN" sz="1500" b="1" u="sng" dirty="0">
                <a:cs typeface="Arial" panose="020B0604020202020204" pitchFamily="34" charset="0"/>
                <a:sym typeface="+mn-ea"/>
              </a:rPr>
              <a:t>Impacts and dependencies on other </a:t>
            </a:r>
            <a:r>
              <a:rPr lang="en-GB" altLang="zh-CN" sz="1500" b="1" u="sng" dirty="0" err="1">
                <a:cs typeface="Arial" panose="020B0604020202020204" pitchFamily="34" charset="0"/>
                <a:sym typeface="+mn-ea"/>
              </a:rPr>
              <a:t>WGs</a:t>
            </a:r>
            <a:endParaRPr lang="en-GB" altLang="zh-CN" sz="1500" b="1" u="sng" dirty="0">
              <a:cs typeface="Arial" panose="020B0604020202020204" pitchFamily="34" charset="0"/>
              <a:sym typeface="+mn-ea"/>
            </a:endParaRPr>
          </a:p>
          <a:p>
            <a:pPr marR="0" lvl="0" algn="l" rtl="0" eaLnBrk="0" fontAlgn="base" latinLnBrk="0" hangingPunct="0">
              <a:lnSpc>
                <a:spcPct val="93000"/>
              </a:lnSpc>
              <a:spcBef>
                <a:spcPct val="20000"/>
              </a:spcBef>
              <a:buClr>
                <a:srgbClr val="C00000"/>
              </a:buClr>
              <a:buSzTx/>
              <a:buFontTx/>
              <a:buBlip>
                <a:blip r:embed="rId1"/>
              </a:buBlip>
            </a:pPr>
            <a:r>
              <a:rPr lang="en-US" sz="1500" dirty="0">
                <a:cs typeface="+mn-ea"/>
                <a:sym typeface="+mn-ea"/>
              </a:rPr>
              <a:t>N/A</a:t>
            </a:r>
            <a:endParaRPr kumimoji="0" lang="en-US" sz="1500" i="0" strike="noStrike" kern="0" cap="none" spc="0" normalizeH="0" baseline="0" noProof="1">
              <a:solidFill>
                <a:schemeClr val="tx1"/>
              </a:solidFill>
              <a:latin typeface="+mn-lt"/>
              <a:ea typeface="MS PGothic" panose="020B0600070205080204" pitchFamily="34" charset="-128"/>
              <a:cs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en-US" sz="1500" i="0" strike="noStrike" kern="0" cap="none" spc="0" normalizeH="0" baseline="0" noProof="1">
              <a:solidFill>
                <a:schemeClr val="tx1"/>
              </a:solidFill>
              <a:latin typeface="+mn-lt"/>
              <a:ea typeface="MS PGothic" panose="020B0600070205080204" pitchFamily="34" charset="-128"/>
              <a:cs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500" b="1" u="sng" dirty="0">
                <a:ln>
                  <a:noFill/>
                </a:ln>
                <a:effectLst/>
                <a:uLnTx/>
                <a:uFillTx/>
                <a:cs typeface="Arial" panose="020B0604020202020204" pitchFamily="34" charset="0"/>
                <a:sym typeface="+mn-ea"/>
              </a:rPr>
              <a:t>Other important info</a:t>
            </a:r>
            <a:endParaRPr lang="en-GB" sz="1500" b="1" u="sng" dirty="0">
              <a:ln>
                <a:noFill/>
              </a:ln>
              <a:effectLst/>
              <a:uLnTx/>
              <a:uFillTx/>
              <a:cs typeface="Arial" panose="020B0604020202020204" pitchFamily="34" charset="0"/>
              <a:sym typeface="+mn-ea"/>
            </a:endParaRPr>
          </a:p>
          <a:p>
            <a:pPr marR="0" lvl="0" algn="l" rtl="0" eaLnBrk="0" fontAlgn="base" latinLnBrk="0" hangingPunct="0">
              <a:lnSpc>
                <a:spcPct val="93000"/>
              </a:lnSpc>
              <a:spcBef>
                <a:spcPct val="20000"/>
              </a:spcBef>
              <a:buClr>
                <a:srgbClr val="C00000"/>
              </a:buClr>
              <a:buSzTx/>
              <a:buFontTx/>
              <a:buBlip>
                <a:blip r:embed="rId1"/>
              </a:buBlip>
            </a:pPr>
            <a:r>
              <a:rPr kumimoji="0" lang="en-US" sz="1500" i="0" strike="noStrike" kern="0" cap="none" spc="0" normalizeH="0" baseline="0" noProof="1">
                <a:solidFill>
                  <a:schemeClr val="tx1"/>
                </a:solidFill>
                <a:cs typeface="+mn-ea"/>
              </a:rPr>
              <a:t>N/A</a:t>
            </a:r>
            <a:endParaRPr kumimoji="0" lang="en-US" sz="1500" i="0" strike="noStrike" kern="0" cap="none" spc="0" normalizeH="0" baseline="0" noProof="1">
              <a:solidFill>
                <a:schemeClr val="tx1"/>
              </a:solidFill>
              <a:cs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lang="en-US" altLang="en-US" sz="1600" dirty="0">
              <a:latin typeface="+mn-lt"/>
              <a:ea typeface="MS PGothic" panose="020B0600070205080204" pitchFamily="34" charset="-128"/>
              <a:cs typeface="+mn-cs"/>
            </a:endParaRPr>
          </a:p>
        </p:txBody>
      </p:sp>
      <p:sp>
        <p:nvSpPr>
          <p:cNvPr id="68612"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
        <p:nvSpPr>
          <p:cNvPr id="66562" name="Title 1"/>
          <p:cNvSpPr>
            <a:spLocks noGrp="1"/>
          </p:cNvSpPr>
          <p:nvPr/>
        </p:nvSpPr>
        <p:spPr>
          <a:xfrm>
            <a:off x="-381000" y="179705"/>
            <a:ext cx="8395335" cy="563245"/>
          </a:xfrm>
          <a:prstGeom prst="rect">
            <a:avLst/>
          </a:prstGeom>
          <a:noFill/>
          <a:ln w="9525">
            <a:noFill/>
          </a:ln>
        </p:spPr>
        <p:txBody>
          <a:bodyPr vert="horz" wrap="square" lIns="91440" tIns="45720" rIns="91440" bIns="45720" anchor="ctr" anchorCtr="0"/>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2pPr>
            <a:lvl3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3pPr>
            <a:lvl4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4pPr>
            <a:lvl5pPr algn="ctr" rtl="0" eaLnBrk="0" fontAlgn="base" hangingPunct="0">
              <a:spcBef>
                <a:spcPct val="0"/>
              </a:spcBef>
              <a:spcAft>
                <a:spcPct val="0"/>
              </a:spcAft>
              <a:defRPr sz="3200">
                <a:solidFill>
                  <a:srgbClr val="FF0000"/>
                </a:solidFill>
                <a:latin typeface="Calibri" panose="020F0502020204030204" pitchFamily="34" charset="0"/>
                <a:ea typeface="MS PGothic" panose="020B0600070205080204" pitchFamily="34" charset="-128"/>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a:lstStyle>
          <a:p>
            <a:r>
              <a:rPr lang="en-US" altLang="en-US" sz="3600" dirty="0"/>
              <a:t>   </a:t>
            </a:r>
            <a:r>
              <a:rPr lang="en-US" altLang="en-US" sz="3600" dirty="0">
                <a:sym typeface="+mn-ea"/>
              </a:rPr>
              <a:t>R19 LP-WUS WI</a:t>
            </a:r>
            <a:endParaRPr lang="en-US" altLang="en-US" sz="36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itle 1"/>
          <p:cNvSpPr>
            <a:spLocks noGrp="1"/>
          </p:cNvSpPr>
          <p:nvPr>
            <p:ph type="title"/>
          </p:nvPr>
        </p:nvSpPr>
        <p:spPr>
          <a:xfrm>
            <a:off x="0" y="179705"/>
            <a:ext cx="6948805" cy="563245"/>
          </a:xfrm>
        </p:spPr>
        <p:txBody>
          <a:bodyPr vert="horz" wrap="square" lIns="91440" tIns="45720" rIns="91440" bIns="45720" anchor="ctr" anchorCtr="0"/>
          <a:lstStyle/>
          <a:p>
            <a:r>
              <a:rPr lang="en-US" altLang="en-US" sz="3600" dirty="0"/>
              <a:t>R19 XR WI</a:t>
            </a:r>
            <a:endParaRPr lang="en-US" altLang="en-US" sz="3600" dirty="0"/>
          </a:p>
        </p:txBody>
      </p:sp>
      <p:sp>
        <p:nvSpPr>
          <p:cNvPr id="37891" name="Content Placeholder 2"/>
          <p:cNvSpPr>
            <a:spLocks noGrp="1"/>
          </p:cNvSpPr>
          <p:nvPr>
            <p:ph idx="1"/>
          </p:nvPr>
        </p:nvSpPr>
        <p:spPr>
          <a:xfrm>
            <a:off x="373063" y="830263"/>
            <a:ext cx="8388350" cy="5540375"/>
          </a:xfrm>
        </p:spPr>
        <p:txBody>
          <a:bodyPr vert="horz" wrap="square" lIns="91440" tIns="45720" rIns="91440" bIns="45720" numCol="1" anchor="t" anchorCtr="0" compatLnSpc="1"/>
          <a:lstStyle/>
          <a:p>
            <a:pPr marL="0" indent="0">
              <a:lnSpc>
                <a:spcPct val="93000"/>
              </a:lnSpc>
              <a:spcBef>
                <a:spcPct val="15000"/>
              </a:spcBef>
              <a:spcAft>
                <a:spcPct val="15000"/>
              </a:spcAft>
              <a:buNone/>
            </a:pPr>
            <a:r>
              <a:rPr lang="en-GB" altLang="zh-CN" sz="1600" b="1" u="sng" dirty="0">
                <a:sym typeface="+mn-ea"/>
              </a:rPr>
              <a:t>Progress in the last quarter</a:t>
            </a:r>
            <a:endParaRPr lang="en-GB" altLang="zh-CN" sz="1600" b="1" u="sng" dirty="0">
              <a:sym typeface="+mn-ea"/>
            </a:endParaRPr>
          </a:p>
          <a:p>
            <a:pPr>
              <a:lnSpc>
                <a:spcPct val="93000"/>
              </a:lnSpc>
            </a:pPr>
            <a:r>
              <a:rPr lang="en-US" sz="1600" dirty="0">
                <a:cs typeface="+mn-ea"/>
              </a:rPr>
              <a:t>From RAN3 perspective, the periodicity provided by QoS flow is sufficient for semi-static periodicity case. Other potential cases need to be clarified by SA2 if any. </a:t>
            </a:r>
            <a:endParaRPr lang="en-US" sz="1600" dirty="0">
              <a:cs typeface="+mn-ea"/>
            </a:endParaRPr>
          </a:p>
          <a:p>
            <a:pPr>
              <a:lnSpc>
                <a:spcPct val="93000"/>
              </a:lnSpc>
            </a:pPr>
            <a:r>
              <a:rPr lang="en-US" sz="1600" dirty="0">
                <a:cs typeface="+mn-ea"/>
              </a:rPr>
              <a:t>For DL, MN/SN notifies SN/MN whether the DL PSI based discard is configured or not via </a:t>
            </a:r>
            <a:r>
              <a:rPr lang="en-US" sz="1600" dirty="0" err="1">
                <a:cs typeface="+mn-ea"/>
              </a:rPr>
              <a:t>XnAP</a:t>
            </a:r>
            <a:r>
              <a:rPr lang="en-US" sz="1600" dirty="0">
                <a:cs typeface="+mn-ea"/>
              </a:rPr>
              <a:t> signaling. New notification over F1AP and F1-U for DL PSI Discard.</a:t>
            </a:r>
            <a:endParaRPr lang="en-US" sz="1600" dirty="0">
              <a:cs typeface="+mn-ea"/>
            </a:endParaRPr>
          </a:p>
          <a:p>
            <a:pPr>
              <a:lnSpc>
                <a:spcPct val="93000"/>
              </a:lnSpc>
            </a:pPr>
            <a:r>
              <a:rPr lang="en-US" sz="1600" dirty="0">
                <a:cs typeface="+mn-ea"/>
              </a:rPr>
              <a:t>SN reports the PDU Set based Handling Indicator in S-NG-RAN node Addition Preparation procedure and M-NG-RAN node initiated S-NG-RAN node Modification Preparation procedure for the MN-terminated SCG bearer, SN-terminated MCG bearer and SN-terminated SCG bearer.</a:t>
            </a:r>
            <a:endParaRPr lang="en-US" sz="1600" dirty="0"/>
          </a:p>
          <a:p>
            <a:pPr marL="0" indent="0">
              <a:lnSpc>
                <a:spcPct val="93000"/>
              </a:lnSpc>
              <a:buNone/>
            </a:pPr>
            <a:endParaRPr lang="en-GB" altLang="zh-CN" sz="1600" b="1" u="sng" dirty="0">
              <a:cs typeface="Arial" panose="020B0604020202020204" pitchFamily="34" charset="0"/>
              <a:sym typeface="+mn-ea"/>
            </a:endParaRPr>
          </a:p>
          <a:p>
            <a:pPr marL="0" indent="0">
              <a:lnSpc>
                <a:spcPct val="93000"/>
              </a:lnSpc>
              <a:buNone/>
            </a:pPr>
            <a:r>
              <a:rPr lang="en-GB" altLang="zh-CN" sz="1600" b="1" u="sng" dirty="0">
                <a:cs typeface="Arial" panose="020B0604020202020204" pitchFamily="34" charset="0"/>
                <a:sym typeface="+mn-ea"/>
              </a:rPr>
              <a:t>Impacts and dependencies on other WGs</a:t>
            </a:r>
            <a:endParaRPr lang="en-GB" altLang="zh-CN" sz="1600" b="1" u="sng" noProof="1">
              <a:cs typeface="Arial" panose="020B0604020202020204" pitchFamily="34" charset="0"/>
            </a:endParaRPr>
          </a:p>
          <a:p>
            <a:pPr lvl="0">
              <a:lnSpc>
                <a:spcPct val="93000"/>
              </a:lnSpc>
              <a:buSzPct val="100000"/>
              <a:defRPr/>
            </a:pPr>
            <a:r>
              <a:rPr lang="en-GB" altLang="zh-CN" sz="1600" dirty="0">
                <a:solidFill>
                  <a:srgbClr val="000000"/>
                </a:solidFill>
                <a:sym typeface="+mn-ea"/>
              </a:rPr>
              <a:t>RAN3 sends reply LS to SA2 </a:t>
            </a:r>
            <a:r>
              <a:rPr lang="en-US" altLang="en-GB" sz="1600" dirty="0">
                <a:solidFill>
                  <a:srgbClr val="000000"/>
                </a:solidFill>
                <a:sym typeface="+mn-ea"/>
              </a:rPr>
              <a:t>in R3-244844 </a:t>
            </a:r>
            <a:r>
              <a:rPr lang="en-US" altLang="zh-CN" sz="1600" dirty="0">
                <a:solidFill>
                  <a:srgbClr val="000000"/>
                </a:solidFill>
                <a:sym typeface="+mn-ea"/>
              </a:rPr>
              <a:t>with answers </a:t>
            </a:r>
            <a:r>
              <a:rPr lang="en-GB" altLang="zh-CN" sz="1600" dirty="0">
                <a:solidFill>
                  <a:srgbClr val="000000"/>
                </a:solidFill>
                <a:sym typeface="+mn-ea"/>
              </a:rPr>
              <a:t>and wish to receive feedback if any.</a:t>
            </a:r>
            <a:endParaRPr lang="en-GB" altLang="zh-CN" sz="1600" dirty="0">
              <a:solidFill>
                <a:srgbClr val="000000"/>
              </a:solidFill>
              <a:sym typeface="+mn-ea"/>
            </a:endParaRPr>
          </a:p>
          <a:p>
            <a:pPr marL="0" lvl="0" indent="0">
              <a:lnSpc>
                <a:spcPct val="93000"/>
              </a:lnSpc>
              <a:spcBef>
                <a:spcPct val="15000"/>
              </a:spcBef>
              <a:spcAft>
                <a:spcPct val="15000"/>
              </a:spcAft>
              <a:buSzPct val="100000"/>
              <a:buNone/>
              <a:defRPr/>
            </a:pPr>
            <a:endParaRPr lang="en-GB" altLang="zh-CN" sz="1600" dirty="0">
              <a:ea typeface="宋体" panose="02010600030101010101" pitchFamily="2" charset="-122"/>
              <a:cs typeface="Arial" panose="020B0604020202020204" pitchFamily="34" charset="0"/>
              <a:sym typeface="+mn-ea"/>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lang="en-GB" sz="1600" b="1" u="sng" dirty="0">
                <a:ln>
                  <a:noFill/>
                </a:ln>
                <a:effectLst/>
                <a:uLnTx/>
                <a:uFillTx/>
                <a:cs typeface="Arial" panose="020B0604020202020204" pitchFamily="34" charset="0"/>
                <a:sym typeface="+mn-ea"/>
              </a:rPr>
              <a:t>Other important info</a:t>
            </a:r>
            <a:endParaRPr kumimoji="0" lang="en-GB" sz="1600" b="1" i="0" u="sng" strike="noStrike" kern="0" cap="none" spc="0" normalizeH="0" baseline="0" noProof="1">
              <a:ln>
                <a:noFill/>
              </a:ln>
              <a:solidFill>
                <a:schemeClr val="tx1"/>
              </a:solidFill>
              <a:effectLst/>
              <a:uLnTx/>
              <a:uFillTx/>
              <a:cs typeface="Arial" panose="020B0604020202020204" pitchFamily="34" charset="0"/>
            </a:endParaRPr>
          </a:p>
          <a:p>
            <a:r>
              <a:rPr lang="en-US" sz="1600" b="1" dirty="0">
                <a:solidFill>
                  <a:srgbClr val="FF0000"/>
                </a:solidFill>
                <a:ea typeface="宋体" panose="02010600030101010101" pitchFamily="2" charset="-122"/>
                <a:cs typeface="Arial" panose="020B0604020202020204" pitchFamily="34" charset="0"/>
              </a:rPr>
              <a:t>XR for NR-DC is completed in RAN3.</a:t>
            </a:r>
            <a:endParaRPr lang="en-US" sz="1600" dirty="0"/>
          </a:p>
          <a:p>
            <a:pPr marL="87630" marR="0" lvl="0" indent="-87630" algn="l" defTabSz="914400" rtl="0" eaLnBrk="0" fontAlgn="base" latinLnBrk="0" hangingPunct="0">
              <a:lnSpc>
                <a:spcPct val="93000"/>
              </a:lnSpc>
              <a:spcBef>
                <a:spcPct val="15000"/>
              </a:spcBef>
              <a:spcAft>
                <a:spcPct val="15000"/>
              </a:spcAft>
              <a:buClr>
                <a:srgbClr val="C00000"/>
              </a:buClr>
              <a:buSzPct val="100000"/>
              <a:buFontTx/>
              <a:buBlip>
                <a:blip r:embed="rId1"/>
              </a:buBlip>
              <a:defRPr/>
            </a:pPr>
            <a:endParaRPr kumimoji="0" lang="en-US" altLang="zh-CN" sz="1400" b="0" i="0" u="none" strike="noStrike" kern="0" cap="none" spc="0" normalizeH="0" baseline="0" noProof="1">
              <a:ln>
                <a:noFill/>
              </a:ln>
              <a:solidFill>
                <a:schemeClr val="tx1"/>
              </a:solidFill>
              <a:effectLst/>
              <a:uLnTx/>
              <a:uFillTx/>
              <a:latin typeface="+mn-lt"/>
              <a:ea typeface="宋体" panose="02010600030101010101" pitchFamily="2" charset="-122"/>
              <a:cs typeface="Arial" panose="020B0604020202020204" pitchFamily="34" charset="0"/>
              <a:sym typeface="+mn-ea"/>
            </a:endParaRPr>
          </a:p>
          <a:p>
            <a:pPr marL="0" indent="0">
              <a:lnSpc>
                <a:spcPct val="93000"/>
              </a:lnSpc>
              <a:spcBef>
                <a:spcPct val="15000"/>
              </a:spcBef>
              <a:spcAft>
                <a:spcPct val="15000"/>
              </a:spcAft>
            </a:pPr>
            <a:endParaRPr lang="en-US" altLang="en-US" sz="1400" dirty="0">
              <a:latin typeface="+mn-lt"/>
              <a:ea typeface="MS PGothic" panose="020B0600070205080204" pitchFamily="34" charset="-128"/>
              <a:cs typeface="+mn-cs"/>
            </a:endParaRPr>
          </a:p>
          <a:p>
            <a:pPr marL="0" indent="0"/>
            <a:endParaRPr lang="en-US" altLang="en-US" sz="1400" dirty="0">
              <a:latin typeface="+mn-lt"/>
              <a:ea typeface="MS PGothic" panose="020B0600070205080204" pitchFamily="34" charset="-128"/>
              <a:cs typeface="+mn-cs"/>
            </a:endParaRPr>
          </a:p>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endParaRPr kumimoji="0" lang="zh-CN" altLang="en-US" sz="1400" b="0" i="0" u="none" strike="noStrike" kern="0" cap="none" spc="0" normalizeH="0" baseline="0" noProof="0" dirty="0">
              <a:ln>
                <a:noFill/>
              </a:ln>
              <a:solidFill>
                <a:schemeClr val="tx1"/>
              </a:solidFill>
              <a:effectLst/>
              <a:uLnTx/>
              <a:uFillTx/>
              <a:latin typeface="+mn-lt"/>
              <a:ea typeface="宋体" panose="02010600030101010101" pitchFamily="2" charset="-122"/>
              <a:cs typeface="+mn-cs"/>
            </a:endParaRPr>
          </a:p>
        </p:txBody>
      </p:sp>
      <p:sp>
        <p:nvSpPr>
          <p:cNvPr id="72708" name="Slide Number Placeholder 3"/>
          <p:cNvSpPr txBox="1">
            <a:spLocks noGrp="1"/>
          </p:cNvSpPr>
          <p:nvPr>
            <p:ph type="sldNum" sz="quarter" idx="4"/>
          </p:nvPr>
        </p:nvSpPr>
        <p:spPr>
          <a:xfrm>
            <a:off x="8564563" y="6457950"/>
            <a:ext cx="395287" cy="222250"/>
          </a:xfrm>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a:xfrm>
            <a:off x="0" y="179705"/>
            <a:ext cx="7362190" cy="563245"/>
          </a:xfrm>
        </p:spPr>
        <p:txBody>
          <a:bodyPr vert="horz" wrap="square" lIns="91440" tIns="45720" rIns="91440" bIns="45720" anchor="ctr" anchorCtr="0"/>
          <a:lstStyle/>
          <a:p>
            <a:r>
              <a:rPr lang="en-US" altLang="en-US" sz="3600" dirty="0">
                <a:sym typeface="+mn-ea"/>
              </a:rPr>
              <a:t>TEI Corrections</a:t>
            </a:r>
            <a:endParaRPr lang="en-US" altLang="en-US" sz="3600" dirty="0"/>
          </a:p>
        </p:txBody>
      </p:sp>
      <p:sp>
        <p:nvSpPr>
          <p:cNvPr id="31747" name="Content Placeholder 2"/>
          <p:cNvSpPr>
            <a:spLocks noGrp="1"/>
          </p:cNvSpPr>
          <p:nvPr>
            <p:ph idx="1"/>
          </p:nvPr>
        </p:nvSpPr>
        <p:spPr>
          <a:xfrm>
            <a:off x="176530" y="911860"/>
            <a:ext cx="8888339" cy="5894070"/>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GB" altLang="zh-CN" sz="1600" b="1" i="0" u="sng" strike="noStrike" kern="0" cap="none" spc="0" normalizeH="0" baseline="0" noProof="1">
                <a:solidFill>
                  <a:schemeClr val="tx1"/>
                </a:solidFill>
                <a:latin typeface="+mn-lt"/>
                <a:ea typeface="MS PGothic" panose="020B0600070205080204" pitchFamily="34" charset="-128"/>
                <a:sym typeface="+mn-ea"/>
              </a:rPr>
              <a:t>Progress in the last quarter</a:t>
            </a:r>
            <a:endParaRPr kumimoji="0" lang="en-GB" altLang="zh-CN" sz="1600" b="1" i="0" u="sng" strike="noStrike" kern="0" cap="none" spc="0" normalizeH="0" baseline="0" noProof="1">
              <a:solidFill>
                <a:schemeClr val="tx1"/>
              </a:solidFill>
              <a:latin typeface="+mn-lt"/>
              <a:ea typeface="MS PGothic" panose="020B0600070205080204" pitchFamily="34" charset="-128"/>
              <a:sym typeface="+mn-ea"/>
            </a:endParaRPr>
          </a:p>
          <a:p>
            <a:pPr marR="0" lvl="0" algn="l" rtl="0" eaLnBrk="0" fontAlgn="base" latinLnBrk="0" hangingPunct="0">
              <a:lnSpc>
                <a:spcPct val="100000"/>
              </a:lnSpc>
              <a:spcBef>
                <a:spcPct val="20000"/>
              </a:spcBef>
              <a:buClr>
                <a:srgbClr val="C00000"/>
              </a:buClr>
              <a:buSzTx/>
              <a:buFontTx/>
              <a:buBlip>
                <a:blip r:embed="rId1"/>
              </a:buBlip>
            </a:pPr>
            <a:r>
              <a:rPr kumimoji="0" lang="en-US" altLang="en-US" sz="1600" i="0" strike="noStrike" kern="0" cap="none" spc="0" normalizeH="0" baseline="0" noProof="1">
                <a:solidFill>
                  <a:schemeClr val="tx1"/>
                </a:solidFill>
                <a:latin typeface="+mn-lt"/>
                <a:ea typeface="MS PGothic" panose="020B0600070205080204" pitchFamily="34" charset="-128"/>
                <a:cs typeface="+mn-ea"/>
                <a:sym typeface="+mn-ea"/>
              </a:rPr>
              <a:t>Positioning:</a:t>
            </a:r>
            <a:endParaRPr kumimoji="0" lang="en-US" altLang="en-US" sz="1600" i="0" strike="noStrike" kern="0" cap="none" spc="0" normalizeH="0" baseline="0" noProof="1">
              <a:solidFill>
                <a:schemeClr val="tx1"/>
              </a:solidFill>
              <a:latin typeface="+mn-lt"/>
              <a:ea typeface="MS PGothic" panose="020B0600070205080204" pitchFamily="34" charset="-128"/>
              <a:cs typeface="+mn-ea"/>
              <a:sym typeface="+mn-ea"/>
            </a:endParaRPr>
          </a:p>
          <a:p>
            <a:pPr lvl="1">
              <a:lnSpc>
                <a:spcPct val="93000"/>
              </a:lnSpc>
            </a:pPr>
            <a:r>
              <a:rPr lang="en-US" altLang="zh-CN" sz="1400" dirty="0">
                <a:cs typeface="+mn-ea"/>
                <a:sym typeface="+mn-ea"/>
              </a:rPr>
              <a:t>Alignment between stage 2 and stage 3 spec, and miscellaneous corrections for stage specs.</a:t>
            </a:r>
            <a:endParaRPr lang="en-US" altLang="zh-CN" sz="1400" dirty="0">
              <a:cs typeface="+mn-ea"/>
              <a:sym typeface="+mn-ea"/>
            </a:endParaRPr>
          </a:p>
          <a:p>
            <a:pPr lvl="1">
              <a:lnSpc>
                <a:spcPct val="93000"/>
              </a:lnSpc>
            </a:pPr>
            <a:r>
              <a:rPr lang="en-US" altLang="zh-CN" sz="1400" dirty="0">
                <a:cs typeface="+mn-ea"/>
                <a:sym typeface="+mn-ea"/>
              </a:rPr>
              <a:t>Correction on Positioning SRS BW Aggregation and Tx Hopping.</a:t>
            </a:r>
            <a:endParaRPr lang="en-US" altLang="zh-CN" sz="1400" dirty="0">
              <a:cs typeface="+mn-ea"/>
              <a:sym typeface="+mn-ea"/>
            </a:endParaRPr>
          </a:p>
          <a:p>
            <a:pPr lvl="1">
              <a:lnSpc>
                <a:spcPct val="93000"/>
              </a:lnSpc>
            </a:pPr>
            <a:r>
              <a:rPr lang="en-US" altLang="zh-CN" sz="1400" dirty="0">
                <a:cs typeface="+mn-ea"/>
                <a:sym typeface="+mn-ea"/>
              </a:rPr>
              <a:t>Corrections for the support of sub 1s location information reporting periodicity.</a:t>
            </a:r>
            <a:endParaRPr lang="en-US" altLang="zh-CN" sz="1400" dirty="0">
              <a:cs typeface="+mn-ea"/>
              <a:sym typeface="+mn-ea"/>
            </a:endParaRPr>
          </a:p>
          <a:p>
            <a:pPr lvl="1">
              <a:lnSpc>
                <a:spcPct val="93000"/>
              </a:lnSpc>
            </a:pPr>
            <a:r>
              <a:rPr lang="en-US" altLang="zh-CN" sz="1400" dirty="0">
                <a:cs typeface="+mn-ea"/>
                <a:sym typeface="+mn-ea"/>
              </a:rPr>
              <a:t>The support of pre-configured SRS activation over </a:t>
            </a:r>
            <a:r>
              <a:rPr lang="en-US" altLang="zh-CN" sz="1400" dirty="0" err="1">
                <a:cs typeface="+mn-ea"/>
                <a:sym typeface="+mn-ea"/>
              </a:rPr>
              <a:t>XnAP</a:t>
            </a:r>
            <a:r>
              <a:rPr lang="en-US" altLang="zh-CN" sz="1400" dirty="0">
                <a:cs typeface="+mn-ea"/>
                <a:sym typeface="+mn-ea"/>
              </a:rPr>
              <a:t> and </a:t>
            </a:r>
            <a:r>
              <a:rPr lang="en-US" altLang="zh-CN" sz="1400" dirty="0" err="1">
                <a:cs typeface="+mn-ea"/>
                <a:sym typeface="+mn-ea"/>
              </a:rPr>
              <a:t>NRPPa</a:t>
            </a:r>
            <a:r>
              <a:rPr lang="en-US" altLang="zh-CN" sz="1400" dirty="0">
                <a:cs typeface="+mn-ea"/>
                <a:sym typeface="+mn-ea"/>
              </a:rPr>
              <a:t>.</a:t>
            </a:r>
            <a:endParaRPr lang="en-US" altLang="en-US" sz="1400" dirty="0">
              <a:cs typeface="+mn-ea"/>
              <a:sym typeface="+mn-ea"/>
            </a:endParaRPr>
          </a:p>
          <a:p>
            <a:pPr lvl="0" algn="l">
              <a:lnSpc>
                <a:spcPct val="93000"/>
              </a:lnSpc>
              <a:spcBef>
                <a:spcPct val="15000"/>
              </a:spcBef>
              <a:spcAft>
                <a:spcPct val="15000"/>
              </a:spcAft>
              <a:buSzTx/>
              <a:buFont typeface="Arial" panose="020B0604020202020204" pitchFamily="34" charset="0"/>
              <a:buChar char="•"/>
              <a:defRPr/>
            </a:pPr>
            <a:endParaRPr lang="en-US" altLang="en-US" sz="1400" dirty="0">
              <a:cs typeface="+mn-ea"/>
              <a:sym typeface="+mn-ea"/>
            </a:endParaRPr>
          </a:p>
          <a:p>
            <a:pPr marR="0" lvl="0" algn="l" rtl="0" eaLnBrk="0" fontAlgn="base" latinLnBrk="0" hangingPunct="0">
              <a:lnSpc>
                <a:spcPct val="100000"/>
              </a:lnSpc>
              <a:spcBef>
                <a:spcPct val="20000"/>
              </a:spcBef>
              <a:buClr>
                <a:srgbClr val="C00000"/>
              </a:buClr>
              <a:buSzTx/>
              <a:buFontTx/>
              <a:buBlip>
                <a:blip r:embed="rId1"/>
              </a:buBlip>
            </a:pPr>
            <a:r>
              <a:rPr lang="en-US" altLang="en-US" sz="1400" dirty="0">
                <a:cs typeface="+mn-ea"/>
                <a:sym typeface="+mn-ea"/>
              </a:rPr>
              <a:t>(e)RedCap Emergency Call:</a:t>
            </a:r>
            <a:endParaRPr lang="en-US" altLang="en-US" sz="1400" dirty="0">
              <a:cs typeface="+mn-ea"/>
              <a:sym typeface="+mn-ea"/>
            </a:endParaRPr>
          </a:p>
          <a:p>
            <a:pPr lvl="1" algn="l">
              <a:lnSpc>
                <a:spcPct val="93000"/>
              </a:lnSpc>
              <a:spcBef>
                <a:spcPct val="20000"/>
              </a:spcBef>
              <a:buSzTx/>
              <a:buChar char="Ø"/>
            </a:pPr>
            <a:r>
              <a:rPr lang="en-US" altLang="zh-CN" sz="1400" dirty="0">
                <a:cs typeface="+mn-ea"/>
                <a:sym typeface="+mn-ea"/>
              </a:rPr>
              <a:t>RAN3 </a:t>
            </a:r>
            <a:r>
              <a:rPr lang="en-US" altLang="en-US" sz="1400" dirty="0">
                <a:cs typeface="+mn-ea"/>
                <a:sym typeface="+mn-ea"/>
              </a:rPr>
              <a:t>agreed the attached </a:t>
            </a:r>
            <a:r>
              <a:rPr lang="en-US" altLang="en-US" sz="1400" dirty="0" err="1">
                <a:cs typeface="+mn-ea"/>
                <a:sym typeface="+mn-ea"/>
              </a:rPr>
              <a:t>CRs</a:t>
            </a:r>
            <a:r>
              <a:rPr lang="en-US" altLang="en-US" sz="1400" dirty="0">
                <a:cs typeface="+mn-ea"/>
                <a:sym typeface="+mn-ea"/>
              </a:rPr>
              <a:t> to indicate the barring exemption bit in order to be used for the subsequent target node selection during emergency calls for outgoing connected mode mobility, according to new agreements in </a:t>
            </a:r>
            <a:r>
              <a:rPr lang="en-US" altLang="en-US" sz="1400" dirty="0" err="1">
                <a:cs typeface="+mn-ea"/>
                <a:sym typeface="+mn-ea"/>
              </a:rPr>
              <a:t>RAN2</a:t>
            </a:r>
            <a:r>
              <a:rPr lang="en-US" altLang="en-US" sz="1400" dirty="0">
                <a:cs typeface="+mn-ea"/>
                <a:sym typeface="+mn-ea"/>
              </a:rPr>
              <a:t>.</a:t>
            </a:r>
            <a:endParaRPr lang="en-US" altLang="en-US" sz="1400" dirty="0">
              <a:cs typeface="+mn-ea"/>
              <a:sym typeface="+mn-ea"/>
            </a:endParaRPr>
          </a:p>
          <a:p>
            <a:pPr lvl="1" algn="l">
              <a:lnSpc>
                <a:spcPct val="93000"/>
              </a:lnSpc>
              <a:spcBef>
                <a:spcPct val="20000"/>
              </a:spcBef>
              <a:buSzTx/>
              <a:buChar char="Ø"/>
            </a:pPr>
            <a:r>
              <a:rPr lang="en-US" altLang="en-US" sz="1400" dirty="0">
                <a:cs typeface="+mn-ea"/>
                <a:sym typeface="+mn-ea"/>
              </a:rPr>
              <a:t>The barring exemption bit in these agreed </a:t>
            </a:r>
            <a:r>
              <a:rPr lang="en-US" altLang="en-US" sz="1400" dirty="0" err="1">
                <a:cs typeface="+mn-ea"/>
                <a:sym typeface="+mn-ea"/>
              </a:rPr>
              <a:t>CRs</a:t>
            </a:r>
            <a:r>
              <a:rPr lang="en-US" altLang="en-US" sz="1400" dirty="0">
                <a:cs typeface="+mn-ea"/>
                <a:sym typeface="+mn-ea"/>
              </a:rPr>
              <a:t> is referring to TS 38.331, without mentioning the applicable UE types (i.e., the (e)</a:t>
            </a:r>
            <a:r>
              <a:rPr lang="en-US" altLang="en-US" sz="1400" dirty="0" err="1">
                <a:cs typeface="+mn-ea"/>
                <a:sym typeface="+mn-ea"/>
              </a:rPr>
              <a:t>RedCap</a:t>
            </a:r>
            <a:r>
              <a:rPr lang="en-US" altLang="en-US" sz="1400" dirty="0">
                <a:cs typeface="+mn-ea"/>
                <a:sym typeface="+mn-ea"/>
              </a:rPr>
              <a:t>, or </a:t>
            </a:r>
            <a:r>
              <a:rPr lang="en-US" altLang="en-US" sz="1400" dirty="0" err="1">
                <a:cs typeface="+mn-ea"/>
                <a:sym typeface="+mn-ea"/>
              </a:rPr>
              <a:t>2Rx</a:t>
            </a:r>
            <a:r>
              <a:rPr lang="en-US" altLang="en-US" sz="1400" dirty="0">
                <a:cs typeface="+mn-ea"/>
                <a:sym typeface="+mn-ea"/>
              </a:rPr>
              <a:t> </a:t>
            </a:r>
            <a:r>
              <a:rPr lang="en-US" altLang="en-US" sz="1400" dirty="0" err="1">
                <a:cs typeface="+mn-ea"/>
                <a:sym typeface="+mn-ea"/>
              </a:rPr>
              <a:t>XR</a:t>
            </a:r>
            <a:r>
              <a:rPr lang="en-US" altLang="en-US" sz="1400" dirty="0">
                <a:cs typeface="+mn-ea"/>
                <a:sym typeface="+mn-ea"/>
              </a:rPr>
              <a:t> </a:t>
            </a:r>
            <a:r>
              <a:rPr lang="en-US" altLang="en-US" sz="1400" dirty="0" err="1">
                <a:cs typeface="+mn-ea"/>
                <a:sym typeface="+mn-ea"/>
              </a:rPr>
              <a:t>UEs</a:t>
            </a:r>
            <a:r>
              <a:rPr lang="en-US" altLang="en-US" sz="1400" dirty="0">
                <a:cs typeface="+mn-ea"/>
                <a:sym typeface="+mn-ea"/>
              </a:rPr>
              <a:t>) for future compatibility.</a:t>
            </a:r>
            <a:endParaRPr lang="en-US" altLang="en-US" sz="1400" dirty="0">
              <a:cs typeface="+mn-ea"/>
              <a:sym typeface="+mn-ea"/>
            </a:endParaRPr>
          </a:p>
          <a:p>
            <a:pPr lvl="1" algn="l">
              <a:lnSpc>
                <a:spcPct val="93000"/>
              </a:lnSpc>
              <a:spcBef>
                <a:spcPct val="20000"/>
              </a:spcBef>
              <a:buSzTx/>
              <a:buChar char="Ø"/>
            </a:pPr>
            <a:r>
              <a:rPr lang="en-US" altLang="en-US" sz="1400" dirty="0">
                <a:cs typeface="+mn-ea"/>
                <a:sym typeface="+mn-ea"/>
              </a:rPr>
              <a:t>The reply LS (</a:t>
            </a:r>
            <a:r>
              <a:rPr lang="en-US" altLang="en-US" sz="1400" dirty="0" err="1">
                <a:cs typeface="+mn-ea"/>
                <a:sym typeface="+mn-ea"/>
              </a:rPr>
              <a:t>R3</a:t>
            </a:r>
            <a:r>
              <a:rPr lang="en-US" altLang="en-US" sz="1400" dirty="0">
                <a:cs typeface="+mn-ea"/>
                <a:sym typeface="+mn-ea"/>
              </a:rPr>
              <a:t>-244788) is sent to </a:t>
            </a:r>
            <a:r>
              <a:rPr lang="en-US" altLang="en-US" sz="1400" dirty="0" err="1">
                <a:cs typeface="+mn-ea"/>
                <a:sym typeface="+mn-ea"/>
              </a:rPr>
              <a:t>RAN2</a:t>
            </a:r>
            <a:r>
              <a:rPr lang="en-US" altLang="en-US" sz="1400" dirty="0">
                <a:cs typeface="+mn-ea"/>
                <a:sym typeface="+mn-ea"/>
              </a:rPr>
              <a:t>.</a:t>
            </a:r>
            <a:endParaRPr lang="en-US" altLang="en-US" sz="1400" dirty="0">
              <a:cs typeface="+mn-ea"/>
              <a:sym typeface="+mn-ea"/>
            </a:endParaRPr>
          </a:p>
          <a:p>
            <a:pPr marL="457200" lvl="1" indent="0" algn="l">
              <a:lnSpc>
                <a:spcPct val="93000"/>
              </a:lnSpc>
              <a:spcBef>
                <a:spcPct val="20000"/>
              </a:spcBef>
              <a:buSzTx/>
              <a:buNone/>
            </a:pPr>
            <a:endParaRPr kumimoji="0" lang="en-US" altLang="zh-CN" sz="1680" b="0" i="0" u="none" strike="noStrike" kern="0" cap="none" spc="0" normalizeH="0" baseline="0" dirty="0">
              <a:solidFill>
                <a:schemeClr val="tx1"/>
              </a:solidFill>
              <a:latin typeface="+mn-lt"/>
              <a:cs typeface="+mn-ea"/>
              <a:sym typeface="+mn-ea"/>
            </a:endParaRPr>
          </a:p>
          <a:p>
            <a:pPr marR="0" lvl="0" algn="l" rtl="0" eaLnBrk="0" fontAlgn="base" latinLnBrk="0" hangingPunct="0">
              <a:lnSpc>
                <a:spcPct val="100000"/>
              </a:lnSpc>
              <a:spcBef>
                <a:spcPct val="20000"/>
              </a:spcBef>
              <a:buClr>
                <a:srgbClr val="C00000"/>
              </a:buClr>
              <a:buSzTx/>
              <a:buFontTx/>
              <a:buBlip>
                <a:blip r:embed="rId1"/>
              </a:buBlip>
            </a:pPr>
            <a:r>
              <a:rPr lang="en-US" altLang="en-US" sz="1400" dirty="0">
                <a:cs typeface="+mn-ea"/>
                <a:sym typeface="+mn-ea"/>
              </a:rPr>
              <a:t>SON/</a:t>
            </a:r>
            <a:r>
              <a:rPr lang="en-US" altLang="zh-CN" sz="1400" dirty="0">
                <a:ea typeface="宋体" panose="02010600030101010101" pitchFamily="2" charset="-122"/>
                <a:cs typeface="+mn-ea"/>
                <a:sym typeface="+mn-ea"/>
              </a:rPr>
              <a:t>MDT</a:t>
            </a:r>
            <a:r>
              <a:rPr lang="en-US" altLang="en-US" sz="1400" dirty="0">
                <a:cs typeface="+mn-ea"/>
                <a:sym typeface="+mn-ea"/>
              </a:rPr>
              <a:t>:</a:t>
            </a:r>
            <a:endParaRPr lang="en-US" altLang="en-US" sz="1400" dirty="0">
              <a:cs typeface="+mn-ea"/>
              <a:sym typeface="+mn-ea"/>
            </a:endParaRPr>
          </a:p>
          <a:p>
            <a:pPr lvl="1" algn="l">
              <a:lnSpc>
                <a:spcPct val="93000"/>
              </a:lnSpc>
              <a:spcBef>
                <a:spcPct val="20000"/>
              </a:spcBef>
              <a:buSzTx/>
              <a:buChar char="Ø"/>
            </a:pPr>
            <a:r>
              <a:rPr lang="en-US" altLang="zh-CN" sz="1400" dirty="0">
                <a:cs typeface="+mn-ea"/>
                <a:sym typeface="+mn-ea"/>
              </a:rPr>
              <a:t>Stage </a:t>
            </a:r>
            <a:r>
              <a:rPr lang="en-US" altLang="en-US" sz="1400" dirty="0" err="1">
                <a:cs typeface="+mn-ea"/>
                <a:sym typeface="+mn-ea"/>
              </a:rPr>
              <a:t>2 and Stage 3 corrections on triggering reporting of requested DL LBT information in UE Context Release procedure</a:t>
            </a:r>
            <a:r>
              <a:rPr lang="en-US" altLang="en-US" sz="1400" dirty="0">
                <a:cs typeface="+mn-ea"/>
                <a:sym typeface="+mn-ea"/>
              </a:rPr>
              <a:t>.</a:t>
            </a:r>
            <a:endParaRPr lang="en-US" altLang="en-US" sz="1400" dirty="0">
              <a:cs typeface="+mn-ea"/>
              <a:sym typeface="+mn-ea"/>
            </a:endParaRPr>
          </a:p>
          <a:p>
            <a:pPr lvl="1" algn="l">
              <a:lnSpc>
                <a:spcPct val="93000"/>
              </a:lnSpc>
              <a:spcBef>
                <a:spcPct val="20000"/>
              </a:spcBef>
              <a:buSzTx/>
              <a:buChar char="Ø"/>
            </a:pPr>
            <a:r>
              <a:rPr lang="en-US" altLang="en-US" sz="1400" dirty="0">
                <a:cs typeface="+mn-ea"/>
                <a:sym typeface="+mn-ea"/>
              </a:rPr>
              <a:t>Stage 2 clarification on detection mechanism of Too Early CPC/CPA Execution.</a:t>
            </a:r>
            <a:endParaRPr lang="en-US" altLang="en-US" sz="1400" dirty="0">
              <a:cs typeface="+mn-ea"/>
              <a:sym typeface="+mn-ea"/>
            </a:endParaRPr>
          </a:p>
          <a:p>
            <a:pPr lvl="1" algn="l">
              <a:lnSpc>
                <a:spcPct val="93000"/>
              </a:lnSpc>
              <a:spcBef>
                <a:spcPct val="20000"/>
              </a:spcBef>
              <a:buSzTx/>
              <a:buChar char="Ø"/>
            </a:pPr>
            <a:r>
              <a:rPr lang="en-US" altLang="en-US" sz="1400" dirty="0">
                <a:cs typeface="+mn-ea"/>
                <a:sym typeface="+mn-ea"/>
              </a:rPr>
              <a:t>Stage 2 correction on SPR retrieval and forwarding.</a:t>
            </a:r>
            <a:endParaRPr lang="en-US" altLang="en-US" sz="1400" dirty="0">
              <a:cs typeface="+mn-ea"/>
              <a:sym typeface="+mn-ea"/>
            </a:endParaRPr>
          </a:p>
          <a:p>
            <a:pPr marR="0" lvl="1" algn="l" rtl="0" eaLnBrk="0" fontAlgn="base" latinLnBrk="0" hangingPunct="0">
              <a:lnSpc>
                <a:spcPct val="93000"/>
              </a:lnSpc>
              <a:spcBef>
                <a:spcPct val="20000"/>
              </a:spcBef>
              <a:buSzTx/>
            </a:pPr>
            <a:endParaRPr kumimoji="0" lang="en-US" altLang="zh-CN" sz="1400" b="0" i="0" u="none" strike="noStrike" kern="0" cap="none" spc="0" normalizeH="0" baseline="0" dirty="0">
              <a:solidFill>
                <a:schemeClr val="tx1"/>
              </a:solidFill>
              <a:latin typeface="+mn-lt"/>
              <a:cs typeface="+mn-ea"/>
              <a:sym typeface="+mn-ea"/>
            </a:endParaRPr>
          </a:p>
        </p:txBody>
      </p:sp>
      <p:sp>
        <p:nvSpPr>
          <p:cNvPr id="99332" name="Slide Number Placeholder 3"/>
          <p:cNvSpPr txBox="1">
            <a:spLocks noGrp="1"/>
          </p:cNvSpPr>
          <p:nvPr>
            <p:ph type="sldNum" sz="quarter" idx="4"/>
          </p:nvPr>
        </p:nvSpPr>
        <p:spPr>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le 1"/>
          <p:cNvSpPr>
            <a:spLocks noGrp="1"/>
          </p:cNvSpPr>
          <p:nvPr>
            <p:ph type="title"/>
          </p:nvPr>
        </p:nvSpPr>
        <p:spPr>
          <a:xfrm>
            <a:off x="0" y="179705"/>
            <a:ext cx="7362190" cy="563245"/>
          </a:xfrm>
        </p:spPr>
        <p:txBody>
          <a:bodyPr vert="horz" wrap="square" lIns="91440" tIns="45720" rIns="91440" bIns="45720" anchor="ctr" anchorCtr="0"/>
          <a:lstStyle/>
          <a:p>
            <a:r>
              <a:rPr lang="en-US" altLang="en-US" sz="3600" dirty="0">
                <a:sym typeface="+mn-ea"/>
              </a:rPr>
              <a:t>TEI Corrections</a:t>
            </a:r>
            <a:endParaRPr lang="en-US" altLang="en-US" sz="3600" dirty="0"/>
          </a:p>
        </p:txBody>
      </p:sp>
      <p:sp>
        <p:nvSpPr>
          <p:cNvPr id="31747" name="Content Placeholder 2"/>
          <p:cNvSpPr>
            <a:spLocks noGrp="1"/>
          </p:cNvSpPr>
          <p:nvPr>
            <p:ph idx="1"/>
          </p:nvPr>
        </p:nvSpPr>
        <p:spPr>
          <a:xfrm>
            <a:off x="176530" y="911860"/>
            <a:ext cx="8888339" cy="5894070"/>
          </a:xfrm>
        </p:spPr>
        <p:txBody>
          <a:bodyPr vert="horz" wrap="square" lIns="91440" tIns="45720" rIns="91440" bIns="45720" numCol="1" anchor="t" anchorCtr="0" compatLnSpc="1"/>
          <a:lstStyle/>
          <a:p>
            <a:pPr marL="0" marR="0" lvl="0" indent="0" algn="l" defTabSz="914400" rtl="0" eaLnBrk="0" fontAlgn="base" latinLnBrk="0" hangingPunct="0">
              <a:lnSpc>
                <a:spcPct val="93000"/>
              </a:lnSpc>
              <a:spcBef>
                <a:spcPct val="15000"/>
              </a:spcBef>
              <a:spcAft>
                <a:spcPct val="15000"/>
              </a:spcAft>
              <a:buClr>
                <a:srgbClr val="C00000"/>
              </a:buClr>
              <a:buSzPct val="100000"/>
              <a:buFontTx/>
              <a:buNone/>
              <a:defRPr/>
            </a:pPr>
            <a:r>
              <a:rPr kumimoji="0" lang="en-GB" altLang="zh-CN" sz="1600" b="1" i="0" u="sng" strike="noStrike" kern="0" cap="none" spc="0" normalizeH="0" baseline="0" noProof="1">
                <a:solidFill>
                  <a:schemeClr val="tx1"/>
                </a:solidFill>
                <a:latin typeface="+mn-lt"/>
                <a:ea typeface="MS PGothic" panose="020B0600070205080204" pitchFamily="34" charset="-128"/>
                <a:sym typeface="+mn-ea"/>
              </a:rPr>
              <a:t>Progress in the last quarter</a:t>
            </a:r>
            <a:endParaRPr lang="en-US" altLang="en-US" sz="1400" noProof="0" dirty="0">
              <a:ln>
                <a:noFill/>
              </a:ln>
              <a:effectLst/>
              <a:uLnTx/>
              <a:uFillTx/>
              <a:cs typeface="+mn-cs"/>
              <a:sym typeface="+mn-ea"/>
            </a:endParaRPr>
          </a:p>
          <a:p>
            <a:pPr marR="0" lvl="0" algn="l" rtl="0" eaLnBrk="0" fontAlgn="base" latinLnBrk="0" hangingPunct="0">
              <a:lnSpc>
                <a:spcPct val="100000"/>
              </a:lnSpc>
              <a:spcBef>
                <a:spcPct val="20000"/>
              </a:spcBef>
              <a:buClr>
                <a:srgbClr val="C00000"/>
              </a:buClr>
              <a:buSzTx/>
              <a:buFontTx/>
              <a:buBlip>
                <a:blip r:embed="rId1"/>
              </a:buBlip>
            </a:pPr>
            <a:r>
              <a:rPr lang="en-US" altLang="en-US" sz="1600" dirty="0">
                <a:cs typeface="+mn-ea"/>
                <a:sym typeface="+mn-ea"/>
              </a:rPr>
              <a:t>Response to </a:t>
            </a:r>
            <a:r>
              <a:rPr lang="en-US" altLang="en-US" sz="1600" dirty="0" err="1">
                <a:cs typeface="+mn-ea"/>
                <a:sym typeface="+mn-ea"/>
              </a:rPr>
              <a:t>IETF</a:t>
            </a:r>
            <a:r>
              <a:rPr lang="en-US" altLang="en-US" sz="1600" dirty="0">
                <a:cs typeface="+mn-ea"/>
                <a:sym typeface="+mn-ea"/>
              </a:rPr>
              <a:t>:</a:t>
            </a:r>
            <a:endParaRPr kumimoji="0" lang="en-US" altLang="en-US" sz="1600" i="0" strike="noStrike" kern="0" cap="none" spc="0" normalizeH="0" baseline="0" noProof="1">
              <a:solidFill>
                <a:schemeClr val="tx1"/>
              </a:solidFill>
              <a:latin typeface="+mn-lt"/>
              <a:ea typeface="MS PGothic" panose="020B0600070205080204" pitchFamily="34" charset="-128"/>
              <a:cs typeface="+mn-ea"/>
              <a:sym typeface="+mn-ea"/>
            </a:endParaRPr>
          </a:p>
          <a:p>
            <a:pPr marR="0" lvl="1" algn="l" rtl="0" eaLnBrk="0" fontAlgn="base" latinLnBrk="0" hangingPunct="0">
              <a:lnSpc>
                <a:spcPct val="93000"/>
              </a:lnSpc>
              <a:spcBef>
                <a:spcPct val="20000"/>
              </a:spcBef>
              <a:buSzTx/>
            </a:pPr>
            <a:r>
              <a:rPr lang="en-US" altLang="zh-CN" sz="1400" dirty="0">
                <a:cs typeface="+mn-ea"/>
                <a:sym typeface="+mn-ea"/>
              </a:rPr>
              <a:t> RAN3 responses IETF TEAS of overview on Annex part of Realization of Network Slices for 5G Networks Using Current IP/MPLS Technologies.</a:t>
            </a:r>
            <a:endParaRPr lang="en-US" altLang="zh-CN" sz="1400" dirty="0">
              <a:cs typeface="+mn-ea"/>
              <a:sym typeface="+mn-ea"/>
            </a:endParaRPr>
          </a:p>
          <a:p>
            <a:pPr marR="0" lvl="1" algn="l" rtl="0" eaLnBrk="0" fontAlgn="base" latinLnBrk="0" hangingPunct="0">
              <a:lnSpc>
                <a:spcPct val="93000"/>
              </a:lnSpc>
              <a:spcBef>
                <a:spcPct val="20000"/>
              </a:spcBef>
              <a:buSzTx/>
            </a:pPr>
            <a:endParaRPr kumimoji="0" lang="en-US" altLang="zh-CN" sz="1400" b="0" i="0" u="none" strike="noStrike" kern="0" cap="none" spc="0" normalizeH="0" baseline="0" dirty="0">
              <a:solidFill>
                <a:schemeClr val="tx1"/>
              </a:solidFill>
              <a:latin typeface="+mn-lt"/>
              <a:cs typeface="+mn-ea"/>
              <a:sym typeface="+mn-ea"/>
            </a:endParaRPr>
          </a:p>
          <a:p>
            <a:pPr marR="0" lvl="0" algn="l" rtl="0" eaLnBrk="0" fontAlgn="base" latinLnBrk="0" hangingPunct="0">
              <a:lnSpc>
                <a:spcPct val="100000"/>
              </a:lnSpc>
              <a:spcBef>
                <a:spcPct val="20000"/>
              </a:spcBef>
              <a:buSzTx/>
              <a:buFontTx/>
              <a:buBlip>
                <a:blip r:embed="rId1"/>
              </a:buBlip>
            </a:pPr>
            <a:r>
              <a:rPr kumimoji="0" lang="en-US" altLang="en-US" sz="1600" b="0" i="0" u="none" strike="noStrike" kern="0" cap="none" spc="0" normalizeH="0" baseline="0" dirty="0">
                <a:solidFill>
                  <a:schemeClr val="tx1"/>
                </a:solidFill>
                <a:latin typeface="+mn-lt"/>
                <a:cs typeface="+mn-ea"/>
                <a:sym typeface="+mn-ea"/>
              </a:rPr>
              <a:t>IAB: </a:t>
            </a:r>
            <a:endParaRPr kumimoji="0" lang="en-US" altLang="en-US" sz="1600" b="0" i="0" u="none" strike="noStrike" kern="0" cap="none" spc="0" normalizeH="0" baseline="0" dirty="0">
              <a:solidFill>
                <a:schemeClr val="tx1"/>
              </a:solidFill>
              <a:latin typeface="+mn-lt"/>
              <a:cs typeface="+mn-ea"/>
              <a:sym typeface="+mn-ea"/>
            </a:endParaRPr>
          </a:p>
          <a:p>
            <a:pPr marR="0" lvl="1" algn="l" rtl="0" eaLnBrk="0" fontAlgn="base" latinLnBrk="0" hangingPunct="0">
              <a:lnSpc>
                <a:spcPct val="93000"/>
              </a:lnSpc>
              <a:spcBef>
                <a:spcPct val="20000"/>
              </a:spcBef>
              <a:buSzTx/>
            </a:pPr>
            <a:r>
              <a:rPr kumimoji="0" lang="en-US" altLang="zh-CN" sz="1400" b="0" i="0" u="none" strike="noStrike" kern="0" cap="none" spc="0" normalizeH="0" baseline="0" dirty="0">
                <a:solidFill>
                  <a:schemeClr val="tx1"/>
                </a:solidFill>
                <a:latin typeface="+mn-lt"/>
                <a:cs typeface="+mn-ea"/>
                <a:sym typeface="+mn-ea"/>
              </a:rPr>
              <a:t>Corrections on stage 2 description on (</a:t>
            </a:r>
            <a:r>
              <a:rPr lang="en-US" altLang="zh-CN" sz="1400" dirty="0">
                <a:cs typeface="+mn-ea"/>
                <a:sym typeface="+mn-ea"/>
              </a:rPr>
              <a:t>m</a:t>
            </a:r>
            <a:r>
              <a:rPr kumimoji="0" lang="en-US" altLang="zh-CN" sz="1400" b="0" i="0" u="none" strike="noStrike" kern="0" cap="none" spc="0" normalizeH="0" baseline="0" dirty="0">
                <a:solidFill>
                  <a:schemeClr val="tx1"/>
                </a:solidFill>
                <a:latin typeface="+mn-lt"/>
                <a:cs typeface="+mn-ea"/>
                <a:sym typeface="+mn-ea"/>
              </a:rPr>
              <a:t>)IAB authorization when the MT is dual-connected and </a:t>
            </a:r>
            <a:r>
              <a:rPr lang="en-US" altLang="zh-CN" sz="1400" dirty="0">
                <a:cs typeface="+mn-ea"/>
                <a:sym typeface="+mn-ea"/>
              </a:rPr>
              <a:t>miscellaneous corrections.</a:t>
            </a:r>
            <a:endParaRPr lang="en-US" altLang="zh-CN" sz="1400" dirty="0">
              <a:cs typeface="+mn-ea"/>
              <a:sym typeface="+mn-ea"/>
            </a:endParaRPr>
          </a:p>
          <a:p>
            <a:pPr marL="457200" marR="0" lvl="1" indent="0" algn="l" rtl="0" eaLnBrk="0" fontAlgn="base" latinLnBrk="0" hangingPunct="0">
              <a:lnSpc>
                <a:spcPct val="93000"/>
              </a:lnSpc>
              <a:spcBef>
                <a:spcPct val="20000"/>
              </a:spcBef>
              <a:buSzTx/>
              <a:buNone/>
            </a:pPr>
            <a:endParaRPr lang="en-US" altLang="zh-CN" sz="1400" dirty="0">
              <a:cs typeface="+mn-ea"/>
              <a:sym typeface="+mn-ea"/>
            </a:endParaRPr>
          </a:p>
          <a:p>
            <a:pPr marL="342900" marR="0" lvl="0" indent="-342900" algn="l" rtl="0" eaLnBrk="0" fontAlgn="base" latinLnBrk="0" hangingPunct="0">
              <a:lnSpc>
                <a:spcPct val="100000"/>
              </a:lnSpc>
              <a:spcBef>
                <a:spcPct val="20000"/>
              </a:spcBef>
              <a:buClr>
                <a:srgbClr val="C00000"/>
              </a:buClr>
              <a:buSzTx/>
              <a:buFontTx/>
              <a:buBlip>
                <a:blip r:embed="rId1"/>
              </a:buBlip>
            </a:pPr>
            <a:r>
              <a:rPr lang="en-US" altLang="en-US" sz="1600" dirty="0">
                <a:cs typeface="+mn-ea"/>
                <a:sym typeface="+mn-ea"/>
              </a:rPr>
              <a:t>MBS</a:t>
            </a:r>
            <a:r>
              <a:rPr kumimoji="0" lang="en-US" altLang="en-US" sz="1600" b="0" i="0" u="none" strike="noStrike" kern="0" cap="none" spc="0" normalizeH="0" baseline="0" dirty="0">
                <a:ea typeface="MS PGothic" panose="020B0600070205080204" pitchFamily="34" charset="-128"/>
                <a:cs typeface="+mn-ea"/>
                <a:sym typeface="+mn-ea"/>
              </a:rPr>
              <a:t>: </a:t>
            </a:r>
            <a:endParaRPr kumimoji="0" lang="en-US" altLang="en-US" sz="1600" b="0" i="0" u="none" strike="noStrike" kern="0" cap="none" spc="0" normalizeH="0" baseline="0" dirty="0">
              <a:ea typeface="MS PGothic" panose="020B0600070205080204" pitchFamily="34" charset="-128"/>
              <a:cs typeface="+mn-ea"/>
              <a:sym typeface="+mn-ea"/>
            </a:endParaRPr>
          </a:p>
          <a:p>
            <a:pPr marR="0" lvl="1" algn="l" rtl="0" eaLnBrk="0" fontAlgn="base" latinLnBrk="0" hangingPunct="0">
              <a:lnSpc>
                <a:spcPct val="93000"/>
              </a:lnSpc>
              <a:spcBef>
                <a:spcPct val="20000"/>
              </a:spcBef>
              <a:buSzTx/>
            </a:pPr>
            <a:r>
              <a:rPr kumimoji="0" lang="en-US" altLang="zh-CN" sz="1400" b="0" i="0" u="none" strike="noStrike" kern="0" cap="none" spc="0" normalizeH="0" baseline="0" dirty="0">
                <a:ea typeface="MS PGothic" panose="020B0600070205080204" pitchFamily="34" charset="-128"/>
                <a:cs typeface="+mn-ea"/>
                <a:sym typeface="+mn-ea"/>
              </a:rPr>
              <a:t>Miscellaneous corrections on stage 2 description / ASN.1 / Stage 3 procedural texts. </a:t>
            </a:r>
            <a:endParaRPr kumimoji="0" lang="en-US" altLang="zh-CN" sz="1400" b="0" i="0" u="none" strike="noStrike" kern="0" cap="none" spc="0" normalizeH="0" baseline="0" dirty="0">
              <a:ea typeface="MS PGothic" panose="020B0600070205080204" pitchFamily="34" charset="-128"/>
              <a:cs typeface="+mn-ea"/>
              <a:sym typeface="+mn-ea"/>
            </a:endParaRPr>
          </a:p>
          <a:p>
            <a:pPr marR="0" lvl="0" algn="l" rtl="0" eaLnBrk="0" fontAlgn="base" latinLnBrk="0" hangingPunct="0">
              <a:lnSpc>
                <a:spcPct val="93000"/>
              </a:lnSpc>
              <a:spcBef>
                <a:spcPct val="20000"/>
              </a:spcBef>
              <a:buSzTx/>
            </a:pPr>
            <a:endParaRPr kumimoji="0" lang="en-US" altLang="zh-CN" sz="1680" b="0" i="0" u="none" strike="noStrike" kern="0" cap="none" spc="0" normalizeH="0" baseline="0" dirty="0">
              <a:ea typeface="MS PGothic" panose="020B0600070205080204" pitchFamily="34" charset="-128"/>
              <a:cs typeface="+mn-ea"/>
              <a:sym typeface="+mn-ea"/>
            </a:endParaRPr>
          </a:p>
          <a:p>
            <a:pPr marR="0" lvl="0" algn="l" rtl="0" eaLnBrk="0" fontAlgn="base" latinLnBrk="0" hangingPunct="0">
              <a:lnSpc>
                <a:spcPct val="93000"/>
              </a:lnSpc>
              <a:spcBef>
                <a:spcPct val="20000"/>
              </a:spcBef>
              <a:buSzTx/>
            </a:pPr>
            <a:r>
              <a:rPr kumimoji="0" lang="en-US" altLang="zh-CN" sz="1680" b="0" i="0" u="none" strike="noStrike" kern="0" cap="none" spc="0" normalizeH="0" baseline="0" dirty="0">
                <a:ea typeface="MS PGothic" panose="020B0600070205080204" pitchFamily="34" charset="-128"/>
                <a:cs typeface="+mn-ea"/>
                <a:sym typeface="+mn-ea"/>
              </a:rPr>
              <a:t>Mobility Enhancement:</a:t>
            </a:r>
            <a:endParaRPr kumimoji="0" lang="en-US" altLang="zh-CN" sz="1680" b="0" i="0" u="none" strike="noStrike" kern="0" cap="none" spc="0" normalizeH="0" baseline="0" dirty="0">
              <a:ea typeface="MS PGothic" panose="020B0600070205080204" pitchFamily="34" charset="-128"/>
              <a:cs typeface="+mn-ea"/>
              <a:sym typeface="+mn-ea"/>
            </a:endParaRPr>
          </a:p>
          <a:p>
            <a:pPr marR="0" lvl="1" algn="l" rtl="0" eaLnBrk="0" fontAlgn="base" latinLnBrk="0" hangingPunct="0">
              <a:lnSpc>
                <a:spcPct val="93000"/>
              </a:lnSpc>
              <a:spcBef>
                <a:spcPct val="20000"/>
              </a:spcBef>
              <a:buSzTx/>
            </a:pPr>
            <a:r>
              <a:rPr kumimoji="0" lang="en-US" altLang="zh-CN" sz="1400" b="0" i="0" u="none" strike="noStrike" kern="0" cap="none" spc="0" normalizeH="0" baseline="0" dirty="0">
                <a:ea typeface="MS PGothic" panose="020B0600070205080204" pitchFamily="34" charset="-128"/>
                <a:cs typeface="+mn-ea"/>
                <a:sym typeface="+mn-ea"/>
              </a:rPr>
              <a:t>LTM supports feature of MIMO with 2TA.</a:t>
            </a:r>
            <a:endParaRPr kumimoji="0" lang="en-US" altLang="zh-CN" sz="1400" b="0" i="0" u="none" strike="noStrike" kern="0" cap="none" spc="0" normalizeH="0" baseline="0" dirty="0">
              <a:ea typeface="MS PGothic" panose="020B0600070205080204" pitchFamily="34" charset="-128"/>
              <a:cs typeface="+mn-ea"/>
              <a:sym typeface="+mn-ea"/>
            </a:endParaRPr>
          </a:p>
          <a:p>
            <a:pPr marR="0" lvl="1" algn="l" rtl="0" eaLnBrk="0" fontAlgn="base" latinLnBrk="0" hangingPunct="0">
              <a:lnSpc>
                <a:spcPct val="93000"/>
              </a:lnSpc>
              <a:spcBef>
                <a:spcPct val="20000"/>
              </a:spcBef>
              <a:buSzTx/>
            </a:pPr>
            <a:r>
              <a:rPr lang="en-US" altLang="zh-CN" sz="1400" dirty="0">
                <a:cs typeface="+mn-ea"/>
                <a:sym typeface="+mn-ea"/>
              </a:rPr>
              <a:t>Miscellaneous corrections on stage 2 and stage3 for LTM and S-CPAC.</a:t>
            </a:r>
            <a:endParaRPr kumimoji="0" lang="en-US" altLang="zh-CN" sz="1400" b="0" i="0" u="none" strike="noStrike" kern="0" cap="none" spc="0" normalizeH="0" baseline="0" dirty="0">
              <a:ea typeface="MS PGothic" panose="020B0600070205080204" pitchFamily="34" charset="-128"/>
              <a:cs typeface="+mn-ea"/>
              <a:sym typeface="+mn-ea"/>
            </a:endParaRPr>
          </a:p>
          <a:p>
            <a:pPr marR="0" lvl="1" algn="l" rtl="0" eaLnBrk="0" fontAlgn="base" latinLnBrk="0" hangingPunct="0">
              <a:lnSpc>
                <a:spcPct val="93000"/>
              </a:lnSpc>
              <a:spcBef>
                <a:spcPct val="20000"/>
              </a:spcBef>
              <a:buSzTx/>
            </a:pPr>
            <a:r>
              <a:rPr kumimoji="0" lang="en-US" altLang="zh-CN" sz="1400" b="0" i="0" u="none" strike="noStrike" kern="0" cap="none" spc="0" normalizeH="0" baseline="0" dirty="0">
                <a:ea typeface="MS PGothic" panose="020B0600070205080204" pitchFamily="34" charset="-128"/>
                <a:cs typeface="+mn-ea"/>
                <a:sym typeface="+mn-ea"/>
              </a:rPr>
              <a:t>LS to RAN2 on Early TA acquisition for the inter-DU scenario agreed in R3-244793.</a:t>
            </a:r>
            <a:endParaRPr kumimoji="0" lang="en-US" altLang="zh-CN" sz="1400" b="0" i="0" u="none" strike="noStrike" kern="0" cap="none" spc="0" normalizeH="0" baseline="0" dirty="0">
              <a:ea typeface="MS PGothic" panose="020B0600070205080204" pitchFamily="34" charset="-128"/>
              <a:cs typeface="+mn-ea"/>
              <a:sym typeface="+mn-ea"/>
            </a:endParaRPr>
          </a:p>
          <a:p>
            <a:pPr marR="0" lvl="0" algn="l" rtl="0" eaLnBrk="0" fontAlgn="base" latinLnBrk="0" hangingPunct="0">
              <a:lnSpc>
                <a:spcPct val="93000"/>
              </a:lnSpc>
              <a:spcBef>
                <a:spcPct val="20000"/>
              </a:spcBef>
              <a:buSzTx/>
            </a:pPr>
            <a:endParaRPr kumimoji="0" lang="en-US" altLang="zh-CN" sz="1680" b="0" i="0" u="none" strike="noStrike" kern="0" cap="none" spc="0" normalizeH="0" baseline="0">
              <a:solidFill>
                <a:schemeClr val="tx1"/>
              </a:solidFill>
              <a:latin typeface="+mn-lt"/>
              <a:cs typeface="+mn-ea"/>
              <a:sym typeface="+mn-ea"/>
            </a:endParaRPr>
          </a:p>
          <a:p>
            <a:pPr marR="0" lvl="1" algn="l" rtl="0" eaLnBrk="0" fontAlgn="base" latinLnBrk="0" hangingPunct="0">
              <a:lnSpc>
                <a:spcPct val="93000"/>
              </a:lnSpc>
              <a:spcBef>
                <a:spcPct val="20000"/>
              </a:spcBef>
              <a:buSzTx/>
            </a:pPr>
            <a:endParaRPr kumimoji="0" lang="en-US" altLang="zh-CN" sz="1400" b="0" i="0" u="none" strike="noStrike" kern="0" cap="none" spc="0" normalizeH="0" baseline="0" dirty="0">
              <a:solidFill>
                <a:schemeClr val="tx1"/>
              </a:solidFill>
              <a:latin typeface="+mn-lt"/>
              <a:cs typeface="+mn-ea"/>
              <a:sym typeface="+mn-ea"/>
            </a:endParaRPr>
          </a:p>
        </p:txBody>
      </p:sp>
      <p:sp>
        <p:nvSpPr>
          <p:cNvPr id="99332" name="Slide Number Placeholder 3"/>
          <p:cNvSpPr txBox="1">
            <a:spLocks noGrp="1"/>
          </p:cNvSpPr>
          <p:nvPr>
            <p:ph type="sldNum" sz="quarter" idx="4"/>
          </p:nvPr>
        </p:nvSpPr>
        <p:spPr>
          <a:noFill/>
          <a:ln>
            <a:noFill/>
          </a:ln>
        </p:spPr>
        <p:txBody>
          <a:bodyPr/>
          <a:lstStyle/>
          <a:p>
            <a:pPr marL="0" indent="0" eaLnBrk="1" hangingPunct="1">
              <a:spcBef>
                <a:spcPct val="0"/>
              </a:spcBef>
              <a:buClrTx/>
              <a:buNone/>
            </a:pPr>
            <a:fld id="{9A0DB2DC-4C9A-4742-B13C-FB6460FD3503}" type="slidenum">
              <a:rPr lang="ja-JP" altLang="en-GB" sz="1100" dirty="0">
                <a:solidFill>
                  <a:schemeClr val="bg1"/>
                </a:solidFill>
                <a:latin typeface="Arial" panose="020B0604020202020204" pitchFamily="34" charset="0"/>
              </a:rPr>
            </a:fld>
            <a:endParaRPr lang="ja-JP" altLang="en-GB" sz="1100" dirty="0">
              <a:solidFill>
                <a:schemeClr val="bg1"/>
              </a:solidFill>
              <a:latin typeface="Arial" panose="020B0604020202020204" pitchFamily="34"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Content Placeholder 2"/>
          <p:cNvSpPr>
            <a:spLocks noGrp="1"/>
          </p:cNvSpPr>
          <p:nvPr>
            <p:ph idx="1"/>
          </p:nvPr>
        </p:nvSpPr>
        <p:spPr>
          <a:xfrm>
            <a:off x="457200" y="1442085"/>
            <a:ext cx="7823835" cy="4860290"/>
          </a:xfrm>
        </p:spPr>
        <p:txBody>
          <a:bodyPr vert="horz" wrap="square" lIns="68580" tIns="34290" rIns="68580" bIns="34290" anchor="t" anchorCtr="0"/>
          <a:lstStyle/>
          <a:p>
            <a:pPr>
              <a:lnSpc>
                <a:spcPct val="80000"/>
              </a:lnSpc>
              <a:buClrTx/>
              <a:buBlip>
                <a:blip r:embed="rId1"/>
              </a:buBlip>
            </a:pPr>
            <a:r>
              <a:rPr lang="en-US" altLang="fr-FR" sz="2100" dirty="0"/>
              <a:t>Angelo Centonza, Gen Cao (RAN WG3 Vice-Chairs)</a:t>
            </a:r>
            <a:endParaRPr lang="en-US" altLang="fr-FR" sz="2100" dirty="0"/>
          </a:p>
          <a:p>
            <a:pPr lvl="1">
              <a:lnSpc>
                <a:spcPct val="80000"/>
              </a:lnSpc>
              <a:buClr>
                <a:srgbClr val="C00000"/>
              </a:buClr>
              <a:buFont typeface="Arial" panose="020B0604020202020204" pitchFamily="34" charset="0"/>
              <a:buChar char="•"/>
            </a:pPr>
            <a:r>
              <a:rPr lang="en-US" altLang="fr-FR" sz="1800" dirty="0"/>
              <a:t>For chairing the corresponding sessions and organizing social events during the meetings!</a:t>
            </a:r>
            <a:endParaRPr lang="en-US" altLang="fr-FR" sz="1800" dirty="0"/>
          </a:p>
          <a:p>
            <a:pPr lvl="1">
              <a:lnSpc>
                <a:spcPct val="80000"/>
              </a:lnSpc>
              <a:buClr>
                <a:srgbClr val="C00000"/>
              </a:buClr>
              <a:buFont typeface="Arial" panose="020B0604020202020204" pitchFamily="34" charset="0"/>
              <a:buChar char="•"/>
            </a:pPr>
            <a:r>
              <a:rPr lang="en-US" altLang="fr-FR" sz="1800" dirty="0"/>
              <a:t>Thanks Angelo for helping to organize the RAN3 social event!</a:t>
            </a:r>
            <a:endParaRPr lang="en-US" altLang="fr-FR" sz="1800" dirty="0"/>
          </a:p>
          <a:p>
            <a:pPr>
              <a:lnSpc>
                <a:spcPct val="80000"/>
              </a:lnSpc>
              <a:buClrTx/>
              <a:buBlip>
                <a:blip r:embed="rId1"/>
              </a:buBlip>
            </a:pPr>
            <a:r>
              <a:rPr lang="en-US" altLang="fr-FR" sz="2100" dirty="0"/>
              <a:t>Seonggu (RAN WG3 Secretary)</a:t>
            </a:r>
            <a:endParaRPr lang="en-US" altLang="fr-FR" sz="2100" dirty="0"/>
          </a:p>
          <a:p>
            <a:pPr lvl="1">
              <a:lnSpc>
                <a:spcPct val="80000"/>
              </a:lnSpc>
              <a:buClr>
                <a:srgbClr val="C00000"/>
              </a:buClr>
              <a:buFont typeface="Arial" panose="020B0604020202020204" pitchFamily="34" charset="0"/>
              <a:buChar char="•"/>
            </a:pPr>
            <a:r>
              <a:rPr lang="en-US" altLang="fr-FR" sz="1800" dirty="0"/>
              <a:t>For impressive hard work and continous support!</a:t>
            </a:r>
            <a:endParaRPr lang="en-US" altLang="fr-FR" sz="1800" dirty="0"/>
          </a:p>
          <a:p>
            <a:pPr>
              <a:lnSpc>
                <a:spcPct val="80000"/>
              </a:lnSpc>
              <a:buClrTx/>
              <a:buBlip>
                <a:blip r:embed="rId1"/>
              </a:buBlip>
            </a:pPr>
            <a:r>
              <a:rPr lang="en-US" altLang="fr-FR" sz="2100" dirty="0"/>
              <a:t>Tianyang, Jiajun, Xudong, Shankar, Lixiang, Nianshan...</a:t>
            </a:r>
            <a:endParaRPr lang="en-US" altLang="fr-FR" sz="2100" dirty="0"/>
          </a:p>
          <a:p>
            <a:pPr lvl="1">
              <a:lnSpc>
                <a:spcPct val="80000"/>
              </a:lnSpc>
              <a:buClr>
                <a:srgbClr val="C00000"/>
              </a:buClr>
              <a:buFont typeface="Arial" panose="020B0604020202020204" pitchFamily="34" charset="0"/>
              <a:buChar char="•"/>
            </a:pPr>
            <a:r>
              <a:rPr lang="en-US" altLang="fr-FR" sz="1800" dirty="0"/>
              <a:t>For their positive and hard work to complete R19 SIs!</a:t>
            </a:r>
            <a:endParaRPr lang="en-US" altLang="fr-FR" sz="1800" dirty="0"/>
          </a:p>
          <a:p>
            <a:pPr lvl="1">
              <a:lnSpc>
                <a:spcPct val="80000"/>
              </a:lnSpc>
              <a:buClr>
                <a:srgbClr val="C00000"/>
              </a:buClr>
              <a:buFont typeface="Arial" panose="020B0604020202020204" pitchFamily="34" charset="0"/>
              <a:buChar char="•"/>
            </a:pPr>
            <a:r>
              <a:rPr lang="en-US" altLang="fr-FR" sz="1800" dirty="0"/>
              <a:t>For moderating some tough email discussions and good support!</a:t>
            </a:r>
            <a:endParaRPr lang="en-US" altLang="fr-FR" sz="1800" dirty="0"/>
          </a:p>
          <a:p>
            <a:pPr>
              <a:lnSpc>
                <a:spcPct val="80000"/>
              </a:lnSpc>
              <a:buClrTx/>
              <a:buBlip>
                <a:blip r:embed="rId1"/>
              </a:buBlip>
            </a:pPr>
            <a:r>
              <a:rPr lang="en-US" altLang="fr-FR" sz="2100" dirty="0"/>
              <a:t>All Rapporteurs and moderators</a:t>
            </a:r>
            <a:endParaRPr lang="en-US" altLang="fr-FR" sz="2100" dirty="0"/>
          </a:p>
          <a:p>
            <a:pPr lvl="1">
              <a:lnSpc>
                <a:spcPct val="80000"/>
              </a:lnSpc>
              <a:buClr>
                <a:srgbClr val="C00000"/>
              </a:buClr>
              <a:buFont typeface="Arial" panose="020B0604020202020204" pitchFamily="34" charset="0"/>
              <a:buChar char="•"/>
            </a:pPr>
            <a:r>
              <a:rPr lang="en-US" altLang="fr-FR" sz="1800" dirty="0"/>
              <a:t>For their efforts to rapporteur updates and TEI corrections!</a:t>
            </a:r>
            <a:endParaRPr lang="en-US" altLang="fr-FR" sz="1800" dirty="0"/>
          </a:p>
          <a:p>
            <a:pPr>
              <a:lnSpc>
                <a:spcPct val="80000"/>
              </a:lnSpc>
              <a:buClrTx/>
              <a:buBlip>
                <a:blip r:embed="rId1"/>
              </a:buBlip>
            </a:pPr>
            <a:r>
              <a:rPr lang="en-US" altLang="fr-FR" sz="2100" dirty="0"/>
              <a:t>All RAN3 delegates</a:t>
            </a:r>
            <a:endParaRPr lang="en-US" altLang="fr-FR" sz="2100" dirty="0">
              <a:solidFill>
                <a:srgbClr val="FF0000"/>
              </a:solidFill>
            </a:endParaRPr>
          </a:p>
          <a:p>
            <a:pPr lvl="1">
              <a:lnSpc>
                <a:spcPct val="80000"/>
              </a:lnSpc>
              <a:buClr>
                <a:srgbClr val="C00000"/>
              </a:buClr>
              <a:buFont typeface="Arial" panose="020B0604020202020204" pitchFamily="34" charset="0"/>
              <a:buChar char="•"/>
            </a:pPr>
            <a:r>
              <a:rPr lang="en-US" altLang="fr-FR" sz="1800" dirty="0"/>
              <a:t>For their positive, constructive and cooperative spirit and hard work!</a:t>
            </a:r>
            <a:endParaRPr lang="en-US" altLang="fr-FR" sz="1800" dirty="0"/>
          </a:p>
          <a:p>
            <a:pPr lvl="1">
              <a:lnSpc>
                <a:spcPct val="80000"/>
              </a:lnSpc>
              <a:buClr>
                <a:srgbClr val="C00000"/>
              </a:buClr>
              <a:buFont typeface="Arial" panose="020B0604020202020204" pitchFamily="34" charset="0"/>
              <a:buChar char="•"/>
            </a:pPr>
            <a:endParaRPr lang="en-US" altLang="fr-FR" sz="1800" dirty="0"/>
          </a:p>
          <a:p>
            <a:pPr lvl="1">
              <a:lnSpc>
                <a:spcPct val="80000"/>
              </a:lnSpc>
              <a:buClr>
                <a:srgbClr val="C00000"/>
              </a:buClr>
              <a:buFont typeface="Arial" panose="020B0604020202020204" pitchFamily="34" charset="0"/>
              <a:buChar char="•"/>
            </a:pPr>
            <a:endParaRPr lang="en-US" altLang="fr-FR" sz="1800" dirty="0"/>
          </a:p>
        </p:txBody>
      </p:sp>
      <p:sp>
        <p:nvSpPr>
          <p:cNvPr id="105475" name="Title 1"/>
          <p:cNvSpPr>
            <a:spLocks noGrp="1"/>
          </p:cNvSpPr>
          <p:nvPr>
            <p:ph type="title"/>
          </p:nvPr>
        </p:nvSpPr>
        <p:spPr/>
        <p:txBody>
          <a:bodyPr vert="horz" wrap="square" lIns="68580" tIns="34290" rIns="68580" bIns="34290" anchor="ctr" anchorCtr="0"/>
          <a:lstStyle/>
          <a:p>
            <a:r>
              <a:rPr lang="en-US" altLang="en-US" dirty="0"/>
              <a:t>My Heartfelt Thanks To:</a:t>
            </a:r>
            <a:endParaRPr lang="en-US" altLang="en-US"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p:cNvSpPr>
          <p:nvPr>
            <p:ph type="title"/>
          </p:nvPr>
        </p:nvSpPr>
        <p:spPr>
          <a:xfrm>
            <a:off x="0" y="0"/>
            <a:ext cx="5932170" cy="1049655"/>
          </a:xfrm>
        </p:spPr>
        <p:txBody>
          <a:bodyPr vert="horz" wrap="square" lIns="91440" tIns="45720" rIns="91440" bIns="45720" anchor="ctr" anchorCtr="0"/>
          <a:lstStyle/>
          <a:p>
            <a:pPr eaLnBrk="1" hangingPunct="1"/>
            <a:r>
              <a:rPr lang="en-GB" altLang="ja-JP" dirty="0"/>
              <a:t>RAN</a:t>
            </a:r>
            <a:r>
              <a:rPr lang="en-US" altLang="en-GB" dirty="0"/>
              <a:t>3 </a:t>
            </a:r>
            <a:r>
              <a:rPr lang="en-US" dirty="0"/>
              <a:t>Social Events in Maastricht           </a:t>
            </a:r>
            <a:endParaRPr lang="en-US" dirty="0"/>
          </a:p>
        </p:txBody>
      </p:sp>
      <p:graphicFrame>
        <p:nvGraphicFramePr>
          <p:cNvPr id="2" name="对象 1"/>
          <p:cNvGraphicFramePr/>
          <p:nvPr/>
        </p:nvGraphicFramePr>
        <p:xfrm>
          <a:off x="593090" y="1049655"/>
          <a:ext cx="3827780" cy="5190490"/>
        </p:xfrm>
        <a:graphic>
          <a:graphicData uri="http://schemas.openxmlformats.org/presentationml/2006/ole">
            <mc:AlternateContent xmlns:mc="http://schemas.openxmlformats.org/markup-compatibility/2006">
              <mc:Choice xmlns:v="urn:schemas-microsoft-com:vml" Requires="v">
                <p:oleObj spid="_x0000_s4" name="" r:id="rId1" imgW="4908550" imgH="4298950" progId="Paint.Picture">
                  <p:embed/>
                </p:oleObj>
              </mc:Choice>
              <mc:Fallback>
                <p:oleObj name="" r:id="rId1" imgW="4908550" imgH="4298950" progId="Paint.Picture">
                  <p:embed/>
                  <p:pic>
                    <p:nvPicPr>
                      <p:cNvPr id="0" name="图片 2"/>
                      <p:cNvPicPr/>
                      <p:nvPr/>
                    </p:nvPicPr>
                    <p:blipFill>
                      <a:blip r:embed="rId2"/>
                      <a:stretch>
                        <a:fillRect/>
                      </a:stretch>
                    </p:blipFill>
                    <p:spPr>
                      <a:xfrm>
                        <a:off x="593090" y="1049655"/>
                        <a:ext cx="3827780" cy="5190490"/>
                      </a:xfrm>
                      <a:prstGeom prst="rect">
                        <a:avLst/>
                      </a:prstGeom>
                    </p:spPr>
                  </p:pic>
                </p:oleObj>
              </mc:Fallback>
            </mc:AlternateContent>
          </a:graphicData>
        </a:graphic>
      </p:graphicFrame>
      <p:graphicFrame>
        <p:nvGraphicFramePr>
          <p:cNvPr id="16" name="对象 15"/>
          <p:cNvGraphicFramePr/>
          <p:nvPr/>
        </p:nvGraphicFramePr>
        <p:xfrm>
          <a:off x="4612640" y="1629410"/>
          <a:ext cx="3052445" cy="3867150"/>
        </p:xfrm>
        <a:graphic>
          <a:graphicData uri="http://schemas.openxmlformats.org/presentationml/2006/ole">
            <mc:AlternateContent xmlns:mc="http://schemas.openxmlformats.org/markup-compatibility/2006">
              <mc:Choice xmlns:v="urn:schemas-microsoft-com:vml" Requires="v">
                <p:oleObj spid="_x0000_s3" name="" r:id="rId3" imgW="2762250" imgH="3714750" progId="Paint.Picture">
                  <p:embed/>
                </p:oleObj>
              </mc:Choice>
              <mc:Fallback>
                <p:oleObj name="" r:id="rId3" imgW="2762250" imgH="3714750" progId="Paint.Picture">
                  <p:embed/>
                  <p:pic>
                    <p:nvPicPr>
                      <p:cNvPr id="0" name="图片 16"/>
                      <p:cNvPicPr/>
                      <p:nvPr/>
                    </p:nvPicPr>
                    <p:blipFill>
                      <a:blip r:embed="rId4"/>
                      <a:stretch>
                        <a:fillRect/>
                      </a:stretch>
                    </p:blipFill>
                    <p:spPr>
                      <a:xfrm>
                        <a:off x="4612640" y="1629410"/>
                        <a:ext cx="3052445" cy="3867150"/>
                      </a:xfrm>
                      <a:prstGeom prst="rect">
                        <a:avLst/>
                      </a:prstGeom>
                    </p:spPr>
                  </p:pic>
                </p:oleObj>
              </mc:Fallback>
            </mc:AlternateContent>
          </a:graphicData>
        </a:graphic>
      </p:graphicFrame>
      <p:sp>
        <p:nvSpPr>
          <p:cNvPr id="5" name="文本框 4"/>
          <p:cNvSpPr txBox="1"/>
          <p:nvPr/>
        </p:nvSpPr>
        <p:spPr>
          <a:xfrm>
            <a:off x="4585970" y="995045"/>
            <a:ext cx="2567940" cy="460375"/>
          </a:xfrm>
          <a:prstGeom prst="rect">
            <a:avLst/>
          </a:prstGeom>
          <a:noFill/>
        </p:spPr>
        <p:txBody>
          <a:bodyPr wrap="square" rtlCol="0">
            <a:spAutoFit/>
          </a:bodyPr>
          <a:lstStyle/>
          <a:p>
            <a:r>
              <a:rPr lang="en-US" altLang="zh-CN" sz="1200" b="1"/>
              <a:t>Details can be found in </a:t>
            </a:r>
            <a:r>
              <a:rPr lang="zh-CN" altLang="en-US" sz="1200" b="1"/>
              <a:t>R3-244861</a:t>
            </a:r>
            <a:r>
              <a:rPr lang="en-US" altLang="zh-CN" sz="1200" b="1"/>
              <a:t> and thanks Pascal!</a:t>
            </a:r>
            <a:endParaRPr lang="en-US" altLang="zh-CN" sz="1200" b="1"/>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Rectangle 2"/>
          <p:cNvSpPr>
            <a:spLocks noGrp="1"/>
          </p:cNvSpPr>
          <p:nvPr>
            <p:ph type="title"/>
          </p:nvPr>
        </p:nvSpPr>
        <p:spPr>
          <a:xfrm>
            <a:off x="0" y="274638"/>
            <a:ext cx="5659438" cy="774700"/>
          </a:xfrm>
        </p:spPr>
        <p:txBody>
          <a:bodyPr vert="horz" wrap="square" lIns="91440" tIns="45720" rIns="91440" bIns="45720" anchor="ctr" anchorCtr="0"/>
          <a:lstStyle/>
          <a:p>
            <a:pPr eaLnBrk="1" hangingPunct="1"/>
            <a:r>
              <a:rPr lang="en-GB" altLang="ja-JP" dirty="0"/>
              <a:t>Tdoc submitted to RAN</a:t>
            </a:r>
            <a:r>
              <a:rPr lang="en-US" altLang="en-GB" dirty="0"/>
              <a:t>3</a:t>
            </a:r>
            <a:endParaRPr lang="en-US" altLang="en-GB" dirty="0"/>
          </a:p>
        </p:txBody>
      </p:sp>
      <p:sp>
        <p:nvSpPr>
          <p:cNvPr id="72706" name="文本框 1"/>
          <p:cNvSpPr txBox="1"/>
          <p:nvPr/>
        </p:nvSpPr>
        <p:spPr>
          <a:xfrm>
            <a:off x="508000" y="5802630"/>
            <a:ext cx="8128000" cy="460375"/>
          </a:xfrm>
          <a:prstGeom prst="rect">
            <a:avLst/>
          </a:prstGeom>
          <a:noFill/>
          <a:ln w="9525">
            <a:noFill/>
          </a:ln>
        </p:spPr>
        <p:txBody>
          <a:bodyPr wrap="square" anchor="t" anchorCtr="0">
            <a:spAutoFit/>
          </a:bodyPr>
          <a:lstStyle/>
          <a:p>
            <a:r>
              <a:rPr lang="en-US" altLang="zh-CN" sz="1200" dirty="0">
                <a:latin typeface="Calibri" panose="020F0502020204030204" pitchFamily="34" charset="0"/>
              </a:rPr>
              <a:t>In R19, the total number of contributions around 610 (less than R18) for each RAN3 meeting seems reasonable.</a:t>
            </a:r>
            <a:r>
              <a:rPr lang="en-US" altLang="zh-CN" dirty="0">
                <a:latin typeface="Calibri" panose="020F0502020204030204" pitchFamily="34" charset="0"/>
              </a:rPr>
              <a:t> </a:t>
            </a:r>
            <a:endParaRPr lang="en-US" altLang="zh-CN" dirty="0">
              <a:latin typeface="Calibri" panose="020F0502020204030204" pitchFamily="34" charset="0"/>
            </a:endParaRPr>
          </a:p>
        </p:txBody>
      </p:sp>
      <p:pic>
        <p:nvPicPr>
          <p:cNvPr id="3" name="图片 2" descr="Number of contributions in last 6 RAN3 meetings (RAN3#125)"/>
          <p:cNvPicPr>
            <a:picLocks noChangeAspect="1"/>
          </p:cNvPicPr>
          <p:nvPr/>
        </p:nvPicPr>
        <p:blipFill>
          <a:blip r:embed="rId1"/>
          <a:stretch>
            <a:fillRect/>
          </a:stretch>
        </p:blipFill>
        <p:spPr>
          <a:xfrm>
            <a:off x="481330" y="1143000"/>
            <a:ext cx="8180705" cy="4572000"/>
          </a:xfrm>
          <a:prstGeom prst="rect">
            <a:avLst/>
          </a:prstGeom>
        </p:spPr>
      </p:pic>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3" name="Rectangle 2"/>
          <p:cNvSpPr>
            <a:spLocks noGrp="1"/>
          </p:cNvSpPr>
          <p:nvPr>
            <p:ph type="title"/>
          </p:nvPr>
        </p:nvSpPr>
        <p:spPr>
          <a:xfrm>
            <a:off x="-615950" y="274638"/>
            <a:ext cx="6275388" cy="774700"/>
          </a:xfrm>
        </p:spPr>
        <p:txBody>
          <a:bodyPr vert="horz" wrap="square" lIns="91440" tIns="45720" rIns="91440" bIns="45720" anchor="ctr" anchorCtr="0"/>
          <a:lstStyle/>
          <a:p>
            <a:pPr eaLnBrk="1" hangingPunct="1"/>
            <a:r>
              <a:rPr lang="en-GB" altLang="ja-JP" dirty="0"/>
              <a:t>Tdoc</a:t>
            </a:r>
            <a:r>
              <a:rPr lang="en-US" altLang="en-GB" dirty="0"/>
              <a:t>s for each Topic</a:t>
            </a:r>
            <a:endParaRPr lang="en-US" altLang="en-GB" dirty="0"/>
          </a:p>
        </p:txBody>
      </p:sp>
      <p:pic>
        <p:nvPicPr>
          <p:cNvPr id="3" name="图片 2" descr="Number of contributions in each AI in RAN3#125"/>
          <p:cNvPicPr>
            <a:picLocks noChangeAspect="1"/>
          </p:cNvPicPr>
          <p:nvPr/>
        </p:nvPicPr>
        <p:blipFill>
          <a:blip r:embed="rId1"/>
          <a:stretch>
            <a:fillRect/>
          </a:stretch>
        </p:blipFill>
        <p:spPr>
          <a:xfrm>
            <a:off x="167005" y="1271270"/>
            <a:ext cx="8809355" cy="4770120"/>
          </a:xfrm>
          <a:prstGeom prst="rect">
            <a:avLst/>
          </a:prstGeom>
        </p:spPr>
      </p:pic>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3"/>
          <p:cNvSpPr>
            <a:spLocks noGrp="1"/>
          </p:cNvSpPr>
          <p:nvPr>
            <p:ph type="title"/>
          </p:nvPr>
        </p:nvSpPr>
        <p:spPr>
          <a:xfrm>
            <a:off x="-523875" y="-1587"/>
            <a:ext cx="8456613" cy="1304925"/>
          </a:xfrm>
        </p:spPr>
        <p:txBody>
          <a:bodyPr vert="horz" wrap="square" lIns="91440" tIns="45720" rIns="91440" bIns="45720" anchor="ctr" anchorCtr="0"/>
          <a:lstStyle/>
          <a:p>
            <a:r>
              <a:rPr lang="en-GB" altLang="ja-JP" dirty="0"/>
              <a:t>Overview of RAN</a:t>
            </a:r>
            <a:r>
              <a:rPr lang="en-US" altLang="en-GB" dirty="0"/>
              <a:t>3</a:t>
            </a:r>
            <a:r>
              <a:rPr lang="en-GB" altLang="ja-JP" dirty="0"/>
              <a:t>-led Rel-1</a:t>
            </a:r>
            <a:r>
              <a:rPr lang="en-US" altLang="en-GB" dirty="0"/>
              <a:t>9</a:t>
            </a:r>
            <a:r>
              <a:rPr lang="en-GB" altLang="ja-JP" dirty="0"/>
              <a:t> NR SI/WIs</a:t>
            </a:r>
            <a:endParaRPr lang="en-GB" altLang="zh-CN" dirty="0"/>
          </a:p>
        </p:txBody>
      </p:sp>
      <p:graphicFrame>
        <p:nvGraphicFramePr>
          <p:cNvPr id="5" name="Table 4"/>
          <p:cNvGraphicFramePr>
            <a:graphicFrameLocks noGrp="1"/>
          </p:cNvGraphicFramePr>
          <p:nvPr/>
        </p:nvGraphicFramePr>
        <p:xfrm>
          <a:off x="487680" y="960755"/>
          <a:ext cx="7863840" cy="2398543"/>
        </p:xfrm>
        <a:graphic>
          <a:graphicData uri="http://schemas.openxmlformats.org/drawingml/2006/table">
            <a:tbl>
              <a:tblPr/>
              <a:tblGrid>
                <a:gridCol w="518160"/>
                <a:gridCol w="2441575"/>
                <a:gridCol w="1024890"/>
                <a:gridCol w="605790"/>
                <a:gridCol w="461645"/>
                <a:gridCol w="661035"/>
                <a:gridCol w="558165"/>
                <a:gridCol w="1592580"/>
              </a:tblGrid>
              <a:tr h="328930">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t" latinLnBrk="0" hangingPunct="1">
                        <a:lnSpc>
                          <a:spcPct val="100000"/>
                        </a:lnSpc>
                        <a:spcBef>
                          <a:spcPct val="0"/>
                        </a:spcBef>
                        <a:spcAft>
                          <a:spcPct val="0"/>
                        </a:spcAft>
                        <a:buClrTx/>
                        <a:buSzTx/>
                        <a:buFontTx/>
                        <a:buNone/>
                      </a:pPr>
                      <a:r>
                        <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rPr>
                        <a:t>UID</a:t>
                      </a:r>
                      <a:endParaRPr kumimoji="0" lang="en-GB" altLang="zh-CN" sz="600" b="0"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p>
                      <a:pPr marL="0" marR="0" lvl="0" indent="0" algn="ctr" defTabSz="914400" rtl="0" eaLnBrk="1" fontAlgn="t" latinLnBrk="0" hangingPunct="1">
                        <a:lnSpc>
                          <a:spcPct val="100000"/>
                        </a:lnSpc>
                        <a:spcBef>
                          <a:spcPct val="0"/>
                        </a:spcBef>
                        <a:spcAft>
                          <a:spcPct val="0"/>
                        </a:spcAft>
                        <a:buClrTx/>
                        <a:buSzTx/>
                        <a:buFontTx/>
                        <a:buNone/>
                      </a:pPr>
                      <a:endParaRPr kumimoji="0" lang="en-GB" altLang="zh-CN" sz="600" b="0"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rPr>
                        <a:t>Name (acronym)</a:t>
                      </a:r>
                      <a:endParaRPr kumimoji="0" lang="en-GB" altLang="zh-CN" sz="600" b="1"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rPr>
                        <a:t>Acronym</a:t>
                      </a:r>
                      <a:endPar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en-US" sz="600" b="1"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ctr" defTabSz="914400" rtl="0" eaLnBrk="1" fontAlgn="t" latinLnBrk="0" hangingPunct="1">
                        <a:lnSpc>
                          <a:spcPct val="100000"/>
                        </a:lnSpc>
                        <a:spcBef>
                          <a:spcPct val="0"/>
                        </a:spcBef>
                        <a:spcAft>
                          <a:spcPct val="0"/>
                        </a:spcAft>
                        <a:buClrTx/>
                        <a:buSzTx/>
                        <a:buFontTx/>
                        <a:buNone/>
                      </a:pPr>
                      <a:r>
                        <a:rPr kumimoji="0" lang="en-GB" altLang="zh-CN" sz="600" b="1" i="0" u="none" strike="noStrike" cap="none" normalizeH="0" baseline="0">
                          <a:ln>
                            <a:noFill/>
                          </a:ln>
                          <a:solidFill>
                            <a:srgbClr val="FFFFFF"/>
                          </a:solidFill>
                          <a:effectLst/>
                          <a:latin typeface="Calibri" panose="020F0502020204030204" pitchFamily="34" charset="0"/>
                          <a:ea typeface="MS PGothic" panose="020B0600070205080204" pitchFamily="34" charset="-128"/>
                        </a:rPr>
                        <a:t>Target completion</a:t>
                      </a:r>
                      <a:endParaRPr kumimoji="0" lang="en-GB" altLang="zh-CN" sz="600" b="0" i="0" u="none" strike="noStrike" cap="none" normalizeH="0" baseline="0">
                        <a:ln>
                          <a:noFill/>
                        </a:ln>
                        <a:solidFill>
                          <a:srgbClr val="363636"/>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rPr>
                        <a:t>Old % </a:t>
                      </a:r>
                      <a:endPar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rPr>
                        <a:t>(the same as in WI/SI SR)</a:t>
                      </a:r>
                      <a:endPar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rPr>
                        <a:t>WID</a:t>
                      </a:r>
                      <a:endPar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rPr>
                        <a:t>New %</a:t>
                      </a:r>
                      <a:endParaRPr kumimoji="0" lang="en-US" altLang="en-GB" sz="600" b="1" i="1" u="none" strike="noStrike" cap="none" normalizeH="0" baseline="0">
                        <a:ln>
                          <a:noFill/>
                        </a:ln>
                        <a:solidFill>
                          <a:srgbClr val="FFFFFF"/>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rPr>
                        <a:t>Change or comments</a:t>
                      </a:r>
                      <a:endParaRPr kumimoji="0" lang="en-US" altLang="en-GB" sz="600" b="0" i="0" u="none" strike="noStrike" cap="none" normalizeH="0" baseline="0">
                        <a:ln>
                          <a:noFill/>
                        </a:ln>
                        <a:solidFill>
                          <a:schemeClr val="bg1"/>
                        </a:solidFill>
                        <a:effectLst/>
                        <a:latin typeface="Arial" panose="020B060402020202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lnTlToBr>
                      <a:noFill/>
                    </a:lnTlToBr>
                    <a:lnBlToTr>
                      <a:noFill/>
                    </a:lnBlToTr>
                    <a:solidFill>
                      <a:srgbClr val="4F81BD"/>
                    </a:solidFill>
                  </a:tcPr>
                </a:tc>
              </a:tr>
              <a:tr h="688975">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1021092</a:t>
                      </a:r>
                      <a:endParaRPr kumimoji="0"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Data collection for SON (Self-Organising Networks)/MDT (Minimization of Drive Tests) in NR standalone and MR-DC (Multi-Radio Dual Connectivity) Phase 4 </a:t>
                      </a:r>
                      <a:r>
                        <a:rPr kumimoji="0" lang="en-US"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WI</a:t>
                      </a:r>
                      <a:endParaRPr kumimoji="0" lang="en-US"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NR_ENDC_SON_MDT_Ph4-Core</a:t>
                      </a:r>
                      <a:endPar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          25/09/2025</a:t>
                      </a:r>
                      <a:endPar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15</a:t>
                      </a:r>
                      <a:r>
                        <a:rPr kumimoji="0" lang="en-GB" altLang="zh-CN"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a:t>
                      </a:r>
                      <a:endParaRPr kumimoji="0" lang="en-GB" altLang="zh-CN"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WID: </a:t>
                      </a:r>
                      <a:endParaRPr kumimoji="0" lang="en-GB" altLang="zh-CN" sz="9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GB" altLang="zh-CN" sz="9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RP-2</a:t>
                      </a:r>
                      <a:r>
                        <a:rPr kumimoji="0" lang="en-US" altLang="en-GB" sz="9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34038</a:t>
                      </a:r>
                      <a:r>
                        <a:rPr kumimoji="0" lang="en-GB" altLang="zh-CN" sz="900" b="0" i="0" u="none" strike="noStrike" cap="none" normalizeH="0" baseline="0">
                          <a:ln>
                            <a:noFill/>
                          </a:ln>
                          <a:solidFill>
                            <a:schemeClr val="tx1"/>
                          </a:solidFill>
                          <a:effectLst/>
                          <a:latin typeface="Calibri" panose="020F0502020204030204" pitchFamily="34" charset="0"/>
                          <a:ea typeface="MS PGothic" panose="020B0600070205080204" pitchFamily="34" charset="-128"/>
                        </a:rPr>
                        <a:t> </a:t>
                      </a:r>
                      <a:endParaRPr kumimoji="0" lang="en-GB" altLang="zh-CN" sz="900" b="0"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rPr>
                        <a:t>30%</a:t>
                      </a:r>
                      <a:endParaRPr kumimoji="0" lang="en-US" altLang="en-GB" sz="900" b="1" i="0" u="none" strike="noStrike" cap="none" normalizeH="0" baseline="0">
                        <a:ln>
                          <a:noFill/>
                        </a:ln>
                        <a:solidFill>
                          <a:schemeClr val="tx1"/>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algn="l" defTabSz="914400" rtl="0" eaLnBrk="1" fontAlgn="t" latinLnBrk="0" hangingPunct="1">
                        <a:lnSpc>
                          <a:spcPct val="100000"/>
                        </a:lnSpc>
                        <a:buClrTx/>
                        <a:buSzTx/>
                        <a:buFontTx/>
                        <a:buNone/>
                      </a:pPr>
                      <a:endParaRPr kumimoji="0" lang="en-US" altLang="zh-CN" sz="900" b="0" i="0" u="none" strike="noStrike" cap="none" normalizeH="0" baseline="0">
                        <a:ln>
                          <a:noFill/>
                        </a:ln>
                        <a:solidFill>
                          <a:schemeClr val="tx1"/>
                        </a:solidFill>
                        <a:effectLst/>
                        <a:uLnTx/>
                        <a:uFillTx/>
                        <a:latin typeface="Calibri" panose="020F0502020204030204" pitchFamily="34" charset="0"/>
                        <a:ea typeface="宋体" panose="02010600030101010101" pitchFamily="2" charset="-122"/>
                        <a:cs typeface="Arial" panose="020B0604020202020204" pitchFamily="34" charset="0"/>
                        <a:sym typeface="+mn-ea"/>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r h="826770">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1020083</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Study on enhancements for Artificial Intelligence (AI)/Machine Learning (ML) for NG-RAN</a:t>
                      </a: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 SI</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FS_NR_AIML_NGRAN_enh</a:t>
                      </a:r>
                      <a:endParaRPr kumimoji="0"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          25/09</a:t>
                      </a:r>
                      <a:r>
                        <a:rPr kumimoji="0" lang="en-US" altLang="en-GB" sz="900" b="1">
                          <a:ln>
                            <a:noFill/>
                          </a:ln>
                          <a:solidFill>
                            <a:srgbClr val="FF0000"/>
                          </a:solidFill>
                          <a:effectLst/>
                          <a:sym typeface="+mn-ea"/>
                        </a:rPr>
                        <a:t>/2024</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80</a:t>
                      </a:r>
                      <a:r>
                        <a:rPr kumimoji="0" lang="en-GB" altLang="zh-CN"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a:t>
                      </a:r>
                      <a:endParaRPr kumimoji="0" lang="en-GB" altLang="zh-CN"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rPr>
                        <a:t>WID: </a:t>
                      </a:r>
                      <a:endPar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rPr>
                        <a:t>RP-240323</a:t>
                      </a:r>
                      <a:endParaRPr kumimoji="0" lang="en-GB" altLang="zh-CN"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zh-CN"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100%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E9EDF4"/>
                    </a:solidFill>
                  </a:tcPr>
                </a:tc>
              </a:tr>
              <a:tr h="553720">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1020082</a:t>
                      </a:r>
                      <a:endParaRPr kumimoji="0"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GB" altLang="en-US"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Study on additional topological enhancements for NR</a:t>
                      </a: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 SI</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FS_NR_WAB_5GFemto</a:t>
                      </a:r>
                      <a:endParaRPr kumimoji="0"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7143" marR="7143" marT="7141"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          </a:t>
                      </a:r>
                      <a:r>
                        <a:rPr kumimoji="0" lang="en-US" altLang="en-GB" sz="900" b="1">
                          <a:ln>
                            <a:noFill/>
                          </a:ln>
                          <a:solidFill>
                            <a:srgbClr val="FF0000"/>
                          </a:solidFill>
                          <a:effectLst/>
                          <a:sym typeface="+mn-ea"/>
                        </a:rPr>
                        <a:t>25/09/2024</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70</a:t>
                      </a:r>
                      <a:r>
                        <a:rPr kumimoji="0" lang="en-GB" altLang="zh-CN"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a:t>
                      </a:r>
                      <a:endParaRPr kumimoji="0" lang="en-GB" altLang="zh-CN"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a:ln>
                            <a:noFill/>
                          </a:ln>
                          <a:solidFill>
                            <a:srgbClr val="FF0000"/>
                          </a:solidFill>
                          <a:effectLst/>
                          <a:sym typeface="+mn-ea"/>
                        </a:rPr>
                        <a:t>WID: </a:t>
                      </a:r>
                      <a:endPar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a:ln>
                            <a:noFill/>
                          </a:ln>
                          <a:solidFill>
                            <a:srgbClr val="FF0000"/>
                          </a:solidFill>
                          <a:effectLst/>
                          <a:sym typeface="+mn-ea"/>
                        </a:rPr>
                        <a:t>RP-240319</a:t>
                      </a:r>
                      <a:endParaRPr kumimoji="0" lang="en-GB" altLang="zh-CN"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sym typeface="+mn-ea"/>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zh-CN"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p>
                      <a:pPr marL="0" marR="0" lvl="0" indent="0" algn="l" defTabSz="914400" rtl="0" eaLnBrk="1" fontAlgn="t" latinLnBrk="0" hangingPunct="1">
                        <a:lnSpc>
                          <a:spcPct val="100000"/>
                        </a:lnSpc>
                        <a:spcBef>
                          <a:spcPct val="0"/>
                        </a:spcBef>
                        <a:spcAft>
                          <a:spcPct val="0"/>
                        </a:spcAft>
                        <a:buClrTx/>
                        <a:buSzTx/>
                        <a:buFontTx/>
                        <a:buNone/>
                      </a:pPr>
                      <a:endParaRPr kumimoji="0" lang="en-GB" altLang="zh-CN"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lvl1pPr eaLnBrk="0" hangingPunct="0">
                        <a:spcBef>
                          <a:spcPct val="20000"/>
                        </a:spcBef>
                        <a:buClr>
                          <a:srgbClr val="C00000"/>
                        </a:buClr>
                        <a:defRPr sz="2000">
                          <a:solidFill>
                            <a:schemeClr val="tx1"/>
                          </a:solidFill>
                          <a:latin typeface="Calibri" panose="020F0502020204030204" pitchFamily="34" charset="0"/>
                          <a:ea typeface="MS PGothic" panose="020B0600070205080204" pitchFamily="34" charset="-128"/>
                        </a:defRPr>
                      </a:lvl1pPr>
                      <a:lvl2pPr eaLnBrk="0" hangingPunct="0">
                        <a:spcBef>
                          <a:spcPct val="20000"/>
                        </a:spcBef>
                        <a:buClr>
                          <a:srgbClr val="72AF2F"/>
                        </a:buClr>
                        <a:buFont typeface="Wingdings" panose="05000000000000000000" pitchFamily="2" charset="2"/>
                        <a:defRPr>
                          <a:solidFill>
                            <a:schemeClr val="tx1"/>
                          </a:solidFill>
                          <a:latin typeface="Calibri" panose="020F0502020204030204" pitchFamily="34" charset="0"/>
                          <a:ea typeface="MS PGothic" panose="020B0600070205080204" pitchFamily="34" charset="-128"/>
                        </a:defRPr>
                      </a:lvl2pPr>
                      <a:lvl3pPr eaLnBrk="0" hangingPunct="0">
                        <a:spcBef>
                          <a:spcPct val="20000"/>
                        </a:spcBef>
                        <a:buClr>
                          <a:srgbClr val="72AF2F"/>
                        </a:buClr>
                        <a:buFont typeface="Wingdings" panose="05000000000000000000" pitchFamily="2" charset="2"/>
                        <a:defRPr sz="1600">
                          <a:solidFill>
                            <a:schemeClr val="tx1"/>
                          </a:solidFill>
                          <a:latin typeface="Calibri" panose="020F0502020204030204" pitchFamily="34" charset="0"/>
                          <a:ea typeface="MS PGothic" panose="020B0600070205080204" pitchFamily="34" charset="-128"/>
                        </a:defRPr>
                      </a:lvl3pPr>
                      <a:lvl4pPr eaLnBrk="0" hangingPunct="0">
                        <a:spcBef>
                          <a:spcPct val="20000"/>
                        </a:spcBef>
                        <a:buClr>
                          <a:srgbClr val="72AF2F"/>
                        </a:buClr>
                        <a:buFont typeface="Wingdings" panose="05000000000000000000" pitchFamily="2" charset="2"/>
                        <a:defRPr sz="1400">
                          <a:solidFill>
                            <a:schemeClr val="tx1"/>
                          </a:solidFill>
                          <a:latin typeface="Calibri" panose="020F0502020204030204" pitchFamily="34" charset="0"/>
                          <a:ea typeface="MS PGothic" panose="020B0600070205080204" pitchFamily="34" charset="-128"/>
                        </a:defRPr>
                      </a:lvl4pPr>
                      <a:lvl5pPr eaLnBrk="0" hangingPunct="0">
                        <a:spcBef>
                          <a:spcPct val="20000"/>
                        </a:spcBef>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5pPr>
                      <a:lvl6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6pPr>
                      <a:lvl7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7pPr>
                      <a:lvl8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8pPr>
                      <a:lvl9pPr eaLnBrk="0" fontAlgn="base" hangingPunct="0">
                        <a:spcBef>
                          <a:spcPct val="20000"/>
                        </a:spcBef>
                        <a:spcAft>
                          <a:spcPct val="0"/>
                        </a:spcAft>
                        <a:buClr>
                          <a:srgbClr val="72AF2F"/>
                        </a:buClr>
                        <a:buFont typeface="Wingdings" panose="05000000000000000000" pitchFamily="2" charset="2"/>
                        <a:defRPr sz="1200">
                          <a:solidFill>
                            <a:schemeClr val="tx1"/>
                          </a:solidFill>
                          <a:latin typeface="Calibri" panose="020F0502020204030204" pitchFamily="34" charset="0"/>
                          <a:ea typeface="MS PGothic" panose="020B0600070205080204" pitchFamily="34" charset="-128"/>
                        </a:defRPr>
                      </a:lvl9pPr>
                    </a:lstStyle>
                    <a:p>
                      <a:pPr marL="0" marR="0" lvl="0" indent="0" algn="l" defTabSz="914400" rtl="0" eaLnBrk="1" fontAlgn="t" latinLnBrk="0" hangingPunct="1">
                        <a:lnSpc>
                          <a:spcPct val="100000"/>
                        </a:lnSpc>
                        <a:spcBef>
                          <a:spcPct val="0"/>
                        </a:spcBef>
                        <a:spcAft>
                          <a:spcPct val="0"/>
                        </a:spcAft>
                        <a:buClrTx/>
                        <a:buSzTx/>
                        <a:buFontTx/>
                        <a:buNone/>
                      </a:pPr>
                      <a:r>
                        <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rPr>
                        <a:t>100%</a:t>
                      </a:r>
                      <a:endParaRPr kumimoji="0" lang="en-US" altLang="en-GB" sz="900" b="1"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c>
                  <a:txBody>
                    <a:bodyPr/>
                    <a:lstStyle/>
                    <a:p>
                      <a:pPr marL="0" marR="0" lvl="0" indent="0" algn="l" defTabSz="914400" rtl="0" eaLnBrk="1" fontAlgn="t" latinLnBrk="0" hangingPunct="1">
                        <a:lnSpc>
                          <a:spcPct val="100000"/>
                        </a:lnSpc>
                        <a:spcBef>
                          <a:spcPct val="0"/>
                        </a:spcBef>
                        <a:spcAft>
                          <a:spcPct val="0"/>
                        </a:spcAft>
                        <a:buClrTx/>
                        <a:buSzTx/>
                        <a:buFontTx/>
                        <a:buNone/>
                      </a:pPr>
                      <a:endParaRPr kumimoji="0" lang="en-US" altLang="en-GB" sz="900" b="0" i="0" u="none" strike="noStrike" cap="none" normalizeH="0" baseline="0">
                        <a:ln>
                          <a:noFill/>
                        </a:ln>
                        <a:solidFill>
                          <a:srgbClr val="FF0000"/>
                        </a:solidFill>
                        <a:effectLst/>
                        <a:latin typeface="Calibri" panose="020F0502020204030204" pitchFamily="34" charset="0"/>
                        <a:ea typeface="MS PGothic" panose="020B0600070205080204" pitchFamily="34" charset="-128"/>
                      </a:endParaRPr>
                    </a:p>
                  </a:txBody>
                  <a:tcPr marL="5229" marR="5229" marT="5228" marB="0" horzOverflow="overflow">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D0D8E8"/>
                    </a:solidFill>
                  </a:tcPr>
                </a:tc>
              </a:tr>
            </a:tbl>
          </a:graphicData>
        </a:graphic>
      </p:graphicFrame>
      <p:sp>
        <p:nvSpPr>
          <p:cNvPr id="52306" name="Content Placeholder 2"/>
          <p:cNvSpPr txBox="1"/>
          <p:nvPr/>
        </p:nvSpPr>
        <p:spPr>
          <a:xfrm>
            <a:off x="6820535" y="3637915"/>
            <a:ext cx="1530985" cy="994410"/>
          </a:xfrm>
          <a:prstGeom prst="rect">
            <a:avLst/>
          </a:prstGeom>
          <a:noFill/>
          <a:ln w="9525">
            <a:noFill/>
          </a:ln>
        </p:spPr>
        <p:txBody>
          <a:bodyPr lIns="68580" tIns="34290" rIns="68580" bIns="34290"/>
          <a:lstStyle>
            <a:lvl1pPr marL="342900" indent="-342900" algn="l" rtl="0" eaLnBrk="0" fontAlgn="base" hangingPunct="0">
              <a:spcBef>
                <a:spcPct val="20000"/>
              </a:spcBef>
              <a:spcAft>
                <a:spcPct val="0"/>
              </a:spcAft>
              <a:buClr>
                <a:srgbClr val="C00000"/>
              </a:buClr>
              <a:buBlip>
                <a:blip r:embed="rId1"/>
              </a:buBlip>
              <a:defRPr sz="2400">
                <a:solidFill>
                  <a:schemeClr val="tx1"/>
                </a:solidFill>
                <a:latin typeface="+mn-lt"/>
                <a:ea typeface="MS PGothic" panose="020B0600070205080204" pitchFamily="34" charset="-128"/>
                <a:cs typeface="+mn-cs"/>
              </a:defRPr>
            </a:lvl1pPr>
            <a:lvl2pPr marL="742950" indent="-285750" algn="l" rtl="0" eaLnBrk="0" fontAlgn="base" hangingPunct="0">
              <a:spcBef>
                <a:spcPct val="20000"/>
              </a:spcBef>
              <a:spcAft>
                <a:spcPct val="0"/>
              </a:spcAft>
              <a:buClr>
                <a:srgbClr val="72AF2F"/>
              </a:buClr>
              <a:buFont typeface="Wingdings" panose="05000000000000000000" pitchFamily="2" charset="2"/>
              <a:buChar char="Ø"/>
              <a:defRPr sz="2000">
                <a:solidFill>
                  <a:schemeClr val="tx1"/>
                </a:solidFill>
                <a:latin typeface="+mn-lt"/>
                <a:ea typeface="MS PGothic" panose="020B0600070205080204" pitchFamily="34" charset="-128"/>
              </a:defRPr>
            </a:lvl2pPr>
            <a:lvl3pPr marL="1143000" indent="-228600" algn="l" rtl="0" eaLnBrk="0" fontAlgn="base" hangingPunct="0">
              <a:spcBef>
                <a:spcPct val="20000"/>
              </a:spcBef>
              <a:spcAft>
                <a:spcPct val="0"/>
              </a:spcAft>
              <a:buClr>
                <a:srgbClr val="72AF2F"/>
              </a:buClr>
              <a:buFont typeface="Wingdings" panose="05000000000000000000" pitchFamily="2" charset="2"/>
              <a:buChar char="v"/>
              <a:defRPr>
                <a:solidFill>
                  <a:schemeClr val="tx1"/>
                </a:solidFill>
                <a:latin typeface="+mn-lt"/>
                <a:ea typeface="MS PGothic" panose="020B0600070205080204" pitchFamily="34" charset="-128"/>
              </a:defRPr>
            </a:lvl3pPr>
            <a:lvl4pPr marL="1600200" indent="-228600" algn="l" rtl="0" eaLnBrk="0" fontAlgn="base" hangingPunct="0">
              <a:spcBef>
                <a:spcPct val="20000"/>
              </a:spcBef>
              <a:spcAft>
                <a:spcPct val="0"/>
              </a:spcAft>
              <a:buClr>
                <a:srgbClr val="72AF2F"/>
              </a:buClr>
              <a:buFont typeface="Wingdings" panose="05000000000000000000" pitchFamily="2" charset="2"/>
              <a:buChar char="q"/>
              <a:defRPr sz="1600">
                <a:solidFill>
                  <a:schemeClr val="tx1"/>
                </a:solidFill>
                <a:latin typeface="+mn-lt"/>
                <a:ea typeface="MS PGothic" panose="020B0600070205080204" pitchFamily="34" charset="-128"/>
              </a:defRPr>
            </a:lvl4pPr>
            <a:lvl5pPr marL="2057400" indent="-228600" algn="l" rtl="0" eaLnBrk="0" fontAlgn="base" hangingPunct="0">
              <a:spcBef>
                <a:spcPct val="20000"/>
              </a:spcBef>
              <a:spcAft>
                <a:spcPct val="0"/>
              </a:spcAft>
              <a:buClr>
                <a:srgbClr val="72AF2F"/>
              </a:buClr>
              <a:buFont typeface="Wingdings" panose="05000000000000000000" pitchFamily="2" charset="2"/>
              <a:buChar char="§"/>
              <a:defRPr sz="1400">
                <a:solidFill>
                  <a:schemeClr val="tx1"/>
                </a:solidFill>
                <a:latin typeface="+mn-lt"/>
                <a:ea typeface="MS PGothic" panose="020B0600070205080204" pitchFamily="34" charset="-128"/>
              </a:defRPr>
            </a:lvl5pPr>
          </a:lstStyle>
          <a:p>
            <a:pPr marL="228600" lvl="0" indent="-228600" eaLnBrk="1" hangingPunct="1">
              <a:lnSpc>
                <a:spcPct val="90000"/>
              </a:lnSpc>
              <a:spcBef>
                <a:spcPts val="1000"/>
              </a:spcBef>
              <a:buClrTx/>
              <a:buFont typeface="Arial" panose="020B0604020202020204" pitchFamily="34" charset="0"/>
              <a:buChar char="•"/>
            </a:pPr>
            <a:endParaRPr lang="en-GB" altLang="zh-CN" sz="1100" dirty="0"/>
          </a:p>
          <a:p>
            <a:pPr marL="228600" lvl="0" indent="-228600" eaLnBrk="1" hangingPunct="1">
              <a:lnSpc>
                <a:spcPct val="90000"/>
              </a:lnSpc>
              <a:spcBef>
                <a:spcPts val="1000"/>
              </a:spcBef>
              <a:buClrTx/>
              <a:buNone/>
            </a:pPr>
            <a:r>
              <a:rPr lang="en-US" altLang="en-GB" sz="900" dirty="0"/>
              <a:t>WI: Black   SI: Blue     </a:t>
            </a:r>
            <a:endParaRPr lang="en-US" altLang="en-GB" sz="900" dirty="0"/>
          </a:p>
          <a:p>
            <a:pPr marL="228600" lvl="0" indent="-228600" eaLnBrk="1" hangingPunct="1">
              <a:lnSpc>
                <a:spcPct val="90000"/>
              </a:lnSpc>
              <a:spcBef>
                <a:spcPts val="1000"/>
              </a:spcBef>
              <a:buClrTx/>
              <a:buNone/>
            </a:pPr>
            <a:r>
              <a:rPr lang="en-US" altLang="en-GB" sz="900" dirty="0"/>
              <a:t>Completed WI/SI: Red</a:t>
            </a:r>
            <a:r>
              <a:rPr lang="en-US" altLang="en-GB" sz="1100" dirty="0"/>
              <a:t> </a:t>
            </a:r>
            <a:endParaRPr lang="en-US" altLang="en-GB" sz="1100" dirty="0"/>
          </a:p>
          <a:p>
            <a:pPr marL="228600" lvl="0" indent="-228600" eaLnBrk="1" hangingPunct="1">
              <a:lnSpc>
                <a:spcPct val="90000"/>
              </a:lnSpc>
              <a:spcBef>
                <a:spcPts val="1000"/>
              </a:spcBef>
              <a:buClrTx/>
              <a:buNone/>
            </a:pPr>
            <a:endParaRPr lang="en-US" altLang="en-GB" sz="11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Content Placeholder 3"/>
          <p:cNvSpPr>
            <a:spLocks noGrp="1"/>
          </p:cNvSpPr>
          <p:nvPr>
            <p:ph idx="1"/>
          </p:nvPr>
        </p:nvSpPr>
        <p:spPr>
          <a:xfrm>
            <a:off x="358775" y="752475"/>
            <a:ext cx="8479155" cy="6029960"/>
          </a:xfrm>
        </p:spPr>
        <p:txBody>
          <a:bodyPr vert="horz" wrap="square" lIns="68580" tIns="34290" rIns="68580" bIns="34290" anchor="t" anchorCtr="0"/>
          <a:lstStyle/>
          <a:p>
            <a:pPr lvl="0"/>
            <a:r>
              <a:rPr lang="en-US" altLang="sv-SE" sz="1600" dirty="0">
                <a:sym typeface="+mn-ea"/>
              </a:rPr>
              <a:t>List of RAN3 CRs to RA</a:t>
            </a:r>
            <a:r>
              <a:rPr lang="en-US" altLang="sv-SE" sz="1600" dirty="0">
                <a:cs typeface="+mn-ea"/>
                <a:sym typeface="+mn-ea"/>
              </a:rPr>
              <a:t>N i</a:t>
            </a:r>
            <a:r>
              <a:rPr lang="en-US" altLang="sv-SE" sz="1600" dirty="0">
                <a:sym typeface="+mn-ea"/>
              </a:rPr>
              <a:t>n RP-241702, w</a:t>
            </a:r>
            <a:r>
              <a:rPr lang="en-US" altLang="sv-SE" sz="1600" dirty="0">
                <a:cs typeface="+mn-ea"/>
                <a:sym typeface="+mn-ea"/>
              </a:rPr>
              <a:t>hich i</a:t>
            </a:r>
            <a:r>
              <a:rPr lang="en-US" altLang="sv-SE" sz="1600" dirty="0">
                <a:sym typeface="+mn-ea"/>
              </a:rPr>
              <a:t>ncludes:</a:t>
            </a:r>
            <a:endParaRPr lang="en-US" altLang="sv-SE" sz="1600" dirty="0">
              <a:solidFill>
                <a:srgbClr val="FF0000"/>
              </a:solidFill>
            </a:endParaRPr>
          </a:p>
          <a:p>
            <a:pPr lvl="1"/>
            <a:r>
              <a:rPr lang="en-US" altLang="sv-SE" sz="1600" dirty="0">
                <a:cs typeface="+mn-cs"/>
                <a:sym typeface="+mn-ea"/>
              </a:rPr>
              <a:t>64 CRs were agreed in Q3. </a:t>
            </a:r>
            <a:endParaRPr lang="en-US" altLang="sv-SE" sz="1600" dirty="0">
              <a:cs typeface="+mn-cs"/>
            </a:endParaRPr>
          </a:p>
          <a:p>
            <a:pPr lvl="2"/>
            <a:r>
              <a:rPr lang="en-US" altLang="sv-SE" sz="1600" dirty="0">
                <a:cs typeface="+mn-cs"/>
                <a:sym typeface="+mn-ea"/>
              </a:rPr>
              <a:t>2 Rel-15: 2 </a:t>
            </a:r>
            <a:r>
              <a:rPr lang="en-US" altLang="sv-SE" sz="1600" dirty="0" err="1">
                <a:cs typeface="+mn-cs"/>
                <a:sym typeface="+mn-ea"/>
              </a:rPr>
              <a:t>Cat.F</a:t>
            </a:r>
            <a:r>
              <a:rPr lang="en-US" altLang="sv-SE" sz="1600" dirty="0">
                <a:cs typeface="+mn-cs"/>
                <a:sym typeface="+mn-ea"/>
              </a:rPr>
              <a:t> CRs</a:t>
            </a:r>
            <a:endParaRPr lang="en-US" altLang="sv-SE" sz="1600" dirty="0">
              <a:cs typeface="+mn-cs"/>
              <a:sym typeface="+mn-ea"/>
            </a:endParaRPr>
          </a:p>
          <a:p>
            <a:pPr lvl="2"/>
            <a:r>
              <a:rPr lang="en-US" altLang="sv-SE" sz="1600" dirty="0">
                <a:cs typeface="+mn-cs"/>
                <a:sym typeface="+mn-ea"/>
              </a:rPr>
              <a:t>4 Rel-16: 2 </a:t>
            </a:r>
            <a:r>
              <a:rPr lang="en-US" altLang="sv-SE" sz="1600" dirty="0" err="1">
                <a:cs typeface="+mn-cs"/>
                <a:sym typeface="+mn-ea"/>
              </a:rPr>
              <a:t>Cat.F</a:t>
            </a:r>
            <a:r>
              <a:rPr lang="en-US" altLang="sv-SE" sz="1600" dirty="0">
                <a:cs typeface="+mn-cs"/>
                <a:sym typeface="+mn-ea"/>
              </a:rPr>
              <a:t> CRs, 2 </a:t>
            </a:r>
            <a:r>
              <a:rPr lang="en-US" altLang="sv-SE" sz="1600" dirty="0" err="1">
                <a:cs typeface="+mn-cs"/>
                <a:sym typeface="+mn-ea"/>
              </a:rPr>
              <a:t>Cat.A</a:t>
            </a:r>
            <a:r>
              <a:rPr lang="en-US" altLang="sv-SE" sz="1600" dirty="0">
                <a:cs typeface="+mn-cs"/>
                <a:sym typeface="+mn-ea"/>
              </a:rPr>
              <a:t> CRs</a:t>
            </a:r>
            <a:endParaRPr lang="en-US" altLang="sv-SE" sz="1600" dirty="0">
              <a:cs typeface="+mn-cs"/>
            </a:endParaRPr>
          </a:p>
          <a:p>
            <a:pPr lvl="2"/>
            <a:r>
              <a:rPr lang="en-US" altLang="sv-SE" sz="1600" dirty="0">
                <a:cs typeface="+mn-cs"/>
                <a:sym typeface="+mn-ea"/>
              </a:rPr>
              <a:t>10 Rel-17: 7 Cat.F CRs, 3 Cat.A CRs</a:t>
            </a:r>
            <a:endParaRPr lang="en-US" altLang="sv-SE" sz="1600" dirty="0">
              <a:cs typeface="+mn-cs"/>
            </a:endParaRPr>
          </a:p>
          <a:p>
            <a:pPr lvl="2"/>
            <a:r>
              <a:rPr lang="en-US" altLang="sv-SE" sz="1600" dirty="0">
                <a:cs typeface="+mn-cs"/>
                <a:sym typeface="+mn-ea"/>
              </a:rPr>
              <a:t>48 Rel-18: 35 Cat.F CRs, 10 Cat.A CRs, 3 </a:t>
            </a:r>
            <a:r>
              <a:rPr lang="en-US" altLang="sv-SE" sz="1600" dirty="0" err="1">
                <a:cs typeface="+mn-cs"/>
                <a:sym typeface="+mn-ea"/>
              </a:rPr>
              <a:t>Cat.B</a:t>
            </a:r>
            <a:r>
              <a:rPr lang="en-US" altLang="sv-SE" sz="1600" dirty="0">
                <a:cs typeface="+mn-cs"/>
                <a:sym typeface="+mn-ea"/>
              </a:rPr>
              <a:t> CRs</a:t>
            </a:r>
            <a:endParaRPr lang="en-US" altLang="sv-SE" sz="1600" dirty="0">
              <a:cs typeface="+mn-cs"/>
              <a:sym typeface="+mn-ea"/>
            </a:endParaRPr>
          </a:p>
          <a:p>
            <a:pPr lvl="3"/>
            <a:r>
              <a:rPr lang="en-US" altLang="sv-SE" sz="1600" dirty="0">
                <a:cs typeface="+mn-cs"/>
                <a:sym typeface="+mn-ea"/>
              </a:rPr>
              <a:t>10 Non-Backwards-Compatible (NBC) CRs</a:t>
            </a:r>
            <a:endParaRPr lang="en-US" altLang="sv-SE" sz="1600" dirty="0">
              <a:cs typeface="+mn-cs"/>
            </a:endParaRPr>
          </a:p>
          <a:p>
            <a:pPr lvl="4"/>
            <a:r>
              <a:rPr lang="en-US" altLang="sv-SE" sz="1600" dirty="0">
                <a:cs typeface="+mn-cs"/>
                <a:sym typeface="+mn-ea"/>
              </a:rPr>
              <a:t>Rel-16 </a:t>
            </a:r>
            <a:r>
              <a:rPr lang="en-US" altLang="sv-SE" sz="1600" dirty="0" err="1">
                <a:cs typeface="+mn-cs"/>
                <a:sym typeface="+mn-ea"/>
              </a:rPr>
              <a:t>Cat.F</a:t>
            </a:r>
            <a:r>
              <a:rPr lang="en-US" altLang="sv-SE" sz="1600" dirty="0">
                <a:cs typeface="+mn-cs"/>
                <a:sym typeface="+mn-ea"/>
              </a:rPr>
              <a:t>(R3-244765)</a:t>
            </a:r>
            <a:endParaRPr lang="en-US" altLang="sv-SE" sz="1600" dirty="0">
              <a:cs typeface="+mn-cs"/>
              <a:sym typeface="+mn-ea"/>
            </a:endParaRPr>
          </a:p>
          <a:p>
            <a:pPr lvl="4"/>
            <a:r>
              <a:rPr lang="en-US" altLang="sv-SE" sz="1600" dirty="0">
                <a:cs typeface="+mn-cs"/>
                <a:sym typeface="+mn-ea"/>
              </a:rPr>
              <a:t>Rel-17 </a:t>
            </a:r>
            <a:r>
              <a:rPr lang="en-US" altLang="sv-SE" sz="1600" dirty="0" err="1">
                <a:cs typeface="+mn-cs"/>
                <a:sym typeface="+mn-ea"/>
              </a:rPr>
              <a:t>Cat.F</a:t>
            </a:r>
            <a:r>
              <a:rPr lang="en-US" altLang="sv-SE" sz="1600" dirty="0">
                <a:cs typeface="+mn-cs"/>
                <a:sym typeface="+mn-ea"/>
              </a:rPr>
              <a:t>(R3-244668)</a:t>
            </a:r>
            <a:endParaRPr lang="en-US" altLang="sv-SE" sz="1600" dirty="0">
              <a:cs typeface="+mn-cs"/>
              <a:sym typeface="+mn-ea"/>
            </a:endParaRPr>
          </a:p>
          <a:p>
            <a:pPr lvl="4"/>
            <a:r>
              <a:rPr lang="en-US" altLang="sv-SE" sz="1600" dirty="0">
                <a:cs typeface="+mn-cs"/>
                <a:sym typeface="+mn-ea"/>
              </a:rPr>
              <a:t>Rel-18 </a:t>
            </a:r>
            <a:r>
              <a:rPr lang="en-US" altLang="sv-SE" sz="1600" dirty="0" err="1">
                <a:cs typeface="+mn-cs"/>
                <a:sym typeface="+mn-ea"/>
              </a:rPr>
              <a:t>Cat.F</a:t>
            </a:r>
            <a:r>
              <a:rPr lang="en-US" altLang="sv-SE" sz="1600" dirty="0">
                <a:cs typeface="+mn-cs"/>
                <a:sym typeface="+mn-ea"/>
              </a:rPr>
              <a:t>(R3-244336, R3-244386, R3-244667, R3-244677, R3-244779, R3-244783, R3-244794), Rel-18 </a:t>
            </a:r>
            <a:r>
              <a:rPr lang="en-US" altLang="sv-SE" sz="1600" dirty="0" err="1">
                <a:cs typeface="+mn-cs"/>
                <a:sym typeface="+mn-ea"/>
              </a:rPr>
              <a:t>Cat.A</a:t>
            </a:r>
            <a:r>
              <a:rPr lang="en-US" altLang="sv-SE" sz="1600" dirty="0">
                <a:cs typeface="+mn-cs"/>
                <a:sym typeface="+mn-ea"/>
              </a:rPr>
              <a:t>(R3-244669)</a:t>
            </a:r>
            <a:endParaRPr lang="en-US" altLang="sv-SE" sz="1600" dirty="0">
              <a:cs typeface="+mn-cs"/>
              <a:sym typeface="+mn-ea"/>
            </a:endParaRPr>
          </a:p>
          <a:p>
            <a:pPr lvl="4"/>
            <a:r>
              <a:rPr lang="en-US" altLang="sv-SE" sz="1600" dirty="0">
                <a:cs typeface="+mn-cs"/>
                <a:sym typeface="+mn-ea"/>
              </a:rPr>
              <a:t>(</a:t>
            </a:r>
            <a:r>
              <a:rPr lang="en-US" altLang="sv-SE" sz="1600" dirty="0">
                <a:cs typeface="+mn-cs"/>
                <a:sym typeface="+mn-ea"/>
                <a:hlinkClick r:id="rId1"/>
              </a:rPr>
              <a:t>Here</a:t>
            </a:r>
            <a:r>
              <a:rPr lang="en-US" altLang="sv-SE" sz="1600" dirty="0">
                <a:cs typeface="+mn-cs"/>
                <a:sym typeface="+mn-ea"/>
              </a:rPr>
              <a:t> is how 3GPP works with NBC changes)</a:t>
            </a:r>
            <a:endParaRPr lang="en-US" altLang="sv-SE" sz="1600" dirty="0">
              <a:cs typeface="+mn-cs"/>
            </a:endParaRPr>
          </a:p>
          <a:p>
            <a:pPr lvl="2"/>
            <a:r>
              <a:rPr lang="en-US" altLang="sv-SE" sz="1600" dirty="0">
                <a:cs typeface="+mn-cs"/>
                <a:sym typeface="+mn-ea"/>
              </a:rPr>
              <a:t>5 TEI18 CRs with TEI identifier </a:t>
            </a:r>
            <a:endParaRPr lang="en-US" altLang="sv-SE" sz="1600" dirty="0">
              <a:cs typeface="+mn-cs"/>
              <a:sym typeface="+mn-ea"/>
            </a:endParaRPr>
          </a:p>
          <a:p>
            <a:pPr marL="914400" lvl="2" indent="0">
              <a:buNone/>
            </a:pPr>
            <a:r>
              <a:rPr lang="en-US" altLang="sv-SE" sz="1200" dirty="0">
                <a:solidFill>
                  <a:srgbClr val="00B050"/>
                </a:solidFill>
                <a:cs typeface="+mn-cs"/>
                <a:sym typeface="+mn-ea"/>
              </a:rPr>
              <a:t>        </a:t>
            </a:r>
            <a:r>
              <a:rPr lang="en-US" altLang="sv-SE" sz="1200" dirty="0">
                <a:solidFill>
                  <a:schemeClr val="tx1"/>
                </a:solidFill>
                <a:cs typeface="+mn-cs"/>
                <a:sym typeface="+mn-ea"/>
              </a:rPr>
              <a:t> * These two TEI identifiers were introduced at RAN#104 by RAN2(CR pack: </a:t>
            </a:r>
            <a:r>
              <a:rPr lang="en-US" sz="1200" dirty="0">
                <a:solidFill>
                  <a:schemeClr val="tx1"/>
                </a:solidFill>
                <a:cs typeface="+mn-cs"/>
              </a:rPr>
              <a:t>RP-241543)</a:t>
            </a:r>
            <a:endParaRPr lang="en-US" altLang="sv-SE" sz="1200" dirty="0">
              <a:solidFill>
                <a:srgbClr val="00B050"/>
              </a:solidFill>
              <a:cs typeface="+mn-cs"/>
              <a:sym typeface="+mn-ea"/>
            </a:endParaRPr>
          </a:p>
          <a:p>
            <a:pPr lvl="3"/>
            <a:r>
              <a:rPr lang="en-US" altLang="sv-SE" sz="1600" dirty="0" err="1">
                <a:cs typeface="+mn-cs"/>
                <a:sym typeface="+mn-ea"/>
              </a:rPr>
              <a:t>Cat.B</a:t>
            </a:r>
            <a:r>
              <a:rPr lang="en-US" altLang="sv-SE" sz="1600" dirty="0">
                <a:cs typeface="+mn-cs"/>
                <a:sym typeface="+mn-ea"/>
              </a:rPr>
              <a:t>: [</a:t>
            </a:r>
            <a:r>
              <a:rPr lang="en-US" altLang="sv-SE" sz="1600" dirty="0" err="1">
                <a:cs typeface="+mn-cs"/>
                <a:sym typeface="+mn-ea"/>
              </a:rPr>
              <a:t>EM_Call_Exemption</a:t>
            </a:r>
            <a:r>
              <a:rPr lang="en-US" altLang="sv-SE" sz="1600" dirty="0">
                <a:cs typeface="+mn-cs"/>
                <a:sym typeface="+mn-ea"/>
              </a:rPr>
              <a:t>] R3-244651, R3-244786, R3-244787, linked RAN2 CRs (R2-2407829, R2-2407820)</a:t>
            </a:r>
            <a:endParaRPr lang="en-US" altLang="sv-SE" sz="1600" dirty="0">
              <a:cs typeface="+mn-cs"/>
              <a:sym typeface="+mn-ea"/>
            </a:endParaRPr>
          </a:p>
          <a:p>
            <a:pPr lvl="3"/>
            <a:r>
              <a:rPr lang="en-US" altLang="sv-SE" sz="1600" dirty="0" err="1">
                <a:cs typeface="+mn-cs"/>
                <a:sym typeface="+mn-ea"/>
              </a:rPr>
              <a:t>Cat.F</a:t>
            </a:r>
            <a:r>
              <a:rPr lang="en-US" altLang="sv-SE" sz="1600" dirty="0">
                <a:cs typeface="+mn-cs"/>
                <a:sym typeface="+mn-ea"/>
              </a:rPr>
              <a:t>: [Sub_1s_periodicity]  R3-244656, R3-244657,  linked RAN2 CR (R2-2403973) </a:t>
            </a:r>
            <a:endParaRPr lang="en-US" altLang="sv-SE" sz="1600" b="1" dirty="0">
              <a:cs typeface="+mn-cs"/>
              <a:sym typeface="+mn-ea"/>
            </a:endParaRPr>
          </a:p>
          <a:p>
            <a:pPr marL="1371600" lvl="3" indent="0">
              <a:buNone/>
            </a:pPr>
            <a:r>
              <a:rPr lang="en-US" altLang="en-US" sz="1200" dirty="0">
                <a:cs typeface="+mn-cs"/>
              </a:rPr>
              <a:t>*Details of each agreed TEI18 CR and corresponding identifier are shown in p7 and p8.</a:t>
            </a:r>
            <a:endParaRPr lang="en-US" altLang="sv-SE" sz="1200" dirty="0">
              <a:cs typeface="+mn-cs"/>
              <a:sym typeface="+mn-ea"/>
            </a:endParaRPr>
          </a:p>
          <a:p>
            <a:pPr lvl="1"/>
            <a:r>
              <a:rPr lang="en-US" altLang="sv-SE" sz="1600" dirty="0">
                <a:cs typeface="+mn-cs"/>
                <a:sym typeface="+mn-ea"/>
              </a:rPr>
              <a:t>7 endorsed draftCRs to RAN2 specs.</a:t>
            </a:r>
            <a:endParaRPr lang="en-US" altLang="sv-SE" sz="1600" dirty="0">
              <a:cs typeface="+mn-cs"/>
              <a:sym typeface="+mn-ea"/>
            </a:endParaRPr>
          </a:p>
          <a:p>
            <a:pPr lvl="1"/>
            <a:endParaRPr lang="en-US" altLang="sv-SE" sz="1620" dirty="0">
              <a:cs typeface="+mn-ea"/>
            </a:endParaRPr>
          </a:p>
          <a:p>
            <a:pPr lvl="0"/>
            <a:endParaRPr lang="en-US" altLang="sv-SE" sz="2160" dirty="0"/>
          </a:p>
          <a:p>
            <a:pPr lvl="1"/>
            <a:endParaRPr lang="en-US" altLang="sv-SE" dirty="0">
              <a:solidFill>
                <a:srgbClr val="FF0000"/>
              </a:solidFill>
            </a:endParaRPr>
          </a:p>
        </p:txBody>
      </p:sp>
      <p:sp>
        <p:nvSpPr>
          <p:cNvPr id="54275" name="Title 1"/>
          <p:cNvSpPr>
            <a:spLocks noGrp="1"/>
          </p:cNvSpPr>
          <p:nvPr>
            <p:ph type="title"/>
          </p:nvPr>
        </p:nvSpPr>
        <p:spPr>
          <a:xfrm>
            <a:off x="-215900" y="200025"/>
            <a:ext cx="4403725" cy="720725"/>
          </a:xfrm>
        </p:spPr>
        <p:txBody>
          <a:bodyPr vert="horz" wrap="square" lIns="68580" tIns="34290" rIns="68580" bIns="34290" anchor="ctr" anchorCtr="0"/>
          <a:lstStyle/>
          <a:p>
            <a:r>
              <a:rPr lang="en-US" altLang="fr-FR" dirty="0"/>
              <a:t>RAN3 CRs to RAN</a:t>
            </a:r>
            <a:endParaRPr lang="en-US" altLang="fr-F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altLang="en-US" dirty="0"/>
              <a:t>TEI 18 – RAN3 </a:t>
            </a:r>
            <a:r>
              <a:rPr lang="en-US" altLang="en-US" sz="2800" dirty="0"/>
              <a:t>CRs</a:t>
            </a:r>
            <a:endParaRPr lang="en-US" altLang="en-US" dirty="0"/>
          </a:p>
        </p:txBody>
      </p:sp>
      <p:sp>
        <p:nvSpPr>
          <p:cNvPr id="17" name="Content Placeholder 2"/>
          <p:cNvSpPr txBox="1"/>
          <p:nvPr/>
        </p:nvSpPr>
        <p:spPr>
          <a:xfrm>
            <a:off x="565150" y="1195209"/>
            <a:ext cx="8388350" cy="574675"/>
          </a:xfrm>
          <a:prstGeom prst="rect">
            <a:avLst/>
          </a:prstGeom>
        </p:spPr>
        <p:txBody>
          <a:bodyPr/>
          <a:lstStyle>
            <a:lvl1pPr marL="341630" indent="-341630" algn="l" rtl="0" eaLnBrk="0" fontAlgn="base" hangingPunct="0">
              <a:spcBef>
                <a:spcPct val="20000"/>
              </a:spcBef>
              <a:spcAft>
                <a:spcPct val="0"/>
              </a:spcAft>
              <a:buBlip>
                <a:blip r:embed="rId1"/>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defRPr/>
            </a:pPr>
            <a:r>
              <a:rPr lang="en-US" altLang="en-US" sz="2000" kern="0" dirty="0" err="1"/>
              <a:t>EM_Call_Exemption</a:t>
            </a:r>
            <a:r>
              <a:rPr lang="en-US" altLang="en-US" sz="2000" kern="0" dirty="0"/>
              <a:t> (</a:t>
            </a:r>
            <a:r>
              <a:rPr lang="en-US" altLang="en-US" sz="2000" kern="0" dirty="0" err="1"/>
              <a:t>Cat.B</a:t>
            </a:r>
            <a:r>
              <a:rPr lang="en-US" altLang="en-US" sz="2000" kern="0" dirty="0"/>
              <a:t>)</a:t>
            </a:r>
            <a:endParaRPr lang="en-US" altLang="en-US" sz="1000" kern="0" dirty="0"/>
          </a:p>
          <a:p>
            <a:pPr>
              <a:defRPr/>
            </a:pPr>
            <a:endParaRPr lang="en-US" altLang="en-US" sz="2000" kern="0" dirty="0"/>
          </a:p>
        </p:txBody>
      </p:sp>
      <p:graphicFrame>
        <p:nvGraphicFramePr>
          <p:cNvPr id="21" name="Table 20"/>
          <p:cNvGraphicFramePr>
            <a:graphicFrameLocks noGrp="1"/>
          </p:cNvGraphicFramePr>
          <p:nvPr/>
        </p:nvGraphicFramePr>
        <p:xfrm>
          <a:off x="714375" y="1629921"/>
          <a:ext cx="8089900" cy="2809875"/>
        </p:xfrm>
        <a:graphic>
          <a:graphicData uri="http://schemas.openxmlformats.org/drawingml/2006/table">
            <a:tbl>
              <a:tblPr/>
              <a:tblGrid>
                <a:gridCol w="609600"/>
                <a:gridCol w="1904417"/>
                <a:gridCol w="1511559"/>
                <a:gridCol w="406724"/>
                <a:gridCol w="609600"/>
                <a:gridCol w="609600"/>
                <a:gridCol w="609600"/>
                <a:gridCol w="462817"/>
                <a:gridCol w="685800"/>
                <a:gridCol w="680183"/>
              </a:tblGrid>
              <a:tr h="295275">
                <a:tc>
                  <a:txBody>
                    <a:bodyPr/>
                    <a:lstStyle/>
                    <a:p>
                      <a:pPr algn="ctr" fontAlgn="t"/>
                      <a:r>
                        <a:rPr lang="en-US" sz="900" b="1" i="0" u="none" strike="noStrike" dirty="0" err="1">
                          <a:solidFill>
                            <a:srgbClr val="FFFFFF"/>
                          </a:solidFill>
                          <a:effectLst/>
                          <a:highlight>
                            <a:srgbClr val="75B91A"/>
                          </a:highlight>
                          <a:latin typeface="Arial" panose="020B0604020202020204" pitchFamily="34" charset="0"/>
                        </a:rPr>
                        <a:t>TDoc</a:t>
                      </a:r>
                      <a:endParaRPr lang="en-US" sz="900" b="1" i="0" u="none" strike="noStrike" dirty="0">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highlight>
                            <a:srgbClr val="75B91A"/>
                          </a:highlight>
                          <a:latin typeface="Arial" panose="020B0604020202020204" pitchFamily="34" charset="0"/>
                        </a:rPr>
                        <a:t>Title</a:t>
                      </a:r>
                      <a:endParaRPr lang="en-US" sz="900" b="1" i="0" u="none" strike="noStrike" dirty="0">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highlight>
                            <a:srgbClr val="75B91A"/>
                          </a:highlight>
                          <a:latin typeface="Arial" panose="020B0604020202020204" pitchFamily="34" charset="0"/>
                        </a:rPr>
                        <a:t>Source</a:t>
                      </a:r>
                      <a:endParaRPr lang="en-US" sz="900" b="1" i="0" u="none" strike="noStrike">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highlight>
                            <a:srgbClr val="75B91A"/>
                          </a:highlight>
                          <a:latin typeface="Arial" panose="020B0604020202020204" pitchFamily="34" charset="0"/>
                        </a:rPr>
                        <a:t>Type</a:t>
                      </a:r>
                      <a:endParaRPr lang="en-US" sz="900" b="1" i="0" u="none" strike="noStrike">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highlight>
                            <a:srgbClr val="75B91A"/>
                          </a:highlight>
                          <a:latin typeface="Arial" panose="020B0604020202020204" pitchFamily="34" charset="0"/>
                        </a:rPr>
                        <a:t>Spec</a:t>
                      </a:r>
                      <a:endParaRPr lang="en-US" sz="900" b="1" i="0" u="none" strike="noStrike">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highlight>
                            <a:srgbClr val="75B91A"/>
                          </a:highlight>
                          <a:latin typeface="Arial" panose="020B0604020202020204" pitchFamily="34" charset="0"/>
                        </a:rPr>
                        <a:t>Version</a:t>
                      </a:r>
                      <a:endParaRPr lang="en-US" sz="900" b="1" i="0" u="none" strike="noStrike">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highlight>
                            <a:srgbClr val="75B91A"/>
                          </a:highlight>
                          <a:latin typeface="Arial" panose="020B0604020202020204" pitchFamily="34" charset="0"/>
                        </a:rPr>
                        <a:t>Related WIs</a:t>
                      </a:r>
                      <a:endParaRPr lang="en-US" sz="900" b="1" i="0" u="none" strike="noStrike">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highlight>
                            <a:srgbClr val="75B91A"/>
                          </a:highlight>
                          <a:latin typeface="Arial" panose="020B0604020202020204" pitchFamily="34" charset="0"/>
                        </a:rPr>
                        <a:t>CR</a:t>
                      </a:r>
                      <a:endParaRPr lang="en-US" sz="900" b="1" i="0" u="none" strike="noStrike">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highlight>
                            <a:srgbClr val="75B91A"/>
                          </a:highlight>
                          <a:latin typeface="Arial" panose="020B0604020202020204" pitchFamily="34" charset="0"/>
                        </a:rPr>
                        <a:t>CR category</a:t>
                      </a:r>
                      <a:endParaRPr lang="en-US" sz="900" b="1" i="0" u="none" strike="noStrike">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highlight>
                            <a:srgbClr val="75B91A"/>
                          </a:highlight>
                          <a:latin typeface="Arial" panose="020B0604020202020204" pitchFamily="34" charset="0"/>
                        </a:rPr>
                        <a:t>TSG CR Pack</a:t>
                      </a:r>
                      <a:endParaRPr lang="en-US" sz="900" b="1" i="0" u="none" strike="noStrike">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r>
              <a:tr h="571500">
                <a:tc>
                  <a:txBody>
                    <a:bodyPr/>
                    <a:lstStyle/>
                    <a:p>
                      <a:pPr algn="l" fontAlgn="b"/>
                      <a:r>
                        <a:rPr lang="en-GB" sz="1100" b="0" i="0" u="none" strike="noStrike" dirty="0">
                          <a:solidFill>
                            <a:srgbClr val="000000"/>
                          </a:solidFill>
                          <a:effectLst/>
                          <a:latin typeface="Calibri" panose="020F0502020204030204" pitchFamily="34" charset="0"/>
                        </a:rPr>
                        <a:t>R3-244651</a:t>
                      </a:r>
                      <a:endParaRPr lang="en-GB" sz="11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GB" sz="1100" b="0" i="0" u="none" strike="noStrike" dirty="0">
                          <a:solidFill>
                            <a:srgbClr val="000000"/>
                          </a:solidFill>
                          <a:effectLst/>
                          <a:latin typeface="Calibri" panose="020F0502020204030204" pitchFamily="34" charset="0"/>
                        </a:rPr>
                        <a:t>Introduction of Emergency call support in barred cells [</a:t>
                      </a:r>
                      <a:r>
                        <a:rPr lang="en-GB" sz="1100" b="0" i="0" u="none" strike="noStrike" dirty="0" err="1">
                          <a:solidFill>
                            <a:srgbClr val="000000"/>
                          </a:solidFill>
                          <a:effectLst/>
                          <a:latin typeface="Calibri" panose="020F0502020204030204" pitchFamily="34" charset="0"/>
                        </a:rPr>
                        <a:t>EM_Call_Exemption</a:t>
                      </a:r>
                      <a:r>
                        <a:rPr lang="en-GB" sz="1100" b="0" i="0" u="none" strike="noStrike" dirty="0">
                          <a:solidFill>
                            <a:srgbClr val="000000"/>
                          </a:solidFill>
                          <a:effectLst/>
                          <a:latin typeface="Calibri" panose="020F0502020204030204" pitchFamily="34" charset="0"/>
                        </a:rPr>
                        <a:t>]</a:t>
                      </a:r>
                      <a:endParaRPr lang="en-GB" sz="11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GB" sz="1100" b="0" i="0" u="none" strike="noStrike" dirty="0">
                          <a:solidFill>
                            <a:srgbClr val="000000"/>
                          </a:solidFill>
                          <a:effectLst/>
                          <a:latin typeface="Calibri" panose="020F0502020204030204" pitchFamily="34" charset="0"/>
                        </a:rPr>
                        <a:t>Huawei, ZTE, China Telecom, China Unicom, Nokia, Qualcomm Incorporated, Ericson, CMCC, CATT</a:t>
                      </a:r>
                      <a:endParaRPr lang="en-GB" sz="11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GB" sz="1100" b="0" i="0" u="none" strike="noStrike" dirty="0">
                          <a:solidFill>
                            <a:srgbClr val="000000"/>
                          </a:solidFill>
                          <a:effectLst/>
                          <a:latin typeface="Calibri" panose="020F0502020204030204" pitchFamily="34" charset="0"/>
                        </a:rPr>
                        <a:t>CR</a:t>
                      </a:r>
                      <a:endParaRPr lang="en-GB" sz="11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GB" sz="1100" b="0" i="0" u="none" strike="noStrike" dirty="0">
                          <a:solidFill>
                            <a:srgbClr val="000000"/>
                          </a:solidFill>
                          <a:effectLst/>
                          <a:latin typeface="Calibri" panose="020F0502020204030204" pitchFamily="34" charset="0"/>
                        </a:rPr>
                        <a:t>38.470</a:t>
                      </a:r>
                      <a:endParaRPr lang="en-GB" sz="11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GB" sz="1100" b="0" i="0" u="none" strike="noStrike" dirty="0">
                          <a:solidFill>
                            <a:srgbClr val="000000"/>
                          </a:solidFill>
                          <a:effectLst/>
                          <a:latin typeface="Calibri" panose="020F0502020204030204" pitchFamily="34" charset="0"/>
                        </a:rPr>
                        <a:t>18.2.0</a:t>
                      </a:r>
                      <a:endParaRPr lang="en-GB" sz="11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GB" sz="1100" b="0" i="0" u="none" strike="noStrike">
                          <a:solidFill>
                            <a:srgbClr val="000000"/>
                          </a:solidFill>
                          <a:effectLst/>
                          <a:latin typeface="Calibri" panose="020F0502020204030204" pitchFamily="34" charset="0"/>
                        </a:rPr>
                        <a:t>TEI18</a:t>
                      </a:r>
                      <a:endParaRPr lang="en-GB" sz="11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GB" sz="1100" b="0" i="0" u="none" strike="noStrike">
                          <a:solidFill>
                            <a:srgbClr val="000000"/>
                          </a:solidFill>
                          <a:effectLst/>
                          <a:latin typeface="Calibri" panose="020F0502020204030204" pitchFamily="34" charset="0"/>
                        </a:rPr>
                        <a:t>0153</a:t>
                      </a:r>
                      <a:endParaRPr lang="en-GB" sz="11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b"/>
                      <a:r>
                        <a:rPr lang="en-GB" sz="1100" b="0" i="0" u="none" strike="noStrike">
                          <a:solidFill>
                            <a:srgbClr val="000000"/>
                          </a:solidFill>
                          <a:effectLst/>
                          <a:latin typeface="Calibri" panose="020F0502020204030204" pitchFamily="34" charset="0"/>
                        </a:rPr>
                        <a:t>B</a:t>
                      </a:r>
                      <a:endParaRPr lang="en-GB" sz="11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GB" sz="1100" b="0" i="0" u="none" strike="noStrike" dirty="0">
                          <a:solidFill>
                            <a:schemeClr val="tx1"/>
                          </a:solidFill>
                          <a:effectLst/>
                          <a:latin typeface="Calibri" panose="020F0502020204030204" pitchFamily="34" charset="0"/>
                        </a:rPr>
                        <a:t>RP-241879</a:t>
                      </a:r>
                      <a:endParaRPr lang="en-GB" altLang="en-GB" sz="1100" b="0" i="0" u="none" strike="noStrike" dirty="0">
                        <a:solidFill>
                          <a:schemeClr val="tx1"/>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571500">
                <a:tc>
                  <a:txBody>
                    <a:bodyPr/>
                    <a:lstStyle/>
                    <a:p>
                      <a:pPr algn="l" fontAlgn="b"/>
                      <a:r>
                        <a:rPr lang="en-GB" sz="1100" b="0" i="0" u="none" strike="noStrike">
                          <a:solidFill>
                            <a:srgbClr val="000000"/>
                          </a:solidFill>
                          <a:effectLst/>
                          <a:latin typeface="Calibri" panose="020F0502020204030204" pitchFamily="34" charset="0"/>
                        </a:rPr>
                        <a:t>R3-244786</a:t>
                      </a:r>
                      <a:endParaRPr lang="en-GB" sz="11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GB" sz="1100" b="0" i="0" u="none" strike="noStrike">
                          <a:solidFill>
                            <a:srgbClr val="000000"/>
                          </a:solidFill>
                          <a:effectLst/>
                          <a:latin typeface="Calibri" panose="020F0502020204030204" pitchFamily="34" charset="0"/>
                        </a:rPr>
                        <a:t>Introduction of barring exemption for (e)RedCap and 2RX XR UEs [EM_Call_Exemption]</a:t>
                      </a:r>
                      <a:endParaRPr lang="en-GB" sz="11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GB" sz="1100" b="0" i="0" u="none" strike="noStrike">
                          <a:solidFill>
                            <a:srgbClr val="000000"/>
                          </a:solidFill>
                          <a:effectLst/>
                          <a:latin typeface="Calibri" panose="020F0502020204030204" pitchFamily="34" charset="0"/>
                        </a:rPr>
                        <a:t>ZTE Corporation, China Telecom, China Unicom, Nokia, Qualcomm Incorporated, Ericson, Huawei, CMCC, CATT</a:t>
                      </a:r>
                      <a:endParaRPr lang="en-GB" sz="11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GB" sz="1100" b="0" i="0" u="none" strike="noStrike" dirty="0">
                          <a:solidFill>
                            <a:srgbClr val="000000"/>
                          </a:solidFill>
                          <a:effectLst/>
                          <a:latin typeface="Calibri" panose="020F0502020204030204" pitchFamily="34" charset="0"/>
                        </a:rPr>
                        <a:t>CR</a:t>
                      </a:r>
                      <a:endParaRPr lang="en-GB" sz="11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GB" sz="1100" b="0" i="0" u="none" strike="noStrike" dirty="0">
                          <a:solidFill>
                            <a:srgbClr val="000000"/>
                          </a:solidFill>
                          <a:effectLst/>
                          <a:latin typeface="Calibri" panose="020F0502020204030204" pitchFamily="34" charset="0"/>
                        </a:rPr>
                        <a:t>38.423</a:t>
                      </a:r>
                      <a:endParaRPr lang="en-GB" sz="11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GB" sz="1100" b="0" i="0" u="none" strike="noStrike" dirty="0">
                          <a:solidFill>
                            <a:srgbClr val="000000"/>
                          </a:solidFill>
                          <a:effectLst/>
                          <a:latin typeface="Calibri" panose="020F0502020204030204" pitchFamily="34" charset="0"/>
                        </a:rPr>
                        <a:t>18.2.0</a:t>
                      </a:r>
                      <a:endParaRPr lang="en-GB" sz="11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GB" sz="1100" b="0" i="0" u="none" strike="noStrike" dirty="0">
                          <a:solidFill>
                            <a:srgbClr val="000000"/>
                          </a:solidFill>
                          <a:effectLst/>
                          <a:latin typeface="Calibri" panose="020F0502020204030204" pitchFamily="34" charset="0"/>
                        </a:rPr>
                        <a:t>TEI18</a:t>
                      </a:r>
                      <a:endParaRPr lang="en-GB" sz="11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GB" sz="1100" b="0" i="0" u="none" strike="noStrike" dirty="0">
                          <a:solidFill>
                            <a:srgbClr val="000000"/>
                          </a:solidFill>
                          <a:effectLst/>
                          <a:latin typeface="Calibri" panose="020F0502020204030204" pitchFamily="34" charset="0"/>
                        </a:rPr>
                        <a:t>1322</a:t>
                      </a:r>
                      <a:endParaRPr lang="en-GB" sz="11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b"/>
                      <a:r>
                        <a:rPr lang="en-GB" sz="1100" b="0" i="0" u="none" strike="noStrike">
                          <a:solidFill>
                            <a:srgbClr val="000000"/>
                          </a:solidFill>
                          <a:effectLst/>
                          <a:latin typeface="Calibri" panose="020F0502020204030204" pitchFamily="34" charset="0"/>
                        </a:rPr>
                        <a:t>B</a:t>
                      </a:r>
                      <a:endParaRPr lang="en-GB" sz="11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GB" sz="1100" b="0" i="0" u="none" strike="noStrike" dirty="0">
                          <a:solidFill>
                            <a:schemeClr val="tx1"/>
                          </a:solidFill>
                          <a:effectLst/>
                          <a:latin typeface="Calibri" panose="020F0502020204030204" pitchFamily="34" charset="0"/>
                        </a:rPr>
                        <a:t>RP-241879</a:t>
                      </a:r>
                      <a:endParaRPr lang="en-GB" altLang="en-GB" sz="1100" b="0" i="0" u="none" strike="noStrike" dirty="0">
                        <a:solidFill>
                          <a:schemeClr val="tx1"/>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571500">
                <a:tc>
                  <a:txBody>
                    <a:bodyPr/>
                    <a:lstStyle/>
                    <a:p>
                      <a:pPr algn="l" fontAlgn="b"/>
                      <a:r>
                        <a:rPr lang="en-GB" sz="1100" b="0" i="0" u="none" strike="noStrike">
                          <a:solidFill>
                            <a:srgbClr val="000000"/>
                          </a:solidFill>
                          <a:effectLst/>
                          <a:latin typeface="Calibri" panose="020F0502020204030204" pitchFamily="34" charset="0"/>
                        </a:rPr>
                        <a:t>R3-244787</a:t>
                      </a:r>
                      <a:endParaRPr lang="en-GB" sz="11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GB" sz="1100" b="0" i="0" u="none" strike="noStrike" dirty="0">
                          <a:solidFill>
                            <a:srgbClr val="000000"/>
                          </a:solidFill>
                          <a:effectLst/>
                          <a:latin typeface="Calibri" panose="020F0502020204030204" pitchFamily="34" charset="0"/>
                        </a:rPr>
                        <a:t>Introduction of barring exemption for (e)</a:t>
                      </a:r>
                      <a:r>
                        <a:rPr lang="en-GB" sz="1100" b="0" i="0" u="none" strike="noStrike" dirty="0" err="1">
                          <a:solidFill>
                            <a:srgbClr val="000000"/>
                          </a:solidFill>
                          <a:effectLst/>
                          <a:latin typeface="Calibri" panose="020F0502020204030204" pitchFamily="34" charset="0"/>
                        </a:rPr>
                        <a:t>RedCap</a:t>
                      </a:r>
                      <a:r>
                        <a:rPr lang="en-GB" sz="1100" b="0" i="0" u="none" strike="noStrike" dirty="0">
                          <a:solidFill>
                            <a:srgbClr val="000000"/>
                          </a:solidFill>
                          <a:effectLst/>
                          <a:latin typeface="Calibri" panose="020F0502020204030204" pitchFamily="34" charset="0"/>
                        </a:rPr>
                        <a:t> and 2RX XR UEs [</a:t>
                      </a:r>
                      <a:r>
                        <a:rPr lang="en-GB" sz="1100" b="0" i="0" u="none" strike="noStrike" dirty="0" err="1">
                          <a:solidFill>
                            <a:srgbClr val="000000"/>
                          </a:solidFill>
                          <a:effectLst/>
                          <a:latin typeface="Calibri" panose="020F0502020204030204" pitchFamily="34" charset="0"/>
                        </a:rPr>
                        <a:t>EM_Call_Exemption</a:t>
                      </a:r>
                      <a:r>
                        <a:rPr lang="en-GB" sz="1100" b="0" i="0" u="none" strike="noStrike" dirty="0">
                          <a:solidFill>
                            <a:srgbClr val="000000"/>
                          </a:solidFill>
                          <a:effectLst/>
                          <a:latin typeface="Calibri" panose="020F0502020204030204" pitchFamily="34" charset="0"/>
                        </a:rPr>
                        <a:t>]</a:t>
                      </a:r>
                      <a:endParaRPr lang="en-GB" sz="11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GB" sz="1100" b="0" i="0" u="none" strike="noStrike">
                          <a:solidFill>
                            <a:srgbClr val="000000"/>
                          </a:solidFill>
                          <a:effectLst/>
                          <a:latin typeface="Calibri" panose="020F0502020204030204" pitchFamily="34" charset="0"/>
                        </a:rPr>
                        <a:t>China Telecom, ZTE, China Unicom, Nokia, Qualcomm Incorporated, Ericson, Huawei, CMCC, CATT</a:t>
                      </a:r>
                      <a:endParaRPr lang="en-GB" sz="11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GB" sz="1100" b="0" i="0" u="none" strike="noStrike">
                          <a:solidFill>
                            <a:srgbClr val="000000"/>
                          </a:solidFill>
                          <a:effectLst/>
                          <a:latin typeface="Calibri" panose="020F0502020204030204" pitchFamily="34" charset="0"/>
                        </a:rPr>
                        <a:t>CR</a:t>
                      </a:r>
                      <a:endParaRPr lang="en-GB" sz="11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GB" sz="1100" b="0" i="0" u="none" strike="noStrike">
                          <a:solidFill>
                            <a:srgbClr val="000000"/>
                          </a:solidFill>
                          <a:effectLst/>
                          <a:latin typeface="Calibri" panose="020F0502020204030204" pitchFamily="34" charset="0"/>
                        </a:rPr>
                        <a:t>38.473</a:t>
                      </a:r>
                      <a:endParaRPr lang="en-GB" sz="11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GB" sz="1100" b="0" i="0" u="none" strike="noStrike">
                          <a:solidFill>
                            <a:srgbClr val="000000"/>
                          </a:solidFill>
                          <a:effectLst/>
                          <a:latin typeface="Calibri" panose="020F0502020204030204" pitchFamily="34" charset="0"/>
                        </a:rPr>
                        <a:t>18.2.0</a:t>
                      </a:r>
                      <a:endParaRPr lang="en-GB" sz="11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GB" sz="1100" b="0" i="0" u="none" strike="noStrike">
                          <a:solidFill>
                            <a:srgbClr val="000000"/>
                          </a:solidFill>
                          <a:effectLst/>
                          <a:latin typeface="Calibri" panose="020F0502020204030204" pitchFamily="34" charset="0"/>
                        </a:rPr>
                        <a:t>TEI18</a:t>
                      </a:r>
                      <a:endParaRPr lang="en-GB" sz="11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GB" sz="1100" b="0" i="0" u="none" strike="noStrike">
                          <a:solidFill>
                            <a:srgbClr val="000000"/>
                          </a:solidFill>
                          <a:effectLst/>
                          <a:latin typeface="Calibri" panose="020F0502020204030204" pitchFamily="34" charset="0"/>
                        </a:rPr>
                        <a:t>1415</a:t>
                      </a:r>
                      <a:endParaRPr lang="en-GB" sz="11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b"/>
                      <a:r>
                        <a:rPr lang="en-GB" sz="1100" b="0" i="0" u="none" strike="noStrike" dirty="0">
                          <a:solidFill>
                            <a:srgbClr val="000000"/>
                          </a:solidFill>
                          <a:effectLst/>
                          <a:latin typeface="Calibri" panose="020F0502020204030204" pitchFamily="34" charset="0"/>
                        </a:rPr>
                        <a:t>B</a:t>
                      </a:r>
                      <a:endParaRPr lang="en-GB" sz="11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GB" sz="1100" b="0" i="0" u="none" strike="noStrike" dirty="0">
                          <a:solidFill>
                            <a:schemeClr val="tx1"/>
                          </a:solidFill>
                          <a:effectLst/>
                          <a:latin typeface="Calibri" panose="020F0502020204030204" pitchFamily="34" charset="0"/>
                        </a:rPr>
                        <a:t>RP-241879</a:t>
                      </a:r>
                      <a:endParaRPr lang="en-GB" altLang="en-GB" sz="1100" b="0" i="0" u="none" strike="noStrike" dirty="0">
                        <a:solidFill>
                          <a:schemeClr val="tx1"/>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bl>
          </a:graphicData>
        </a:graphic>
      </p:graphicFrame>
      <p:sp>
        <p:nvSpPr>
          <p:cNvPr id="3" name="Content Placeholder 2"/>
          <p:cNvSpPr txBox="1"/>
          <p:nvPr/>
        </p:nvSpPr>
        <p:spPr>
          <a:xfrm>
            <a:off x="565150" y="4500291"/>
            <a:ext cx="8388350" cy="574675"/>
          </a:xfrm>
          <a:prstGeom prst="rect">
            <a:avLst/>
          </a:prstGeom>
        </p:spPr>
        <p:txBody>
          <a:bodyPr/>
          <a:lstStyle>
            <a:lvl1pPr marL="341630" indent="-341630" algn="l" rtl="0" eaLnBrk="0" fontAlgn="base" hangingPunct="0">
              <a:spcBef>
                <a:spcPct val="20000"/>
              </a:spcBef>
              <a:spcAft>
                <a:spcPct val="0"/>
              </a:spcAft>
              <a:buBlip>
                <a:blip r:embed="rId1"/>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marL="0" indent="0">
              <a:buNone/>
              <a:defRPr/>
            </a:pPr>
            <a:endParaRPr lang="en-US" altLang="en-US" sz="2000" kern="0" dirty="0"/>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p:cNvSpPr>
            <a:spLocks noGrp="1"/>
          </p:cNvSpPr>
          <p:nvPr>
            <p:ph type="title"/>
          </p:nvPr>
        </p:nvSpPr>
        <p:spPr/>
        <p:txBody>
          <a:bodyPr/>
          <a:lstStyle/>
          <a:p>
            <a:r>
              <a:rPr lang="en-US" altLang="en-US" dirty="0"/>
              <a:t>TEI 18 – RAN3 Only </a:t>
            </a:r>
            <a:r>
              <a:rPr lang="en-US" altLang="en-US" sz="2800" dirty="0"/>
              <a:t>CRs</a:t>
            </a:r>
            <a:endParaRPr lang="en-US" altLang="en-US" dirty="0"/>
          </a:p>
        </p:txBody>
      </p:sp>
      <p:sp>
        <p:nvSpPr>
          <p:cNvPr id="3" name="Content Placeholder 2"/>
          <p:cNvSpPr txBox="1"/>
          <p:nvPr/>
        </p:nvSpPr>
        <p:spPr>
          <a:xfrm>
            <a:off x="565150" y="1305606"/>
            <a:ext cx="8388350" cy="574675"/>
          </a:xfrm>
          <a:prstGeom prst="rect">
            <a:avLst/>
          </a:prstGeom>
        </p:spPr>
        <p:txBody>
          <a:bodyPr/>
          <a:lstStyle>
            <a:lvl1pPr marL="341630" indent="-341630" algn="l" rtl="0" eaLnBrk="0" fontAlgn="base" hangingPunct="0">
              <a:spcBef>
                <a:spcPct val="20000"/>
              </a:spcBef>
              <a:spcAft>
                <a:spcPct val="0"/>
              </a:spcAft>
              <a:buBlip>
                <a:blip r:embed="rId1"/>
              </a:buBlip>
              <a:defRPr sz="2800">
                <a:solidFill>
                  <a:schemeClr val="tx1"/>
                </a:solidFill>
                <a:latin typeface="+mn-lt"/>
                <a:ea typeface="MS PGothic" panose="020B0600070205080204" pitchFamily="34" charset="-128"/>
                <a:cs typeface="MS PGothic" panose="020B0600070205080204" pitchFamily="34" charset="-128"/>
              </a:defRPr>
            </a:lvl1pPr>
            <a:lvl2pPr marL="741680" indent="-28448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7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930" indent="-227330"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6130" indent="-227330"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1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83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5565"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a:lstStyle>
          <a:p>
            <a:pPr>
              <a:defRPr/>
            </a:pPr>
            <a:r>
              <a:rPr lang="en-US" altLang="sv-SE" sz="2000" dirty="0">
                <a:cs typeface="+mn-cs"/>
                <a:sym typeface="+mn-ea"/>
              </a:rPr>
              <a:t>Sub_1s_periodicity</a:t>
            </a:r>
            <a:r>
              <a:rPr lang="en-US" altLang="en-US" sz="2000" kern="0" dirty="0"/>
              <a:t> (</a:t>
            </a:r>
            <a:r>
              <a:rPr lang="en-US" altLang="en-US" sz="2000" kern="0" dirty="0" err="1"/>
              <a:t>Cat.F</a:t>
            </a:r>
            <a:r>
              <a:rPr lang="en-US" altLang="en-US" sz="2000" kern="0" dirty="0"/>
              <a:t>)</a:t>
            </a:r>
            <a:endParaRPr lang="en-US" altLang="en-US" sz="1000" kern="0" dirty="0"/>
          </a:p>
          <a:p>
            <a:pPr>
              <a:defRPr/>
            </a:pPr>
            <a:endParaRPr lang="en-US" altLang="en-US" sz="2000" kern="0" dirty="0"/>
          </a:p>
        </p:txBody>
      </p:sp>
      <p:graphicFrame>
        <p:nvGraphicFramePr>
          <p:cNvPr id="4" name="Table 3"/>
          <p:cNvGraphicFramePr>
            <a:graphicFrameLocks noGrp="1"/>
          </p:cNvGraphicFramePr>
          <p:nvPr/>
        </p:nvGraphicFramePr>
        <p:xfrm>
          <a:off x="714375" y="1943270"/>
          <a:ext cx="8089900" cy="1438275"/>
        </p:xfrm>
        <a:graphic>
          <a:graphicData uri="http://schemas.openxmlformats.org/drawingml/2006/table">
            <a:tbl>
              <a:tblPr/>
              <a:tblGrid>
                <a:gridCol w="609600"/>
                <a:gridCol w="1913747"/>
                <a:gridCol w="1474237"/>
                <a:gridCol w="434716"/>
                <a:gridCol w="609600"/>
                <a:gridCol w="609600"/>
                <a:gridCol w="609600"/>
                <a:gridCol w="436440"/>
                <a:gridCol w="747347"/>
                <a:gridCol w="645013"/>
              </a:tblGrid>
              <a:tr h="295275">
                <a:tc>
                  <a:txBody>
                    <a:bodyPr/>
                    <a:lstStyle/>
                    <a:p>
                      <a:pPr algn="ctr" fontAlgn="t"/>
                      <a:r>
                        <a:rPr lang="en-US" sz="900" b="1" i="0" u="none" strike="noStrike" dirty="0" err="1">
                          <a:solidFill>
                            <a:srgbClr val="FFFFFF"/>
                          </a:solidFill>
                          <a:effectLst/>
                          <a:highlight>
                            <a:srgbClr val="75B91A"/>
                          </a:highlight>
                          <a:latin typeface="Arial" panose="020B0604020202020204" pitchFamily="34" charset="0"/>
                        </a:rPr>
                        <a:t>TDoc</a:t>
                      </a:r>
                      <a:endParaRPr lang="en-US" sz="900" b="1" i="0" u="none" strike="noStrike" dirty="0">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dirty="0">
                          <a:solidFill>
                            <a:srgbClr val="FFFFFF"/>
                          </a:solidFill>
                          <a:effectLst/>
                          <a:highlight>
                            <a:srgbClr val="75B91A"/>
                          </a:highlight>
                          <a:latin typeface="Arial" panose="020B0604020202020204" pitchFamily="34" charset="0"/>
                        </a:rPr>
                        <a:t>Title</a:t>
                      </a:r>
                      <a:endParaRPr lang="en-US" sz="900" b="1" i="0" u="none" strike="noStrike" dirty="0">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highlight>
                            <a:srgbClr val="75B91A"/>
                          </a:highlight>
                          <a:latin typeface="Arial" panose="020B0604020202020204" pitchFamily="34" charset="0"/>
                        </a:rPr>
                        <a:t>Source</a:t>
                      </a:r>
                      <a:endParaRPr lang="en-US" sz="900" b="1" i="0" u="none" strike="noStrike">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highlight>
                            <a:srgbClr val="75B91A"/>
                          </a:highlight>
                          <a:latin typeface="Arial" panose="020B0604020202020204" pitchFamily="34" charset="0"/>
                        </a:rPr>
                        <a:t>Type</a:t>
                      </a:r>
                      <a:endParaRPr lang="en-US" sz="900" b="1" i="0" u="none" strike="noStrike">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highlight>
                            <a:srgbClr val="75B91A"/>
                          </a:highlight>
                          <a:latin typeface="Arial" panose="020B0604020202020204" pitchFamily="34" charset="0"/>
                        </a:rPr>
                        <a:t>Spec</a:t>
                      </a:r>
                      <a:endParaRPr lang="en-US" sz="900" b="1" i="0" u="none" strike="noStrike">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highlight>
                            <a:srgbClr val="75B91A"/>
                          </a:highlight>
                          <a:latin typeface="Arial" panose="020B0604020202020204" pitchFamily="34" charset="0"/>
                        </a:rPr>
                        <a:t>Version</a:t>
                      </a:r>
                      <a:endParaRPr lang="en-US" sz="900" b="1" i="0" u="none" strike="noStrike">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highlight>
                            <a:srgbClr val="75B91A"/>
                          </a:highlight>
                          <a:latin typeface="Arial" panose="020B0604020202020204" pitchFamily="34" charset="0"/>
                        </a:rPr>
                        <a:t>Related WIs</a:t>
                      </a:r>
                      <a:endParaRPr lang="en-US" sz="900" b="1" i="0" u="none" strike="noStrike">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highlight>
                            <a:srgbClr val="75B91A"/>
                          </a:highlight>
                          <a:latin typeface="Arial" panose="020B0604020202020204" pitchFamily="34" charset="0"/>
                        </a:rPr>
                        <a:t>CR</a:t>
                      </a:r>
                      <a:endParaRPr lang="en-US" sz="900" b="1" i="0" u="none" strike="noStrike">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highlight>
                            <a:srgbClr val="75B91A"/>
                          </a:highlight>
                          <a:latin typeface="Arial" panose="020B0604020202020204" pitchFamily="34" charset="0"/>
                        </a:rPr>
                        <a:t>CR category</a:t>
                      </a:r>
                      <a:endParaRPr lang="en-US" sz="900" b="1" i="0" u="none" strike="noStrike">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c>
                  <a:txBody>
                    <a:bodyPr/>
                    <a:lstStyle/>
                    <a:p>
                      <a:pPr algn="ctr" fontAlgn="t"/>
                      <a:r>
                        <a:rPr lang="en-US" sz="900" b="1" i="0" u="none" strike="noStrike">
                          <a:solidFill>
                            <a:srgbClr val="FFFFFF"/>
                          </a:solidFill>
                          <a:effectLst/>
                          <a:highlight>
                            <a:srgbClr val="75B91A"/>
                          </a:highlight>
                          <a:latin typeface="Arial" panose="020B0604020202020204" pitchFamily="34" charset="0"/>
                        </a:rPr>
                        <a:t>TSG CR Pack</a:t>
                      </a:r>
                      <a:endParaRPr lang="en-US" sz="900" b="1" i="0" u="none" strike="noStrike">
                        <a:solidFill>
                          <a:srgbClr val="FFFFFF"/>
                        </a:solidFill>
                        <a:effectLst/>
                        <a:highlight>
                          <a:srgbClr val="75B91A"/>
                        </a:highlight>
                        <a:latin typeface="Arial" panose="020B060402020202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75B91A"/>
                    </a:solidFill>
                  </a:tcPr>
                </a:tc>
              </a:tr>
              <a:tr h="571500">
                <a:tc>
                  <a:txBody>
                    <a:bodyPr/>
                    <a:lstStyle/>
                    <a:p>
                      <a:pPr algn="l" fontAlgn="b"/>
                      <a:r>
                        <a:rPr lang="en-GB" sz="1100" b="0" i="0" u="none" strike="noStrike" dirty="0">
                          <a:solidFill>
                            <a:srgbClr val="000000"/>
                          </a:solidFill>
                          <a:effectLst/>
                          <a:latin typeface="Calibri" panose="020F0502020204030204" pitchFamily="34" charset="0"/>
                        </a:rPr>
                        <a:t>R3-244656</a:t>
                      </a:r>
                      <a:endParaRPr lang="en-GB" sz="11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GB" sz="1100" b="0" i="0" u="none" strike="noStrike" dirty="0" err="1">
                          <a:solidFill>
                            <a:srgbClr val="000000"/>
                          </a:solidFill>
                          <a:effectLst/>
                          <a:latin typeface="Calibri" panose="020F0502020204030204" pitchFamily="34" charset="0"/>
                        </a:rPr>
                        <a:t>NRPPa</a:t>
                      </a:r>
                      <a:r>
                        <a:rPr lang="en-GB" sz="1100" b="0" i="0" u="none" strike="noStrike" dirty="0">
                          <a:solidFill>
                            <a:srgbClr val="000000"/>
                          </a:solidFill>
                          <a:effectLst/>
                          <a:latin typeface="Calibri" panose="020F0502020204030204" pitchFamily="34" charset="0"/>
                        </a:rPr>
                        <a:t> support for sub 1s location information reporting periodicity [Sub_1s_periodicity]</a:t>
                      </a:r>
                      <a:endParaRPr lang="en-GB" sz="11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GB" sz="1100" b="0" i="0" u="none" strike="noStrike" dirty="0">
                          <a:solidFill>
                            <a:srgbClr val="000000"/>
                          </a:solidFill>
                          <a:effectLst/>
                          <a:latin typeface="Calibri" panose="020F0502020204030204" pitchFamily="34" charset="0"/>
                        </a:rPr>
                        <a:t>Ericsson, ZTE, CATT</a:t>
                      </a:r>
                      <a:endParaRPr lang="en-GB" sz="11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GB" sz="1100" b="0" i="0" u="none" strike="noStrike" dirty="0">
                          <a:solidFill>
                            <a:srgbClr val="000000"/>
                          </a:solidFill>
                          <a:effectLst/>
                          <a:latin typeface="Calibri" panose="020F0502020204030204" pitchFamily="34" charset="0"/>
                        </a:rPr>
                        <a:t>CR</a:t>
                      </a:r>
                      <a:endParaRPr lang="en-GB" sz="11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GB" sz="1100" b="0" i="0" u="none" strike="noStrike" dirty="0">
                          <a:solidFill>
                            <a:srgbClr val="000000"/>
                          </a:solidFill>
                          <a:effectLst/>
                          <a:latin typeface="Calibri" panose="020F0502020204030204" pitchFamily="34" charset="0"/>
                        </a:rPr>
                        <a:t>38.455</a:t>
                      </a:r>
                      <a:endParaRPr lang="en-GB" sz="11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GB" sz="1100" b="0" i="0" u="none" strike="noStrike">
                          <a:solidFill>
                            <a:srgbClr val="000000"/>
                          </a:solidFill>
                          <a:effectLst/>
                          <a:latin typeface="Calibri" panose="020F0502020204030204" pitchFamily="34" charset="0"/>
                        </a:rPr>
                        <a:t>18.2.1</a:t>
                      </a:r>
                      <a:endParaRPr lang="en-GB" sz="11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GB" sz="1100" b="0" i="0" u="none" strike="noStrike">
                          <a:solidFill>
                            <a:srgbClr val="000000"/>
                          </a:solidFill>
                          <a:effectLst/>
                          <a:latin typeface="Calibri" panose="020F0502020204030204" pitchFamily="34" charset="0"/>
                        </a:rPr>
                        <a:t>TEI18</a:t>
                      </a:r>
                      <a:endParaRPr lang="en-GB" sz="11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GB" sz="1100" b="0" i="0" u="none" strike="noStrike">
                          <a:solidFill>
                            <a:srgbClr val="000000"/>
                          </a:solidFill>
                          <a:effectLst/>
                          <a:latin typeface="Calibri" panose="020F0502020204030204" pitchFamily="34" charset="0"/>
                        </a:rPr>
                        <a:t>0156</a:t>
                      </a:r>
                      <a:endParaRPr lang="en-GB" sz="11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b"/>
                      <a:r>
                        <a:rPr lang="en-GB" sz="1100" b="0" i="0" u="none" strike="noStrike">
                          <a:solidFill>
                            <a:srgbClr val="000000"/>
                          </a:solidFill>
                          <a:effectLst/>
                          <a:latin typeface="Calibri" panose="020F0502020204030204" pitchFamily="34" charset="0"/>
                        </a:rPr>
                        <a:t>F</a:t>
                      </a:r>
                      <a:endParaRPr lang="en-GB" sz="11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GB" sz="1100" b="0" i="0" u="none" strike="noStrike" dirty="0">
                          <a:solidFill>
                            <a:schemeClr val="tx1"/>
                          </a:solidFill>
                          <a:effectLst/>
                          <a:latin typeface="Calibri" panose="020F0502020204030204" pitchFamily="34" charset="0"/>
                        </a:rPr>
                        <a:t>RP-241880</a:t>
                      </a:r>
                      <a:endParaRPr lang="en-GB" sz="1100" b="0" i="0" u="none" strike="noStrike" dirty="0">
                        <a:solidFill>
                          <a:schemeClr val="tx1"/>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r h="571500">
                <a:tc>
                  <a:txBody>
                    <a:bodyPr/>
                    <a:lstStyle/>
                    <a:p>
                      <a:pPr algn="l" fontAlgn="b"/>
                      <a:r>
                        <a:rPr lang="en-GB" sz="1100" b="0" i="0" u="none" strike="noStrike">
                          <a:solidFill>
                            <a:srgbClr val="000000"/>
                          </a:solidFill>
                          <a:effectLst/>
                          <a:latin typeface="Calibri" panose="020F0502020204030204" pitchFamily="34" charset="0"/>
                        </a:rPr>
                        <a:t>R3-244657</a:t>
                      </a:r>
                      <a:endParaRPr lang="en-GB" sz="11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GB" sz="1100" b="0" i="0" u="none" strike="noStrike">
                          <a:solidFill>
                            <a:srgbClr val="000000"/>
                          </a:solidFill>
                          <a:effectLst/>
                          <a:latin typeface="Calibri" panose="020F0502020204030204" pitchFamily="34" charset="0"/>
                        </a:rPr>
                        <a:t>F1AP support for sub 1s location information reporting periodicity [Sub_1s_periodicity]</a:t>
                      </a:r>
                      <a:endParaRPr lang="en-GB" sz="11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GB" sz="1100" b="0" i="0" u="none" strike="noStrike">
                          <a:solidFill>
                            <a:srgbClr val="000000"/>
                          </a:solidFill>
                          <a:effectLst/>
                          <a:latin typeface="Calibri" panose="020F0502020204030204" pitchFamily="34" charset="0"/>
                        </a:rPr>
                        <a:t>ZTE Corporation, Ericsson, CATT</a:t>
                      </a:r>
                      <a:endParaRPr lang="en-GB" sz="11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GB" sz="1100" b="0" i="0" u="none" strike="noStrike">
                          <a:solidFill>
                            <a:srgbClr val="000000"/>
                          </a:solidFill>
                          <a:effectLst/>
                          <a:latin typeface="Calibri" panose="020F0502020204030204" pitchFamily="34" charset="0"/>
                        </a:rPr>
                        <a:t>CR</a:t>
                      </a:r>
                      <a:endParaRPr lang="en-GB" sz="11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GB" sz="1100" b="0" i="0" u="none" strike="noStrike">
                          <a:solidFill>
                            <a:srgbClr val="000000"/>
                          </a:solidFill>
                          <a:effectLst/>
                          <a:latin typeface="Calibri" panose="020F0502020204030204" pitchFamily="34" charset="0"/>
                        </a:rPr>
                        <a:t>38.473</a:t>
                      </a:r>
                      <a:endParaRPr lang="en-GB" sz="1100" b="0" i="0" u="none" strike="noStrike">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GB" sz="1100" b="0" i="0" u="none" strike="noStrike" dirty="0">
                          <a:solidFill>
                            <a:srgbClr val="000000"/>
                          </a:solidFill>
                          <a:effectLst/>
                          <a:latin typeface="Calibri" panose="020F0502020204030204" pitchFamily="34" charset="0"/>
                        </a:rPr>
                        <a:t>18.2.0</a:t>
                      </a:r>
                      <a:endParaRPr lang="en-GB" sz="11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GB" sz="1100" b="0" i="0" u="none" strike="noStrike" dirty="0">
                          <a:solidFill>
                            <a:srgbClr val="000000"/>
                          </a:solidFill>
                          <a:effectLst/>
                          <a:latin typeface="Calibri" panose="020F0502020204030204" pitchFamily="34" charset="0"/>
                        </a:rPr>
                        <a:t>TEI18</a:t>
                      </a:r>
                      <a:endParaRPr lang="en-GB" sz="11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GB" sz="1100" b="0" i="0" u="none" strike="noStrike" dirty="0">
                          <a:solidFill>
                            <a:srgbClr val="000000"/>
                          </a:solidFill>
                          <a:effectLst/>
                          <a:latin typeface="Calibri" panose="020F0502020204030204" pitchFamily="34" charset="0"/>
                        </a:rPr>
                        <a:t>1446</a:t>
                      </a:r>
                      <a:endParaRPr lang="en-GB" sz="11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BFBFBF"/>
                    </a:solidFill>
                  </a:tcPr>
                </a:tc>
                <a:tc>
                  <a:txBody>
                    <a:bodyPr/>
                    <a:lstStyle/>
                    <a:p>
                      <a:pPr algn="l" fontAlgn="b"/>
                      <a:r>
                        <a:rPr lang="en-GB" sz="1100" b="0" i="0" u="none" strike="noStrike" dirty="0">
                          <a:solidFill>
                            <a:srgbClr val="000000"/>
                          </a:solidFill>
                          <a:effectLst/>
                          <a:latin typeface="Calibri" panose="020F0502020204030204" pitchFamily="34" charset="0"/>
                        </a:rPr>
                        <a:t>F</a:t>
                      </a:r>
                      <a:endParaRPr lang="en-GB" sz="1100" b="0" i="0" u="none" strike="noStrike" dirty="0">
                        <a:solidFill>
                          <a:srgbClr val="000000"/>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b"/>
                      <a:r>
                        <a:rPr lang="en-GB" sz="1100" b="0" i="0" u="none" strike="noStrike" dirty="0">
                          <a:solidFill>
                            <a:schemeClr val="tx1"/>
                          </a:solidFill>
                          <a:effectLst/>
                          <a:latin typeface="Calibri" panose="020F0502020204030204" pitchFamily="34" charset="0"/>
                        </a:rPr>
                        <a:t>RP-241880</a:t>
                      </a:r>
                      <a:endParaRPr lang="en-GB" sz="1100" b="0" i="0" u="none" strike="noStrike" dirty="0">
                        <a:solidFill>
                          <a:schemeClr val="tx1"/>
                        </a:solidFill>
                        <a:effectLst/>
                        <a:latin typeface="Calibri" panose="020F0502020204030204" pitchFamily="34" charset="0"/>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r>
            </a:tbl>
          </a:graphicData>
        </a:graphic>
      </p:graphicFrame>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내용 개체 틀 1"/>
          <p:cNvSpPr>
            <a:spLocks noGrp="1"/>
          </p:cNvSpPr>
          <p:nvPr>
            <p:ph idx="1"/>
          </p:nvPr>
        </p:nvSpPr>
        <p:spPr/>
        <p:txBody>
          <a:bodyPr/>
          <a:lstStyle/>
          <a:p>
            <a:r>
              <a:rPr lang="en-US" altLang="en-US" sz="2000" dirty="0">
                <a:cs typeface="+mn-ea"/>
                <a:sym typeface="+mn-ea"/>
              </a:rPr>
              <a:t>RAN3 has 1 main meeting room and 1 breakout rooms in RAN3#125. GTW is provided for breakout room with best effort.</a:t>
            </a:r>
            <a:endParaRPr lang="en-US" altLang="en-US" sz="2000" dirty="0">
              <a:cs typeface="+mn-ea"/>
              <a:sym typeface="+mn-ea"/>
            </a:endParaRPr>
          </a:p>
          <a:p>
            <a:r>
              <a:rPr lang="en-US" altLang="en-US" sz="2000" dirty="0">
                <a:cs typeface="+mn-ea"/>
                <a:sym typeface="+mn-ea"/>
              </a:rPr>
              <a:t>In general, the number of remote participants for main session is quite limited, less than 5. The audio device test for remote access was performed before </a:t>
            </a:r>
            <a:r>
              <a:rPr lang="en-US" altLang="zh-CN" sz="2000" dirty="0">
                <a:cs typeface="+mn-ea"/>
                <a:sym typeface="+mn-ea"/>
              </a:rPr>
              <a:t>daily </a:t>
            </a:r>
            <a:r>
              <a:rPr lang="en-US" altLang="en-US" sz="2000" dirty="0">
                <a:cs typeface="+mn-ea"/>
                <a:sym typeface="+mn-ea"/>
              </a:rPr>
              <a:t>session starts. </a:t>
            </a:r>
            <a:endParaRPr lang="en-US" altLang="en-US" sz="2000" dirty="0">
              <a:cs typeface="+mn-ea"/>
              <a:sym typeface="+mn-ea"/>
            </a:endParaRPr>
          </a:p>
          <a:p>
            <a:r>
              <a:rPr lang="en-US" altLang="en-US" sz="2000" dirty="0">
                <a:cs typeface="+mn-ea"/>
                <a:sym typeface="+mn-ea"/>
              </a:rPr>
              <a:t>MCC and IT support during the meeting are sufficient.</a:t>
            </a:r>
            <a:endParaRPr lang="en-US" altLang="en-US" sz="2000" dirty="0">
              <a:cs typeface="+mn-ea"/>
              <a:sym typeface="+mn-ea"/>
            </a:endParaRPr>
          </a:p>
          <a:p>
            <a:pPr>
              <a:spcBef>
                <a:spcPts val="300"/>
              </a:spcBef>
              <a:spcAft>
                <a:spcPts val="300"/>
              </a:spcAft>
            </a:pPr>
            <a:endParaRPr lang="en-US" altLang="en-US" sz="2000" dirty="0">
              <a:cs typeface="+mn-ea"/>
              <a:sym typeface="+mn-ea"/>
            </a:endParaRPr>
          </a:p>
          <a:p>
            <a:endParaRPr lang="en-US" altLang="en-US" sz="1600" dirty="0">
              <a:ea typeface="MS PGothic" panose="020B0600070205080204" pitchFamily="34" charset="-128"/>
            </a:endParaRPr>
          </a:p>
          <a:p>
            <a:pPr lvl="1"/>
            <a:endParaRPr lang="en-US" sz="1350" dirty="0"/>
          </a:p>
        </p:txBody>
      </p:sp>
      <p:sp>
        <p:nvSpPr>
          <p:cNvPr id="3" name="제목 2"/>
          <p:cNvSpPr>
            <a:spLocks noGrp="1"/>
          </p:cNvSpPr>
          <p:nvPr>
            <p:ph type="title"/>
          </p:nvPr>
        </p:nvSpPr>
        <p:spPr>
          <a:xfrm>
            <a:off x="549275" y="386080"/>
            <a:ext cx="7273290" cy="1143000"/>
          </a:xfrm>
        </p:spPr>
        <p:txBody>
          <a:bodyPr/>
          <a:lstStyle/>
          <a:p>
            <a:r>
              <a:rPr lang="en-US" altLang="en-US" dirty="0"/>
              <a:t>Experience for GTW Usage in f2f meeting</a:t>
            </a:r>
            <a:endParaRPr lang="en-US"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5.jpeg"/></Relationships>
</file>

<file path=ppt/theme/_rels/theme2.xml.rels><?xml version="1.0" encoding="UTF-8" standalone="yes"?>
<Relationships xmlns="http://schemas.openxmlformats.org/package/2006/relationships"><Relationship Id="rId1" Type="http://schemas.openxmlformats.org/officeDocument/2006/relationships/image" Target="../media/image5.jpeg"/></Relationships>
</file>

<file path=ppt/theme/_rels/theme3.xml.rels><?xml version="1.0" encoding="UTF-8" standalone="yes"?>
<Relationships xmlns="http://schemas.openxmlformats.org/package/2006/relationships"><Relationship Id="rId1" Type="http://schemas.openxmlformats.org/officeDocument/2006/relationships/image" Target="../media/image5.jpeg"/></Relationships>
</file>

<file path=ppt/theme/_rels/theme4.xml.rels><?xml version="1.0" encoding="UTF-8" standalone="yes"?>
<Relationships xmlns="http://schemas.openxmlformats.org/package/2006/relationships"><Relationship Id="rId1" Type="http://schemas.openxmlformats.org/officeDocument/2006/relationships/image" Target="../media/image5.jpeg"/></Relationships>
</file>

<file path=ppt/theme/_rels/theme5.xml.rels><?xml version="1.0" encoding="UTF-8" standalone="yes"?>
<Relationships xmlns="http://schemas.openxmlformats.org/package/2006/relationships"><Relationship Id="rId1" Type="http://schemas.openxmlformats.org/officeDocument/2006/relationships/image" Target="../media/image5.jpeg"/></Relationships>
</file>

<file path=ppt/theme/_rels/theme6.xml.rels><?xml version="1.0" encoding="UTF-8" standalone="yes"?>
<Relationships xmlns="http://schemas.openxmlformats.org/package/2006/relationships"><Relationship Id="rId1" Type="http://schemas.openxmlformats.org/officeDocument/2006/relationships/image" Target="../media/image5.jpeg"/></Relationships>
</file>

<file path=ppt/theme/_rels/theme7.xml.rels><?xml version="1.0" encoding="UTF-8" standalone="yes"?>
<Relationships xmlns="http://schemas.openxmlformats.org/package/2006/relationships"><Relationship Id="rId1" Type="http://schemas.openxmlformats.org/officeDocument/2006/relationships/image" Target="../media/image5.jpeg"/></Relationships>
</file>

<file path=ppt/theme/_rels/theme8.xml.rels><?xml version="1.0" encoding="UTF-8" standalone="yes"?>
<Relationships xmlns="http://schemas.openxmlformats.org/package/2006/relationships"><Relationship Id="rId1" Type="http://schemas.openxmlformats.org/officeDocument/2006/relationships/image" Target="../media/image5.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5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6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7_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spDef>
    <a:lnDef>
      <a:spPr bwMode="auto">
        <a:xfrm>
          <a:off x="0" y="0"/>
          <a:ext cx="1" cy="1"/>
        </a:xfrm>
        <a:custGeom>
          <a:avLst/>
          <a:gdLst/>
          <a:ahLst/>
          <a:cxnLst/>
          <a:rect l="0" t="0" r="0" b="0"/>
          <a:pathLst/>
        </a:custGeom>
        <a:noFill/>
        <a:ln>
          <a:noFill/>
        </a:ln>
      </a:spPr>
      <a:bodyPr vert="horz" wrap="square" lIns="91440" tIns="45720" rIns="91440" bIns="45720" numCol="1" anchor="t" anchorCtr="0" compatLnSpc="1"/>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defRPr kumimoji="0" lang="en-GB" sz="2400" b="0" i="0" u="none" strike="noStrike" cap="none" normalizeH="0" baseline="0" smtClean="0">
            <a:ln>
              <a:noFill/>
            </a:ln>
            <a:solidFill>
              <a:schemeClr val="tx1"/>
            </a:solidFill>
            <a:effectLst/>
            <a:latin typeface="Calibri" panose="020F0502020204030204"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15213</Words>
  <Application>WPS 演示</Application>
  <PresentationFormat>On-screen Show (4:3)</PresentationFormat>
  <Paragraphs>665</Paragraphs>
  <Slides>26</Slides>
  <Notes>23</Notes>
  <HiddenSlides>0</HiddenSlides>
  <MMClips>0</MMClips>
  <ScaleCrop>false</ScaleCrop>
  <HeadingPairs>
    <vt:vector size="8" baseType="variant">
      <vt:variant>
        <vt:lpstr>已用的字体</vt:lpstr>
      </vt:variant>
      <vt:variant>
        <vt:i4>9</vt:i4>
      </vt:variant>
      <vt:variant>
        <vt:lpstr>主题</vt:lpstr>
      </vt:variant>
      <vt:variant>
        <vt:i4>8</vt:i4>
      </vt:variant>
      <vt:variant>
        <vt:lpstr>嵌入 OLE 服务器</vt:lpstr>
      </vt:variant>
      <vt:variant>
        <vt:i4>2</vt:i4>
      </vt:variant>
      <vt:variant>
        <vt:lpstr>幻灯片标题</vt:lpstr>
      </vt:variant>
      <vt:variant>
        <vt:i4>26</vt:i4>
      </vt:variant>
    </vt:vector>
  </HeadingPairs>
  <TitlesOfParts>
    <vt:vector size="45" baseType="lpstr">
      <vt:lpstr>Arial</vt:lpstr>
      <vt:lpstr>宋体</vt:lpstr>
      <vt:lpstr>Wingdings</vt:lpstr>
      <vt:lpstr>Calibri</vt:lpstr>
      <vt:lpstr>MS PGothic</vt:lpstr>
      <vt:lpstr>Times New Roman</vt:lpstr>
      <vt:lpstr>微软雅黑</vt:lpstr>
      <vt:lpstr>Arial Unicode MS</vt:lpstr>
      <vt:lpstr>Wingdings</vt:lpstr>
      <vt:lpstr>3gpp</vt:lpstr>
      <vt:lpstr>1_3gpp</vt:lpstr>
      <vt:lpstr>2_3gpp</vt:lpstr>
      <vt:lpstr>3_3gpp</vt:lpstr>
      <vt:lpstr>4_3gpp</vt:lpstr>
      <vt:lpstr>5_3gpp</vt:lpstr>
      <vt:lpstr>6_3gpp</vt:lpstr>
      <vt:lpstr>7_3gpp</vt:lpstr>
      <vt:lpstr>Paint.Picture</vt:lpstr>
      <vt:lpstr>Paint.Picture</vt:lpstr>
      <vt:lpstr>  </vt:lpstr>
      <vt:lpstr>Executive Summary</vt:lpstr>
      <vt:lpstr>Tdoc submitted to RAN3</vt:lpstr>
      <vt:lpstr>Tdocs for each Topic</vt:lpstr>
      <vt:lpstr>Overview of RAN3-led Rel-19 NR SI/WIs</vt:lpstr>
      <vt:lpstr>RAN3 CRs to RAN</vt:lpstr>
      <vt:lpstr>TEI 18 – RAN3 CRs</vt:lpstr>
      <vt:lpstr>TEI 18 – RAN3 Only CRs</vt:lpstr>
      <vt:lpstr>Experience for GTW Usage in f2f meeting</vt:lpstr>
      <vt:lpstr>R19 SON/MDT WI</vt:lpstr>
      <vt:lpstr>R19 SON/MDT WI</vt:lpstr>
      <vt:lpstr>R19 SON/MDT WI</vt:lpstr>
      <vt:lpstr>R19 AI RAN SI</vt:lpstr>
      <vt:lpstr>R19 AI RAN SI</vt:lpstr>
      <vt:lpstr>R19 Topology Enh SI</vt:lpstr>
      <vt:lpstr>R19 Mobility Enh WI</vt:lpstr>
      <vt:lpstr>R19 NR NTN WI</vt:lpstr>
      <vt:lpstr>R19 IoT NTN WI</vt:lpstr>
      <vt:lpstr>   R19 Ambient IoT SI </vt:lpstr>
      <vt:lpstr>PowerPoint 演示文稿</vt:lpstr>
      <vt:lpstr>PowerPoint 演示文稿</vt:lpstr>
      <vt:lpstr>R19 XR WI</vt:lpstr>
      <vt:lpstr>TEI Corrections</vt:lpstr>
      <vt:lpstr>TEI Corrections</vt:lpstr>
      <vt:lpstr>My Heartfelt Thanks To:</vt:lpstr>
      <vt:lpstr>RAN3 Social Events in Maastricht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title>
  <dc:creator>Gao Yin RAN3 Chair</dc:creator>
  <cp:lastModifiedBy>RAN3 Chair</cp:lastModifiedBy>
  <cp:revision>1168</cp:revision>
  <cp:lastPrinted>2018-03-14T16:55:00Z</cp:lastPrinted>
  <dcterms:created xsi:type="dcterms:W3CDTF">2009-11-27T05:15:00Z</dcterms:created>
  <dcterms:modified xsi:type="dcterms:W3CDTF">2024-09-02T01:23:40Z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0x010100EB28163D68FE8E4D9361964FDD814FC4</vt:lpwstr>
  </property>
  <property fmtid="{D5CDD505-2E9C-101B-9397-08002B2CF9AE}" pid="3" name="KSOProductBuildVer">
    <vt:lpwstr>2052-11.8.2.12085</vt:lpwstr>
  </property>
  <property fmtid="{D5CDD505-2E9C-101B-9397-08002B2CF9AE}" pid="4" name="ICV">
    <vt:lpwstr>491907833AB145D5920BE90F733E4704</vt:lpwstr>
  </property>
</Properties>
</file>