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5"/>
  </p:notesMasterIdLst>
  <p:handoutMasterIdLst>
    <p:handoutMasterId r:id="rId36"/>
  </p:handoutMasterIdLst>
  <p:sldIdLst>
    <p:sldId id="341" r:id="rId2"/>
    <p:sldId id="444" r:id="rId3"/>
    <p:sldId id="366" r:id="rId4"/>
    <p:sldId id="405" r:id="rId5"/>
    <p:sldId id="445" r:id="rId6"/>
    <p:sldId id="480" r:id="rId7"/>
    <p:sldId id="476" r:id="rId8"/>
    <p:sldId id="492" r:id="rId9"/>
    <p:sldId id="514" r:id="rId10"/>
    <p:sldId id="458" r:id="rId11"/>
    <p:sldId id="441" r:id="rId12"/>
    <p:sldId id="507" r:id="rId13"/>
    <p:sldId id="517" r:id="rId14"/>
    <p:sldId id="518" r:id="rId15"/>
    <p:sldId id="519" r:id="rId16"/>
    <p:sldId id="520" r:id="rId17"/>
    <p:sldId id="511" r:id="rId18"/>
    <p:sldId id="478" r:id="rId19"/>
    <p:sldId id="481" r:id="rId20"/>
    <p:sldId id="508" r:id="rId21"/>
    <p:sldId id="509" r:id="rId22"/>
    <p:sldId id="510" r:id="rId23"/>
    <p:sldId id="512" r:id="rId24"/>
    <p:sldId id="515" r:id="rId25"/>
    <p:sldId id="475" r:id="rId26"/>
    <p:sldId id="373" r:id="rId27"/>
    <p:sldId id="374" r:id="rId28"/>
    <p:sldId id="375" r:id="rId29"/>
    <p:sldId id="365" r:id="rId30"/>
    <p:sldId id="376" r:id="rId31"/>
    <p:sldId id="506" r:id="rId32"/>
    <p:sldId id="505" r:id="rId33"/>
    <p:sldId id="379" r:id="rId3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43E53B"/>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0C2549-145F-49D9-A51F-232AB3318E08}" v="5" dt="2024-08-30T07:10:38.1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86410" autoAdjust="0"/>
  </p:normalViewPr>
  <p:slideViewPr>
    <p:cSldViewPr snapToGrid="0">
      <p:cViewPr varScale="1">
        <p:scale>
          <a:sx n="81" d="100"/>
          <a:sy n="81" d="100"/>
        </p:scale>
        <p:origin x="120" y="4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3354" y="10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37444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3353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28090" y="72380"/>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#105</a:t>
            </a:r>
          </a:p>
          <a:p>
            <a:r>
              <a:rPr lang="en-GB" altLang="zh-CN" sz="1200" b="1" kern="1200" dirty="0">
                <a:solidFill>
                  <a:schemeClr val="tx1"/>
                </a:solidFill>
                <a:effectLst/>
                <a:latin typeface="Arial" pitchFamily="34" charset="0"/>
                <a:ea typeface="+mn-ea"/>
                <a:cs typeface="Arial" pitchFamily="34" charset="0"/>
              </a:rPr>
              <a:t>Melbourne, Australia, 9.–10. September</a:t>
            </a:r>
            <a:r>
              <a:rPr lang="en-GB" altLang="zh-CN" sz="1200" b="1" kern="1200" baseline="0" dirty="0">
                <a:solidFill>
                  <a:schemeClr val="tx1"/>
                </a:solidFill>
                <a:effectLst/>
                <a:latin typeface="Arial" pitchFamily="34" charset="0"/>
                <a:ea typeface="+mn-ea"/>
                <a:cs typeface="Arial" pitchFamily="34" charset="0"/>
              </a:rPr>
              <a:t> 2024</a:t>
            </a:r>
            <a:endParaRPr lang="zh-CN" altLang="zh-CN" sz="1200" kern="1200" dirty="0">
              <a:solidFill>
                <a:schemeClr val="tx1"/>
              </a:solidFill>
              <a:effectLst/>
              <a:latin typeface="Arial" pitchFamily="34" charset="0"/>
              <a:ea typeface="+mn-ea"/>
              <a:cs typeface="Arial"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pitchFamily="34" charset="0"/>
                <a:cs typeface="Arial" panose="020B0604020202020204" pitchFamily="34" charset="0"/>
              </a:rPr>
              <a:t>CP-242015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susana.fernandez@ericsson.com" TargetMode="External"/><Relationship Id="rId11" Type="http://schemas.openxmlformats.org/officeDocument/2006/relationships/image" Target="../media/image6.jpeg"/><Relationship Id="rId5" Type="http://schemas.openxmlformats.org/officeDocument/2006/relationships/hyperlink" Target="mailto:n.tangudu@samsung.com" TargetMode="External"/><Relationship Id="rId10" Type="http://schemas.openxmlformats.org/officeDocument/2006/relationships/hyperlink" Target="mailto:Dongwook.Kim@etsi.org" TargetMode="External"/><Relationship Id="rId4" Type="http://schemas.openxmlformats.org/officeDocument/2006/relationships/hyperlink" Target="mailto:yanyali@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CT#105</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Susana Fernández</a:t>
            </a:r>
          </a:p>
          <a:p>
            <a:pPr marL="0" indent="0" eaLnBrk="1" hangingPunct="1">
              <a:buNone/>
            </a:pPr>
            <a:r>
              <a:rPr lang="en-GB" altLang="de-DE" dirty="0"/>
              <a:t>TSG CT WG3 Vice Chair</a:t>
            </a:r>
          </a:p>
          <a:p>
            <a:pPr marL="0" indent="0" eaLnBrk="1" hangingPunct="1">
              <a:buFontTx/>
              <a:buNone/>
            </a:pPr>
            <a:r>
              <a:rPr lang="en-GB" altLang="en-US" dirty="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4" name="Tableau 3">
            <a:extLst>
              <a:ext uri="{FF2B5EF4-FFF2-40B4-BE49-F238E27FC236}">
                <a16:creationId xmlns:a16="http://schemas.microsoft.com/office/drawing/2014/main" id="{98F4AE3C-8B30-DD39-4215-D7FE3E08C4BA}"/>
              </a:ext>
            </a:extLst>
          </p:cNvPr>
          <p:cNvGraphicFramePr>
            <a:graphicFrameLocks noGrp="1"/>
          </p:cNvGraphicFramePr>
          <p:nvPr>
            <p:extLst>
              <p:ext uri="{D42A27DB-BD31-4B8C-83A1-F6EECF244321}">
                <p14:modId xmlns:p14="http://schemas.microsoft.com/office/powerpoint/2010/main" val="2019204237"/>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4" name="Tableau 3">
            <a:extLst>
              <a:ext uri="{FF2B5EF4-FFF2-40B4-BE49-F238E27FC236}">
                <a16:creationId xmlns:a16="http://schemas.microsoft.com/office/drawing/2014/main" id="{1E5D3343-7E6D-0BCF-8BFB-75A48D682D18}"/>
              </a:ext>
            </a:extLst>
          </p:cNvPr>
          <p:cNvGraphicFramePr>
            <a:graphicFrameLocks noGrp="1"/>
          </p:cNvGraphicFramePr>
          <p:nvPr>
            <p:extLst>
              <p:ext uri="{D42A27DB-BD31-4B8C-83A1-F6EECF244321}">
                <p14:modId xmlns:p14="http://schemas.microsoft.com/office/powerpoint/2010/main" val="2019204237"/>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19 Status - General</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400" dirty="0" err="1"/>
              <a:t>First</a:t>
            </a:r>
            <a:r>
              <a:rPr lang="es-ES" altLang="zh-CN" sz="2400" dirty="0"/>
              <a:t> meeting </a:t>
            </a:r>
            <a:r>
              <a:rPr lang="es-ES" altLang="zh-CN" sz="2400" dirty="0" err="1"/>
              <a:t>to</a:t>
            </a:r>
            <a:r>
              <a:rPr lang="es-ES" altLang="zh-CN" sz="2400" dirty="0"/>
              <a:t> </a:t>
            </a:r>
            <a:r>
              <a:rPr lang="es-ES" altLang="zh-CN" sz="2400" dirty="0" err="1"/>
              <a:t>specify</a:t>
            </a:r>
            <a:r>
              <a:rPr lang="es-ES" altLang="zh-CN" sz="2400" dirty="0"/>
              <a:t> normative </a:t>
            </a:r>
            <a:r>
              <a:rPr lang="es-ES" altLang="zh-CN" sz="2400" dirty="0" err="1"/>
              <a:t>work</a:t>
            </a:r>
            <a:r>
              <a:rPr lang="es-ES" altLang="zh-CN" sz="2400" dirty="0"/>
              <a:t> </a:t>
            </a:r>
            <a:r>
              <a:rPr lang="es-ES" altLang="zh-CN" sz="2400" dirty="0" err="1"/>
              <a:t>for</a:t>
            </a:r>
            <a:r>
              <a:rPr lang="es-ES" altLang="zh-CN" sz="2400" dirty="0"/>
              <a:t> </a:t>
            </a:r>
            <a:r>
              <a:rPr lang="es-ES" altLang="zh-CN" sz="2400" dirty="0" err="1"/>
              <a:t>Release</a:t>
            </a:r>
            <a:r>
              <a:rPr lang="es-ES" altLang="zh-CN" sz="2400" dirty="0"/>
              <a:t> 19.</a:t>
            </a:r>
          </a:p>
          <a:p>
            <a:r>
              <a:rPr lang="es-ES" altLang="zh-CN" sz="2400" dirty="0" err="1"/>
              <a:t>Agreement</a:t>
            </a:r>
            <a:r>
              <a:rPr lang="es-ES" altLang="zh-CN" sz="2400" dirty="0"/>
              <a:t> </a:t>
            </a:r>
            <a:r>
              <a:rPr lang="es-ES" altLang="zh-CN" sz="2400" dirty="0" err="1"/>
              <a:t>or</a:t>
            </a:r>
            <a:r>
              <a:rPr lang="es-ES" altLang="zh-CN" sz="2400" dirty="0"/>
              <a:t> </a:t>
            </a:r>
            <a:r>
              <a:rPr lang="es-ES" altLang="zh-CN" sz="2400" dirty="0" err="1"/>
              <a:t>endorsement</a:t>
            </a:r>
            <a:r>
              <a:rPr lang="es-ES" altLang="zh-CN" sz="2400" dirty="0"/>
              <a:t> of new Rel-19 </a:t>
            </a:r>
            <a:r>
              <a:rPr lang="es-ES" altLang="zh-CN" sz="2400" dirty="0" err="1"/>
              <a:t>WIDs</a:t>
            </a:r>
            <a:r>
              <a:rPr lang="es-ES" altLang="zh-CN" sz="2400" dirty="0"/>
              <a:t>: </a:t>
            </a:r>
          </a:p>
          <a:p>
            <a:pPr lvl="1"/>
            <a:r>
              <a:rPr lang="es-ES" altLang="zh-CN" sz="2000" dirty="0"/>
              <a:t>6 new </a:t>
            </a:r>
            <a:r>
              <a:rPr lang="es-ES" altLang="zh-CN" sz="2000" dirty="0" err="1"/>
              <a:t>WIDs</a:t>
            </a:r>
            <a:r>
              <a:rPr lang="es-ES" altLang="zh-CN" sz="2000" dirty="0"/>
              <a:t> (i.e. AIML_CN, TEI19_QME; </a:t>
            </a:r>
            <a:r>
              <a:rPr lang="es-ES" altLang="zh-CN" sz="2000" dirty="0" err="1"/>
              <a:t>eLSAPP</a:t>
            </a:r>
            <a:r>
              <a:rPr lang="es-ES" altLang="zh-CN" sz="2000" dirty="0"/>
              <a:t>, TEI19_SLUPiR, eNetAE19, UAS_Ph3 ) are </a:t>
            </a:r>
            <a:r>
              <a:rPr lang="es-ES" altLang="zh-CN" sz="2000" dirty="0" err="1"/>
              <a:t>agreed</a:t>
            </a:r>
            <a:r>
              <a:rPr lang="es-ES" altLang="zh-CN" sz="2000" dirty="0"/>
              <a:t>;</a:t>
            </a:r>
          </a:p>
          <a:p>
            <a:pPr lvl="1"/>
            <a:r>
              <a:rPr lang="es-ES" altLang="zh-CN" sz="2000" dirty="0"/>
              <a:t>12 new </a:t>
            </a:r>
            <a:r>
              <a:rPr lang="es-ES" altLang="zh-CN" sz="2000" dirty="0" err="1"/>
              <a:t>WIDs</a:t>
            </a:r>
            <a:r>
              <a:rPr lang="es-ES" altLang="zh-CN" sz="2000" dirty="0"/>
              <a:t> (i.e.MPS4msg, UIA_ARC, </a:t>
            </a:r>
            <a:r>
              <a:rPr lang="es-ES" altLang="zh-CN" sz="2000" dirty="0" err="1"/>
              <a:t>AIML_App</a:t>
            </a:r>
            <a:r>
              <a:rPr lang="es-ES" altLang="zh-CN" sz="2000" dirty="0"/>
              <a:t>, UPEAS_Ph2, NG_RTC_Ph2, eEDGE_5GC_Ph3, MASSS, </a:t>
            </a:r>
            <a:r>
              <a:rPr lang="es-ES" altLang="zh-CN" sz="2000" dirty="0" err="1"/>
              <a:t>Metaverse_App</a:t>
            </a:r>
            <a:r>
              <a:rPr lang="es-ES" altLang="zh-CN" sz="2000" dirty="0"/>
              <a:t>, 5GSAT_Ph3_APP, 5G_ProSe_Ph3, SEALDD_Ph2, TEI19_RVAS ) are </a:t>
            </a:r>
            <a:r>
              <a:rPr lang="es-ES" altLang="zh-CN" sz="2000" dirty="0" err="1"/>
              <a:t>endorsed</a:t>
            </a:r>
            <a:r>
              <a:rPr lang="es-ES" altLang="zh-CN" sz="2000" dirty="0"/>
              <a:t>;</a:t>
            </a:r>
          </a:p>
          <a:p>
            <a:pPr lvl="1"/>
            <a:r>
              <a:rPr lang="es-ES" altLang="zh-CN" sz="2000" dirty="0"/>
              <a:t>1 </a:t>
            </a:r>
            <a:r>
              <a:rPr lang="es-ES" altLang="zh-CN" sz="2000" dirty="0" err="1"/>
              <a:t>revised</a:t>
            </a:r>
            <a:r>
              <a:rPr lang="es-ES" altLang="zh-CN" sz="2000" dirty="0"/>
              <a:t> WID </a:t>
            </a:r>
            <a:r>
              <a:rPr lang="es-ES" altLang="zh-CN" sz="2000" dirty="0" err="1"/>
              <a:t>is</a:t>
            </a:r>
            <a:r>
              <a:rPr lang="es-ES" altLang="zh-CN" sz="2000" dirty="0"/>
              <a:t> </a:t>
            </a:r>
            <a:r>
              <a:rPr lang="es-ES" altLang="zh-CN" sz="2000" dirty="0" err="1"/>
              <a:t>agreed</a:t>
            </a:r>
            <a:r>
              <a:rPr lang="es-ES" altLang="zh-CN" sz="2000" dirty="0"/>
              <a:t> (i.e. NBI19)</a:t>
            </a:r>
          </a:p>
          <a:p>
            <a:r>
              <a:rPr lang="es-ES" altLang="zh-CN" sz="2400" dirty="0"/>
              <a:t>Discussion </a:t>
            </a:r>
            <a:r>
              <a:rPr lang="es-ES" altLang="zh-CN" sz="2400" dirty="0" err="1"/>
              <a:t>papers</a:t>
            </a:r>
            <a:r>
              <a:rPr lang="es-ES" altLang="zh-CN" sz="2400" dirty="0"/>
              <a:t> </a:t>
            </a:r>
            <a:r>
              <a:rPr lang="es-ES" altLang="zh-CN" sz="2400" dirty="0" err="1"/>
              <a:t>were</a:t>
            </a:r>
            <a:r>
              <a:rPr lang="es-ES" altLang="zh-CN" sz="2400" dirty="0"/>
              <a:t> submitted </a:t>
            </a:r>
            <a:r>
              <a:rPr lang="es-ES" altLang="zh-CN" sz="2400" dirty="0" err="1"/>
              <a:t>on</a:t>
            </a:r>
            <a:r>
              <a:rPr lang="es-ES" altLang="zh-CN" sz="2400" dirty="0"/>
              <a:t> </a:t>
            </a:r>
            <a:r>
              <a:rPr lang="es-ES" altLang="zh-CN" sz="2400" dirty="0" err="1"/>
              <a:t>the</a:t>
            </a:r>
            <a:r>
              <a:rPr lang="es-ES" altLang="zh-CN" sz="2400" dirty="0"/>
              <a:t> future </a:t>
            </a:r>
            <a:r>
              <a:rPr lang="es-ES" altLang="zh-CN" sz="2400" dirty="0" err="1"/>
              <a:t>work</a:t>
            </a:r>
            <a:r>
              <a:rPr lang="es-ES" altLang="zh-CN" sz="2400" dirty="0"/>
              <a:t>.</a:t>
            </a:r>
          </a:p>
          <a:p>
            <a:r>
              <a:rPr lang="es-ES" altLang="zh-CN" sz="2400" dirty="0" err="1"/>
              <a:t>Discussion</a:t>
            </a:r>
            <a:r>
              <a:rPr lang="es-ES" altLang="zh-CN" sz="2400" dirty="0"/>
              <a:t> </a:t>
            </a:r>
            <a:r>
              <a:rPr lang="es-ES" altLang="zh-CN" sz="2400" dirty="0" err="1"/>
              <a:t>papers</a:t>
            </a:r>
            <a:r>
              <a:rPr lang="es-ES" altLang="zh-CN" sz="2400" dirty="0"/>
              <a:t> </a:t>
            </a:r>
            <a:r>
              <a:rPr lang="es-ES" altLang="zh-CN" sz="2400" dirty="0" err="1"/>
              <a:t>were</a:t>
            </a:r>
            <a:r>
              <a:rPr lang="es-ES" altLang="zh-CN" sz="2400" dirty="0"/>
              <a:t> </a:t>
            </a:r>
            <a:r>
              <a:rPr lang="es-ES" altLang="zh-CN" sz="2400" dirty="0" err="1"/>
              <a:t>submitted</a:t>
            </a:r>
            <a:r>
              <a:rPr lang="es-ES" altLang="zh-CN" sz="2400" dirty="0"/>
              <a:t> </a:t>
            </a:r>
            <a:r>
              <a:rPr lang="es-ES" altLang="zh-CN" sz="2400" dirty="0" err="1"/>
              <a:t>on</a:t>
            </a:r>
            <a:r>
              <a:rPr lang="es-ES" altLang="zh-CN" sz="2400" dirty="0"/>
              <a:t> </a:t>
            </a:r>
            <a:r>
              <a:rPr lang="es-ES" altLang="zh-CN" sz="2400" dirty="0" err="1"/>
              <a:t>proposed</a:t>
            </a:r>
            <a:r>
              <a:rPr lang="es-ES" altLang="zh-CN" sz="2400" dirty="0"/>
              <a:t> </a:t>
            </a:r>
            <a:r>
              <a:rPr lang="es-ES" altLang="zh-CN" sz="2400" dirty="0" err="1"/>
              <a:t>guidelines</a:t>
            </a:r>
            <a:r>
              <a:rPr lang="es-ES" altLang="zh-CN" sz="2400" dirty="0"/>
              <a:t> </a:t>
            </a:r>
            <a:r>
              <a:rPr lang="es-ES" altLang="zh-CN" sz="2400" dirty="0" err="1"/>
              <a:t>for</a:t>
            </a:r>
            <a:r>
              <a:rPr lang="es-ES" altLang="zh-CN" sz="2400" dirty="0"/>
              <a:t> </a:t>
            </a:r>
            <a:r>
              <a:rPr lang="es-ES" altLang="zh-CN" sz="2400" dirty="0" err="1"/>
              <a:t>work</a:t>
            </a:r>
            <a:r>
              <a:rPr lang="es-ES" altLang="zh-CN" sz="2400" dirty="0"/>
              <a:t> </a:t>
            </a:r>
            <a:r>
              <a:rPr lang="es-ES" altLang="zh-CN" sz="2400" dirty="0" err="1"/>
              <a:t>organization</a:t>
            </a:r>
            <a:r>
              <a:rPr lang="es-ES" altLang="zh-CN" sz="2400" dirty="0"/>
              <a:t>, WI Split </a:t>
            </a:r>
            <a:r>
              <a:rPr lang="es-ES" altLang="zh-CN" sz="2400" dirty="0" err="1"/>
              <a:t>among</a:t>
            </a:r>
            <a:r>
              <a:rPr lang="es-ES" altLang="zh-CN" sz="2400" dirty="0"/>
              <a:t> TEI19 and </a:t>
            </a:r>
            <a:r>
              <a:rPr lang="es-ES" altLang="zh-CN" sz="2400" dirty="0" err="1"/>
              <a:t>other</a:t>
            </a:r>
            <a:r>
              <a:rPr lang="es-ES" altLang="zh-CN" sz="2400" dirty="0"/>
              <a:t> </a:t>
            </a:r>
            <a:r>
              <a:rPr lang="es-ES" altLang="zh-CN" sz="2400" dirty="0" err="1"/>
              <a:t>stage</a:t>
            </a:r>
            <a:r>
              <a:rPr lang="es-ES" altLang="zh-CN" sz="2400" dirty="0"/>
              <a:t> 3 </a:t>
            </a:r>
            <a:r>
              <a:rPr lang="es-ES" altLang="zh-CN" sz="2400" dirty="0" err="1"/>
              <a:t>WIs</a:t>
            </a:r>
            <a:r>
              <a:rPr lang="es-ES" altLang="zh-CN" sz="2400" dirty="0"/>
              <a:t> and </a:t>
            </a:r>
            <a:r>
              <a:rPr lang="es-ES" altLang="zh-CN" sz="2400" dirty="0" err="1"/>
              <a:t>guidelines</a:t>
            </a:r>
            <a:r>
              <a:rPr lang="es-ES" altLang="zh-CN" sz="2400" dirty="0"/>
              <a:t> </a:t>
            </a:r>
            <a:r>
              <a:rPr lang="es-ES" altLang="zh-CN" sz="2400" dirty="0" err="1"/>
              <a:t>on</a:t>
            </a:r>
            <a:r>
              <a:rPr lang="es-ES" altLang="zh-CN" sz="2400" dirty="0"/>
              <a:t> API </a:t>
            </a:r>
            <a:r>
              <a:rPr lang="es-ES" altLang="zh-CN" sz="2400" dirty="0" err="1"/>
              <a:t>definition</a:t>
            </a:r>
            <a:r>
              <a:rPr lang="es-ES" altLang="zh-CN" sz="2400" dirty="0"/>
              <a:t> and </a:t>
            </a:r>
            <a:r>
              <a:rPr lang="es-ES" altLang="zh-CN" sz="2400" dirty="0" err="1"/>
              <a:t>documentation</a:t>
            </a:r>
            <a:r>
              <a:rPr lang="es-ES" altLang="zh-CN" sz="2400" dirty="0"/>
              <a:t>. </a:t>
            </a:r>
          </a:p>
          <a:p>
            <a:r>
              <a:rPr lang="es-ES" altLang="zh-CN" sz="2400" dirty="0"/>
              <a:t>112 </a:t>
            </a:r>
            <a:r>
              <a:rPr lang="es-ES" altLang="zh-CN" sz="2400" dirty="0" err="1"/>
              <a:t>agreed</a:t>
            </a:r>
            <a:r>
              <a:rPr lang="es-ES" altLang="zh-CN" sz="2400" dirty="0"/>
              <a:t> Cat-F/B </a:t>
            </a:r>
            <a:r>
              <a:rPr lang="es-ES" altLang="zh-CN" sz="2400" dirty="0" err="1"/>
              <a:t>CRs</a:t>
            </a:r>
            <a:r>
              <a:rPr lang="es-ES" altLang="zh-CN" sz="2400" dirty="0"/>
              <a:t>.</a:t>
            </a:r>
          </a:p>
        </p:txBody>
      </p:sp>
    </p:spTree>
    <p:extLst>
      <p:ext uri="{BB962C8B-B14F-4D97-AF65-F5344CB8AC3E}">
        <p14:creationId xmlns:p14="http://schemas.microsoft.com/office/powerpoint/2010/main" val="164512343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19 Status                              (1/4)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sz="2000" dirty="0"/>
              <a:t>NBI19 [</a:t>
            </a:r>
            <a:r>
              <a:rPr lang="en-US" sz="2000" i="1" dirty="0"/>
              <a:t>Enhancements of 3GPP Northbound and Application Layer interfaces and APIs Rel-19</a:t>
            </a:r>
            <a:r>
              <a:rPr lang="en-US" sz="2000" dirty="0"/>
              <a:t>] </a:t>
            </a:r>
          </a:p>
          <a:p>
            <a:pPr lvl="1"/>
            <a:r>
              <a:rPr lang="en-US" altLang="zh-CN" sz="1800" dirty="0"/>
              <a:t>Various corrections on attribute description updates, presence field corrections, data type definitions, error handling, etc.</a:t>
            </a:r>
          </a:p>
          <a:p>
            <a:pPr lvl="1"/>
            <a:r>
              <a:rPr lang="en-US" altLang="zh-CN" sz="1800" dirty="0"/>
              <a:t>Correction on the handling of redirection for the inner resource creation in NB APIs.</a:t>
            </a:r>
            <a:endParaRPr lang="es-ES" altLang="zh-CN" sz="1800" dirty="0"/>
          </a:p>
          <a:p>
            <a:r>
              <a:rPr lang="en-US" altLang="zh-CN" sz="2000" dirty="0"/>
              <a:t>SBIProtoc19 </a:t>
            </a:r>
            <a:r>
              <a:rPr lang="es-ES" altLang="zh-CN" sz="2000" dirty="0"/>
              <a:t>[</a:t>
            </a:r>
            <a:r>
              <a:rPr lang="en-US" sz="2000" i="1" dirty="0"/>
              <a:t>Service Based Interface Protocol Improvements Release 19</a:t>
            </a:r>
            <a:r>
              <a:rPr lang="es-ES" altLang="zh-CN" sz="2000" dirty="0"/>
              <a:t>] </a:t>
            </a:r>
          </a:p>
          <a:p>
            <a:pPr lvl="1">
              <a:spcBef>
                <a:spcPts val="600"/>
              </a:spcBef>
              <a:spcAft>
                <a:spcPts val="0"/>
              </a:spcAft>
            </a:pPr>
            <a:r>
              <a:rPr lang="en-US" sz="1800" dirty="0"/>
              <a:t>Optimization of the subscription to changes of data in UDR, protocol corrections identified in different APIs (e.g. presence field corrections, </a:t>
            </a:r>
            <a:r>
              <a:rPr lang="en-GB" sz="1800" dirty="0"/>
              <a:t>wrong data types, etc.)</a:t>
            </a:r>
          </a:p>
          <a:p>
            <a:r>
              <a:rPr lang="en-US" sz="2000" dirty="0"/>
              <a:t>TEI19_MINPA [CT Aspects on Minimize the Number of Policy Associations] </a:t>
            </a:r>
          </a:p>
          <a:p>
            <a:pPr lvl="1"/>
            <a:r>
              <a:rPr lang="en-US" sz="1800" dirty="0"/>
              <a:t>Introduction of AM and UE Policy Association Establishment determination in AMF</a:t>
            </a:r>
          </a:p>
          <a:p>
            <a:pPr lvl="1"/>
            <a:r>
              <a:rPr lang="en-US" sz="1800" dirty="0"/>
              <a:t>Procedure updates for the support of the minimize number for the AM and UE Policy</a:t>
            </a:r>
          </a:p>
          <a:p>
            <a:pPr lvl="1"/>
            <a:r>
              <a:rPr lang="en-US" sz="1800" dirty="0"/>
              <a:t>Policy subscription control based on UDM data.</a:t>
            </a:r>
          </a:p>
          <a:p>
            <a:pPr lvl="1">
              <a:spcBef>
                <a:spcPts val="600"/>
              </a:spcBef>
              <a:spcAft>
                <a:spcPts val="0"/>
              </a:spcAft>
            </a:pPr>
            <a:endParaRPr lang="en-GB" altLang="zh-CN" sz="1800" dirty="0"/>
          </a:p>
        </p:txBody>
      </p:sp>
    </p:spTree>
    <p:extLst>
      <p:ext uri="{BB962C8B-B14F-4D97-AF65-F5344CB8AC3E}">
        <p14:creationId xmlns:p14="http://schemas.microsoft.com/office/powerpoint/2010/main" val="386054329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19 Status                              (2/4)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a:t>EDGEAPP_Ph3 </a:t>
            </a:r>
            <a:r>
              <a:rPr lang="es-ES" altLang="zh-CN" sz="2000" dirty="0"/>
              <a:t>[</a:t>
            </a:r>
            <a:r>
              <a:rPr lang="en-US" altLang="zh-CN" sz="2000" i="1" dirty="0"/>
              <a:t>Enabling Edge Applications Phase 3</a:t>
            </a:r>
            <a:r>
              <a:rPr lang="es-ES" altLang="zh-CN" sz="2000" dirty="0"/>
              <a:t>] </a:t>
            </a:r>
            <a:endParaRPr lang="es-ES" altLang="zh-CN" sz="2000" dirty="0">
              <a:highlight>
                <a:srgbClr val="FFFF00"/>
              </a:highlight>
            </a:endParaRPr>
          </a:p>
          <a:p>
            <a:pPr lvl="1">
              <a:spcBef>
                <a:spcPts val="600"/>
              </a:spcBef>
              <a:spcAft>
                <a:spcPts val="0"/>
              </a:spcAft>
            </a:pPr>
            <a:r>
              <a:rPr lang="en-US" sz="1800" kern="0" dirty="0">
                <a:effectLst/>
                <a:ea typeface="MS Mincho" panose="02020609040205080304" pitchFamily="49" charset="-128"/>
              </a:rPr>
              <a:t>Updates to the EAS discovery procedures to support edge node sharing </a:t>
            </a:r>
            <a:r>
              <a:rPr lang="en-US" sz="1800" kern="0" dirty="0">
                <a:ea typeface="MS Mincho" panose="02020609040205080304" pitchFamily="49" charset="-128"/>
              </a:rPr>
              <a:t>and </a:t>
            </a:r>
            <a:r>
              <a:rPr lang="en-US" sz="1800" kern="0" dirty="0">
                <a:effectLst/>
                <a:ea typeface="MS Mincho" panose="02020609040205080304" pitchFamily="49" charset="-128"/>
              </a:rPr>
              <a:t>to support the prediction expiration time in ACR scenarios</a:t>
            </a:r>
            <a:endParaRPr lang="en-US" sz="1800" kern="0" dirty="0">
              <a:ea typeface="MS Mincho" panose="02020609040205080304" pitchFamily="49" charset="-128"/>
            </a:endParaRPr>
          </a:p>
          <a:p>
            <a:pPr lvl="1">
              <a:spcBef>
                <a:spcPts val="600"/>
              </a:spcBef>
              <a:spcAft>
                <a:spcPts val="0"/>
              </a:spcAft>
            </a:pPr>
            <a:r>
              <a:rPr lang="en-US" sz="1800" kern="0" dirty="0">
                <a:effectLst/>
                <a:ea typeface="MS Mincho" panose="02020609040205080304" pitchFamily="49" charset="-128"/>
              </a:rPr>
              <a:t>Support service KPIs and EDN information and group connection information synchronization in common EAS announcement procedures</a:t>
            </a:r>
          </a:p>
          <a:p>
            <a:pPr lvl="1">
              <a:spcBef>
                <a:spcPts val="600"/>
              </a:spcBef>
              <a:spcAft>
                <a:spcPts val="0"/>
              </a:spcAft>
            </a:pPr>
            <a:r>
              <a:rPr lang="en-US" sz="1800" kern="0" dirty="0">
                <a:effectLst/>
                <a:ea typeface="MS Mincho" panose="02020609040205080304" pitchFamily="49" charset="-128"/>
              </a:rPr>
              <a:t>Support new service consumers in the different APIs</a:t>
            </a:r>
          </a:p>
          <a:p>
            <a:pPr lvl="1">
              <a:spcBef>
                <a:spcPts val="600"/>
              </a:spcBef>
              <a:spcAft>
                <a:spcPts val="0"/>
              </a:spcAft>
            </a:pPr>
            <a:r>
              <a:rPr lang="en-US" sz="1800" kern="0" dirty="0">
                <a:effectLst/>
                <a:ea typeface="MS Mincho" panose="02020609040205080304" pitchFamily="49" charset="-128"/>
              </a:rPr>
              <a:t>Updates </a:t>
            </a:r>
            <a:r>
              <a:rPr lang="en-US" sz="1800" kern="0" dirty="0">
                <a:ea typeface="MS Mincho" panose="02020609040205080304" pitchFamily="49" charset="-128"/>
              </a:rPr>
              <a:t>related to </a:t>
            </a:r>
            <a:r>
              <a:rPr lang="en-US" sz="1800" kern="0" dirty="0" err="1">
                <a:effectLst/>
                <a:ea typeface="MS Mincho" panose="02020609040205080304" pitchFamily="49" charset="-128"/>
              </a:rPr>
              <a:t>Eecs_EASInfoManagement</a:t>
            </a:r>
            <a:r>
              <a:rPr lang="en-US" sz="1800" kern="0" dirty="0">
                <a:effectLst/>
                <a:ea typeface="MS Mincho" panose="02020609040205080304" pitchFamily="49" charset="-128"/>
              </a:rPr>
              <a:t> Service</a:t>
            </a:r>
          </a:p>
          <a:p>
            <a:pPr lvl="1">
              <a:spcBef>
                <a:spcPts val="600"/>
              </a:spcBef>
              <a:spcAft>
                <a:spcPts val="0"/>
              </a:spcAft>
            </a:pPr>
            <a:r>
              <a:rPr lang="en-US" sz="1800" kern="0" dirty="0">
                <a:effectLst/>
                <a:ea typeface="MS Mincho" panose="02020609040205080304" pitchFamily="49" charset="-128"/>
              </a:rPr>
              <a:t>Support common EAS relocation, EAS load information reporting, Requestor Identifier for </a:t>
            </a:r>
            <a:r>
              <a:rPr lang="en-US" sz="1800" kern="0" dirty="0" err="1">
                <a:effectLst/>
                <a:ea typeface="MS Mincho" panose="02020609040205080304" pitchFamily="49" charset="-128"/>
              </a:rPr>
              <a:t>Eees_UEIdentifier</a:t>
            </a:r>
            <a:r>
              <a:rPr lang="en-US" sz="1800" kern="0" dirty="0">
                <a:effectLst/>
                <a:ea typeface="MS Mincho" panose="02020609040205080304" pitchFamily="49" charset="-128"/>
              </a:rPr>
              <a:t> API, </a:t>
            </a:r>
            <a:r>
              <a:rPr lang="en-US" sz="1800" kern="0" dirty="0" err="1">
                <a:effectLst/>
                <a:ea typeface="MS Mincho" panose="02020609040205080304" pitchFamily="49" charset="-128"/>
              </a:rPr>
              <a:t>Eecs_ACREvents</a:t>
            </a:r>
            <a:r>
              <a:rPr lang="en-US" sz="1800" kern="0" dirty="0">
                <a:effectLst/>
                <a:ea typeface="MS Mincho" panose="02020609040205080304" pitchFamily="49" charset="-128"/>
              </a:rPr>
              <a:t> API specification</a:t>
            </a:r>
          </a:p>
          <a:p>
            <a:pPr lvl="1">
              <a:spcBef>
                <a:spcPts val="600"/>
              </a:spcBef>
              <a:spcAft>
                <a:spcPts val="0"/>
              </a:spcAft>
            </a:pPr>
            <a:r>
              <a:rPr lang="en-US" sz="1800" kern="0" dirty="0">
                <a:effectLst/>
                <a:ea typeface="MS Mincho" panose="02020609040205080304" pitchFamily="49" charset="-128"/>
              </a:rPr>
              <a:t>Service continuity for common EAS serving UE(s) of the same application group</a:t>
            </a:r>
            <a:endParaRPr lang="en-US" sz="1800" kern="0" dirty="0">
              <a:ea typeface="MS Mincho" panose="02020609040205080304" pitchFamily="49" charset="-128"/>
            </a:endParaRPr>
          </a:p>
          <a:p>
            <a:pPr lvl="1">
              <a:spcBef>
                <a:spcPts val="600"/>
              </a:spcBef>
              <a:spcAft>
                <a:spcPts val="0"/>
              </a:spcAft>
            </a:pPr>
            <a:r>
              <a:rPr lang="en-US" sz="1800" kern="0" dirty="0" err="1">
                <a:effectLst/>
                <a:ea typeface="MS Mincho" panose="02020609040205080304" pitchFamily="49" charset="-128"/>
              </a:rPr>
              <a:t>Eecs_ECSServiceProvisioning</a:t>
            </a:r>
            <a:r>
              <a:rPr lang="en-US" sz="1800" kern="0" dirty="0">
                <a:effectLst/>
                <a:ea typeface="MS Mincho" panose="02020609040205080304" pitchFamily="49" charset="-128"/>
              </a:rPr>
              <a:t> – Common EAS in partner ECSP</a:t>
            </a:r>
            <a:endParaRPr lang="en-GB" altLang="zh-CN" sz="2200" dirty="0"/>
          </a:p>
        </p:txBody>
      </p:sp>
    </p:spTree>
    <p:extLst>
      <p:ext uri="{BB962C8B-B14F-4D97-AF65-F5344CB8AC3E}">
        <p14:creationId xmlns:p14="http://schemas.microsoft.com/office/powerpoint/2010/main" val="353274485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407906" y="327434"/>
            <a:ext cx="10515600" cy="1325563"/>
          </a:xfrm>
        </p:spPr>
        <p:txBody>
          <a:bodyPr/>
          <a:lstStyle/>
          <a:p>
            <a:r>
              <a:rPr lang="es-ES" altLang="zh-CN" dirty="0" err="1"/>
              <a:t>Release</a:t>
            </a:r>
            <a:r>
              <a:rPr lang="es-ES" altLang="zh-CN" dirty="0"/>
              <a:t> 19 Status                              (3/4)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sz="2000" dirty="0"/>
              <a:t>UASAPP_Ph3 [</a:t>
            </a:r>
            <a:r>
              <a:rPr lang="en-US" sz="2000" i="1" dirty="0"/>
              <a:t>CT Aspects of Application Layer Support for Uncrewed Aerial Systems (UAS), Phase 3</a:t>
            </a:r>
            <a:r>
              <a:rPr lang="en-US" sz="2000" dirty="0"/>
              <a:t>]</a:t>
            </a:r>
          </a:p>
          <a:p>
            <a:pPr lvl="1"/>
            <a:r>
              <a:rPr lang="en-US" sz="1800" kern="0" dirty="0">
                <a:ea typeface="MS Mincho" panose="02020609040205080304" pitchFamily="49" charset="-128"/>
              </a:rPr>
              <a:t>Support Dual Network-Assisted C2 communications</a:t>
            </a:r>
          </a:p>
          <a:p>
            <a:pPr lvl="1"/>
            <a:r>
              <a:rPr lang="en-GB" sz="1800" kern="0" dirty="0">
                <a:ea typeface="MS Mincho" panose="02020609040205080304" pitchFamily="49" charset="-128"/>
              </a:rPr>
              <a:t>Support for DAA LDGS</a:t>
            </a:r>
            <a:endParaRPr lang="en-US" sz="1800" kern="0" dirty="0">
              <a:ea typeface="MS Mincho" panose="02020609040205080304" pitchFamily="49" charset="-128"/>
            </a:endParaRPr>
          </a:p>
          <a:p>
            <a:pPr lvl="1"/>
            <a:r>
              <a:rPr lang="en-US" sz="1800" kern="0" dirty="0">
                <a:ea typeface="MS Mincho" panose="02020609040205080304" pitchFamily="49" charset="-128"/>
              </a:rPr>
              <a:t>Specification of </a:t>
            </a:r>
            <a:r>
              <a:rPr lang="en-US" sz="1800" kern="0" dirty="0" err="1">
                <a:ea typeface="MS Mincho" panose="02020609040205080304" pitchFamily="49" charset="-128"/>
              </a:rPr>
              <a:t>UAE_FlightPathMonitoring</a:t>
            </a:r>
            <a:r>
              <a:rPr lang="en-US" sz="1800" kern="0" dirty="0">
                <a:ea typeface="MS Mincho" panose="02020609040205080304" pitchFamily="49" charset="-128"/>
              </a:rPr>
              <a:t> API</a:t>
            </a:r>
          </a:p>
          <a:p>
            <a:pPr lvl="1"/>
            <a:r>
              <a:rPr lang="en-US" sz="1800" kern="0" dirty="0">
                <a:ea typeface="MS Mincho" panose="02020609040205080304" pitchFamily="49" charset="-128"/>
              </a:rPr>
              <a:t>Start the definition of the </a:t>
            </a:r>
            <a:r>
              <a:rPr lang="en-US" sz="1800" kern="0" dirty="0" err="1">
                <a:ea typeface="MS Mincho" panose="02020609040205080304" pitchFamily="49" charset="-128"/>
              </a:rPr>
              <a:t>UAE_FlightRouteSupport</a:t>
            </a:r>
            <a:r>
              <a:rPr lang="en-US" sz="1800" kern="0" dirty="0">
                <a:ea typeface="MS Mincho" panose="02020609040205080304" pitchFamily="49" charset="-128"/>
              </a:rPr>
              <a:t> API.</a:t>
            </a:r>
          </a:p>
          <a:p>
            <a:r>
              <a:rPr lang="en-GB" sz="1800" kern="100" dirty="0">
                <a:solidFill>
                  <a:srgbClr val="000000"/>
                </a:solidFill>
                <a:effectLst/>
                <a:latin typeface="Arial" panose="020B0604020202020204" pitchFamily="34" charset="0"/>
                <a:ea typeface="Yu Mincho" panose="02020400000000000000" pitchFamily="18" charset="-128"/>
              </a:rPr>
              <a:t> TEI19_RVAS [</a:t>
            </a:r>
            <a:r>
              <a:rPr lang="en-GB" sz="1800" i="1" kern="100" dirty="0">
                <a:solidFill>
                  <a:srgbClr val="000000"/>
                </a:solidFill>
                <a:effectLst/>
                <a:latin typeface="Arial" panose="020B0604020202020204" pitchFamily="34" charset="0"/>
                <a:ea typeface="Yu Mincho" panose="02020400000000000000" pitchFamily="18" charset="-128"/>
              </a:rPr>
              <a:t>CT Aspects of architecture support of Roaming Value Added Services</a:t>
            </a:r>
            <a:r>
              <a:rPr lang="en-GB" sz="1800" kern="100" dirty="0">
                <a:solidFill>
                  <a:srgbClr val="000000"/>
                </a:solidFill>
                <a:effectLst/>
                <a:latin typeface="Arial" panose="020B0604020202020204" pitchFamily="34" charset="0"/>
                <a:ea typeface="Yu Mincho" panose="02020400000000000000" pitchFamily="18" charset="-128"/>
              </a:rPr>
              <a:t>]</a:t>
            </a:r>
            <a:endParaRPr lang="en-US" sz="1800" kern="100" dirty="0">
              <a:solidFill>
                <a:srgbClr val="0070C0"/>
              </a:solidFill>
              <a:effectLst/>
              <a:latin typeface="Arial" panose="020B0604020202020204" pitchFamily="34" charset="0"/>
              <a:ea typeface="Yu Mincho" panose="02020400000000000000" pitchFamily="18" charset="-128"/>
            </a:endParaRPr>
          </a:p>
          <a:p>
            <a:pPr lvl="1"/>
            <a:r>
              <a:rPr lang="en-US" sz="1800" kern="0" dirty="0">
                <a:ea typeface="MS Mincho" panose="02020609040205080304" pitchFamily="49" charset="-128"/>
              </a:rPr>
              <a:t>Updates in TS 29.122 &amp; TS 29.522 </a:t>
            </a:r>
            <a:r>
              <a:rPr lang="nb-NO" sz="1800" kern="0" dirty="0">
                <a:ea typeface="MS Mincho" panose="02020609040205080304" pitchFamily="49" charset="-128"/>
              </a:rPr>
              <a:t>to support RVAS Welcome SMS</a:t>
            </a:r>
            <a:endParaRPr lang="en-US" sz="1800" kern="0" dirty="0">
              <a:ea typeface="MS Mincho" panose="02020609040205080304" pitchFamily="49" charset="-128"/>
            </a:endParaRPr>
          </a:p>
          <a:p>
            <a:r>
              <a:rPr lang="en-US" sz="1800" kern="100" dirty="0">
                <a:solidFill>
                  <a:srgbClr val="000000"/>
                </a:solidFill>
                <a:latin typeface="Arial" panose="020B0604020202020204" pitchFamily="34" charset="0"/>
                <a:ea typeface="Yu Mincho" panose="02020400000000000000" pitchFamily="18" charset="-128"/>
              </a:rPr>
              <a:t>TEI19_QME </a:t>
            </a:r>
            <a:r>
              <a:rPr lang="en-US" sz="2200" kern="0" dirty="0">
                <a:ea typeface="MS Mincho" panose="02020609040205080304" pitchFamily="49" charset="-128"/>
              </a:rPr>
              <a:t>[</a:t>
            </a:r>
            <a:r>
              <a:rPr lang="en-US" sz="2200" i="1" kern="0" dirty="0">
                <a:ea typeface="MS Mincho" panose="02020609040205080304" pitchFamily="49" charset="-128"/>
              </a:rPr>
              <a:t>5GS enhancement on QoS monitoring Enhancement</a:t>
            </a:r>
            <a:r>
              <a:rPr lang="en-US" sz="2200" kern="0" dirty="0">
                <a:ea typeface="MS Mincho" panose="02020609040205080304" pitchFamily="49" charset="-128"/>
              </a:rPr>
              <a:t>]</a:t>
            </a:r>
          </a:p>
          <a:p>
            <a:pPr lvl="1"/>
            <a:r>
              <a:rPr lang="nb-NO" sz="1800" dirty="0">
                <a:effectLst/>
                <a:latin typeface="Arial" panose="020B0604020202020204" pitchFamily="34" charset="0"/>
                <a:ea typeface="SimSun" panose="02010600030101010101" pitchFamily="2" charset="-122"/>
                <a:cs typeface="Times New Roman" panose="02020603050405020304" pitchFamily="18" charset="0"/>
              </a:rPr>
              <a:t>Support of QoS Monitoring enhancement on capability report</a:t>
            </a:r>
            <a:r>
              <a:rPr lang="en-US" sz="1800" kern="0" dirty="0">
                <a:effectLst/>
                <a:latin typeface="Arial" panose="020B0604020202020204" pitchFamily="34" charset="0"/>
                <a:ea typeface="MS Mincho" panose="02020609040205080304" pitchFamily="49" charset="-128"/>
                <a:cs typeface="Times New Roman" panose="02020603050405020304" pitchFamily="18" charset="0"/>
              </a:rPr>
              <a:t> in the different APIs.</a:t>
            </a:r>
          </a:p>
          <a:p>
            <a:r>
              <a:rPr lang="en-US" sz="2200" kern="0" dirty="0">
                <a:ea typeface="MS Mincho" panose="02020609040205080304" pitchFamily="49" charset="-128"/>
              </a:rPr>
              <a:t>TEI19_SLUPiR [CT Aspects on Spending Limits for UE Policies in Roaming Scenario]</a:t>
            </a:r>
          </a:p>
          <a:p>
            <a:pPr lvl="1"/>
            <a:r>
              <a:rPr lang="en-US" sz="1800" kern="0" dirty="0">
                <a:ea typeface="MS Mincho" panose="02020609040205080304" pitchFamily="49" charset="-128"/>
              </a:rPr>
              <a:t>Introduction of Spending Limits support, CHF selection and interaction between H-PCF &amp; H-CHF</a:t>
            </a:r>
          </a:p>
          <a:p>
            <a:pPr marL="457200" lvl="1" indent="0">
              <a:buNone/>
            </a:pPr>
            <a:endParaRPr lang="en-US" sz="1800" kern="0" dirty="0">
              <a:ea typeface="MS Mincho" panose="02020609040205080304" pitchFamily="49" charset="-128"/>
            </a:endParaRPr>
          </a:p>
        </p:txBody>
      </p:sp>
    </p:spTree>
    <p:extLst>
      <p:ext uri="{BB962C8B-B14F-4D97-AF65-F5344CB8AC3E}">
        <p14:creationId xmlns:p14="http://schemas.microsoft.com/office/powerpoint/2010/main" val="190942891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407906" y="327434"/>
            <a:ext cx="10515600" cy="1325563"/>
          </a:xfrm>
        </p:spPr>
        <p:txBody>
          <a:bodyPr/>
          <a:lstStyle/>
          <a:p>
            <a:r>
              <a:rPr lang="es-ES" altLang="zh-CN" dirty="0" err="1"/>
              <a:t>Release</a:t>
            </a:r>
            <a:r>
              <a:rPr lang="es-ES" altLang="zh-CN" dirty="0"/>
              <a:t> 19 Status                              (4/4)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sz="2400" kern="0" dirty="0">
                <a:ea typeface="MS Mincho" panose="02020609040205080304" pitchFamily="49" charset="-128"/>
              </a:rPr>
              <a:t>eNetAE19 [ </a:t>
            </a:r>
            <a:r>
              <a:rPr lang="en-US" sz="2400" i="1" kern="0" dirty="0">
                <a:ea typeface="MS Mincho" panose="02020609040205080304" pitchFamily="49" charset="-128"/>
              </a:rPr>
              <a:t>Enhancements on Network Automation Enablers</a:t>
            </a:r>
            <a:r>
              <a:rPr lang="en-US" sz="2400" kern="0" dirty="0">
                <a:ea typeface="MS Mincho" panose="02020609040205080304" pitchFamily="49" charset="-128"/>
              </a:rPr>
              <a:t>]</a:t>
            </a:r>
          </a:p>
          <a:p>
            <a:pPr lvl="1"/>
            <a:r>
              <a:rPr lang="nb-NO" sz="2000" dirty="0">
                <a:effectLst/>
                <a:ea typeface="SimSun" panose="02010600030101010101" pitchFamily="2" charset="-122"/>
                <a:cs typeface="Times New Roman" panose="02020603050405020304" pitchFamily="18" charset="0"/>
              </a:rPr>
              <a:t>Various DCCF/ADRF/MFAF API corrections, including feature negotiation, security aspects and API descriptions.</a:t>
            </a:r>
          </a:p>
          <a:p>
            <a:r>
              <a:rPr lang="nb-NO" sz="2400" kern="0" dirty="0">
                <a:ea typeface="SimSun" panose="02010600030101010101" pitchFamily="2" charset="-122"/>
                <a:cs typeface="Times New Roman" panose="02020603050405020304" pitchFamily="18" charset="0"/>
              </a:rPr>
              <a:t>TEI19 [</a:t>
            </a:r>
            <a:r>
              <a:rPr lang="nb-NO" sz="2400" i="1" kern="0" dirty="0">
                <a:ea typeface="SimSun" panose="02010600030101010101" pitchFamily="2" charset="-122"/>
                <a:cs typeface="Times New Roman" panose="02020603050405020304" pitchFamily="18" charset="0"/>
              </a:rPr>
              <a:t>Technical Enhancements and Improvements</a:t>
            </a:r>
            <a:r>
              <a:rPr lang="nb-NO" sz="2400" kern="0" dirty="0">
                <a:ea typeface="SimSun" panose="02010600030101010101" pitchFamily="2" charset="-122"/>
                <a:cs typeface="Times New Roman" panose="02020603050405020304" pitchFamily="18" charset="0"/>
              </a:rPr>
              <a:t>]</a:t>
            </a:r>
          </a:p>
          <a:p>
            <a:pPr lvl="1"/>
            <a:r>
              <a:rPr lang="nb-NO" sz="2000" kern="0" dirty="0">
                <a:ea typeface="SimSun" panose="02010600030101010101" pitchFamily="2" charset="-122"/>
                <a:cs typeface="Times New Roman" panose="02020603050405020304" pitchFamily="18" charset="0"/>
              </a:rPr>
              <a:t>Various enhancements related to different Wis (XRM, AIMLsys, 5MBS, UASAPP_Ph2, SEAL_Ph3, NSCALE, CAPIF, TRS_URLLC, etc.).</a:t>
            </a:r>
          </a:p>
          <a:p>
            <a:pPr lvl="1"/>
            <a:r>
              <a:rPr lang="nb-NO" sz="2000" kern="0" dirty="0">
                <a:ea typeface="SimSun" panose="02010600030101010101" pitchFamily="2" charset="-122"/>
                <a:cs typeface="Times New Roman" panose="02020603050405020304" pitchFamily="18" charset="0"/>
              </a:rPr>
              <a:t>Several CRs were moved to this WI during the meeting when considered as non-FASMO.</a:t>
            </a:r>
            <a:endParaRPr lang="en-US" sz="2000" kern="0" dirty="0">
              <a:ea typeface="MS Mincho" panose="02020609040205080304" pitchFamily="49" charset="-128"/>
            </a:endParaRPr>
          </a:p>
          <a:p>
            <a:pPr marL="457200" lvl="1" indent="0">
              <a:buNone/>
            </a:pPr>
            <a:endParaRPr lang="en-US" sz="1800" kern="0" dirty="0">
              <a:ea typeface="MS Mincho" panose="02020609040205080304" pitchFamily="49" charset="-128"/>
            </a:endParaRPr>
          </a:p>
        </p:txBody>
      </p:sp>
    </p:spTree>
    <p:extLst>
      <p:ext uri="{BB962C8B-B14F-4D97-AF65-F5344CB8AC3E}">
        <p14:creationId xmlns:p14="http://schemas.microsoft.com/office/powerpoint/2010/main" val="208094102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 General</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60405" y="1943354"/>
            <a:ext cx="11183176" cy="4539712"/>
          </a:xfrm>
        </p:spPr>
        <p:txBody>
          <a:bodyPr/>
          <a:lstStyle/>
          <a:p>
            <a:r>
              <a:rPr lang="es-ES" altLang="zh-CN" sz="2400" dirty="0" err="1"/>
              <a:t>First</a:t>
            </a:r>
            <a:r>
              <a:rPr lang="es-ES" altLang="zh-CN" sz="2400" dirty="0"/>
              <a:t> meeting after </a:t>
            </a:r>
            <a:r>
              <a:rPr lang="es-ES" altLang="zh-CN" sz="2400" dirty="0" err="1"/>
              <a:t>the</a:t>
            </a:r>
            <a:r>
              <a:rPr lang="es-ES" altLang="zh-CN" sz="2400" dirty="0"/>
              <a:t> </a:t>
            </a:r>
            <a:r>
              <a:rPr lang="es-ES" altLang="zh-CN" sz="2400" dirty="0" err="1"/>
              <a:t>freeze</a:t>
            </a:r>
            <a:r>
              <a:rPr lang="es-ES" altLang="zh-CN" sz="2400" dirty="0"/>
              <a:t> </a:t>
            </a:r>
            <a:r>
              <a:rPr lang="es-ES" altLang="zh-CN" sz="2400" dirty="0" err="1"/>
              <a:t>of</a:t>
            </a:r>
            <a:r>
              <a:rPr lang="es-ES" altLang="zh-CN" sz="2400" dirty="0"/>
              <a:t> </a:t>
            </a:r>
            <a:r>
              <a:rPr lang="es-ES" altLang="zh-CN" sz="2400" dirty="0" err="1"/>
              <a:t>the</a:t>
            </a:r>
            <a:r>
              <a:rPr lang="es-ES" altLang="zh-CN" sz="2400" dirty="0"/>
              <a:t> </a:t>
            </a:r>
            <a:r>
              <a:rPr lang="es-ES" altLang="zh-CN" sz="2400" dirty="0" err="1"/>
              <a:t>Release</a:t>
            </a:r>
            <a:r>
              <a:rPr lang="es-ES" altLang="zh-CN" sz="2400" dirty="0"/>
              <a:t>.</a:t>
            </a:r>
          </a:p>
          <a:p>
            <a:r>
              <a:rPr lang="es-ES" altLang="zh-CN" sz="2400" dirty="0"/>
              <a:t>Big </a:t>
            </a:r>
            <a:r>
              <a:rPr lang="es-ES" altLang="zh-CN" sz="2400" dirty="0" err="1"/>
              <a:t>number</a:t>
            </a:r>
            <a:r>
              <a:rPr lang="es-ES" altLang="zh-CN" sz="2400" dirty="0"/>
              <a:t> </a:t>
            </a:r>
            <a:r>
              <a:rPr lang="es-ES" altLang="zh-CN" sz="2400" dirty="0" err="1"/>
              <a:t>of</a:t>
            </a:r>
            <a:r>
              <a:rPr lang="es-ES" altLang="zh-CN" sz="2400" dirty="0"/>
              <a:t> </a:t>
            </a:r>
            <a:r>
              <a:rPr lang="es-ES" altLang="zh-CN" sz="2400" dirty="0" err="1"/>
              <a:t>corrections</a:t>
            </a:r>
            <a:r>
              <a:rPr lang="es-ES" altLang="zh-CN" sz="2400" dirty="0"/>
              <a:t>: 100 Cat-F </a:t>
            </a:r>
            <a:r>
              <a:rPr lang="es-ES" altLang="zh-CN" sz="2400" dirty="0" err="1"/>
              <a:t>CRs</a:t>
            </a:r>
            <a:r>
              <a:rPr lang="es-ES" altLang="zh-CN" sz="2400" dirty="0"/>
              <a:t> </a:t>
            </a:r>
            <a:r>
              <a:rPr lang="es-ES" altLang="zh-CN" sz="2400" dirty="0" err="1"/>
              <a:t>agreed</a:t>
            </a:r>
            <a:r>
              <a:rPr lang="es-ES" altLang="zh-CN" sz="2400" dirty="0"/>
              <a:t>.</a:t>
            </a:r>
          </a:p>
          <a:p>
            <a:r>
              <a:rPr lang="es-ES" altLang="zh-CN" sz="2400" dirty="0" err="1"/>
              <a:t>Some</a:t>
            </a:r>
            <a:r>
              <a:rPr lang="es-ES" altLang="zh-CN" sz="2400" dirty="0"/>
              <a:t> </a:t>
            </a:r>
            <a:r>
              <a:rPr lang="es-ES" altLang="zh-CN" sz="2400" dirty="0" err="1"/>
              <a:t>flexibility</a:t>
            </a:r>
            <a:r>
              <a:rPr lang="es-ES" altLang="zh-CN" sz="2400" dirty="0"/>
              <a:t> in </a:t>
            </a:r>
            <a:r>
              <a:rPr lang="es-ES" altLang="zh-CN" sz="2400" dirty="0" err="1"/>
              <a:t>the</a:t>
            </a:r>
            <a:r>
              <a:rPr lang="es-ES" altLang="zh-CN" sz="2400" dirty="0"/>
              <a:t> </a:t>
            </a:r>
            <a:r>
              <a:rPr lang="es-ES" altLang="zh-CN" sz="2400" dirty="0" err="1"/>
              <a:t>specification</a:t>
            </a:r>
            <a:r>
              <a:rPr lang="es-ES" altLang="zh-CN" sz="2400" dirty="0"/>
              <a:t> </a:t>
            </a:r>
            <a:r>
              <a:rPr lang="es-ES" altLang="zh-CN" sz="2400" dirty="0" err="1"/>
              <a:t>of</a:t>
            </a:r>
            <a:r>
              <a:rPr lang="es-ES" altLang="zh-CN" sz="2400" dirty="0"/>
              <a:t> </a:t>
            </a:r>
            <a:r>
              <a:rPr lang="es-ES" altLang="zh-CN" sz="2400" dirty="0" err="1"/>
              <a:t>functionality</a:t>
            </a:r>
            <a:r>
              <a:rPr lang="es-ES" altLang="zh-CN" sz="2400" dirty="0"/>
              <a:t> </a:t>
            </a:r>
            <a:r>
              <a:rPr lang="es-ES" altLang="zh-CN" sz="2400" dirty="0" err="1"/>
              <a:t>for</a:t>
            </a:r>
            <a:r>
              <a:rPr lang="es-ES" altLang="zh-CN" sz="2400" dirty="0"/>
              <a:t> </a:t>
            </a:r>
            <a:r>
              <a:rPr lang="es-ES" altLang="zh-CN" sz="2400" dirty="0" err="1"/>
              <a:t>specific</a:t>
            </a:r>
            <a:r>
              <a:rPr lang="es-ES" altLang="zh-CN" sz="2400" dirty="0"/>
              <a:t> cases </a:t>
            </a:r>
            <a:r>
              <a:rPr lang="es-ES" altLang="zh-CN" sz="2400" dirty="0" err="1"/>
              <a:t>to</a:t>
            </a:r>
            <a:r>
              <a:rPr lang="es-ES" altLang="zh-CN" sz="2400" dirty="0"/>
              <a:t> </a:t>
            </a:r>
            <a:r>
              <a:rPr lang="es-ES" altLang="zh-CN" sz="2400" dirty="0" err="1"/>
              <a:t>avoid</a:t>
            </a:r>
            <a:r>
              <a:rPr lang="es-ES" altLang="zh-CN" sz="2400" dirty="0"/>
              <a:t> Non-</a:t>
            </a:r>
            <a:r>
              <a:rPr lang="es-ES" altLang="zh-CN" sz="2400" dirty="0" err="1"/>
              <a:t>Backward</a:t>
            </a:r>
            <a:r>
              <a:rPr lang="es-ES" altLang="zh-CN" sz="2400" dirty="0"/>
              <a:t> Compatible </a:t>
            </a:r>
            <a:r>
              <a:rPr lang="es-ES" altLang="zh-CN" sz="2400" dirty="0" err="1"/>
              <a:t>solutions</a:t>
            </a:r>
            <a:r>
              <a:rPr lang="es-ES" altLang="zh-CN" sz="2400" dirty="0"/>
              <a:t>.</a:t>
            </a:r>
          </a:p>
          <a:p>
            <a:r>
              <a:rPr lang="es-ES" altLang="zh-CN" sz="2400" dirty="0" err="1"/>
              <a:t>Two</a:t>
            </a:r>
            <a:r>
              <a:rPr lang="es-ES" altLang="zh-CN" sz="2400" dirty="0"/>
              <a:t> </a:t>
            </a:r>
            <a:r>
              <a:rPr lang="es-ES" altLang="zh-CN" sz="2400" dirty="0" err="1"/>
              <a:t>LSs</a:t>
            </a:r>
            <a:r>
              <a:rPr lang="es-ES" altLang="zh-CN" sz="2400" dirty="0"/>
              <a:t> </a:t>
            </a:r>
            <a:r>
              <a:rPr lang="es-ES" altLang="zh-CN" sz="2400" dirty="0" err="1"/>
              <a:t>to</a:t>
            </a:r>
            <a:r>
              <a:rPr lang="es-ES" altLang="zh-CN" sz="2400" dirty="0"/>
              <a:t> </a:t>
            </a:r>
            <a:r>
              <a:rPr lang="es-ES" altLang="zh-CN" sz="2400" dirty="0" err="1"/>
              <a:t>clarify</a:t>
            </a:r>
            <a:r>
              <a:rPr lang="es-ES" altLang="zh-CN" sz="2400" dirty="0"/>
              <a:t> </a:t>
            </a:r>
            <a:r>
              <a:rPr lang="es-ES" altLang="zh-CN" sz="2400" dirty="0" err="1"/>
              <a:t>Release</a:t>
            </a:r>
            <a:r>
              <a:rPr lang="es-ES" altLang="zh-CN" sz="2400" dirty="0"/>
              <a:t> 18 </a:t>
            </a:r>
            <a:r>
              <a:rPr lang="es-ES" altLang="zh-CN" sz="2400" dirty="0" err="1"/>
              <a:t>functionality</a:t>
            </a:r>
            <a:r>
              <a:rPr lang="es-ES" altLang="zh-CN" sz="2400" dirty="0"/>
              <a:t>.</a:t>
            </a:r>
          </a:p>
          <a:p>
            <a:r>
              <a:rPr lang="es-ES" altLang="zh-CN" sz="2400" dirty="0" err="1"/>
              <a:t>All</a:t>
            </a:r>
            <a:r>
              <a:rPr lang="es-ES" altLang="zh-CN" sz="2400" dirty="0"/>
              <a:t> </a:t>
            </a:r>
            <a:r>
              <a:rPr lang="es-ES" altLang="zh-CN" sz="2400" dirty="0" err="1"/>
              <a:t>Release</a:t>
            </a:r>
            <a:r>
              <a:rPr lang="es-ES" altLang="zh-CN" sz="2400" dirty="0"/>
              <a:t> 18 </a:t>
            </a:r>
            <a:r>
              <a:rPr lang="es-ES" altLang="zh-CN" sz="2400" dirty="0" err="1"/>
              <a:t>Work</a:t>
            </a:r>
            <a:r>
              <a:rPr lang="es-ES" altLang="zh-CN" sz="2400" dirty="0"/>
              <a:t> </a:t>
            </a:r>
            <a:r>
              <a:rPr lang="es-ES" altLang="zh-CN" sz="2400" dirty="0" err="1"/>
              <a:t>Items</a:t>
            </a:r>
            <a:r>
              <a:rPr lang="es-ES" altLang="zh-CN" sz="2400" dirty="0"/>
              <a:t> are </a:t>
            </a:r>
            <a:r>
              <a:rPr lang="es-ES" altLang="zh-CN" sz="2400" dirty="0" err="1"/>
              <a:t>considered</a:t>
            </a:r>
            <a:r>
              <a:rPr lang="es-ES" altLang="zh-CN" sz="2400" dirty="0"/>
              <a:t> </a:t>
            </a:r>
            <a:r>
              <a:rPr lang="es-ES" altLang="zh-CN" sz="2400" dirty="0" err="1"/>
              <a:t>now</a:t>
            </a:r>
            <a:r>
              <a:rPr lang="es-ES" altLang="zh-CN" sz="2400" dirty="0"/>
              <a:t> 100% complete.</a:t>
            </a:r>
          </a:p>
          <a:p>
            <a:endParaRPr lang="es-ES" altLang="zh-CN" sz="1800" dirty="0"/>
          </a:p>
          <a:p>
            <a:endParaRPr lang="es-ES" altLang="zh-CN" sz="1800" dirty="0"/>
          </a:p>
          <a:p>
            <a:endParaRPr lang="es-ES" altLang="zh-CN" sz="1800" dirty="0"/>
          </a:p>
          <a:p>
            <a:endParaRPr lang="es-ES" altLang="zh-CN" sz="1800" dirty="0"/>
          </a:p>
          <a:p>
            <a:pPr marL="0" indent="0">
              <a:buNone/>
            </a:pPr>
            <a:endParaRPr lang="es-ES" dirty="0"/>
          </a:p>
        </p:txBody>
      </p:sp>
    </p:spTree>
    <p:extLst>
      <p:ext uri="{BB962C8B-B14F-4D97-AF65-F5344CB8AC3E}">
        <p14:creationId xmlns:p14="http://schemas.microsoft.com/office/powerpoint/2010/main" val="69924862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(1/6)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TRS_URLLC [</a:t>
            </a:r>
            <a:r>
              <a:rPr lang="en-GB" altLang="zh-CN" sz="2000" i="1" dirty="0"/>
              <a:t>NR Timing Resiliency and URLLC enhancements</a:t>
            </a:r>
            <a:r>
              <a:rPr lang="es-ES" altLang="zh-CN" sz="2000" dirty="0"/>
              <a:t>] </a:t>
            </a:r>
            <a:endParaRPr lang="es-ES" altLang="zh-CN" sz="2000" dirty="0">
              <a:highlight>
                <a:srgbClr val="FFFF00"/>
              </a:highlight>
            </a:endParaRPr>
          </a:p>
          <a:p>
            <a:pPr lvl="1">
              <a:spcBef>
                <a:spcPts val="600"/>
              </a:spcBef>
              <a:spcAft>
                <a:spcPts val="0"/>
              </a:spcAft>
            </a:pPr>
            <a:r>
              <a:rPr lang="en-GB" altLang="zh-CN" sz="1800" dirty="0"/>
              <a:t>Miscellaneous corrections to the ASTI API.</a:t>
            </a:r>
            <a:endParaRPr lang="es-ES" altLang="zh-CN" sz="1800" dirty="0"/>
          </a:p>
          <a:p>
            <a:r>
              <a:rPr lang="en-US" altLang="zh-CN" sz="2000" dirty="0"/>
              <a:t>SEAL_Ph3 </a:t>
            </a:r>
            <a:r>
              <a:rPr lang="es-ES" altLang="zh-CN" sz="2000" dirty="0"/>
              <a:t>[</a:t>
            </a:r>
            <a:r>
              <a:rPr lang="en-US" altLang="zh-CN" sz="2000" i="1" dirty="0"/>
              <a:t>Service Enabler Architecture Layer for Vertical Phase 3</a:t>
            </a:r>
            <a:r>
              <a:rPr lang="es-ES" altLang="zh-CN" sz="2000" dirty="0"/>
              <a:t>]</a:t>
            </a:r>
            <a:r>
              <a:rPr lang="es-ES" altLang="zh-CN" sz="2000" dirty="0">
                <a:solidFill>
                  <a:srgbClr val="2A6EA8"/>
                </a:solidFill>
              </a:rPr>
              <a:t> </a:t>
            </a:r>
            <a:endParaRPr lang="es-ES" altLang="zh-CN" sz="2000" dirty="0"/>
          </a:p>
          <a:p>
            <a:pPr lvl="1">
              <a:spcBef>
                <a:spcPts val="600"/>
              </a:spcBef>
              <a:spcAft>
                <a:spcPts val="0"/>
              </a:spcAft>
            </a:pPr>
            <a:r>
              <a:rPr lang="en-GB" altLang="zh-CN" sz="1800" dirty="0"/>
              <a:t>EN resolution the </a:t>
            </a:r>
            <a:r>
              <a:rPr lang="en-GB" sz="1800" dirty="0" err="1"/>
              <a:t>SS_VALServiceAreaConfiguration</a:t>
            </a:r>
            <a:r>
              <a:rPr lang="en-GB" sz="1800" dirty="0"/>
              <a:t> API</a:t>
            </a:r>
            <a:r>
              <a:rPr lang="en-GB" altLang="zh-CN" sz="1800" dirty="0"/>
              <a:t>.</a:t>
            </a:r>
          </a:p>
          <a:p>
            <a:pPr>
              <a:spcBef>
                <a:spcPts val="600"/>
              </a:spcBef>
              <a:spcAft>
                <a:spcPts val="0"/>
              </a:spcAft>
            </a:pPr>
            <a:r>
              <a:rPr lang="en-US" sz="2000" dirty="0" err="1"/>
              <a:t>DetNet</a:t>
            </a:r>
            <a:r>
              <a:rPr lang="en-US" sz="2000" dirty="0"/>
              <a:t> [</a:t>
            </a:r>
            <a:r>
              <a:rPr lang="en-US" sz="2000" i="1" dirty="0"/>
              <a:t>Extensions to the TSC Framework to support </a:t>
            </a:r>
            <a:r>
              <a:rPr lang="en-US" sz="2000" i="1" dirty="0" err="1"/>
              <a:t>DetNet</a:t>
            </a:r>
            <a:r>
              <a:rPr lang="en-US" sz="2000" dirty="0"/>
              <a:t>]</a:t>
            </a:r>
          </a:p>
          <a:p>
            <a:pPr lvl="1">
              <a:spcBef>
                <a:spcPts val="600"/>
              </a:spcBef>
              <a:spcAft>
                <a:spcPts val="0"/>
              </a:spcAft>
            </a:pPr>
            <a:r>
              <a:rPr lang="en-US" sz="1800" dirty="0"/>
              <a:t>Corrections to the TSC user plane node management information reporting, IP prefix delegation handling and the report of extra UE address in </a:t>
            </a:r>
            <a:r>
              <a:rPr lang="en-US" sz="1800" dirty="0" err="1"/>
              <a:t>Npcf_PolicyAuthorization</a:t>
            </a:r>
            <a:r>
              <a:rPr lang="en-US" sz="1800" dirty="0"/>
              <a:t> API.</a:t>
            </a:r>
            <a:endParaRPr lang="en-GB" altLang="zh-CN" sz="1800" dirty="0"/>
          </a:p>
          <a:p>
            <a:r>
              <a:rPr lang="en-US" altLang="zh-CN" sz="2000" dirty="0" err="1"/>
              <a:t>eUEPO</a:t>
            </a:r>
            <a:r>
              <a:rPr lang="en-US" altLang="zh-CN" sz="2000" dirty="0"/>
              <a:t> </a:t>
            </a:r>
            <a:r>
              <a:rPr lang="es-ES" altLang="zh-CN" sz="2000" dirty="0"/>
              <a:t>[</a:t>
            </a:r>
            <a:r>
              <a:rPr lang="en-US" altLang="zh-CN" sz="2000" i="1" dirty="0"/>
              <a:t>Enhancement of 5G UE Policy</a:t>
            </a:r>
            <a:r>
              <a:rPr lang="es-ES" altLang="zh-CN" sz="2000" dirty="0"/>
              <a:t>]</a:t>
            </a:r>
            <a:endParaRPr lang="es-ES" altLang="zh-CN" sz="2000" dirty="0">
              <a:highlight>
                <a:srgbClr val="FFFF00"/>
              </a:highlight>
            </a:endParaRPr>
          </a:p>
          <a:p>
            <a:pPr lvl="1">
              <a:spcBef>
                <a:spcPts val="600"/>
              </a:spcBef>
              <a:spcAft>
                <a:spcPts val="0"/>
              </a:spcAft>
            </a:pPr>
            <a:r>
              <a:rPr lang="en-US" sz="1800" dirty="0"/>
              <a:t>Corrections to the provisioning of VPLMN Specific URSP rules</a:t>
            </a:r>
            <a:r>
              <a:rPr lang="en-GB" altLang="zh-CN" sz="1800" dirty="0"/>
              <a:t>.</a:t>
            </a:r>
          </a:p>
          <a:p>
            <a:pPr lvl="1">
              <a:spcBef>
                <a:spcPts val="600"/>
              </a:spcBef>
              <a:spcAft>
                <a:spcPts val="0"/>
              </a:spcAft>
            </a:pPr>
            <a:r>
              <a:rPr lang="en-US" sz="1800" dirty="0"/>
              <a:t>Corrections to the URSP enforcement report</a:t>
            </a:r>
            <a:r>
              <a:rPr lang="en-GB" sz="1800" dirty="0"/>
              <a:t> in </a:t>
            </a:r>
            <a:r>
              <a:rPr lang="en-GB" sz="1800" dirty="0" err="1"/>
              <a:t>Npcf_PolicyAuthorization</a:t>
            </a:r>
            <a:r>
              <a:rPr lang="en-GB" sz="1800" dirty="0"/>
              <a:t> API.</a:t>
            </a:r>
          </a:p>
          <a:p>
            <a:r>
              <a:rPr lang="en-US" altLang="zh-CN" sz="2000" dirty="0"/>
              <a:t>EDGEAPP_Ph2 </a:t>
            </a:r>
            <a:r>
              <a:rPr lang="es-ES" altLang="zh-CN" sz="2000" dirty="0"/>
              <a:t>[</a:t>
            </a:r>
            <a:r>
              <a:rPr lang="en-US" altLang="zh-CN" sz="2000" i="1" dirty="0"/>
              <a:t>Enabling Edge Applications Phase 2</a:t>
            </a:r>
            <a:r>
              <a:rPr lang="es-ES" altLang="zh-CN" sz="2000" dirty="0"/>
              <a:t>] </a:t>
            </a:r>
            <a:endParaRPr lang="es-ES" altLang="zh-CN" sz="2000" dirty="0">
              <a:highlight>
                <a:srgbClr val="FFFF00"/>
              </a:highlight>
            </a:endParaRPr>
          </a:p>
          <a:p>
            <a:pPr lvl="1">
              <a:spcBef>
                <a:spcPts val="600"/>
              </a:spcBef>
              <a:spcAft>
                <a:spcPts val="0"/>
              </a:spcAft>
            </a:pPr>
            <a:r>
              <a:rPr lang="fr-FR" altLang="zh-CN" sz="1800" dirty="0"/>
              <a:t>Updates and corrections on </a:t>
            </a:r>
            <a:r>
              <a:rPr lang="en-GB" sz="1800" dirty="0" err="1"/>
              <a:t>Eecs_EESRegistration</a:t>
            </a:r>
            <a:r>
              <a:rPr lang="en-GB" sz="1800" dirty="0"/>
              <a:t> and </a:t>
            </a:r>
            <a:r>
              <a:rPr lang="en-GB" sz="1800" dirty="0" err="1"/>
              <a:t>Eecs_TargetEESDiscovery</a:t>
            </a:r>
            <a:r>
              <a:rPr lang="en-GB" sz="1800" dirty="0"/>
              <a:t> APIs</a:t>
            </a:r>
            <a:r>
              <a:rPr lang="fr-FR" altLang="zh-CN" sz="1800" dirty="0"/>
              <a:t>.</a:t>
            </a:r>
          </a:p>
          <a:p>
            <a:pPr>
              <a:spcBef>
                <a:spcPts val="600"/>
              </a:spcBef>
              <a:spcAft>
                <a:spcPts val="0"/>
              </a:spcAft>
            </a:pPr>
            <a:endParaRPr lang="en-GB" altLang="zh-CN" sz="2200" dirty="0"/>
          </a:p>
        </p:txBody>
      </p:sp>
    </p:spTree>
    <p:extLst>
      <p:ext uri="{BB962C8B-B14F-4D97-AF65-F5344CB8AC3E}">
        <p14:creationId xmlns:p14="http://schemas.microsoft.com/office/powerpoint/2010/main" val="125695208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(2/6)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60405" y="2016976"/>
            <a:ext cx="11183176" cy="5003712"/>
          </a:xfrm>
        </p:spPr>
        <p:txBody>
          <a:bodyPr/>
          <a:lstStyle/>
          <a:p>
            <a:r>
              <a:rPr lang="en-US" altLang="zh-CN" sz="2400" dirty="0"/>
              <a:t>5WWC_Ph2 [</a:t>
            </a:r>
            <a:r>
              <a:rPr lang="en-US" sz="2400" i="1" dirty="0"/>
              <a:t>Support for 5WWC Phase 2</a:t>
            </a:r>
            <a:r>
              <a:rPr lang="en-US" sz="2400" dirty="0"/>
              <a:t>] </a:t>
            </a:r>
            <a:endParaRPr lang="en-US" altLang="zh-CN" sz="2400" dirty="0"/>
          </a:p>
          <a:p>
            <a:pPr lvl="1"/>
            <a:r>
              <a:rPr lang="en-GB" sz="1800" dirty="0"/>
              <a:t>Introduction of an indication of slice-related N3GPP node selection capability</a:t>
            </a:r>
            <a:r>
              <a:rPr lang="en-US" sz="1800" dirty="0"/>
              <a:t> in </a:t>
            </a:r>
            <a:r>
              <a:rPr lang="en-US" sz="1800" dirty="0" err="1"/>
              <a:t>Npcf_UEPolicyControl</a:t>
            </a:r>
            <a:r>
              <a:rPr lang="en-US" sz="1800" dirty="0"/>
              <a:t>.</a:t>
            </a:r>
          </a:p>
          <a:p>
            <a:pPr lvl="1"/>
            <a:r>
              <a:rPr lang="en-GB" sz="1800" dirty="0"/>
              <a:t>Introduction of missing "n3gNodeReSel" attribute in </a:t>
            </a:r>
            <a:r>
              <a:rPr lang="en-GB" sz="1800" dirty="0" err="1"/>
              <a:t>Npcf_UEPolicyControl</a:t>
            </a:r>
            <a:r>
              <a:rPr lang="en-GB" sz="1800" dirty="0"/>
              <a:t> API.</a:t>
            </a:r>
          </a:p>
          <a:p>
            <a:r>
              <a:rPr lang="en-GB" altLang="zh-CN" sz="2200" dirty="0"/>
              <a:t>5G_ProSe_Ph2 [</a:t>
            </a:r>
            <a:r>
              <a:rPr lang="en-US" sz="2200" i="1" dirty="0"/>
              <a:t>CT aspects of proximity based services in 5GS Phase</a:t>
            </a:r>
            <a:r>
              <a:rPr lang="en-US" sz="2200" dirty="0"/>
              <a:t>]</a:t>
            </a:r>
          </a:p>
          <a:p>
            <a:pPr lvl="1"/>
            <a:r>
              <a:rPr lang="en-US" altLang="zh-CN" sz="1800" dirty="0"/>
              <a:t>Correction on condition of identifiers in </a:t>
            </a:r>
            <a:r>
              <a:rPr lang="en-GB" sz="1800" dirty="0" err="1"/>
              <a:t>AuthDisReqData</a:t>
            </a:r>
            <a:r>
              <a:rPr lang="en-GB" sz="1800" dirty="0"/>
              <a:t> data type.</a:t>
            </a:r>
          </a:p>
          <a:p>
            <a:r>
              <a:rPr lang="en-US" sz="2200" dirty="0"/>
              <a:t>5G_eLCS_Ph3 [</a:t>
            </a:r>
            <a:r>
              <a:rPr lang="en-US" sz="2200" i="1" dirty="0"/>
              <a:t>CT aspects of enhancement to the 5GC location services - phase 3</a:t>
            </a:r>
            <a:r>
              <a:rPr lang="en-US" sz="2200" dirty="0"/>
              <a:t>]</a:t>
            </a:r>
          </a:p>
          <a:p>
            <a:pPr lvl="1"/>
            <a:r>
              <a:rPr lang="en-GB" sz="1800" dirty="0"/>
              <a:t>Correction regarding event filters for </a:t>
            </a:r>
            <a:r>
              <a:rPr lang="en-GB" sz="1800" dirty="0" err="1"/>
              <a:t>GNSSAssistData</a:t>
            </a:r>
            <a:r>
              <a:rPr lang="en-GB" sz="1800" dirty="0"/>
              <a:t> feature</a:t>
            </a:r>
          </a:p>
          <a:p>
            <a:pPr lvl="1"/>
            <a:r>
              <a:rPr lang="en-GB" altLang="zh-CN" sz="1800" dirty="0"/>
              <a:t>LS sent to SA2 to question whether </a:t>
            </a:r>
            <a:r>
              <a:rPr lang="en-GB" sz="1800" dirty="0"/>
              <a:t>LMF/NEF need to indicate any event filter to the AF.</a:t>
            </a:r>
            <a:endParaRPr lang="en-US" altLang="zh-CN" sz="1800" dirty="0"/>
          </a:p>
        </p:txBody>
      </p:sp>
    </p:spTree>
    <p:extLst>
      <p:ext uri="{BB962C8B-B14F-4D97-AF65-F5344CB8AC3E}">
        <p14:creationId xmlns:p14="http://schemas.microsoft.com/office/powerpoint/2010/main" val="191389413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099" name="Content Placeholder 2"/>
          <p:cNvSpPr txBox="1">
            <a:spLocks/>
          </p:cNvSpPr>
          <p:nvPr/>
        </p:nvSpPr>
        <p:spPr bwMode="auto">
          <a:xfrm>
            <a:off x="1993467" y="1979496"/>
            <a:ext cx="343526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endParaRPr lang="fr-FR" altLang="en-US" sz="1800" b="1" dirty="0"/>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hlinkClick r:id="rId4"/>
              </a:rPr>
              <a:t>yanyali@huawei.com</a:t>
            </a:r>
            <a:r>
              <a:rPr lang="en-US" altLang="en-US" sz="1800" dirty="0"/>
              <a:t> </a:t>
            </a:r>
          </a:p>
          <a:p>
            <a:pPr>
              <a:buFontTx/>
              <a:buNone/>
            </a:pPr>
            <a:endParaRPr lang="en-US" altLang="en-US" sz="1800" dirty="0"/>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Narendranath Durga Tangudu</a:t>
            </a:r>
            <a:endParaRPr lang="fr-FR" altLang="en-US" sz="1800" b="1" dirty="0"/>
          </a:p>
          <a:p>
            <a:pPr>
              <a:lnSpc>
                <a:spcPct val="100000"/>
              </a:lnSpc>
              <a:spcBef>
                <a:spcPct val="0"/>
              </a:spcBef>
              <a:buFontTx/>
              <a:buNone/>
            </a:pPr>
            <a:r>
              <a:rPr lang="fr-FR" altLang="en-US" sz="1800" dirty="0"/>
              <a:t>CT3 Vice Chair</a:t>
            </a:r>
            <a:br>
              <a:rPr lang="fr-FR" altLang="en-US" sz="1800" dirty="0"/>
            </a:br>
            <a:r>
              <a:rPr lang="en-US" altLang="en-US" sz="1800" dirty="0">
                <a:hlinkClick r:id="rId5"/>
              </a:rPr>
              <a:t>n.tangudu@samsung.com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endParaRPr lang="fr-FR" altLang="en-US" sz="1800" b="1" dirty="0"/>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6"/>
              </a:rPr>
              <a:t>susana.fernandez@ericsson.com</a:t>
            </a:r>
            <a:r>
              <a:rPr lang="fr-FR" altLang="en-US" sz="1800" dirty="0"/>
              <a:t> </a:t>
            </a:r>
          </a:p>
          <a:p>
            <a:pPr>
              <a:buFontTx/>
              <a:buNone/>
            </a:pPr>
            <a:endParaRPr lang="en-US" altLang="en-US" sz="1800" dirty="0"/>
          </a:p>
        </p:txBody>
      </p:sp>
      <p:pic>
        <p:nvPicPr>
          <p:cNvPr id="4" name="Picture 3">
            <a:extLst>
              <a:ext uri="{FF2B5EF4-FFF2-40B4-BE49-F238E27FC236}">
                <a16:creationId xmlns:a16="http://schemas.microsoft.com/office/drawing/2014/main" id="{842EC52A-6723-4BDA-8917-B92EE27099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7" name="Picture 6" descr="A person wearing a suit&#10;&#10;Description automatically generated with low confidence">
            <a:extLst>
              <a:ext uri="{FF2B5EF4-FFF2-40B4-BE49-F238E27FC236}">
                <a16:creationId xmlns:a16="http://schemas.microsoft.com/office/drawing/2014/main" id="{4FA32BC2-197B-4D2A-A846-611ABAE34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512" y="1885679"/>
            <a:ext cx="1198573" cy="1635079"/>
          </a:xfrm>
          <a:prstGeom prst="rect">
            <a:avLst/>
          </a:prstGeom>
        </p:spPr>
      </p:pic>
      <p:pic>
        <p:nvPicPr>
          <p:cNvPr id="11" name="Picture 2" descr="A person in a suit&#10;&#10;Description automatically generated with medium confidence">
            <a:extLst>
              <a:ext uri="{FF2B5EF4-FFF2-40B4-BE49-F238E27FC236}">
                <a16:creationId xmlns:a16="http://schemas.microsoft.com/office/drawing/2014/main" id="{8B07BF5F-4AFA-4A8B-9A03-4B35B048A8C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6082"/>
          <a:stretch/>
        </p:blipFill>
        <p:spPr>
          <a:xfrm>
            <a:off x="5520588" y="2062247"/>
            <a:ext cx="1161535" cy="1325563"/>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0"/>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122200643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(3/6)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60405" y="1916813"/>
            <a:ext cx="11183176" cy="4539712"/>
          </a:xfrm>
        </p:spPr>
        <p:txBody>
          <a:bodyPr/>
          <a:lstStyle/>
          <a:p>
            <a:r>
              <a:rPr lang="en-US" altLang="zh-CN" sz="2200" dirty="0"/>
              <a:t>EDGE_Ph2 </a:t>
            </a:r>
            <a:r>
              <a:rPr lang="es-ES" altLang="zh-CN" sz="2200" dirty="0"/>
              <a:t>[</a:t>
            </a:r>
            <a:r>
              <a:rPr lang="en-US" altLang="zh-CN" sz="2200" i="1" dirty="0"/>
              <a:t>Edge Computing Phase 2</a:t>
            </a:r>
            <a:r>
              <a:rPr lang="es-ES" altLang="zh-CN" sz="2200" dirty="0"/>
              <a:t>]</a:t>
            </a:r>
          </a:p>
          <a:p>
            <a:pPr lvl="1"/>
            <a:r>
              <a:rPr lang="en-US" sz="1800" dirty="0"/>
              <a:t>Add list of supported PLMNs with ECSP information to the ECS address information, ECS Address Configuration Information consolidation, Corrections on </a:t>
            </a:r>
            <a:r>
              <a:rPr lang="en-US" sz="1800" dirty="0" err="1"/>
              <a:t>ECSAddress</a:t>
            </a:r>
            <a:r>
              <a:rPr lang="en-US" sz="1800" dirty="0"/>
              <a:t> API.</a:t>
            </a:r>
          </a:p>
          <a:p>
            <a:pPr lvl="1"/>
            <a:r>
              <a:rPr lang="en-US" sz="1800" dirty="0"/>
              <a:t>Corrections to the </a:t>
            </a:r>
            <a:r>
              <a:rPr lang="en-US" sz="1800" dirty="0" err="1"/>
              <a:t>EcsAddrCfgInfoSubPatch</a:t>
            </a:r>
            <a:r>
              <a:rPr lang="en-US" sz="1800" dirty="0"/>
              <a:t> data type definition</a:t>
            </a:r>
          </a:p>
          <a:p>
            <a:pPr lvl="1"/>
            <a:r>
              <a:rPr lang="en-US" sz="1800" dirty="0"/>
              <a:t>Corrections on </a:t>
            </a:r>
            <a:r>
              <a:rPr lang="en-US" sz="1800" dirty="0" err="1"/>
              <a:t>Nnef_UEId</a:t>
            </a:r>
            <a:r>
              <a:rPr lang="en-US" sz="1800" dirty="0"/>
              <a:t> API</a:t>
            </a:r>
          </a:p>
          <a:p>
            <a:r>
              <a:rPr lang="en-GB" altLang="zh-CN" sz="2200" dirty="0"/>
              <a:t>GMEC [</a:t>
            </a:r>
            <a:r>
              <a:rPr lang="en-US" sz="2000" i="1" dirty="0"/>
              <a:t>Generic Group Management, Exposure and Communication Enhancements</a:t>
            </a:r>
            <a:r>
              <a:rPr lang="en-US" sz="1800" kern="0" dirty="0">
                <a:effectLst/>
                <a:latin typeface="Times New Roman" panose="02020603050405020304" pitchFamily="18" charset="0"/>
                <a:ea typeface="MS Mincho" panose="02020609040205080304" pitchFamily="49" charset="-128"/>
              </a:rPr>
              <a:t>]</a:t>
            </a:r>
            <a:r>
              <a:rPr lang="en-US" sz="1800" kern="0" dirty="0">
                <a:solidFill>
                  <a:srgbClr val="0000FF"/>
                </a:solidFill>
                <a:effectLst/>
                <a:latin typeface="Times New Roman" panose="02020603050405020304" pitchFamily="18" charset="0"/>
                <a:ea typeface="MS Mincho" panose="02020609040205080304" pitchFamily="49" charset="-128"/>
              </a:rPr>
              <a:t> </a:t>
            </a:r>
            <a:endParaRPr lang="en-GB" altLang="zh-CN" sz="2200" dirty="0"/>
          </a:p>
          <a:p>
            <a:pPr lvl="1"/>
            <a:r>
              <a:rPr lang="en-US" sz="1800" dirty="0"/>
              <a:t>Correction to procedure for Group Parameters Provisioning</a:t>
            </a:r>
          </a:p>
          <a:p>
            <a:pPr lvl="1"/>
            <a:r>
              <a:rPr lang="en-US" altLang="zh-CN" sz="1800" dirty="0"/>
              <a:t>Feature applicability update in TS 29.122</a:t>
            </a:r>
          </a:p>
          <a:p>
            <a:r>
              <a:rPr lang="en-US" altLang="zh-CN" sz="2200" dirty="0"/>
              <a:t>5MBS_Ph2 </a:t>
            </a:r>
            <a:r>
              <a:rPr lang="es-ES" altLang="zh-CN" sz="2200" dirty="0"/>
              <a:t>[</a:t>
            </a:r>
            <a:r>
              <a:rPr lang="en-GB" altLang="zh-CN" sz="2200" i="1" dirty="0"/>
              <a:t>5G multicast-broadcast services Phase 2</a:t>
            </a:r>
            <a:r>
              <a:rPr lang="es-ES" altLang="zh-CN" sz="2200" dirty="0"/>
              <a:t>]</a:t>
            </a:r>
            <a:endParaRPr lang="es-ES" altLang="zh-CN" sz="2200" dirty="0">
              <a:highlight>
                <a:srgbClr val="FFFF00"/>
              </a:highlight>
            </a:endParaRPr>
          </a:p>
          <a:p>
            <a:pPr lvl="1">
              <a:spcBef>
                <a:spcPts val="600"/>
              </a:spcBef>
              <a:spcAft>
                <a:spcPts val="0"/>
              </a:spcAft>
            </a:pPr>
            <a:r>
              <a:rPr lang="en-GB" altLang="zh-CN" sz="1800" dirty="0"/>
              <a:t>Correction on the support of active periods in </a:t>
            </a:r>
            <a:r>
              <a:rPr lang="en-GB" altLang="zh-CN" sz="1800" dirty="0" err="1"/>
              <a:t>Nmbsf_MBSUserDataIngestSession</a:t>
            </a:r>
            <a:r>
              <a:rPr lang="en-GB" altLang="zh-CN" sz="1800" dirty="0"/>
              <a:t> API.</a:t>
            </a:r>
          </a:p>
          <a:p>
            <a:pPr lvl="1">
              <a:spcBef>
                <a:spcPts val="600"/>
              </a:spcBef>
              <a:spcAft>
                <a:spcPts val="0"/>
              </a:spcAft>
            </a:pPr>
            <a:r>
              <a:rPr lang="en-US" sz="1800" dirty="0"/>
              <a:t>NR </a:t>
            </a:r>
            <a:r>
              <a:rPr lang="en-US" sz="1800" dirty="0" err="1"/>
              <a:t>RedCap</a:t>
            </a:r>
            <a:r>
              <a:rPr lang="en-US" sz="1800" dirty="0"/>
              <a:t> UEs related updates</a:t>
            </a:r>
          </a:p>
          <a:p>
            <a:pPr lvl="1"/>
            <a:endParaRPr lang="en-US" altLang="zh-CN" sz="1800" dirty="0"/>
          </a:p>
        </p:txBody>
      </p:sp>
    </p:spTree>
    <p:extLst>
      <p:ext uri="{BB962C8B-B14F-4D97-AF65-F5344CB8AC3E}">
        <p14:creationId xmlns:p14="http://schemas.microsoft.com/office/powerpoint/2010/main" val="38963966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(4/6)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err="1"/>
              <a:t>AIMLsys</a:t>
            </a:r>
            <a:r>
              <a:rPr lang="en-US" altLang="zh-CN" sz="2000" dirty="0"/>
              <a:t> </a:t>
            </a:r>
            <a:r>
              <a:rPr lang="es-ES" altLang="zh-CN" sz="2000" dirty="0"/>
              <a:t>[</a:t>
            </a:r>
            <a:r>
              <a:rPr lang="en-US" altLang="zh-CN" sz="2000" i="1" dirty="0"/>
              <a:t>System Support for AI/ML-based Services</a:t>
            </a:r>
            <a:r>
              <a:rPr lang="es-ES" altLang="zh-CN" sz="2000" dirty="0"/>
              <a:t>]</a:t>
            </a:r>
            <a:endParaRPr lang="es-ES" altLang="zh-CN" sz="2000" dirty="0">
              <a:highlight>
                <a:srgbClr val="FFFF00"/>
              </a:highlight>
            </a:endParaRPr>
          </a:p>
          <a:p>
            <a:pPr lvl="1"/>
            <a:r>
              <a:rPr lang="en-US" sz="1800" dirty="0"/>
              <a:t>Corrections on Consolidated Data Rate monitoring</a:t>
            </a:r>
            <a:r>
              <a:rPr lang="en-GB" altLang="zh-CN" sz="1800" dirty="0"/>
              <a:t>.</a:t>
            </a:r>
          </a:p>
          <a:p>
            <a:pPr lvl="1"/>
            <a:r>
              <a:rPr lang="en-US" sz="1800" dirty="0"/>
              <a:t>Corrections on </a:t>
            </a:r>
            <a:r>
              <a:rPr lang="en-US" sz="1800" dirty="0" err="1"/>
              <a:t>MemberUESelectionAssistance</a:t>
            </a:r>
            <a:r>
              <a:rPr lang="en-US" sz="1800" dirty="0"/>
              <a:t> API</a:t>
            </a:r>
            <a:r>
              <a:rPr lang="en-GB" sz="1800" dirty="0"/>
              <a:t> &amp; </a:t>
            </a:r>
            <a:r>
              <a:rPr lang="en-GB" sz="1800" dirty="0" err="1"/>
              <a:t>Nnwdaf_EventSusbscription</a:t>
            </a:r>
            <a:r>
              <a:rPr lang="en-GB" sz="1800" dirty="0"/>
              <a:t> APIs, event names, warning notification handling for PDTQ, etc.</a:t>
            </a:r>
            <a:endParaRPr lang="en-US" altLang="zh-CN" sz="1800" dirty="0"/>
          </a:p>
          <a:p>
            <a:r>
              <a:rPr lang="en-US" altLang="zh-CN" sz="2000" dirty="0"/>
              <a:t>XRM </a:t>
            </a:r>
            <a:r>
              <a:rPr lang="es-ES" altLang="zh-CN" sz="2000" dirty="0"/>
              <a:t>[</a:t>
            </a:r>
            <a:r>
              <a:rPr lang="en-US" altLang="zh-CN" sz="2000" i="1" dirty="0"/>
              <a:t>Architecture Enhancements for XR and media services</a:t>
            </a:r>
            <a:r>
              <a:rPr lang="es-ES" altLang="zh-CN" sz="2000" dirty="0"/>
              <a:t>]</a:t>
            </a:r>
            <a:r>
              <a:rPr lang="es-ES" altLang="zh-CN" sz="2000" dirty="0">
                <a:solidFill>
                  <a:srgbClr val="2A6EA8"/>
                </a:solidFill>
              </a:rPr>
              <a:t> </a:t>
            </a:r>
            <a:endParaRPr lang="es-ES" altLang="zh-CN" sz="2000" dirty="0"/>
          </a:p>
          <a:p>
            <a:pPr lvl="1"/>
            <a:r>
              <a:rPr lang="en-GB" altLang="zh-CN" sz="1800" dirty="0"/>
              <a:t>QoS monitoring report corrections.</a:t>
            </a:r>
          </a:p>
          <a:p>
            <a:pPr lvl="1"/>
            <a:r>
              <a:rPr lang="en-GB" altLang="zh-CN" sz="1800" dirty="0"/>
              <a:t>Corrections related to wrong data types, presence conditions, feature applicability, L4S support, inconsistencies with the </a:t>
            </a:r>
            <a:r>
              <a:rPr lang="en-GB" altLang="zh-CN" sz="1800" dirty="0" err="1"/>
              <a:t>OpenAPI</a:t>
            </a:r>
            <a:r>
              <a:rPr lang="en-GB" altLang="zh-CN" sz="1800" dirty="0"/>
              <a:t>, etc. </a:t>
            </a:r>
          </a:p>
          <a:p>
            <a:r>
              <a:rPr lang="en-US" altLang="zh-CN" sz="2000" dirty="0"/>
              <a:t>eNA_Ph3</a:t>
            </a:r>
            <a:r>
              <a:rPr lang="es-ES" altLang="zh-CN" sz="2000" dirty="0"/>
              <a:t> [</a:t>
            </a:r>
            <a:r>
              <a:rPr lang="en-US" altLang="zh-CN" sz="2000" i="1" dirty="0"/>
              <a:t>Enablers for Network Automation for 5G - phase 3</a:t>
            </a:r>
            <a:r>
              <a:rPr lang="es-ES" altLang="zh-CN" sz="2000" dirty="0"/>
              <a:t>]</a:t>
            </a:r>
            <a:endParaRPr lang="es-ES" altLang="zh-CN" sz="2000" dirty="0">
              <a:highlight>
                <a:srgbClr val="FFFF00"/>
              </a:highlight>
            </a:endParaRPr>
          </a:p>
          <a:p>
            <a:pPr lvl="1"/>
            <a:r>
              <a:rPr lang="en-US" altLang="zh-CN" sz="1800" dirty="0"/>
              <a:t>Corrections on missing attributes, missing features, feature applicability, </a:t>
            </a:r>
            <a:r>
              <a:rPr lang="en-GB" altLang="zh-CN" sz="1800" dirty="0"/>
              <a:t>c</a:t>
            </a:r>
            <a:r>
              <a:rPr lang="en-GB" sz="1800" dirty="0"/>
              <a:t>larification on analytics accuracy notification, security issues, etc</a:t>
            </a:r>
            <a:r>
              <a:rPr lang="en-US" sz="1800" dirty="0"/>
              <a:t>.</a:t>
            </a:r>
          </a:p>
          <a:p>
            <a:pPr lvl="1"/>
            <a:r>
              <a:rPr lang="en-US" sz="1800" dirty="0"/>
              <a:t>Resolution of EN for </a:t>
            </a:r>
            <a:r>
              <a:rPr lang="en-US" sz="1800" dirty="0" err="1"/>
              <a:t>Nnwdaf_MLModelTraining</a:t>
            </a:r>
            <a:r>
              <a:rPr lang="en-US" sz="1800" dirty="0"/>
              <a:t> API, corrections on procedures (e.g. QoS Sustainability Analytics).</a:t>
            </a:r>
          </a:p>
          <a:p>
            <a:pPr lvl="1"/>
            <a:r>
              <a:rPr lang="en-US" altLang="zh-CN" sz="1800" dirty="0"/>
              <a:t>Corrections on handling of HTTP 204 in GET Response.</a:t>
            </a:r>
          </a:p>
          <a:p>
            <a:pPr lvl="1"/>
            <a:endParaRPr lang="en-US" altLang="zh-CN" sz="1800" dirty="0"/>
          </a:p>
          <a:p>
            <a:endParaRPr lang="en-US" altLang="zh-CN" sz="2000" dirty="0"/>
          </a:p>
          <a:p>
            <a:pPr marL="457200" lvl="1" indent="0">
              <a:spcAft>
                <a:spcPts val="600"/>
              </a:spcAft>
              <a:buNone/>
            </a:pPr>
            <a:endParaRPr lang="en-GB" altLang="zh-CN" sz="1800" dirty="0"/>
          </a:p>
          <a:p>
            <a:pPr lvl="1"/>
            <a:endParaRPr lang="en-US" altLang="zh-CN" sz="1800" dirty="0"/>
          </a:p>
        </p:txBody>
      </p:sp>
    </p:spTree>
    <p:extLst>
      <p:ext uri="{BB962C8B-B14F-4D97-AF65-F5344CB8AC3E}">
        <p14:creationId xmlns:p14="http://schemas.microsoft.com/office/powerpoint/2010/main" val="42709649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(5/6)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sz="2000" dirty="0"/>
              <a:t>ADAES [</a:t>
            </a:r>
            <a:r>
              <a:rPr lang="en-US" sz="2000" i="1" dirty="0"/>
              <a:t>CT aspects of Application Data Analytics Enablement Service</a:t>
            </a:r>
            <a:r>
              <a:rPr lang="en-US" sz="2000" dirty="0"/>
              <a:t>]</a:t>
            </a:r>
          </a:p>
          <a:p>
            <a:pPr lvl="1"/>
            <a:r>
              <a:rPr lang="en-US" sz="1800" dirty="0"/>
              <a:t>Corrections to the different APIs, analytics input, the pair of VAL </a:t>
            </a:r>
            <a:r>
              <a:rPr lang="en-US" sz="1800" dirty="0" err="1"/>
              <a:t>Ues</a:t>
            </a:r>
            <a:r>
              <a:rPr lang="en-US" sz="1800" dirty="0"/>
              <a:t>, event criteria, A-ADRF reporting requirements, EN resolution, etc.</a:t>
            </a:r>
          </a:p>
          <a:p>
            <a:r>
              <a:rPr lang="en-US" altLang="zh-CN" sz="2200" dirty="0"/>
              <a:t>UPEAS [</a:t>
            </a:r>
            <a:r>
              <a:rPr lang="en-US" sz="2000" i="1" dirty="0"/>
              <a:t>CT aspects of UPF enhancement for exposure and SBA</a:t>
            </a:r>
            <a:r>
              <a:rPr lang="en-US" sz="1800" kern="0" dirty="0">
                <a:latin typeface="Times New Roman" panose="02020603050405020304" pitchFamily="18" charset="0"/>
                <a:ea typeface="DengXian" panose="02010600030101010101" pitchFamily="2" charset="-122"/>
              </a:rPr>
              <a:t>]</a:t>
            </a:r>
          </a:p>
          <a:p>
            <a:pPr lvl="1"/>
            <a:r>
              <a:rPr lang="en-US" altLang="zh-CN" sz="1800" dirty="0"/>
              <a:t>Correction to the PCF report of available counters</a:t>
            </a:r>
          </a:p>
          <a:p>
            <a:r>
              <a:rPr lang="en-US" sz="2200" dirty="0"/>
              <a:t>5GMARCH_Ph2 </a:t>
            </a:r>
            <a:r>
              <a:rPr lang="en-US" sz="2000" i="1" dirty="0"/>
              <a:t>[CT aspects for enabling MSGin5G Service phase 2</a:t>
            </a:r>
            <a:r>
              <a:rPr lang="en-US" sz="2000" dirty="0"/>
              <a:t>]</a:t>
            </a:r>
          </a:p>
          <a:p>
            <a:pPr lvl="1"/>
            <a:r>
              <a:rPr lang="en-US" altLang="zh-CN" sz="1800" dirty="0"/>
              <a:t>Correction on missing resources in the resource creation response and handling of resource deletion</a:t>
            </a:r>
          </a:p>
          <a:p>
            <a:r>
              <a:rPr lang="en-US" altLang="zh-CN" sz="2200" dirty="0" err="1"/>
              <a:t>Ranging_SL</a:t>
            </a:r>
            <a:r>
              <a:rPr lang="en-US" altLang="zh-CN" sz="2200" dirty="0"/>
              <a:t> </a:t>
            </a:r>
            <a:r>
              <a:rPr lang="es-ES" altLang="zh-CN" sz="2000" dirty="0"/>
              <a:t>[</a:t>
            </a:r>
            <a:r>
              <a:rPr lang="en-US" altLang="zh-CN" sz="2000" i="1" dirty="0"/>
              <a:t>Ranging based services and </a:t>
            </a:r>
            <a:r>
              <a:rPr lang="en-US" altLang="zh-CN" sz="2000" i="1" dirty="0" err="1"/>
              <a:t>sidelink</a:t>
            </a:r>
            <a:r>
              <a:rPr lang="en-US" altLang="zh-CN" sz="2000" i="1" dirty="0"/>
              <a:t> positioning</a:t>
            </a:r>
            <a:r>
              <a:rPr lang="es-ES" altLang="zh-CN" sz="2000" dirty="0"/>
              <a:t>] </a:t>
            </a:r>
            <a:endParaRPr lang="es-ES" altLang="zh-CN" sz="1800" dirty="0"/>
          </a:p>
          <a:p>
            <a:pPr lvl="1">
              <a:spcBef>
                <a:spcPts val="600"/>
              </a:spcBef>
              <a:spcAft>
                <a:spcPts val="0"/>
              </a:spcAft>
            </a:pPr>
            <a:r>
              <a:rPr lang="fr-FR" altLang="zh-CN" sz="1800" dirty="0" err="1"/>
              <a:t>Various</a:t>
            </a:r>
            <a:r>
              <a:rPr lang="fr-FR" altLang="zh-CN" sz="1800" dirty="0"/>
              <a:t> corrections/updates in </a:t>
            </a:r>
            <a:r>
              <a:rPr lang="fr-FR" altLang="zh-CN" sz="1800" dirty="0" err="1"/>
              <a:t>procedures</a:t>
            </a:r>
            <a:r>
              <a:rPr lang="fr-FR" altLang="zh-CN" sz="1800" dirty="0"/>
              <a:t>, data types and </a:t>
            </a:r>
            <a:r>
              <a:rPr lang="en-GB" altLang="zh-CN" sz="1800" dirty="0">
                <a:solidFill>
                  <a:prstClr val="black"/>
                </a:solidFill>
              </a:rPr>
              <a:t>descriptions. </a:t>
            </a:r>
          </a:p>
          <a:p>
            <a:pPr>
              <a:spcBef>
                <a:spcPts val="600"/>
              </a:spcBef>
              <a:spcAft>
                <a:spcPts val="0"/>
              </a:spcAft>
            </a:pPr>
            <a:r>
              <a:rPr lang="en-US" sz="2200" dirty="0"/>
              <a:t>eNS_Ph3 </a:t>
            </a:r>
            <a:r>
              <a:rPr lang="en-US" sz="1800" kern="0" dirty="0">
                <a:effectLst/>
                <a:latin typeface="Times New Roman" panose="02020603050405020304" pitchFamily="18" charset="0"/>
                <a:ea typeface="MS Mincho" panose="02020609040205080304" pitchFamily="49" charset="-128"/>
              </a:rPr>
              <a:t>[</a:t>
            </a:r>
            <a:r>
              <a:rPr lang="en-US" sz="2000" i="1" dirty="0"/>
              <a:t>Stage 3 of Network Slicing Phase 3</a:t>
            </a:r>
            <a:r>
              <a:rPr lang="en-US" sz="1800" kern="0" dirty="0">
                <a:effectLst/>
                <a:latin typeface="Times New Roman" panose="02020603050405020304" pitchFamily="18" charset="0"/>
                <a:ea typeface="MS Mincho" panose="02020609040205080304" pitchFamily="49" charset="-128"/>
              </a:rPr>
              <a:t>]</a:t>
            </a:r>
            <a:r>
              <a:rPr lang="en-US" sz="1800" kern="0" dirty="0">
                <a:effectLst/>
                <a:latin typeface="Times New Roman" panose="02020603050405020304" pitchFamily="18" charset="0"/>
                <a:ea typeface="DengXian" panose="02010600030101010101" pitchFamily="2" charset="-122"/>
              </a:rPr>
              <a:t> </a:t>
            </a:r>
          </a:p>
          <a:p>
            <a:pPr lvl="1">
              <a:spcBef>
                <a:spcPts val="600"/>
              </a:spcBef>
              <a:spcAft>
                <a:spcPts val="0"/>
              </a:spcAft>
            </a:pPr>
            <a:r>
              <a:rPr lang="en-US" altLang="zh-CN" sz="1800" dirty="0"/>
              <a:t>Corrections on Network Slice Replacement and Network Slice Parameter Provisioning functionality.</a:t>
            </a:r>
          </a:p>
          <a:p>
            <a:pPr lvl="1">
              <a:spcBef>
                <a:spcPts val="600"/>
              </a:spcBef>
              <a:spcAft>
                <a:spcPts val="0"/>
              </a:spcAft>
            </a:pPr>
            <a:r>
              <a:rPr lang="en-US" altLang="zh-CN" sz="1800" dirty="0"/>
              <a:t>Support of multiple S-NSSAIs as inputs in the queries to UDR.</a:t>
            </a:r>
          </a:p>
          <a:p>
            <a:pPr marL="457200" lvl="1" indent="0">
              <a:buNone/>
            </a:pPr>
            <a:endParaRPr lang="en-US" altLang="zh-CN" sz="1800" dirty="0"/>
          </a:p>
        </p:txBody>
      </p:sp>
    </p:spTree>
    <p:extLst>
      <p:ext uri="{BB962C8B-B14F-4D97-AF65-F5344CB8AC3E}">
        <p14:creationId xmlns:p14="http://schemas.microsoft.com/office/powerpoint/2010/main" val="170866279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(6/6)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sz="2000" dirty="0"/>
              <a:t>TEI18_SLAMUP [</a:t>
            </a:r>
            <a:r>
              <a:rPr lang="en-US" sz="2000" i="1" dirty="0"/>
              <a:t>CT aspects on Spending Limits for AM and UE Policies in the 5GC</a:t>
            </a:r>
            <a:r>
              <a:rPr lang="en-US" sz="2000" dirty="0"/>
              <a:t>]</a:t>
            </a:r>
          </a:p>
          <a:p>
            <a:pPr lvl="1"/>
            <a:r>
              <a:rPr lang="en-US" sz="1800" dirty="0"/>
              <a:t>Support of Spending limit report retrieval before policy decision</a:t>
            </a:r>
          </a:p>
          <a:p>
            <a:pPr lvl="1"/>
            <a:r>
              <a:rPr lang="en-US" altLang="zh-CN" sz="1800" dirty="0"/>
              <a:t>Correction on wrong attributes and on CHF Selection</a:t>
            </a:r>
          </a:p>
          <a:p>
            <a:r>
              <a:rPr lang="en-US" altLang="zh-CN" sz="2000" dirty="0"/>
              <a:t>NSCALE </a:t>
            </a:r>
            <a:r>
              <a:rPr lang="es-ES" altLang="zh-CN" sz="2000" dirty="0"/>
              <a:t>[</a:t>
            </a:r>
            <a:r>
              <a:rPr lang="en-US" altLang="zh-CN" sz="2000" i="1" dirty="0"/>
              <a:t>Network Slice Capability Exposure for Application Layer Enablement</a:t>
            </a:r>
            <a:r>
              <a:rPr lang="es-ES" altLang="zh-CN" sz="2000" dirty="0"/>
              <a:t>] </a:t>
            </a:r>
          </a:p>
          <a:p>
            <a:pPr lvl="1"/>
            <a:r>
              <a:rPr lang="en-US" altLang="zh-CN" sz="1800" dirty="0"/>
              <a:t>Corrections on the different API’s definition</a:t>
            </a:r>
          </a:p>
          <a:p>
            <a:r>
              <a:rPr lang="es-ES" altLang="zh-CN" sz="2000" dirty="0"/>
              <a:t>NBI18 [</a:t>
            </a:r>
            <a:r>
              <a:rPr lang="en-US" sz="2000" i="1" dirty="0"/>
              <a:t>Enhancements of 3GPP Northbound and Application Layer interfaces and APIs</a:t>
            </a:r>
            <a:r>
              <a:rPr lang="es-ES" altLang="zh-CN" sz="2000" dirty="0"/>
              <a:t>] </a:t>
            </a:r>
          </a:p>
          <a:p>
            <a:pPr lvl="1"/>
            <a:r>
              <a:rPr lang="en-US" altLang="zh-CN" sz="1800" dirty="0">
                <a:solidFill>
                  <a:prstClr val="black"/>
                </a:solidFill>
              </a:rPr>
              <a:t>Correction on feature name.</a:t>
            </a:r>
            <a:endParaRPr lang="es-ES" altLang="zh-CN" sz="2000" dirty="0"/>
          </a:p>
          <a:p>
            <a:r>
              <a:rPr lang="es-ES" altLang="zh-CN" sz="2000" dirty="0"/>
              <a:t>SBIProtoc18 [</a:t>
            </a:r>
            <a:r>
              <a:rPr lang="en-US" sz="2000" i="1" dirty="0"/>
              <a:t>Service Based Interface Protocol Improvements</a:t>
            </a:r>
            <a:r>
              <a:rPr lang="es-ES" altLang="zh-CN" sz="2000" dirty="0"/>
              <a:t>] </a:t>
            </a:r>
            <a:endParaRPr lang="es-ES" altLang="zh-CN" sz="2000" dirty="0">
              <a:solidFill>
                <a:srgbClr val="2A6EA8"/>
              </a:solidFill>
            </a:endParaRPr>
          </a:p>
          <a:p>
            <a:pPr lvl="1"/>
            <a:r>
              <a:rPr lang="es-ES" altLang="zh-CN" sz="1800" dirty="0" err="1"/>
              <a:t>Correction</a:t>
            </a:r>
            <a:r>
              <a:rPr lang="es-ES" altLang="zh-CN" sz="1800" dirty="0"/>
              <a:t> </a:t>
            </a:r>
            <a:r>
              <a:rPr lang="es-ES" altLang="zh-CN" sz="1800" dirty="0" err="1"/>
              <a:t>on</a:t>
            </a:r>
            <a:r>
              <a:rPr lang="es-ES" altLang="zh-CN" sz="1800" dirty="0"/>
              <a:t> </a:t>
            </a:r>
            <a:r>
              <a:rPr lang="es-ES" altLang="zh-CN" sz="1800" dirty="0" err="1"/>
              <a:t>trigger</a:t>
            </a:r>
            <a:r>
              <a:rPr lang="es-ES" altLang="zh-CN" sz="1800" dirty="0"/>
              <a:t> </a:t>
            </a:r>
            <a:r>
              <a:rPr lang="es-ES" altLang="zh-CN" sz="1800" dirty="0" err="1"/>
              <a:t>conditions</a:t>
            </a:r>
            <a:r>
              <a:rPr lang="es-ES" altLang="zh-CN" sz="1800" dirty="0"/>
              <a:t>, </a:t>
            </a:r>
            <a:r>
              <a:rPr lang="es-ES" altLang="zh-CN" sz="1800" dirty="0" err="1"/>
              <a:t>resource</a:t>
            </a:r>
            <a:r>
              <a:rPr lang="es-ES" altLang="zh-CN" sz="1800" dirty="0"/>
              <a:t> </a:t>
            </a:r>
            <a:r>
              <a:rPr lang="es-ES" altLang="zh-CN" sz="1800" dirty="0" err="1"/>
              <a:t>location</a:t>
            </a:r>
            <a:r>
              <a:rPr lang="es-ES" altLang="zh-CN" sz="1800" dirty="0"/>
              <a:t> and </a:t>
            </a:r>
            <a:r>
              <a:rPr lang="es-ES" altLang="zh-CN" sz="1800" dirty="0" err="1"/>
              <a:t>obsoleted</a:t>
            </a:r>
            <a:r>
              <a:rPr lang="es-ES" altLang="zh-CN" sz="1800" dirty="0"/>
              <a:t> RFC </a:t>
            </a:r>
            <a:r>
              <a:rPr lang="es-ES" altLang="zh-CN" sz="1800" dirty="0" err="1"/>
              <a:t>correction</a:t>
            </a:r>
            <a:r>
              <a:rPr lang="en-US" altLang="zh-CN" sz="1800" dirty="0"/>
              <a:t>.</a:t>
            </a:r>
            <a:endParaRPr lang="es-ES" altLang="zh-CN" sz="1800" dirty="0"/>
          </a:p>
          <a:p>
            <a:r>
              <a:rPr lang="es-ES" altLang="zh-CN" sz="2000" dirty="0" err="1"/>
              <a:t>eNetAE</a:t>
            </a:r>
            <a:r>
              <a:rPr lang="es-ES" altLang="zh-CN" sz="2000" dirty="0"/>
              <a:t> [</a:t>
            </a:r>
            <a:r>
              <a:rPr lang="en-US" sz="2000" i="1" dirty="0"/>
              <a:t>Enhancement of Network Automation Enablers</a:t>
            </a:r>
            <a:r>
              <a:rPr lang="es-ES" altLang="zh-CN" sz="2000" dirty="0"/>
              <a:t>]</a:t>
            </a:r>
            <a:endParaRPr lang="es-ES" altLang="zh-CN" sz="2000" dirty="0">
              <a:solidFill>
                <a:srgbClr val="2A6EA8"/>
              </a:solidFill>
            </a:endParaRPr>
          </a:p>
          <a:p>
            <a:pPr lvl="1"/>
            <a:r>
              <a:rPr lang="es-ES" altLang="zh-CN" sz="1800" dirty="0" err="1"/>
              <a:t>Corrections</a:t>
            </a:r>
            <a:r>
              <a:rPr lang="es-ES" altLang="zh-CN" sz="1800" dirty="0"/>
              <a:t> </a:t>
            </a:r>
            <a:r>
              <a:rPr lang="es-ES" altLang="zh-CN" sz="1800" dirty="0" err="1"/>
              <a:t>related</a:t>
            </a:r>
            <a:r>
              <a:rPr lang="es-ES" altLang="zh-CN" sz="1800" dirty="0"/>
              <a:t> </a:t>
            </a:r>
            <a:r>
              <a:rPr lang="es-ES" altLang="zh-CN" sz="1800" dirty="0" err="1"/>
              <a:t>to</a:t>
            </a:r>
            <a:r>
              <a:rPr lang="es-ES" altLang="zh-CN" sz="1800" dirty="0"/>
              <a:t> </a:t>
            </a:r>
            <a:r>
              <a:rPr lang="en-US" sz="1800" dirty="0"/>
              <a:t>procedure of ADRF Storage via Notifications</a:t>
            </a:r>
            <a:r>
              <a:rPr lang="es-ES" sz="1800" dirty="0"/>
              <a:t> and </a:t>
            </a:r>
            <a:r>
              <a:rPr lang="en-US" sz="1800" dirty="0"/>
              <a:t>on target UE and filter provided in the ML model notification.</a:t>
            </a:r>
            <a:endParaRPr lang="es-ES" altLang="zh-CN" sz="1800" dirty="0"/>
          </a:p>
          <a:p>
            <a:pPr lvl="1"/>
            <a:r>
              <a:rPr lang="es-ES" altLang="zh-CN" sz="1800" dirty="0"/>
              <a:t>LS </a:t>
            </a:r>
            <a:r>
              <a:rPr lang="es-ES" altLang="zh-CN" sz="1800" dirty="0" err="1"/>
              <a:t>to</a:t>
            </a:r>
            <a:r>
              <a:rPr lang="es-ES" altLang="zh-CN" sz="1800" dirty="0"/>
              <a:t> </a:t>
            </a:r>
            <a:r>
              <a:rPr lang="es-ES" altLang="zh-CN" sz="1800" dirty="0" err="1"/>
              <a:t>identify</a:t>
            </a:r>
            <a:r>
              <a:rPr lang="es-ES" altLang="zh-CN" sz="1800" dirty="0"/>
              <a:t> Service </a:t>
            </a:r>
            <a:r>
              <a:rPr lang="es-ES" altLang="zh-CN" sz="1800" dirty="0" err="1"/>
              <a:t>consumers</a:t>
            </a:r>
            <a:r>
              <a:rPr lang="es-ES" altLang="zh-CN" sz="1800" dirty="0"/>
              <a:t> </a:t>
            </a:r>
            <a:r>
              <a:rPr lang="es-ES" altLang="zh-CN" sz="1800" dirty="0" err="1"/>
              <a:t>of</a:t>
            </a:r>
            <a:r>
              <a:rPr lang="en-US" sz="1800" kern="0" dirty="0" err="1">
                <a:effectLst/>
                <a:latin typeface="Times New Roman" panose="02020603050405020304" pitchFamily="18" charset="0"/>
                <a:ea typeface="MS Mincho" panose="02020609040205080304" pitchFamily="49" charset="-128"/>
              </a:rPr>
              <a:t>Nnwdaf</a:t>
            </a:r>
            <a:r>
              <a:rPr lang="en-US" sz="1800" kern="0" dirty="0">
                <a:effectLst/>
                <a:latin typeface="Times New Roman" panose="02020603050405020304" pitchFamily="18" charset="0"/>
                <a:ea typeface="MS Mincho" panose="02020609040205080304" pitchFamily="49" charset="-128"/>
              </a:rPr>
              <a:t>, </a:t>
            </a:r>
            <a:r>
              <a:rPr lang="en-US" sz="1800" kern="0" dirty="0" err="1">
                <a:effectLst/>
                <a:latin typeface="Times New Roman" panose="02020603050405020304" pitchFamily="18" charset="0"/>
                <a:ea typeface="MS Mincho" panose="02020609040205080304" pitchFamily="49" charset="-128"/>
              </a:rPr>
              <a:t>Ndccf</a:t>
            </a:r>
            <a:r>
              <a:rPr lang="en-US" sz="1800" kern="0" dirty="0">
                <a:effectLst/>
                <a:latin typeface="Times New Roman" panose="02020603050405020304" pitchFamily="18" charset="0"/>
                <a:ea typeface="MS Mincho" panose="02020609040205080304" pitchFamily="49" charset="-128"/>
              </a:rPr>
              <a:t>, </a:t>
            </a:r>
            <a:r>
              <a:rPr lang="en-US" sz="1800" kern="0" dirty="0" err="1">
                <a:effectLst/>
                <a:latin typeface="Times New Roman" panose="02020603050405020304" pitchFamily="18" charset="0"/>
                <a:ea typeface="MS Mincho" panose="02020609040205080304" pitchFamily="49" charset="-128"/>
              </a:rPr>
              <a:t>Nmfaf</a:t>
            </a:r>
            <a:r>
              <a:rPr lang="en-US" sz="1800" kern="0" dirty="0">
                <a:effectLst/>
                <a:latin typeface="Times New Roman" panose="02020603050405020304" pitchFamily="18" charset="0"/>
                <a:ea typeface="MS Mincho" panose="02020609040205080304" pitchFamily="49" charset="-128"/>
              </a:rPr>
              <a:t> related services.</a:t>
            </a:r>
            <a:endParaRPr lang="es-ES" altLang="zh-CN" sz="1800" dirty="0"/>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148685272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224169" y="1908887"/>
            <a:ext cx="11196305" cy="4539712"/>
          </a:xfrm>
        </p:spPr>
        <p:txBody>
          <a:bodyPr/>
          <a:lstStyle/>
          <a:p>
            <a:pPr>
              <a:lnSpc>
                <a:spcPct val="80000"/>
              </a:lnSpc>
              <a:defRPr/>
            </a:pPr>
            <a:r>
              <a:rPr lang="en-GB" altLang="zh-CN" sz="2400" kern="1000" dirty="0">
                <a:ea typeface="MS PGothic" panose="020B0600070205080204" pitchFamily="34" charset="-128"/>
                <a:cs typeface="Arial" panose="020B0604020202020204" pitchFamily="34" charset="0"/>
              </a:rPr>
              <a:t>13 CRs (</a:t>
            </a:r>
            <a:r>
              <a:rPr lang="en-GB" altLang="zh-CN" sz="2400" kern="1000" dirty="0" err="1">
                <a:ea typeface="MS PGothic" panose="020B0600070205080204" pitchFamily="34" charset="-128"/>
                <a:cs typeface="Arial" panose="020B0604020202020204" pitchFamily="34" charset="0"/>
              </a:rPr>
              <a:t>Cat.F</a:t>
            </a:r>
            <a:r>
              <a:rPr lang="en-GB" altLang="zh-CN" sz="2400" kern="1000" dirty="0">
                <a:ea typeface="MS PGothic" panose="020B0600070205080204" pitchFamily="34" charset="-128"/>
                <a:cs typeface="Arial" panose="020B0604020202020204" pitchFamily="34" charset="0"/>
              </a:rPr>
              <a:t>) are agreed in Release 17 as essential corrections, e.g.:</a:t>
            </a:r>
          </a:p>
          <a:p>
            <a:pPr lvl="1">
              <a:spcAft>
                <a:spcPts val="0"/>
              </a:spcAft>
              <a:tabLst>
                <a:tab pos="1980565" algn="l"/>
              </a:tabLst>
            </a:pPr>
            <a:r>
              <a:rPr lang="en-US" altLang="zh-CN" sz="2000" dirty="0"/>
              <a:t>SBIProtoc17: OAuth2 scope corrections</a:t>
            </a:r>
          </a:p>
          <a:p>
            <a:pPr lvl="1">
              <a:spcAft>
                <a:spcPts val="0"/>
              </a:spcAft>
              <a:tabLst>
                <a:tab pos="1980565" algn="l"/>
              </a:tabLst>
            </a:pPr>
            <a:r>
              <a:rPr lang="en-US" altLang="zh-CN" sz="2000" dirty="0"/>
              <a:t>TEI17_DCAMP: Correction in BSF notification for </a:t>
            </a:r>
            <a:r>
              <a:rPr lang="en-GB" altLang="zh-CN" sz="2000" dirty="0" err="1"/>
              <a:t>Nbsf_Management</a:t>
            </a:r>
            <a:r>
              <a:rPr lang="en-GB" altLang="zh-CN" sz="2000" dirty="0"/>
              <a:t> API</a:t>
            </a:r>
            <a:endParaRPr lang="en-US" altLang="zh-CN" sz="2000" dirty="0"/>
          </a:p>
          <a:p>
            <a:pPr lvl="1">
              <a:spcAft>
                <a:spcPts val="0"/>
              </a:spcAft>
              <a:tabLst>
                <a:tab pos="1980565" algn="l"/>
              </a:tabLst>
            </a:pPr>
            <a:r>
              <a:rPr lang="en-US" altLang="zh-CN" sz="2000" dirty="0" err="1"/>
              <a:t>IIoT</a:t>
            </a:r>
            <a:r>
              <a:rPr lang="en-US" altLang="zh-CN" sz="2000" dirty="0"/>
              <a:t>: </a:t>
            </a:r>
            <a:r>
              <a:rPr lang="en-GB" altLang="zh-CN" sz="2000" dirty="0"/>
              <a:t>Corrections on </a:t>
            </a:r>
            <a:r>
              <a:rPr lang="en-US" altLang="zh-CN" sz="2000" dirty="0"/>
              <a:t>scope name and in data type for </a:t>
            </a:r>
            <a:r>
              <a:rPr lang="en-GB" sz="2000" dirty="0" err="1"/>
              <a:t>Ntsctsf_TimeSynchronization</a:t>
            </a:r>
            <a:r>
              <a:rPr lang="en-GB" sz="2000" dirty="0"/>
              <a:t> API </a:t>
            </a:r>
            <a:endParaRPr lang="en-US" altLang="zh-CN" sz="2000" dirty="0"/>
          </a:p>
          <a:p>
            <a:pPr lvl="1">
              <a:spcAft>
                <a:spcPts val="0"/>
              </a:spcAft>
              <a:tabLst>
                <a:tab pos="1980565" algn="l"/>
              </a:tabLst>
            </a:pPr>
            <a:r>
              <a:rPr lang="en-US" altLang="zh-CN" sz="2000" dirty="0"/>
              <a:t>eNA_Ph2: Corrections on feature negotiation, missing consumers, wrong attribute names and resource URIs.</a:t>
            </a:r>
            <a:endParaRPr lang="en-US" sz="2000" dirty="0"/>
          </a:p>
          <a:p>
            <a:pPr lvl="1">
              <a:spcAft>
                <a:spcPts val="0"/>
              </a:spcAft>
              <a:tabLst>
                <a:tab pos="1980565" algn="l"/>
              </a:tabLst>
            </a:pPr>
            <a:r>
              <a:rPr lang="en-US" altLang="zh-CN" sz="2000" dirty="0"/>
              <a:t>5GSAT_Arch-CT: </a:t>
            </a:r>
            <a:r>
              <a:rPr lang="en-GB" altLang="zh-CN" sz="2000" dirty="0"/>
              <a:t>Correction on </a:t>
            </a:r>
            <a:r>
              <a:rPr lang="en-US" altLang="zh-CN" sz="2000" dirty="0"/>
              <a:t>data type name used in </a:t>
            </a:r>
            <a:r>
              <a:rPr lang="en-US" altLang="zh-CN" sz="2000" dirty="0" err="1"/>
              <a:t>Npcf_PolicyAuthorization</a:t>
            </a:r>
            <a:r>
              <a:rPr lang="en-US" altLang="zh-CN" sz="2000" dirty="0"/>
              <a:t> API.</a:t>
            </a:r>
          </a:p>
          <a:p>
            <a:pPr lvl="1">
              <a:spcAft>
                <a:spcPts val="0"/>
              </a:spcAft>
              <a:tabLst>
                <a:tab pos="1980565" algn="l"/>
              </a:tabLst>
            </a:pPr>
            <a:r>
              <a:rPr lang="en-US" altLang="zh-CN" sz="2000" dirty="0"/>
              <a:t>5MBS: </a:t>
            </a:r>
            <a:r>
              <a:rPr lang="en-US" sz="2000" dirty="0"/>
              <a:t>Corrections to MBS Service Area related error handling for MBSTMGI API.</a:t>
            </a:r>
          </a:p>
          <a:p>
            <a:pPr lvl="1">
              <a:spcAft>
                <a:spcPts val="0"/>
              </a:spcAft>
              <a:tabLst>
                <a:tab pos="1980565" algn="l"/>
              </a:tabLst>
            </a:pPr>
            <a:r>
              <a:rPr lang="en-GB" sz="2000" dirty="0" err="1"/>
              <a:t>IoT_SAT_ARCH_EPS</a:t>
            </a:r>
            <a:r>
              <a:rPr lang="en-US" altLang="zh-CN" sz="2000" dirty="0"/>
              <a:t>: </a:t>
            </a:r>
            <a:r>
              <a:rPr lang="en-GB" altLang="zh-CN" sz="2000" dirty="0"/>
              <a:t>Adding missing RAT Type mapping between TS 29.571 &amp; TS 29.212.</a:t>
            </a:r>
            <a:endParaRPr lang="en-US" altLang="zh-CN" sz="2000" dirty="0"/>
          </a:p>
          <a:p>
            <a:pPr lvl="1">
              <a:spcAft>
                <a:spcPts val="0"/>
              </a:spcAft>
              <a:tabLst>
                <a:tab pos="1980565" algn="l"/>
              </a:tabLst>
            </a:pPr>
            <a:r>
              <a:rPr lang="en-US" altLang="zh-CN" sz="2000" dirty="0"/>
              <a:t>TEI17, </a:t>
            </a:r>
            <a:r>
              <a:rPr lang="en-US" altLang="zh-CN" sz="2000" dirty="0" err="1"/>
              <a:t>eNS</a:t>
            </a:r>
            <a:r>
              <a:rPr lang="en-US" altLang="zh-CN" sz="2000" dirty="0"/>
              <a:t>: Removal of remaining Editor’s Note.</a:t>
            </a:r>
          </a:p>
          <a:p>
            <a:r>
              <a:rPr lang="es-ES" altLang="zh-CN" sz="2400" dirty="0" err="1"/>
              <a:t>Corrections</a:t>
            </a:r>
            <a:r>
              <a:rPr lang="es-ES" altLang="zh-CN" sz="2400" dirty="0"/>
              <a:t> not considered as FASMO were moved to further releases.</a:t>
            </a:r>
          </a:p>
          <a:p>
            <a:endParaRPr lang="es-ES" altLang="zh-CN" sz="2400" dirty="0"/>
          </a:p>
          <a:p>
            <a:endParaRPr lang="es-ES" altLang="zh-CN" sz="2000" dirty="0"/>
          </a:p>
        </p:txBody>
      </p:sp>
    </p:spTree>
    <p:extLst>
      <p:ext uri="{BB962C8B-B14F-4D97-AF65-F5344CB8AC3E}">
        <p14:creationId xmlns:p14="http://schemas.microsoft.com/office/powerpoint/2010/main" val="531915105"/>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632254" y="431794"/>
            <a:ext cx="10515600" cy="1325563"/>
          </a:xfrm>
        </p:spPr>
        <p:txBody>
          <a:bodyPr/>
          <a:lstStyle/>
          <a:p>
            <a:r>
              <a:rPr lang="es-ES" dirty="0"/>
              <a:t>Pre-Release 17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500352" y="1847753"/>
            <a:ext cx="10810545" cy="4245565"/>
          </a:xfrm>
        </p:spPr>
        <p:txBody>
          <a:bodyPr/>
          <a:lstStyle/>
          <a:p>
            <a:r>
              <a:rPr lang="es-ES" sz="2400" dirty="0"/>
              <a:t>2 </a:t>
            </a:r>
            <a:r>
              <a:rPr lang="es-ES" sz="2400" dirty="0" err="1"/>
              <a:t>CRs</a:t>
            </a:r>
            <a:r>
              <a:rPr lang="es-ES" sz="2400" dirty="0"/>
              <a:t> (Cat. F) are agreed in Release 16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n-GB" sz="2000" dirty="0"/>
              <a:t>5G_CIoT, </a:t>
            </a:r>
            <a:r>
              <a:rPr lang="es-ES" altLang="zh-CN" sz="2000" dirty="0"/>
              <a:t>TEI16, 5GS_Ph1-CT: </a:t>
            </a:r>
            <a:r>
              <a:rPr lang="en-US" altLang="zh-CN" sz="2000" dirty="0"/>
              <a:t>Alignment of RAT type values between Rx &amp; Gx; </a:t>
            </a:r>
          </a:p>
          <a:p>
            <a:pPr lvl="1"/>
            <a:r>
              <a:rPr lang="en-US" altLang="zh-CN" sz="2000" dirty="0" err="1"/>
              <a:t>eNA</a:t>
            </a:r>
            <a:r>
              <a:rPr lang="en-US" altLang="zh-CN" sz="2000" dirty="0"/>
              <a:t>: </a:t>
            </a:r>
            <a:r>
              <a:rPr lang="en-GB" sz="2000" dirty="0"/>
              <a:t>Corrections on the presence of the attributes in </a:t>
            </a:r>
            <a:r>
              <a:rPr lang="en-GB" sz="2000" dirty="0" err="1"/>
              <a:t>Naf_EventExposure</a:t>
            </a:r>
            <a:r>
              <a:rPr lang="en-GB" sz="2000" dirty="0"/>
              <a:t> API</a:t>
            </a:r>
            <a:endParaRPr lang="en-US" altLang="zh-CN" sz="2000" dirty="0"/>
          </a:p>
          <a:p>
            <a:r>
              <a:rPr lang="es-ES" sz="2400" dirty="0"/>
              <a:t>2 </a:t>
            </a:r>
            <a:r>
              <a:rPr lang="es-ES" sz="2400" dirty="0" err="1"/>
              <a:t>CRs</a:t>
            </a:r>
            <a:r>
              <a:rPr lang="es-ES" sz="2400" dirty="0"/>
              <a:t> (Cat. F) are </a:t>
            </a:r>
            <a:r>
              <a:rPr lang="es-ES" sz="2400" dirty="0" err="1"/>
              <a:t>agreed</a:t>
            </a:r>
            <a:r>
              <a:rPr lang="es-ES" sz="2400" dirty="0"/>
              <a:t> in </a:t>
            </a:r>
            <a:r>
              <a:rPr lang="es-ES" sz="2400" dirty="0" err="1"/>
              <a:t>Release</a:t>
            </a:r>
            <a:r>
              <a:rPr lang="es-ES" sz="2400" dirty="0"/>
              <a:t> 15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n-GB" altLang="zh-CN" sz="2000" dirty="0"/>
              <a:t>5GS_Ph1-CT: corrections on wrong value for data type </a:t>
            </a:r>
            <a:r>
              <a:rPr lang="en-GB" sz="2000" dirty="0" err="1"/>
              <a:t>ServAuthInfo</a:t>
            </a:r>
            <a:endParaRPr lang="en-GB" sz="2000" dirty="0"/>
          </a:p>
          <a:p>
            <a:pPr lvl="1"/>
            <a:r>
              <a:rPr lang="en-GB" sz="2000" dirty="0"/>
              <a:t>5GS_Ph1-CT: </a:t>
            </a:r>
            <a:r>
              <a:rPr lang="en-GB" sz="1800" dirty="0">
                <a:effectLst/>
                <a:latin typeface="Arial" panose="020B0604020202020204" pitchFamily="34" charset="0"/>
                <a:ea typeface="SimSun" panose="02010600030101010101" pitchFamily="2" charset="-122"/>
                <a:cs typeface="Times New Roman" panose="02020603050405020304" pitchFamily="18" charset="0"/>
              </a:rPr>
              <a:t>Removal of the usage of </a:t>
            </a:r>
            <a:r>
              <a:rPr lang="en-GB" sz="1800" dirty="0" err="1">
                <a:effectLst/>
                <a:latin typeface="Arial" panose="020B0604020202020204" pitchFamily="34" charset="0"/>
                <a:ea typeface="SimSun" panose="02010600030101010101" pitchFamily="2" charset="-122"/>
                <a:cs typeface="Times New Roman" panose="02020603050405020304" pitchFamily="18" charset="0"/>
              </a:rPr>
              <a:t>evsNotif</a:t>
            </a:r>
            <a:r>
              <a:rPr lang="en-GB" sz="1800" dirty="0">
                <a:effectLst/>
                <a:latin typeface="Arial" panose="020B0604020202020204" pitchFamily="34" charset="0"/>
                <a:ea typeface="SimSun" panose="02010600030101010101" pitchFamily="2" charset="-122"/>
                <a:cs typeface="Times New Roman" panose="02020603050405020304" pitchFamily="18" charset="0"/>
              </a:rPr>
              <a:t> attribute and correction of the </a:t>
            </a:r>
            <a:r>
              <a:rPr lang="en-GB" sz="1800" dirty="0" err="1">
                <a:effectLst/>
                <a:latin typeface="Arial" panose="020B0604020202020204" pitchFamily="34" charset="0"/>
                <a:ea typeface="SimSun" panose="02010600030101010101" pitchFamily="2" charset="-122"/>
                <a:cs typeface="Times New Roman" panose="02020603050405020304" pitchFamily="18" charset="0"/>
              </a:rPr>
              <a:t>evNotifs</a:t>
            </a:r>
            <a:r>
              <a:rPr lang="en-GB" sz="1800" dirty="0">
                <a:effectLst/>
                <a:latin typeface="Arial" panose="020B0604020202020204" pitchFamily="34" charset="0"/>
                <a:ea typeface="SimSun" panose="02010600030101010101" pitchFamily="2" charset="-122"/>
                <a:cs typeface="Times New Roman" panose="02020603050405020304" pitchFamily="18" charset="0"/>
              </a:rPr>
              <a:t> attribute.</a:t>
            </a:r>
            <a:endParaRPr lang="en-GB" sz="2000" dirty="0"/>
          </a:p>
          <a:p>
            <a:r>
              <a:rPr lang="en-GB" altLang="zh-CN" sz="2400" dirty="0"/>
              <a:t>No CRs agreed for pre-Release 15</a:t>
            </a:r>
            <a:endParaRPr lang="en-US" altLang="zh-CN" sz="2400" dirty="0"/>
          </a:p>
        </p:txBody>
      </p:sp>
    </p:spTree>
    <p:extLst>
      <p:ext uri="{BB962C8B-B14F-4D97-AF65-F5344CB8AC3E}">
        <p14:creationId xmlns:p14="http://schemas.microsoft.com/office/powerpoint/2010/main" val="3379284082"/>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875" y="500062"/>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3" name="Espace réservé du contenu 2"/>
          <p:cNvSpPr>
            <a:spLocks noGrp="1"/>
          </p:cNvSpPr>
          <p:nvPr>
            <p:ph idx="1"/>
          </p:nvPr>
        </p:nvSpPr>
        <p:spPr>
          <a:xfrm>
            <a:off x="426308" y="1755864"/>
            <a:ext cx="11172568" cy="4351338"/>
          </a:xfrm>
        </p:spPr>
        <p:txBody>
          <a:bodyPr/>
          <a:lstStyle/>
          <a:p>
            <a:pPr>
              <a:lnSpc>
                <a:spcPct val="80000"/>
              </a:lnSpc>
              <a:defRPr/>
            </a:pPr>
            <a:r>
              <a:rPr lang="en-US" altLang="zh-CN" sz="2400" kern="1000" dirty="0">
                <a:ea typeface="MS PGothic" panose="020B0600070205080204" pitchFamily="34" charset="-128"/>
                <a:cs typeface="Arial" panose="020B0604020202020204" pitchFamily="34" charset="0"/>
              </a:rPr>
              <a:t>CT3 work focused on:</a:t>
            </a:r>
          </a:p>
          <a:p>
            <a:pPr lvl="1">
              <a:lnSpc>
                <a:spcPct val="80000"/>
              </a:lnSpc>
              <a:defRPr/>
            </a:pPr>
            <a:r>
              <a:rPr lang="en-US" altLang="zh-CN" sz="2200" kern="1000" dirty="0">
                <a:ea typeface="MS PGothic" panose="020B0600070205080204" pitchFamily="34" charset="-128"/>
                <a:cs typeface="Arial" panose="020B0604020202020204" pitchFamily="34" charset="0"/>
              </a:rPr>
              <a:t>Agreement and endorsement of new and revised Release 19 Work Items.</a:t>
            </a:r>
          </a:p>
          <a:p>
            <a:pPr lvl="1">
              <a:lnSpc>
                <a:spcPct val="80000"/>
              </a:lnSpc>
              <a:defRPr/>
            </a:pPr>
            <a:r>
              <a:rPr lang="en-US" altLang="zh-CN" sz="2200" kern="1000" dirty="0">
                <a:ea typeface="MS PGothic" panose="020B0600070205080204" pitchFamily="34" charset="-128"/>
                <a:cs typeface="Arial" panose="020B0604020202020204" pitchFamily="34" charset="0"/>
              </a:rPr>
              <a:t>Initiating the Release 19 work, to align with the stage 2 normative work and to bring enhancements to existing functionality.</a:t>
            </a:r>
          </a:p>
          <a:p>
            <a:pPr lvl="1">
              <a:lnSpc>
                <a:spcPct val="80000"/>
              </a:lnSpc>
              <a:defRPr/>
            </a:pPr>
            <a:r>
              <a:rPr lang="en-US" altLang="zh-CN" sz="2200" kern="1000" dirty="0">
                <a:ea typeface="MS PGothic" panose="020B0600070205080204" pitchFamily="34" charset="-128"/>
                <a:cs typeface="Arial" panose="020B0604020202020204" pitchFamily="34" charset="0"/>
              </a:rPr>
              <a:t>Bringing corrections to Release 18 functionality and completing the work for the outstanding </a:t>
            </a:r>
            <a:r>
              <a:rPr lang="en-US" altLang="zh-CN" sz="2200" kern="1000" dirty="0" err="1">
                <a:ea typeface="MS PGothic" panose="020B0600070205080204" pitchFamily="34" charset="-128"/>
                <a:cs typeface="Arial" panose="020B0604020202020204" pitchFamily="34" charset="0"/>
              </a:rPr>
              <a:t>WIs.</a:t>
            </a:r>
            <a:endParaRPr lang="en-US" altLang="zh-CN" sz="2200" kern="1000" dirty="0">
              <a:ea typeface="MS PGothic" panose="020B0600070205080204" pitchFamily="34" charset="-128"/>
              <a:cs typeface="Arial" panose="020B0604020202020204" pitchFamily="34" charset="0"/>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710" y="500062"/>
            <a:ext cx="10515600" cy="1325563"/>
          </a:xfrm>
        </p:spPr>
        <p:txBody>
          <a:bodyPr/>
          <a:lstStyle/>
          <a:p>
            <a:r>
              <a:rPr lang="en-US" dirty="0"/>
              <a:t>For Action to CT</a:t>
            </a:r>
          </a:p>
        </p:txBody>
      </p:sp>
      <p:sp>
        <p:nvSpPr>
          <p:cNvPr id="3" name="Espace réservé du contenu 2"/>
          <p:cNvSpPr>
            <a:spLocks noGrp="1"/>
          </p:cNvSpPr>
          <p:nvPr>
            <p:ph idx="1"/>
          </p:nvPr>
        </p:nvSpPr>
        <p:spPr>
          <a:xfrm>
            <a:off x="467710" y="1940316"/>
            <a:ext cx="10515600" cy="2358917"/>
          </a:xfrm>
        </p:spPr>
        <p:txBody>
          <a:bodyPr/>
          <a:lstStyle/>
          <a:p>
            <a:r>
              <a:rPr lang="en-US" sz="2400" dirty="0"/>
              <a:t>Approval of n</a:t>
            </a:r>
            <a:r>
              <a:rPr lang="en-US" altLang="zh-CN" sz="2400" dirty="0"/>
              <a:t>ew Rel-19 WIDs and </a:t>
            </a:r>
            <a:r>
              <a:rPr lang="en-US" altLang="zh-CN" sz="2400"/>
              <a:t>revised Rel-19 </a:t>
            </a:r>
            <a:r>
              <a:rPr lang="en-US" altLang="zh-CN" sz="2400" dirty="0"/>
              <a:t>WIDs led by CT3</a:t>
            </a:r>
          </a:p>
          <a:p>
            <a:r>
              <a:rPr lang="en-GB" altLang="zh-CN" sz="2400" dirty="0"/>
              <a:t>Approval of company CRs as the revisions of agreed CRs in CT3#136 meeting. Those CRs are submitted to solve the </a:t>
            </a:r>
            <a:r>
              <a:rPr lang="en-GB" altLang="zh-CN" sz="2400" kern="1000" dirty="0">
                <a:ea typeface="MS PGothic" panose="020B0600070205080204" pitchFamily="34" charset="-128"/>
                <a:cs typeface="Arial" panose="020B0604020202020204" pitchFamily="34" charset="0"/>
              </a:rPr>
              <a:t>issues related to the </a:t>
            </a:r>
            <a:r>
              <a:rPr lang="en-GB" altLang="zh-CN" sz="2400" kern="1000" dirty="0" err="1">
                <a:ea typeface="MS PGothic" panose="020B0600070205080204" pitchFamily="34" charset="-128"/>
                <a:cs typeface="Arial" panose="020B0604020202020204" pitchFamily="34" charset="0"/>
              </a:rPr>
              <a:t>OpenAPI</a:t>
            </a:r>
            <a:r>
              <a:rPr lang="en-GB" altLang="zh-CN" sz="2400" kern="1000" dirty="0">
                <a:ea typeface="MS PGothic" panose="020B0600070205080204" pitchFamily="34" charset="-128"/>
                <a:cs typeface="Arial" panose="020B0604020202020204" pitchFamily="34" charset="0"/>
              </a:rPr>
              <a:t> errors identified by the Rapporteurs.  All the documents are discussed in CT3 reflector already and can be agreed in the Plenary.</a:t>
            </a: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Vice Chair wants to thank</a:t>
            </a:r>
            <a:endParaRPr lang="en-US" altLang="ja-JP" sz="2000" b="1" dirty="0">
              <a:ea typeface="MS PGothic" panose="020B0600070205080204" pitchFamily="34" charset="-128"/>
            </a:endParaRPr>
          </a:p>
          <a:p>
            <a:pPr lvl="1">
              <a:defRPr/>
            </a:pPr>
            <a:r>
              <a:rPr lang="nb-NO" altLang="zh-CN" sz="2000">
                <a:latin typeface="Arial" panose="020B0604020202020204" pitchFamily="34" charset="0"/>
              </a:rPr>
              <a:t>Chair, Yali, for her support in the preparation of the meeting.</a:t>
            </a:r>
          </a:p>
          <a:p>
            <a:pPr lvl="1">
              <a:defRPr/>
            </a:pPr>
            <a:r>
              <a:rPr lang="nb-NO" altLang="zh-CN" sz="2000" dirty="0">
                <a:latin typeface="Arial" panose="020B0604020202020204" pitchFamily="34" charset="0"/>
              </a:rPr>
              <a:t>Vice Chair, Naren, for </a:t>
            </a:r>
            <a:r>
              <a:rPr lang="en-US" altLang="zh-CN" sz="2000" dirty="0">
                <a:latin typeface="Arial" panose="020B0604020202020204" pitchFamily="34" charset="0"/>
              </a:rPr>
              <a:t>his big support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Dongwook for </a:t>
            </a:r>
            <a:r>
              <a:rPr lang="en-US" altLang="zh-CN" sz="2000" dirty="0">
                <a:latin typeface="Arial" panose="020B0604020202020204" pitchFamily="34" charset="0"/>
              </a:rPr>
              <a:t>his</a:t>
            </a:r>
            <a:r>
              <a:rPr lang="nb-NO" altLang="zh-CN" sz="2000" dirty="0">
                <a:latin typeface="Arial" panose="020B0604020202020204" pitchFamily="34" charset="0"/>
              </a:rPr>
              <a:t> excellent effort and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 rapporteurs, for their hard work, professionalism and commitment for the success of the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503609" y="2057545"/>
            <a:ext cx="4941602" cy="1912245"/>
          </a:xfrm>
        </p:spPr>
        <p:txBody>
          <a:bodyPr/>
          <a:lstStyle/>
          <a:p>
            <a:r>
              <a:rPr lang="en-US" altLang="fr-FR" dirty="0"/>
              <a:t>Since the last CT plenary</a:t>
            </a:r>
          </a:p>
          <a:p>
            <a:pPr lvl="1">
              <a:buClrTx/>
            </a:pPr>
            <a:r>
              <a:rPr lang="en-US" altLang="fr-FR" dirty="0"/>
              <a:t>CT3#136, (19</a:t>
            </a:r>
            <a:r>
              <a:rPr lang="en-US" altLang="zh-CN" baseline="30000" dirty="0"/>
              <a:t>th</a:t>
            </a:r>
            <a:r>
              <a:rPr lang="en-US" altLang="fr-FR" dirty="0"/>
              <a:t> – 23</a:t>
            </a:r>
            <a:r>
              <a:rPr lang="en-US" altLang="fr-FR" baseline="30000" dirty="0"/>
              <a:t>rd</a:t>
            </a:r>
            <a:r>
              <a:rPr lang="en-US" altLang="fr-FR" dirty="0"/>
              <a:t> August, 2024) in Maastricht, Netherlands</a:t>
            </a:r>
          </a:p>
        </p:txBody>
      </p:sp>
      <p:sp>
        <p:nvSpPr>
          <p:cNvPr id="5124" name="Espace réservé du contenu 3"/>
          <p:cNvSpPr txBox="1">
            <a:spLocks/>
          </p:cNvSpPr>
          <p:nvPr/>
        </p:nvSpPr>
        <p:spPr bwMode="auto">
          <a:xfrm>
            <a:off x="5761409" y="2057545"/>
            <a:ext cx="5120774"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CT3#137, (14</a:t>
            </a:r>
            <a:r>
              <a:rPr lang="en-US" altLang="zh-CN" baseline="30000" dirty="0"/>
              <a:t>th</a:t>
            </a:r>
            <a:r>
              <a:rPr lang="en-US" altLang="fr-FR" dirty="0"/>
              <a:t> – 18</a:t>
            </a:r>
            <a:r>
              <a:rPr lang="en-US" altLang="fr-FR" baseline="30000" dirty="0"/>
              <a:t>th</a:t>
            </a:r>
            <a:r>
              <a:rPr lang="en-US" altLang="fr-FR" dirty="0"/>
              <a:t> October, 2024) in Hefei, China</a:t>
            </a:r>
          </a:p>
          <a:p>
            <a:pPr lvl="1">
              <a:buClrTx/>
            </a:pPr>
            <a:r>
              <a:rPr lang="en-US" altLang="fr-FR" dirty="0"/>
              <a:t>CT3#138, (18</a:t>
            </a:r>
            <a:r>
              <a:rPr lang="en-US" altLang="zh-CN" baseline="30000" dirty="0"/>
              <a:t>th</a:t>
            </a:r>
            <a:r>
              <a:rPr lang="en-US" altLang="fr-FR" dirty="0"/>
              <a:t> – 22</a:t>
            </a:r>
            <a:r>
              <a:rPr lang="en-US" altLang="fr-FR" baseline="30000" dirty="0"/>
              <a:t>nd</a:t>
            </a:r>
            <a:r>
              <a:rPr lang="en-US" altLang="fr-FR" dirty="0"/>
              <a:t> November, 2024) in Orlando, US</a:t>
            </a:r>
          </a:p>
          <a:p>
            <a:pPr lvl="1">
              <a:buClrTx/>
            </a:pPr>
            <a:endParaRPr lang="en-US" altLang="fr-FR" dirty="0"/>
          </a:p>
          <a:p>
            <a:pPr lvl="1">
              <a:buClrTx/>
            </a:pPr>
            <a:endParaRPr lang="en-US" altLang="fr-FR"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499263568"/>
              </p:ext>
            </p:extLst>
          </p:nvPr>
        </p:nvGraphicFramePr>
        <p:xfrm>
          <a:off x="263611" y="1771136"/>
          <a:ext cx="11196870" cy="2448285"/>
        </p:xfrm>
        <a:graphic>
          <a:graphicData uri="http://schemas.openxmlformats.org/drawingml/2006/table">
            <a:tbl>
              <a:tblPr firstRow="1" firstCol="1" bandRow="1"/>
              <a:tblGrid>
                <a:gridCol w="1419614">
                  <a:extLst>
                    <a:ext uri="{9D8B030D-6E8A-4147-A177-3AD203B41FA5}">
                      <a16:colId xmlns:a16="http://schemas.microsoft.com/office/drawing/2014/main" val="20000"/>
                    </a:ext>
                  </a:extLst>
                </a:gridCol>
                <a:gridCol w="7533003">
                  <a:extLst>
                    <a:ext uri="{9D8B030D-6E8A-4147-A177-3AD203B41FA5}">
                      <a16:colId xmlns:a16="http://schemas.microsoft.com/office/drawing/2014/main" val="20001"/>
                    </a:ext>
                  </a:extLst>
                </a:gridCol>
                <a:gridCol w="1277462">
                  <a:extLst>
                    <a:ext uri="{9D8B030D-6E8A-4147-A177-3AD203B41FA5}">
                      <a16:colId xmlns:a16="http://schemas.microsoft.com/office/drawing/2014/main" val="20002"/>
                    </a:ext>
                  </a:extLst>
                </a:gridCol>
                <a:gridCol w="966791">
                  <a:extLst>
                    <a:ext uri="{9D8B030D-6E8A-4147-A177-3AD203B41FA5}">
                      <a16:colId xmlns:a16="http://schemas.microsoft.com/office/drawing/2014/main" val="20003"/>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a:spcBef>
                          <a:spcPts val="0"/>
                        </a:spcBef>
                        <a:spcAft>
                          <a:spcPts val="0"/>
                        </a:spcAft>
                      </a:pPr>
                      <a:r>
                        <a:rPr lang="en-US" sz="1100" kern="1200" dirty="0">
                          <a:solidFill>
                            <a:schemeClr val="tx1"/>
                          </a:solidFill>
                          <a:effectLst/>
                          <a:latin typeface="Calibri" panose="020F0502020204030204" pitchFamily="34" charset="0"/>
                          <a:ea typeface="+mn-ea"/>
                          <a:cs typeface="+mn-cs"/>
                        </a:rPr>
                        <a:t>CP-242216 </a:t>
                      </a:r>
                    </a:p>
                    <a:p>
                      <a:pPr marL="0" marR="0">
                        <a:spcBef>
                          <a:spcPts val="0"/>
                        </a:spcBef>
                        <a:spcAft>
                          <a:spcPts val="0"/>
                        </a:spcAft>
                      </a:pPr>
                      <a:r>
                        <a:rPr lang="en-US" sz="1100" kern="1200" dirty="0">
                          <a:solidFill>
                            <a:schemeClr val="tx1"/>
                          </a:solidFill>
                          <a:effectLst/>
                          <a:latin typeface="Calibri" panose="020F0502020204030204" pitchFamily="34" charset="0"/>
                          <a:ea typeface="+mn-ea"/>
                          <a:cs typeface="+mn-cs"/>
                        </a:rPr>
                        <a:t>(Rev of </a:t>
                      </a:r>
                      <a:r>
                        <a:rPr lang="en-US" sz="1100" kern="1200" dirty="0">
                          <a:solidFill>
                            <a:schemeClr val="tx1"/>
                          </a:solidFill>
                          <a:effectLst/>
                          <a:latin typeface="Calibri" panose="020F0502020204030204" pitchFamily="34" charset="0"/>
                          <a:ea typeface="Calibri" panose="020F0502020204030204" pitchFamily="34" charset="0"/>
                          <a:cs typeface="+mn-cs"/>
                        </a:rPr>
                        <a:t>C3-244518)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1321 29.522 Rel-18 Add list of supported PLMNs with ECSP information to the ECS address information</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1321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223245">
                <a:tc>
                  <a:txBody>
                    <a:bodyPr/>
                    <a:lstStyle/>
                    <a:p>
                      <a:pPr marL="0" marR="0">
                        <a:spcBef>
                          <a:spcPts val="0"/>
                        </a:spcBef>
                        <a:spcAft>
                          <a:spcPts val="0"/>
                        </a:spcAft>
                      </a:pPr>
                      <a:r>
                        <a:rPr lang="en-US" sz="1100" dirty="0">
                          <a:effectLst/>
                          <a:latin typeface="Calibri" panose="020F0502020204030204" pitchFamily="34" charset="0"/>
                          <a:ea typeface="Calibri" panose="020F0502020204030204" pitchFamily="34" charset="0"/>
                        </a:rPr>
                        <a:t>C3-244514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0355 29.222 Rel-19 Updates and corrections to the CAPIF_API_Invoker_Management_API</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29.222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0355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marL="0" marR="0">
                        <a:spcBef>
                          <a:spcPts val="0"/>
                        </a:spcBef>
                        <a:spcAft>
                          <a:spcPts val="0"/>
                        </a:spcAft>
                      </a:pPr>
                      <a:r>
                        <a:rPr lang="en-US" sz="1100" kern="1200">
                          <a:solidFill>
                            <a:schemeClr val="tx1"/>
                          </a:solidFill>
                          <a:effectLst/>
                          <a:latin typeface="Calibri" panose="020F0502020204030204" pitchFamily="34" charset="0"/>
                          <a:ea typeface="+mn-ea"/>
                          <a:cs typeface="+mn-cs"/>
                        </a:rPr>
                        <a:t>CP-2442214 </a:t>
                      </a:r>
                      <a:endParaRPr lang="en-US" sz="1100" kern="1200" dirty="0">
                        <a:solidFill>
                          <a:schemeClr val="tx1"/>
                        </a:solidFill>
                        <a:effectLst/>
                        <a:latin typeface="Calibri" panose="020F0502020204030204" pitchFamily="34" charset="0"/>
                        <a:ea typeface="+mn-ea"/>
                        <a:cs typeface="+mn-cs"/>
                      </a:endParaRPr>
                    </a:p>
                    <a:p>
                      <a:pPr marL="0" marR="0">
                        <a:spcBef>
                          <a:spcPts val="0"/>
                        </a:spcBef>
                        <a:spcAft>
                          <a:spcPts val="0"/>
                        </a:spcAft>
                      </a:pPr>
                      <a:r>
                        <a:rPr lang="en-US" sz="1100" kern="1200" dirty="0">
                          <a:solidFill>
                            <a:schemeClr val="tx1"/>
                          </a:solidFill>
                          <a:effectLst/>
                          <a:latin typeface="Calibri" panose="020F0502020204030204" pitchFamily="34" charset="0"/>
                          <a:ea typeface="+mn-ea"/>
                          <a:cs typeface="+mn-cs"/>
                        </a:rPr>
                        <a:t>(Rev of </a:t>
                      </a:r>
                      <a:r>
                        <a:rPr lang="en-US" sz="1100" kern="1200" dirty="0">
                          <a:solidFill>
                            <a:schemeClr val="tx1"/>
                          </a:solidFill>
                          <a:effectLst/>
                          <a:latin typeface="Calibri" panose="020F0502020204030204" pitchFamily="34" charset="0"/>
                          <a:ea typeface="Calibri" panose="020F0502020204030204" pitchFamily="34" charset="0"/>
                          <a:cs typeface="+mn-cs"/>
                        </a:rPr>
                        <a:t>C3-244420)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0054 29.580 Rel-18 Support the active periods in the form of a repetition rule</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0054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3244317"/>
                  </a:ext>
                </a:extLst>
              </a:tr>
              <a:tr h="223245">
                <a:tc>
                  <a:txBody>
                    <a:bodyPr/>
                    <a:lstStyle/>
                    <a:p>
                      <a:pPr marL="0" marR="0">
                        <a:spcBef>
                          <a:spcPts val="0"/>
                        </a:spcBef>
                        <a:spcAft>
                          <a:spcPts val="0"/>
                        </a:spcAft>
                      </a:pPr>
                      <a:r>
                        <a:rPr lang="en-US" sz="1100" dirty="0">
                          <a:effectLst/>
                          <a:latin typeface="Calibri" panose="020F0502020204030204" pitchFamily="34" charset="0"/>
                          <a:ea typeface="Calibri" panose="020F0502020204030204" pitchFamily="34" charset="0"/>
                        </a:rPr>
                        <a:t>CP-242221 (Rev of C3-244500)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0546 29.519 Rel-19 Corrections to data types in Application Data</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0546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3217103"/>
                  </a:ext>
                </a:extLst>
              </a:tr>
              <a:tr h="223245">
                <a:tc>
                  <a:txBody>
                    <a:bodyPr/>
                    <a:lstStyle/>
                    <a:p>
                      <a:pPr marL="0" marR="0">
                        <a:spcBef>
                          <a:spcPts val="0"/>
                        </a:spcBef>
                        <a:spcAft>
                          <a:spcPts val="0"/>
                        </a:spcAft>
                      </a:pPr>
                      <a:r>
                        <a:rPr lang="en-US" sz="1100" dirty="0">
                          <a:effectLst/>
                          <a:latin typeface="Calibri" panose="020F0502020204030204" pitchFamily="34" charset="0"/>
                          <a:ea typeface="Calibri" panose="020F0502020204030204" pitchFamily="34" charset="0"/>
                        </a:rPr>
                        <a:t>CP-242220 (Rev of C3-244431)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Calibri" panose="020F0502020204030204" pitchFamily="34" charset="0"/>
                          <a:ea typeface="Calibri" panose="020F0502020204030204" pitchFamily="34" charset="0"/>
                        </a:rPr>
                        <a:t>CR 0533 29.519 Rel-19 Optimization of the subscription to changes of VPLMN Specific URSP rules</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0533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6932007"/>
                  </a:ext>
                </a:extLst>
              </a:tr>
              <a:tr h="223245">
                <a:tc>
                  <a:txBody>
                    <a:bodyPr/>
                    <a:lstStyle/>
                    <a:p>
                      <a:pPr marL="0" marR="0">
                        <a:spcBef>
                          <a:spcPts val="0"/>
                        </a:spcBef>
                        <a:spcAft>
                          <a:spcPts val="0"/>
                        </a:spcAft>
                      </a:pPr>
                      <a:r>
                        <a:rPr lang="en-US" sz="1100" dirty="0">
                          <a:effectLst/>
                          <a:latin typeface="Calibri" panose="020F0502020204030204" pitchFamily="34" charset="0"/>
                          <a:ea typeface="Calibri" panose="020F0502020204030204" pitchFamily="34" charset="0"/>
                        </a:rPr>
                        <a:t>CP-242222 (Rev of C3-244288)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0206 29.521 Rel-19 Various corrections to the Nbsf_Management API</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29.521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0206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250384"/>
                  </a:ext>
                </a:extLst>
              </a:tr>
              <a:tr h="223245">
                <a:tc>
                  <a:txBody>
                    <a:bodyPr/>
                    <a:lstStyle/>
                    <a:p>
                      <a:pPr marL="0" marR="0">
                        <a:spcBef>
                          <a:spcPts val="0"/>
                        </a:spcBef>
                        <a:spcAft>
                          <a:spcPts val="0"/>
                        </a:spcAft>
                      </a:pPr>
                      <a:r>
                        <a:rPr lang="en-US" sz="1100" dirty="0">
                          <a:effectLst/>
                          <a:latin typeface="Calibri" panose="020F0502020204030204" pitchFamily="34" charset="0"/>
                          <a:ea typeface="Calibri" panose="020F0502020204030204" pitchFamily="34" charset="0"/>
                        </a:rPr>
                        <a:t>CP-242219 (Rev of C3-244402)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0211 29.558 Rel-19 Out of service area ACR management event</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0211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7387693"/>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solidFill>
                  <a:srgbClr val="FF0000"/>
                </a:solidFill>
              </a:rPr>
              <a:t>Company CRs already discussed in CT3</a:t>
            </a:r>
          </a:p>
        </p:txBody>
      </p:sp>
    </p:spTree>
    <p:extLst>
      <p:ext uri="{BB962C8B-B14F-4D97-AF65-F5344CB8AC3E}">
        <p14:creationId xmlns:p14="http://schemas.microsoft.com/office/powerpoint/2010/main" val="2905787146"/>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002371187"/>
              </p:ext>
            </p:extLst>
          </p:nvPr>
        </p:nvGraphicFramePr>
        <p:xfrm>
          <a:off x="263611" y="1771136"/>
          <a:ext cx="11117898" cy="1258380"/>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C3-244440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Enhanced H-PCF reselection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dirty="0">
                          <a:solidFill>
                            <a:schemeClr val="tx1"/>
                          </a:solidFill>
                          <a:effectLst/>
                          <a:latin typeface="Arial" panose="020B0604020202020204" pitchFamily="34" charset="0"/>
                          <a:ea typeface="MS Mincho" panose="02020609040205080304" pitchFamily="49" charset="-128"/>
                          <a:cs typeface="+mn-cs"/>
                        </a:rPr>
                        <a:t>TS 23.502 CR 4855, TS 23.501 CR 5432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C3-244441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Support common EAS relocation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23.558 CR 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C3-244456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Support PCF to query UDR with multiple S-NSSAIs as inputs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0528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29.504 CR 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324431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C3-244645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Corrections to the TSC user plane node management information reporting</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23.502 CR 4820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3217103"/>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a:t>
            </a:r>
          </a:p>
        </p:txBody>
      </p:sp>
    </p:spTree>
    <p:extLst>
      <p:ext uri="{BB962C8B-B14F-4D97-AF65-F5344CB8AC3E}">
        <p14:creationId xmlns:p14="http://schemas.microsoft.com/office/powerpoint/2010/main" val="1027145784"/>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Naren Tangudu</a:t>
            </a:r>
          </a:p>
          <a:p>
            <a:pPr algn="ctr">
              <a:spcBef>
                <a:spcPct val="0"/>
              </a:spcBef>
              <a:buFontTx/>
              <a:buNone/>
            </a:pPr>
            <a:r>
              <a:rPr lang="fi-FI" altLang="en-US" sz="1400" dirty="0">
                <a:latin typeface="Arial" pitchFamily="34" charset="0"/>
                <a:cs typeface="Arial" pitchFamily="34" charset="0"/>
              </a:rPr>
              <a:t>3GPP CT WG3 Vice Chair</a:t>
            </a:r>
          </a:p>
          <a:p>
            <a:pPr algn="ctr">
              <a:spcBef>
                <a:spcPct val="0"/>
              </a:spcBef>
              <a:buFontTx/>
              <a:buNone/>
            </a:pPr>
            <a:r>
              <a:rPr lang="fi-FI" altLang="en-US" sz="1400" dirty="0">
                <a:solidFill>
                  <a:srgbClr val="7F7F7F"/>
                </a:solidFill>
                <a:latin typeface="Arial" pitchFamily="34" charset="0"/>
                <a:cs typeface="Arial" pitchFamily="34" charset="0"/>
              </a:rPr>
              <a:t>n.tangudu@samsung.com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3" name="Espace réservé du contenu 2"/>
          <p:cNvSpPr>
            <a:spLocks noGrp="1"/>
          </p:cNvSpPr>
          <p:nvPr>
            <p:ph idx="1"/>
          </p:nvPr>
        </p:nvSpPr>
        <p:spPr>
          <a:xfrm>
            <a:off x="402265" y="2013884"/>
            <a:ext cx="7522534" cy="4351338"/>
          </a:xfrm>
        </p:spPr>
        <p:txBody>
          <a:bodyPr/>
          <a:lstStyle/>
          <a:p>
            <a:r>
              <a:rPr lang="en-US" dirty="0"/>
              <a:t>Number of handled documents</a:t>
            </a:r>
          </a:p>
          <a:p>
            <a:pPr lvl="1"/>
            <a:r>
              <a:rPr lang="en-US" dirty="0"/>
              <a:t>650 documents allocated</a:t>
            </a:r>
          </a:p>
          <a:p>
            <a:r>
              <a:rPr lang="en-US" dirty="0"/>
              <a:t>Agreed CRs </a:t>
            </a:r>
          </a:p>
          <a:p>
            <a:pPr lvl="1"/>
            <a:r>
              <a:rPr lang="en-US" dirty="0"/>
              <a:t>Cat B/F : 52/216</a:t>
            </a:r>
          </a:p>
          <a:p>
            <a:r>
              <a:rPr lang="en-US" dirty="0"/>
              <a:t>Agreed </a:t>
            </a:r>
            <a:r>
              <a:rPr lang="en-US" dirty="0" err="1"/>
              <a:t>pCRs</a:t>
            </a:r>
            <a:endParaRPr lang="en-US" dirty="0"/>
          </a:p>
          <a:p>
            <a:pPr lvl="1"/>
            <a:r>
              <a:rPr lang="en-US" dirty="0"/>
              <a:t>-</a:t>
            </a:r>
          </a:p>
          <a:p>
            <a:r>
              <a:rPr lang="en-US" dirty="0"/>
              <a:t>F2F Attendances</a:t>
            </a:r>
          </a:p>
          <a:p>
            <a:pPr lvl="1"/>
            <a:r>
              <a:rPr lang="en-US" altLang="fr-FR" dirty="0"/>
              <a:t>224 registered (208 f2f, 16 online)/ 201 attendants</a:t>
            </a:r>
          </a:p>
          <a:p>
            <a:pPr marL="914400" lvl="2" inden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1341753253"/>
              </p:ext>
            </p:extLst>
          </p:nvPr>
        </p:nvGraphicFramePr>
        <p:xfrm>
          <a:off x="337707" y="1820812"/>
          <a:ext cx="10976565" cy="4454482"/>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33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46165">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CP-242063</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of Core Network Enhanced Support for Artificial Intelligence (AI)/Machine Learning (ML)</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rPr>
                        <a:t>AIML_CN</a:t>
                      </a:r>
                      <a:endParaRPr kumimoji="0" lang="en-US"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vivo</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is to specify the CT aspects of Core Network Enhanced Support for Artificial Intelligence (AI)/Machine Learning (ML) as specified at stage 2 level.</a:t>
                      </a:r>
                      <a:endParaRPr kumimoji="0" lang="en-GB" altLang="zh-CN"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05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807707">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CP-242061</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5GS enhancement on QoS monitoring enhancement	</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TEI19_QME</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a:t>
                      </a:r>
                      <a:r>
                        <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WID</a:t>
                      </a: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 is to </a:t>
                      </a:r>
                      <a:r>
                        <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support the enhancement of QoS monitoring by </a:t>
                      </a: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supporting the event exposure on whether QoS monitoring can no longer (or can again) be performed and supporting NG RAN QoS monitoring capability.</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p>
                      <a:pPr marL="0" algn="l" defTabSz="914400" rtl="0" eaLnBrk="1" latinLnBrk="0" hangingPunct="0"/>
                      <a:endParaRPr lang="en-GB" altLang="zh-CN" sz="105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p>
                      <a:endParaRPr lang="en-US" sz="105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7749840"/>
                  </a:ext>
                </a:extLst>
              </a:tr>
              <a:tr h="599418">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CP-242064</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rPr>
                        <a:t>CT aspects of enhanced application layer support for location services</a:t>
                      </a:r>
                      <a:endParaRPr kumimoji="0" lang="en-US"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dirty="0" err="1">
                          <a:ln>
                            <a:noFill/>
                          </a:ln>
                          <a:solidFill>
                            <a:srgbClr val="000000"/>
                          </a:solidFill>
                          <a:effectLst/>
                          <a:uLnTx/>
                          <a:uFillTx/>
                          <a:latin typeface="Arial" panose="020B0604020202020204" pitchFamily="34" charset="0"/>
                          <a:ea typeface="+mn-ea"/>
                          <a:cs typeface="Arial" panose="020B0604020202020204" pitchFamily="34" charset="0"/>
                        </a:rPr>
                        <a:t>eLSAPP</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CATT</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item is to develop the specifications under remit of CT WGs for the stage 2 requirements agreed under the stage 2 work item </a:t>
                      </a:r>
                      <a:r>
                        <a:rPr kumimoji="0" lang="en-US" sz="1050" b="0" i="0" u="none" strike="noStrike" kern="1200" cap="none" spc="0" normalizeH="0" baseline="0" dirty="0" err="1">
                          <a:ln>
                            <a:noFill/>
                          </a:ln>
                          <a:solidFill>
                            <a:srgbClr val="000000"/>
                          </a:solidFill>
                          <a:effectLst/>
                          <a:uLnTx/>
                          <a:uFillTx/>
                          <a:latin typeface="Arial" panose="020B0604020202020204" pitchFamily="34" charset="0"/>
                          <a:ea typeface="+mn-ea"/>
                          <a:cs typeface="Arial" panose="020B0604020202020204" pitchFamily="34" charset="0"/>
                        </a:rPr>
                        <a:t>eLSAPP</a:t>
                      </a:r>
                      <a:r>
                        <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a:t>
                      </a:r>
                      <a:endParaRPr kumimoji="0" lang="en-GB" altLang="zh-CN"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p>
                      <a:endParaRPr lang="en-US" sz="105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36930785"/>
                  </a:ext>
                </a:extLst>
              </a:tr>
              <a:tr h="969249">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CP-242060</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on Spending Limits for UE Policies in Roaming scenario</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TEI19_SLUPiR</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China Telecom</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item is to specify the update UE policy (only URSP) association procedures to take spending limits into account before making UE policy decision in roaming scenario and to update </a:t>
                      </a:r>
                      <a:r>
                        <a:rPr kumimoji="0" lang="en-GB" sz="1050" b="0" i="0" u="none" strike="noStrike" kern="1200" cap="none" spc="0" normalizeH="0" baseline="0" dirty="0" err="1">
                          <a:ln>
                            <a:noFill/>
                          </a:ln>
                          <a:solidFill>
                            <a:srgbClr val="000000"/>
                          </a:solidFill>
                          <a:effectLst/>
                          <a:uLnTx/>
                          <a:uFillTx/>
                          <a:latin typeface="Arial" panose="020B0604020202020204" pitchFamily="34" charset="0"/>
                          <a:ea typeface="+mn-ea"/>
                          <a:cs typeface="Arial" panose="020B0604020202020204" pitchFamily="34" charset="0"/>
                        </a:rPr>
                        <a:t>Nchf_SpendingLimitControl</a:t>
                      </a: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 service to clarify that H-PCF for a UE interacts with the H-CHF applies to roaming scenario.</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p>
                      <a:pPr marL="0" algn="l" defTabSz="914400" rtl="0" eaLnBrk="1" latinLnBrk="0" hangingPunct="0"/>
                      <a:endParaRPr lang="en-GB" altLang="zh-CN" sz="105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8605440"/>
                  </a:ext>
                </a:extLst>
              </a:tr>
              <a:tr h="599418">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CP-242059</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Rel-19 Enhancements of Network Automation Enablers</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eNetAE19</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item is to specify the technical improvements and </a:t>
                      </a:r>
                      <a:r>
                        <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enhancements to the </a:t>
                      </a: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network data analytics related services in Release 19 stage 3 level.</a:t>
                      </a:r>
                      <a:endParaRPr kumimoji="0" lang="en-GB" altLang="zh-CN"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5415859"/>
                  </a:ext>
                </a:extLst>
              </a:tr>
              <a:tr h="599418">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CP-242062</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of Phase 3 for UAS, UAV and UAM</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UAS_Ph3</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LG Electronics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the work item is to develop the stage 3 specifications for the stage 2 requirements agreed under the stage 2 work item UAS_Ph3. </a:t>
                      </a:r>
                      <a:endParaRPr kumimoji="0" lang="en-GB" altLang="zh-CN"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695545"/>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1904821542"/>
              </p:ext>
            </p:extLst>
          </p:nvPr>
        </p:nvGraphicFramePr>
        <p:xfrm>
          <a:off x="607717" y="2118360"/>
          <a:ext cx="10976565" cy="1004900"/>
        </p:xfrm>
        <a:graphic>
          <a:graphicData uri="http://schemas.openxmlformats.org/drawingml/2006/table">
            <a:tbl>
              <a:tblPr firstRow="1" firstCol="1" bandRow="1"/>
              <a:tblGrid>
                <a:gridCol w="1014895">
                  <a:extLst>
                    <a:ext uri="{9D8B030D-6E8A-4147-A177-3AD203B41FA5}">
                      <a16:colId xmlns:a16="http://schemas.microsoft.com/office/drawing/2014/main" val="20000"/>
                    </a:ext>
                  </a:extLst>
                </a:gridCol>
                <a:gridCol w="2305084">
                  <a:extLst>
                    <a:ext uri="{9D8B030D-6E8A-4147-A177-3AD203B41FA5}">
                      <a16:colId xmlns:a16="http://schemas.microsoft.com/office/drawing/2014/main" val="20001"/>
                    </a:ext>
                  </a:extLst>
                </a:gridCol>
                <a:gridCol w="1376359">
                  <a:extLst>
                    <a:ext uri="{9D8B030D-6E8A-4147-A177-3AD203B41FA5}">
                      <a16:colId xmlns:a16="http://schemas.microsoft.com/office/drawing/2014/main" val="3844349732"/>
                    </a:ext>
                  </a:extLst>
                </a:gridCol>
                <a:gridCol w="996778">
                  <a:extLst>
                    <a:ext uri="{9D8B030D-6E8A-4147-A177-3AD203B41FA5}">
                      <a16:colId xmlns:a16="http://schemas.microsoft.com/office/drawing/2014/main" val="20002"/>
                    </a:ext>
                  </a:extLst>
                </a:gridCol>
                <a:gridCol w="4485632">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18120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791540">
                <a:tc>
                  <a:txBody>
                    <a:bodyPr/>
                    <a:lstStyle/>
                    <a:p>
                      <a:pPr marL="0" marR="0" hangingPunct="0">
                        <a:spcBef>
                          <a:spcPts val="0"/>
                        </a:spcBef>
                        <a:spcAft>
                          <a:spcPts val="900"/>
                        </a:spcAft>
                      </a:pPr>
                      <a:r>
                        <a:rPr lang="en-GB" sz="1200" dirty="0">
                          <a:solidFill>
                            <a:srgbClr val="000000"/>
                          </a:solidFill>
                          <a:effectLst/>
                          <a:latin typeface="Arial" panose="020B0604020202020204" pitchFamily="34" charset="0"/>
                          <a:ea typeface="SimSun" panose="02010600030101010101" pitchFamily="2" charset="-122"/>
                        </a:rPr>
                        <a:t>CP-242065</a:t>
                      </a:r>
                      <a:endParaRPr lang="en-US"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lang="en-GB" sz="1200" dirty="0">
                          <a:solidFill>
                            <a:srgbClr val="000000"/>
                          </a:solidFill>
                          <a:effectLst/>
                          <a:latin typeface="Arial" panose="020B0604020202020204" pitchFamily="34" charset="0"/>
                          <a:ea typeface="SimSun" panose="02010600030101010101" pitchFamily="2" charset="-122"/>
                        </a:rPr>
                        <a:t>Rel-19 Enhancements of 3GPP Northbound and Application Layer interfaces and APIs</a:t>
                      </a:r>
                      <a:endParaRPr lang="en-US"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lang="en-GB" sz="1200" dirty="0">
                          <a:solidFill>
                            <a:srgbClr val="000000"/>
                          </a:solidFill>
                          <a:effectLst/>
                          <a:latin typeface="Arial" panose="020B0604020202020204" pitchFamily="34" charset="0"/>
                          <a:ea typeface="SimSun" panose="02010600030101010101" pitchFamily="2" charset="-122"/>
                        </a:rPr>
                        <a:t>NBI19</a:t>
                      </a:r>
                      <a:endParaRPr lang="en-US"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US" sz="1200" kern="1200" dirty="0">
                          <a:solidFill>
                            <a:srgbClr val="000000"/>
                          </a:solidFill>
                          <a:effectLst/>
                          <a:latin typeface="Arial" panose="020B0604020202020204" pitchFamily="34" charset="0"/>
                          <a:ea typeface="SimSun" panose="02010600030101010101" pitchFamily="2" charset="-122"/>
                          <a:cs typeface="+mn-cs"/>
                        </a:rPr>
                        <a:t>Objectives updated to clarify that they cover the protocol and interface corrections and/or changes, which do not fall under the scope of any other dedicated WI.</a:t>
                      </a:r>
                      <a:endParaRPr lang="en-GB" altLang="zh-CN" sz="12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Rel-19 Work Plan – CT3 led</a:t>
            </a:r>
          </a:p>
        </p:txBody>
      </p:sp>
      <p:graphicFrame>
        <p:nvGraphicFramePr>
          <p:cNvPr id="6" name="Table 7"/>
          <p:cNvGraphicFramePr>
            <a:graphicFrameLocks noGrp="1"/>
          </p:cNvGraphicFramePr>
          <p:nvPr>
            <p:extLst>
              <p:ext uri="{D42A27DB-BD31-4B8C-83A1-F6EECF244321}">
                <p14:modId xmlns:p14="http://schemas.microsoft.com/office/powerpoint/2010/main" val="56296711"/>
              </p:ext>
            </p:extLst>
          </p:nvPr>
        </p:nvGraphicFramePr>
        <p:xfrm>
          <a:off x="397042" y="1953455"/>
          <a:ext cx="11013394" cy="3432973"/>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29295">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33805">
                  <a:extLst>
                    <a:ext uri="{9D8B030D-6E8A-4147-A177-3AD203B41FA5}">
                      <a16:colId xmlns:a16="http://schemas.microsoft.com/office/drawing/2014/main" val="979862970"/>
                    </a:ext>
                  </a:extLst>
                </a:gridCol>
                <a:gridCol w="679683">
                  <a:extLst>
                    <a:ext uri="{9D8B030D-6E8A-4147-A177-3AD203B41FA5}">
                      <a16:colId xmlns:a16="http://schemas.microsoft.com/office/drawing/2014/main" val="3618433566"/>
                    </a:ext>
                  </a:extLst>
                </a:gridCol>
              </a:tblGrid>
              <a:tr h="390264">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1040009</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Rel-19 Enhancements of 3GPP Northbound and Application Layer interfaces and APIs</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NBI19</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66152799"/>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1040006</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CT aspects of Providing per-subscriber VLAN instructions from UDM and DN-AAA</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TEI19_VLANSUB</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CP-241072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09865532"/>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1040007</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CT aspects of Enhancing Parameter Provisioning with static UE IP address and UP security policy</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TEI19_IP_SP_EXP</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CP-241073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62452484"/>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1040008</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CT aspects for Enabling Edge Applications Phase 3</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EDGEAPP_Ph3</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CP-241074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354520111"/>
                  </a:ext>
                </a:extLst>
              </a:tr>
              <a:tr h="378514">
                <a:tc>
                  <a:txBody>
                    <a:bodyPr/>
                    <a:lstStyle/>
                    <a:p>
                      <a:pPr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1050014</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of Core Network Enhanced Support for Artificial Intelligence (AI)/Machine Learning (ML)</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AIML_CN</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05664">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5GS enhancement on QoS monitoring enhancement	</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TEI19_QME</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05664">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1050015</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of enhanced application layer support for location services</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kumimoji="0" lang="en-GB" sz="1050" b="0" i="0" u="none" strike="noStrike" kern="1200" cap="none" spc="0" normalizeH="0" baseline="0" dirty="0" err="1">
                          <a:ln>
                            <a:noFill/>
                          </a:ln>
                          <a:solidFill>
                            <a:srgbClr val="000000"/>
                          </a:solidFill>
                          <a:effectLst/>
                          <a:uLnTx/>
                          <a:uFillTx/>
                          <a:latin typeface="Arial" panose="020B0604020202020204" pitchFamily="34" charset="0"/>
                          <a:ea typeface="+mn-ea"/>
                          <a:cs typeface="Arial" panose="020B0604020202020204" pitchFamily="34" charset="0"/>
                        </a:rPr>
                        <a:t>eLSAPP</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78039153"/>
                  </a:ext>
                </a:extLst>
              </a:tr>
              <a:tr h="205664">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on Spending Limits for UE Policies in Roaming scenario</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TEI19_SLUPiR</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CP-242060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395364329"/>
                  </a:ext>
                </a:extLst>
              </a:tr>
              <a:tr h="205664">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Rel-19 Enhancements of Network Automation Enablers</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eNetAE19</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CP-242059</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36643651"/>
                  </a:ext>
                </a:extLst>
              </a:tr>
              <a:tr h="213107">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1050013</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hangingPunct="0">
                        <a:spcBef>
                          <a:spcPts val="0"/>
                        </a:spcBef>
                        <a:spcAft>
                          <a:spcPts val="900"/>
                        </a:spcAft>
                      </a:pPr>
                      <a:r>
                        <a:rPr kumimoji="0" lang="en-GB"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rPr>
                        <a:t>CT Aspects of Phase 3 for UAS, UAV and UAM</a:t>
                      </a:r>
                      <a:endParaRPr kumimoji="0" lang="en-US"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UAS_Ph3</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139629726"/>
                  </a:ext>
                </a:extLst>
              </a:tr>
            </a:tbl>
          </a:graphicData>
        </a:graphic>
      </p:graphicFrame>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29944"/>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Rel-19 Work Plan – Non-CT3 led         (1/2)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2269966377"/>
              </p:ext>
            </p:extLst>
          </p:nvPr>
        </p:nvGraphicFramePr>
        <p:xfrm>
          <a:off x="376518" y="2085163"/>
          <a:ext cx="10993179" cy="3124162"/>
        </p:xfrm>
        <a:graphic>
          <a:graphicData uri="http://schemas.openxmlformats.org/drawingml/2006/table">
            <a:tbl>
              <a:tblPr firstRow="1" firstCol="1" bandRow="1"/>
              <a:tblGrid>
                <a:gridCol w="753035">
                  <a:extLst>
                    <a:ext uri="{9D8B030D-6E8A-4147-A177-3AD203B41FA5}">
                      <a16:colId xmlns:a16="http://schemas.microsoft.com/office/drawing/2014/main" val="20000"/>
                    </a:ext>
                  </a:extLst>
                </a:gridCol>
                <a:gridCol w="4201953">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562788">
                  <a:extLst>
                    <a:ext uri="{9D8B030D-6E8A-4147-A177-3AD203B41FA5}">
                      <a16:colId xmlns:a16="http://schemas.microsoft.com/office/drawing/2014/main" val="1432858994"/>
                    </a:ext>
                  </a:extLst>
                </a:gridCol>
                <a:gridCol w="941294">
                  <a:extLst>
                    <a:ext uri="{9D8B030D-6E8A-4147-A177-3AD203B41FA5}">
                      <a16:colId xmlns:a16="http://schemas.microsoft.com/office/drawing/2014/main" val="979862970"/>
                    </a:ext>
                  </a:extLst>
                </a:gridCol>
                <a:gridCol w="647909">
                  <a:extLst>
                    <a:ext uri="{9D8B030D-6E8A-4147-A177-3AD203B41FA5}">
                      <a16:colId xmlns:a16="http://schemas.microsoft.com/office/drawing/2014/main" val="3618433566"/>
                    </a:ext>
                  </a:extLst>
                </a:gridCol>
              </a:tblGrid>
              <a:tr h="436888">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43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1040039</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sz="1100" kern="1200" dirty="0">
                          <a:solidFill>
                            <a:schemeClr val="tx1"/>
                          </a:solidFill>
                          <a:effectLst/>
                          <a:latin typeface="+mn-lt"/>
                          <a:ea typeface="+mn-ea"/>
                          <a:cs typeface="+mn-cs"/>
                        </a:rPr>
                        <a:t> </a:t>
                      </a:r>
                      <a:r>
                        <a:rPr lang="en-US" sz="1100" kern="1200" dirty="0">
                          <a:solidFill>
                            <a:srgbClr val="000000"/>
                          </a:solidFill>
                          <a:effectLst/>
                          <a:latin typeface="Arial" panose="020B0604020202020204" pitchFamily="34" charset="0"/>
                          <a:ea typeface="SimSun" panose="02010600030101010101" pitchFamily="2" charset="-122"/>
                          <a:cs typeface="+mn-cs"/>
                        </a:rPr>
                        <a:t>IMS Stage-3 IETF Protocol Alignment</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IMSProtoc19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chemeClr val="accent1"/>
                          </a:solidFill>
                          <a:effectLst/>
                          <a:latin typeface="Arial" panose="020B0604020202020204" pitchFamily="34" charset="0"/>
                          <a:ea typeface="SimSun" panose="02010600030101010101" pitchFamily="2" charset="-122"/>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hangingPunct="0">
                        <a:spcAft>
                          <a:spcPts val="1200"/>
                        </a:spcAft>
                      </a:pPr>
                      <a:r>
                        <a:rPr lang="en-US" sz="1100" kern="1200" dirty="0">
                          <a:solidFill>
                            <a:srgbClr val="000000"/>
                          </a:solidFill>
                          <a:effectLst/>
                          <a:latin typeface="Arial" panose="020B0604020202020204" pitchFamily="34" charset="0"/>
                          <a:ea typeface="SimSun" panose="02010600030101010101" pitchFamily="2" charset="-122"/>
                          <a:cs typeface="+mn-cs"/>
                        </a:rPr>
                        <a:t>CP-241146 </a:t>
                      </a: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3431">
                <a:tc>
                  <a:txBody>
                    <a:bodyPr/>
                    <a:lstStyle/>
                    <a:p>
                      <a:pPr marL="0" marR="0" indent="0" algn="l" defTabSz="914400" rtl="0" eaLnBrk="1" latinLnBrk="0" hangingPunct="0">
                        <a:spcBef>
                          <a:spcPts val="0"/>
                        </a:spcBef>
                        <a:spcAft>
                          <a:spcPts val="900"/>
                        </a:spcAft>
                      </a:pPr>
                      <a:r>
                        <a:rPr lang="en-GB" sz="1000" kern="1200" dirty="0">
                          <a:solidFill>
                            <a:srgbClr val="000000"/>
                          </a:solidFill>
                          <a:effectLst/>
                          <a:latin typeface="Arial" panose="020B0604020202020204" pitchFamily="34" charset="0"/>
                          <a:ea typeface="SimSun" panose="02010600030101010101" pitchFamily="2" charset="-122"/>
                          <a:cs typeface="+mn-cs"/>
                        </a:rPr>
                        <a:t>1040041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Protocol enhancements for Mission Critical Services</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MCProtoc19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chemeClr val="accent1"/>
                          </a:solidFill>
                          <a:effectLst/>
                          <a:latin typeface="Arial" panose="020B0604020202020204" pitchFamily="34" charset="0"/>
                          <a:ea typeface="SimSun" panose="02010600030101010101" pitchFamily="2" charset="-122"/>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CP-241283</a:t>
                      </a:r>
                      <a:r>
                        <a:rPr lang="en-US" sz="1100" kern="1200" dirty="0">
                          <a:solidFill>
                            <a:schemeClr val="tx1"/>
                          </a:solidFill>
                          <a:effectLst/>
                          <a:latin typeface="+mn-lt"/>
                          <a:ea typeface="+mn-ea"/>
                          <a:cs typeface="+mn-cs"/>
                        </a:rPr>
                        <a:t> </a:t>
                      </a: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3553">
                <a:tc>
                  <a:txBody>
                    <a:bodyPr/>
                    <a:lstStyle/>
                    <a:p>
                      <a:pPr marL="0" marR="0" algn="l" defTabSz="914400" rtl="0" eaLnBrk="1" latinLnBrk="0" hangingPunct="0">
                        <a:spcBef>
                          <a:spcPts val="0"/>
                        </a:spcBef>
                        <a:spcAft>
                          <a:spcPts val="900"/>
                        </a:spcAft>
                      </a:pPr>
                      <a:r>
                        <a:rPr lang="en-GB" sz="1000" kern="1200" dirty="0">
                          <a:solidFill>
                            <a:srgbClr val="000000"/>
                          </a:solidFill>
                          <a:effectLst/>
                          <a:latin typeface="Arial" panose="020B0604020202020204" pitchFamily="34" charset="0"/>
                          <a:ea typeface="SimSun" panose="02010600030101010101" pitchFamily="2" charset="-122"/>
                          <a:cs typeface="+mn-cs"/>
                        </a:rPr>
                        <a:t>1040004</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on Minimize the Number of Policy Associations (TEI19_MINPA)</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mn-ea"/>
                          <a:cs typeface="Arial" panose="020B0604020202020204" pitchFamily="34" charset="0"/>
                        </a:rPr>
                        <a:t>TEI19_MINPA</a:t>
                      </a:r>
                      <a:endParaRPr lang="zh-CN" alt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03/25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accent1"/>
                          </a:solidFill>
                          <a:effectLst/>
                          <a:latin typeface="Arial" panose="020B0604020202020204" pitchFamily="34" charset="0"/>
                          <a:ea typeface="SimSun" panose="02010600030101010101" pitchFamily="2" charset="-122"/>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CP-241024</a:t>
                      </a:r>
                      <a:r>
                        <a:rPr lang="en-US" sz="1100" kern="1200" dirty="0">
                          <a:solidFill>
                            <a:schemeClr val="tx1"/>
                          </a:solidFill>
                          <a:effectLst/>
                          <a:latin typeface="+mn-lt"/>
                          <a:ea typeface="+mn-ea"/>
                          <a:cs typeface="+mn-cs"/>
                        </a:rPr>
                        <a:t> </a:t>
                      </a:r>
                      <a:endParaRPr lang="fr-FR" altLang="zh-CN" sz="1100" kern="1200" noProof="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78039153"/>
                  </a:ext>
                </a:extLst>
              </a:tr>
              <a:tr h="383553">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1040070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Application Layer Support for Uncrewed Aerial Systems (UAS), Phase 3</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mn-ea"/>
                          <a:cs typeface="Arial" panose="020B0604020202020204" pitchFamily="34" charset="0"/>
                        </a:rPr>
                        <a:t>UASAPP_Ph3</a:t>
                      </a:r>
                      <a:endParaRPr lang="zh-CN" altLang="en-US" sz="11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chemeClr val="accent1"/>
                          </a:solidFill>
                          <a:effectLst/>
                          <a:latin typeface="Arial" panose="020B0604020202020204" pitchFamily="34" charset="0"/>
                          <a:ea typeface="SimSun" panose="02010600030101010101" pitchFamily="2" charset="-122"/>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mn-ea"/>
                          <a:cs typeface="Arial" panose="020B0604020202020204" pitchFamily="34" charset="0"/>
                        </a:rPr>
                        <a:t>CP-241150</a:t>
                      </a:r>
                      <a:r>
                        <a:rPr lang="en-US" sz="1100" kern="1200" dirty="0">
                          <a:solidFill>
                            <a:schemeClr val="tx1"/>
                          </a:solidFill>
                          <a:effectLst/>
                          <a:latin typeface="+mn-lt"/>
                          <a:ea typeface="+mn-ea"/>
                          <a:cs typeface="+mn-cs"/>
                        </a:rPr>
                        <a:t> </a:t>
                      </a:r>
                      <a:endParaRPr lang="fr-FR" altLang="zh-CN" sz="1100" kern="1200" noProof="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395364329"/>
                  </a:ext>
                </a:extLst>
              </a:tr>
              <a:tr h="243798">
                <a:tc>
                  <a:txBody>
                    <a:bodyPr/>
                    <a:lstStyle/>
                    <a:p>
                      <a:pPr marL="0" marR="0" algn="l" defTabSz="914400" rtl="0" eaLnBrk="1" latinLnBrk="0" hangingPunct="0">
                        <a:spcBef>
                          <a:spcPts val="0"/>
                        </a:spcBef>
                        <a:spcAft>
                          <a:spcPts val="900"/>
                        </a:spcAft>
                      </a:pPr>
                      <a:r>
                        <a:rPr lang="en-GB" sz="1000" kern="1200" dirty="0">
                          <a:solidFill>
                            <a:srgbClr val="000000"/>
                          </a:solidFill>
                          <a:effectLst/>
                          <a:latin typeface="Arial" panose="020B0604020202020204" pitchFamily="34" charset="0"/>
                          <a:ea typeface="SimSun" panose="02010600030101010101" pitchFamily="2" charset="-122"/>
                          <a:cs typeface="+mn-cs"/>
                        </a:rPr>
                        <a:t>1040001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Service Based Interface Protocol Improvements Release 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SBIProtoc19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accent1"/>
                          </a:solidFill>
                          <a:effectLst/>
                          <a:latin typeface="Arial" panose="020B0604020202020204" pitchFamily="34" charset="0"/>
                          <a:ea typeface="SimSun" panose="02010600030101010101" pitchFamily="2" charset="-122"/>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mn-ea"/>
                          <a:cs typeface="Arial" panose="020B0604020202020204" pitchFamily="34" charset="0"/>
                        </a:rPr>
                        <a:t>CP-241021 </a:t>
                      </a:r>
                      <a:endParaRPr lang="fr-FR" altLang="zh-CN" sz="1100" kern="1200" noProof="0" dirty="0">
                        <a:solidFill>
                          <a:schemeClr val="tx1"/>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36643651"/>
                  </a:ext>
                </a:extLst>
              </a:tr>
              <a:tr h="22343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1050007</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MPS for Messaging and SMS services</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100" kern="1200" dirty="0">
                          <a:solidFill>
                            <a:srgbClr val="000000"/>
                          </a:solidFill>
                          <a:effectLst/>
                          <a:latin typeface="Arial" panose="020B0604020202020204" pitchFamily="34" charset="0"/>
                          <a:ea typeface="SimSun" panose="02010600030101010101" pitchFamily="2" charset="-122"/>
                          <a:cs typeface="+mn-cs"/>
                        </a:rPr>
                        <a:t>MPS4msg</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0000"/>
                          </a:solidFill>
                          <a:effectLst/>
                          <a:latin typeface="Arial" panose="020B0604020202020204" pitchFamily="34" charset="0"/>
                          <a:ea typeface="SimSun" panose="02010600030101010101" pitchFamily="2" charset="-122"/>
                          <a:cs typeface="+mn-cs"/>
                        </a:rPr>
                        <a:t>CP-242027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139629726"/>
                  </a:ext>
                </a:extLst>
              </a:tr>
              <a:tr h="436888">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1050009</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Identifying non-3GPP Devices Connecting behind a UE or 5G-RG</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UIA_ARC</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0000"/>
                          </a:solidFill>
                          <a:effectLst/>
                          <a:latin typeface="Arial" panose="020B0604020202020204" pitchFamily="34" charset="0"/>
                          <a:ea typeface="SimSun" panose="02010600030101010101" pitchFamily="2" charset="-122"/>
                          <a:cs typeface="+mn-cs"/>
                        </a:rPr>
                        <a:t>CP242029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53153360"/>
                  </a:ext>
                </a:extLst>
              </a:tr>
              <a:tr h="22343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1050024</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application enablement for AI/ML services</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err="1">
                          <a:solidFill>
                            <a:srgbClr val="000000"/>
                          </a:solidFill>
                          <a:effectLst/>
                          <a:latin typeface="Arial" panose="020B0604020202020204" pitchFamily="34" charset="0"/>
                          <a:ea typeface="SimSun" panose="02010600030101010101" pitchFamily="2" charset="-122"/>
                          <a:cs typeface="+mn-cs"/>
                        </a:rPr>
                        <a:t>AIML_App</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0000"/>
                          </a:solidFill>
                          <a:effectLst/>
                          <a:latin typeface="Arial" panose="020B0604020202020204" pitchFamily="34" charset="0"/>
                          <a:ea typeface="SimSun" panose="02010600030101010101" pitchFamily="2" charset="-122"/>
                          <a:cs typeface="+mn-cs"/>
                        </a:rPr>
                        <a:t>CP-242109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800114282"/>
                  </a:ext>
                </a:extLst>
              </a:tr>
              <a:tr h="223431">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UPF enhancement for Exposure And SBA Phase 2</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UPEAS_Ph2</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0000"/>
                          </a:solidFill>
                          <a:effectLst/>
                          <a:latin typeface="Arial" panose="020B0604020202020204" pitchFamily="34" charset="0"/>
                          <a:ea typeface="SimSun" panose="02010600030101010101" pitchFamily="2" charset="-122"/>
                          <a:cs typeface="+mn-cs"/>
                        </a:rPr>
                        <a:t>CP-242021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36768404"/>
                  </a:ext>
                </a:extLst>
              </a:tr>
            </a:tbl>
          </a:graphicData>
        </a:graphic>
      </p:graphicFrame>
      <p:sp>
        <p:nvSpPr>
          <p:cNvPr id="4" name="TextBox 3">
            <a:extLst>
              <a:ext uri="{FF2B5EF4-FFF2-40B4-BE49-F238E27FC236}">
                <a16:creationId xmlns:a16="http://schemas.microsoft.com/office/drawing/2014/main" id="{A5308AEA-868D-CED0-278C-8FCF2D29EEDB}"/>
              </a:ext>
            </a:extLst>
          </p:cNvPr>
          <p:cNvSpPr txBox="1"/>
          <p:nvPr/>
        </p:nvSpPr>
        <p:spPr>
          <a:xfrm>
            <a:off x="3010395" y="3247303"/>
            <a:ext cx="6163292" cy="369332"/>
          </a:xfrm>
          <a:prstGeom prst="rect">
            <a:avLst/>
          </a:prstGeom>
          <a:noFill/>
        </p:spPr>
        <p:txBody>
          <a:bodyPr wrap="square">
            <a:spAutoFit/>
          </a:bodyPr>
          <a:lstStyle/>
          <a:p>
            <a:pPr hangingPunct="0">
              <a:spcAft>
                <a:spcPts val="900"/>
              </a:spcAft>
            </a:pPr>
            <a:r>
              <a:rPr lang="en-US" altLang="zh-CN" sz="1800" dirty="0">
                <a:solidFill>
                  <a:srgbClr val="000000"/>
                </a:solidFill>
                <a:effectLst/>
                <a:latin typeface="Times New Roman" panose="02020603050405020304" pitchFamily="18" charset="0"/>
                <a:ea typeface="宋体" panose="02010600030101010101" pitchFamily="2" charset="-122"/>
              </a:rPr>
              <a:t>-</a:t>
            </a:r>
            <a:endParaRPr lang="zh-CN" sz="1800" dirty="0">
              <a:solidFill>
                <a:srgbClr val="0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84032635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Rel-19 Work Plan – Non-CT3 led         (2/2)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1967727250"/>
              </p:ext>
            </p:extLst>
          </p:nvPr>
        </p:nvGraphicFramePr>
        <p:xfrm>
          <a:off x="365268" y="2154582"/>
          <a:ext cx="11013394" cy="3026142"/>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84475">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0098">
                  <a:extLst>
                    <a:ext uri="{9D8B030D-6E8A-4147-A177-3AD203B41FA5}">
                      <a16:colId xmlns:a16="http://schemas.microsoft.com/office/drawing/2014/main" val="20003"/>
                    </a:ext>
                  </a:extLst>
                </a:gridCol>
                <a:gridCol w="661329">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73264">
                  <a:extLst>
                    <a:ext uri="{9D8B030D-6E8A-4147-A177-3AD203B41FA5}">
                      <a16:colId xmlns:a16="http://schemas.microsoft.com/office/drawing/2014/main" val="979862970"/>
                    </a:ext>
                  </a:extLst>
                </a:gridCol>
                <a:gridCol w="640224">
                  <a:extLst>
                    <a:ext uri="{9D8B030D-6E8A-4147-A177-3AD203B41FA5}">
                      <a16:colId xmlns:a16="http://schemas.microsoft.com/office/drawing/2014/main" val="3618433566"/>
                    </a:ext>
                  </a:extLst>
                </a:gridCol>
              </a:tblGrid>
              <a:tr h="393837">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3207">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1050022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Next Generation Real time Communication services Phase 2</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NG_RTC_Ph2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CP-242107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317366843"/>
                  </a:ext>
                </a:extLst>
              </a:tr>
              <a:tr h="343207">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1050006</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CT aspects of enhancement of support for Edge Computing in 5G Core network - Phase 3</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eEDGE_5GC_Ph3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CP-242026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031619841"/>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1050020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CT aspects of Multi-Access (ATSSS_Ph4)</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MASSS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CP-242104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24933338"/>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1050025</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CT aspects for application enablement for mobile metaverse services</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000" kern="1200" dirty="0" err="1">
                          <a:solidFill>
                            <a:schemeClr val="tx1"/>
                          </a:solidFill>
                          <a:effectLst/>
                          <a:latin typeface="Arial" panose="020B0604020202020204" pitchFamily="34" charset="0"/>
                          <a:ea typeface="宋体" panose="02010600030101010101" pitchFamily="2" charset="-122"/>
                          <a:cs typeface="+mn-cs"/>
                        </a:rPr>
                        <a:t>Metaverse_App</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CP-242110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642859765"/>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1050019</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200" kern="1200" dirty="0">
                          <a:solidFill>
                            <a:srgbClr val="000000"/>
                          </a:solidFill>
                          <a:effectLst/>
                          <a:latin typeface="Arial" panose="020B0604020202020204" pitchFamily="34" charset="0"/>
                          <a:ea typeface="SimSun" panose="02010600030101010101" pitchFamily="2" charset="-122"/>
                          <a:cs typeface="+mn-cs"/>
                        </a:rPr>
                        <a:t>CT aspects of integration of satellite components in the 5G architecture Phase 3</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5GSAT_Ph3_APP</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CP-242103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052214144"/>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1050023</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200" kern="1200" dirty="0">
                          <a:solidFill>
                            <a:srgbClr val="000000"/>
                          </a:solidFill>
                          <a:effectLst/>
                          <a:latin typeface="Arial" panose="020B0604020202020204" pitchFamily="34" charset="0"/>
                          <a:ea typeface="SimSun" panose="02010600030101010101" pitchFamily="2" charset="-122"/>
                          <a:cs typeface="+mn-cs"/>
                        </a:rPr>
                        <a:t>CT aspects of Proximity-based Services in 5GS Phase 3</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5G_ProSe_Ph3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CP-242108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08495772"/>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1050017</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CT aspects of SEAL data delivery enabler for vertical applications Phase 2</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SEALDD_Ph2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CP-242101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72419205"/>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CT aspects of Architecture support of roaming value-added services</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TEI19_RVAS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06/25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5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CP-242022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5913179"/>
                  </a:ext>
                </a:extLst>
              </a:tr>
            </a:tbl>
          </a:graphicData>
        </a:graphic>
      </p:graphicFrame>
    </p:spTree>
    <p:extLst>
      <p:ext uri="{BB962C8B-B14F-4D97-AF65-F5344CB8AC3E}">
        <p14:creationId xmlns:p14="http://schemas.microsoft.com/office/powerpoint/2010/main" val="220240729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75047</TotalTime>
  <Words>3610</Words>
  <Application>Microsoft Office PowerPoint</Application>
  <PresentationFormat>Widescreen</PresentationFormat>
  <Paragraphs>625</Paragraphs>
  <Slides>33</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33</vt:i4>
      </vt:variant>
    </vt:vector>
  </HeadingPairs>
  <TitlesOfParts>
    <vt:vector size="44" baseType="lpstr">
      <vt:lpstr>MS Mincho</vt:lpstr>
      <vt:lpstr>MS PGothic</vt:lpstr>
      <vt:lpstr>SimSun</vt:lpstr>
      <vt:lpstr>SimSun</vt:lpstr>
      <vt:lpstr>Arial</vt:lpstr>
      <vt:lpstr>Arial </vt:lpstr>
      <vt:lpstr>Calibri</vt:lpstr>
      <vt:lpstr>Calibri Light</vt:lpstr>
      <vt:lpstr>Times New Roman</vt:lpstr>
      <vt:lpstr>Wingdings</vt:lpstr>
      <vt:lpstr>Office Theme</vt:lpstr>
      <vt:lpstr>CT WG3 Status Report  to TSG CT#105</vt:lpstr>
      <vt:lpstr>TSG CT WG3 Officials</vt:lpstr>
      <vt:lpstr>Meeting Calendar</vt:lpstr>
      <vt:lpstr>TSG WG CT3 Statistics</vt:lpstr>
      <vt:lpstr>New agreed Study/Work Items led by CT3</vt:lpstr>
      <vt:lpstr>Revised agreed Study/Work Items led by CT3    </vt:lpstr>
      <vt:lpstr>Rel-19 Work Plan – CT3 led</vt:lpstr>
      <vt:lpstr>Rel-19 Work Plan – Non-CT3 led         (1/2) </vt:lpstr>
      <vt:lpstr>Rel-19 Work Plan – Non-CT3 led         (2/2) </vt:lpstr>
      <vt:lpstr>TS/TR sent to CT Plenary</vt:lpstr>
      <vt:lpstr>Exception sheet for work item</vt:lpstr>
      <vt:lpstr>Release 19 Status - General</vt:lpstr>
      <vt:lpstr>Release 19 Status                              (1/4)</vt:lpstr>
      <vt:lpstr>Release 19 Status                              (2/4)</vt:lpstr>
      <vt:lpstr>Release 19 Status                              (3/4)</vt:lpstr>
      <vt:lpstr>Release 19 Status                              (4/4)</vt:lpstr>
      <vt:lpstr>Release 18 Status - General</vt:lpstr>
      <vt:lpstr>Release 18 Status                              (1/6)</vt:lpstr>
      <vt:lpstr>Release 18 Status                              (2/6)</vt:lpstr>
      <vt:lpstr>Release 18 Status                              (3/6)</vt:lpstr>
      <vt:lpstr>Release 18 Status                              (4/6)</vt:lpstr>
      <vt:lpstr>Release 18 Status                              (5/6)</vt:lpstr>
      <vt:lpstr>Release 18 Status                              (6/6)</vt:lpstr>
      <vt:lpstr>Release 17 Status</vt:lpstr>
      <vt:lpstr>Pre-Release 17 Status</vt:lpstr>
      <vt:lpstr>Backward Incompatible Changes</vt:lpstr>
      <vt:lpstr>For Information to CT </vt:lpstr>
      <vt:lpstr>For Action to CT</vt:lpstr>
      <vt:lpstr>Acknowledgement</vt:lpstr>
      <vt:lpstr>Annex</vt:lpstr>
      <vt:lpstr>Company CRs already discussed in CT3</vt:lpstr>
      <vt:lpstr>CRs for conditional approval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User</cp:lastModifiedBy>
  <cp:revision>5808</cp:revision>
  <dcterms:created xsi:type="dcterms:W3CDTF">2010-02-05T13:52:04Z</dcterms:created>
  <dcterms:modified xsi:type="dcterms:W3CDTF">2024-09-02T08:53:08Z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(3)KaSE7T7zVZlRaW1r74FLeB/y2cZex2A39doLibb9fK9ckaN2WPUR3L03yIEYOsFKKnXGLpWp
esmNB82clv0izQBB07s13TRq8TPWKixk7fDex/bhBtOwvddbE0zkRT1UTdQELzOkuObv4LCK
85s4lxeaDS5X/bDL0esbbG7enbj03Uo7NYjVP1eggmaLViKE6BNTStwKMG30lP8ABZ0VONj3
a0RpsnBisX2iaxPSj7</vt:lpwstr>
  </property>
  <property fmtid="{D5CDD505-2E9C-101B-9397-08002B2CF9AE}" pid="4" name="_2015_ms_pID_7253431">
    <vt:lpwstr>ZOxnHjd/67T/VrqHHZyuAsLsyZFGPb3g2w38zu67N2e7XLIi649pa1
F0YinJTguw73jB/XTAtzKj5qio0DTT32CjmXN/9MH21MKQBgfMTIHHPv3ietArDaFQ4p0qz/
lb32iBVg+Fr5PbUn8V9eFPDbTUBlVGnjn/olPCBWUqrpPAxbKmwA2/sc8QrUmkEYG7t3qVuq
rMcjkKJ1GB1TQXsWFXkQNgZvwvTxEf1pnCaO</vt:lpwstr>
  </property>
  <property fmtid="{D5CDD505-2E9C-101B-9397-08002B2CF9AE}" pid="5" name="_2015_ms_pID_7253432">
    <vt:lpwstr>xwuNTqh+QaVt5wST5XWzV7c=</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1701418387</vt:lpwstr>
  </property>
</Properties>
</file>