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2"/>
  </p:notesMasterIdLst>
  <p:handoutMasterIdLst>
    <p:handoutMasterId r:id="rId33"/>
  </p:handoutMasterIdLst>
  <p:sldIdLst>
    <p:sldId id="341" r:id="rId2"/>
    <p:sldId id="363" r:id="rId3"/>
    <p:sldId id="366" r:id="rId4"/>
    <p:sldId id="377" r:id="rId5"/>
    <p:sldId id="448" r:id="rId6"/>
    <p:sldId id="498" r:id="rId7"/>
    <p:sldId id="449" r:id="rId8"/>
    <p:sldId id="450" r:id="rId9"/>
    <p:sldId id="497" r:id="rId10"/>
    <p:sldId id="451" r:id="rId11"/>
    <p:sldId id="473" r:id="rId12"/>
    <p:sldId id="499" r:id="rId13"/>
    <p:sldId id="500" r:id="rId14"/>
    <p:sldId id="501" r:id="rId15"/>
    <p:sldId id="477" r:id="rId16"/>
    <p:sldId id="370" r:id="rId17"/>
    <p:sldId id="394" r:id="rId18"/>
    <p:sldId id="395" r:id="rId19"/>
    <p:sldId id="459" r:id="rId20"/>
    <p:sldId id="503" r:id="rId21"/>
    <p:sldId id="502" r:id="rId22"/>
    <p:sldId id="373" r:id="rId23"/>
    <p:sldId id="491" r:id="rId24"/>
    <p:sldId id="496" r:id="rId25"/>
    <p:sldId id="375" r:id="rId26"/>
    <p:sldId id="365" r:id="rId27"/>
    <p:sldId id="376" r:id="rId28"/>
    <p:sldId id="426" r:id="rId29"/>
    <p:sldId id="504" r:id="rId30"/>
    <p:sldId id="379" r:id="rId3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0000"/>
    <a:srgbClr val="0000FF"/>
    <a:srgbClr val="75B91A"/>
    <a:srgbClr val="FF66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9" autoAdjust="0"/>
    <p:restoredTop sz="96513" autoAdjust="0"/>
  </p:normalViewPr>
  <p:slideViewPr>
    <p:cSldViewPr snapToGrid="0">
      <p:cViewPr varScale="1">
        <p:scale>
          <a:sx n="78" d="100"/>
          <a:sy n="78" d="100"/>
        </p:scale>
        <p:origin x="794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CAT F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  <c:pt idx="7">
                  <c:v>4</c:v>
                </c:pt>
                <c:pt idx="8">
                  <c:v>10</c:v>
                </c:pt>
                <c:pt idx="9">
                  <c:v>4</c:v>
                </c:pt>
                <c:pt idx="1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  <c:pt idx="7">
                  <c:v>45</c:v>
                </c:pt>
                <c:pt idx="8">
                  <c:v>41</c:v>
                </c:pt>
                <c:pt idx="9">
                  <c:v>17</c:v>
                </c:pt>
                <c:pt idx="1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R18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CT#102</c:v>
                </c:pt>
                <c:pt idx="1">
                  <c:v>CT#103</c:v>
                </c:pt>
                <c:pt idx="2">
                  <c:v>CT#104</c:v>
                </c:pt>
                <c:pt idx="3">
                  <c:v>CT#105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274</c:v>
                </c:pt>
                <c:pt idx="1">
                  <c:v>157</c:v>
                </c:pt>
                <c:pt idx="2">
                  <c:v>279</c:v>
                </c:pt>
                <c:pt idx="3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R19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CT#105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CT#105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CT#105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47464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0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84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CT#105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 "/>
              </a:rPr>
              <a:t>Melbourne, Australia</a:t>
            </a:r>
            <a:r>
              <a:rPr lang="en-US" altLang="en-US" sz="1200" b="1" dirty="0">
                <a:latin typeface="Arial "/>
              </a:rPr>
              <a:t>;</a:t>
            </a:r>
            <a:r>
              <a:rPr lang="zh-CN" altLang="en-US" sz="1200" b="1" dirty="0">
                <a:latin typeface="Arial "/>
              </a:rPr>
              <a:t> </a:t>
            </a:r>
            <a:r>
              <a:rPr lang="en-US" altLang="zh-CN" sz="1200" b="1" dirty="0">
                <a:latin typeface="Arial "/>
              </a:rPr>
              <a:t>9</a:t>
            </a:r>
            <a:r>
              <a:rPr lang="en-US" altLang="en-US" sz="1200" b="1" dirty="0">
                <a:latin typeface="Arial "/>
              </a:rPr>
              <a:t>th – 10th September 2024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CP-242017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TSGCT4_124_Maastricht/Docs/C4-243592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iroshi.ishikawa.ev@nttdocomo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songyue@chinamobile.com" TargetMode="External"/><Relationship Id="rId9" Type="http://schemas.openxmlformats.org/officeDocument/2006/relationships/hyperlink" Target="mailto:li.zhijun3@zte.com.cn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21_Athens/Docs/C4-240636.zip" TargetMode="External"/><Relationship Id="rId2" Type="http://schemas.openxmlformats.org/officeDocument/2006/relationships/hyperlink" Target="https://www.3gpp.org/ftp/tsg_ct/WG4_protocollars_ex-CN4/TSGCT4_121_Athens/Docs/C4-240376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4_protocollars_ex-CN4/TSGCT4_124_Maastricht/Docs/C4-243106.zip" TargetMode="External"/><Relationship Id="rId4" Type="http://schemas.openxmlformats.org/officeDocument/2006/relationships/hyperlink" Target="https://www.3gpp.org/ftp/tsg_ct/WG4_protocollars_ex-CN4/TSGCT4_121_Athens/Docs/C4-242475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24_Maastricht/Docs/C4-243671.zip" TargetMode="External"/><Relationship Id="rId2" Type="http://schemas.openxmlformats.org/officeDocument/2006/relationships/hyperlink" Target="https://www.3gpp.org/ftp/tsg_ct/WG4_protocollars_ex-CN4/TSGCT4_124_Maastricht/Docs/C4-243014.zi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5_Melbourne/Docs/CP-242022.zip" TargetMode="External"/><Relationship Id="rId2" Type="http://schemas.openxmlformats.org/officeDocument/2006/relationships/hyperlink" Target="https://www.3gpp.org/ftp/tsg_ct/tsg_ct/TSGC_105_Melbourne/Docs/CP-24202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5_Melbourne/Docs/CP-242025.zip" TargetMode="External"/><Relationship Id="rId5" Type="http://schemas.openxmlformats.org/officeDocument/2006/relationships/hyperlink" Target="https://www.3gpp.org/ftp/tsg_ct/tsg_ct/TSGC_105_Melbourne/Docs/CP-242024.zip" TargetMode="External"/><Relationship Id="rId4" Type="http://schemas.openxmlformats.org/officeDocument/2006/relationships/hyperlink" Target="https://www.3gpp.org/ftp/tsg_ct/tsg_ct/TSGC_105_Melbourne/Docs/CP-242023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5_Melbourne/Docs/CP-242027.zip" TargetMode="External"/><Relationship Id="rId2" Type="http://schemas.openxmlformats.org/officeDocument/2006/relationships/hyperlink" Target="https://www.3gpp.org/ftp/tsg_ct/tsg_ct/TSGC_105_Melbourne/Docs/CP-24202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5_Melbourne/Docs/CP-242029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24_Maastricht/Docs/C4-243495.zip" TargetMode="External"/><Relationship Id="rId2" Type="http://schemas.openxmlformats.org/officeDocument/2006/relationships/hyperlink" Target="https://www.3gpp.org/ftp/tsg_ct/WG4_protocollars_ex-CN4/TSGCT4_124_Maastricht/Docs/C4-24339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4_protocollars_ex-CN4/TSGCT4_124_Maastricht/Docs/C4-243400.zip" TargetMode="External"/><Relationship Id="rId4" Type="http://schemas.openxmlformats.org/officeDocument/2006/relationships/hyperlink" Target="https://www.3gpp.org/ftp/tsg_ct/WG4_protocollars_ex-CN4/TSGCT4_124_Maastricht/Docs/C4-243399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24_Maastricht/Docs/C4-243408.zip" TargetMode="External"/><Relationship Id="rId2" Type="http://schemas.openxmlformats.org/officeDocument/2006/relationships/hyperlink" Target="https://www.3gpp.org/ftp/tsg_ct/WG4_protocollars_ex-CN4/TSGCT4_124_Maastricht/Docs/C4-24340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4_protocollars_ex-CN4/TSGCT4_124_Maastricht/Docs/C4-243557.zip" TargetMode="External"/><Relationship Id="rId4" Type="http://schemas.openxmlformats.org/officeDocument/2006/relationships/hyperlink" Target="https://www.3gpp.org/ftp/tsg_ct/WG4_protocollars_ex-CN4/TSGCT4_124_Maastricht/Docs/C4-243407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CT#105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485495"/>
              </p:ext>
            </p:extLst>
          </p:nvPr>
        </p:nvGraphicFramePr>
        <p:xfrm>
          <a:off x="439184" y="1906316"/>
          <a:ext cx="11022714" cy="94430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C4-243592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revised   Rel-19 Enhancement of controlling RAT utilization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Vodafone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231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785962"/>
              </p:ext>
            </p:extLst>
          </p:nvPr>
        </p:nvGraphicFramePr>
        <p:xfrm>
          <a:off x="129207" y="1785067"/>
          <a:ext cx="11820346" cy="3833702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CP-231350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FS_IMS_RES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CP-232281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on Minimize the Number of Policy Associations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TEI19_MINPA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Service Based Interface Protocol Improvements Release 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Subscriber Data Migration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SUBDMIG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for AI Data Collection from 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FS_PAIDC_UPF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UPF enhancement for Exposure And SBA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UPEAS_Ph2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CP-242021</a:t>
                      </a:r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Architecture support of roaming value-added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TEI19_RVAS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On-demand broadcast of GNSS assistance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TEI19_OBGAD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Indirect Network Sharing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TEI19_NetShare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NF discovery and selection by target 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TEI19_NFsel_by_tPLMN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enhancement of support for Edge Computing in 5G Core network -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eEDGE_5GC_Ph3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6908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738634"/>
              </p:ext>
            </p:extLst>
          </p:nvPr>
        </p:nvGraphicFramePr>
        <p:xfrm>
          <a:off x="129207" y="1785067"/>
          <a:ext cx="11820346" cy="3767790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MPS for IMS Messaging and SMS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MPS4msg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Identifying non-3GPP Devices Connecting behind a UE or 5G-RG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UIA_ARC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43891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(/)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18474"/>
              </p:ext>
            </p:extLst>
          </p:nvPr>
        </p:nvGraphicFramePr>
        <p:xfrm>
          <a:off x="129207" y="1785067"/>
          <a:ext cx="11820346" cy="368847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Enhancing Parameter Provisioning with static UE IP address and UP security policy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TEI19_IP_SP_EXP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Providing per-subscriber VLAN instructions from UDM and DN-AAA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TEI19_VLANSUB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Protocol enhancements for Mission Critical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MCProtoc19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Enhancement of controlling RAT utilization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ECRATU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Vehicle Mounted Relays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VMR_Ph2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Core Network Enhanced Support for Artificial Intelligence (AI)/Machine Learning (ML)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AIML_CN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QoS monitoring enhancement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TEI19_QME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Next Generation Real time Communication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integration of satellite components in the 5G architecture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5GSAT_Ph3_ARCH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Proximity-based Services in 5GS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5G_ProSe_Ph3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Multi Access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MASSS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2366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(/)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023819"/>
              </p:ext>
            </p:extLst>
          </p:nvPr>
        </p:nvGraphicFramePr>
        <p:xfrm>
          <a:off x="129207" y="1785067"/>
          <a:ext cx="11820346" cy="3424826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support in 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81591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Highlighting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4CE639-F787-A845-F411-F5A6E07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7" y="2009377"/>
            <a:ext cx="10515600" cy="3139093"/>
          </a:xfrm>
        </p:spPr>
        <p:txBody>
          <a:bodyPr/>
          <a:lstStyle/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Two study items (“</a:t>
            </a:r>
            <a:r>
              <a:rPr lang="en-US" altLang="ja-JP" sz="2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FS_RedInfExp_SBI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” and “FS_IMS_RES” ) are shifted from Rel-18 to Rel-19</a:t>
            </a:r>
          </a:p>
          <a:p>
            <a:r>
              <a:rPr lang="en-GB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8</a:t>
            </a:r>
            <a:r>
              <a:rPr lang="en-GB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new work items are agreed by CT4</a:t>
            </a:r>
          </a:p>
          <a:p>
            <a:r>
              <a:rPr lang="en-GB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8 </a:t>
            </a:r>
            <a:r>
              <a:rPr lang="en-GB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new work items are endorsed by CT4</a:t>
            </a:r>
          </a:p>
          <a:p>
            <a:r>
              <a:rPr lang="en-GB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Good progress on </a:t>
            </a:r>
            <a:r>
              <a:rPr lang="en-GB" altLang="ja-JP" sz="2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TEI_xxx</a:t>
            </a:r>
            <a:r>
              <a:rPr lang="en-GB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mini WIs</a:t>
            </a:r>
            <a:endParaRPr lang="en-US" altLang="ja-JP" sz="24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7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713207"/>
              </p:ext>
            </p:extLst>
          </p:nvPr>
        </p:nvGraphicFramePr>
        <p:xfrm>
          <a:off x="776032" y="2116664"/>
          <a:ext cx="10411095" cy="787325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6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9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B9BD5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21988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2D64102-A98B-F172-A4C2-6BFF6D06415A}"/>
              </a:ext>
            </a:extLst>
          </p:cNvPr>
          <p:cNvSpPr txBox="1"/>
          <p:nvPr/>
        </p:nvSpPr>
        <p:spPr>
          <a:xfrm rot="20522904">
            <a:off x="3910590" y="2380986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72901"/>
              </p:ext>
            </p:extLst>
          </p:nvPr>
        </p:nvGraphicFramePr>
        <p:xfrm>
          <a:off x="776032" y="1855410"/>
          <a:ext cx="9047522" cy="821115"/>
        </p:xfrm>
        <a:graphic>
          <a:graphicData uri="http://schemas.openxmlformats.org/drawingml/2006/table">
            <a:tbl>
              <a:tblPr firstRow="1" firstCol="1" bandRow="1"/>
              <a:tblGrid>
                <a:gridCol w="1222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5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61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50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B9BD5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marR="0" indent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endParaRPr lang="en-GB" sz="16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AFA9EBAA-B4C6-3B8B-05B6-7F67A38E9051}"/>
              </a:ext>
            </a:extLst>
          </p:cNvPr>
          <p:cNvSpPr txBox="1"/>
          <p:nvPr/>
        </p:nvSpPr>
        <p:spPr>
          <a:xfrm rot="20522904">
            <a:off x="3910590" y="2380986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essential corrections were agreed for Rel-16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009540"/>
              </p:ext>
            </p:extLst>
          </p:nvPr>
        </p:nvGraphicFramePr>
        <p:xfrm>
          <a:off x="7295103" y="2152750"/>
          <a:ext cx="4230356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1918242"/>
              </p:ext>
            </p:extLst>
          </p:nvPr>
        </p:nvGraphicFramePr>
        <p:xfrm>
          <a:off x="7295103" y="2152750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420518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250787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98" y="460038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2357764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7"/>
              </a:rPr>
              <a:t>hiroshi.ishikawa.ev</a:t>
            </a:r>
            <a:r>
              <a:rPr lang="en-US" altLang="en-US" sz="1800" dirty="0">
                <a:hlinkClick r:id="rId7"/>
              </a:rPr>
              <a:t>@nttdocomo.</a:t>
            </a:r>
            <a:r>
              <a:rPr lang="en-US" sz="1800" dirty="0">
                <a:hlinkClick r:id="rId7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31" y="2456497"/>
            <a:ext cx="1133893" cy="148672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4352946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9"/>
              </a:rPr>
              <a:t>li.zhijun3</a:t>
            </a:r>
            <a:r>
              <a:rPr lang="en-US" altLang="en-US" sz="1800" dirty="0">
                <a:hlinkClick r:id="rId9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996000" y="4228099"/>
            <a:ext cx="1313758" cy="15714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ACDC6-9DE8-0D49-DA77-0B8CCF6E497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Rel-18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1847482"/>
              </p:ext>
            </p:extLst>
          </p:nvPr>
        </p:nvGraphicFramePr>
        <p:xfrm>
          <a:off x="7295103" y="2152750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727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Rel-19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Rel-19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73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F/D CRs were agreed for Rel-19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pCRs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Rel-19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8047499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312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There are 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4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CRs agreed with dependencies on SA.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Followup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on the topic of Guidance on private branches on Gitlab “5G_APIs” repository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0" i="0" u="none" strike="noStrike" kern="12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The issue was discussed on CT4#121 meeting, see </a:t>
            </a:r>
            <a:r>
              <a:rPr lang="en-US" altLang="zh-CN" sz="2000" b="0" i="0" u="none" strike="noStrike" kern="12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C4-240376</a:t>
            </a:r>
            <a:r>
              <a:rPr lang="en-US" altLang="zh-CN" sz="2000" b="0" i="0" u="none" strike="noStrike" kern="12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. Basic idea is to avoid creating private branches on Gitlab “5G_APIs” repository as much as possible. The principle in the DP was endorsed by CT4, a corresponding LS was sent to relevant WGs (see </a:t>
            </a:r>
            <a:r>
              <a:rPr lang="en-US" altLang="zh-CN" sz="2000" b="0" i="0" u="none" strike="noStrike" kern="12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C4-240636</a:t>
            </a:r>
            <a:r>
              <a:rPr lang="en-US" altLang="zh-CN" sz="2000" b="0" i="0" u="none" strike="noStrike" kern="12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Request was raised to permanently document the guidance in proper place. CT4 decided to document the guidance in the annex of TS 29.501. A Rel-19 CR on this topic was discussed and technically endorsed by CT4 (see </a:t>
            </a:r>
            <a:r>
              <a:rPr lang="en-US" altLang="zh-CN" sz="2000" b="0" i="0" u="none" strike="noStrike" kern="12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C4-242475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The aforementioned 29.501 CR was agreed on CT4#124 meeting (see </a:t>
            </a:r>
            <a:r>
              <a:rPr lang="en-US" altLang="zh-CN" sz="20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5"/>
              </a:rPr>
              <a:t>C4-243106</a:t>
            </a:r>
            <a:r>
              <a:rPr lang="en-US" altLang="zh-CN" sz="20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zh-CN" sz="2000" b="0" i="0" u="none" strike="noStrike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</p:spTree>
    <p:extLst>
      <p:ext uri="{BB962C8B-B14F-4D97-AF65-F5344CB8AC3E}">
        <p14:creationId xmlns:p14="http://schemas.microsoft.com/office/powerpoint/2010/main" val="416570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</a:t>
            </a:r>
            <a:r>
              <a:rPr lang="en-US" altLang="zh-CN" dirty="0"/>
              <a:t>Information</a:t>
            </a:r>
            <a:r>
              <a:rPr lang="en-US" dirty="0"/>
              <a:t> to CT</a:t>
            </a: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C1067AC6-D30D-AFC4-DFE9-020A9FB5C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79058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There was LS exchange b/w GSMA and SA3 on the topic of 5G core network attacks. The latest reply LS from SA3 to GSMA (see 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/>
              </a:rPr>
              <a:t>C4-243014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, where CT4 was copied) contains SA3 agreed CRs. CT4 reviewed the CRs and found no problem, however the text in the reply LS seems</a:t>
            </a:r>
            <a:r>
              <a:rPr lang="zh-CN" altLang="en-US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misleading. 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CT4 has provided opinion in rely LS in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3"/>
              </a:rPr>
              <a:t>C4-243671</a:t>
            </a:r>
            <a:endParaRPr lang="en-US" altLang="zh-CN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altLang="zh-CN" sz="2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30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C1067AC6-D30D-AFC4-DFE9-020A9FB5C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79058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None this time</a:t>
            </a:r>
            <a:endParaRPr lang="en-US" altLang="zh-CN" sz="2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files. The number of open API files are increasing but handled by the same number of delegates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242" y="2991678"/>
            <a:ext cx="10515600" cy="1034084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431502"/>
              </p:ext>
            </p:extLst>
          </p:nvPr>
        </p:nvGraphicFramePr>
        <p:xfrm>
          <a:off x="542537" y="2079132"/>
          <a:ext cx="10967779" cy="375864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C4-243482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Remove the </a:t>
                      </a:r>
                      <a:r>
                        <a:rPr lang="en-GB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onDemand</a:t>
                      </a: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indication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1298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23.502-4966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C4-243464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Default Configured S-NSSAIs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29.509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0218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23.501-5472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C4-243659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Network Slice Deregistration Inactive timer information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1102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23.501-5370</a:t>
                      </a:r>
                      <a:b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23.502-4789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2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C4-243604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UPF event exposure for Ethernet PDU sessions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0099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23.502-4851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C4-243446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the maximum number of devices in one SLPP message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0119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24.514-0047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C4-243582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new AVPs for trace and MDT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29.230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0708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29.272-0853, </a:t>
                      </a:r>
                      <a:b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29.272-0856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C4-243583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new AVPs for trace and MDT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29.230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0709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29.272-0854, </a:t>
                      </a:r>
                      <a:b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29.272-0857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C4-243584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new AVPs for trace and MDT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29.230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0710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29.272-0855, </a:t>
                      </a:r>
                      <a:b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29.272-0858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C4-243546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PDN Connection Restoration Indication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2111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23.007-0398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C4-243521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HTTP redirection for multiple SEPPs per PLMN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0443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29.573-0208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33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249189"/>
              </p:ext>
            </p:extLst>
          </p:nvPr>
        </p:nvGraphicFramePr>
        <p:xfrm>
          <a:off x="542537" y="2079132"/>
          <a:ext cx="10967779" cy="3497676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C4-243579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ODB Exempted DNNs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1291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23.015-0028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C4-243059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Feature support </a:t>
                      </a:r>
                      <a:r>
                        <a:rPr lang="en-GB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MultiPduSessInfo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0279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29.519-0528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C4-243465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Multiple Traffic Influence feature addition in UDR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0280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29.519-0527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C4-243374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Subscription to notification of changes of AM Influence Data for Inbound roamers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0286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29.519-0532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C4-243375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New feature VPSUrsp_HPLMNFilter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0287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29.519-0533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C4-243144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Removing the un-used data type SmsSupport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1099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29.519-0529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81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CT4#124 Maastricht (NL)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CT4#125 He Fei (CN)</a:t>
            </a:r>
          </a:p>
          <a:p>
            <a:pPr lvl="2"/>
            <a:r>
              <a:rPr lang="en-US" altLang="fr-FR" dirty="0"/>
              <a:t>CT4#126 Orlando (US)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  <a:endParaRPr lang="en-US" altLang="fr-FR" b="1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6943" y="1867726"/>
            <a:ext cx="5796723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zh-CN" sz="1600" dirty="0"/>
              <a:t>CT4#124: </a:t>
            </a:r>
            <a:r>
              <a:rPr lang="en-US" altLang="zh-CN" sz="1600" b="1" dirty="0">
                <a:solidFill>
                  <a:srgbClr val="0070C0"/>
                </a:solidFill>
              </a:rPr>
              <a:t>683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CT4#124: </a:t>
            </a:r>
            <a:r>
              <a:rPr lang="en-US" altLang="zh-CN" sz="1600" b="1" dirty="0">
                <a:solidFill>
                  <a:srgbClr val="0070C0"/>
                </a:solidFill>
              </a:rPr>
              <a:t>259 </a:t>
            </a:r>
            <a:r>
              <a:rPr lang="en-US" altLang="zh-CN" sz="1600" dirty="0"/>
              <a:t> 33 (B), 181 (F/D), 45 (A) 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zh-CN" sz="1600" dirty="0"/>
              <a:t>CT4#124: </a:t>
            </a:r>
            <a:r>
              <a:rPr lang="en-US" altLang="zh-CN" sz="1600" b="1" dirty="0">
                <a:solidFill>
                  <a:srgbClr val="0070C0"/>
                </a:solidFill>
              </a:rPr>
              <a:t>12  </a:t>
            </a:r>
            <a:r>
              <a:rPr lang="en-US" altLang="zh-CN" sz="1600" dirty="0"/>
              <a:t>5</a:t>
            </a:r>
            <a:r>
              <a:rPr lang="zh-CN" altLang="en-US" sz="1600" dirty="0"/>
              <a:t> </a:t>
            </a:r>
            <a:r>
              <a:rPr lang="en-US" altLang="zh-CN" sz="1600" dirty="0"/>
              <a:t>(29.899), 7 (29.866)</a:t>
            </a:r>
          </a:p>
          <a:p>
            <a:r>
              <a:rPr lang="en-US" sz="2400" dirty="0"/>
              <a:t>Attendances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CT4#124: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208</a:t>
            </a:r>
            <a:r>
              <a:rPr lang="en-US" altLang="zh-CN" sz="1600" b="1" dirty="0">
                <a:solidFill>
                  <a:srgbClr val="0070C0"/>
                </a:solidFill>
              </a:rPr>
              <a:t>/217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0/18</a:t>
            </a:r>
            <a:r>
              <a:rPr lang="en-US" altLang="zh-CN" sz="1600" dirty="0"/>
              <a:t> (online)</a:t>
            </a:r>
          </a:p>
          <a:p>
            <a:pPr marL="457200" lvl="1" indent="0">
              <a:buNone/>
              <a:defRPr/>
            </a:pP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20 to 30 delegates depending on the topic.</a:t>
            </a:r>
          </a:p>
          <a:p>
            <a:pPr lvl="1"/>
            <a:r>
              <a:rPr lang="de-DE" altLang="zh-CN" sz="2000" dirty="0"/>
              <a:t>CT4#124 was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304579"/>
              </p:ext>
            </p:extLst>
          </p:nvPr>
        </p:nvGraphicFramePr>
        <p:xfrm>
          <a:off x="240404" y="1786285"/>
          <a:ext cx="11577226" cy="4375635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CP-242021</a:t>
                      </a:r>
                      <a:endParaRPr kumimoji="0" lang="en-GB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   Rel-19 New WID on CT aspects of UPF enhancement for Exposure And SBA Phase 2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zh-CN" alt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support NAT information exposure</a:t>
                      </a:r>
                    </a:p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support AF influenced header handling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CP-242022</a:t>
                      </a:r>
                      <a:endParaRPr kumimoji="0" lang="en-GB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   Rel-19 CT aspects of Architecture support of roaming value-added services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Ericsson, AT&amp;T, Nokia, ZTE, Vodafone</a:t>
                      </a:r>
                      <a:endParaRPr lang="zh-CN" alt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support inclusion of equipment and subscription ID for the Welcome SMS service</a:t>
                      </a:r>
                    </a:p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Subscriber-based routing to a particular core network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464746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CP-242023</a:t>
                      </a:r>
                      <a:endParaRPr kumimoji="0" lang="en-GB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   Rel-19 New WID on CT Aspects on TEI19_OBGAD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enhance LCS service by supporting filtering UEs, and setting report threshold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914663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/>
                        </a:rPr>
                        <a:t>CP-242024</a:t>
                      </a:r>
                      <a:endParaRPr kumimoji="0" lang="en-GB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   Rel-19 New WID on CT Aspects of Indirect Network Sharing</a:t>
                      </a:r>
                      <a:endParaRPr lang="zh-CN" alt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Unicom</a:t>
                      </a:r>
                      <a:endParaRPr lang="zh-CN" alt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support indirect network sharing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46449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6"/>
                        </a:rPr>
                        <a:t>CP-242025</a:t>
                      </a:r>
                      <a:endParaRPr kumimoji="0" lang="en-GB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   Rel-19 New WID on CT aspects of NF discovery and selection by target PLMN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enable the target PLMN/domain to perform the target NF producer selection based on target operator's policy, using indirect communication with or without delegated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217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 (cont.)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056394"/>
              </p:ext>
            </p:extLst>
          </p:nvPr>
        </p:nvGraphicFramePr>
        <p:xfrm>
          <a:off x="240404" y="1796987"/>
          <a:ext cx="11577226" cy="3401753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CP-242026</a:t>
                      </a:r>
                      <a:endParaRPr kumimoji="0" lang="en-GB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   Rel-19 New WID on CT aspects of enhancement of support for Edge Computing in 5G Core network - Phase 3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Intel, Nokia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EAS (re)discovery and UPF (re)selection with reducing impact on central 5GC NF</a:t>
                      </a:r>
                    </a:p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EAS and local UPF (re)selection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93245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CP-242027</a:t>
                      </a: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   Rel-19 New WID on MPS for IMS Messaging and SMS services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Peraton Labs</a:t>
                      </a:r>
                      <a:endParaRPr lang="zh-CN" alt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stage 2, to specify MPS for messaging as listed in the conclusions of TR 23.700-75</a:t>
                      </a:r>
                    </a:p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stage 3, to support MPS for Messaging, based on the normative stage 2 requirements from both SA2 and CT4.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59013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/>
                        </a:rPr>
                        <a:t>CP-242029</a:t>
                      </a:r>
                      <a:endParaRPr kumimoji="0" lang="en-GB" altLang="zh-CN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   Rel-19 New WID on Identifying non-3GPP Devices Connecting behind a UE or 5G-RG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InterDigital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indent="-28575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Potential impacts base on the stage2 requirement of UIA_ARC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099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03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48BAE33-7F6D-9254-E585-C08884662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188752"/>
              </p:ext>
            </p:extLst>
          </p:nvPr>
        </p:nvGraphicFramePr>
        <p:xfrm>
          <a:off x="240404" y="1866560"/>
          <a:ext cx="11577226" cy="1065484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551398"/>
                  </a:ext>
                </a:extLst>
              </a:tr>
            </a:tbl>
          </a:graphicData>
        </a:graphic>
      </p:graphicFrame>
      <p:sp>
        <p:nvSpPr>
          <p:cNvPr id="3" name="TextBox 4">
            <a:extLst>
              <a:ext uri="{FF2B5EF4-FFF2-40B4-BE49-F238E27FC236}">
                <a16:creationId xmlns:a16="http://schemas.microsoft.com/office/drawing/2014/main" id="{F68D9D01-3D00-FBB5-23BE-A6199EF025A2}"/>
              </a:ext>
            </a:extLst>
          </p:cNvPr>
          <p:cNvSpPr txBox="1"/>
          <p:nvPr/>
        </p:nvSpPr>
        <p:spPr>
          <a:xfrm rot="20522904">
            <a:off x="3910590" y="2380986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B48A61C-01D9-C10C-27B8-840866366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493259"/>
              </p:ext>
            </p:extLst>
          </p:nvPr>
        </p:nvGraphicFramePr>
        <p:xfrm>
          <a:off x="439184" y="1906316"/>
          <a:ext cx="11022714" cy="338270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15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C4-243398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New WID on CT aspects of Vehicle Mounted Relays Phase 2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Qualcomm Incorporated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231596"/>
                  </a:ext>
                </a:extLst>
              </a:tr>
              <a:tr h="34215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C4-243495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New WID on CT aspects of Core Network Enhanced Support for Artificial Intelligence (AI) and Machine Learning (ML)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vivo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912971"/>
                  </a:ext>
                </a:extLst>
              </a:tr>
              <a:tr h="34215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C4-243399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new WID on CT aspects of 5GS enhancement on QoS monitoring enhancement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China Mobile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519178"/>
                  </a:ext>
                </a:extLst>
              </a:tr>
              <a:tr h="34215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C4-243400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New WID on Next Generation Real time Communication services Phase 2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China Mobile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417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 (cont.)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B48A61C-01D9-C10C-27B8-840866366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057385"/>
              </p:ext>
            </p:extLst>
          </p:nvPr>
        </p:nvGraphicFramePr>
        <p:xfrm>
          <a:off x="439184" y="1906316"/>
          <a:ext cx="11022714" cy="240734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15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C4-243409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New WID on CT aspects of 5GSAT_Ph3_ARCH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CATT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16566"/>
                  </a:ext>
                </a:extLst>
              </a:tr>
              <a:tr h="34215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C4-243408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New WID on CT aspects of 5G_ProSe_Ph3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CATT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596830"/>
                  </a:ext>
                </a:extLst>
              </a:tr>
              <a:tr h="34215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C4-243407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New WID on CT aspects of Multi-Access (ATSSS_Ph4)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Apple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71986"/>
                  </a:ext>
                </a:extLst>
              </a:tr>
              <a:tr h="34215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C4-243557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CT aspects of </a:t>
                      </a:r>
                      <a:r>
                        <a:rPr kumimoji="0" lang="en-GB" sz="16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ProSe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 support in NPN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China Telecom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9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122972</TotalTime>
  <Words>2306</Words>
  <Application>Microsoft Office PowerPoint</Application>
  <PresentationFormat>宽屏</PresentationFormat>
  <Paragraphs>538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 </vt:lpstr>
      <vt:lpstr>MS PGothic</vt:lpstr>
      <vt:lpstr>Arial</vt:lpstr>
      <vt:lpstr>Calibri</vt:lpstr>
      <vt:lpstr>Calibri Light</vt:lpstr>
      <vt:lpstr>Times New Roman</vt:lpstr>
      <vt:lpstr>Office Theme</vt:lpstr>
      <vt:lpstr>CT WG4 Status Report  to TSG CT#105</vt:lpstr>
      <vt:lpstr>TSG CT4 Officials</vt:lpstr>
      <vt:lpstr>Meeting Calendar</vt:lpstr>
      <vt:lpstr>TSG WG CT4 Statistics</vt:lpstr>
      <vt:lpstr>New Agreed Study/Work Items led by CT4</vt:lpstr>
      <vt:lpstr>New Agreed Study/Work Items led by CT4 (cont.)</vt:lpstr>
      <vt:lpstr>Revised Study/Work Items led by CT4</vt:lpstr>
      <vt:lpstr>New Agreed Study/Work Items endorsed by CT4</vt:lpstr>
      <vt:lpstr>New Agreed Study/Work Items endorsed by CT4 (cont.)</vt:lpstr>
      <vt:lpstr>Revised Study/Work Items endorsed by CT4 </vt:lpstr>
      <vt:lpstr>Work Plan CT4 Led (1/2)</vt:lpstr>
      <vt:lpstr>Work Plan CT4 Led (2/2)</vt:lpstr>
      <vt:lpstr>Work Plan CT4 Supported (/)</vt:lpstr>
      <vt:lpstr>Work Plan CT4 Supported (/)</vt:lpstr>
      <vt:lpstr>Work Plan Highlighting </vt:lpstr>
      <vt:lpstr>TS/TR sent to CT plenary</vt:lpstr>
      <vt:lpstr>Exception sheets to CT plenary</vt:lpstr>
      <vt:lpstr>Release 16 Status</vt:lpstr>
      <vt:lpstr>Release 17 Status</vt:lpstr>
      <vt:lpstr>Release 18 Status</vt:lpstr>
      <vt:lpstr>Release 19 Status</vt:lpstr>
      <vt:lpstr>Backward Incompatible Changes</vt:lpstr>
      <vt:lpstr>For Information to CT</vt:lpstr>
      <vt:lpstr>For Information to CT</vt:lpstr>
      <vt:lpstr>For Action to CT</vt:lpstr>
      <vt:lpstr>Acknowledgement</vt:lpstr>
      <vt:lpstr>Annex</vt:lpstr>
      <vt:lpstr>CRs for Conditional Approval  </vt:lpstr>
      <vt:lpstr>CRs for Conditional Approval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2207</cp:revision>
  <cp:lastPrinted>2021-03-17T12:26:32Z</cp:lastPrinted>
  <dcterms:created xsi:type="dcterms:W3CDTF">2010-02-05T13:52:04Z</dcterms:created>
  <dcterms:modified xsi:type="dcterms:W3CDTF">2024-09-02T01:34:45Z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