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7"/>
  </p:notesMasterIdLst>
  <p:handoutMasterIdLst>
    <p:handoutMasterId r:id="rId28"/>
  </p:handoutMasterIdLst>
  <p:sldIdLst>
    <p:sldId id="341" r:id="rId3"/>
    <p:sldId id="363" r:id="rId4"/>
    <p:sldId id="366" r:id="rId5"/>
    <p:sldId id="377" r:id="rId6"/>
    <p:sldId id="368" r:id="rId7"/>
    <p:sldId id="487" r:id="rId8"/>
    <p:sldId id="455" r:id="rId9"/>
    <p:sldId id="446" r:id="rId10"/>
    <p:sldId id="488" r:id="rId11"/>
    <p:sldId id="370" r:id="rId12"/>
    <p:sldId id="440" r:id="rId13"/>
    <p:sldId id="407" r:id="rId14"/>
    <p:sldId id="489" r:id="rId15"/>
    <p:sldId id="414" r:id="rId16"/>
    <p:sldId id="441" r:id="rId17"/>
    <p:sldId id="490" r:id="rId18"/>
    <p:sldId id="486" r:id="rId19"/>
    <p:sldId id="481" r:id="rId20"/>
    <p:sldId id="365" r:id="rId21"/>
    <p:sldId id="376" r:id="rId22"/>
    <p:sldId id="476" r:id="rId23"/>
    <p:sldId id="491" r:id="rId24"/>
    <p:sldId id="492" r:id="rId25"/>
    <p:sldId id="398" r:id="rId2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44A"/>
    <a:srgbClr val="7AB751"/>
    <a:srgbClr val="85BD5F"/>
    <a:srgbClr val="0000FF"/>
    <a:srgbClr val="FF6600"/>
    <a:srgbClr val="58EB35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F6A198-6209-49B6-ADEA-F6D50E10DF46}" v="18" dt="2024-08-29T21:30:37.3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4" autoAdjust="0"/>
    <p:restoredTop sz="99112" autoAdjust="0"/>
  </p:normalViewPr>
  <p:slideViewPr>
    <p:cSldViewPr snapToGrid="0">
      <p:cViewPr varScale="1">
        <p:scale>
          <a:sx n="111" d="100"/>
          <a:sy n="111" d="100"/>
        </p:scale>
        <p:origin x="672" y="29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891" y="390063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CT#105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Melbourne, Australia; 9 - 10 September 2024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CP-242013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30.08.2024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CT#105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6163756"/>
              </p:ext>
            </p:extLst>
          </p:nvPr>
        </p:nvGraphicFramePr>
        <p:xfrm>
          <a:off x="838200" y="2056493"/>
          <a:ext cx="10411095" cy="664760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FCC6CF-0A31-6438-F3FC-AD9E5469E248}"/>
              </a:ext>
            </a:extLst>
          </p:cNvPr>
          <p:cNvSpPr txBox="1"/>
          <p:nvPr/>
        </p:nvSpPr>
        <p:spPr>
          <a:xfrm rot="20522904">
            <a:off x="4202462" y="220420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835937"/>
              </p:ext>
            </p:extLst>
          </p:nvPr>
        </p:nvGraphicFramePr>
        <p:xfrm>
          <a:off x="846589" y="1923770"/>
          <a:ext cx="8895193" cy="936162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698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(1/2)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</a:t>
            </a:r>
          </a:p>
          <a:p>
            <a:pPr lvl="1"/>
            <a:r>
              <a:rPr lang="en-US" sz="2000" dirty="0"/>
              <a:t> 3 CAT F CRs agreed to correct </a:t>
            </a:r>
            <a:r>
              <a:rPr lang="en-US" sz="2000" dirty="0" err="1"/>
              <a:t>MCData</a:t>
            </a:r>
            <a:r>
              <a:rPr lang="en-US" sz="2000" dirty="0"/>
              <a:t> SDS (Short Data Service) to allow indication of text charset, backwards compatible</a:t>
            </a:r>
          </a:p>
          <a:p>
            <a:r>
              <a:rPr lang="en-US" sz="2400" dirty="0"/>
              <a:t>Rel-15:</a:t>
            </a:r>
          </a:p>
          <a:p>
            <a:pPr lvl="1"/>
            <a:r>
              <a:rPr lang="en-US" sz="2000" dirty="0"/>
              <a:t> 1 CAT F CR agreed to update the reference to draft-jesske-update-p-visited-network-01 in TS 24.229 to a reference to draft-ietf-sipcore-rfc7976bis-00, backwards compatible</a:t>
            </a:r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(2/2)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Rel-17:</a:t>
            </a:r>
          </a:p>
          <a:p>
            <a:pPr lvl="1"/>
            <a:r>
              <a:rPr lang="es-ES" sz="2000" dirty="0">
                <a:latin typeface="Calibri" panose="020F0502020204030204" pitchFamily="34" charset="0"/>
              </a:rPr>
              <a:t>7 CAT F </a:t>
            </a:r>
            <a:r>
              <a:rPr lang="es-ES" sz="2000" dirty="0" err="1">
                <a:latin typeface="Calibri" panose="020F0502020204030204" pitchFamily="34" charset="0"/>
              </a:rPr>
              <a:t>CRs</a:t>
            </a:r>
            <a:r>
              <a:rPr lang="es-ES" sz="2000" dirty="0">
                <a:latin typeface="Calibri" panose="020F0502020204030204" pitchFamily="34" charset="0"/>
              </a:rPr>
              <a:t> </a:t>
            </a:r>
            <a:r>
              <a:rPr lang="es-ES" sz="2000" dirty="0" err="1">
                <a:latin typeface="Calibri" panose="020F0502020204030204" pitchFamily="34" charset="0"/>
              </a:rPr>
              <a:t>were</a:t>
            </a:r>
            <a:r>
              <a:rPr lang="es-ES" sz="2000" dirty="0">
                <a:latin typeface="Calibri" panose="020F0502020204030204" pitchFamily="34" charset="0"/>
              </a:rPr>
              <a:t> </a:t>
            </a:r>
            <a:r>
              <a:rPr lang="es-ES" sz="2000" dirty="0" err="1">
                <a:latin typeface="Calibri" panose="020F0502020204030204" pitchFamily="34" charset="0"/>
              </a:rPr>
              <a:t>agreed</a:t>
            </a:r>
            <a:r>
              <a:rPr lang="es-ES" sz="2000" dirty="0">
                <a:latin typeface="Calibri" panose="020F0502020204030204" pitchFamily="34" charset="0"/>
              </a:rPr>
              <a:t>, </a:t>
            </a:r>
            <a:r>
              <a:rPr lang="es-ES" sz="2000" dirty="0" err="1">
                <a:latin typeface="Calibri" panose="020F0502020204030204" pitchFamily="34" charset="0"/>
              </a:rPr>
              <a:t>slightly</a:t>
            </a:r>
            <a:r>
              <a:rPr lang="es-ES" sz="2000" dirty="0">
                <a:latin typeface="Calibri" panose="020F0502020204030204" pitchFamily="34" charset="0"/>
              </a:rPr>
              <a:t> up </a:t>
            </a:r>
            <a:r>
              <a:rPr lang="es-ES" sz="2000" dirty="0" err="1">
                <a:latin typeface="Calibri" panose="020F0502020204030204" pitchFamily="34" charset="0"/>
              </a:rPr>
              <a:t>from</a:t>
            </a:r>
            <a:r>
              <a:rPr lang="es-ES" sz="2000" dirty="0">
                <a:latin typeface="Calibri" panose="020F0502020204030204" pitchFamily="34" charset="0"/>
              </a:rPr>
              <a:t> 5 in Q2’24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correct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errors</a:t>
            </a:r>
            <a:r>
              <a:rPr lang="es-ES" sz="1600" dirty="0">
                <a:latin typeface="Calibri" panose="020F0502020204030204" pitchFamily="34" charset="0"/>
              </a:rPr>
              <a:t> in </a:t>
            </a:r>
            <a:r>
              <a:rPr lang="es-ES" sz="1600" dirty="0" err="1">
                <a:latin typeface="Calibri" panose="020F0502020204030204" pitchFamily="34" charset="0"/>
              </a:rPr>
              <a:t>the</a:t>
            </a:r>
            <a:r>
              <a:rPr lang="es-ES" sz="1600" dirty="0">
                <a:latin typeface="Calibri" panose="020F0502020204030204" pitchFamily="34" charset="0"/>
              </a:rPr>
              <a:t> Group </a:t>
            </a:r>
            <a:r>
              <a:rPr lang="es-ES" sz="1600" dirty="0" err="1">
                <a:latin typeface="Calibri" panose="020F0502020204030204" pitchFamily="34" charset="0"/>
              </a:rPr>
              <a:t>document</a:t>
            </a:r>
            <a:r>
              <a:rPr lang="es-ES" sz="1600" dirty="0">
                <a:latin typeface="Calibri" panose="020F0502020204030204" pitchFamily="34" charset="0"/>
              </a:rPr>
              <a:t> XSD </a:t>
            </a:r>
            <a:r>
              <a:rPr lang="es-ES" sz="1600" dirty="0" err="1">
                <a:latin typeface="Calibri" panose="020F0502020204030204" pitchFamily="34" charset="0"/>
              </a:rPr>
              <a:t>schema</a:t>
            </a:r>
            <a:r>
              <a:rPr lang="es-ES" sz="1600" dirty="0">
                <a:latin typeface="Calibri" panose="020F0502020204030204" pitchFamily="34" charset="0"/>
              </a:rPr>
              <a:t> in TS 24.481,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update</a:t>
            </a:r>
            <a:r>
              <a:rPr lang="es-ES" sz="1600" dirty="0">
                <a:latin typeface="Calibri" panose="020F0502020204030204" pitchFamily="34" charset="0"/>
              </a:rPr>
              <a:t> a </a:t>
            </a:r>
            <a:r>
              <a:rPr lang="es-ES" sz="1600" dirty="0" err="1">
                <a:latin typeface="Calibri" panose="020F0502020204030204" pitchFamily="34" charset="0"/>
              </a:rPr>
              <a:t>reference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n-GB" sz="1600" dirty="0">
                <a:latin typeface="Calibri" panose="020F0502020204030204" pitchFamily="34" charset="0"/>
              </a:rPr>
              <a:t>draft-schwarz-mmusic-t140-usage-data-channel </a:t>
            </a:r>
            <a:r>
              <a:rPr lang="es-ES" sz="1600" dirty="0">
                <a:latin typeface="Calibri" panose="020F0502020204030204" pitchFamily="34" charset="0"/>
              </a:rPr>
              <a:t>in TS 24.371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a </a:t>
            </a:r>
            <a:r>
              <a:rPr lang="es-ES" sz="1600" dirty="0" err="1">
                <a:latin typeface="Calibri" panose="020F0502020204030204" pitchFamily="34" charset="0"/>
              </a:rPr>
              <a:t>reference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RFC 8865, </a:t>
            </a:r>
            <a:r>
              <a:rPr lang="es-ES" sz="1600" dirty="0" err="1">
                <a:latin typeface="Calibri" panose="020F0502020204030204" pitchFamily="34" charset="0"/>
              </a:rPr>
              <a:t>backward</a:t>
            </a:r>
            <a:r>
              <a:rPr lang="es-ES" sz="1600" dirty="0">
                <a:latin typeface="Calibri" panose="020F0502020204030204" pitchFamily="34" charset="0"/>
              </a:rPr>
              <a:t> compatible</a:t>
            </a:r>
          </a:p>
          <a:p>
            <a:pPr lvl="2"/>
            <a:r>
              <a:rPr lang="es-ES" sz="1600" dirty="0" err="1">
                <a:latin typeface="Calibri" panose="020F0502020204030204" pitchFamily="34" charset="0"/>
              </a:rPr>
              <a:t>One</a:t>
            </a:r>
            <a:r>
              <a:rPr lang="es-ES" sz="1600" dirty="0">
                <a:latin typeface="Calibri" panose="020F0502020204030204" pitchFamily="34" charset="0"/>
              </a:rPr>
              <a:t> CR </a:t>
            </a:r>
            <a:r>
              <a:rPr lang="es-ES" sz="1600" dirty="0" err="1">
                <a:latin typeface="Calibri" panose="020F0502020204030204" pitchFamily="34" charset="0"/>
              </a:rPr>
              <a:t>to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s-ES" sz="1600" dirty="0" err="1">
                <a:latin typeface="Calibri" panose="020F0502020204030204" pitchFamily="34" charset="0"/>
              </a:rPr>
              <a:t>update</a:t>
            </a:r>
            <a:r>
              <a:rPr lang="es-ES" sz="1600" dirty="0">
                <a:latin typeface="Calibri" panose="020F0502020204030204" pitchFamily="34" charset="0"/>
              </a:rPr>
              <a:t> </a:t>
            </a:r>
            <a:r>
              <a:rPr lang="en-GB" sz="1600" dirty="0">
                <a:latin typeface="Calibri" panose="020F0502020204030204" pitchFamily="34" charset="0"/>
              </a:rPr>
              <a:t>parameter values from "SHA2-256" to "SHA-256" and "SHA2-512/256" to "SHA-512-256" in TS 24.229, backward compatible</a:t>
            </a:r>
          </a:p>
          <a:p>
            <a:pPr lvl="2"/>
            <a:r>
              <a:rPr lang="en-GB" sz="1600" dirty="0">
                <a:latin typeface="Calibri" panose="020F0502020204030204" pitchFamily="34" charset="0"/>
              </a:rPr>
              <a:t>One CR to add the inclusion criteria for the EAP Message IE and correct the IE encoding in TS 24.501, backward compatible</a:t>
            </a:r>
          </a:p>
          <a:p>
            <a:pPr lvl="2"/>
            <a:r>
              <a:rPr lang="en-GB" sz="1600" dirty="0">
                <a:latin typeface="Calibri" panose="020F0502020204030204" pitchFamily="34" charset="0"/>
              </a:rPr>
              <a:t>One CR to make corrections to several APIs</a:t>
            </a:r>
            <a:r>
              <a:rPr lang="en-US" sz="1600" dirty="0">
                <a:latin typeface="Calibri" panose="020F0502020204030204" pitchFamily="34" charset="0"/>
              </a:rPr>
              <a:t> in TS 24.558, backward compatible</a:t>
            </a:r>
          </a:p>
          <a:p>
            <a:pPr lvl="2"/>
            <a:r>
              <a:rPr lang="en-GB" sz="1600" dirty="0">
                <a:latin typeface="Calibri" panose="020F0502020204030204" pitchFamily="34" charset="0"/>
              </a:rPr>
              <a:t>One CR to add the "</a:t>
            </a:r>
            <a:r>
              <a:rPr lang="en-GB" sz="1600" dirty="0" err="1">
                <a:latin typeface="Calibri" panose="020F0502020204030204" pitchFamily="34" charset="0"/>
              </a:rPr>
              <a:t>requestorId</a:t>
            </a:r>
            <a:r>
              <a:rPr lang="en-GB" sz="1600" dirty="0">
                <a:latin typeface="Calibri" panose="020F0502020204030204" pitchFamily="34" charset="0"/>
              </a:rPr>
              <a:t>" attribute in the </a:t>
            </a:r>
            <a:r>
              <a:rPr lang="en-GB" sz="1600" dirty="0" err="1">
                <a:latin typeface="Calibri" panose="020F0502020204030204" pitchFamily="34" charset="0"/>
              </a:rPr>
              <a:t>AcrDecReq</a:t>
            </a:r>
            <a:r>
              <a:rPr lang="en-GB" sz="1600" dirty="0">
                <a:latin typeface="Calibri" panose="020F0502020204030204" pitchFamily="34" charset="0"/>
              </a:rPr>
              <a:t> data type in the </a:t>
            </a:r>
            <a:r>
              <a:rPr lang="en-GB" sz="1600" dirty="0" err="1">
                <a:latin typeface="Calibri" panose="020F0502020204030204" pitchFamily="34" charset="0"/>
              </a:rPr>
              <a:t>OpenAPI</a:t>
            </a:r>
            <a:r>
              <a:rPr lang="en-GB" sz="1600" dirty="0">
                <a:latin typeface="Calibri" panose="020F0502020204030204" pitchFamily="34" charset="0"/>
              </a:rPr>
              <a:t> file of the </a:t>
            </a:r>
            <a:r>
              <a:rPr lang="en-GB" sz="1600" dirty="0" err="1">
                <a:latin typeface="Calibri" panose="020F0502020204030204" pitchFamily="34" charset="0"/>
              </a:rPr>
              <a:t>Eees_AppContextRelocation</a:t>
            </a:r>
            <a:r>
              <a:rPr lang="en-GB" sz="1600" dirty="0">
                <a:latin typeface="Calibri" panose="020F0502020204030204" pitchFamily="34" charset="0"/>
              </a:rPr>
              <a:t> API in TS 24.558, backward compatible</a:t>
            </a:r>
          </a:p>
          <a:p>
            <a:pPr lvl="2"/>
            <a:r>
              <a:rPr lang="en-GB" sz="1600" dirty="0">
                <a:latin typeface="Calibri" panose="020F0502020204030204" pitchFamily="34" charset="0"/>
              </a:rPr>
              <a:t>One CR to correct the </a:t>
            </a:r>
            <a:r>
              <a:rPr lang="en-US" sz="1600" dirty="0">
                <a:latin typeface="Calibri" panose="020F0502020204030204" pitchFamily="34" charset="0"/>
              </a:rPr>
              <a:t>length of access selection descriptor in TS 24.193, backward compatible</a:t>
            </a:r>
            <a:endParaRPr lang="es-ES" sz="1600" dirty="0">
              <a:latin typeface="Calibri" panose="020F0502020204030204" pitchFamily="34" charset="0"/>
            </a:endParaRPr>
          </a:p>
          <a:p>
            <a:pPr marL="914400" lvl="2" indent="0">
              <a:buNone/>
            </a:pPr>
            <a:endParaRPr lang="en-US" sz="16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24200666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pre-Rel-18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49875"/>
              </p:ext>
            </p:extLst>
          </p:nvPr>
        </p:nvGraphicFramePr>
        <p:xfrm>
          <a:off x="215757" y="2282825"/>
          <a:ext cx="11736531" cy="77388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8E8B42A-5D9C-E8FF-5AB4-D2BBE02A9D96}"/>
              </a:ext>
            </a:extLst>
          </p:cNvPr>
          <p:cNvSpPr txBox="1"/>
          <p:nvPr/>
        </p:nvSpPr>
        <p:spPr>
          <a:xfrm rot="20522904">
            <a:off x="4408069" y="2529565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The number of Rel-18 CRs submitted at CT1#150 (164) was markedly lower than in previous meetings (289 at CT1#149, 358 at CT1#148)</a:t>
            </a:r>
          </a:p>
          <a:p>
            <a:r>
              <a:rPr lang="en-GB" sz="2400" dirty="0"/>
              <a:t> Many of them were deemed not FASMO and moved to Rel-19</a:t>
            </a:r>
            <a:endParaRPr lang="en-US" sz="2400" dirty="0"/>
          </a:p>
          <a:p>
            <a:r>
              <a:rPr lang="en-GB" sz="2000" dirty="0"/>
              <a:t> </a:t>
            </a:r>
            <a:r>
              <a:rPr lang="en-GB" sz="2400" dirty="0"/>
              <a:t>124 CAT F/B/C CRs and 0 </a:t>
            </a:r>
            <a:r>
              <a:rPr lang="en-GB" sz="2400" dirty="0" err="1"/>
              <a:t>pCR</a:t>
            </a:r>
            <a:r>
              <a:rPr lang="en-GB" sz="2400" dirty="0"/>
              <a:t> agreed for Rel-18</a:t>
            </a:r>
          </a:p>
          <a:p>
            <a:pPr lvl="1"/>
            <a:r>
              <a:rPr lang="en-GB" sz="2000" dirty="0"/>
              <a:t>3 of them are non-backward compatible (see next slide)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4120867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8357" y="365125"/>
            <a:ext cx="10515600" cy="1325563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Backward Incompatible Changes in Rel-18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77543"/>
              </p:ext>
            </p:extLst>
          </p:nvPr>
        </p:nvGraphicFramePr>
        <p:xfrm>
          <a:off x="215757" y="2282825"/>
          <a:ext cx="11736531" cy="1515094"/>
        </p:xfrm>
        <a:graphic>
          <a:graphicData uri="http://schemas.openxmlformats.org/drawingml/2006/table">
            <a:tbl>
              <a:tblPr firstRow="1" firstCol="1" bandRow="1"/>
              <a:tblGrid>
                <a:gridCol w="1119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19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C1-245006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Failure cause corrections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Ericsson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C1-245018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Clarification on maximum number of devices in SLPP messages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vivo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24.514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839127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fontAlgn="auto" hangingPunct="1"/>
                      <a:r>
                        <a:rPr lang="de-DE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C1-244533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Correction of IEI for Protocol description IE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Times New Roman" panose="02020603050405020304" pitchFamily="18" charset="0"/>
                        </a:rPr>
                        <a:t>Apple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6355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22555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87 CAT F/B CRs and 1 </a:t>
            </a:r>
            <a:r>
              <a:rPr lang="en-GB" sz="2400" dirty="0" err="1"/>
              <a:t>pCR</a:t>
            </a:r>
            <a:r>
              <a:rPr lang="en-GB" sz="2400" dirty="0"/>
              <a:t> agreed for Rel-19</a:t>
            </a:r>
          </a:p>
          <a:p>
            <a:r>
              <a:rPr lang="en-GB" sz="2400" dirty="0"/>
              <a:t>The number of Rel-19 CRs and </a:t>
            </a:r>
            <a:r>
              <a:rPr lang="en-GB" sz="2400" dirty="0" err="1"/>
              <a:t>pCRs</a:t>
            </a:r>
            <a:r>
              <a:rPr lang="en-GB" sz="2400" dirty="0"/>
              <a:t> is expected to pick up significantly in Q4’24 given the number of new Rel-19 Work Items agreed in August</a:t>
            </a:r>
          </a:p>
          <a:p>
            <a:pPr mar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088163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Alignment with CEN for </a:t>
            </a:r>
            <a:r>
              <a:rPr lang="en-GB" sz="2000" b="1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eCall</a:t>
            </a: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over IMS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At SA#104, SA tasked CT1 with taking the lead in </a:t>
            </a:r>
            <a:r>
              <a:rPr lang="en-GB" sz="1800" dirty="0">
                <a:effectLst/>
                <a:ea typeface="Malgun Gothic" panose="020B0503020000020004" pitchFamily="34" charset="-127"/>
              </a:rPr>
              <a:t>analysing the gaps in LS SP-240522 from CEN on </a:t>
            </a:r>
            <a:r>
              <a:rPr lang="en-GB" sz="1800" dirty="0" err="1">
                <a:effectLst/>
                <a:ea typeface="Malgun Gothic" panose="020B0503020000020004" pitchFamily="34" charset="-127"/>
              </a:rPr>
              <a:t>eCall</a:t>
            </a:r>
            <a:r>
              <a:rPr lang="en-GB" sz="1800" dirty="0">
                <a:effectLst/>
                <a:ea typeface="Malgun Gothic" panose="020B0503020000020004" pitchFamily="34" charset="-127"/>
              </a:rPr>
              <a:t> </a:t>
            </a:r>
            <a:r>
              <a:rPr lang="en-GB" sz="1800" dirty="0">
                <a:ea typeface="Malgun Gothic" panose="020B0503020000020004" pitchFamily="34" charset="-127"/>
              </a:rPr>
              <a:t>over IMS (see SA LS </a:t>
            </a:r>
            <a:r>
              <a:rPr lang="en-GB" sz="1800" dirty="0">
                <a:effectLst/>
                <a:ea typeface="Malgun Gothic" panose="020B0503020000020004" pitchFamily="34" charset="-127"/>
              </a:rPr>
              <a:t>in SP-240973)</a:t>
            </a:r>
          </a:p>
          <a:p>
            <a:r>
              <a:rPr lang="en-GB" sz="1800" dirty="0">
                <a:ea typeface="Malgun Gothic" panose="020B0503020000020004" pitchFamily="34" charset="-127"/>
              </a:rPr>
              <a:t>SA also asked CT1 to consult with SA for final decision on how to proceed with normative work</a:t>
            </a:r>
            <a:endParaRPr lang="en-GB" sz="2000" dirty="0"/>
          </a:p>
          <a:p>
            <a:r>
              <a:rPr lang="en-US" sz="2000" dirty="0"/>
              <a:t>At CT1#150:</a:t>
            </a:r>
          </a:p>
          <a:p>
            <a:pPr lvl="1"/>
            <a:r>
              <a:rPr lang="en-US" sz="1600" dirty="0"/>
              <a:t>CT1 discussed the differences between CEN specifications and 3GPP specifications, and the changes required to align</a:t>
            </a:r>
          </a:p>
          <a:p>
            <a:pPr lvl="1"/>
            <a:r>
              <a:rPr lang="en-US" sz="1600" dirty="0"/>
              <a:t> CT1 agreed a WID on alignment of </a:t>
            </a:r>
            <a:r>
              <a:rPr lang="en-US" sz="1600" dirty="0" err="1"/>
              <a:t>eCall</a:t>
            </a:r>
            <a:r>
              <a:rPr lang="en-US" sz="1600" dirty="0"/>
              <a:t> over IMS with CEN (see CP-242112)</a:t>
            </a:r>
          </a:p>
          <a:p>
            <a:pPr lvl="1"/>
            <a:r>
              <a:rPr lang="en-US" sz="1600" dirty="0"/>
              <a:t> CT1 endorsed 3 CRs in </a:t>
            </a:r>
            <a:r>
              <a:rPr lang="en-GB" sz="1600" dirty="0"/>
              <a:t>C1-244731, C1-245025 and C1-245026 </a:t>
            </a:r>
            <a:r>
              <a:rPr lang="en-US" sz="1600" dirty="0"/>
              <a:t>covering the CT1 specification changes required to align with CEN for cases 1 though 5 in CEN’s LS</a:t>
            </a:r>
          </a:p>
          <a:p>
            <a:pPr lvl="1"/>
            <a:r>
              <a:rPr lang="en-US" sz="1600" dirty="0"/>
              <a:t>CT1 sent LS CP-245057 reporting back to SA on the progress, asking 7 questions and requesting SA to provide guidance on proceeding with further normative work</a:t>
            </a:r>
          </a:p>
          <a:p>
            <a:r>
              <a:rPr lang="en-US" sz="2000" dirty="0"/>
              <a:t> CT is kindly requested to ask SA to ensure that CT1 receives an answer on how to proceed with the normative work on this topic</a:t>
            </a:r>
            <a:endParaRPr lang="en-GB" sz="2000" dirty="0"/>
          </a:p>
          <a:p>
            <a:pPr lvl="1"/>
            <a:endParaRPr lang="en-GB" sz="4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807381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EF3 for hosting the meeting in Maastricht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Akansha Arora for her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sung.won@nokia.com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Akansha Arora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akansha.arora@3gpp.org</a:t>
            </a:r>
            <a:endParaRPr lang="en-US" altLang="en-US" sz="1800" dirty="0"/>
          </a:p>
        </p:txBody>
      </p:sp>
      <p:pic>
        <p:nvPicPr>
          <p:cNvPr id="6" name="Picture 5" descr="A picture containing tree, person, outdoor&#10;&#10;Description automatically generated">
            <a:extLst>
              <a:ext uri="{FF2B5EF4-FFF2-40B4-BE49-F238E27FC236}">
                <a16:creationId xmlns:a16="http://schemas.microsoft.com/office/drawing/2014/main" id="{5F623FBF-AF5B-EA07-8F88-7C7867AE6C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61" y="3549616"/>
            <a:ext cx="1051896" cy="169889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6F5C4EA-5E23-7DAB-9198-59DF1D973A4A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b_aghili@apple.com</a:t>
            </a: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7FFB5C6F-6161-5A4E-E2DC-8EC559D8B0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A0B313A3-547D-9971-C6F1-3B4379E8B74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(1/3)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081497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14.7.1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0427..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15.6.2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16.4.1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C1-244099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0089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17.6.0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C1-244100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0090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C1-244101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7.2.2, 7.2.4.2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 CR 0431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24.572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0035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Aligning LCS Session identity encoding with other specifications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C1-244543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OPPO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5G_eLCS_Ph3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11.2.3.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23.003 CR 0701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0086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498909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(2/3)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736085"/>
              </p:ext>
            </p:extLst>
          </p:nvPr>
        </p:nvGraphicFramePr>
        <p:xfrm>
          <a:off x="745921" y="1825625"/>
          <a:ext cx="10066364" cy="4183030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15.9.0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0087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17.10.0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0089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0431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2, 6.2.2.1, 15.2.13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24.481 CR 0090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14.11.0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C1-244699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0427...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15.9.0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16.8.0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0429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5667886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 (3/3)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2BEBC09-5B1B-17A0-B60D-C5360A4856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145709"/>
              </p:ext>
            </p:extLst>
          </p:nvPr>
        </p:nvGraphicFramePr>
        <p:xfrm>
          <a:off x="745921" y="1825625"/>
          <a:ext cx="10066364" cy="4325882"/>
        </p:xfrm>
        <a:graphic>
          <a:graphicData uri="http://schemas.openxmlformats.org/drawingml/2006/table">
            <a:tbl>
              <a:tblPr firstRow="1" firstCol="1" bandRow="1"/>
              <a:tblGrid>
                <a:gridCol w="478872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41106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346323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423976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1503118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  <a:gridCol w="276836">
                  <a:extLst>
                    <a:ext uri="{9D8B030D-6E8A-4147-A177-3AD203B41FA5}">
                      <a16:colId xmlns:a16="http://schemas.microsoft.com/office/drawing/2014/main" val="229337311"/>
                    </a:ext>
                  </a:extLst>
                </a:gridCol>
                <a:gridCol w="469784">
                  <a:extLst>
                    <a:ext uri="{9D8B030D-6E8A-4147-A177-3AD203B41FA5}">
                      <a16:colId xmlns:a16="http://schemas.microsoft.com/office/drawing/2014/main" val="310651670"/>
                    </a:ext>
                  </a:extLst>
                </a:gridCol>
                <a:gridCol w="578840">
                  <a:extLst>
                    <a:ext uri="{9D8B030D-6E8A-4147-A177-3AD203B41FA5}">
                      <a16:colId xmlns:a16="http://schemas.microsoft.com/office/drawing/2014/main" val="265561508"/>
                    </a:ext>
                  </a:extLst>
                </a:gridCol>
                <a:gridCol w="696287">
                  <a:extLst>
                    <a:ext uri="{9D8B030D-6E8A-4147-A177-3AD203B41FA5}">
                      <a16:colId xmlns:a16="http://schemas.microsoft.com/office/drawing/2014/main" val="1526514713"/>
                    </a:ext>
                  </a:extLst>
                </a:gridCol>
                <a:gridCol w="947955">
                  <a:extLst>
                    <a:ext uri="{9D8B030D-6E8A-4147-A177-3AD203B41FA5}">
                      <a16:colId xmlns:a16="http://schemas.microsoft.com/office/drawing/2014/main" val="4082267260"/>
                    </a:ext>
                  </a:extLst>
                </a:gridCol>
                <a:gridCol w="889234">
                  <a:extLst>
                    <a:ext uri="{9D8B030D-6E8A-4147-A177-3AD203B41FA5}">
                      <a16:colId xmlns:a16="http://schemas.microsoft.com/office/drawing/2014/main" val="493094346"/>
                    </a:ext>
                  </a:extLst>
                </a:gridCol>
                <a:gridCol w="1291904">
                  <a:extLst>
                    <a:ext uri="{9D8B030D-6E8A-4147-A177-3AD203B41FA5}">
                      <a16:colId xmlns:a16="http://schemas.microsoft.com/office/drawing/2014/main" val="1946988992"/>
                    </a:ext>
                  </a:extLst>
                </a:gridCol>
                <a:gridCol w="1752175">
                  <a:extLst>
                    <a:ext uri="{9D8B030D-6E8A-4147-A177-3AD203B41FA5}">
                      <a16:colId xmlns:a16="http://schemas.microsoft.com/office/drawing/2014/main" val="1551761884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Rev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</a:t>
                      </a:r>
                      <a:endParaRPr lang="en-US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Cat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Vsn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#Mtg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Source to WG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Work Item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Clauses affected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Other </a:t>
                      </a: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Aff</a:t>
                      </a: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Specs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0430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5616748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24.483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0185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Correction of SDS to allow indication of text charset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18.3.0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C1-244703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Sepura Ltd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MCImp-MCDATA-CT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 9.1, 9.2, 9.2.28A (new)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24.282 CR 0431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440153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24.282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0426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application data to MCData IPcon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C1-244741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Kontron Transportation France, Nokia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FRMCS_Ph5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20.2.1, 20.2.2, 20.4.1, D.1.2, D.1.3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23.282 CR 0361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640775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6241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 UE capabilities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C1-244955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Ericsson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5GProtoc19, 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5.5.1.2.2, 5.5.1.3.2, 9.11.3.1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29.572 CR 0278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24.501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list of supported PLMNs with ECSP information to the ECS address information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18.7.0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C1-244978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Samsung,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6.3.2.2, 6.3.2.3, 6.4.1.3, 9.11.4.34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23.548 CR0233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24.008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3345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 list of supported PLMNs with ECSP information to the ECS address information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18.6.0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C1-244979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Qualcomm Incorporated, Samsung, Ericsson, Huawei, HiSilicon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EDGE_Ph2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10.5.6.3.1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23.548 CR0233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1229994"/>
                  </a:ext>
                </a:extLst>
              </a:tr>
              <a:tr h="574179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24.514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0047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Rel-18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Clarification on maximum number of devices in SLPP messages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18.1.0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C1-245018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vivo, Xiaomi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Ranging_SL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10.4.1.1, 10.4.2.1, 11.4.4, 11.4.7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24.080 CR 0119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800" kern="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50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61233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CT1#150 (Maastricht)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CT1#151 (Hefei)</a:t>
            </a:r>
          </a:p>
          <a:p>
            <a:pPr lvl="2"/>
            <a:r>
              <a:rPr lang="en-US" altLang="fr-FR" dirty="0"/>
              <a:t>Begin	October 14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October 18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1"/>
            <a:r>
              <a:rPr lang="en-US" altLang="fr-FR" dirty="0"/>
              <a:t>CT1#152 (Orlando)</a:t>
            </a:r>
          </a:p>
          <a:p>
            <a:pPr lvl="2"/>
            <a:r>
              <a:rPr lang="en-US" altLang="fr-FR" dirty="0"/>
              <a:t>Begin	November 18</a:t>
            </a:r>
            <a:r>
              <a:rPr lang="en-US" altLang="fr-FR" baseline="30000" dirty="0"/>
              <a:t>th</a:t>
            </a:r>
            <a:r>
              <a:rPr lang="en-US" altLang="fr-FR" dirty="0"/>
              <a:t> 2024</a:t>
            </a:r>
          </a:p>
          <a:p>
            <a:pPr lvl="2"/>
            <a:r>
              <a:rPr lang="en-US" altLang="fr-FR" dirty="0"/>
              <a:t>End	November 22</a:t>
            </a:r>
            <a:r>
              <a:rPr lang="en-US" altLang="fr-FR" baseline="30000" dirty="0"/>
              <a:t>nd</a:t>
            </a:r>
            <a:r>
              <a:rPr lang="en-US" altLang="fr-FR" dirty="0"/>
              <a:t> 2024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CT1#150: 878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CT1#150:</a:t>
            </a:r>
            <a:r>
              <a:rPr lang="en-US" sz="1800" dirty="0">
                <a:highlight>
                  <a:srgbClr val="FFFFFF"/>
                </a:highlight>
              </a:rPr>
              <a:t> Cat B/C/F: 222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CT1#150: 1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1800" dirty="0">
                <a:highlight>
                  <a:srgbClr val="FFFFFF"/>
                </a:highlight>
              </a:rPr>
              <a:t>CT1#150: 258 attended in person, ~ 2 listened in remotely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CT1#150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0" y="313366"/>
            <a:ext cx="10515600" cy="1325563"/>
          </a:xfrm>
        </p:spPr>
        <p:txBody>
          <a:bodyPr/>
          <a:lstStyle/>
          <a:p>
            <a:r>
              <a:rPr lang="en-US" altLang="fr-FR" sz="4000" dirty="0">
                <a:highlight>
                  <a:srgbClr val="FFFFFF"/>
                </a:highlight>
              </a:rPr>
              <a:t>New agreed  Study/Work Items led by CT1 (1/2)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636630"/>
              </p:ext>
            </p:extLst>
          </p:nvPr>
        </p:nvGraphicFramePr>
        <p:xfrm>
          <a:off x="209550" y="1861629"/>
          <a:ext cx="11341319" cy="40308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SEAL data delivery enabler for vertical applications Phase 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SEAL data delivery enabler for vertical applications (SEALDD) Phase 2 in order to define the necessary protocol/interface aspects based on the stage 2 requirements developed by SA6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895189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railways specific enhancements to mission critical service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for the stage 2 requirements developed by SA6 under the FRMCS_Ph5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9069578"/>
                  </a:ext>
                </a:extLst>
              </a:tr>
              <a:tr h="2543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integration of satellite components in the 5G architecture Phase 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integration of satellite components in the 5G architecture Phase 3 in order to enhance the CT WGs specifications based on the stage 2 requirements developed by SA2 under the 5GSAT_Ph3_ARCH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92735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CP-242104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Multi-Access (ATSSS_Ph4)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for the stage 2 requirements developed by SA2 under the MASSS Work Item 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415538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CP-242105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MINT support in EPS for 5G-only national roaming UE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Investigate the stage 2 and the stage 3 aspects for service requirements defined by SA1 under the MINT_Ph2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212703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CP-242106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support in NPN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support in NPN in order to enhance the CT WGs specifications based on the stage 2 requirements developed by SA2 under the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TEI_ProSe_NPN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096856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CP-242107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Next Generation Real time Communication services Phase 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 IMS protocols and procedures, define and extend NF services, analyze interaction with existing services in specifications under remit of CT WGs for the stage 2 requirements agreed by SA2 under the NG_RTC_Ph2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3979330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CP-242108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Proximity-based Services in 5GS Phase 3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Proximity-based Services in 5GS Phase 3 in order to enhance the CT WGs specifications based on the stage 2 requirements developed by SA WGs (for 5G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L3 multi-hop UE-to-UE relay and 5G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multi-hop UE-to-Network relays) and potential input received from RAN WGs regarding 5G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layer-2 multi-hop UE-to-Network relays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36788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0" y="313366"/>
            <a:ext cx="10515600" cy="1325563"/>
          </a:xfrm>
        </p:spPr>
        <p:txBody>
          <a:bodyPr/>
          <a:lstStyle/>
          <a:p>
            <a:r>
              <a:rPr lang="en-US" altLang="fr-FR" sz="4000" dirty="0">
                <a:highlight>
                  <a:srgbClr val="FFFFFF"/>
                </a:highlight>
              </a:rPr>
              <a:t>New agreed  Study/Work Items led by CT1 (2/2)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776980"/>
              </p:ext>
            </p:extLst>
          </p:nvPr>
        </p:nvGraphicFramePr>
        <p:xfrm>
          <a:off x="209550" y="1861629"/>
          <a:ext cx="11341319" cy="18972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CP-242109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application enablement for AIML services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Lenovo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Provide the stage 3 solutions and protocol support for application enablement for AIML services (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AIML_App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 based upon the normative technical specification for the functionalities defined in stage 2 requirements under the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AIML_App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WID in SA6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322619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CP-242110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for application enablement for mobile metaverse services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and related APIs for enabling mobile metaverse applications based upon the normative Rel-19 Stage 2 3GPP TS 23.434 and 3GPP TS 24.437 developed by SA6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05163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CP-242111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Vehicle Mounted Relays Phase 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Develop the stage 3 for the stage 2 requirements agreed by SA2 under the VMR_Ph2 Work Item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7424814"/>
                  </a:ext>
                </a:extLst>
              </a:tr>
              <a:tr h="1878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CP-242112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Alignment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eCall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over IMS with CEN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Align requirements in 3GPP specifications with those in CEN specifications for five cases where the requirements are currently different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1023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913806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896F3E62-BE51-DACB-60F6-E1953ABB3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626930"/>
              </p:ext>
            </p:extLst>
          </p:nvPr>
        </p:nvGraphicFramePr>
        <p:xfrm>
          <a:off x="209550" y="1861629"/>
          <a:ext cx="11341319" cy="525694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089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CP-242100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Revised WID on enhancement of controlling RAT utilization</a:t>
                      </a:r>
                    </a:p>
                    <a:p>
                      <a:pPr hangingPunct="0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Vodafone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6019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(1/2)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883861"/>
              </p:ext>
            </p:extLst>
          </p:nvPr>
        </p:nvGraphicFramePr>
        <p:xfrm>
          <a:off x="657054" y="1816740"/>
          <a:ext cx="9687858" cy="352401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Application Layer Support for Uncrewed Aerial Systems (UAS),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UASAPP_Ph3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1040058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for Enabling Edge Applications Phase 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EDGEAPP_Ph3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Rel-19 Enhancements of 3GPP Northbound and Application Layer Interfaces and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1040064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CT1 aspects of Protocol enhancements for Mission Critical Services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1040067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CT1 aspects of Enhancement of controlling RAT utilization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ECRATU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1040045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Enhanced Mission Critical Location Management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enhMCLoc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1040046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general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18 non 3GPP aspects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57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063626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Rel-19 (2/2)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217030"/>
              </p:ext>
            </p:extLst>
          </p:nvPr>
        </p:nvGraphicFramePr>
        <p:xfrm>
          <a:off x="657054" y="1816740"/>
          <a:ext cx="9687858" cy="1114928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general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1040049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 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SAES19-non3GPP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9/9/2025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397709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14291</TotalTime>
  <Words>2532</Words>
  <Application>Microsoft Office PowerPoint</Application>
  <PresentationFormat>Widescreen</PresentationFormat>
  <Paragraphs>662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Malgun Gothic</vt:lpstr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CT#105</vt:lpstr>
      <vt:lpstr>TSG CT WG1 Officials</vt:lpstr>
      <vt:lpstr>Meeting Calendar</vt:lpstr>
      <vt:lpstr>TSG CT WG1 Statistics</vt:lpstr>
      <vt:lpstr>New agreed  Study/Work Items led by CT1 (1/2)</vt:lpstr>
      <vt:lpstr>New agreed  Study/Work Items led by CT1 (2/2)</vt:lpstr>
      <vt:lpstr>Revised Study/Work Items led by CT1</vt:lpstr>
      <vt:lpstr>Work Plan Rel-19 (1/2)</vt:lpstr>
      <vt:lpstr>Work Plan Rel-19 (2/2)</vt:lpstr>
      <vt:lpstr>TS/TR sent to CT plenary</vt:lpstr>
      <vt:lpstr>Work Item Exception Sheets </vt:lpstr>
      <vt:lpstr>Status of older releases (1/2)</vt:lpstr>
      <vt:lpstr>Status of older releases (2/2)</vt:lpstr>
      <vt:lpstr>Backward Incompatible Changes pre-Rel-18</vt:lpstr>
      <vt:lpstr>Release 18 Status </vt:lpstr>
      <vt:lpstr>Backward Incompatible Changes in Rel-18</vt:lpstr>
      <vt:lpstr>Release 19 Status </vt:lpstr>
      <vt:lpstr>For Action to CT</vt:lpstr>
      <vt:lpstr>Acknowledgements</vt:lpstr>
      <vt:lpstr>Annex</vt:lpstr>
      <vt:lpstr>CRs for conditional approval (1/3)</vt:lpstr>
      <vt:lpstr>CRs for conditional approval (2/3)</vt:lpstr>
      <vt:lpstr>CRs for conditional approval (3/3)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Chaponniere32</cp:lastModifiedBy>
  <cp:revision>1258</cp:revision>
  <dcterms:created xsi:type="dcterms:W3CDTF">2010-02-05T13:52:04Z</dcterms:created>
  <dcterms:modified xsi:type="dcterms:W3CDTF">2024-08-30T17:25:09Z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