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omments/modernComment_48D_937D684B.xml" ContentType="application/vnd.ms-powerpoint.comments+xml"/>
  <Override PartName="/ppt/comments/modernComment_48C_994858A5.xml" ContentType="application/vnd.ms-powerpoint.comments+xml"/>
  <Override PartName="/ppt/comments/modernComment_48B_4F41485B.xml" ContentType="application/vnd.ms-powerpoint.comments+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2">
  <p:sldMasterIdLst>
    <p:sldMasterId id="2147485146" r:id="rId1"/>
  </p:sldMasterIdLst>
  <p:notesMasterIdLst>
    <p:notesMasterId r:id="rId38"/>
  </p:notesMasterIdLst>
  <p:handoutMasterIdLst>
    <p:handoutMasterId r:id="rId39"/>
  </p:handoutMasterIdLst>
  <p:sldIdLst>
    <p:sldId id="341" r:id="rId2"/>
    <p:sldId id="296" r:id="rId3"/>
    <p:sldId id="447" r:id="rId4"/>
    <p:sldId id="1131" r:id="rId5"/>
    <p:sldId id="1132" r:id="rId6"/>
    <p:sldId id="275" r:id="rId7"/>
    <p:sldId id="459" r:id="rId8"/>
    <p:sldId id="1151" r:id="rId9"/>
    <p:sldId id="1166" r:id="rId10"/>
    <p:sldId id="1165" r:id="rId11"/>
    <p:sldId id="1164" r:id="rId12"/>
    <p:sldId id="1163" r:id="rId13"/>
    <p:sldId id="1171" r:id="rId14"/>
    <p:sldId id="1172" r:id="rId15"/>
    <p:sldId id="438" r:id="rId16"/>
    <p:sldId id="1134" r:id="rId17"/>
    <p:sldId id="455" r:id="rId18"/>
    <p:sldId id="411" r:id="rId19"/>
    <p:sldId id="1153" r:id="rId20"/>
    <p:sldId id="450" r:id="rId21"/>
    <p:sldId id="398" r:id="rId22"/>
    <p:sldId id="1154" r:id="rId23"/>
    <p:sldId id="405" r:id="rId24"/>
    <p:sldId id="437" r:id="rId25"/>
    <p:sldId id="407" r:id="rId26"/>
    <p:sldId id="443" r:id="rId27"/>
    <p:sldId id="1148" r:id="rId28"/>
    <p:sldId id="1168" r:id="rId29"/>
    <p:sldId id="1167" r:id="rId30"/>
    <p:sldId id="1170" r:id="rId31"/>
    <p:sldId id="1169" r:id="rId32"/>
    <p:sldId id="441" r:id="rId33"/>
    <p:sldId id="1144" r:id="rId34"/>
    <p:sldId id="451" r:id="rId35"/>
    <p:sldId id="1155" r:id="rId36"/>
    <p:sldId id="379" r:id="rId37"/>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A284DB09-65A9-029B-6884-9CB1528C47AA}" name="Charles Eckel" initials="ce" userId="Charles Eckel" providerId="None"/>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Rapporteur" initials=""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7618" autoAdjust="0"/>
    <p:restoredTop sz="96327" autoAdjust="0"/>
  </p:normalViewPr>
  <p:slideViewPr>
    <p:cSldViewPr snapToGrid="0">
      <p:cViewPr varScale="1">
        <p:scale>
          <a:sx n="77" d="100"/>
          <a:sy n="77" d="100"/>
        </p:scale>
        <p:origin x="162" y="44"/>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42" d="100"/>
          <a:sy n="42" d="100"/>
        </p:scale>
        <p:origin x="-2850" y="-96"/>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handoutMaster" Target="handoutMasters/handoutMaster1.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commentAuthors" Target="commentAuthors.xml"/><Relationship Id="rId45" Type="http://schemas.microsoft.com/office/2018/10/relationships/authors" Target="author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heme" Target="theme/theme1.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notesMaster" Target="notesMasters/notesMaster1.xml"/><Relationship Id="rId20" Type="http://schemas.openxmlformats.org/officeDocument/2006/relationships/slide" Target="slides/slide19.xml"/><Relationship Id="rId41" Type="http://schemas.openxmlformats.org/officeDocument/2006/relationships/presProps" Target="presProps.xml"/></Relationships>
</file>

<file path=ppt/comments/modernComment_48B_4F41485B.xml><?xml version="1.0" encoding="utf-8"?>
<p188:cmLst xmlns:a="http://schemas.openxmlformats.org/drawingml/2006/main" xmlns:r="http://schemas.openxmlformats.org/officeDocument/2006/relationships" xmlns:p188="http://schemas.microsoft.com/office/powerpoint/2018/8/main">
  <p188:cm id="{9053EA76-8AA3-764C-9E25-3C0560FAB28A}" authorId="{A284DB09-65A9-029B-6884-9CB1528C47AA}" status="resolved" created="2024-06-10T15:24:31.080" complete="100000">
    <ac:txMkLst xmlns:ac="http://schemas.microsoft.com/office/drawing/2013/main/command">
      <pc:docMk xmlns:pc="http://schemas.microsoft.com/office/powerpoint/2013/main/command"/>
      <pc:sldMk xmlns:pc="http://schemas.microsoft.com/office/powerpoint/2013/main/command" cId="1329678427" sldId="1163"/>
      <ac:spMk id="14339" creationId="{7CA46EB4-71D2-498B-8DDC-39C3F3A9C96C}"/>
      <ac:txMk cp="543">
        <ac:context len="572" hash="2635360522"/>
      </ac:txMk>
    </ac:txMkLst>
    <p188:pos x="4391526" y="4607259"/>
    <p188:txBody>
      <a:bodyPr/>
      <a:lstStyle/>
      <a:p>
        <a:r>
          <a:rPr lang="en-US"/>
          <a:t>It seems this LS did not make it to any of the 3GPP groups. I am to sure why. The TEAS WG since sent another LS to the same 3GPP groups. I will check with Susanna that this LS is processed. I think this slide can be updated to point to the this new LS.
https://datatracker.ietf.org/liaison/1931/</a:t>
        </a:r>
      </a:p>
    </p188:txBody>
  </p188:cm>
</p188:cmLst>
</file>

<file path=ppt/comments/modernComment_48C_994858A5.xml><?xml version="1.0" encoding="utf-8"?>
<p188:cmLst xmlns:a="http://schemas.openxmlformats.org/drawingml/2006/main" xmlns:r="http://schemas.openxmlformats.org/officeDocument/2006/relationships" xmlns:p188="http://schemas.microsoft.com/office/powerpoint/2018/8/main">
  <p188:cm id="{58EAE14D-5EF0-6A46-9297-F3E1EA4F529D}" authorId="{A284DB09-65A9-029B-6884-9CB1528C47AA}" status="resolved" created="2024-06-10T15:42:48.634" complete="100000">
    <ac:txMkLst xmlns:ac="http://schemas.microsoft.com/office/drawing/2013/main/command">
      <pc:docMk xmlns:pc="http://schemas.microsoft.com/office/powerpoint/2013/main/command"/>
      <pc:sldMk xmlns:pc="http://schemas.microsoft.com/office/powerpoint/2013/main/command" cId="2571655333" sldId="1164"/>
      <ac:spMk id="14339" creationId="{7CA46EB4-71D2-498B-8DDC-39C3F3A9C96C}"/>
      <ac:txMk cp="412">
        <ac:context len="431" hash="3492158515"/>
      </ac:txMk>
    </ac:txMkLst>
    <p188:pos x="4391526" y="3901407"/>
    <p188:txBody>
      <a:bodyPr/>
      <a:lstStyle/>
      <a:p>
        <a:r>
          <a:rPr lang="en-US"/>
          <a:t>Was not added as contribution for SA2 or SA3 meetings in May. Checking with Susanna to get it added for August.</a:t>
        </a:r>
      </a:p>
    </p188:txBody>
  </p188:cm>
</p188:cmLst>
</file>

<file path=ppt/comments/modernComment_48D_937D684B.xml><?xml version="1.0" encoding="utf-8"?>
<p188:cmLst xmlns:a="http://schemas.openxmlformats.org/drawingml/2006/main" xmlns:r="http://schemas.openxmlformats.org/officeDocument/2006/relationships" xmlns:p188="http://schemas.microsoft.com/office/powerpoint/2018/8/main">
  <p188:cm id="{9053EA76-8AA3-764C-9E25-3C0560FAB28A}" authorId="{A284DB09-65A9-029B-6884-9CB1528C47AA}" status="resolved" created="2024-06-10T15:24:31.080" complete="100000">
    <ac:txMkLst xmlns:ac="http://schemas.microsoft.com/office/drawing/2013/main/command">
      <pc:docMk xmlns:pc="http://schemas.microsoft.com/office/powerpoint/2013/main/command"/>
      <pc:sldMk xmlns:pc="http://schemas.microsoft.com/office/powerpoint/2013/main/command" cId="1329678427" sldId="1163"/>
      <ac:spMk id="14339" creationId="{7CA46EB4-71D2-498B-8DDC-39C3F3A9C96C}"/>
      <ac:txMk cp="543">
        <ac:context len="677" hash="1928824286"/>
      </ac:txMk>
    </ac:txMkLst>
    <p188:pos x="4391526" y="4607259"/>
    <p188:txBody>
      <a:bodyPr/>
      <a:lstStyle/>
      <a:p>
        <a:r>
          <a:rPr lang="en-US"/>
          <a:t>It seems this LS did not make it to any of the 3GPP groups. I am to sure why. The TEAS WG since sent another LS to the same 3GPP groups. I will check with Susanna that this LS is processed. I think this slide can be updated to point to the this new LS.
https://datatracker.ietf.org/liaison/1931/</a:t>
        </a:r>
      </a:p>
    </p188:txBody>
  </p188:cm>
</p188:cmLst>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FA086F04-EEF2-4B08-867D-4940AB280151}"/>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dirty="0">
                <a:latin typeface="Times New Roman" pitchFamily="18" charset="0"/>
                <a:cs typeface="+mn-cs"/>
              </a:defRPr>
            </a:lvl1pPr>
          </a:lstStyle>
          <a:p>
            <a:pPr>
              <a:defRPr/>
            </a:pPr>
            <a:endParaRPr lang="en-GB"/>
          </a:p>
        </p:txBody>
      </p:sp>
      <p:sp>
        <p:nvSpPr>
          <p:cNvPr id="9219" name="Rectangle 3">
            <a:extLst>
              <a:ext uri="{FF2B5EF4-FFF2-40B4-BE49-F238E27FC236}">
                <a16:creationId xmlns:a16="http://schemas.microsoft.com/office/drawing/2014/main" id="{4358AC47-0EBE-4E2C-8A43-8A03D424B3DA}"/>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dirty="0">
                <a:latin typeface="Times New Roman" pitchFamily="18" charset="0"/>
                <a:cs typeface="+mn-cs"/>
              </a:defRPr>
            </a:lvl1pPr>
          </a:lstStyle>
          <a:p>
            <a:pPr>
              <a:defRPr/>
            </a:pPr>
            <a:endParaRPr lang="en-GB"/>
          </a:p>
        </p:txBody>
      </p:sp>
      <p:sp>
        <p:nvSpPr>
          <p:cNvPr id="9220" name="Rectangle 4">
            <a:extLst>
              <a:ext uri="{FF2B5EF4-FFF2-40B4-BE49-F238E27FC236}">
                <a16:creationId xmlns:a16="http://schemas.microsoft.com/office/drawing/2014/main" id="{02675D74-0E81-4162-AD6D-4BE6F1E18F69}"/>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dirty="0">
                <a:latin typeface="Times New Roman" pitchFamily="18" charset="0"/>
                <a:cs typeface="+mn-cs"/>
              </a:defRPr>
            </a:lvl1pPr>
          </a:lstStyle>
          <a:p>
            <a:pPr>
              <a:defRPr/>
            </a:pPr>
            <a:endParaRPr lang="en-GB"/>
          </a:p>
        </p:txBody>
      </p:sp>
      <p:sp>
        <p:nvSpPr>
          <p:cNvPr id="9221" name="Rectangle 5">
            <a:extLst>
              <a:ext uri="{FF2B5EF4-FFF2-40B4-BE49-F238E27FC236}">
                <a16:creationId xmlns:a16="http://schemas.microsoft.com/office/drawing/2014/main" id="{07691CC7-69FC-4D3A-AB4E-2B453D9CD38E}"/>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itchFamily="18" charset="0"/>
              </a:defRPr>
            </a:lvl1pPr>
          </a:lstStyle>
          <a:p>
            <a:pPr>
              <a:defRPr/>
            </a:pPr>
            <a:fld id="{CD2667A8-BE12-4639-825D-4BB1FB902853}" type="slidenum">
              <a:rPr lang="en-GB" altLang="en-US"/>
              <a:pPr>
                <a:defRPr/>
              </a:pPr>
              <a:t>‹#›</a:t>
            </a:fld>
            <a:endParaRPr lang="en-GB" altLang="en-US" dirty="0"/>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7CD3CC44-3EE9-4387-8C96-D32634A46CB3}"/>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dirty="0">
                <a:latin typeface="Times New Roman" pitchFamily="18" charset="0"/>
                <a:cs typeface="+mn-cs"/>
              </a:defRPr>
            </a:lvl1pPr>
          </a:lstStyle>
          <a:p>
            <a:pPr>
              <a:defRPr/>
            </a:pPr>
            <a:endParaRPr lang="en-GB"/>
          </a:p>
        </p:txBody>
      </p:sp>
      <p:sp>
        <p:nvSpPr>
          <p:cNvPr id="4099" name="Rectangle 3">
            <a:extLst>
              <a:ext uri="{FF2B5EF4-FFF2-40B4-BE49-F238E27FC236}">
                <a16:creationId xmlns:a16="http://schemas.microsoft.com/office/drawing/2014/main" id="{D8095EF5-6828-4827-9929-5659E132D801}"/>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dirty="0">
                <a:latin typeface="Times New Roman" pitchFamily="18" charset="0"/>
                <a:cs typeface="+mn-cs"/>
              </a:defRPr>
            </a:lvl1pPr>
          </a:lstStyle>
          <a:p>
            <a:pPr>
              <a:defRPr/>
            </a:pPr>
            <a:endParaRPr lang="en-GB"/>
          </a:p>
        </p:txBody>
      </p:sp>
      <p:sp>
        <p:nvSpPr>
          <p:cNvPr id="3076" name="Rectangle 4">
            <a:extLst>
              <a:ext uri="{FF2B5EF4-FFF2-40B4-BE49-F238E27FC236}">
                <a16:creationId xmlns:a16="http://schemas.microsoft.com/office/drawing/2014/main" id="{A1DDD3A4-78D6-4E74-A61E-0E34BD1F4132}"/>
              </a:ext>
            </a:extLst>
          </p:cNvPr>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12BC9159-93A7-4F93-8BD2-E4555CB34953}"/>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A1939848-3510-468C-824C-D2AB2B7CE7F4}"/>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dirty="0">
                <a:latin typeface="Times New Roman" pitchFamily="18" charset="0"/>
                <a:cs typeface="+mn-cs"/>
              </a:defRPr>
            </a:lvl1pPr>
          </a:lstStyle>
          <a:p>
            <a:pPr>
              <a:defRPr/>
            </a:pPr>
            <a:endParaRPr lang="en-GB"/>
          </a:p>
        </p:txBody>
      </p:sp>
      <p:sp>
        <p:nvSpPr>
          <p:cNvPr id="4103" name="Rectangle 7">
            <a:extLst>
              <a:ext uri="{FF2B5EF4-FFF2-40B4-BE49-F238E27FC236}">
                <a16:creationId xmlns:a16="http://schemas.microsoft.com/office/drawing/2014/main" id="{D4DF82CD-0B71-4360-91C5-2C0EC821E83D}"/>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itchFamily="18" charset="0"/>
              </a:defRPr>
            </a:lvl1pPr>
          </a:lstStyle>
          <a:p>
            <a:pPr>
              <a:defRPr/>
            </a:pPr>
            <a:fld id="{FCA7602F-5A0E-48CB-B2B6-62218E83BEAA}" type="slidenum">
              <a:rPr lang="en-GB" altLang="en-US"/>
              <a:pPr>
                <a:defRPr/>
              </a:pPr>
              <a:t>‹#›</a:t>
            </a:fld>
            <a:endParaRPr lang="en-GB" altLang="en-US" dirty="0"/>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177504963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889168609"/>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3" name="Text Box 14">
            <a:extLst>
              <a:ext uri="{FF2B5EF4-FFF2-40B4-BE49-F238E27FC236}">
                <a16:creationId xmlns:a16="http://schemas.microsoft.com/office/drawing/2014/main" id="{E1E1B52F-8A4A-4CAB-8DA7-F1FC3FF53CFB}"/>
              </a:ext>
            </a:extLst>
          </p:cNvPr>
          <p:cNvSpPr txBox="1">
            <a:spLocks noChangeArrowheads="1"/>
          </p:cNvSpPr>
          <p:nvPr userDrawn="1"/>
        </p:nvSpPr>
        <p:spPr bwMode="auto">
          <a:xfrm>
            <a:off x="239462" y="104178"/>
            <a:ext cx="404159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
              </a:rPr>
              <a:t>3GPP TSG </a:t>
            </a:r>
            <a:r>
              <a:rPr lang="en-DE" altLang="en-US" sz="1200" b="1" dirty="0">
                <a:latin typeface="Arial "/>
              </a:rPr>
              <a:t>C</a:t>
            </a:r>
            <a:r>
              <a:rPr lang="en-GB" altLang="en-US" sz="1200" b="1" dirty="0">
                <a:latin typeface="Arial "/>
              </a:rPr>
              <a:t>T</a:t>
            </a:r>
            <a:r>
              <a:rPr lang="en-DE" altLang="en-US" sz="1200" b="1" dirty="0">
                <a:latin typeface="Arial "/>
              </a:rPr>
              <a:t>/</a:t>
            </a:r>
            <a:r>
              <a:rPr lang="en-GB" altLang="en-US" sz="1200" b="1" dirty="0">
                <a:latin typeface="Arial "/>
              </a:rPr>
              <a:t>SA</a:t>
            </a:r>
            <a:r>
              <a:rPr lang="sv-SE" altLang="en-US" sz="1200" b="1" dirty="0">
                <a:latin typeface="Arial "/>
              </a:rPr>
              <a:t>#10</a:t>
            </a:r>
            <a:r>
              <a:rPr lang="en-DE" altLang="en-US" sz="1200" b="1" dirty="0">
                <a:latin typeface="Arial "/>
              </a:rPr>
              <a:t>5</a:t>
            </a:r>
            <a:endParaRPr lang="sv-SE" altLang="en-US" sz="1200" b="1" dirty="0">
              <a:latin typeface="Arial "/>
            </a:endParaRPr>
          </a:p>
          <a:p>
            <a:pPr eaLnBrk="1" hangingPunct="1">
              <a:defRPr/>
            </a:pPr>
            <a:r>
              <a:rPr lang="en-DE" altLang="en-US" sz="1200" b="1" dirty="0">
                <a:latin typeface="Arial "/>
              </a:rPr>
              <a:t>Melbourne</a:t>
            </a:r>
            <a:r>
              <a:rPr lang="sv-SE" altLang="en-US" sz="1200" b="1" dirty="0">
                <a:latin typeface="Arial "/>
              </a:rPr>
              <a:t> </a:t>
            </a:r>
            <a:r>
              <a:rPr lang="en-GB" altLang="en-US" sz="1200" b="1" dirty="0">
                <a:latin typeface="Arial "/>
              </a:rPr>
              <a:t>A</a:t>
            </a:r>
            <a:r>
              <a:rPr lang="en-DE" altLang="en-US" sz="1200" b="1" dirty="0">
                <a:latin typeface="Arial "/>
              </a:rPr>
              <a:t>u</a:t>
            </a:r>
            <a:r>
              <a:rPr lang="en-GB" altLang="en-US" sz="1200" b="1" dirty="0">
                <a:latin typeface="Arial "/>
              </a:rPr>
              <a:t>s</a:t>
            </a:r>
            <a:r>
              <a:rPr lang="en-DE" altLang="en-US" sz="1200" b="1" dirty="0">
                <a:latin typeface="Arial "/>
              </a:rPr>
              <a:t>t</a:t>
            </a:r>
            <a:r>
              <a:rPr lang="en-GB" altLang="en-US" sz="1200" b="1" dirty="0">
                <a:latin typeface="Arial "/>
              </a:rPr>
              <a:t>r</a:t>
            </a:r>
            <a:r>
              <a:rPr lang="en-DE" altLang="en-US" sz="1200" b="1" dirty="0">
                <a:latin typeface="Arial "/>
              </a:rPr>
              <a:t>a</a:t>
            </a:r>
            <a:r>
              <a:rPr lang="en-GB" altLang="en-US" sz="1200" b="1" dirty="0">
                <a:latin typeface="Arial "/>
              </a:rPr>
              <a:t>l</a:t>
            </a:r>
            <a:r>
              <a:rPr lang="en-DE" altLang="en-US" sz="1200" b="1" dirty="0" err="1">
                <a:latin typeface="Arial "/>
              </a:rPr>
              <a:t>i</a:t>
            </a:r>
            <a:r>
              <a:rPr lang="en-GB" altLang="en-US" sz="1200" b="1" dirty="0">
                <a:latin typeface="Arial "/>
              </a:rPr>
              <a:t>a</a:t>
            </a:r>
            <a:r>
              <a:rPr lang="sv-SE" altLang="en-US" sz="1200" b="1" dirty="0">
                <a:latin typeface="Arial "/>
              </a:rPr>
              <a:t>; </a:t>
            </a:r>
            <a:r>
              <a:rPr lang="en-DE" altLang="en-US" sz="1200" b="1" dirty="0">
                <a:latin typeface="Arial "/>
              </a:rPr>
              <a:t> </a:t>
            </a:r>
            <a:r>
              <a:rPr lang="en-US" altLang="en-US" sz="1200" b="1" dirty="0">
                <a:highlight>
                  <a:srgbClr val="FFFFFF"/>
                </a:highlight>
                <a:latin typeface="Arial "/>
              </a:rPr>
              <a:t>9</a:t>
            </a:r>
            <a:r>
              <a:rPr lang="sv-SE" altLang="en-US" sz="1200" b="1" dirty="0">
                <a:highlight>
                  <a:srgbClr val="FFFFFF"/>
                </a:highlight>
                <a:latin typeface="Arial "/>
              </a:rPr>
              <a:t> – </a:t>
            </a:r>
            <a:r>
              <a:rPr lang="en-DE" altLang="en-US" sz="1200" b="1" dirty="0">
                <a:highlight>
                  <a:srgbClr val="FFFFFF"/>
                </a:highlight>
                <a:latin typeface="Arial "/>
              </a:rPr>
              <a:t>1</a:t>
            </a:r>
            <a:r>
              <a:rPr lang="en-US" altLang="en-US" sz="1200" b="1" dirty="0">
                <a:highlight>
                  <a:srgbClr val="FFFFFF"/>
                </a:highlight>
                <a:latin typeface="Arial "/>
              </a:rPr>
              <a:t>0</a:t>
            </a:r>
            <a:r>
              <a:rPr lang="sv-SE" altLang="en-US" sz="1200" b="1" dirty="0">
                <a:highlight>
                  <a:srgbClr val="FFFFFF"/>
                </a:highlight>
                <a:latin typeface="Arial "/>
              </a:rPr>
              <a:t> </a:t>
            </a:r>
            <a:r>
              <a:rPr lang="en-GB" altLang="en-US" sz="1200" b="1" dirty="0">
                <a:latin typeface="Arial "/>
              </a:rPr>
              <a:t>S</a:t>
            </a:r>
            <a:r>
              <a:rPr lang="en-DE" altLang="en-US" sz="1200" b="1" dirty="0">
                <a:latin typeface="Arial "/>
              </a:rPr>
              <a:t>e</a:t>
            </a:r>
            <a:r>
              <a:rPr lang="en-GB" altLang="en-US" sz="1200" b="1" dirty="0">
                <a:latin typeface="Arial "/>
              </a:rPr>
              <a:t>p</a:t>
            </a:r>
            <a:r>
              <a:rPr lang="en-DE" altLang="en-US" sz="1200" b="1" dirty="0">
                <a:latin typeface="Arial "/>
              </a:rPr>
              <a:t>t</a:t>
            </a:r>
            <a:r>
              <a:rPr lang="en-GB" altLang="en-US" sz="1200" b="1" dirty="0">
                <a:latin typeface="Arial "/>
              </a:rPr>
              <a:t>e</a:t>
            </a:r>
            <a:r>
              <a:rPr lang="en-DE" altLang="en-US" sz="1200" b="1" dirty="0">
                <a:latin typeface="Arial "/>
              </a:rPr>
              <a:t>m</a:t>
            </a:r>
            <a:r>
              <a:rPr lang="en-GB" altLang="en-US" sz="1200" b="1" dirty="0">
                <a:latin typeface="Arial "/>
              </a:rPr>
              <a:t>b</a:t>
            </a:r>
            <a:r>
              <a:rPr lang="en-DE" altLang="en-US" sz="1200" b="1" dirty="0">
                <a:latin typeface="Arial "/>
              </a:rPr>
              <a:t>e</a:t>
            </a:r>
            <a:r>
              <a:rPr lang="en-GB" altLang="en-US" sz="1200" b="1" dirty="0">
                <a:latin typeface="Arial "/>
              </a:rPr>
              <a:t>r</a:t>
            </a:r>
            <a:r>
              <a:rPr lang="sv-SE" altLang="en-US" sz="1200" b="1" dirty="0">
                <a:latin typeface="Arial "/>
              </a:rPr>
              <a:t> 202</a:t>
            </a:r>
            <a:r>
              <a:rPr lang="en-DE" altLang="en-US" sz="1200" b="1" dirty="0">
                <a:latin typeface="Arial "/>
              </a:rPr>
              <a:t>4</a:t>
            </a:r>
            <a:endParaRPr lang="sv-SE" altLang="en-US" sz="1200" b="1" dirty="0">
              <a:latin typeface="Arial "/>
            </a:endParaRPr>
          </a:p>
        </p:txBody>
      </p:sp>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190292998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725AB13C-A096-4D15-A7B1-75C9F7CC76DA}"/>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dirty="0">
              <a:solidFill>
                <a:schemeClr val="bg1"/>
              </a:solidFill>
            </a:endParaRPr>
          </a:p>
        </p:txBody>
      </p:sp>
      <p:sp>
        <p:nvSpPr>
          <p:cNvPr id="1027" name="Title Placeholder 1">
            <a:extLst>
              <a:ext uri="{FF2B5EF4-FFF2-40B4-BE49-F238E27FC236}">
                <a16:creationId xmlns:a16="http://schemas.microsoft.com/office/drawing/2014/main" id="{1C55EFC0-1A01-4724-81CE-BCA0543A8BD3}"/>
              </a:ext>
            </a:extLst>
          </p:cNvPr>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8" name="Text Placeholder 2">
            <a:extLst>
              <a:ext uri="{FF2B5EF4-FFF2-40B4-BE49-F238E27FC236}">
                <a16:creationId xmlns:a16="http://schemas.microsoft.com/office/drawing/2014/main" id="{B9A281B1-3D63-4A41-9F27-E46140CE9A3E}"/>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 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7" name="Snip Single Corner Rectangle 6">
            <a:extLst>
              <a:ext uri="{FF2B5EF4-FFF2-40B4-BE49-F238E27FC236}">
                <a16:creationId xmlns:a16="http://schemas.microsoft.com/office/drawing/2014/main" id="{CFA250E3-5209-48A7-80AD-42E1E5EF11EA}"/>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dirty="0">
              <a:solidFill>
                <a:schemeClr val="bg1"/>
              </a:solidFill>
            </a:endParaRPr>
          </a:p>
        </p:txBody>
      </p:sp>
      <p:sp>
        <p:nvSpPr>
          <p:cNvPr id="9" name="TextBox 7">
            <a:extLst>
              <a:ext uri="{FF2B5EF4-FFF2-40B4-BE49-F238E27FC236}">
                <a16:creationId xmlns:a16="http://schemas.microsoft.com/office/drawing/2014/main" id="{C2C59258-8A34-46E4-910F-73AC423C9B92}"/>
              </a:ext>
            </a:extLst>
          </p:cNvPr>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a:t>
            </a:r>
            <a:r>
              <a:rPr lang="en-GB" altLang="en-US" sz="800" dirty="0">
                <a:ln w="0"/>
                <a:highlight>
                  <a:srgbClr val="FFFF00"/>
                </a:highlight>
                <a:latin typeface="Calibri" panose="020F0502020204030204" pitchFamily="34" charset="0"/>
              </a:rPr>
              <a:t>2024</a:t>
            </a:r>
          </a:p>
        </p:txBody>
      </p:sp>
      <p:pic>
        <p:nvPicPr>
          <p:cNvPr id="1031" name="Picture 1">
            <a:extLst>
              <a:ext uri="{FF2B5EF4-FFF2-40B4-BE49-F238E27FC236}">
                <a16:creationId xmlns:a16="http://schemas.microsoft.com/office/drawing/2014/main" id="{5C5740C2-B90C-4FE6-9FF6-34E173C59949}"/>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89D2E833-CAAF-4BF1-BB30-3C8400CEDAC5}"/>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defRPr/>
            </a:pPr>
            <a:fld id="{75D87B3C-0557-4163-8178-F56CB501D18A}" type="slidenum">
              <a:rPr lang="en-GB" altLang="en-US" sz="1400" smtClean="0">
                <a:latin typeface="Calibri" pitchFamily="34" charset="0"/>
              </a:rPr>
              <a:pPr>
                <a:defRPr/>
              </a:pPr>
              <a:t>‹#›</a:t>
            </a:fld>
            <a:endParaRPr lang="en-GB" altLang="en-US" sz="1400" dirty="0">
              <a:latin typeface="Calibri" pitchFamily="34" charset="0"/>
            </a:endParaRPr>
          </a:p>
        </p:txBody>
      </p:sp>
      <p:sp>
        <p:nvSpPr>
          <p:cNvPr id="1033" name="TextBox 1">
            <a:extLst>
              <a:ext uri="{FF2B5EF4-FFF2-40B4-BE49-F238E27FC236}">
                <a16:creationId xmlns:a16="http://schemas.microsoft.com/office/drawing/2014/main" id="{13459413-6E6F-4FE7-9B61-458A4202D060}"/>
              </a:ext>
            </a:extLst>
          </p:cNvPr>
          <p:cNvSpPr txBox="1">
            <a:spLocks noChangeArrowheads="1"/>
          </p:cNvSpPr>
          <p:nvPr userDrawn="1"/>
        </p:nvSpPr>
        <p:spPr bwMode="auto">
          <a:xfrm>
            <a:off x="8673483" y="0"/>
            <a:ext cx="280255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de-DE" altLang="en-US" dirty="0"/>
              <a:t>CP-242009</a:t>
            </a:r>
            <a:endParaRPr lang="en-GB" altLang="en-US" dirty="0"/>
          </a:p>
        </p:txBody>
      </p:sp>
    </p:spTree>
  </p:cSld>
  <p:clrMap bg1="lt1" tx1="dk1" bg2="lt2" tx2="dk2" accent1="accent1" accent2="accent2" accent3="accent3" accent4="accent4" accent5="accent5" accent6="accent6" hlink="hlink" folHlink="folHlink"/>
  <p:sldLayoutIdLst>
    <p:sldLayoutId id="2147485169" r:id="rId1"/>
    <p:sldLayoutId id="2147485170" r:id="rId2"/>
    <p:sldLayoutId id="2147485171"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hyperlink" Target="https://datatracker.ietf.org/doc/html/draft-ietf-teas-5g-ns-ip-mpls" TargetMode="External"/><Relationship Id="rId2" Type="http://schemas.microsoft.com/office/2018/10/relationships/comments" Target="../comments/modernComment_48D_937D684B.xml"/><Relationship Id="rId1" Type="http://schemas.openxmlformats.org/officeDocument/2006/relationships/slideLayout" Target="../slideLayouts/slideLayout2.xml"/><Relationship Id="rId4" Type="http://schemas.openxmlformats.org/officeDocument/2006/relationships/hyperlink" Target="https://portal.3gpp.org/desktopmodules/Specifications/SpecificationDetails.aspx?specificationId=3273" TargetMode="External"/></Relationships>
</file>

<file path=ppt/slides/_rels/slide11.xml.rels><?xml version="1.0" encoding="UTF-8" standalone="yes"?>
<Relationships xmlns="http://schemas.openxmlformats.org/package/2006/relationships"><Relationship Id="rId2" Type="http://schemas.microsoft.com/office/2018/10/relationships/comments" Target="../comments/modernComment_48C_994858A5.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microsoft.com/office/2018/10/relationships/comments" Target="../comments/modernComment_48B_4F41485B.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hyperlink" Target="https://www.3gpp.org/delegates-corner/delegates-corner-home/iana-v2" TargetMode="Externa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3" Type="http://schemas.openxmlformats.org/officeDocument/2006/relationships/hyperlink" Target="https://datatracker.ietf.org/doc/draft-ietf-sipcore-callinfo-rcd/" TargetMode="External"/><Relationship Id="rId2" Type="http://schemas.openxmlformats.org/officeDocument/2006/relationships/hyperlink" Target="https://datatracker.ietf.org/doc/draft-ietf-stir-passport-rcd/" TargetMode="External"/><Relationship Id="rId1" Type="http://schemas.openxmlformats.org/officeDocument/2006/relationships/slideLayout" Target="../slideLayouts/slideLayout2.xml"/><Relationship Id="rId4" Type="http://schemas.openxmlformats.org/officeDocument/2006/relationships/hyperlink" Target="https://datatracker.ietf.org/doc/draft-ietf-detnet-yang/" TargetMode="Externa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hyperlink" Target="https://datatracker.ietf.org/doc/draft-ietf-opsawg-teas-attachment-circuit/" TargetMode="Externa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3" Type="http://schemas.openxmlformats.org/officeDocument/2006/relationships/hyperlink" Target="https://datatracker.ietf.org/doc/draft-ietf-mimi-content/" TargetMode="External"/><Relationship Id="rId2" Type="http://schemas.openxmlformats.org/officeDocument/2006/relationships/hyperlink" Target="https://datatracker.ietf.org/doc/draft-ietf-quic-multipath/" TargetMode="Externa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hyperlink" Target="https://datatracker.ietf.org/doc/draft-ietf-sipcore-rfc7976bis/" TargetMode="Externa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hyperlink" Target="https://datatracker.ietf.org/doc/html/draft-bhutton-json-schema-validation" TargetMode="External"/><Relationship Id="rId2" Type="http://schemas.openxmlformats.org/officeDocument/2006/relationships/hyperlink" Target="https://datatracker.ietf.org/doc/draft-newton-json-content-rules/" TargetMode="External"/><Relationship Id="rId1" Type="http://schemas.openxmlformats.org/officeDocument/2006/relationships/slideLayout" Target="../slideLayouts/slideLayout2.xml"/><Relationship Id="rId4" Type="http://schemas.openxmlformats.org/officeDocument/2006/relationships/hyperlink" Target="https://datatracker.ietf.org/doc/draft-wright-json-schema-validation/01/" TargetMode="External"/></Relationships>
</file>

<file path=ppt/slides/_rels/slide29.xml.rels><?xml version="1.0" encoding="UTF-8" standalone="yes"?>
<Relationships xmlns="http://schemas.openxmlformats.org/package/2006/relationships"><Relationship Id="rId3" Type="http://schemas.openxmlformats.org/officeDocument/2006/relationships/hyperlink" Target="https://datatracker.ietf.org/doc/draft-wright-json-schema/" TargetMode="External"/><Relationship Id="rId2" Type="http://schemas.openxmlformats.org/officeDocument/2006/relationships/hyperlink" Target="https://datatracker.ietf.org/doc/draft-bhutton-json-schema/" TargetMode="External"/><Relationship Id="rId1" Type="http://schemas.openxmlformats.org/officeDocument/2006/relationships/slideLayout" Target="../slideLayouts/slideLayout2.xml"/><Relationship Id="rId6" Type="http://schemas.openxmlformats.org/officeDocument/2006/relationships/hyperlink" Target="https://ajv.js.org/json-schema.html" TargetMode="External"/><Relationship Id="rId5" Type="http://schemas.openxmlformats.org/officeDocument/2006/relationships/hyperlink" Target="https://json-schema.org/specification" TargetMode="External"/><Relationship Id="rId4" Type="http://schemas.openxmlformats.org/officeDocument/2006/relationships/hyperlink" Target="https://json-schema.org/slack" TargetMode="Externa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3" Type="http://schemas.openxmlformats.org/officeDocument/2006/relationships/hyperlink" Target="https://datatracker.ietf.org/doc/draft-wright-json-schema-hyperschema/01/" TargetMode="External"/><Relationship Id="rId2" Type="http://schemas.openxmlformats.org/officeDocument/2006/relationships/hyperlink" Target="https://datatracker.ietf.org/doc/draft-handrews-json-schema-hyperschema/02/" TargetMode="External"/><Relationship Id="rId1" Type="http://schemas.openxmlformats.org/officeDocument/2006/relationships/slideLayout" Target="../slideLayouts/slideLayout2.xml"/><Relationship Id="rId5" Type="http://schemas.openxmlformats.org/officeDocument/2006/relationships/hyperlink" Target="https://datatracker.ietf.org/doc/html/draft-kelly-json-hal-11" TargetMode="External"/><Relationship Id="rId4" Type="http://schemas.openxmlformats.org/officeDocument/2006/relationships/hyperlink" Target="mailto:wit-ads@ietf.org" TargetMode="External"/></Relationships>
</file>

<file path=ppt/slides/_rels/slide31.xml.rels><?xml version="1.0" encoding="UTF-8" standalone="yes"?>
<Relationships xmlns="http://schemas.openxmlformats.org/package/2006/relationships"><Relationship Id="rId2" Type="http://schemas.openxmlformats.org/officeDocument/2006/relationships/hyperlink" Target="https://datatracker.ietf.org/doc/draft-holmberg-sipcore-auth-id/" TargetMode="Externa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2.xml"/><Relationship Id="rId5" Type="http://schemas.openxmlformats.org/officeDocument/2006/relationships/image" Target="../media/image5.jpeg"/><Relationship Id="rId4" Type="http://schemas.openxmlformats.org/officeDocument/2006/relationships/image" Target="../media/image2.jpe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hyperlink" Target="https://datatracker.ietf.org/group/ietf3gpp/about/" TargetMode="Externa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hyperlink" Target="https://datatracker.ietf.org/doc/html/rfc9001" TargetMode="External"/><Relationship Id="rId2" Type="http://schemas.openxmlformats.org/officeDocument/2006/relationships/hyperlink" Target="https://datatracker.ietf.org/doc/html/rfc9000" TargetMode="External"/><Relationship Id="rId1" Type="http://schemas.openxmlformats.org/officeDocument/2006/relationships/slideLayout" Target="../slideLayouts/slideLayout2.xml"/><Relationship Id="rId4" Type="http://schemas.openxmlformats.org/officeDocument/2006/relationships/hyperlink" Target="https://datatracker.ietf.org/doc/draft-ietf-quic-multipath/10/" TargetMode="External"/></Relationships>
</file>

<file path=ppt/slides/_rels/slide8.xml.rels><?xml version="1.0" encoding="UTF-8" standalone="yes"?>
<Relationships xmlns="http://schemas.openxmlformats.org/package/2006/relationships"><Relationship Id="rId3" Type="http://schemas.openxmlformats.org/officeDocument/2006/relationships/hyperlink" Target="https://datatracker.ietf.org/liaison/1858/" TargetMode="External"/><Relationship Id="rId2" Type="http://schemas.openxmlformats.org/officeDocument/2006/relationships/hyperlink" Target="https://datatracker.ietf.org/liaison/1854/" TargetMode="External"/><Relationship Id="rId1" Type="http://schemas.openxmlformats.org/officeDocument/2006/relationships/slideLayout" Target="../slideLayouts/slideLayout2.xml"/><Relationship Id="rId5" Type="http://schemas.openxmlformats.org/officeDocument/2006/relationships/hyperlink" Target="https://datatracker.ietf.org/meeting/interim-2023-tsvwg-01/session/tsvwg" TargetMode="External"/><Relationship Id="rId4" Type="http://schemas.openxmlformats.org/officeDocument/2006/relationships/hyperlink" Target="https://datatracker.ietf.org/liaison/1851/" TargetMode="External"/></Relationships>
</file>

<file path=ppt/slides/_rels/slide9.xml.rels><?xml version="1.0" encoding="UTF-8" standalone="yes"?>
<Relationships xmlns="http://schemas.openxmlformats.org/package/2006/relationships"><Relationship Id="rId3" Type="http://schemas.openxmlformats.org/officeDocument/2006/relationships/hyperlink" Target="https://datatracker.ietf.org/doc/draft-ma-netmod-immutable-flag/" TargetMode="External"/><Relationship Id="rId2" Type="http://schemas.openxmlformats.org/officeDocument/2006/relationships/hyperlink" Target="https://datatracker.ietf.org/liaison/1818/" TargetMode="External"/><Relationship Id="rId1" Type="http://schemas.openxmlformats.org/officeDocument/2006/relationships/slideLayout" Target="../slideLayouts/slideLayout2.xml"/><Relationship Id="rId6" Type="http://schemas.openxmlformats.org/officeDocument/2006/relationships/hyperlink" Target="https://datatracker.ietf.org/doc/draft-ietf-netmod-immutable-flag/" TargetMode="External"/><Relationship Id="rId5" Type="http://schemas.openxmlformats.org/officeDocument/2006/relationships/hyperlink" Target="https://author-tools.ietf.org/iddiff?url2=draft-ma-netmod-immutable-flag-09" TargetMode="External"/><Relationship Id="rId4" Type="http://schemas.openxmlformats.org/officeDocument/2006/relationships/hyperlink" Target="https://datatracker.ietf.org/doc/draft-ma-netmod-immutable-flag/08"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6EF502E1-30AF-426D-9804-E618C9C74992}"/>
              </a:ext>
            </a:extLst>
          </p:cNvPr>
          <p:cNvSpPr txBox="1">
            <a:spLocks/>
          </p:cNvSpPr>
          <p:nvPr/>
        </p:nvSpPr>
        <p:spPr bwMode="auto">
          <a:xfrm>
            <a:off x="1100138" y="1122363"/>
            <a:ext cx="9991725" cy="2387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lnSpc>
                <a:spcPct val="90000"/>
              </a:lnSpc>
              <a:spcBef>
                <a:spcPts val="1000"/>
              </a:spcBef>
              <a:buBlip>
                <a:blip r:embed="rId2"/>
              </a:buBlip>
              <a:defRPr sz="2800">
                <a:solidFill>
                  <a:schemeClr val="tx1"/>
                </a:solidFill>
                <a:latin typeface="Calibri" panose="020F0502020204030204" pitchFamily="34" charset="0"/>
              </a:defRPr>
            </a:lvl1pPr>
            <a:lvl2pPr marL="685800" indent="-22860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spcBef>
                <a:spcPct val="0"/>
              </a:spcBef>
              <a:buFontTx/>
              <a:buNone/>
            </a:pPr>
            <a:r>
              <a:rPr lang="en-US" altLang="en-US" sz="6000" dirty="0">
                <a:latin typeface="Calibri Light" panose="020F0302020204030204" pitchFamily="34" charset="0"/>
              </a:rPr>
              <a:t>IETF Status Report </a:t>
            </a:r>
            <a:br>
              <a:rPr lang="en-US" altLang="en-US" sz="6000" dirty="0">
                <a:latin typeface="Calibri Light" panose="020F0302020204030204" pitchFamily="34" charset="0"/>
              </a:rPr>
            </a:br>
            <a:r>
              <a:rPr lang="en-US" altLang="en-US" sz="6000" dirty="0">
                <a:latin typeface="Calibri Light" panose="020F0302020204030204" pitchFamily="34" charset="0"/>
              </a:rPr>
              <a:t>to TSG CT/SA#10</a:t>
            </a:r>
            <a:r>
              <a:rPr lang="en-GB" altLang="en-US" sz="6000" dirty="0">
                <a:latin typeface="Calibri Light" panose="020F0302020204030204" pitchFamily="34" charset="0"/>
              </a:rPr>
              <a:t>5</a:t>
            </a:r>
            <a:endParaRPr lang="fr-FR" altLang="fr-FR" sz="6000" dirty="0">
              <a:latin typeface="Calibri Light" panose="020F0302020204030204" pitchFamily="34" charset="0"/>
            </a:endParaRPr>
          </a:p>
        </p:txBody>
      </p:sp>
      <p:sp>
        <p:nvSpPr>
          <p:cNvPr id="5123" name="Subtitle 2">
            <a:extLst>
              <a:ext uri="{FF2B5EF4-FFF2-40B4-BE49-F238E27FC236}">
                <a16:creationId xmlns:a16="http://schemas.microsoft.com/office/drawing/2014/main" id="{AF614947-9BC8-44E2-87A6-615989BA9628}"/>
              </a:ext>
            </a:extLst>
          </p:cNvPr>
          <p:cNvSpPr txBox="1">
            <a:spLocks noChangeArrowheads="1"/>
          </p:cNvSpPr>
          <p:nvPr/>
        </p:nvSpPr>
        <p:spPr bwMode="auto">
          <a:xfrm>
            <a:off x="1524000" y="3602038"/>
            <a:ext cx="9144000" cy="1655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28600" indent="-228600">
              <a:lnSpc>
                <a:spcPct val="90000"/>
              </a:lnSpc>
              <a:spcBef>
                <a:spcPts val="1000"/>
              </a:spcBef>
              <a:buBlip>
                <a:blip r:embed="rId2"/>
              </a:buBlip>
              <a:defRPr sz="2800">
                <a:solidFill>
                  <a:schemeClr val="tx1"/>
                </a:solidFill>
                <a:latin typeface="Calibri" panose="020F0502020204030204" pitchFamily="34" charset="0"/>
              </a:defRPr>
            </a:lvl1pPr>
            <a:lvl2pPr marL="685800" indent="-22860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buFontTx/>
              <a:buNone/>
            </a:pPr>
            <a:r>
              <a:rPr lang="en-DE" altLang="fr-FR"/>
              <a:t>P</a:t>
            </a:r>
            <a:r>
              <a:rPr lang="en-GB" altLang="fr-FR"/>
              <a:t>e</a:t>
            </a:r>
            <a:r>
              <a:rPr lang="en-DE" altLang="fr-FR"/>
              <a:t>t</a:t>
            </a:r>
            <a:r>
              <a:rPr lang="en-GB" altLang="fr-FR"/>
              <a:t>e</a:t>
            </a:r>
            <a:r>
              <a:rPr lang="en-DE" altLang="fr-FR"/>
              <a:t>r </a:t>
            </a:r>
            <a:r>
              <a:rPr lang="en-GB" altLang="fr-FR"/>
              <a:t>S</a:t>
            </a:r>
            <a:r>
              <a:rPr lang="en-DE" altLang="fr-FR"/>
              <a:t>c</a:t>
            </a:r>
            <a:r>
              <a:rPr lang="en-GB" altLang="fr-FR"/>
              <a:t>h</a:t>
            </a:r>
            <a:r>
              <a:rPr lang="en-DE" altLang="fr-FR"/>
              <a:t>m</a:t>
            </a:r>
            <a:r>
              <a:rPr lang="en-GB" altLang="fr-FR"/>
              <a:t>i</a:t>
            </a:r>
            <a:r>
              <a:rPr lang="en-DE" altLang="fr-FR"/>
              <a:t>t</a:t>
            </a:r>
            <a:r>
              <a:rPr lang="en-GB" altLang="fr-FR"/>
              <a:t>t</a:t>
            </a:r>
            <a:r>
              <a:rPr lang="fr-FR" altLang="fr-FR"/>
              <a:t> (3GPP Liaison Manager to IETF)</a:t>
            </a:r>
          </a:p>
          <a:p>
            <a:pPr algn="ctr">
              <a:buFontTx/>
              <a:buNone/>
            </a:pPr>
            <a:r>
              <a:rPr lang="fr-FR" altLang="fr-FR"/>
              <a:t>Charles Eckel (IETF Liaison Manager to 3GPP)</a:t>
            </a:r>
          </a:p>
        </p:txBody>
      </p:sp>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re 1">
            <a:extLst>
              <a:ext uri="{FF2B5EF4-FFF2-40B4-BE49-F238E27FC236}">
                <a16:creationId xmlns:a16="http://schemas.microsoft.com/office/drawing/2014/main" id="{6E90F1C9-3696-4C50-8FC6-068A7F6BF85C}"/>
              </a:ext>
            </a:extLst>
          </p:cNvPr>
          <p:cNvSpPr>
            <a:spLocks noGrp="1"/>
          </p:cNvSpPr>
          <p:nvPr>
            <p:ph type="title"/>
          </p:nvPr>
        </p:nvSpPr>
        <p:spPr/>
        <p:txBody>
          <a:bodyPr/>
          <a:lstStyle/>
          <a:p>
            <a:r>
              <a:rPr lang="en-DE"/>
              <a:t>T</a:t>
            </a:r>
            <a:r>
              <a:rPr lang="en-GB"/>
              <a:t>E</a:t>
            </a:r>
            <a:r>
              <a:rPr lang="en-DE"/>
              <a:t>A</a:t>
            </a:r>
            <a:r>
              <a:rPr lang="en-GB"/>
              <a:t>S </a:t>
            </a:r>
            <a:r>
              <a:rPr lang="en-US" altLang="en-US"/>
              <a:t> -&gt; </a:t>
            </a:r>
            <a:r>
              <a:rPr lang="en-GB"/>
              <a:t>SA2, SA3, SA5, RAN3</a:t>
            </a:r>
            <a:endParaRPr lang="en-US" altLang="en-US"/>
          </a:p>
        </p:txBody>
      </p:sp>
      <p:sp>
        <p:nvSpPr>
          <p:cNvPr id="14339" name="Espace réservé du contenu 2">
            <a:extLst>
              <a:ext uri="{FF2B5EF4-FFF2-40B4-BE49-F238E27FC236}">
                <a16:creationId xmlns:a16="http://schemas.microsoft.com/office/drawing/2014/main" id="{7CA46EB4-71D2-498B-8DDC-39C3F3A9C96C}"/>
              </a:ext>
            </a:extLst>
          </p:cNvPr>
          <p:cNvSpPr>
            <a:spLocks noGrp="1"/>
          </p:cNvSpPr>
          <p:nvPr>
            <p:ph idx="1"/>
          </p:nvPr>
        </p:nvSpPr>
        <p:spPr>
          <a:xfrm>
            <a:off x="561975" y="1825625"/>
            <a:ext cx="10791825" cy="4351338"/>
          </a:xfrm>
        </p:spPr>
        <p:txBody>
          <a:bodyPr/>
          <a:lstStyle/>
          <a:p>
            <a:r>
              <a:rPr lang="en-GB" sz="1600" dirty="0"/>
              <a:t>LS on "A Realization of Network Slices for 5G Networks Using Current IP/MPLS Technologies"</a:t>
            </a:r>
            <a:endParaRPr lang="en-DE" altLang="en-US" sz="1600" dirty="0"/>
          </a:p>
          <a:p>
            <a:r>
              <a:rPr lang="en-US" sz="1600" dirty="0"/>
              <a:t>The TEAS WG would like to request 3GPP to review the document</a:t>
            </a:r>
            <a:r>
              <a:rPr lang="en-DE" sz="1600" dirty="0"/>
              <a:t> </a:t>
            </a:r>
            <a:r>
              <a:rPr lang="en-US" sz="1600" dirty="0"/>
              <a:t>“</a:t>
            </a:r>
            <a:r>
              <a:rPr lang="en-US" sz="1600" dirty="0">
                <a:hlinkClick r:id="rId3"/>
              </a:rPr>
              <a:t>A Realization of IETF Network Slices for 5G Networks Using Current IP/MPLS Technologies”</a:t>
            </a:r>
            <a:r>
              <a:rPr lang="en-DE" sz="1600" dirty="0">
                <a:hlinkClick r:id="rId3"/>
              </a:rPr>
              <a:t> </a:t>
            </a:r>
            <a:r>
              <a:rPr lang="en-US" sz="1600" dirty="0"/>
              <a:t>and provide confirmation that the brief 5G overview included in the Appendix is accurate. The TEAS WG would like to request that feedback on this is provided in an LS by the deadline. The TEAS WG also encourages the use of the TEAS WG mailing list [6] for individuals to send comments, raise concerns and seek clarification on the document.</a:t>
            </a:r>
            <a:r>
              <a:rPr lang="en-US" altLang="en-US" sz="1600" dirty="0"/>
              <a:t> </a:t>
            </a:r>
          </a:p>
          <a:p>
            <a:r>
              <a:rPr lang="en-DE" altLang="en-US" sz="1600" dirty="0"/>
              <a:t>LS </a:t>
            </a:r>
            <a:r>
              <a:rPr lang="en-DE" altLang="en-US" sz="1600" dirty="0" err="1"/>
              <a:t>schedu</a:t>
            </a:r>
            <a:r>
              <a:rPr lang="en-GB" altLang="en-US" sz="1600" dirty="0"/>
              <a:t>l</a:t>
            </a:r>
            <a:r>
              <a:rPr lang="en-DE" altLang="en-US" sz="1600" dirty="0"/>
              <a:t>e</a:t>
            </a:r>
            <a:r>
              <a:rPr lang="en-GB" altLang="en-US" sz="1600" dirty="0"/>
              <a:t>d</a:t>
            </a:r>
            <a:r>
              <a:rPr lang="en-DE" altLang="en-US" sz="1600" dirty="0"/>
              <a:t> </a:t>
            </a:r>
            <a:r>
              <a:rPr lang="en-GB" altLang="en-US" sz="1600" dirty="0"/>
              <a:t>f</a:t>
            </a:r>
            <a:r>
              <a:rPr lang="en-DE" altLang="en-US" sz="1600" dirty="0"/>
              <a:t>o</a:t>
            </a:r>
            <a:r>
              <a:rPr lang="en-GB" altLang="en-US" sz="1600" dirty="0"/>
              <a:t>r</a:t>
            </a:r>
            <a:r>
              <a:rPr lang="en-DE" altLang="en-US" sz="1600" dirty="0"/>
              <a:t> </a:t>
            </a:r>
            <a:r>
              <a:rPr lang="en-GB" altLang="en-US" sz="1600" dirty="0"/>
              <a:t>A</a:t>
            </a:r>
            <a:r>
              <a:rPr lang="en-DE" altLang="en-US" sz="1600" dirty="0"/>
              <a:t>u</a:t>
            </a:r>
            <a:r>
              <a:rPr lang="en-GB" altLang="en-US" sz="1600" dirty="0"/>
              <a:t>g</a:t>
            </a:r>
            <a:r>
              <a:rPr lang="en-DE" altLang="en-US" sz="1600" dirty="0"/>
              <a:t>u</a:t>
            </a:r>
            <a:r>
              <a:rPr lang="en-GB" altLang="en-US" sz="1600" dirty="0"/>
              <a:t>s</a:t>
            </a:r>
            <a:r>
              <a:rPr lang="en-DE" altLang="en-US" sz="1600" dirty="0"/>
              <a:t>t </a:t>
            </a:r>
            <a:r>
              <a:rPr lang="en-GB" altLang="en-US" sz="1600" dirty="0"/>
              <a:t>M</a:t>
            </a:r>
            <a:r>
              <a:rPr lang="en-DE" altLang="en-US" sz="1600" dirty="0"/>
              <a:t>e</a:t>
            </a:r>
            <a:r>
              <a:rPr lang="en-GB" altLang="en-US" sz="1600" dirty="0"/>
              <a:t>e</a:t>
            </a:r>
            <a:r>
              <a:rPr lang="en-DE" altLang="en-US" sz="1600" dirty="0"/>
              <a:t>t</a:t>
            </a:r>
            <a:r>
              <a:rPr lang="en-GB" altLang="en-US" sz="1600" dirty="0" err="1"/>
              <a:t>i</a:t>
            </a:r>
            <a:r>
              <a:rPr lang="en-DE" altLang="en-US" sz="1600" dirty="0"/>
              <a:t>n</a:t>
            </a:r>
            <a:r>
              <a:rPr lang="en-GB" altLang="en-US" sz="1600" dirty="0"/>
              <a:t>g</a:t>
            </a:r>
            <a:r>
              <a:rPr lang="en-US" altLang="en-US" sz="1600" dirty="0"/>
              <a:t> in </a:t>
            </a:r>
            <a:r>
              <a:rPr lang="en-GB" sz="1600" dirty="0"/>
              <a:t>SA2, SA3, SA5, RAN3. </a:t>
            </a:r>
            <a:r>
              <a:rPr lang="en-GB" sz="1600" dirty="0">
                <a:highlight>
                  <a:srgbClr val="FFFFFF"/>
                </a:highlight>
              </a:rPr>
              <a:t>Noted in SA3.</a:t>
            </a:r>
          </a:p>
          <a:p>
            <a:pPr lvl="0"/>
            <a:r>
              <a:rPr lang="en-GB" sz="1600" dirty="0">
                <a:highlight>
                  <a:srgbClr val="FFFFFF"/>
                </a:highlight>
              </a:rPr>
              <a:t> SA2 For the description of 5G architecture in Appendix B.1 and B.2, it is suggested to only have reference to TS 23.501. Currently the description is not precise.</a:t>
            </a:r>
            <a:r>
              <a:rPr lang="en-US" sz="1600" dirty="0">
                <a:highlight>
                  <a:srgbClr val="FFFFFF"/>
                </a:highlight>
              </a:rPr>
              <a:t> </a:t>
            </a:r>
            <a:r>
              <a:rPr lang="en-GB" sz="1600" dirty="0">
                <a:effectLst/>
                <a:highlight>
                  <a:srgbClr val="FFFFFF"/>
                </a:highlight>
                <a:latin typeface="Times New Roman" panose="02020603050405020304" pitchFamily="18" charset="0"/>
                <a:ea typeface="SimSun" panose="02010600030101010101" pitchFamily="2" charset="-122"/>
              </a:rPr>
              <a:t>Regarding clause 4, SA2 has not discussed any mechanism to associate the end point of GTP-U tunnel with the S-NSSAI because there is no need to introduce such mechanism for 5GS to differentiate the tunnels of different slices. Regarding clause 5, SA2 would like to clarify 5G QoS model is an independent feature from network slicing. Binding with S-NSSAI is not aligned with the current 5G QoS model. </a:t>
            </a:r>
            <a:endParaRPr lang="en-US" sz="1600" dirty="0">
              <a:effectLst/>
              <a:highlight>
                <a:srgbClr val="FFFFFF"/>
              </a:highlight>
              <a:latin typeface="Times New Roman" panose="02020603050405020304" pitchFamily="18" charset="0"/>
              <a:ea typeface="SimSun" panose="02010600030101010101" pitchFamily="2" charset="-122"/>
            </a:endParaRPr>
          </a:p>
          <a:p>
            <a:r>
              <a:rPr lang="en-GB" altLang="en-US" sz="1600" dirty="0">
                <a:highlight>
                  <a:srgbClr val="FFFFFF"/>
                </a:highlight>
              </a:rPr>
              <a:t>SA5 replied </a:t>
            </a:r>
            <a:r>
              <a:rPr lang="en-GB" sz="1600" dirty="0">
                <a:effectLst/>
                <a:highlight>
                  <a:srgbClr val="FFFFFF"/>
                </a:highlight>
                <a:ea typeface="SimSun" panose="02010600030101010101" pitchFamily="2" charset="-122"/>
              </a:rPr>
              <a:t>referring to 3GPP TS 28.530 is accurate but the  link to be used should be</a:t>
            </a:r>
            <a:br>
              <a:rPr lang="en-GB" sz="1600" dirty="0">
                <a:effectLst/>
                <a:highlight>
                  <a:srgbClr val="FFFFFF"/>
                </a:highlight>
                <a:ea typeface="SimSun" panose="02010600030101010101" pitchFamily="2" charset="-122"/>
              </a:rPr>
            </a:br>
            <a:r>
              <a:rPr lang="en-GB" sz="1600" dirty="0">
                <a:effectLst/>
                <a:highlight>
                  <a:srgbClr val="FFFFFF"/>
                </a:highlight>
                <a:ea typeface="SimSun" panose="02010600030101010101" pitchFamily="2" charset="-122"/>
              </a:rPr>
              <a:t>[TS28.530] 3GPP TS 28.530 Management and orchestration; Concepts, use cases and requirements </a:t>
            </a:r>
            <a:r>
              <a:rPr lang="en-US" sz="1600" dirty="0">
                <a:highlight>
                  <a:srgbClr val="FFFFFF"/>
                </a:highlight>
                <a:hlinkClick r:id="rId4"/>
              </a:rPr>
              <a:t>Specification # 28.530 (3gpp.org)</a:t>
            </a:r>
            <a:endParaRPr lang="en-US" sz="1600" dirty="0">
              <a:highlight>
                <a:srgbClr val="FFFFFF"/>
              </a:highlight>
            </a:endParaRPr>
          </a:p>
          <a:p>
            <a:pPr lvl="0"/>
            <a:r>
              <a:rPr lang="en-US" sz="1600" dirty="0">
                <a:highlight>
                  <a:srgbClr val="FFFFFF"/>
                </a:highlight>
              </a:rPr>
              <a:t>RAN3 replied </a:t>
            </a:r>
            <a:r>
              <a:rPr lang="en-GB" sz="1600" dirty="0">
                <a:highlight>
                  <a:srgbClr val="FFFFFF"/>
                </a:highlight>
              </a:rPr>
              <a:t>regarding Radio Access Network (RAN), descriptions are not in line with </a:t>
            </a:r>
            <a:r>
              <a:rPr lang="en-GB" sz="1600" dirty="0"/>
              <a:t>RAN specification. RAN3 kindly suggests IETF TEAS references in their document to TS 38.300, describing the NG-RAN architecture, and TS 38.401, describing the split NG-RAN architecture, to avoid possible misalignments.</a:t>
            </a:r>
            <a:endParaRPr lang="en-US" sz="1600" dirty="0"/>
          </a:p>
          <a:p>
            <a:endParaRPr lang="en-US" altLang="en-US" sz="2000" dirty="0"/>
          </a:p>
          <a:p>
            <a:endParaRPr lang="en-US" altLang="en-US" dirty="0"/>
          </a:p>
        </p:txBody>
      </p:sp>
    </p:spTree>
    <p:extLst>
      <p:ext uri="{BB962C8B-B14F-4D97-AF65-F5344CB8AC3E}">
        <p14:creationId xmlns:p14="http://schemas.microsoft.com/office/powerpoint/2010/main" val="2474469451"/>
      </p:ext>
    </p:extLst>
  </p:cSld>
  <p:clrMapOvr>
    <a:masterClrMapping/>
  </p:clrMapOvr>
  <p:transition/>
  <p:extLst>
    <p:ext uri="{6950BFC3-D8DA-4A85-94F7-54DA5524770B}">
      <p188:commentRel xmlns:p188="http://schemas.microsoft.com/office/powerpoint/2018/8/main" r:id="rId2"/>
    </p:ext>
  </p:extLs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re 1">
            <a:extLst>
              <a:ext uri="{FF2B5EF4-FFF2-40B4-BE49-F238E27FC236}">
                <a16:creationId xmlns:a16="http://schemas.microsoft.com/office/drawing/2014/main" id="{6E90F1C9-3696-4C50-8FC6-068A7F6BF85C}"/>
              </a:ext>
            </a:extLst>
          </p:cNvPr>
          <p:cNvSpPr>
            <a:spLocks noGrp="1"/>
          </p:cNvSpPr>
          <p:nvPr>
            <p:ph type="title"/>
          </p:nvPr>
        </p:nvSpPr>
        <p:spPr/>
        <p:txBody>
          <a:bodyPr/>
          <a:lstStyle/>
          <a:p>
            <a:r>
              <a:rPr lang="en-GB" dirty="0"/>
              <a:t>DRIP WG Chairs </a:t>
            </a:r>
            <a:r>
              <a:rPr lang="en-US" altLang="en-US" dirty="0"/>
              <a:t> -&gt; 3GPP SA2,</a:t>
            </a:r>
            <a:r>
              <a:rPr lang="en-DE" altLang="en-US"/>
              <a:t> </a:t>
            </a:r>
            <a:r>
              <a:rPr lang="en-GB" altLang="en-US" dirty="0"/>
              <a:t>S</a:t>
            </a:r>
            <a:r>
              <a:rPr lang="en-DE" altLang="en-US"/>
              <a:t>A3</a:t>
            </a:r>
            <a:endParaRPr lang="en-US" altLang="en-US" dirty="0"/>
          </a:p>
        </p:txBody>
      </p:sp>
      <p:sp>
        <p:nvSpPr>
          <p:cNvPr id="14339" name="Espace réservé du contenu 2">
            <a:extLst>
              <a:ext uri="{FF2B5EF4-FFF2-40B4-BE49-F238E27FC236}">
                <a16:creationId xmlns:a16="http://schemas.microsoft.com/office/drawing/2014/main" id="{7CA46EB4-71D2-498B-8DDC-39C3F3A9C96C}"/>
              </a:ext>
            </a:extLst>
          </p:cNvPr>
          <p:cNvSpPr>
            <a:spLocks noGrp="1"/>
          </p:cNvSpPr>
          <p:nvPr>
            <p:ph idx="1"/>
          </p:nvPr>
        </p:nvSpPr>
        <p:spPr/>
        <p:txBody>
          <a:bodyPr/>
          <a:lstStyle/>
          <a:p>
            <a:r>
              <a:rPr lang="en-GB" dirty="0"/>
              <a:t>LS on RFC 9374, "DRIP Entity Tag (DET) for Unmanned Aircraft System Remote ID (UAS RID)</a:t>
            </a:r>
            <a:r>
              <a:rPr lang="en-DE" altLang="en-US" dirty="0"/>
              <a:t>(</a:t>
            </a:r>
            <a:r>
              <a:rPr lang="en-US" altLang="en-US" dirty="0"/>
              <a:t>2</a:t>
            </a:r>
            <a:r>
              <a:rPr lang="en-DE" altLang="en-US" dirty="0"/>
              <a:t>4</a:t>
            </a:r>
            <a:r>
              <a:rPr lang="en-US" altLang="en-US" dirty="0"/>
              <a:t>/</a:t>
            </a:r>
            <a:r>
              <a:rPr lang="en-DE" altLang="en-US" dirty="0"/>
              <a:t>04</a:t>
            </a:r>
            <a:r>
              <a:rPr lang="en-US" altLang="en-US" dirty="0"/>
              <a:t>/</a:t>
            </a:r>
            <a:r>
              <a:rPr lang="en-DE" altLang="en-US" dirty="0"/>
              <a:t>22)</a:t>
            </a:r>
          </a:p>
          <a:p>
            <a:r>
              <a:rPr lang="en-US" altLang="en-US" dirty="0"/>
              <a:t>T</a:t>
            </a:r>
            <a:r>
              <a:rPr lang="en-US" dirty="0"/>
              <a:t>he IETF Drone Remote ID Protocol Working Group (DRIP WG) would like to inform 3GPP about "DRIP Entity Tag (DET) for Unmanned Aircraft System Remote ID (UAS RID)"</a:t>
            </a:r>
            <a:r>
              <a:rPr lang="en-US" altLang="en-US" dirty="0"/>
              <a:t>. </a:t>
            </a:r>
          </a:p>
          <a:p>
            <a:pPr lvl="1"/>
            <a:r>
              <a:rPr lang="en-DE" dirty="0"/>
              <a:t>I</a:t>
            </a:r>
            <a:r>
              <a:rPr lang="en-GB" dirty="0"/>
              <a:t>t</a:t>
            </a:r>
            <a:r>
              <a:rPr lang="en-DE" dirty="0"/>
              <a:t> </a:t>
            </a:r>
            <a:r>
              <a:rPr lang="en-US" dirty="0"/>
              <a:t>is currently in the RFC Editor queue and will be published as an RFC in the coming two months</a:t>
            </a:r>
            <a:endParaRPr lang="en-US" altLang="en-US" dirty="0"/>
          </a:p>
          <a:p>
            <a:r>
              <a:rPr lang="en-DE" altLang="en-US" dirty="0"/>
              <a:t>LS </a:t>
            </a:r>
            <a:r>
              <a:rPr lang="en-DE" altLang="en-US" dirty="0" err="1"/>
              <a:t>schedu</a:t>
            </a:r>
            <a:r>
              <a:rPr lang="en-GB" altLang="en-US" dirty="0"/>
              <a:t>l</a:t>
            </a:r>
            <a:r>
              <a:rPr lang="en-DE" altLang="en-US" dirty="0"/>
              <a:t>e</a:t>
            </a:r>
            <a:r>
              <a:rPr lang="en-GB" altLang="en-US" dirty="0"/>
              <a:t>d</a:t>
            </a:r>
            <a:r>
              <a:rPr lang="en-DE" altLang="en-US" dirty="0"/>
              <a:t> </a:t>
            </a:r>
            <a:r>
              <a:rPr lang="en-GB" altLang="en-US" dirty="0"/>
              <a:t>f</a:t>
            </a:r>
            <a:r>
              <a:rPr lang="en-DE" altLang="en-US" dirty="0"/>
              <a:t>o</a:t>
            </a:r>
            <a:r>
              <a:rPr lang="en-GB" altLang="en-US" dirty="0"/>
              <a:t>r</a:t>
            </a:r>
            <a:r>
              <a:rPr lang="en-DE" altLang="en-US" dirty="0"/>
              <a:t> </a:t>
            </a:r>
            <a:r>
              <a:rPr lang="en-GB" altLang="en-US" dirty="0"/>
              <a:t>A</a:t>
            </a:r>
            <a:r>
              <a:rPr lang="en-DE" altLang="en-US" dirty="0"/>
              <a:t>u</a:t>
            </a:r>
            <a:r>
              <a:rPr lang="en-GB" altLang="en-US" dirty="0"/>
              <a:t>g</a:t>
            </a:r>
            <a:r>
              <a:rPr lang="en-DE" altLang="en-US" dirty="0"/>
              <a:t>u</a:t>
            </a:r>
            <a:r>
              <a:rPr lang="en-GB" altLang="en-US" dirty="0"/>
              <a:t>s</a:t>
            </a:r>
            <a:r>
              <a:rPr lang="en-DE" altLang="en-US" dirty="0"/>
              <a:t>t </a:t>
            </a:r>
            <a:r>
              <a:rPr lang="en-GB" altLang="en-US" dirty="0"/>
              <a:t>m</a:t>
            </a:r>
            <a:r>
              <a:rPr lang="en-DE" altLang="en-US" dirty="0"/>
              <a:t>e</a:t>
            </a:r>
            <a:r>
              <a:rPr lang="en-GB" altLang="en-US" dirty="0"/>
              <a:t>e</a:t>
            </a:r>
            <a:r>
              <a:rPr lang="en-DE" altLang="en-US" dirty="0"/>
              <a:t>t</a:t>
            </a:r>
            <a:r>
              <a:rPr lang="en-GB" altLang="en-US" dirty="0" err="1"/>
              <a:t>i</a:t>
            </a:r>
            <a:r>
              <a:rPr lang="en-DE" altLang="en-US" dirty="0"/>
              <a:t>n</a:t>
            </a:r>
            <a:r>
              <a:rPr lang="en-GB" altLang="en-US" dirty="0"/>
              <a:t>g</a:t>
            </a:r>
            <a:r>
              <a:rPr lang="en-US" altLang="en-US" dirty="0"/>
              <a:t> in SA</a:t>
            </a:r>
            <a:r>
              <a:rPr lang="en-DE" altLang="en-US" dirty="0"/>
              <a:t>2 </a:t>
            </a:r>
            <a:r>
              <a:rPr lang="en-GB" altLang="en-US" dirty="0"/>
              <a:t>a</a:t>
            </a:r>
            <a:r>
              <a:rPr lang="en-DE" altLang="en-US" dirty="0"/>
              <a:t>n</a:t>
            </a:r>
            <a:r>
              <a:rPr lang="en-GB" altLang="en-US" dirty="0"/>
              <a:t>d</a:t>
            </a:r>
            <a:r>
              <a:rPr lang="en-DE" altLang="en-US" dirty="0"/>
              <a:t> </a:t>
            </a:r>
            <a:r>
              <a:rPr lang="en-GB" altLang="en-US" dirty="0"/>
              <a:t>S</a:t>
            </a:r>
            <a:r>
              <a:rPr lang="en-DE" altLang="en-US" dirty="0"/>
              <a:t>A3</a:t>
            </a:r>
            <a:r>
              <a:rPr lang="en-US" altLang="en-US" dirty="0"/>
              <a:t>, </a:t>
            </a:r>
            <a:br>
              <a:rPr lang="en-US" altLang="en-US" dirty="0"/>
            </a:br>
            <a:r>
              <a:rPr lang="en-US" altLang="en-US" dirty="0"/>
              <a:t>Noted in SA2 and SA3</a:t>
            </a:r>
          </a:p>
          <a:p>
            <a:pPr marL="0" indent="0">
              <a:buNone/>
            </a:pPr>
            <a:endParaRPr lang="en-US" altLang="en-US" dirty="0"/>
          </a:p>
        </p:txBody>
      </p:sp>
    </p:spTree>
    <p:extLst>
      <p:ext uri="{BB962C8B-B14F-4D97-AF65-F5344CB8AC3E}">
        <p14:creationId xmlns:p14="http://schemas.microsoft.com/office/powerpoint/2010/main" val="2571655333"/>
      </p:ext>
    </p:extLst>
  </p:cSld>
  <p:clrMapOvr>
    <a:masterClrMapping/>
  </p:clrMapOvr>
  <p:transition/>
  <p:extLst>
    <p:ext uri="{6950BFC3-D8DA-4A85-94F7-54DA5524770B}">
      <p188:commentRel xmlns:p188="http://schemas.microsoft.com/office/powerpoint/2018/8/main" r:id="rId2"/>
    </p:ext>
  </p:extLs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re 1">
            <a:extLst>
              <a:ext uri="{FF2B5EF4-FFF2-40B4-BE49-F238E27FC236}">
                <a16:creationId xmlns:a16="http://schemas.microsoft.com/office/drawing/2014/main" id="{6E90F1C9-3696-4C50-8FC6-068A7F6BF85C}"/>
              </a:ext>
            </a:extLst>
          </p:cNvPr>
          <p:cNvSpPr>
            <a:spLocks noGrp="1"/>
          </p:cNvSpPr>
          <p:nvPr>
            <p:ph type="title"/>
          </p:nvPr>
        </p:nvSpPr>
        <p:spPr/>
        <p:txBody>
          <a:bodyPr/>
          <a:lstStyle/>
          <a:p>
            <a:r>
              <a:rPr lang="en-DE"/>
              <a:t>T</a:t>
            </a:r>
            <a:r>
              <a:rPr lang="en-GB"/>
              <a:t>E</a:t>
            </a:r>
            <a:r>
              <a:rPr lang="en-DE"/>
              <a:t>A</a:t>
            </a:r>
            <a:r>
              <a:rPr lang="en-GB"/>
              <a:t>S </a:t>
            </a:r>
            <a:r>
              <a:rPr lang="en-US" altLang="en-US"/>
              <a:t> -&gt; </a:t>
            </a:r>
            <a:r>
              <a:rPr lang="en-GB"/>
              <a:t>SA2, SA3, SA5, RAN3</a:t>
            </a:r>
            <a:endParaRPr lang="en-US" altLang="en-US"/>
          </a:p>
        </p:txBody>
      </p:sp>
      <p:sp>
        <p:nvSpPr>
          <p:cNvPr id="14339" name="Espace réservé du contenu 2">
            <a:extLst>
              <a:ext uri="{FF2B5EF4-FFF2-40B4-BE49-F238E27FC236}">
                <a16:creationId xmlns:a16="http://schemas.microsoft.com/office/drawing/2014/main" id="{7CA46EB4-71D2-498B-8DDC-39C3F3A9C96C}"/>
              </a:ext>
            </a:extLst>
          </p:cNvPr>
          <p:cNvSpPr>
            <a:spLocks noGrp="1"/>
          </p:cNvSpPr>
          <p:nvPr>
            <p:ph idx="1"/>
          </p:nvPr>
        </p:nvSpPr>
        <p:spPr/>
        <p:txBody>
          <a:bodyPr/>
          <a:lstStyle/>
          <a:p>
            <a:r>
              <a:rPr lang="en-US" sz="2400" dirty="0"/>
              <a:t>LS on RFC 9543, "A Framework for Network Slices in Networks Built from IETF Technologies"</a:t>
            </a:r>
            <a:r>
              <a:rPr lang="en-DE" altLang="en-US" sz="2400" dirty="0"/>
              <a:t>(</a:t>
            </a:r>
            <a:r>
              <a:rPr lang="en-US" altLang="en-US" sz="2400" dirty="0"/>
              <a:t>2</a:t>
            </a:r>
            <a:r>
              <a:rPr lang="en-DE" altLang="en-US" sz="2400" dirty="0"/>
              <a:t>4</a:t>
            </a:r>
            <a:r>
              <a:rPr lang="en-US" altLang="en-US" sz="2400" dirty="0"/>
              <a:t>/</a:t>
            </a:r>
            <a:r>
              <a:rPr lang="en-DE" altLang="en-US" sz="2400" dirty="0"/>
              <a:t>04</a:t>
            </a:r>
            <a:r>
              <a:rPr lang="en-US" altLang="en-US" sz="2400" dirty="0"/>
              <a:t>/</a:t>
            </a:r>
            <a:r>
              <a:rPr lang="en-DE" altLang="en-US" sz="2400" dirty="0"/>
              <a:t>24)</a:t>
            </a:r>
          </a:p>
          <a:p>
            <a:r>
              <a:rPr lang="en-DE" sz="2400" dirty="0"/>
              <a:t>T</a:t>
            </a:r>
            <a:r>
              <a:rPr lang="en-US" sz="2400" dirty="0"/>
              <a:t>he IETF TEAS WG would like to inform 3GPP and the SDOs in the C</a:t>
            </a:r>
            <a:r>
              <a:rPr lang="en-DE" sz="2400" dirty="0"/>
              <a:t>C</a:t>
            </a:r>
            <a:r>
              <a:rPr lang="en-US" sz="2400" dirty="0"/>
              <a:t> list about the publication of a new informational RFC - RFC9543, "A Framework for Network Slices in Networks Built from IETF Technologies” </a:t>
            </a:r>
            <a:r>
              <a:rPr lang="en-US" altLang="en-US" sz="2400" dirty="0"/>
              <a:t>. </a:t>
            </a:r>
          </a:p>
          <a:p>
            <a:pPr lvl="1"/>
            <a:r>
              <a:rPr lang="en-US" dirty="0"/>
              <a:t>This document describes network slicing in the context of networks built from IETF technologies. It establishes the general principles of network slicing in the IETF context.</a:t>
            </a:r>
            <a:endParaRPr lang="en-US" altLang="en-US" dirty="0"/>
          </a:p>
          <a:p>
            <a:r>
              <a:rPr lang="en-DE" altLang="en-US" sz="2400" dirty="0"/>
              <a:t>LS </a:t>
            </a:r>
            <a:r>
              <a:rPr lang="en-DE" altLang="en-US" sz="2400" dirty="0" err="1"/>
              <a:t>schedu</a:t>
            </a:r>
            <a:r>
              <a:rPr lang="en-GB" altLang="en-US" sz="2400" dirty="0"/>
              <a:t>l</a:t>
            </a:r>
            <a:r>
              <a:rPr lang="en-DE" altLang="en-US" sz="2400" dirty="0"/>
              <a:t>e</a:t>
            </a:r>
            <a:r>
              <a:rPr lang="en-GB" altLang="en-US" sz="2400" dirty="0"/>
              <a:t>d</a:t>
            </a:r>
            <a:r>
              <a:rPr lang="en-DE" altLang="en-US" sz="2400" dirty="0"/>
              <a:t> </a:t>
            </a:r>
            <a:r>
              <a:rPr lang="en-GB" altLang="en-US" sz="2400" dirty="0"/>
              <a:t>f</a:t>
            </a:r>
            <a:r>
              <a:rPr lang="en-DE" altLang="en-US" sz="2400" dirty="0"/>
              <a:t>o</a:t>
            </a:r>
            <a:r>
              <a:rPr lang="en-GB" altLang="en-US" sz="2400" dirty="0"/>
              <a:t>r</a:t>
            </a:r>
            <a:r>
              <a:rPr lang="en-DE" altLang="en-US" sz="2400" dirty="0"/>
              <a:t> </a:t>
            </a:r>
            <a:r>
              <a:rPr lang="en-GB" altLang="en-US" sz="2400" dirty="0"/>
              <a:t>A</a:t>
            </a:r>
            <a:r>
              <a:rPr lang="en-DE" altLang="en-US" sz="2400" dirty="0"/>
              <a:t>u</a:t>
            </a:r>
            <a:r>
              <a:rPr lang="en-GB" altLang="en-US" sz="2400" dirty="0"/>
              <a:t>g</a:t>
            </a:r>
            <a:r>
              <a:rPr lang="en-DE" altLang="en-US" sz="2400" dirty="0"/>
              <a:t>u</a:t>
            </a:r>
            <a:r>
              <a:rPr lang="en-GB" altLang="en-US" sz="2400" dirty="0"/>
              <a:t>s</a:t>
            </a:r>
            <a:r>
              <a:rPr lang="en-DE" altLang="en-US" sz="2400" dirty="0"/>
              <a:t>t </a:t>
            </a:r>
            <a:r>
              <a:rPr lang="en-GB" altLang="en-US" sz="2400" dirty="0"/>
              <a:t>M</a:t>
            </a:r>
            <a:r>
              <a:rPr lang="en-DE" altLang="en-US" sz="2400" dirty="0"/>
              <a:t>e</a:t>
            </a:r>
            <a:r>
              <a:rPr lang="en-GB" altLang="en-US" sz="2400" dirty="0"/>
              <a:t>e</a:t>
            </a:r>
            <a:r>
              <a:rPr lang="en-DE" altLang="en-US" sz="2400" dirty="0"/>
              <a:t>t</a:t>
            </a:r>
            <a:r>
              <a:rPr lang="en-GB" altLang="en-US" sz="2400" dirty="0" err="1"/>
              <a:t>i</a:t>
            </a:r>
            <a:r>
              <a:rPr lang="en-DE" altLang="en-US" sz="2400" dirty="0"/>
              <a:t>n</a:t>
            </a:r>
            <a:r>
              <a:rPr lang="en-GB" altLang="en-US" sz="2400" dirty="0"/>
              <a:t>g</a:t>
            </a:r>
            <a:r>
              <a:rPr lang="en-US" altLang="en-US" sz="2400" dirty="0"/>
              <a:t> in </a:t>
            </a:r>
            <a:r>
              <a:rPr lang="en-GB" sz="2400" dirty="0"/>
              <a:t>SA2, SA3, SA5, RAN3. Noted in SA2, SA3, SA5, and RAN3</a:t>
            </a:r>
          </a:p>
        </p:txBody>
      </p:sp>
    </p:spTree>
    <p:extLst>
      <p:ext uri="{BB962C8B-B14F-4D97-AF65-F5344CB8AC3E}">
        <p14:creationId xmlns:p14="http://schemas.microsoft.com/office/powerpoint/2010/main" val="1329678427"/>
      </p:ext>
    </p:extLst>
  </p:cSld>
  <p:clrMapOvr>
    <a:masterClrMapping/>
  </p:clrMapOvr>
  <p:transition/>
  <p:extLst>
    <p:ext uri="{6950BFC3-D8DA-4A85-94F7-54DA5524770B}">
      <p188:commentRel xmlns:p188="http://schemas.microsoft.com/office/powerpoint/2018/8/main" r:id="rId2"/>
    </p:ext>
  </p:extLs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A80191-B728-485E-832D-D85AA6773C34}"/>
              </a:ext>
            </a:extLst>
          </p:cNvPr>
          <p:cNvSpPr>
            <a:spLocks noGrp="1"/>
          </p:cNvSpPr>
          <p:nvPr>
            <p:ph type="title"/>
          </p:nvPr>
        </p:nvSpPr>
        <p:spPr/>
        <p:txBody>
          <a:bodyPr/>
          <a:lstStyle/>
          <a:p>
            <a:r>
              <a:rPr lang="en-US" dirty="0"/>
              <a:t>3GPP SA2 -&gt; MASQUE</a:t>
            </a:r>
          </a:p>
        </p:txBody>
      </p:sp>
      <p:sp>
        <p:nvSpPr>
          <p:cNvPr id="3" name="Content Placeholder 2">
            <a:extLst>
              <a:ext uri="{FF2B5EF4-FFF2-40B4-BE49-F238E27FC236}">
                <a16:creationId xmlns:a16="http://schemas.microsoft.com/office/drawing/2014/main" id="{D365BA92-486B-4AC9-A49D-CABBBE2C0709}"/>
              </a:ext>
            </a:extLst>
          </p:cNvPr>
          <p:cNvSpPr>
            <a:spLocks noGrp="1"/>
          </p:cNvSpPr>
          <p:nvPr>
            <p:ph idx="1"/>
          </p:nvPr>
        </p:nvSpPr>
        <p:spPr/>
        <p:txBody>
          <a:bodyPr/>
          <a:lstStyle/>
          <a:p>
            <a:r>
              <a:rPr lang="en-US" dirty="0"/>
              <a:t> </a:t>
            </a:r>
            <a:r>
              <a:rPr lang="en-GB" sz="1800" dirty="0">
                <a:effectLst/>
                <a:latin typeface="Arial" panose="020B0604020202020204" pitchFamily="34" charset="0"/>
                <a:ea typeface="SimSun" panose="02010600030101010101" pitchFamily="2" charset="-122"/>
              </a:rPr>
              <a:t>LS on XRM metadata exchange between 3GPP Core and an Application server</a:t>
            </a:r>
            <a:endParaRPr lang="en-US" dirty="0"/>
          </a:p>
          <a:p>
            <a:r>
              <a:rPr lang="en-US" dirty="0"/>
              <a:t> </a:t>
            </a:r>
            <a:r>
              <a:rPr lang="en-GB" sz="1800" dirty="0">
                <a:effectLst/>
                <a:latin typeface="Arial" panose="020B0604020202020204" pitchFamily="34" charset="0"/>
                <a:ea typeface="SimSun" panose="02010600030101010101" pitchFamily="2" charset="-122"/>
              </a:rPr>
              <a:t>SA2 kindly asks IETF Multiplexed Application Substrate over QUIC Encryption WG to answer to the questions on </a:t>
            </a:r>
            <a:r>
              <a:rPr lang="en-GB" sz="1800" dirty="0">
                <a:latin typeface="Arial" panose="020B0604020202020204" pitchFamily="34" charset="0"/>
                <a:ea typeface="SimSun" panose="02010600030101010101" pitchFamily="2" charset="-122"/>
              </a:rPr>
              <a:t>connect-UDP client (in the UPF) raised in the </a:t>
            </a:r>
            <a:r>
              <a:rPr lang="en-GB" sz="1800" dirty="0">
                <a:effectLst/>
                <a:latin typeface="Arial" panose="020B0604020202020204" pitchFamily="34" charset="0"/>
                <a:ea typeface="SimSun" panose="02010600030101010101" pitchFamily="2" charset="-122"/>
              </a:rPr>
              <a:t>LS.</a:t>
            </a:r>
            <a:endParaRPr lang="en-US" dirty="0"/>
          </a:p>
        </p:txBody>
      </p:sp>
    </p:spTree>
    <p:extLst>
      <p:ext uri="{BB962C8B-B14F-4D97-AF65-F5344CB8AC3E}">
        <p14:creationId xmlns:p14="http://schemas.microsoft.com/office/powerpoint/2010/main" val="2613819098"/>
      </p:ext>
    </p:extLst>
  </p:cSld>
  <p:clrMapOvr>
    <a:masterClrMapping/>
  </p:clrMapOvr>
  <p:transition>
    <p:wipe dir="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A80191-B728-485E-832D-D85AA6773C34}"/>
              </a:ext>
            </a:extLst>
          </p:cNvPr>
          <p:cNvSpPr>
            <a:spLocks noGrp="1"/>
          </p:cNvSpPr>
          <p:nvPr>
            <p:ph type="title"/>
          </p:nvPr>
        </p:nvSpPr>
        <p:spPr/>
        <p:txBody>
          <a:bodyPr/>
          <a:lstStyle/>
          <a:p>
            <a:r>
              <a:rPr lang="en-US" dirty="0"/>
              <a:t>3GPP SA4 -&gt;</a:t>
            </a:r>
            <a:r>
              <a:rPr lang="en-GB" dirty="0"/>
              <a:t> IETF</a:t>
            </a:r>
            <a:endParaRPr lang="en-US" dirty="0"/>
          </a:p>
        </p:txBody>
      </p:sp>
      <p:sp>
        <p:nvSpPr>
          <p:cNvPr id="3" name="Content Placeholder 2">
            <a:extLst>
              <a:ext uri="{FF2B5EF4-FFF2-40B4-BE49-F238E27FC236}">
                <a16:creationId xmlns:a16="http://schemas.microsoft.com/office/drawing/2014/main" id="{D365BA92-486B-4AC9-A49D-CABBBE2C0709}"/>
              </a:ext>
            </a:extLst>
          </p:cNvPr>
          <p:cNvSpPr>
            <a:spLocks noGrp="1"/>
          </p:cNvSpPr>
          <p:nvPr>
            <p:ph idx="1"/>
          </p:nvPr>
        </p:nvSpPr>
        <p:spPr/>
        <p:txBody>
          <a:bodyPr/>
          <a:lstStyle/>
          <a:p>
            <a:r>
              <a:rPr lang="en-GB" sz="1800" dirty="0">
                <a:solidFill>
                  <a:srgbClr val="000000"/>
                </a:solidFill>
                <a:latin typeface="Arial" panose="020B0604020202020204" pitchFamily="34" charset="0"/>
              </a:rPr>
              <a:t>LS on the IVAS Codec</a:t>
            </a:r>
          </a:p>
          <a:p>
            <a:r>
              <a:rPr lang="en-GB" sz="1800" dirty="0">
                <a:solidFill>
                  <a:srgbClr val="000000"/>
                </a:solidFill>
                <a:effectLst/>
                <a:latin typeface="Arial" panose="020B0604020202020204" pitchFamily="34" charset="0"/>
                <a:ea typeface="Times New Roman" panose="02020603050405020304" pitchFamily="18" charset="0"/>
              </a:rPr>
              <a:t>The LS informs about the completion of the work on IVAS codec in SA4 and provides principal information. IVAS is the next generation codec in 3GPP. It is an extension of the 3GPP Enhanced Voice Services (EVS) codec. The codec is optimized for services over 5G mobile networks and implementations on 5G devices</a:t>
            </a:r>
            <a:endParaRPr lang="en-US" dirty="0"/>
          </a:p>
        </p:txBody>
      </p:sp>
    </p:spTree>
    <p:extLst>
      <p:ext uri="{BB962C8B-B14F-4D97-AF65-F5344CB8AC3E}">
        <p14:creationId xmlns:p14="http://schemas.microsoft.com/office/powerpoint/2010/main" val="3668415021"/>
      </p:ext>
    </p:extLst>
  </p:cSld>
  <p:clrMapOvr>
    <a:masterClrMapping/>
  </p:clrMapOvr>
  <p:transition>
    <p:wipe dir="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re 1">
            <a:extLst>
              <a:ext uri="{FF2B5EF4-FFF2-40B4-BE49-F238E27FC236}">
                <a16:creationId xmlns:a16="http://schemas.microsoft.com/office/drawing/2014/main" id="{00B05E22-F120-4C43-8122-70B95F633671}"/>
              </a:ext>
            </a:extLst>
          </p:cNvPr>
          <p:cNvSpPr>
            <a:spLocks noGrp="1"/>
          </p:cNvSpPr>
          <p:nvPr>
            <p:ph type="title"/>
          </p:nvPr>
        </p:nvSpPr>
        <p:spPr/>
        <p:txBody>
          <a:bodyPr/>
          <a:lstStyle/>
          <a:p>
            <a:r>
              <a:rPr lang="en-US" altLang="en-US"/>
              <a:t>Tracking requests to IANA</a:t>
            </a:r>
          </a:p>
        </p:txBody>
      </p:sp>
    </p:spTree>
  </p:cSld>
  <p:clrMapOvr>
    <a:masterClrMapping/>
  </p:clrMapOvr>
  <p:transition>
    <p:wipe dir="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re 1">
            <a:extLst>
              <a:ext uri="{FF2B5EF4-FFF2-40B4-BE49-F238E27FC236}">
                <a16:creationId xmlns:a16="http://schemas.microsoft.com/office/drawing/2014/main" id="{1580B02B-47AC-45B6-A356-D5DE67179A0F}"/>
              </a:ext>
            </a:extLst>
          </p:cNvPr>
          <p:cNvSpPr>
            <a:spLocks noGrp="1"/>
          </p:cNvSpPr>
          <p:nvPr>
            <p:ph type="title"/>
          </p:nvPr>
        </p:nvSpPr>
        <p:spPr/>
        <p:txBody>
          <a:bodyPr/>
          <a:lstStyle/>
          <a:p>
            <a:r>
              <a:rPr lang="en-US" altLang="en-US"/>
              <a:t>IANA assignment request handling</a:t>
            </a:r>
          </a:p>
        </p:txBody>
      </p:sp>
      <p:sp>
        <p:nvSpPr>
          <p:cNvPr id="16387" name="Espace réservé du contenu 2">
            <a:extLst>
              <a:ext uri="{FF2B5EF4-FFF2-40B4-BE49-F238E27FC236}">
                <a16:creationId xmlns:a16="http://schemas.microsoft.com/office/drawing/2014/main" id="{BB5CAED9-8044-4F28-8D9D-221D8DB913C5}"/>
              </a:ext>
            </a:extLst>
          </p:cNvPr>
          <p:cNvSpPr>
            <a:spLocks noGrp="1"/>
          </p:cNvSpPr>
          <p:nvPr>
            <p:ph idx="1"/>
          </p:nvPr>
        </p:nvSpPr>
        <p:spPr/>
        <p:txBody>
          <a:bodyPr/>
          <a:lstStyle/>
          <a:p>
            <a:r>
              <a:rPr lang="en-GB" altLang="en-US"/>
              <a:t>Ov</a:t>
            </a:r>
            <a:r>
              <a:rPr lang="en-DE" altLang="en-US"/>
              <a:t>e</a:t>
            </a:r>
            <a:r>
              <a:rPr lang="en-GB" altLang="en-US"/>
              <a:t>r</a:t>
            </a:r>
            <a:r>
              <a:rPr lang="en-DE" altLang="en-US"/>
              <a:t>v</a:t>
            </a:r>
            <a:r>
              <a:rPr lang="en-GB" altLang="en-US"/>
              <a:t>i</a:t>
            </a:r>
            <a:r>
              <a:rPr lang="en-DE" altLang="en-US"/>
              <a:t>e</a:t>
            </a:r>
            <a:r>
              <a:rPr lang="en-GB" altLang="en-US"/>
              <a:t>w</a:t>
            </a:r>
            <a:r>
              <a:rPr lang="en-US" altLang="en-US"/>
              <a:t>:</a:t>
            </a:r>
          </a:p>
          <a:p>
            <a:pPr lvl="1"/>
            <a:r>
              <a:rPr lang="en-US" altLang="en-US"/>
              <a:t>A lot of IANA assignment requests have been done</a:t>
            </a:r>
          </a:p>
          <a:p>
            <a:pPr lvl="1"/>
            <a:r>
              <a:rPr lang="en-US" altLang="en-US"/>
              <a:t>Any IANA assignment request must be indicated to the IETF liaison</a:t>
            </a:r>
            <a:r>
              <a:rPr lang="en-DE" altLang="en-US"/>
              <a:t> </a:t>
            </a:r>
            <a:r>
              <a:rPr lang="en-GB" altLang="en-US"/>
              <a:t>a</a:t>
            </a:r>
            <a:r>
              <a:rPr lang="en-DE" altLang="en-US"/>
              <a:t>n</a:t>
            </a:r>
            <a:r>
              <a:rPr lang="en-GB" altLang="en-US"/>
              <a:t>d</a:t>
            </a:r>
            <a:r>
              <a:rPr lang="en-DE" altLang="en-US"/>
              <a:t> </a:t>
            </a:r>
            <a:r>
              <a:rPr lang="en-GB" altLang="en-US"/>
              <a:t>S</a:t>
            </a:r>
            <a:r>
              <a:rPr lang="en-DE" altLang="en-US"/>
              <a:t>p</a:t>
            </a:r>
            <a:r>
              <a:rPr lang="en-GB" altLang="en-US"/>
              <a:t>e</a:t>
            </a:r>
            <a:r>
              <a:rPr lang="en-DE" altLang="en-US"/>
              <a:t>c</a:t>
            </a:r>
            <a:r>
              <a:rPr lang="en-GB" altLang="en-US"/>
              <a:t>i</a:t>
            </a:r>
            <a:r>
              <a:rPr lang="en-DE" altLang="en-US"/>
              <a:t>f</a:t>
            </a:r>
            <a:r>
              <a:rPr lang="en-GB" altLang="en-US"/>
              <a:t>i</a:t>
            </a:r>
            <a:r>
              <a:rPr lang="en-DE" altLang="en-US"/>
              <a:t>c</a:t>
            </a:r>
            <a:r>
              <a:rPr lang="en-GB" altLang="en-US"/>
              <a:t>a</a:t>
            </a:r>
            <a:r>
              <a:rPr lang="en-DE" altLang="en-US"/>
              <a:t>t</a:t>
            </a:r>
            <a:r>
              <a:rPr lang="en-GB" altLang="en-US"/>
              <a:t>i</a:t>
            </a:r>
            <a:r>
              <a:rPr lang="en-DE" altLang="en-US"/>
              <a:t>o</a:t>
            </a:r>
            <a:r>
              <a:rPr lang="en-GB" altLang="en-US"/>
              <a:t>n</a:t>
            </a:r>
            <a:r>
              <a:rPr lang="en-DE" altLang="en-US"/>
              <a:t> </a:t>
            </a:r>
            <a:r>
              <a:rPr lang="en-GB" altLang="en-US"/>
              <a:t>M</a:t>
            </a:r>
            <a:r>
              <a:rPr lang="en-DE" altLang="en-US"/>
              <a:t>a</a:t>
            </a:r>
            <a:r>
              <a:rPr lang="en-GB" altLang="en-US"/>
              <a:t>n</a:t>
            </a:r>
            <a:r>
              <a:rPr lang="en-DE" altLang="en-US"/>
              <a:t>a</a:t>
            </a:r>
            <a:r>
              <a:rPr lang="en-GB" altLang="en-US"/>
              <a:t>g</a:t>
            </a:r>
            <a:r>
              <a:rPr lang="en-DE" altLang="en-US"/>
              <a:t>e</a:t>
            </a:r>
            <a:r>
              <a:rPr lang="en-GB" altLang="en-US"/>
              <a:t>r</a:t>
            </a:r>
            <a:endParaRPr lang="en-US" altLang="en-US"/>
          </a:p>
          <a:p>
            <a:pPr lvl="1"/>
            <a:r>
              <a:rPr lang="en-US" altLang="en-US"/>
              <a:t>Template for IANA assignment request as an Appendix included in the 3GPP spec</a:t>
            </a:r>
            <a:r>
              <a:rPr lang="en-DE" altLang="en-US"/>
              <a:t>i</a:t>
            </a:r>
            <a:r>
              <a:rPr lang="en-GB" altLang="en-US"/>
              <a:t>f</a:t>
            </a:r>
            <a:r>
              <a:rPr lang="en-DE" altLang="en-US"/>
              <a:t>i</a:t>
            </a:r>
            <a:r>
              <a:rPr lang="en-GB" altLang="en-US"/>
              <a:t>c</a:t>
            </a:r>
            <a:r>
              <a:rPr lang="en-DE" altLang="en-US"/>
              <a:t>a</a:t>
            </a:r>
            <a:r>
              <a:rPr lang="en-GB" altLang="en-US"/>
              <a:t>t</a:t>
            </a:r>
            <a:r>
              <a:rPr lang="en-DE" altLang="en-US"/>
              <a:t>i</a:t>
            </a:r>
            <a:r>
              <a:rPr lang="en-GB" altLang="en-US"/>
              <a:t>o</a:t>
            </a:r>
            <a:r>
              <a:rPr lang="en-DE" altLang="en-US"/>
              <a:t>n</a:t>
            </a:r>
            <a:r>
              <a:rPr lang="en-GB" altLang="en-US"/>
              <a:t>s</a:t>
            </a:r>
            <a:r>
              <a:rPr lang="en-DE" altLang="en-US"/>
              <a:t> </a:t>
            </a:r>
            <a:r>
              <a:rPr lang="en-US" altLang="en-US"/>
              <a:t>requiring the assignment</a:t>
            </a:r>
            <a:endParaRPr lang="en-DE" altLang="en-US"/>
          </a:p>
          <a:p>
            <a:pPr lvl="1"/>
            <a:r>
              <a:rPr lang="en-DE" altLang="en-US"/>
              <a:t>Diameter application identifier request needs to be ad</a:t>
            </a:r>
            <a:r>
              <a:rPr lang="en-GB" altLang="en-US"/>
              <a:t>d</a:t>
            </a:r>
            <a:r>
              <a:rPr lang="en-DE" altLang="en-US"/>
              <a:t>e</a:t>
            </a:r>
            <a:r>
              <a:rPr lang="en-GB" altLang="en-US"/>
              <a:t>d</a:t>
            </a:r>
            <a:r>
              <a:rPr lang="en-DE" altLang="en-US"/>
              <a:t>/covered.</a:t>
            </a:r>
            <a:endParaRPr lang="en-US" altLang="en-US"/>
          </a:p>
          <a:p>
            <a:pPr lvl="1"/>
            <a:r>
              <a:rPr lang="en-US" altLang="en-US"/>
              <a:t>The requests</a:t>
            </a:r>
            <a:r>
              <a:rPr lang="en-DE" altLang="en-US"/>
              <a:t> </a:t>
            </a:r>
            <a:r>
              <a:rPr lang="en-GB" altLang="en-US"/>
              <a:t>a</a:t>
            </a:r>
            <a:r>
              <a:rPr lang="en-DE" altLang="en-US"/>
              <a:t>r</a:t>
            </a:r>
            <a:r>
              <a:rPr lang="en-GB" altLang="en-US"/>
              <a:t>e</a:t>
            </a:r>
            <a:r>
              <a:rPr lang="en-DE" altLang="en-US"/>
              <a:t> </a:t>
            </a:r>
            <a:r>
              <a:rPr lang="en-GB" altLang="en-US"/>
              <a:t>t</a:t>
            </a:r>
            <a:r>
              <a:rPr lang="en-DE" altLang="en-US"/>
              <a:t>r</a:t>
            </a:r>
            <a:r>
              <a:rPr lang="en-GB" altLang="en-US"/>
              <a:t>a</a:t>
            </a:r>
            <a:r>
              <a:rPr lang="en-DE" altLang="en-US"/>
              <a:t>c</a:t>
            </a:r>
            <a:r>
              <a:rPr lang="en-GB" altLang="en-US"/>
              <a:t>k</a:t>
            </a:r>
            <a:r>
              <a:rPr lang="en-DE" altLang="en-US"/>
              <a:t>e</a:t>
            </a:r>
            <a:r>
              <a:rPr lang="en-GB" altLang="en-US"/>
              <a:t>d</a:t>
            </a:r>
            <a:r>
              <a:rPr lang="en-DE" altLang="en-US"/>
              <a:t> </a:t>
            </a:r>
            <a:r>
              <a:rPr lang="en-GB" altLang="en-US"/>
              <a:t>b</a:t>
            </a:r>
            <a:r>
              <a:rPr lang="en-DE" altLang="en-US"/>
              <a:t>y </a:t>
            </a:r>
            <a:r>
              <a:rPr lang="en-GB" altLang="en-US"/>
              <a:t>M</a:t>
            </a:r>
            <a:r>
              <a:rPr lang="en-DE" altLang="en-US"/>
              <a:t>C</a:t>
            </a:r>
            <a:r>
              <a:rPr lang="en-GB" altLang="en-US"/>
              <a:t>C</a:t>
            </a:r>
            <a:r>
              <a:rPr lang="en-DE" altLang="en-US"/>
              <a:t> </a:t>
            </a:r>
            <a:r>
              <a:rPr lang="en-GB" altLang="en-US"/>
              <a:t>o</a:t>
            </a:r>
            <a:r>
              <a:rPr lang="en-DE" altLang="en-US"/>
              <a:t>n </a:t>
            </a:r>
            <a:r>
              <a:rPr lang="en-GB" altLang="en-US"/>
              <a:t>t</a:t>
            </a:r>
            <a:r>
              <a:rPr lang="en-DE" altLang="en-US"/>
              <a:t>h</a:t>
            </a:r>
            <a:r>
              <a:rPr lang="en-GB" altLang="en-US"/>
              <a:t>e</a:t>
            </a:r>
            <a:r>
              <a:rPr lang="en-DE" altLang="en-US"/>
              <a:t> 3</a:t>
            </a:r>
            <a:r>
              <a:rPr lang="en-GB" altLang="en-US"/>
              <a:t>G</a:t>
            </a:r>
            <a:r>
              <a:rPr lang="en-DE" altLang="en-US"/>
              <a:t>P</a:t>
            </a:r>
            <a:r>
              <a:rPr lang="en-GB" altLang="en-US"/>
              <a:t>P</a:t>
            </a:r>
            <a:r>
              <a:rPr lang="en-US" altLang="en-US"/>
              <a:t> web page</a:t>
            </a:r>
            <a:r>
              <a:rPr lang="en-DE" altLang="en-US"/>
              <a:t> </a:t>
            </a:r>
            <a:r>
              <a:rPr lang="en-GB" altLang="en-US"/>
              <a:t>u</a:t>
            </a:r>
            <a:r>
              <a:rPr lang="en-DE" altLang="en-US"/>
              <a:t>n</a:t>
            </a:r>
            <a:r>
              <a:rPr lang="en-GB" altLang="en-US"/>
              <a:t>d</a:t>
            </a:r>
            <a:r>
              <a:rPr lang="en-DE" altLang="en-US"/>
              <a:t>e</a:t>
            </a:r>
            <a:r>
              <a:rPr lang="en-GB" altLang="en-US"/>
              <a:t>r</a:t>
            </a:r>
            <a:r>
              <a:rPr lang="en-DE" altLang="en-US"/>
              <a:t> </a:t>
            </a:r>
            <a:r>
              <a:rPr lang="en-GB" altLang="en-US"/>
              <a:t>D</a:t>
            </a:r>
            <a:r>
              <a:rPr lang="en-DE" altLang="en-US"/>
              <a:t>e</a:t>
            </a:r>
            <a:r>
              <a:rPr lang="en-GB" altLang="en-US"/>
              <a:t>l</a:t>
            </a:r>
            <a:r>
              <a:rPr lang="en-DE" altLang="en-US"/>
              <a:t>e</a:t>
            </a:r>
            <a:r>
              <a:rPr lang="en-GB" altLang="en-US"/>
              <a:t>g</a:t>
            </a:r>
            <a:r>
              <a:rPr lang="en-DE" altLang="en-US"/>
              <a:t>a</a:t>
            </a:r>
            <a:r>
              <a:rPr lang="en-GB" altLang="en-US"/>
              <a:t>t</a:t>
            </a:r>
            <a:r>
              <a:rPr lang="en-DE" altLang="en-US"/>
              <a:t>e</a:t>
            </a:r>
            <a:r>
              <a:rPr lang="en-GB" altLang="en-US"/>
              <a:t>s</a:t>
            </a:r>
            <a:r>
              <a:rPr lang="en-DE" altLang="en-US"/>
              <a:t> </a:t>
            </a:r>
            <a:r>
              <a:rPr lang="en-GB" altLang="en-US"/>
              <a:t>C</a:t>
            </a:r>
            <a:r>
              <a:rPr lang="en-DE" altLang="en-US"/>
              <a:t>o</a:t>
            </a:r>
            <a:r>
              <a:rPr lang="en-GB" altLang="en-US"/>
              <a:t>r</a:t>
            </a:r>
            <a:r>
              <a:rPr lang="en-DE" altLang="en-US"/>
              <a:t>n</a:t>
            </a:r>
            <a:r>
              <a:rPr lang="en-GB" altLang="en-US"/>
              <a:t>e</a:t>
            </a:r>
            <a:r>
              <a:rPr lang="en-DE" altLang="en-US"/>
              <a:t>r</a:t>
            </a:r>
            <a:r>
              <a:rPr lang="en-US" altLang="en-US"/>
              <a:t>:</a:t>
            </a:r>
            <a:br>
              <a:rPr lang="en-US" altLang="en-US"/>
            </a:br>
            <a:r>
              <a:rPr lang="en-US" altLang="en-US"/>
              <a:t> </a:t>
            </a:r>
            <a:r>
              <a:rPr lang="en-GB">
                <a:hlinkClick r:id="rId2"/>
              </a:rPr>
              <a:t>IANA registration requests tracking (3gpp.org)</a:t>
            </a:r>
            <a:endParaRPr lang="en-US" altLang="en-US"/>
          </a:p>
        </p:txBody>
      </p:sp>
    </p:spTree>
  </p:cSld>
  <p:clrMapOvr>
    <a:masterClrMapping/>
  </p:clrMapOvr>
  <p:transition>
    <p:wipe dir="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re 1">
            <a:extLst>
              <a:ext uri="{FF2B5EF4-FFF2-40B4-BE49-F238E27FC236}">
                <a16:creationId xmlns:a16="http://schemas.microsoft.com/office/drawing/2014/main" id="{90EC28AC-40B8-420F-992F-BFBAF4B0E2BD}"/>
              </a:ext>
            </a:extLst>
          </p:cNvPr>
          <p:cNvSpPr>
            <a:spLocks noGrp="1"/>
          </p:cNvSpPr>
          <p:nvPr>
            <p:ph type="title"/>
          </p:nvPr>
        </p:nvSpPr>
        <p:spPr>
          <a:xfrm>
            <a:off x="838200" y="1709738"/>
            <a:ext cx="10515600" cy="4432300"/>
          </a:xfrm>
        </p:spPr>
        <p:txBody>
          <a:bodyPr/>
          <a:lstStyle/>
          <a:p>
            <a:r>
              <a:rPr lang="en-US" altLang="en-US"/>
              <a:t>IETF Dependencies</a:t>
            </a:r>
            <a:br>
              <a:rPr lang="en-DE" altLang="en-US"/>
            </a:br>
            <a:br>
              <a:rPr lang="en-DE" altLang="en-US"/>
            </a:br>
            <a:br>
              <a:rPr lang="en-DE" altLang="en-US"/>
            </a:br>
            <a:endParaRPr lang="en-US" altLang="en-US" sz="2400">
              <a:solidFill>
                <a:srgbClr val="FF0000"/>
              </a:solidFill>
            </a:endParaRPr>
          </a:p>
        </p:txBody>
      </p:sp>
    </p:spTree>
  </p:cSld>
  <p:clrMapOvr>
    <a:masterClrMapping/>
  </p:clrMapOvr>
  <p:transition>
    <p:wipe dir="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re 1">
            <a:extLst>
              <a:ext uri="{FF2B5EF4-FFF2-40B4-BE49-F238E27FC236}">
                <a16:creationId xmlns:a16="http://schemas.microsoft.com/office/drawing/2014/main" id="{D17C2684-B7F9-4990-98DB-6AE9A1080D6C}"/>
              </a:ext>
            </a:extLst>
          </p:cNvPr>
          <p:cNvSpPr>
            <a:spLocks noGrp="1"/>
          </p:cNvSpPr>
          <p:nvPr>
            <p:ph type="title"/>
          </p:nvPr>
        </p:nvSpPr>
        <p:spPr/>
        <p:txBody>
          <a:bodyPr/>
          <a:lstStyle/>
          <a:p>
            <a:r>
              <a:rPr lang="en-US" altLang="en-US"/>
              <a:t>New Published RFCs</a:t>
            </a:r>
          </a:p>
        </p:txBody>
      </p:sp>
    </p:spTree>
  </p:cSld>
  <p:clrMapOvr>
    <a:masterClrMapping/>
  </p:clrMapOvr>
  <p:transition>
    <p:wipe dir="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EFC09C7B-5D03-4AAE-BBE0-F11D2DC653D8}"/>
              </a:ext>
            </a:extLst>
          </p:cNvPr>
          <p:cNvSpPr>
            <a:spLocks noGrp="1"/>
          </p:cNvSpPr>
          <p:nvPr>
            <p:ph type="title"/>
          </p:nvPr>
        </p:nvSpPr>
        <p:spPr/>
        <p:txBody>
          <a:bodyPr/>
          <a:lstStyle/>
          <a:p>
            <a:pPr>
              <a:defRPr/>
            </a:pPr>
            <a:r>
              <a:rPr lang="en-US" dirty="0">
                <a:highlight>
                  <a:srgbClr val="FFFFFF"/>
                </a:highlight>
              </a:rPr>
              <a:t>Published RFCs</a:t>
            </a:r>
          </a:p>
        </p:txBody>
      </p:sp>
      <p:sp>
        <p:nvSpPr>
          <p:cNvPr id="3" name="Espace réservé du contenu 2">
            <a:extLst>
              <a:ext uri="{FF2B5EF4-FFF2-40B4-BE49-F238E27FC236}">
                <a16:creationId xmlns:a16="http://schemas.microsoft.com/office/drawing/2014/main" id="{F07416FA-22F9-4EB5-A2BD-521EA6A3AF52}"/>
              </a:ext>
            </a:extLst>
          </p:cNvPr>
          <p:cNvSpPr>
            <a:spLocks noGrp="1"/>
          </p:cNvSpPr>
          <p:nvPr>
            <p:ph idx="1"/>
          </p:nvPr>
        </p:nvSpPr>
        <p:spPr/>
        <p:txBody>
          <a:bodyPr/>
          <a:lstStyle/>
          <a:p>
            <a:pPr>
              <a:defRPr/>
            </a:pPr>
            <a:r>
              <a:rPr lang="en-US" altLang="en-US">
                <a:highlight>
                  <a:srgbClr val="FFFFFF"/>
                </a:highlight>
              </a:rPr>
              <a:t>Messaging Use Cases and Extensions for Secure Telephone Identity Revisited (STIR)</a:t>
            </a:r>
            <a:r>
              <a:rPr lang="en-DE" altLang="en-US">
                <a:highlight>
                  <a:srgbClr val="FFFFFF"/>
                </a:highlight>
              </a:rPr>
              <a:t>  </a:t>
            </a:r>
            <a:r>
              <a:rPr lang="en-US" altLang="en-US">
                <a:solidFill>
                  <a:srgbClr val="0070C0"/>
                </a:solidFill>
                <a:highlight>
                  <a:srgbClr val="FFFFFF"/>
                </a:highlight>
                <a:latin typeface="Inter"/>
              </a:rPr>
              <a:t>RFC 9475</a:t>
            </a:r>
            <a:endParaRPr lang="en-US">
              <a:solidFill>
                <a:srgbClr val="0070C0"/>
              </a:solidFill>
              <a:highlight>
                <a:srgbClr val="FFFFFF"/>
              </a:highlight>
            </a:endParaRPr>
          </a:p>
          <a:p>
            <a:pPr lvl="1">
              <a:defRPr/>
            </a:pPr>
            <a:r>
              <a:rPr lang="en-DE">
                <a:highlight>
                  <a:srgbClr val="FFFFFF"/>
                </a:highlight>
              </a:rPr>
              <a:t>P</a:t>
            </a:r>
            <a:r>
              <a:rPr lang="en-GB">
                <a:highlight>
                  <a:srgbClr val="FFFFFF"/>
                </a:highlight>
              </a:rPr>
              <a:t>u</a:t>
            </a:r>
            <a:r>
              <a:rPr lang="en-DE">
                <a:highlight>
                  <a:srgbClr val="FFFFFF"/>
                </a:highlight>
              </a:rPr>
              <a:t>b</a:t>
            </a:r>
            <a:r>
              <a:rPr lang="en-GB">
                <a:highlight>
                  <a:srgbClr val="FFFFFF"/>
                </a:highlight>
              </a:rPr>
              <a:t>l</a:t>
            </a:r>
            <a:r>
              <a:rPr lang="en-DE">
                <a:highlight>
                  <a:srgbClr val="FFFFFF"/>
                </a:highlight>
              </a:rPr>
              <a:t>i</a:t>
            </a:r>
            <a:r>
              <a:rPr lang="en-GB">
                <a:highlight>
                  <a:srgbClr val="FFFFFF"/>
                </a:highlight>
              </a:rPr>
              <a:t>s</a:t>
            </a:r>
            <a:r>
              <a:rPr lang="en-DE">
                <a:highlight>
                  <a:srgbClr val="FFFFFF"/>
                </a:highlight>
              </a:rPr>
              <a:t>h</a:t>
            </a:r>
            <a:r>
              <a:rPr lang="en-GB">
                <a:highlight>
                  <a:srgbClr val="FFFFFF"/>
                </a:highlight>
              </a:rPr>
              <a:t>e</a:t>
            </a:r>
            <a:r>
              <a:rPr lang="en-DE">
                <a:highlight>
                  <a:srgbClr val="FFFFFF"/>
                </a:highlight>
              </a:rPr>
              <a:t>d</a:t>
            </a:r>
            <a:r>
              <a:rPr lang="en-US">
                <a:highlight>
                  <a:srgbClr val="FFFFFF"/>
                </a:highlight>
              </a:rPr>
              <a:t>: </a:t>
            </a:r>
            <a:r>
              <a:rPr lang="en-DE">
                <a:highlight>
                  <a:srgbClr val="FFFFFF"/>
                </a:highlight>
              </a:rPr>
              <a:t>12</a:t>
            </a:r>
            <a:r>
              <a:rPr lang="en-US">
                <a:highlight>
                  <a:srgbClr val="FFFFFF"/>
                </a:highlight>
              </a:rPr>
              <a:t>/2023</a:t>
            </a:r>
            <a:endParaRPr lang="en-DE">
              <a:highlight>
                <a:srgbClr val="FFFFFF"/>
              </a:highlight>
            </a:endParaRPr>
          </a:p>
          <a:p>
            <a:pPr lvl="1">
              <a:defRPr/>
            </a:pPr>
            <a:r>
              <a:rPr lang="en-DE">
                <a:highlight>
                  <a:srgbClr val="FFFFFF"/>
                </a:highlight>
              </a:rPr>
              <a:t>A set of CRs updated reference section of 33.127 but not the annex </a:t>
            </a:r>
            <a:r>
              <a:rPr lang="en-GB">
                <a:highlight>
                  <a:srgbClr val="FFFFFF"/>
                </a:highlight>
              </a:rPr>
              <a:t>E</a:t>
            </a:r>
            <a:r>
              <a:rPr lang="en-DE">
                <a:highlight>
                  <a:srgbClr val="FFFFFF"/>
                </a:highlight>
              </a:rPr>
              <a:t>.2.3. </a:t>
            </a:r>
            <a:endParaRPr lang="en-US">
              <a:highlight>
                <a:srgbClr val="FFFFFF"/>
              </a:highlight>
            </a:endParaRPr>
          </a:p>
          <a:p>
            <a:pPr lvl="1">
              <a:defRPr/>
            </a:pPr>
            <a:r>
              <a:rPr lang="en-US">
                <a:highlight>
                  <a:srgbClr val="FFFFFF"/>
                </a:highlight>
              </a:rPr>
              <a:t>Next steps: </a:t>
            </a:r>
            <a:endParaRPr lang="en-DE">
              <a:highlight>
                <a:srgbClr val="FFFFFF"/>
              </a:highlight>
            </a:endParaRPr>
          </a:p>
          <a:p>
            <a:pPr lvl="2">
              <a:defRPr/>
            </a:pPr>
            <a:r>
              <a:rPr lang="en-US">
                <a:highlight>
                  <a:srgbClr val="FFFFFF"/>
                </a:highlight>
              </a:rPr>
              <a:t>CR to 33.127</a:t>
            </a:r>
            <a:r>
              <a:rPr lang="en-DE">
                <a:highlight>
                  <a:srgbClr val="FFFFFF"/>
                </a:highlight>
              </a:rPr>
              <a:t> </a:t>
            </a:r>
            <a:r>
              <a:rPr lang="en-GB">
                <a:highlight>
                  <a:srgbClr val="FFFFFF"/>
                </a:highlight>
              </a:rPr>
              <a:t>t</a:t>
            </a:r>
            <a:r>
              <a:rPr lang="en-DE">
                <a:highlight>
                  <a:srgbClr val="FFFFFF"/>
                </a:highlight>
              </a:rPr>
              <a:t>o </a:t>
            </a:r>
            <a:r>
              <a:rPr lang="en-GB">
                <a:highlight>
                  <a:srgbClr val="FFFFFF"/>
                </a:highlight>
              </a:rPr>
              <a:t>a</a:t>
            </a:r>
            <a:r>
              <a:rPr lang="en-DE">
                <a:highlight>
                  <a:srgbClr val="FFFFFF"/>
                </a:highlight>
              </a:rPr>
              <a:t>l</a:t>
            </a:r>
            <a:r>
              <a:rPr lang="en-GB">
                <a:highlight>
                  <a:srgbClr val="FFFFFF"/>
                </a:highlight>
              </a:rPr>
              <a:t>i</a:t>
            </a:r>
            <a:r>
              <a:rPr lang="en-DE">
                <a:highlight>
                  <a:srgbClr val="FFFFFF"/>
                </a:highlight>
              </a:rPr>
              <a:t>g</a:t>
            </a:r>
            <a:r>
              <a:rPr lang="en-GB">
                <a:highlight>
                  <a:srgbClr val="FFFFFF"/>
                </a:highlight>
              </a:rPr>
              <a:t>n</a:t>
            </a:r>
            <a:r>
              <a:rPr lang="en-DE">
                <a:highlight>
                  <a:srgbClr val="FFFFFF"/>
                </a:highlight>
              </a:rPr>
              <a:t> </a:t>
            </a:r>
            <a:r>
              <a:rPr lang="en-GB">
                <a:highlight>
                  <a:srgbClr val="FFFFFF"/>
                </a:highlight>
              </a:rPr>
              <a:t>t</a:t>
            </a:r>
            <a:r>
              <a:rPr lang="en-DE">
                <a:highlight>
                  <a:srgbClr val="FFFFFF"/>
                </a:highlight>
              </a:rPr>
              <a:t>h</a:t>
            </a:r>
            <a:r>
              <a:rPr lang="en-GB">
                <a:highlight>
                  <a:srgbClr val="FFFFFF"/>
                </a:highlight>
              </a:rPr>
              <a:t>e</a:t>
            </a:r>
            <a:r>
              <a:rPr lang="en-DE">
                <a:highlight>
                  <a:srgbClr val="FFFFFF"/>
                </a:highlight>
              </a:rPr>
              <a:t> </a:t>
            </a:r>
            <a:r>
              <a:rPr lang="en-GB">
                <a:highlight>
                  <a:srgbClr val="FFFFFF"/>
                </a:highlight>
              </a:rPr>
              <a:t>r</a:t>
            </a:r>
            <a:r>
              <a:rPr lang="en-DE">
                <a:highlight>
                  <a:srgbClr val="FFFFFF"/>
                </a:highlight>
              </a:rPr>
              <a:t>e</a:t>
            </a:r>
            <a:r>
              <a:rPr lang="en-GB">
                <a:highlight>
                  <a:srgbClr val="FFFFFF"/>
                </a:highlight>
              </a:rPr>
              <a:t>f</a:t>
            </a:r>
            <a:r>
              <a:rPr lang="en-DE">
                <a:highlight>
                  <a:srgbClr val="FFFFFF"/>
                </a:highlight>
              </a:rPr>
              <a:t>e</a:t>
            </a:r>
            <a:r>
              <a:rPr lang="en-GB">
                <a:highlight>
                  <a:srgbClr val="FFFFFF"/>
                </a:highlight>
              </a:rPr>
              <a:t>r</a:t>
            </a:r>
            <a:r>
              <a:rPr lang="en-DE">
                <a:highlight>
                  <a:srgbClr val="FFFFFF"/>
                </a:highlight>
              </a:rPr>
              <a:t>enc</a:t>
            </a:r>
            <a:r>
              <a:rPr lang="en-GB">
                <a:highlight>
                  <a:srgbClr val="FFFFFF"/>
                </a:highlight>
              </a:rPr>
              <a:t>e</a:t>
            </a:r>
            <a:r>
              <a:rPr lang="en-DE">
                <a:highlight>
                  <a:srgbClr val="FFFFFF"/>
                </a:highlight>
              </a:rPr>
              <a:t> </a:t>
            </a:r>
            <a:r>
              <a:rPr lang="en-GB">
                <a:highlight>
                  <a:srgbClr val="FFFFFF"/>
                </a:highlight>
              </a:rPr>
              <a:t>i</a:t>
            </a:r>
            <a:r>
              <a:rPr lang="en-DE">
                <a:highlight>
                  <a:srgbClr val="FFFFFF"/>
                </a:highlight>
              </a:rPr>
              <a:t>n </a:t>
            </a:r>
            <a:r>
              <a:rPr lang="en-GB">
                <a:highlight>
                  <a:srgbClr val="FFFFFF"/>
                </a:highlight>
              </a:rPr>
              <a:t>t</a:t>
            </a:r>
            <a:r>
              <a:rPr lang="en-DE">
                <a:highlight>
                  <a:srgbClr val="FFFFFF"/>
                </a:highlight>
              </a:rPr>
              <a:t>h</a:t>
            </a:r>
            <a:r>
              <a:rPr lang="en-GB">
                <a:highlight>
                  <a:srgbClr val="FFFFFF"/>
                </a:highlight>
              </a:rPr>
              <a:t>e</a:t>
            </a:r>
            <a:r>
              <a:rPr lang="en-DE">
                <a:highlight>
                  <a:srgbClr val="FFFFFF"/>
                </a:highlight>
              </a:rPr>
              <a:t> </a:t>
            </a:r>
            <a:r>
              <a:rPr lang="en-GB">
                <a:highlight>
                  <a:srgbClr val="FFFFFF"/>
                </a:highlight>
              </a:rPr>
              <a:t>A</a:t>
            </a:r>
            <a:r>
              <a:rPr lang="en-DE">
                <a:highlight>
                  <a:srgbClr val="FFFFFF"/>
                </a:highlight>
              </a:rPr>
              <a:t>n</a:t>
            </a:r>
            <a:r>
              <a:rPr lang="en-GB">
                <a:highlight>
                  <a:srgbClr val="FFFFFF"/>
                </a:highlight>
              </a:rPr>
              <a:t>n</a:t>
            </a:r>
            <a:r>
              <a:rPr lang="en-DE">
                <a:highlight>
                  <a:srgbClr val="FFFFFF"/>
                </a:highlight>
              </a:rPr>
              <a:t>e</a:t>
            </a:r>
            <a:r>
              <a:rPr lang="en-GB">
                <a:highlight>
                  <a:srgbClr val="FFFFFF"/>
                </a:highlight>
              </a:rPr>
              <a:t>x</a:t>
            </a:r>
            <a:endParaRPr lang="en-US">
              <a:highlight>
                <a:srgbClr val="FFFFFF"/>
              </a:highlight>
            </a:endParaRPr>
          </a:p>
          <a:p>
            <a:pPr>
              <a:defRPr/>
            </a:pPr>
            <a:endParaRPr lang="en-US">
              <a:solidFill>
                <a:srgbClr val="FF0000"/>
              </a:solidFill>
              <a:highlight>
                <a:srgbClr val="FFFFFF"/>
              </a:highlight>
            </a:endParaRPr>
          </a:p>
          <a:p>
            <a:pPr marL="914400" lvl="2" indent="0">
              <a:buFont typeface="Arial" panose="020B0604020202020204" pitchFamily="34" charset="0"/>
              <a:buNone/>
              <a:defRPr/>
            </a:pPr>
            <a:endParaRPr lang="en-US" dirty="0">
              <a:highlight>
                <a:srgbClr val="FFFFFF"/>
              </a:highlight>
            </a:endParaRPr>
          </a:p>
          <a:p>
            <a:pPr lvl="2">
              <a:defRPr/>
            </a:pPr>
            <a:endParaRPr lang="en-DE" dirty="0"/>
          </a:p>
        </p:txBody>
      </p:sp>
      <p:sp>
        <p:nvSpPr>
          <p:cNvPr id="19460" name="Rectangle 4">
            <a:extLst>
              <a:ext uri="{FF2B5EF4-FFF2-40B4-BE49-F238E27FC236}">
                <a16:creationId xmlns:a16="http://schemas.microsoft.com/office/drawing/2014/main" id="{98758CBC-D219-4ED0-9890-362ED7BADE16}"/>
              </a:ext>
            </a:extLst>
          </p:cNvPr>
          <p:cNvSpPr>
            <a:spLocks noChangeArrowheads="1"/>
          </p:cNvSpPr>
          <p:nvPr/>
        </p:nvSpPr>
        <p:spPr bwMode="auto">
          <a:xfrm>
            <a:off x="0" y="-55563"/>
            <a:ext cx="184150" cy="568326"/>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tIns="0" anchor="ct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endParaRPr lang="en-US" altLang="en-US" sz="1600">
              <a:solidFill>
                <a:srgbClr val="212529"/>
              </a:solidFill>
              <a:latin typeface="Inter"/>
            </a:endParaRPr>
          </a:p>
          <a:p>
            <a:endParaRPr lang="en-US" altLang="en-US"/>
          </a:p>
        </p:txBody>
      </p:sp>
    </p:spTree>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re 1">
            <a:extLst>
              <a:ext uri="{FF2B5EF4-FFF2-40B4-BE49-F238E27FC236}">
                <a16:creationId xmlns:a16="http://schemas.microsoft.com/office/drawing/2014/main" id="{12530718-30BD-4488-85AD-6E2C5D1A3D6D}"/>
              </a:ext>
            </a:extLst>
          </p:cNvPr>
          <p:cNvSpPr>
            <a:spLocks noGrp="1"/>
          </p:cNvSpPr>
          <p:nvPr>
            <p:ph type="title"/>
          </p:nvPr>
        </p:nvSpPr>
        <p:spPr/>
        <p:txBody>
          <a:bodyPr/>
          <a:lstStyle/>
          <a:p>
            <a:r>
              <a:rPr lang="en-US" altLang="en-US"/>
              <a:t>Agenda </a:t>
            </a:r>
          </a:p>
        </p:txBody>
      </p:sp>
      <p:sp>
        <p:nvSpPr>
          <p:cNvPr id="6147" name="Espace réservé du contenu 2">
            <a:extLst>
              <a:ext uri="{FF2B5EF4-FFF2-40B4-BE49-F238E27FC236}">
                <a16:creationId xmlns:a16="http://schemas.microsoft.com/office/drawing/2014/main" id="{1E8156F1-7C4D-4DE8-8DE5-DC5DBB152BCB}"/>
              </a:ext>
            </a:extLst>
          </p:cNvPr>
          <p:cNvSpPr>
            <a:spLocks noGrp="1"/>
          </p:cNvSpPr>
          <p:nvPr>
            <p:ph idx="1"/>
          </p:nvPr>
        </p:nvSpPr>
        <p:spPr/>
        <p:txBody>
          <a:bodyPr/>
          <a:lstStyle/>
          <a:p>
            <a:r>
              <a:rPr lang="en-US" altLang="en-US"/>
              <a:t>3GPP-IETF Coordination</a:t>
            </a:r>
            <a:endParaRPr lang="fr-FR" altLang="en-US"/>
          </a:p>
          <a:p>
            <a:r>
              <a:rPr lang="en-US" altLang="en-US"/>
              <a:t>Ongoing Liaison Statements exchanged between IETF and 3GPP</a:t>
            </a:r>
            <a:endParaRPr lang="fr-FR" altLang="en-US"/>
          </a:p>
          <a:p>
            <a:r>
              <a:rPr lang="en-US" altLang="en-US"/>
              <a:t>Ongoing IANA action</a:t>
            </a:r>
            <a:endParaRPr lang="fr-FR" altLang="en-US"/>
          </a:p>
          <a:p>
            <a:r>
              <a:rPr lang="en-US" altLang="en-US"/>
              <a:t>Status of the 3GPP-IETF dependencies</a:t>
            </a:r>
            <a:endParaRPr lang="fr-FR" altLang="en-US"/>
          </a:p>
          <a:p>
            <a:r>
              <a:rPr lang="fr-FR" altLang="en-US"/>
              <a:t>AoB</a:t>
            </a:r>
            <a:endParaRPr lang="en-US" altLang="en-US"/>
          </a:p>
        </p:txBody>
      </p:sp>
    </p:spTree>
  </p:cSld>
  <p:clrMapOvr>
    <a:masterClrMapping/>
  </p:clrMapOvr>
  <p:transition>
    <p:wipe dir="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re 1">
            <a:extLst>
              <a:ext uri="{FF2B5EF4-FFF2-40B4-BE49-F238E27FC236}">
                <a16:creationId xmlns:a16="http://schemas.microsoft.com/office/drawing/2014/main" id="{199E3A39-C50F-4084-B5A2-63B3A48D692B}"/>
              </a:ext>
            </a:extLst>
          </p:cNvPr>
          <p:cNvSpPr>
            <a:spLocks noGrp="1"/>
          </p:cNvSpPr>
          <p:nvPr>
            <p:ph type="title"/>
          </p:nvPr>
        </p:nvSpPr>
        <p:spPr/>
        <p:txBody>
          <a:bodyPr/>
          <a:lstStyle/>
          <a:p>
            <a:r>
              <a:rPr lang="en-US" altLang="en-US"/>
              <a:t>IETF reference updates</a:t>
            </a:r>
            <a:endParaRPr lang="fr-FR" altLang="en-US"/>
          </a:p>
        </p:txBody>
      </p:sp>
      <p:sp>
        <p:nvSpPr>
          <p:cNvPr id="3" name="Espace réservé du contenu 2">
            <a:extLst>
              <a:ext uri="{FF2B5EF4-FFF2-40B4-BE49-F238E27FC236}">
                <a16:creationId xmlns:a16="http://schemas.microsoft.com/office/drawing/2014/main" id="{8DBD83E5-1B35-4D87-BDA2-849C5DF5E613}"/>
              </a:ext>
            </a:extLst>
          </p:cNvPr>
          <p:cNvSpPr>
            <a:spLocks noGrp="1"/>
          </p:cNvSpPr>
          <p:nvPr>
            <p:ph idx="1"/>
          </p:nvPr>
        </p:nvSpPr>
        <p:spPr/>
        <p:txBody>
          <a:bodyPr/>
          <a:lstStyle/>
          <a:p>
            <a:pPr>
              <a:defRPr/>
            </a:pPr>
            <a:r>
              <a:rPr lang="en-US">
                <a:highlight>
                  <a:srgbClr val="FFFFFF"/>
                </a:highlight>
              </a:rPr>
              <a:t>None</a:t>
            </a:r>
            <a:endParaRPr lang="en-DE">
              <a:highlight>
                <a:srgbClr val="FFFFFF"/>
              </a:highlight>
            </a:endParaRPr>
          </a:p>
          <a:p>
            <a:pPr>
              <a:defRPr/>
            </a:pPr>
            <a:r>
              <a:rPr lang="en-DE" i="1">
                <a:highlight>
                  <a:srgbClr val="FFFFFF"/>
                </a:highlight>
              </a:rPr>
              <a:t>IETF is working on a revision of </a:t>
            </a:r>
            <a:r>
              <a:rPr lang="en-GB" i="1">
                <a:highlight>
                  <a:srgbClr val="FFFFFF"/>
                </a:highlight>
              </a:rPr>
              <a:t>R</a:t>
            </a:r>
            <a:r>
              <a:rPr lang="en-DE" i="1">
                <a:highlight>
                  <a:srgbClr val="FFFFFF"/>
                </a:highlight>
              </a:rPr>
              <a:t>F</a:t>
            </a:r>
            <a:r>
              <a:rPr lang="en-GB" i="1">
                <a:highlight>
                  <a:srgbClr val="FFFFFF"/>
                </a:highlight>
              </a:rPr>
              <a:t>C</a:t>
            </a:r>
            <a:r>
              <a:rPr lang="en-DE" i="1">
                <a:highlight>
                  <a:srgbClr val="FFFFFF"/>
                </a:highlight>
              </a:rPr>
              <a:t> 6265</a:t>
            </a:r>
            <a:endParaRPr lang="en-US" i="1" dirty="0">
              <a:highlight>
                <a:srgbClr val="FFFFFF"/>
              </a:highlight>
            </a:endParaRPr>
          </a:p>
          <a:p>
            <a:pPr lvl="1">
              <a:defRPr/>
            </a:pPr>
            <a:endParaRPr lang="fr-FR" dirty="0"/>
          </a:p>
          <a:p>
            <a:pPr lvl="1">
              <a:defRPr/>
            </a:pPr>
            <a:endParaRPr lang="fr-FR" dirty="0"/>
          </a:p>
        </p:txBody>
      </p:sp>
    </p:spTree>
  </p:cSld>
  <p:clrMapOvr>
    <a:masterClrMapping/>
  </p:clrMapOvr>
  <p:transition>
    <p:wipe dir="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re 1">
            <a:extLst>
              <a:ext uri="{FF2B5EF4-FFF2-40B4-BE49-F238E27FC236}">
                <a16:creationId xmlns:a16="http://schemas.microsoft.com/office/drawing/2014/main" id="{65BC86DB-2D75-4D44-9FFA-6F81A550FA3C}"/>
              </a:ext>
            </a:extLst>
          </p:cNvPr>
          <p:cNvSpPr>
            <a:spLocks noGrp="1"/>
          </p:cNvSpPr>
          <p:nvPr>
            <p:ph type="title"/>
          </p:nvPr>
        </p:nvSpPr>
        <p:spPr/>
        <p:txBody>
          <a:bodyPr/>
          <a:lstStyle/>
          <a:p>
            <a:r>
              <a:rPr lang="en-US" altLang="en-US"/>
              <a:t>Drafts in RFC Editor queue</a:t>
            </a:r>
          </a:p>
        </p:txBody>
      </p:sp>
    </p:spTree>
  </p:cSld>
  <p:clrMapOvr>
    <a:masterClrMapping/>
  </p:clrMapOvr>
  <p:transition>
    <p:wipe dir="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re 1">
            <a:extLst>
              <a:ext uri="{FF2B5EF4-FFF2-40B4-BE49-F238E27FC236}">
                <a16:creationId xmlns:a16="http://schemas.microsoft.com/office/drawing/2014/main" id="{A93C0F9A-3B68-4216-B6CB-6DEF908E7BC6}"/>
              </a:ext>
            </a:extLst>
          </p:cNvPr>
          <p:cNvSpPr>
            <a:spLocks noGrp="1"/>
          </p:cNvSpPr>
          <p:nvPr>
            <p:ph type="title"/>
          </p:nvPr>
        </p:nvSpPr>
        <p:spPr/>
        <p:txBody>
          <a:bodyPr/>
          <a:lstStyle/>
          <a:p>
            <a:r>
              <a:rPr lang="en-US" altLang="en-US"/>
              <a:t>Drafts in RFC Editor queue</a:t>
            </a:r>
          </a:p>
        </p:txBody>
      </p:sp>
      <p:sp>
        <p:nvSpPr>
          <p:cNvPr id="3" name="Espace réservé du contenu 2">
            <a:extLst>
              <a:ext uri="{FF2B5EF4-FFF2-40B4-BE49-F238E27FC236}">
                <a16:creationId xmlns:a16="http://schemas.microsoft.com/office/drawing/2014/main" id="{28F5B106-73E8-40CC-8101-D3CD52221EB8}"/>
              </a:ext>
            </a:extLst>
          </p:cNvPr>
          <p:cNvSpPr>
            <a:spLocks noGrp="1"/>
          </p:cNvSpPr>
          <p:nvPr>
            <p:ph idx="1"/>
          </p:nvPr>
        </p:nvSpPr>
        <p:spPr/>
        <p:txBody>
          <a:bodyPr/>
          <a:lstStyle/>
          <a:p>
            <a:pPr>
              <a:defRPr/>
            </a:pPr>
            <a:r>
              <a:rPr lang="en-US" dirty="0">
                <a:highlight>
                  <a:srgbClr val="FFFFFF"/>
                </a:highlight>
                <a:hlinkClick r:id="rId2"/>
              </a:rPr>
              <a:t>draft-ietf-stir-passport-rcd-26</a:t>
            </a:r>
            <a:endParaRPr lang="en-US" dirty="0">
              <a:highlight>
                <a:srgbClr val="FFFFFF"/>
              </a:highlight>
            </a:endParaRPr>
          </a:p>
          <a:p>
            <a:pPr lvl="1">
              <a:defRPr/>
            </a:pPr>
            <a:r>
              <a:rPr lang="en-US" dirty="0">
                <a:highlight>
                  <a:srgbClr val="FFFFFF"/>
                </a:highlight>
              </a:rPr>
              <a:t>Title: PASSporT Extension for Rich Call Data</a:t>
            </a:r>
          </a:p>
          <a:p>
            <a:pPr lvl="1"/>
            <a:r>
              <a:rPr lang="en-US" dirty="0"/>
              <a:t>Last update: draft-ietf-stir-passport-rcd-26, posted 2023/06/05</a:t>
            </a:r>
          </a:p>
          <a:p>
            <a:pPr lvl="1"/>
            <a:r>
              <a:rPr lang="en-US" dirty="0"/>
              <a:t>RFC editor state: MISSREF (</a:t>
            </a:r>
            <a:r>
              <a:rPr lang="en-US" dirty="0">
                <a:hlinkClick r:id="rId3"/>
              </a:rPr>
              <a:t>draft-ietf-sipcore-callinfo-rcd</a:t>
            </a:r>
            <a:r>
              <a:rPr lang="en-US" dirty="0"/>
              <a:t>)</a:t>
            </a:r>
          </a:p>
          <a:p>
            <a:pPr lvl="2"/>
            <a:r>
              <a:rPr lang="en-US" dirty="0"/>
              <a:t>Good progress before and during IETF 120</a:t>
            </a:r>
          </a:p>
          <a:p>
            <a:pPr lvl="2"/>
            <a:r>
              <a:rPr lang="en-US" dirty="0"/>
              <a:t>draft-ietf-sipcore-callinfo-rcd-12 posted 2024-07-22, basis for a second WGLC </a:t>
            </a:r>
          </a:p>
          <a:p>
            <a:pPr lvl="1">
              <a:defRPr/>
            </a:pPr>
            <a:r>
              <a:rPr lang="en-US" dirty="0">
                <a:highlight>
                  <a:srgbClr val="FFFFFF"/>
                </a:highlight>
              </a:rPr>
              <a:t>Next steps: Publish as Proposed Standard RFC, CRs to 33.127 and 33.128</a:t>
            </a:r>
          </a:p>
          <a:p>
            <a:pPr>
              <a:defRPr/>
            </a:pPr>
            <a:r>
              <a:rPr lang="en-US" dirty="0">
                <a:highlight>
                  <a:srgbClr val="FFFFFF"/>
                </a:highlight>
                <a:hlinkClick r:id="rId4"/>
              </a:rPr>
              <a:t>draft-</a:t>
            </a:r>
            <a:r>
              <a:rPr lang="en-US" dirty="0" err="1">
                <a:highlight>
                  <a:srgbClr val="FFFFFF"/>
                </a:highlight>
                <a:hlinkClick r:id="rId4"/>
              </a:rPr>
              <a:t>ietf</a:t>
            </a:r>
            <a:r>
              <a:rPr lang="en-US" dirty="0">
                <a:highlight>
                  <a:srgbClr val="FFFFFF"/>
                </a:highlight>
                <a:hlinkClick r:id="rId4"/>
              </a:rPr>
              <a:t>-</a:t>
            </a:r>
            <a:r>
              <a:rPr lang="en-US" dirty="0" err="1">
                <a:highlight>
                  <a:srgbClr val="FFFFFF"/>
                </a:highlight>
                <a:hlinkClick r:id="rId4"/>
              </a:rPr>
              <a:t>detnet</a:t>
            </a:r>
            <a:r>
              <a:rPr lang="en-US" dirty="0">
                <a:highlight>
                  <a:srgbClr val="FFFFFF"/>
                </a:highlight>
                <a:hlinkClick r:id="rId4"/>
              </a:rPr>
              <a:t>-yang-</a:t>
            </a:r>
            <a:r>
              <a:rPr lang="en-DE" dirty="0">
                <a:highlight>
                  <a:srgbClr val="FFFFFF"/>
                </a:highlight>
                <a:hlinkClick r:id="rId4"/>
              </a:rPr>
              <a:t>20</a:t>
            </a:r>
            <a:endParaRPr lang="en-US" dirty="0">
              <a:highlight>
                <a:srgbClr val="FFFFFF"/>
              </a:highlight>
            </a:endParaRPr>
          </a:p>
          <a:p>
            <a:pPr lvl="1"/>
            <a:r>
              <a:rPr lang="en-US" dirty="0">
                <a:highlight>
                  <a:srgbClr val="FFFFFF"/>
                </a:highlight>
              </a:rPr>
              <a:t>Title: Deterministic Networking (DetNet) YANG Model</a:t>
            </a:r>
          </a:p>
          <a:p>
            <a:pPr lvl="1"/>
            <a:r>
              <a:rPr lang="en-US" dirty="0"/>
              <a:t>Last update: draft-ietf-detnet-yang-20 posted 2024/02/24</a:t>
            </a:r>
          </a:p>
          <a:p>
            <a:pPr lvl="1"/>
            <a:r>
              <a:rPr lang="en-US" dirty="0"/>
              <a:t>RFC editor state: RFC-EDITOR</a:t>
            </a:r>
          </a:p>
          <a:p>
            <a:pPr lvl="1"/>
            <a:r>
              <a:rPr lang="en-US" dirty="0"/>
              <a:t>Next step: Publish as Proposed Standard RFC , CRs to 23.501, 23.503 and 29.565</a:t>
            </a:r>
            <a:endParaRPr lang="en-US" dirty="0">
              <a:highlight>
                <a:srgbClr val="FFFFFF"/>
              </a:highlight>
            </a:endParaRPr>
          </a:p>
        </p:txBody>
      </p:sp>
    </p:spTree>
  </p:cSld>
  <p:clrMapOvr>
    <a:masterClrMapping/>
  </p:clrMapOv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re 1">
            <a:extLst>
              <a:ext uri="{FF2B5EF4-FFF2-40B4-BE49-F238E27FC236}">
                <a16:creationId xmlns:a16="http://schemas.microsoft.com/office/drawing/2014/main" id="{913C416C-DF65-4EFC-BE2C-11C382C2D5BB}"/>
              </a:ext>
            </a:extLst>
          </p:cNvPr>
          <p:cNvSpPr>
            <a:spLocks noGrp="1"/>
          </p:cNvSpPr>
          <p:nvPr>
            <p:ph type="title"/>
          </p:nvPr>
        </p:nvSpPr>
        <p:spPr/>
        <p:txBody>
          <a:bodyPr/>
          <a:lstStyle/>
          <a:p>
            <a:r>
              <a:rPr lang="en-US" altLang="en-US"/>
              <a:t>Drafts under IESG review</a:t>
            </a:r>
            <a:endParaRPr lang="fr-FR" altLang="en-US"/>
          </a:p>
        </p:txBody>
      </p:sp>
    </p:spTree>
  </p:cSld>
  <p:clrMapOvr>
    <a:masterClrMapping/>
  </p:clrMapOvr>
  <p:transition>
    <p:wipe dir="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re 1">
            <a:extLst>
              <a:ext uri="{FF2B5EF4-FFF2-40B4-BE49-F238E27FC236}">
                <a16:creationId xmlns:a16="http://schemas.microsoft.com/office/drawing/2014/main" id="{6A721D0C-C875-4AD1-9AC4-9BA6C3D8723B}"/>
              </a:ext>
            </a:extLst>
          </p:cNvPr>
          <p:cNvSpPr>
            <a:spLocks noGrp="1"/>
          </p:cNvSpPr>
          <p:nvPr>
            <p:ph type="title"/>
          </p:nvPr>
        </p:nvSpPr>
        <p:spPr/>
        <p:txBody>
          <a:bodyPr/>
          <a:lstStyle/>
          <a:p>
            <a:r>
              <a:rPr lang="en-US" altLang="en-US"/>
              <a:t>Drafts under IESG review</a:t>
            </a:r>
            <a:endParaRPr lang="fr-FR" altLang="en-US"/>
          </a:p>
        </p:txBody>
      </p:sp>
      <p:sp>
        <p:nvSpPr>
          <p:cNvPr id="3" name="Espace réservé du contenu 2">
            <a:extLst>
              <a:ext uri="{FF2B5EF4-FFF2-40B4-BE49-F238E27FC236}">
                <a16:creationId xmlns:a16="http://schemas.microsoft.com/office/drawing/2014/main" id="{BAE06F52-34FF-4D21-A7AA-4765268C4C81}"/>
              </a:ext>
            </a:extLst>
          </p:cNvPr>
          <p:cNvSpPr>
            <a:spLocks noGrp="1"/>
          </p:cNvSpPr>
          <p:nvPr>
            <p:ph idx="1"/>
          </p:nvPr>
        </p:nvSpPr>
        <p:spPr/>
        <p:txBody>
          <a:bodyPr/>
          <a:lstStyle/>
          <a:p>
            <a:pPr>
              <a:defRPr/>
            </a:pPr>
            <a:r>
              <a:rPr lang="en-US" altLang="en-US" dirty="0">
                <a:solidFill>
                  <a:srgbClr val="212529"/>
                </a:solidFill>
                <a:highlight>
                  <a:srgbClr val="FFFFFF"/>
                </a:highlight>
                <a:latin typeface="Inter"/>
                <a:hlinkClick r:id="rId2"/>
              </a:rPr>
              <a:t>draft-ietf-opsawg-teas-attachment-circuit</a:t>
            </a:r>
            <a:r>
              <a:rPr lang="en-US" dirty="0">
                <a:highlight>
                  <a:srgbClr val="FFFFFF"/>
                </a:highlight>
              </a:rPr>
              <a:t>		</a:t>
            </a:r>
          </a:p>
          <a:p>
            <a:pPr lvl="1">
              <a:defRPr/>
            </a:pPr>
            <a:r>
              <a:rPr lang="en-US" dirty="0">
                <a:highlight>
                  <a:srgbClr val="FFFFFF"/>
                </a:highlight>
              </a:rPr>
              <a:t>Title: </a:t>
            </a:r>
            <a:r>
              <a:rPr lang="en-US" altLang="zh-CN" dirty="0">
                <a:highlight>
                  <a:srgbClr val="FFFFFF"/>
                </a:highlight>
              </a:rPr>
              <a:t>YANG Data Models for 'Attachment Circuits'-as-a-Service (</a:t>
            </a:r>
            <a:r>
              <a:rPr lang="en-US" altLang="zh-CN" dirty="0" err="1">
                <a:highlight>
                  <a:srgbClr val="FFFFFF"/>
                </a:highlight>
              </a:rPr>
              <a:t>ACaaS</a:t>
            </a:r>
            <a:r>
              <a:rPr lang="en-US" altLang="zh-CN" dirty="0">
                <a:highlight>
                  <a:srgbClr val="FFFFFF"/>
                </a:highlight>
              </a:rPr>
              <a:t>)</a:t>
            </a:r>
            <a:endParaRPr lang="en-US" dirty="0">
              <a:highlight>
                <a:srgbClr val="FFFFFF"/>
              </a:highlight>
            </a:endParaRPr>
          </a:p>
          <a:p>
            <a:pPr lvl="1">
              <a:defRPr/>
            </a:pPr>
            <a:r>
              <a:rPr lang="en-US" dirty="0">
                <a:highlight>
                  <a:srgbClr val="FFFFFF"/>
                </a:highlight>
              </a:rPr>
              <a:t>Status: draft-</a:t>
            </a:r>
            <a:r>
              <a:rPr lang="en-US" dirty="0" err="1">
                <a:highlight>
                  <a:srgbClr val="FFFFFF"/>
                </a:highlight>
              </a:rPr>
              <a:t>boro</a:t>
            </a:r>
            <a:r>
              <a:rPr lang="en-US" dirty="0">
                <a:highlight>
                  <a:srgbClr val="FFFFFF"/>
                </a:highlight>
              </a:rPr>
              <a:t>-</a:t>
            </a:r>
            <a:r>
              <a:rPr lang="en-US" dirty="0" err="1">
                <a:highlight>
                  <a:srgbClr val="FFFFFF"/>
                </a:highlight>
              </a:rPr>
              <a:t>opsawg</a:t>
            </a:r>
            <a:r>
              <a:rPr lang="en-US" dirty="0">
                <a:highlight>
                  <a:srgbClr val="FFFFFF"/>
                </a:highlight>
              </a:rPr>
              <a:t>-teas-attachment-circuit adopted by WG as </a:t>
            </a:r>
            <a:r>
              <a:rPr lang="en-GB" dirty="0">
                <a:highlight>
                  <a:srgbClr val="FFFFFF"/>
                </a:highlight>
              </a:rPr>
              <a:t>draft-</a:t>
            </a:r>
            <a:r>
              <a:rPr lang="en-GB" dirty="0" err="1">
                <a:highlight>
                  <a:srgbClr val="FFFFFF"/>
                </a:highlight>
              </a:rPr>
              <a:t>ietf</a:t>
            </a:r>
            <a:r>
              <a:rPr lang="en-GB" dirty="0">
                <a:highlight>
                  <a:srgbClr val="FFFFFF"/>
                </a:highlight>
              </a:rPr>
              <a:t>-</a:t>
            </a:r>
            <a:r>
              <a:rPr lang="en-GB" dirty="0" err="1">
                <a:highlight>
                  <a:srgbClr val="FFFFFF"/>
                </a:highlight>
              </a:rPr>
              <a:t>opsawg</a:t>
            </a:r>
            <a:r>
              <a:rPr lang="en-GB" dirty="0">
                <a:highlight>
                  <a:srgbClr val="FFFFFF"/>
                </a:highlight>
              </a:rPr>
              <a:t>-teas-attachment-circuit when. draft-</a:t>
            </a:r>
            <a:r>
              <a:rPr lang="en-GB" dirty="0" err="1">
                <a:highlight>
                  <a:srgbClr val="FFFFFF"/>
                </a:highlight>
              </a:rPr>
              <a:t>ietf</a:t>
            </a:r>
            <a:r>
              <a:rPr lang="en-GB" dirty="0">
                <a:highlight>
                  <a:srgbClr val="FFFFFF"/>
                </a:highlight>
              </a:rPr>
              <a:t>-</a:t>
            </a:r>
            <a:r>
              <a:rPr lang="en-GB" dirty="0" err="1">
                <a:highlight>
                  <a:srgbClr val="FFFFFF"/>
                </a:highlight>
              </a:rPr>
              <a:t>opsawg</a:t>
            </a:r>
            <a:r>
              <a:rPr lang="en-GB" dirty="0">
                <a:highlight>
                  <a:srgbClr val="FFFFFF"/>
                </a:highlight>
              </a:rPr>
              <a:t>-teas-attachment-circuit</a:t>
            </a:r>
            <a:r>
              <a:rPr lang="en-DE" dirty="0">
                <a:highlight>
                  <a:srgbClr val="FFFFFF"/>
                </a:highlight>
              </a:rPr>
              <a:t>-</a:t>
            </a:r>
            <a:r>
              <a:rPr lang="en-DE" dirty="0">
                <a:solidFill>
                  <a:srgbClr val="FF0000"/>
                </a:solidFill>
                <a:highlight>
                  <a:srgbClr val="FFFFFF"/>
                </a:highlight>
              </a:rPr>
              <a:t>1</a:t>
            </a:r>
            <a:r>
              <a:rPr lang="en-US" dirty="0">
                <a:solidFill>
                  <a:srgbClr val="FF0000"/>
                </a:solidFill>
                <a:highlight>
                  <a:srgbClr val="FFFFFF"/>
                </a:highlight>
              </a:rPr>
              <a:t>5</a:t>
            </a:r>
            <a:r>
              <a:rPr lang="en-DE" dirty="0">
                <a:highlight>
                  <a:srgbClr val="FFFFFF"/>
                </a:highlight>
              </a:rPr>
              <a:t> </a:t>
            </a:r>
            <a:r>
              <a:rPr lang="en-GB" dirty="0">
                <a:highlight>
                  <a:srgbClr val="FFFFFF"/>
                </a:highlight>
              </a:rPr>
              <a:t>p</a:t>
            </a:r>
            <a:r>
              <a:rPr lang="en-DE" dirty="0">
                <a:highlight>
                  <a:srgbClr val="FFFFFF"/>
                </a:highlight>
              </a:rPr>
              <a:t>o</a:t>
            </a:r>
            <a:r>
              <a:rPr lang="en-GB" dirty="0">
                <a:highlight>
                  <a:srgbClr val="FFFFFF"/>
                </a:highlight>
              </a:rPr>
              <a:t>s</a:t>
            </a:r>
            <a:r>
              <a:rPr lang="en-DE" dirty="0">
                <a:highlight>
                  <a:srgbClr val="FFFFFF"/>
                </a:highlight>
              </a:rPr>
              <a:t>t</a:t>
            </a:r>
            <a:r>
              <a:rPr lang="en-GB" dirty="0">
                <a:highlight>
                  <a:srgbClr val="FFFFFF"/>
                </a:highlight>
              </a:rPr>
              <a:t>e</a:t>
            </a:r>
            <a:r>
              <a:rPr lang="en-DE" dirty="0">
                <a:highlight>
                  <a:srgbClr val="FFFFFF"/>
                </a:highlight>
              </a:rPr>
              <a:t>d </a:t>
            </a:r>
            <a:r>
              <a:rPr lang="en-DE" dirty="0">
                <a:solidFill>
                  <a:srgbClr val="FF0000"/>
                </a:solidFill>
                <a:highlight>
                  <a:srgbClr val="FFFFFF"/>
                </a:highlight>
              </a:rPr>
              <a:t>0</a:t>
            </a:r>
            <a:r>
              <a:rPr lang="en-US" dirty="0">
                <a:solidFill>
                  <a:srgbClr val="FF0000"/>
                </a:solidFill>
                <a:highlight>
                  <a:srgbClr val="FFFFFF"/>
                </a:highlight>
              </a:rPr>
              <a:t>8</a:t>
            </a:r>
            <a:r>
              <a:rPr lang="en-DE" dirty="0">
                <a:solidFill>
                  <a:srgbClr val="FF0000"/>
                </a:solidFill>
                <a:highlight>
                  <a:srgbClr val="FFFFFF"/>
                </a:highlight>
              </a:rPr>
              <a:t>/24</a:t>
            </a:r>
            <a:r>
              <a:rPr lang="en-US" dirty="0">
                <a:solidFill>
                  <a:srgbClr val="FF0000"/>
                </a:solidFill>
                <a:highlight>
                  <a:srgbClr val="FFFFFF"/>
                </a:highlight>
              </a:rPr>
              <a:t>.</a:t>
            </a:r>
          </a:p>
          <a:p>
            <a:pPr lvl="1">
              <a:defRPr/>
            </a:pPr>
            <a:r>
              <a:rPr lang="en-US" dirty="0">
                <a:highlight>
                  <a:srgbClr val="FFFFFF"/>
                </a:highlight>
              </a:rPr>
              <a:t>Next steps: RFC publication, SA5 CR to 28.541</a:t>
            </a:r>
            <a:endParaRPr lang="en-DE" dirty="0">
              <a:highlight>
                <a:srgbClr val="FFFFFF"/>
              </a:highlight>
            </a:endParaRPr>
          </a:p>
          <a:p>
            <a:pPr marL="0" indent="0">
              <a:buNone/>
              <a:defRPr/>
            </a:pPr>
            <a:r>
              <a:rPr lang="en-US" dirty="0"/>
              <a:t>		</a:t>
            </a:r>
          </a:p>
          <a:p>
            <a:pPr lvl="1">
              <a:defRPr/>
            </a:pPr>
            <a:endParaRPr lang="en-US" dirty="0"/>
          </a:p>
        </p:txBody>
      </p:sp>
    </p:spTree>
  </p:cSld>
  <p:clrMapOvr>
    <a:masterClrMapping/>
  </p:clrMapOvr>
  <p:transition>
    <p:wipe dir="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re 1">
            <a:extLst>
              <a:ext uri="{FF2B5EF4-FFF2-40B4-BE49-F238E27FC236}">
                <a16:creationId xmlns:a16="http://schemas.microsoft.com/office/drawing/2014/main" id="{81013374-F249-48BC-923C-B78348FB0E8A}"/>
              </a:ext>
            </a:extLst>
          </p:cNvPr>
          <p:cNvSpPr>
            <a:spLocks noGrp="1"/>
          </p:cNvSpPr>
          <p:nvPr>
            <p:ph type="title"/>
          </p:nvPr>
        </p:nvSpPr>
        <p:spPr/>
        <p:txBody>
          <a:bodyPr/>
          <a:lstStyle/>
          <a:p>
            <a:r>
              <a:rPr lang="fr-FR" altLang="en-US"/>
              <a:t>Active WG documents</a:t>
            </a:r>
          </a:p>
        </p:txBody>
      </p:sp>
    </p:spTree>
  </p:cSld>
  <p:clrMapOvr>
    <a:masterClrMapping/>
  </p:clrMapOvr>
  <p:transition>
    <p:wipe dir="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re 1">
            <a:extLst>
              <a:ext uri="{FF2B5EF4-FFF2-40B4-BE49-F238E27FC236}">
                <a16:creationId xmlns:a16="http://schemas.microsoft.com/office/drawing/2014/main" id="{F4B1B880-0698-4A8A-8D43-758EE5DF134B}"/>
              </a:ext>
            </a:extLst>
          </p:cNvPr>
          <p:cNvSpPr>
            <a:spLocks noGrp="1"/>
          </p:cNvSpPr>
          <p:nvPr>
            <p:ph type="title"/>
          </p:nvPr>
        </p:nvSpPr>
        <p:spPr/>
        <p:txBody>
          <a:bodyPr/>
          <a:lstStyle/>
          <a:p>
            <a:r>
              <a:rPr lang="fr-FR" altLang="en-US"/>
              <a:t>Active WG document</a:t>
            </a:r>
          </a:p>
        </p:txBody>
      </p:sp>
      <p:sp>
        <p:nvSpPr>
          <p:cNvPr id="3" name="Espace réservé du contenu 2">
            <a:extLst>
              <a:ext uri="{FF2B5EF4-FFF2-40B4-BE49-F238E27FC236}">
                <a16:creationId xmlns:a16="http://schemas.microsoft.com/office/drawing/2014/main" id="{2B1F4ED6-9688-4425-86F0-765B5FF70CC2}"/>
              </a:ext>
            </a:extLst>
          </p:cNvPr>
          <p:cNvSpPr>
            <a:spLocks noGrp="1"/>
          </p:cNvSpPr>
          <p:nvPr>
            <p:ph idx="1"/>
          </p:nvPr>
        </p:nvSpPr>
        <p:spPr/>
        <p:txBody>
          <a:bodyPr/>
          <a:lstStyle/>
          <a:p>
            <a:pPr>
              <a:defRPr/>
            </a:pPr>
            <a:r>
              <a:rPr lang="en-US" dirty="0">
                <a:highlight>
                  <a:srgbClr val="FFFFFF"/>
                </a:highlight>
                <a:hlinkClick r:id="rId2"/>
              </a:rPr>
              <a:t>draft-ietf-quic-multipath</a:t>
            </a:r>
            <a:endParaRPr lang="en-US" dirty="0">
              <a:highlight>
                <a:srgbClr val="FFFFFF"/>
              </a:highlight>
            </a:endParaRPr>
          </a:p>
          <a:p>
            <a:pPr lvl="1">
              <a:defRPr/>
            </a:pPr>
            <a:r>
              <a:rPr lang="en-US" dirty="0">
                <a:highlight>
                  <a:srgbClr val="FFFFFF"/>
                </a:highlight>
              </a:rPr>
              <a:t>Title: Multipath Extension for QUIC</a:t>
            </a:r>
          </a:p>
          <a:p>
            <a:pPr lvl="1">
              <a:defRPr/>
            </a:pPr>
            <a:r>
              <a:rPr lang="en-US" dirty="0">
                <a:highlight>
                  <a:srgbClr val="FFFFFF"/>
                </a:highlight>
              </a:rPr>
              <a:t>Status: WG document, draft-ietf-quic-multipath-</a:t>
            </a:r>
            <a:r>
              <a:rPr lang="en-US" dirty="0">
                <a:solidFill>
                  <a:srgbClr val="FF0000"/>
                </a:solidFill>
                <a:highlight>
                  <a:srgbClr val="FFFFFF"/>
                </a:highlight>
              </a:rPr>
              <a:t>10 </a:t>
            </a:r>
            <a:r>
              <a:rPr lang="en-US" dirty="0">
                <a:highlight>
                  <a:srgbClr val="FFFFFF"/>
                </a:highlight>
              </a:rPr>
              <a:t>posted </a:t>
            </a:r>
            <a:r>
              <a:rPr lang="en-DE" dirty="0">
                <a:solidFill>
                  <a:srgbClr val="FF0000"/>
                </a:solidFill>
                <a:highlight>
                  <a:srgbClr val="FFFFFF"/>
                </a:highlight>
              </a:rPr>
              <a:t>0</a:t>
            </a:r>
            <a:r>
              <a:rPr lang="de-DE" dirty="0">
                <a:solidFill>
                  <a:srgbClr val="FF0000"/>
                </a:solidFill>
                <a:highlight>
                  <a:srgbClr val="FFFFFF"/>
                </a:highlight>
              </a:rPr>
              <a:t>7</a:t>
            </a:r>
            <a:r>
              <a:rPr lang="en-US" dirty="0">
                <a:solidFill>
                  <a:srgbClr val="FF0000"/>
                </a:solidFill>
                <a:highlight>
                  <a:srgbClr val="FFFFFF"/>
                </a:highlight>
              </a:rPr>
              <a:t>/202</a:t>
            </a:r>
            <a:r>
              <a:rPr lang="en-DE" dirty="0">
                <a:solidFill>
                  <a:srgbClr val="FF0000"/>
                </a:solidFill>
                <a:highlight>
                  <a:srgbClr val="FFFFFF"/>
                </a:highlight>
              </a:rPr>
              <a:t>4</a:t>
            </a:r>
            <a:endParaRPr lang="en-US" i="1" dirty="0">
              <a:solidFill>
                <a:srgbClr val="FF0000"/>
              </a:solidFill>
              <a:highlight>
                <a:srgbClr val="FFFFFF"/>
              </a:highlight>
            </a:endParaRPr>
          </a:p>
          <a:p>
            <a:pPr lvl="1">
              <a:defRPr/>
            </a:pPr>
            <a:r>
              <a:rPr lang="en-US" dirty="0">
                <a:highlight>
                  <a:srgbClr val="FFFFFF"/>
                </a:highlight>
              </a:rPr>
              <a:t>Next step: </a:t>
            </a:r>
            <a:r>
              <a:rPr lang="en-DE" dirty="0">
                <a:highlight>
                  <a:srgbClr val="FFFFFF"/>
                </a:highlight>
              </a:rPr>
              <a:t>W</a:t>
            </a:r>
            <a:r>
              <a:rPr lang="en-GB" dirty="0">
                <a:highlight>
                  <a:srgbClr val="FFFFFF"/>
                </a:highlight>
              </a:rPr>
              <a:t>G</a:t>
            </a:r>
            <a:r>
              <a:rPr lang="en-DE" dirty="0">
                <a:highlight>
                  <a:srgbClr val="FFFFFF"/>
                </a:highlight>
              </a:rPr>
              <a:t> </a:t>
            </a:r>
            <a:r>
              <a:rPr lang="en-GB" dirty="0">
                <a:highlight>
                  <a:srgbClr val="FFFFFF"/>
                </a:highlight>
              </a:rPr>
              <a:t>r</a:t>
            </a:r>
            <a:r>
              <a:rPr lang="en-DE" dirty="0">
                <a:highlight>
                  <a:srgbClr val="FFFFFF"/>
                </a:highlight>
              </a:rPr>
              <a:t>e</a:t>
            </a:r>
            <a:r>
              <a:rPr lang="en-GB" dirty="0">
                <a:highlight>
                  <a:srgbClr val="FFFFFF"/>
                </a:highlight>
              </a:rPr>
              <a:t>v</a:t>
            </a:r>
            <a:r>
              <a:rPr lang="en-DE" dirty="0" err="1">
                <a:highlight>
                  <a:srgbClr val="FFFFFF"/>
                </a:highlight>
              </a:rPr>
              <a:t>i</a:t>
            </a:r>
            <a:r>
              <a:rPr lang="en-GB" dirty="0">
                <a:highlight>
                  <a:srgbClr val="FFFFFF"/>
                </a:highlight>
              </a:rPr>
              <a:t>e</a:t>
            </a:r>
            <a:r>
              <a:rPr lang="en-DE" dirty="0">
                <a:highlight>
                  <a:srgbClr val="FFFFFF"/>
                </a:highlight>
              </a:rPr>
              <a:t>w</a:t>
            </a:r>
            <a:r>
              <a:rPr lang="en-US" dirty="0">
                <a:highlight>
                  <a:srgbClr val="FFFFFF"/>
                </a:highlight>
              </a:rPr>
              <a:t>, IESG review, RFC publication, SA2 CR to 23.501, </a:t>
            </a:r>
            <a:r>
              <a:rPr lang="en-US" dirty="0">
                <a:solidFill>
                  <a:srgbClr val="FF0000"/>
                </a:solidFill>
                <a:highlight>
                  <a:srgbClr val="FFFFFF"/>
                </a:highlight>
              </a:rPr>
              <a:t>CT1 CR to </a:t>
            </a:r>
            <a:r>
              <a:rPr lang="en-GB" dirty="0">
                <a:solidFill>
                  <a:srgbClr val="FF0000"/>
                </a:solidFill>
                <a:highlight>
                  <a:srgbClr val="FFFFFF"/>
                </a:highlight>
              </a:rPr>
              <a:t>24.193</a:t>
            </a:r>
            <a:endParaRPr lang="en-DE" dirty="0">
              <a:solidFill>
                <a:srgbClr val="FF0000"/>
              </a:solidFill>
              <a:highlight>
                <a:srgbClr val="FFFFFF"/>
              </a:highlight>
            </a:endParaRPr>
          </a:p>
          <a:p>
            <a:pPr lvl="1">
              <a:defRPr/>
            </a:pPr>
            <a:endParaRPr lang="en-US" dirty="0">
              <a:highlight>
                <a:srgbClr val="FFFFFF"/>
              </a:highlight>
            </a:endParaRPr>
          </a:p>
          <a:p>
            <a:pPr>
              <a:defRPr/>
            </a:pPr>
            <a:r>
              <a:rPr lang="en-US" altLang="en-US" dirty="0">
                <a:solidFill>
                  <a:srgbClr val="212529"/>
                </a:solidFill>
                <a:latin typeface="Inter"/>
                <a:hlinkClick r:id="rId3"/>
              </a:rPr>
              <a:t>draft-ietf-mimi-content-04</a:t>
            </a:r>
            <a:endParaRPr lang="en-US" dirty="0">
              <a:highlight>
                <a:srgbClr val="FFFFFF"/>
              </a:highlight>
            </a:endParaRPr>
          </a:p>
          <a:p>
            <a:pPr lvl="1">
              <a:defRPr/>
            </a:pPr>
            <a:r>
              <a:rPr lang="en-US" dirty="0">
                <a:highlight>
                  <a:srgbClr val="FFFFFF"/>
                </a:highlight>
              </a:rPr>
              <a:t>Title: </a:t>
            </a:r>
            <a:r>
              <a:rPr lang="it-IT" dirty="0">
                <a:highlight>
                  <a:srgbClr val="FFFFFF"/>
                </a:highlight>
              </a:rPr>
              <a:t>More Instant Messaging Interoperability (MIMI) message content</a:t>
            </a:r>
            <a:endParaRPr lang="en-US" dirty="0">
              <a:highlight>
                <a:srgbClr val="FFFFFF"/>
              </a:highlight>
            </a:endParaRPr>
          </a:p>
          <a:p>
            <a:pPr lvl="1">
              <a:defRPr/>
            </a:pPr>
            <a:r>
              <a:rPr lang="en-US" dirty="0">
                <a:highlight>
                  <a:srgbClr val="FFFFFF"/>
                </a:highlight>
              </a:rPr>
              <a:t>Status: WG document, </a:t>
            </a:r>
            <a:r>
              <a:rPr lang="en-US" altLang="en-US" dirty="0">
                <a:solidFill>
                  <a:srgbClr val="212529"/>
                </a:solidFill>
                <a:highlight>
                  <a:srgbClr val="FFFFFF"/>
                </a:highlight>
                <a:latin typeface="Inter"/>
              </a:rPr>
              <a:t>draft-ietf-mimi-content-</a:t>
            </a:r>
            <a:r>
              <a:rPr lang="en-US" altLang="en-US" dirty="0">
                <a:solidFill>
                  <a:srgbClr val="FF0000"/>
                </a:solidFill>
                <a:highlight>
                  <a:srgbClr val="FFFFFF"/>
                </a:highlight>
                <a:latin typeface="Inter"/>
              </a:rPr>
              <a:t>04</a:t>
            </a:r>
            <a:r>
              <a:rPr lang="en-US" dirty="0">
                <a:solidFill>
                  <a:srgbClr val="FF0000"/>
                </a:solidFill>
                <a:highlight>
                  <a:srgbClr val="FFFFFF"/>
                </a:highlight>
              </a:rPr>
              <a:t> </a:t>
            </a:r>
            <a:r>
              <a:rPr lang="en-US" dirty="0">
                <a:highlight>
                  <a:srgbClr val="FFFFFF"/>
                </a:highlight>
              </a:rPr>
              <a:t>posted </a:t>
            </a:r>
            <a:r>
              <a:rPr lang="en-DE" dirty="0">
                <a:solidFill>
                  <a:srgbClr val="FF0000"/>
                </a:solidFill>
                <a:highlight>
                  <a:srgbClr val="FFFFFF"/>
                </a:highlight>
              </a:rPr>
              <a:t>06</a:t>
            </a:r>
            <a:r>
              <a:rPr lang="en-US" dirty="0">
                <a:solidFill>
                  <a:srgbClr val="FF0000"/>
                </a:solidFill>
                <a:highlight>
                  <a:srgbClr val="FFFFFF"/>
                </a:highlight>
              </a:rPr>
              <a:t>/202</a:t>
            </a:r>
            <a:r>
              <a:rPr lang="en-DE" dirty="0">
                <a:solidFill>
                  <a:srgbClr val="FF0000"/>
                </a:solidFill>
                <a:highlight>
                  <a:srgbClr val="FFFFFF"/>
                </a:highlight>
              </a:rPr>
              <a:t>4</a:t>
            </a:r>
            <a:endParaRPr lang="en-US" dirty="0">
              <a:solidFill>
                <a:srgbClr val="FF0000"/>
              </a:solidFill>
              <a:highlight>
                <a:srgbClr val="FFFFFF"/>
              </a:highlight>
            </a:endParaRPr>
          </a:p>
          <a:p>
            <a:pPr lvl="1">
              <a:defRPr/>
            </a:pPr>
            <a:r>
              <a:rPr lang="en-US" dirty="0">
                <a:highlight>
                  <a:srgbClr val="FFFFFF"/>
                </a:highlight>
              </a:rPr>
              <a:t>Next step: </a:t>
            </a:r>
            <a:r>
              <a:rPr lang="en-DE" dirty="0">
                <a:highlight>
                  <a:srgbClr val="FFFFFF"/>
                </a:highlight>
              </a:rPr>
              <a:t>W</a:t>
            </a:r>
            <a:r>
              <a:rPr lang="en-GB" dirty="0">
                <a:highlight>
                  <a:srgbClr val="FFFFFF"/>
                </a:highlight>
              </a:rPr>
              <a:t>G</a:t>
            </a:r>
            <a:r>
              <a:rPr lang="en-DE" dirty="0">
                <a:highlight>
                  <a:srgbClr val="FFFFFF"/>
                </a:highlight>
              </a:rPr>
              <a:t> </a:t>
            </a:r>
            <a:r>
              <a:rPr lang="en-GB" dirty="0">
                <a:highlight>
                  <a:srgbClr val="FFFFFF"/>
                </a:highlight>
              </a:rPr>
              <a:t>r</a:t>
            </a:r>
            <a:r>
              <a:rPr lang="en-DE" dirty="0">
                <a:highlight>
                  <a:srgbClr val="FFFFFF"/>
                </a:highlight>
              </a:rPr>
              <a:t>e</a:t>
            </a:r>
            <a:r>
              <a:rPr lang="en-GB" dirty="0">
                <a:highlight>
                  <a:srgbClr val="FFFFFF"/>
                </a:highlight>
              </a:rPr>
              <a:t>v</a:t>
            </a:r>
            <a:r>
              <a:rPr lang="en-DE" dirty="0" err="1">
                <a:highlight>
                  <a:srgbClr val="FFFFFF"/>
                </a:highlight>
              </a:rPr>
              <a:t>i</a:t>
            </a:r>
            <a:r>
              <a:rPr lang="en-GB" dirty="0">
                <a:highlight>
                  <a:srgbClr val="FFFFFF"/>
                </a:highlight>
              </a:rPr>
              <a:t>e</a:t>
            </a:r>
            <a:r>
              <a:rPr lang="en-DE" dirty="0">
                <a:highlight>
                  <a:srgbClr val="FFFFFF"/>
                </a:highlight>
              </a:rPr>
              <a:t>w</a:t>
            </a:r>
            <a:r>
              <a:rPr lang="en-US" dirty="0">
                <a:highlight>
                  <a:srgbClr val="FFFFFF"/>
                </a:highlight>
              </a:rPr>
              <a:t>, IESG review, RFC publication, SA</a:t>
            </a:r>
            <a:r>
              <a:rPr lang="en-DE" dirty="0">
                <a:highlight>
                  <a:srgbClr val="FFFFFF"/>
                </a:highlight>
              </a:rPr>
              <a:t>x</a:t>
            </a:r>
            <a:r>
              <a:rPr lang="en-US" dirty="0">
                <a:highlight>
                  <a:srgbClr val="FFFFFF"/>
                </a:highlight>
              </a:rPr>
              <a:t> CR to </a:t>
            </a:r>
            <a:r>
              <a:rPr lang="en-DE" dirty="0">
                <a:highlight>
                  <a:srgbClr val="FFFFFF"/>
                </a:highlight>
              </a:rPr>
              <a:t>26.143</a:t>
            </a:r>
          </a:p>
          <a:p>
            <a:pPr>
              <a:defRPr/>
            </a:pPr>
            <a:endParaRPr lang="en-US" dirty="0">
              <a:highlight>
                <a:srgbClr val="FFFF00"/>
              </a:highlight>
            </a:endParaRPr>
          </a:p>
          <a:p>
            <a:pPr>
              <a:defRPr/>
            </a:pPr>
            <a:endParaRPr lang="fr-FR" dirty="0"/>
          </a:p>
          <a:p>
            <a:pPr>
              <a:defRPr/>
            </a:pPr>
            <a:endParaRPr lang="fr-FR" dirty="0"/>
          </a:p>
        </p:txBody>
      </p:sp>
      <p:sp>
        <p:nvSpPr>
          <p:cNvPr id="2" name="Rectangle 1">
            <a:extLst>
              <a:ext uri="{FF2B5EF4-FFF2-40B4-BE49-F238E27FC236}">
                <a16:creationId xmlns:a16="http://schemas.microsoft.com/office/drawing/2014/main" id="{D4800E60-7C63-412D-BA8E-466ACEF2BF73}"/>
              </a:ext>
            </a:extLst>
          </p:cNvPr>
          <p:cNvSpPr>
            <a:spLocks noChangeArrowheads="1"/>
          </p:cNvSpPr>
          <p:nvPr/>
        </p:nvSpPr>
        <p:spPr bwMode="auto">
          <a:xfrm>
            <a:off x="0" y="-56093"/>
            <a:ext cx="184731" cy="569387"/>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600" b="0" i="0" u="none" strike="noStrike" cap="none" normalizeH="0" baseline="0">
              <a:ln>
                <a:noFill/>
              </a:ln>
              <a:solidFill>
                <a:srgbClr val="212529"/>
              </a:solidFill>
              <a:effectLst/>
              <a:latin typeface="Inter"/>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a:ln>
                <a:noFill/>
              </a:ln>
              <a:solidFill>
                <a:schemeClr val="tx1"/>
              </a:solidFill>
              <a:effectLst/>
              <a:latin typeface="Arial" panose="020B0604020202020204" pitchFamily="34" charset="0"/>
            </a:endParaRPr>
          </a:p>
        </p:txBody>
      </p:sp>
    </p:spTree>
  </p:cSld>
  <p:clrMapOvr>
    <a:masterClrMapping/>
  </p:clrMapOvr>
  <p:transition>
    <p:wipe dir="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itre 1">
            <a:extLst>
              <a:ext uri="{FF2B5EF4-FFF2-40B4-BE49-F238E27FC236}">
                <a16:creationId xmlns:a16="http://schemas.microsoft.com/office/drawing/2014/main" id="{3CD059C3-F713-44AC-82AE-3BC585513B0F}"/>
              </a:ext>
            </a:extLst>
          </p:cNvPr>
          <p:cNvSpPr>
            <a:spLocks noGrp="1"/>
          </p:cNvSpPr>
          <p:nvPr>
            <p:ph type="title"/>
          </p:nvPr>
        </p:nvSpPr>
        <p:spPr/>
        <p:txBody>
          <a:bodyPr/>
          <a:lstStyle/>
          <a:p>
            <a:r>
              <a:rPr lang="fr-FR" altLang="en-US"/>
              <a:t>Active WG document</a:t>
            </a:r>
          </a:p>
        </p:txBody>
      </p:sp>
      <p:sp>
        <p:nvSpPr>
          <p:cNvPr id="3" name="Espace réservé du contenu 2">
            <a:extLst>
              <a:ext uri="{FF2B5EF4-FFF2-40B4-BE49-F238E27FC236}">
                <a16:creationId xmlns:a16="http://schemas.microsoft.com/office/drawing/2014/main" id="{2B1F4ED6-9688-4425-86F0-765B5FF70CC2}"/>
              </a:ext>
            </a:extLst>
          </p:cNvPr>
          <p:cNvSpPr>
            <a:spLocks noGrp="1"/>
          </p:cNvSpPr>
          <p:nvPr>
            <p:ph idx="1"/>
          </p:nvPr>
        </p:nvSpPr>
        <p:spPr/>
        <p:txBody>
          <a:bodyPr/>
          <a:lstStyle/>
          <a:p>
            <a:pPr>
              <a:defRPr/>
            </a:pPr>
            <a:r>
              <a:rPr lang="en-US" dirty="0">
                <a:highlight>
                  <a:srgbClr val="FFFFFF"/>
                </a:highlight>
                <a:hlinkClick r:id="rId2"/>
              </a:rPr>
              <a:t>draft-ietf-sipcore-rfc7976bis</a:t>
            </a:r>
            <a:r>
              <a:rPr lang="en-US" dirty="0">
                <a:highlight>
                  <a:srgbClr val="FFFFFF"/>
                </a:highlight>
              </a:rPr>
              <a:t>	</a:t>
            </a:r>
          </a:p>
          <a:p>
            <a:pPr lvl="1">
              <a:defRPr/>
            </a:pPr>
            <a:r>
              <a:rPr lang="en-US" dirty="0">
                <a:highlight>
                  <a:srgbClr val="FFFFFF"/>
                </a:highlight>
              </a:rPr>
              <a:t>Title: Update to P-Visited-Network-ID in SIP Requests and Responses</a:t>
            </a:r>
          </a:p>
          <a:p>
            <a:pPr lvl="1">
              <a:defRPr/>
            </a:pPr>
            <a:r>
              <a:rPr lang="en-US" dirty="0"/>
              <a:t>Was draft-</a:t>
            </a:r>
            <a:r>
              <a:rPr lang="en-US" dirty="0" err="1"/>
              <a:t>jesske</a:t>
            </a:r>
            <a:r>
              <a:rPr lang="en-US" dirty="0"/>
              <a:t>-update-p-visited-network</a:t>
            </a:r>
          </a:p>
          <a:p>
            <a:pPr lvl="1">
              <a:defRPr/>
            </a:pPr>
            <a:r>
              <a:rPr lang="en-US" dirty="0"/>
              <a:t>Agreement to handle within SIPCORE at IETF 116 coordination meeting</a:t>
            </a:r>
          </a:p>
          <a:p>
            <a:pPr lvl="1">
              <a:defRPr/>
            </a:pPr>
            <a:r>
              <a:rPr lang="en-US" dirty="0"/>
              <a:t>Additional WGLC held</a:t>
            </a:r>
          </a:p>
          <a:p>
            <a:pPr lvl="1">
              <a:defRPr/>
            </a:pPr>
            <a:r>
              <a:rPr lang="en-US" dirty="0"/>
              <a:t>draft-sipcore-rfc7976bis-03 </a:t>
            </a:r>
            <a:r>
              <a:rPr lang="en-GB" dirty="0"/>
              <a:t>p</a:t>
            </a:r>
            <a:r>
              <a:rPr lang="en-DE" dirty="0"/>
              <a:t>o</a:t>
            </a:r>
            <a:r>
              <a:rPr lang="en-GB" dirty="0"/>
              <a:t>s</a:t>
            </a:r>
            <a:r>
              <a:rPr lang="en-DE" dirty="0"/>
              <a:t>t</a:t>
            </a:r>
            <a:r>
              <a:rPr lang="en-GB" dirty="0"/>
              <a:t>e</a:t>
            </a:r>
            <a:r>
              <a:rPr lang="en-DE" dirty="0"/>
              <a:t>d 2024-07-</a:t>
            </a:r>
            <a:r>
              <a:rPr lang="en-US" dirty="0"/>
              <a:t>24</a:t>
            </a:r>
            <a:r>
              <a:rPr lang="en-DE" dirty="0"/>
              <a:t> </a:t>
            </a:r>
            <a:r>
              <a:rPr lang="en-US" dirty="0"/>
              <a:t>addressing comments</a:t>
            </a:r>
          </a:p>
          <a:p>
            <a:pPr lvl="1">
              <a:defRPr/>
            </a:pPr>
            <a:r>
              <a:rPr lang="en-US" dirty="0"/>
              <a:t>Renamed to draft-ietf-sipcore-rfc7976bis-00, posted 2024/08/20 </a:t>
            </a:r>
          </a:p>
          <a:p>
            <a:pPr lvl="1">
              <a:defRPr/>
            </a:pPr>
            <a:r>
              <a:rPr lang="en-US" dirty="0">
                <a:highlight>
                  <a:srgbClr val="FFFFFF"/>
                </a:highlight>
              </a:rPr>
              <a:t>Next steps:</a:t>
            </a:r>
            <a:r>
              <a:rPr lang="en-DE" dirty="0">
                <a:highlight>
                  <a:srgbClr val="FFFFFF"/>
                </a:highlight>
              </a:rPr>
              <a:t> </a:t>
            </a:r>
            <a:r>
              <a:rPr lang="en-US" dirty="0">
                <a:highlight>
                  <a:srgbClr val="FFFFFF"/>
                </a:highlight>
              </a:rPr>
              <a:t>WG review, IESG review, RFC publication, CT1 CR to 24.229</a:t>
            </a:r>
            <a:endParaRPr lang="en-US" dirty="0">
              <a:highlight>
                <a:srgbClr val="FFFF00"/>
              </a:highlight>
            </a:endParaRPr>
          </a:p>
          <a:p>
            <a:pPr>
              <a:defRPr/>
            </a:pPr>
            <a:endParaRPr lang="fr-FR" dirty="0"/>
          </a:p>
          <a:p>
            <a:pPr>
              <a:defRPr/>
            </a:pPr>
            <a:endParaRPr lang="fr-FR" dirty="0"/>
          </a:p>
        </p:txBody>
      </p:sp>
    </p:spTree>
  </p:cSld>
  <p:clrMapOvr>
    <a:masterClrMapping/>
  </p:clrMapOvr>
  <p:transition>
    <p:wipe dir="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itre 1">
            <a:extLst>
              <a:ext uri="{FF2B5EF4-FFF2-40B4-BE49-F238E27FC236}">
                <a16:creationId xmlns:a16="http://schemas.microsoft.com/office/drawing/2014/main" id="{3CD059C3-F713-44AC-82AE-3BC585513B0F}"/>
              </a:ext>
            </a:extLst>
          </p:cNvPr>
          <p:cNvSpPr>
            <a:spLocks noGrp="1"/>
          </p:cNvSpPr>
          <p:nvPr>
            <p:ph type="title"/>
          </p:nvPr>
        </p:nvSpPr>
        <p:spPr/>
        <p:txBody>
          <a:bodyPr/>
          <a:lstStyle/>
          <a:p>
            <a:r>
              <a:rPr lang="fr-FR" altLang="en-US"/>
              <a:t>Expired drafts</a:t>
            </a:r>
            <a:r>
              <a:rPr lang="en-DE" altLang="en-US"/>
              <a:t> (1/4)</a:t>
            </a:r>
            <a:endParaRPr lang="fr-FR" altLang="en-US"/>
          </a:p>
        </p:txBody>
      </p:sp>
      <p:sp>
        <p:nvSpPr>
          <p:cNvPr id="3" name="Espace réservé du contenu 2">
            <a:extLst>
              <a:ext uri="{FF2B5EF4-FFF2-40B4-BE49-F238E27FC236}">
                <a16:creationId xmlns:a16="http://schemas.microsoft.com/office/drawing/2014/main" id="{2B1F4ED6-9688-4425-86F0-765B5FF70CC2}"/>
              </a:ext>
            </a:extLst>
          </p:cNvPr>
          <p:cNvSpPr>
            <a:spLocks noGrp="1"/>
          </p:cNvSpPr>
          <p:nvPr>
            <p:ph idx="1"/>
          </p:nvPr>
        </p:nvSpPr>
        <p:spPr/>
        <p:txBody>
          <a:bodyPr/>
          <a:lstStyle/>
          <a:p>
            <a:pPr>
              <a:defRPr/>
            </a:pPr>
            <a:r>
              <a:rPr lang="en-US">
                <a:highlight>
                  <a:srgbClr val="FFFFFF"/>
                </a:highlight>
              </a:rPr>
              <a:t> </a:t>
            </a:r>
            <a:r>
              <a:rPr lang="en-US" altLang="en-US">
                <a:solidFill>
                  <a:srgbClr val="212529"/>
                </a:solidFill>
                <a:latin typeface="Inter"/>
                <a:hlinkClick r:id="rId2"/>
              </a:rPr>
              <a:t>draft-newton-json-content-rules-09</a:t>
            </a:r>
            <a:endParaRPr lang="en-US">
              <a:highlight>
                <a:srgbClr val="FFFFFF"/>
              </a:highlight>
            </a:endParaRPr>
          </a:p>
          <a:p>
            <a:pPr lvl="1">
              <a:defRPr/>
            </a:pPr>
            <a:r>
              <a:rPr lang="en-US">
                <a:highlight>
                  <a:srgbClr val="FFFFFF"/>
                </a:highlight>
              </a:rPr>
              <a:t>Title: </a:t>
            </a:r>
            <a:r>
              <a:rPr lang="en-GB">
                <a:highlight>
                  <a:srgbClr val="FFFFFF"/>
                </a:highlight>
              </a:rPr>
              <a:t>A Language for Rules Describing JSON Content</a:t>
            </a:r>
          </a:p>
          <a:p>
            <a:pPr lvl="1">
              <a:defRPr/>
            </a:pPr>
            <a:r>
              <a:rPr lang="en-US">
                <a:highlight>
                  <a:srgbClr val="FFFFFF"/>
                </a:highlight>
              </a:rPr>
              <a:t>Status: </a:t>
            </a:r>
            <a:r>
              <a:rPr lang="de-DE"/>
              <a:t>Last version published in 0</a:t>
            </a:r>
            <a:r>
              <a:rPr lang="en-DE"/>
              <a:t>9</a:t>
            </a:r>
            <a:r>
              <a:rPr lang="de-DE"/>
              <a:t>/20</a:t>
            </a:r>
            <a:r>
              <a:rPr lang="en-DE"/>
              <a:t>17</a:t>
            </a:r>
            <a:endParaRPr lang="en-US">
              <a:solidFill>
                <a:srgbClr val="FF0000"/>
              </a:solidFill>
            </a:endParaRPr>
          </a:p>
          <a:p>
            <a:pPr lvl="1">
              <a:defRPr/>
            </a:pPr>
            <a:r>
              <a:rPr lang="de-DE">
                <a:highlight>
                  <a:srgbClr val="FFFFFF"/>
                </a:highlight>
              </a:rPr>
              <a:t>Expired internet draft</a:t>
            </a:r>
            <a:r>
              <a:rPr lang="en-US">
                <a:highlight>
                  <a:srgbClr val="FFFFFF"/>
                </a:highlight>
              </a:rPr>
              <a:t>, </a:t>
            </a:r>
            <a:r>
              <a:rPr lang="en-DE">
                <a:highlight>
                  <a:srgbClr val="FFFFFF"/>
                </a:highlight>
              </a:rPr>
              <a:t>C</a:t>
            </a:r>
            <a:r>
              <a:rPr lang="en-GB">
                <a:highlight>
                  <a:srgbClr val="FFFFFF"/>
                </a:highlight>
              </a:rPr>
              <a:t>T</a:t>
            </a:r>
            <a:r>
              <a:rPr lang="en-DE">
                <a:highlight>
                  <a:srgbClr val="FFFFFF"/>
                </a:highlight>
              </a:rPr>
              <a:t>3</a:t>
            </a:r>
            <a:r>
              <a:rPr lang="en-US">
                <a:highlight>
                  <a:srgbClr val="FFFFFF"/>
                </a:highlight>
              </a:rPr>
              <a:t> referenced in </a:t>
            </a:r>
            <a:r>
              <a:rPr lang="en-DE">
                <a:highlight>
                  <a:srgbClr val="FFFFFF"/>
                </a:highlight>
              </a:rPr>
              <a:t>T</a:t>
            </a:r>
            <a:r>
              <a:rPr lang="en-GB">
                <a:highlight>
                  <a:srgbClr val="FFFFFF"/>
                </a:highlight>
              </a:rPr>
              <a:t>S</a:t>
            </a:r>
            <a:r>
              <a:rPr lang="en-DE">
                <a:highlight>
                  <a:srgbClr val="FFFFFF"/>
                </a:highlight>
              </a:rPr>
              <a:t> 29.155, 29.250, 29.251</a:t>
            </a:r>
          </a:p>
          <a:p>
            <a:r>
              <a:rPr lang="en-US" u="sng">
                <a:hlinkClick r:id="rId3"/>
              </a:rPr>
              <a:t>draft-bhutton-json-schema-validation</a:t>
            </a:r>
            <a:endParaRPr lang="en-GB"/>
          </a:p>
          <a:p>
            <a:pPr lvl="1"/>
            <a:r>
              <a:rPr lang="en-US"/>
              <a:t>Title: JSON Schema Validation: A Vocabulary for Structural Validation of JSON</a:t>
            </a:r>
            <a:endParaRPr lang="en-GB"/>
          </a:p>
          <a:p>
            <a:pPr lvl="1"/>
            <a:r>
              <a:rPr lang="en-US"/>
              <a:t>Status: Expired, last version published 2022-06-10</a:t>
            </a:r>
            <a:endParaRPr lang="en-GB"/>
          </a:p>
          <a:p>
            <a:pPr lvl="1"/>
            <a:r>
              <a:rPr lang="en-US"/>
              <a:t>SA4 referenced in </a:t>
            </a:r>
            <a:r>
              <a:rPr lang="en-DE"/>
              <a:t>T</a:t>
            </a:r>
            <a:r>
              <a:rPr lang="en-GB"/>
              <a:t>S</a:t>
            </a:r>
            <a:r>
              <a:rPr lang="en-DE"/>
              <a:t> 29.510 </a:t>
            </a:r>
            <a:r>
              <a:rPr lang="en-GB"/>
              <a:t>a</a:t>
            </a:r>
            <a:r>
              <a:rPr lang="en-DE"/>
              <a:t>n</a:t>
            </a:r>
            <a:r>
              <a:rPr lang="en-GB"/>
              <a:t>d</a:t>
            </a:r>
            <a:r>
              <a:rPr lang="en-DE"/>
              <a:t> </a:t>
            </a:r>
            <a:r>
              <a:rPr lang="en-US"/>
              <a:t>TS 26.512 </a:t>
            </a:r>
            <a:r>
              <a:rPr lang="en-DE"/>
              <a:t>, </a:t>
            </a:r>
            <a:r>
              <a:rPr lang="en-US">
                <a:highlight>
                  <a:srgbClr val="FFFFFF"/>
                </a:highlight>
              </a:rPr>
              <a:t>SA</a:t>
            </a:r>
            <a:r>
              <a:rPr lang="en-DE">
                <a:highlight>
                  <a:srgbClr val="FFFFFF"/>
                </a:highlight>
              </a:rPr>
              <a:t>5</a:t>
            </a:r>
            <a:r>
              <a:rPr lang="en-US">
                <a:highlight>
                  <a:srgbClr val="FFFFFF"/>
                </a:highlight>
              </a:rPr>
              <a:t> referenced </a:t>
            </a:r>
            <a:r>
              <a:rPr lang="en-DE">
                <a:highlight>
                  <a:srgbClr val="FFFFFF"/>
                </a:highlight>
                <a:hlinkClick r:id="rId4"/>
              </a:rPr>
              <a:t>o</a:t>
            </a:r>
            <a:r>
              <a:rPr lang="en-GB">
                <a:highlight>
                  <a:srgbClr val="FFFFFF"/>
                </a:highlight>
                <a:hlinkClick r:id="rId4"/>
              </a:rPr>
              <a:t>l</a:t>
            </a:r>
            <a:r>
              <a:rPr lang="en-DE">
                <a:highlight>
                  <a:srgbClr val="FFFFFF"/>
                </a:highlight>
                <a:hlinkClick r:id="rId4"/>
              </a:rPr>
              <a:t>d</a:t>
            </a:r>
            <a:r>
              <a:rPr lang="en-GB">
                <a:highlight>
                  <a:srgbClr val="FFFFFF"/>
                </a:highlight>
                <a:hlinkClick r:id="rId4"/>
              </a:rPr>
              <a:t>e</a:t>
            </a:r>
            <a:r>
              <a:rPr lang="en-DE">
                <a:highlight>
                  <a:srgbClr val="FFFFFF"/>
                </a:highlight>
                <a:hlinkClick r:id="rId4"/>
              </a:rPr>
              <a:t>r </a:t>
            </a:r>
            <a:r>
              <a:rPr lang="en-GB">
                <a:highlight>
                  <a:srgbClr val="FFFFFF"/>
                </a:highlight>
                <a:hlinkClick r:id="rId4"/>
              </a:rPr>
              <a:t>v</a:t>
            </a:r>
            <a:r>
              <a:rPr lang="en-DE">
                <a:highlight>
                  <a:srgbClr val="FFFFFF"/>
                </a:highlight>
                <a:hlinkClick r:id="rId4"/>
              </a:rPr>
              <a:t>e</a:t>
            </a:r>
            <a:r>
              <a:rPr lang="en-GB">
                <a:highlight>
                  <a:srgbClr val="FFFFFF"/>
                </a:highlight>
                <a:hlinkClick r:id="rId4"/>
              </a:rPr>
              <a:t>r</a:t>
            </a:r>
            <a:r>
              <a:rPr lang="en-DE">
                <a:highlight>
                  <a:srgbClr val="FFFFFF"/>
                </a:highlight>
                <a:hlinkClick r:id="rId4"/>
              </a:rPr>
              <a:t>s</a:t>
            </a:r>
            <a:r>
              <a:rPr lang="en-GB">
                <a:highlight>
                  <a:srgbClr val="FFFFFF"/>
                </a:highlight>
                <a:hlinkClick r:id="rId4"/>
              </a:rPr>
              <a:t>i</a:t>
            </a:r>
            <a:r>
              <a:rPr lang="en-DE">
                <a:highlight>
                  <a:srgbClr val="FFFFFF"/>
                </a:highlight>
                <a:hlinkClick r:id="rId4"/>
              </a:rPr>
              <a:t>o</a:t>
            </a:r>
            <a:r>
              <a:rPr lang="en-GB">
                <a:highlight>
                  <a:srgbClr val="FFFFFF"/>
                </a:highlight>
                <a:hlinkClick r:id="rId4"/>
              </a:rPr>
              <a:t>n</a:t>
            </a:r>
            <a:r>
              <a:rPr lang="en-DE">
                <a:highlight>
                  <a:srgbClr val="FFFFFF"/>
                </a:highlight>
                <a:hlinkClick r:id="rId4"/>
              </a:rPr>
              <a:t>s </a:t>
            </a:r>
            <a:r>
              <a:rPr lang="en-US">
                <a:highlight>
                  <a:srgbClr val="FFFFFF"/>
                </a:highlight>
              </a:rPr>
              <a:t>in </a:t>
            </a:r>
            <a:r>
              <a:rPr lang="en-DE">
                <a:highlight>
                  <a:srgbClr val="FFFFFF"/>
                </a:highlight>
              </a:rPr>
              <a:t>T</a:t>
            </a:r>
            <a:r>
              <a:rPr lang="en-GB">
                <a:highlight>
                  <a:srgbClr val="FFFFFF"/>
                </a:highlight>
              </a:rPr>
              <a:t>S</a:t>
            </a:r>
            <a:r>
              <a:rPr lang="en-DE">
                <a:highlight>
                  <a:srgbClr val="FFFFFF"/>
                </a:highlight>
              </a:rPr>
              <a:t> 32.158 </a:t>
            </a:r>
            <a:r>
              <a:rPr lang="en-GB">
                <a:highlight>
                  <a:srgbClr val="FFFFFF"/>
                </a:highlight>
              </a:rPr>
              <a:t>a</a:t>
            </a:r>
            <a:r>
              <a:rPr lang="en-DE">
                <a:highlight>
                  <a:srgbClr val="FFFFFF"/>
                </a:highlight>
              </a:rPr>
              <a:t>nd TS 3</a:t>
            </a:r>
            <a:r>
              <a:rPr lang="en-US">
                <a:highlight>
                  <a:srgbClr val="FFFFFF"/>
                </a:highlight>
              </a:rPr>
              <a:t>2.</a:t>
            </a:r>
            <a:r>
              <a:rPr lang="en-DE">
                <a:highlight>
                  <a:srgbClr val="FFFFFF"/>
                </a:highlight>
              </a:rPr>
              <a:t>160</a:t>
            </a:r>
            <a:endParaRPr lang="en-GB"/>
          </a:p>
          <a:p>
            <a:pPr>
              <a:defRPr/>
            </a:pPr>
            <a:endParaRPr lang="en-US" dirty="0">
              <a:highlight>
                <a:srgbClr val="FFFF00"/>
              </a:highlight>
            </a:endParaRPr>
          </a:p>
          <a:p>
            <a:pPr>
              <a:defRPr/>
            </a:pPr>
            <a:endParaRPr lang="fr-FR" dirty="0"/>
          </a:p>
          <a:p>
            <a:pPr>
              <a:defRPr/>
            </a:pPr>
            <a:endParaRPr lang="fr-FR" dirty="0"/>
          </a:p>
        </p:txBody>
      </p:sp>
      <p:sp>
        <p:nvSpPr>
          <p:cNvPr id="2" name="Rectangle 1">
            <a:extLst>
              <a:ext uri="{FF2B5EF4-FFF2-40B4-BE49-F238E27FC236}">
                <a16:creationId xmlns:a16="http://schemas.microsoft.com/office/drawing/2014/main" id="{E8FE9545-D93B-4CE1-8367-E37C42A6F394}"/>
              </a:ext>
            </a:extLst>
          </p:cNvPr>
          <p:cNvSpPr>
            <a:spLocks noChangeArrowheads="1"/>
          </p:cNvSpPr>
          <p:nvPr/>
        </p:nvSpPr>
        <p:spPr bwMode="auto">
          <a:xfrm>
            <a:off x="0" y="-56093"/>
            <a:ext cx="184731" cy="569387"/>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600" b="0" i="0" u="none" strike="noStrike" cap="none" normalizeH="0" baseline="0">
              <a:ln>
                <a:noFill/>
              </a:ln>
              <a:solidFill>
                <a:srgbClr val="212529"/>
              </a:solidFill>
              <a:effectLst/>
              <a:latin typeface="Inter"/>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4" name="Rectangle 2">
            <a:extLst>
              <a:ext uri="{FF2B5EF4-FFF2-40B4-BE49-F238E27FC236}">
                <a16:creationId xmlns:a16="http://schemas.microsoft.com/office/drawing/2014/main" id="{6206DE9D-DBE2-4AB2-B802-003A4177CFA3}"/>
              </a:ext>
            </a:extLst>
          </p:cNvPr>
          <p:cNvSpPr>
            <a:spLocks noChangeArrowheads="1"/>
          </p:cNvSpPr>
          <p:nvPr/>
        </p:nvSpPr>
        <p:spPr bwMode="auto">
          <a:xfrm>
            <a:off x="0" y="-56093"/>
            <a:ext cx="184731" cy="569387"/>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600" b="0" i="0" u="none" strike="noStrike" cap="none" normalizeH="0" baseline="0">
              <a:ln>
                <a:noFill/>
              </a:ln>
              <a:solidFill>
                <a:srgbClr val="212529"/>
              </a:solidFill>
              <a:effectLst/>
              <a:latin typeface="Inter"/>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3189618233"/>
      </p:ext>
    </p:extLst>
  </p:cSld>
  <p:clrMapOvr>
    <a:masterClrMapping/>
  </p:clrMapOvr>
  <p:transition>
    <p:wipe dir="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itre 1">
            <a:extLst>
              <a:ext uri="{FF2B5EF4-FFF2-40B4-BE49-F238E27FC236}">
                <a16:creationId xmlns:a16="http://schemas.microsoft.com/office/drawing/2014/main" id="{3CD059C3-F713-44AC-82AE-3BC585513B0F}"/>
              </a:ext>
            </a:extLst>
          </p:cNvPr>
          <p:cNvSpPr>
            <a:spLocks noGrp="1"/>
          </p:cNvSpPr>
          <p:nvPr>
            <p:ph type="title"/>
          </p:nvPr>
        </p:nvSpPr>
        <p:spPr/>
        <p:txBody>
          <a:bodyPr/>
          <a:lstStyle/>
          <a:p>
            <a:r>
              <a:rPr lang="fr-FR" altLang="en-US"/>
              <a:t>Expired drafts</a:t>
            </a:r>
            <a:r>
              <a:rPr lang="en-DE" altLang="en-US"/>
              <a:t> (2/4)</a:t>
            </a:r>
            <a:endParaRPr lang="fr-FR" altLang="en-US"/>
          </a:p>
        </p:txBody>
      </p:sp>
      <p:sp>
        <p:nvSpPr>
          <p:cNvPr id="3" name="Espace réservé du contenu 2">
            <a:extLst>
              <a:ext uri="{FF2B5EF4-FFF2-40B4-BE49-F238E27FC236}">
                <a16:creationId xmlns:a16="http://schemas.microsoft.com/office/drawing/2014/main" id="{2B1F4ED6-9688-4425-86F0-765B5FF70CC2}"/>
              </a:ext>
            </a:extLst>
          </p:cNvPr>
          <p:cNvSpPr>
            <a:spLocks noGrp="1"/>
          </p:cNvSpPr>
          <p:nvPr>
            <p:ph idx="1"/>
          </p:nvPr>
        </p:nvSpPr>
        <p:spPr/>
        <p:txBody>
          <a:bodyPr/>
          <a:lstStyle/>
          <a:p>
            <a:pPr>
              <a:defRPr/>
            </a:pPr>
            <a:r>
              <a:rPr lang="en-US">
                <a:highlight>
                  <a:srgbClr val="FFFFFF"/>
                </a:highlight>
              </a:rPr>
              <a:t> </a:t>
            </a:r>
            <a:r>
              <a:rPr lang="en-US" altLang="en-US">
                <a:solidFill>
                  <a:srgbClr val="212529"/>
                </a:solidFill>
                <a:latin typeface="Inter"/>
                <a:hlinkClick r:id="rId2"/>
              </a:rPr>
              <a:t>draft-bhutton-json-schema-01</a:t>
            </a:r>
            <a:endParaRPr lang="en-US" dirty="0">
              <a:highlight>
                <a:srgbClr val="FFFFFF"/>
              </a:highlight>
            </a:endParaRPr>
          </a:p>
          <a:p>
            <a:pPr lvl="1">
              <a:defRPr/>
            </a:pPr>
            <a:r>
              <a:rPr lang="en-US" dirty="0">
                <a:highlight>
                  <a:srgbClr val="FFFFFF"/>
                </a:highlight>
              </a:rPr>
              <a:t>Title</a:t>
            </a:r>
            <a:r>
              <a:rPr lang="en-US">
                <a:highlight>
                  <a:srgbClr val="FFFFFF"/>
                </a:highlight>
              </a:rPr>
              <a:t>: </a:t>
            </a:r>
            <a:r>
              <a:rPr lang="en-GB">
                <a:highlight>
                  <a:srgbClr val="FFFFFF"/>
                </a:highlight>
              </a:rPr>
              <a:t>JSON Schema: A Media Type for Describing JSON Documents</a:t>
            </a:r>
          </a:p>
          <a:p>
            <a:pPr lvl="1">
              <a:defRPr/>
            </a:pPr>
            <a:r>
              <a:rPr lang="en-US">
                <a:highlight>
                  <a:srgbClr val="FFFFFF"/>
                </a:highlight>
              </a:rPr>
              <a:t>Status: </a:t>
            </a:r>
            <a:r>
              <a:rPr lang="de-DE"/>
              <a:t>Last version published in 06/2022</a:t>
            </a:r>
            <a:endParaRPr lang="en-US" dirty="0">
              <a:solidFill>
                <a:srgbClr val="FF0000"/>
              </a:solidFill>
            </a:endParaRPr>
          </a:p>
          <a:p>
            <a:pPr lvl="1">
              <a:defRPr/>
            </a:pPr>
            <a:r>
              <a:rPr lang="de-DE">
                <a:highlight>
                  <a:srgbClr val="FFFFFF"/>
                </a:highlight>
              </a:rPr>
              <a:t>Expired internet draft</a:t>
            </a:r>
            <a:r>
              <a:rPr lang="en-US">
                <a:highlight>
                  <a:srgbClr val="FFFFFF"/>
                </a:highlight>
              </a:rPr>
              <a:t>, </a:t>
            </a:r>
            <a:r>
              <a:rPr lang="en-DE">
                <a:highlight>
                  <a:srgbClr val="FFFFFF"/>
                </a:highlight>
              </a:rPr>
              <a:t>S</a:t>
            </a:r>
            <a:r>
              <a:rPr lang="en-GB">
                <a:highlight>
                  <a:srgbClr val="FFFFFF"/>
                </a:highlight>
              </a:rPr>
              <a:t>A</a:t>
            </a:r>
            <a:r>
              <a:rPr lang="en-DE">
                <a:highlight>
                  <a:srgbClr val="FFFFFF"/>
                </a:highlight>
              </a:rPr>
              <a:t>4 </a:t>
            </a:r>
            <a:r>
              <a:rPr lang="en-GB">
                <a:highlight>
                  <a:srgbClr val="FFFFFF"/>
                </a:highlight>
              </a:rPr>
              <a:t>a</a:t>
            </a:r>
            <a:r>
              <a:rPr lang="en-DE">
                <a:highlight>
                  <a:srgbClr val="FFFFFF"/>
                </a:highlight>
              </a:rPr>
              <a:t>n</a:t>
            </a:r>
            <a:r>
              <a:rPr lang="en-GB">
                <a:highlight>
                  <a:srgbClr val="FFFFFF"/>
                </a:highlight>
              </a:rPr>
              <a:t>d</a:t>
            </a:r>
            <a:r>
              <a:rPr lang="en-DE">
                <a:highlight>
                  <a:srgbClr val="FFFFFF"/>
                </a:highlight>
              </a:rPr>
              <a:t> </a:t>
            </a:r>
            <a:r>
              <a:rPr lang="en-US">
                <a:highlight>
                  <a:srgbClr val="FFFFFF"/>
                </a:highlight>
              </a:rPr>
              <a:t>SA</a:t>
            </a:r>
            <a:r>
              <a:rPr lang="en-DE">
                <a:highlight>
                  <a:srgbClr val="FFFFFF"/>
                </a:highlight>
              </a:rPr>
              <a:t>5</a:t>
            </a:r>
            <a:r>
              <a:rPr lang="en-US">
                <a:highlight>
                  <a:srgbClr val="FFFFFF"/>
                </a:highlight>
              </a:rPr>
              <a:t> referenced </a:t>
            </a:r>
            <a:r>
              <a:rPr lang="en-DE">
                <a:highlight>
                  <a:srgbClr val="FFFFFF"/>
                </a:highlight>
                <a:hlinkClick r:id="rId3"/>
              </a:rPr>
              <a:t>o</a:t>
            </a:r>
            <a:r>
              <a:rPr lang="en-GB">
                <a:highlight>
                  <a:srgbClr val="FFFFFF"/>
                </a:highlight>
                <a:hlinkClick r:id="rId3"/>
              </a:rPr>
              <a:t>l</a:t>
            </a:r>
            <a:r>
              <a:rPr lang="en-DE">
                <a:highlight>
                  <a:srgbClr val="FFFFFF"/>
                </a:highlight>
                <a:hlinkClick r:id="rId3"/>
              </a:rPr>
              <a:t>d</a:t>
            </a:r>
            <a:r>
              <a:rPr lang="en-GB">
                <a:highlight>
                  <a:srgbClr val="FFFFFF"/>
                </a:highlight>
                <a:hlinkClick r:id="rId3"/>
              </a:rPr>
              <a:t>e</a:t>
            </a:r>
            <a:r>
              <a:rPr lang="en-DE">
                <a:highlight>
                  <a:srgbClr val="FFFFFF"/>
                </a:highlight>
                <a:hlinkClick r:id="rId3"/>
              </a:rPr>
              <a:t>r </a:t>
            </a:r>
            <a:r>
              <a:rPr lang="en-GB">
                <a:highlight>
                  <a:srgbClr val="FFFFFF"/>
                </a:highlight>
                <a:hlinkClick r:id="rId3"/>
              </a:rPr>
              <a:t>v</a:t>
            </a:r>
            <a:r>
              <a:rPr lang="en-DE">
                <a:highlight>
                  <a:srgbClr val="FFFFFF"/>
                </a:highlight>
                <a:hlinkClick r:id="rId3"/>
              </a:rPr>
              <a:t>e</a:t>
            </a:r>
            <a:r>
              <a:rPr lang="en-GB">
                <a:highlight>
                  <a:srgbClr val="FFFFFF"/>
                </a:highlight>
                <a:hlinkClick r:id="rId3"/>
              </a:rPr>
              <a:t>r</a:t>
            </a:r>
            <a:r>
              <a:rPr lang="en-DE">
                <a:highlight>
                  <a:srgbClr val="FFFFFF"/>
                </a:highlight>
                <a:hlinkClick r:id="rId3"/>
              </a:rPr>
              <a:t>s</a:t>
            </a:r>
            <a:r>
              <a:rPr lang="en-GB">
                <a:highlight>
                  <a:srgbClr val="FFFFFF"/>
                </a:highlight>
                <a:hlinkClick r:id="rId3"/>
              </a:rPr>
              <a:t>i</a:t>
            </a:r>
            <a:r>
              <a:rPr lang="en-DE">
                <a:highlight>
                  <a:srgbClr val="FFFFFF"/>
                </a:highlight>
                <a:hlinkClick r:id="rId3"/>
              </a:rPr>
              <a:t>o</a:t>
            </a:r>
            <a:r>
              <a:rPr lang="en-GB">
                <a:highlight>
                  <a:srgbClr val="FFFFFF"/>
                </a:highlight>
                <a:hlinkClick r:id="rId3"/>
              </a:rPr>
              <a:t>n</a:t>
            </a:r>
            <a:r>
              <a:rPr lang="en-DE">
                <a:highlight>
                  <a:srgbClr val="FFFFFF"/>
                </a:highlight>
                <a:hlinkClick r:id="rId3"/>
              </a:rPr>
              <a:t>s </a:t>
            </a:r>
            <a:r>
              <a:rPr lang="en-US">
                <a:highlight>
                  <a:srgbClr val="FFFFFF"/>
                </a:highlight>
              </a:rPr>
              <a:t>in </a:t>
            </a:r>
            <a:r>
              <a:rPr lang="en-DE">
                <a:highlight>
                  <a:srgbClr val="FFFFFF"/>
                </a:highlight>
              </a:rPr>
              <a:t> </a:t>
            </a:r>
            <a:r>
              <a:rPr lang="en-GB">
                <a:highlight>
                  <a:srgbClr val="FFFFFF"/>
                </a:highlight>
              </a:rPr>
              <a:t>T</a:t>
            </a:r>
            <a:r>
              <a:rPr lang="en-DE">
                <a:highlight>
                  <a:srgbClr val="FFFFFF"/>
                </a:highlight>
              </a:rPr>
              <a:t>S 26.346, </a:t>
            </a:r>
            <a:r>
              <a:rPr lang="en-GB">
                <a:highlight>
                  <a:srgbClr val="FFFFFF"/>
                </a:highlight>
              </a:rPr>
              <a:t>T</a:t>
            </a:r>
            <a:r>
              <a:rPr lang="en-DE">
                <a:highlight>
                  <a:srgbClr val="FFFFFF"/>
                </a:highlight>
              </a:rPr>
              <a:t>S 26.348, T</a:t>
            </a:r>
            <a:r>
              <a:rPr lang="en-GB">
                <a:highlight>
                  <a:srgbClr val="FFFFFF"/>
                </a:highlight>
              </a:rPr>
              <a:t>S</a:t>
            </a:r>
            <a:r>
              <a:rPr lang="en-DE">
                <a:highlight>
                  <a:srgbClr val="FFFFFF"/>
                </a:highlight>
              </a:rPr>
              <a:t> 32.158 </a:t>
            </a:r>
            <a:r>
              <a:rPr lang="en-GB">
                <a:highlight>
                  <a:srgbClr val="FFFFFF"/>
                </a:highlight>
              </a:rPr>
              <a:t>a</a:t>
            </a:r>
            <a:r>
              <a:rPr lang="en-DE">
                <a:highlight>
                  <a:srgbClr val="FFFFFF"/>
                </a:highlight>
              </a:rPr>
              <a:t>nd TS 3</a:t>
            </a:r>
            <a:r>
              <a:rPr lang="en-US">
                <a:highlight>
                  <a:srgbClr val="FFFFFF"/>
                </a:highlight>
              </a:rPr>
              <a:t>2.</a:t>
            </a:r>
            <a:r>
              <a:rPr lang="en-DE">
                <a:highlight>
                  <a:srgbClr val="FFFFFF"/>
                </a:highlight>
              </a:rPr>
              <a:t>160</a:t>
            </a:r>
          </a:p>
          <a:p>
            <a:pPr>
              <a:defRPr/>
            </a:pPr>
            <a:r>
              <a:rPr lang="en-DE" sz="2000">
                <a:highlight>
                  <a:srgbClr val="FFFFFF"/>
                </a:highlight>
              </a:rPr>
              <a:t>Note: </a:t>
            </a:r>
            <a:r>
              <a:rPr lang="en-GB" sz="2000">
                <a:highlight>
                  <a:srgbClr val="FFFFFF"/>
                </a:highlight>
              </a:rPr>
              <a:t>T</a:t>
            </a:r>
            <a:r>
              <a:rPr lang="en-US" sz="2000">
                <a:highlight>
                  <a:srgbClr val="FFFFFF"/>
                </a:highlight>
              </a:rPr>
              <a:t>he JSON Schema TSC ( </a:t>
            </a:r>
            <a:r>
              <a:rPr lang="en-US" sz="2000" u="sng">
                <a:highlight>
                  <a:srgbClr val="FFFFFF"/>
                </a:highlight>
                <a:hlinkClick r:id="rId4"/>
              </a:rPr>
              <a:t>https://json-schema.org/slack</a:t>
            </a:r>
            <a:r>
              <a:rPr lang="en-DE" sz="2000" u="sng">
                <a:highlight>
                  <a:srgbClr val="FFFFFF"/>
                </a:highlight>
              </a:rPr>
              <a:t> )</a:t>
            </a:r>
            <a:r>
              <a:rPr lang="en-US" sz="2000">
                <a:highlight>
                  <a:srgbClr val="FFFFFF"/>
                </a:highlight>
              </a:rPr>
              <a:t>, they did not intend to standardize JSON Schema at IETF.</a:t>
            </a:r>
            <a:br>
              <a:rPr lang="en-US" sz="2000">
                <a:highlight>
                  <a:srgbClr val="FFFFFF"/>
                </a:highlight>
              </a:rPr>
            </a:br>
            <a:r>
              <a:rPr lang="en-US" sz="2000">
                <a:highlight>
                  <a:srgbClr val="FFFFFF"/>
                </a:highlight>
              </a:rPr>
              <a:t>The latest versions of JSON Schema can be found here: </a:t>
            </a:r>
            <a:r>
              <a:rPr lang="en-US" sz="2000" u="sng">
                <a:highlight>
                  <a:srgbClr val="FFFFFF"/>
                </a:highlight>
                <a:hlinkClick r:id="rId5"/>
              </a:rPr>
              <a:t>https://json-schema.org/specification</a:t>
            </a:r>
            <a:br>
              <a:rPr lang="en-US" sz="2000">
                <a:highlight>
                  <a:srgbClr val="FFFFFF"/>
                </a:highlight>
              </a:rPr>
            </a:br>
            <a:r>
              <a:rPr lang="en-US" sz="2000">
                <a:highlight>
                  <a:srgbClr val="FFFFFF"/>
                </a:highlight>
              </a:rPr>
              <a:t>When referencing JSON Schema, it can be helpful to include a specific version, such as 2020-12.</a:t>
            </a:r>
            <a:br>
              <a:rPr lang="en-US" sz="2000">
                <a:highlight>
                  <a:srgbClr val="FFFFFF"/>
                </a:highlight>
              </a:rPr>
            </a:br>
            <a:r>
              <a:rPr lang="en-US" sz="2000">
                <a:highlight>
                  <a:srgbClr val="FFFFFF"/>
                </a:highlight>
              </a:rPr>
              <a:t>For example of a library referencing supported versions, see: </a:t>
            </a:r>
            <a:r>
              <a:rPr lang="en-US" sz="2000" u="sng">
                <a:highlight>
                  <a:srgbClr val="FFFFFF"/>
                </a:highlight>
                <a:hlinkClick r:id="rId6"/>
              </a:rPr>
              <a:t>https://ajv.js.org/json-schema.html</a:t>
            </a:r>
            <a:br>
              <a:rPr lang="en-US" sz="2000">
                <a:highlight>
                  <a:srgbClr val="FFFFFF"/>
                </a:highlight>
              </a:rPr>
            </a:br>
            <a:endParaRPr lang="en-US" sz="2000">
              <a:highlight>
                <a:srgbClr val="FFFFFF"/>
              </a:highlight>
            </a:endParaRPr>
          </a:p>
          <a:p>
            <a:pPr>
              <a:defRPr/>
            </a:pPr>
            <a:endParaRPr lang="en-US" dirty="0">
              <a:highlight>
                <a:srgbClr val="FFFF00"/>
              </a:highlight>
            </a:endParaRPr>
          </a:p>
          <a:p>
            <a:pPr>
              <a:defRPr/>
            </a:pPr>
            <a:endParaRPr lang="fr-FR" dirty="0"/>
          </a:p>
          <a:p>
            <a:pPr>
              <a:defRPr/>
            </a:pPr>
            <a:endParaRPr lang="fr-FR" dirty="0"/>
          </a:p>
        </p:txBody>
      </p:sp>
    </p:spTree>
    <p:extLst>
      <p:ext uri="{BB962C8B-B14F-4D97-AF65-F5344CB8AC3E}">
        <p14:creationId xmlns:p14="http://schemas.microsoft.com/office/powerpoint/2010/main" val="3572947808"/>
      </p:ext>
    </p:extLst>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re 1">
            <a:extLst>
              <a:ext uri="{FF2B5EF4-FFF2-40B4-BE49-F238E27FC236}">
                <a16:creationId xmlns:a16="http://schemas.microsoft.com/office/drawing/2014/main" id="{B0D962CC-9FF4-4D57-AF59-F21C23C9204F}"/>
              </a:ext>
            </a:extLst>
          </p:cNvPr>
          <p:cNvSpPr>
            <a:spLocks noGrp="1"/>
          </p:cNvSpPr>
          <p:nvPr>
            <p:ph type="title"/>
          </p:nvPr>
        </p:nvSpPr>
        <p:spPr/>
        <p:txBody>
          <a:bodyPr/>
          <a:lstStyle/>
          <a:p>
            <a:r>
              <a:rPr lang="en-US" altLang="en-US"/>
              <a:t>3GPP-IETF Coordination</a:t>
            </a:r>
          </a:p>
        </p:txBody>
      </p:sp>
    </p:spTree>
  </p:cSld>
  <p:clrMapOvr>
    <a:masterClrMapping/>
  </p:clrMapOvr>
  <p:transition>
    <p:wipe dir="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itre 1">
            <a:extLst>
              <a:ext uri="{FF2B5EF4-FFF2-40B4-BE49-F238E27FC236}">
                <a16:creationId xmlns:a16="http://schemas.microsoft.com/office/drawing/2014/main" id="{3CD059C3-F713-44AC-82AE-3BC585513B0F}"/>
              </a:ext>
            </a:extLst>
          </p:cNvPr>
          <p:cNvSpPr>
            <a:spLocks noGrp="1"/>
          </p:cNvSpPr>
          <p:nvPr>
            <p:ph type="title"/>
          </p:nvPr>
        </p:nvSpPr>
        <p:spPr/>
        <p:txBody>
          <a:bodyPr/>
          <a:lstStyle/>
          <a:p>
            <a:r>
              <a:rPr lang="fr-FR" altLang="en-US"/>
              <a:t>Expired drafts</a:t>
            </a:r>
            <a:r>
              <a:rPr lang="en-DE" altLang="en-US"/>
              <a:t> (3/4)</a:t>
            </a:r>
            <a:endParaRPr lang="fr-FR" altLang="en-US"/>
          </a:p>
        </p:txBody>
      </p:sp>
      <p:sp>
        <p:nvSpPr>
          <p:cNvPr id="3" name="Espace réservé du contenu 2">
            <a:extLst>
              <a:ext uri="{FF2B5EF4-FFF2-40B4-BE49-F238E27FC236}">
                <a16:creationId xmlns:a16="http://schemas.microsoft.com/office/drawing/2014/main" id="{2B1F4ED6-9688-4425-86F0-765B5FF70CC2}"/>
              </a:ext>
            </a:extLst>
          </p:cNvPr>
          <p:cNvSpPr>
            <a:spLocks noGrp="1"/>
          </p:cNvSpPr>
          <p:nvPr>
            <p:ph idx="1"/>
          </p:nvPr>
        </p:nvSpPr>
        <p:spPr/>
        <p:txBody>
          <a:bodyPr/>
          <a:lstStyle/>
          <a:p>
            <a:pPr>
              <a:defRPr/>
            </a:pPr>
            <a:r>
              <a:rPr lang="en-GB">
                <a:highlight>
                  <a:srgbClr val="FFFFFF"/>
                </a:highlight>
                <a:hlinkClick r:id="rId2"/>
              </a:rPr>
              <a:t>draft-handrews-json-schema-hyperschema</a:t>
            </a:r>
            <a:endParaRPr lang="en-DE">
              <a:highlight>
                <a:srgbClr val="FFFFFF"/>
              </a:highlight>
            </a:endParaRPr>
          </a:p>
          <a:p>
            <a:pPr lvl="1">
              <a:defRPr/>
            </a:pPr>
            <a:r>
              <a:rPr lang="en-US">
                <a:highlight>
                  <a:srgbClr val="FFFFFF"/>
                </a:highlight>
              </a:rPr>
              <a:t>Title: </a:t>
            </a:r>
            <a:r>
              <a:rPr lang="en-GB">
                <a:highlight>
                  <a:srgbClr val="FFFFFF"/>
                </a:highlight>
              </a:rPr>
              <a:t>JSON Hyper-Schema: A Vocabulary for Hypermedia Annotation of JSON</a:t>
            </a:r>
          </a:p>
          <a:p>
            <a:pPr lvl="1">
              <a:defRPr/>
            </a:pPr>
            <a:r>
              <a:rPr lang="en-US">
                <a:highlight>
                  <a:srgbClr val="FFFFFF"/>
                </a:highlight>
              </a:rPr>
              <a:t>Status: </a:t>
            </a:r>
            <a:r>
              <a:rPr lang="de-DE">
                <a:highlight>
                  <a:srgbClr val="FFFFFF"/>
                </a:highlight>
              </a:rPr>
              <a:t>Last version published in 0</a:t>
            </a:r>
            <a:r>
              <a:rPr lang="en-DE">
                <a:highlight>
                  <a:srgbClr val="FFFFFF"/>
                </a:highlight>
              </a:rPr>
              <a:t>9</a:t>
            </a:r>
            <a:r>
              <a:rPr lang="de-DE">
                <a:highlight>
                  <a:srgbClr val="FFFFFF"/>
                </a:highlight>
              </a:rPr>
              <a:t>/20</a:t>
            </a:r>
            <a:r>
              <a:rPr lang="en-DE">
                <a:highlight>
                  <a:srgbClr val="FFFFFF"/>
                </a:highlight>
              </a:rPr>
              <a:t>19</a:t>
            </a:r>
            <a:endParaRPr lang="en-US">
              <a:solidFill>
                <a:srgbClr val="FF0000"/>
              </a:solidFill>
              <a:highlight>
                <a:srgbClr val="FFFFFF"/>
              </a:highlight>
            </a:endParaRPr>
          </a:p>
          <a:p>
            <a:pPr lvl="1">
              <a:defRPr/>
            </a:pPr>
            <a:r>
              <a:rPr lang="de-DE">
                <a:highlight>
                  <a:srgbClr val="FFFFFF"/>
                </a:highlight>
              </a:rPr>
              <a:t>Expired internet draft</a:t>
            </a:r>
            <a:r>
              <a:rPr lang="en-US">
                <a:highlight>
                  <a:srgbClr val="FFFFFF"/>
                </a:highlight>
              </a:rPr>
              <a:t>, SA</a:t>
            </a:r>
            <a:r>
              <a:rPr lang="en-DE">
                <a:highlight>
                  <a:srgbClr val="FFFFFF"/>
                </a:highlight>
              </a:rPr>
              <a:t>5</a:t>
            </a:r>
            <a:r>
              <a:rPr lang="en-US">
                <a:highlight>
                  <a:srgbClr val="FFFFFF"/>
                </a:highlight>
              </a:rPr>
              <a:t> referenced </a:t>
            </a:r>
            <a:r>
              <a:rPr lang="en-DE">
                <a:highlight>
                  <a:srgbClr val="FFFFFF"/>
                </a:highlight>
                <a:hlinkClick r:id="rId3"/>
              </a:rPr>
              <a:t>o</a:t>
            </a:r>
            <a:r>
              <a:rPr lang="en-GB">
                <a:highlight>
                  <a:srgbClr val="FFFFFF"/>
                </a:highlight>
                <a:hlinkClick r:id="rId3"/>
              </a:rPr>
              <a:t>l</a:t>
            </a:r>
            <a:r>
              <a:rPr lang="en-DE">
                <a:highlight>
                  <a:srgbClr val="FFFFFF"/>
                </a:highlight>
                <a:hlinkClick r:id="rId3"/>
              </a:rPr>
              <a:t>d</a:t>
            </a:r>
            <a:r>
              <a:rPr lang="en-GB">
                <a:highlight>
                  <a:srgbClr val="FFFFFF"/>
                </a:highlight>
                <a:hlinkClick r:id="rId3"/>
              </a:rPr>
              <a:t>e</a:t>
            </a:r>
            <a:r>
              <a:rPr lang="en-DE">
                <a:highlight>
                  <a:srgbClr val="FFFFFF"/>
                </a:highlight>
                <a:hlinkClick r:id="rId3"/>
              </a:rPr>
              <a:t>r </a:t>
            </a:r>
            <a:r>
              <a:rPr lang="en-GB">
                <a:highlight>
                  <a:srgbClr val="FFFFFF"/>
                </a:highlight>
                <a:hlinkClick r:id="rId3"/>
              </a:rPr>
              <a:t>v</a:t>
            </a:r>
            <a:r>
              <a:rPr lang="en-DE">
                <a:highlight>
                  <a:srgbClr val="FFFFFF"/>
                </a:highlight>
                <a:hlinkClick r:id="rId3"/>
              </a:rPr>
              <a:t>e</a:t>
            </a:r>
            <a:r>
              <a:rPr lang="en-GB">
                <a:highlight>
                  <a:srgbClr val="FFFFFF"/>
                </a:highlight>
                <a:hlinkClick r:id="rId3"/>
              </a:rPr>
              <a:t>r</a:t>
            </a:r>
            <a:r>
              <a:rPr lang="en-DE">
                <a:highlight>
                  <a:srgbClr val="FFFFFF"/>
                </a:highlight>
                <a:hlinkClick r:id="rId3"/>
              </a:rPr>
              <a:t>s</a:t>
            </a:r>
            <a:r>
              <a:rPr lang="en-GB">
                <a:highlight>
                  <a:srgbClr val="FFFFFF"/>
                </a:highlight>
                <a:hlinkClick r:id="rId3"/>
              </a:rPr>
              <a:t>i</a:t>
            </a:r>
            <a:r>
              <a:rPr lang="en-DE">
                <a:highlight>
                  <a:srgbClr val="FFFFFF"/>
                </a:highlight>
                <a:hlinkClick r:id="rId3"/>
              </a:rPr>
              <a:t>o</a:t>
            </a:r>
            <a:r>
              <a:rPr lang="en-GB">
                <a:highlight>
                  <a:srgbClr val="FFFFFF"/>
                </a:highlight>
                <a:hlinkClick r:id="rId3"/>
              </a:rPr>
              <a:t>n</a:t>
            </a:r>
            <a:r>
              <a:rPr lang="en-DE">
                <a:highlight>
                  <a:srgbClr val="FFFFFF"/>
                </a:highlight>
                <a:hlinkClick r:id="rId3"/>
              </a:rPr>
              <a:t>s </a:t>
            </a:r>
            <a:r>
              <a:rPr lang="en-US">
                <a:highlight>
                  <a:srgbClr val="FFFFFF"/>
                </a:highlight>
              </a:rPr>
              <a:t>in </a:t>
            </a:r>
            <a:r>
              <a:rPr lang="en-DE">
                <a:highlight>
                  <a:srgbClr val="FFFFFF"/>
                </a:highlight>
              </a:rPr>
              <a:t>T</a:t>
            </a:r>
            <a:r>
              <a:rPr lang="en-GB">
                <a:highlight>
                  <a:srgbClr val="FFFFFF"/>
                </a:highlight>
              </a:rPr>
              <a:t>S</a:t>
            </a:r>
            <a:r>
              <a:rPr lang="en-DE">
                <a:highlight>
                  <a:srgbClr val="FFFFFF"/>
                </a:highlight>
              </a:rPr>
              <a:t> 32.158 </a:t>
            </a:r>
            <a:r>
              <a:rPr lang="en-GB">
                <a:highlight>
                  <a:srgbClr val="FFFFFF"/>
                </a:highlight>
              </a:rPr>
              <a:t>a</a:t>
            </a:r>
            <a:r>
              <a:rPr lang="en-DE">
                <a:highlight>
                  <a:srgbClr val="FFFFFF"/>
                </a:highlight>
              </a:rPr>
              <a:t>nd TS 3</a:t>
            </a:r>
            <a:r>
              <a:rPr lang="en-US">
                <a:highlight>
                  <a:srgbClr val="FFFFFF"/>
                </a:highlight>
              </a:rPr>
              <a:t>2.</a:t>
            </a:r>
            <a:r>
              <a:rPr lang="en-DE">
                <a:highlight>
                  <a:srgbClr val="FFFFFF"/>
                </a:highlight>
              </a:rPr>
              <a:t>160</a:t>
            </a:r>
          </a:p>
          <a:p>
            <a:pPr marL="457200" lvl="1" indent="0">
              <a:buNone/>
              <a:defRPr/>
            </a:pPr>
            <a:r>
              <a:rPr lang="en-GB">
                <a:highlight>
                  <a:srgbClr val="FFFFFF"/>
                </a:highlight>
              </a:rPr>
              <a:t> </a:t>
            </a:r>
            <a:r>
              <a:rPr lang="en-DE">
                <a:highlight>
                  <a:srgbClr val="FFFFFF"/>
                </a:highlight>
              </a:rPr>
              <a:t>T</a:t>
            </a:r>
            <a:r>
              <a:rPr lang="en-GB">
                <a:highlight>
                  <a:srgbClr val="FFFFFF"/>
                </a:highlight>
              </a:rPr>
              <a:t>he authors</a:t>
            </a:r>
            <a:r>
              <a:rPr lang="en-DE">
                <a:highlight>
                  <a:srgbClr val="FFFFFF"/>
                </a:highlight>
              </a:rPr>
              <a:t> </a:t>
            </a:r>
            <a:r>
              <a:rPr lang="en-GB">
                <a:highlight>
                  <a:srgbClr val="FFFFFF"/>
                </a:highlight>
              </a:rPr>
              <a:t>c</a:t>
            </a:r>
            <a:r>
              <a:rPr lang="en-DE">
                <a:highlight>
                  <a:srgbClr val="FFFFFF"/>
                </a:highlight>
              </a:rPr>
              <a:t>o</a:t>
            </a:r>
            <a:r>
              <a:rPr lang="en-GB">
                <a:highlight>
                  <a:srgbClr val="FFFFFF"/>
                </a:highlight>
              </a:rPr>
              <a:t>n</a:t>
            </a:r>
            <a:r>
              <a:rPr lang="en-DE">
                <a:highlight>
                  <a:srgbClr val="FFFFFF"/>
                </a:highlight>
              </a:rPr>
              <a:t>t</a:t>
            </a:r>
            <a:r>
              <a:rPr lang="en-GB">
                <a:highlight>
                  <a:srgbClr val="FFFFFF"/>
                </a:highlight>
              </a:rPr>
              <a:t>a</a:t>
            </a:r>
            <a:r>
              <a:rPr lang="en-DE">
                <a:highlight>
                  <a:srgbClr val="FFFFFF"/>
                </a:highlight>
              </a:rPr>
              <a:t>c</a:t>
            </a:r>
            <a:r>
              <a:rPr lang="en-GB">
                <a:highlight>
                  <a:srgbClr val="FFFFFF"/>
                </a:highlight>
              </a:rPr>
              <a:t>t</a:t>
            </a:r>
            <a:r>
              <a:rPr lang="en-DE">
                <a:highlight>
                  <a:srgbClr val="FFFFFF"/>
                </a:highlight>
              </a:rPr>
              <a:t>e</a:t>
            </a:r>
            <a:r>
              <a:rPr lang="en-GB">
                <a:highlight>
                  <a:srgbClr val="FFFFFF"/>
                </a:highlight>
              </a:rPr>
              <a:t>d.</a:t>
            </a:r>
            <a:r>
              <a:rPr lang="en-DE">
                <a:highlight>
                  <a:srgbClr val="FFFFFF"/>
                </a:highlight>
              </a:rPr>
              <a:t> </a:t>
            </a:r>
            <a:r>
              <a:rPr lang="en-GB">
                <a:highlight>
                  <a:srgbClr val="FFFFFF"/>
                </a:highlight>
              </a:rPr>
              <a:t>if the authors do not respond </a:t>
            </a:r>
            <a:r>
              <a:rPr lang="en-DE">
                <a:highlight>
                  <a:srgbClr val="FFFFFF"/>
                </a:highlight>
              </a:rPr>
              <a:t>c</a:t>
            </a:r>
            <a:r>
              <a:rPr lang="en-GB">
                <a:highlight>
                  <a:srgbClr val="FFFFFF"/>
                </a:highlight>
              </a:rPr>
              <a:t>o</a:t>
            </a:r>
            <a:r>
              <a:rPr lang="en-DE">
                <a:highlight>
                  <a:srgbClr val="FFFFFF"/>
                </a:highlight>
              </a:rPr>
              <a:t>n</a:t>
            </a:r>
            <a:r>
              <a:rPr lang="en-GB">
                <a:highlight>
                  <a:srgbClr val="FFFFFF"/>
                </a:highlight>
              </a:rPr>
              <a:t>t</a:t>
            </a:r>
            <a:r>
              <a:rPr lang="en-DE">
                <a:highlight>
                  <a:srgbClr val="FFFFFF"/>
                </a:highlight>
              </a:rPr>
              <a:t>a</a:t>
            </a:r>
            <a:r>
              <a:rPr lang="en-GB">
                <a:highlight>
                  <a:srgbClr val="FFFFFF"/>
                </a:highlight>
              </a:rPr>
              <a:t>c</a:t>
            </a:r>
            <a:r>
              <a:rPr lang="en-DE">
                <a:highlight>
                  <a:srgbClr val="FFFFFF"/>
                </a:highlight>
              </a:rPr>
              <a:t>t</a:t>
            </a:r>
            <a:r>
              <a:rPr lang="en-GB">
                <a:highlight>
                  <a:srgbClr val="FFFFFF"/>
                </a:highlight>
              </a:rPr>
              <a:t> </a:t>
            </a:r>
            <a:r>
              <a:rPr lang="en-GB" u="sng">
                <a:highlight>
                  <a:srgbClr val="FFFFFF"/>
                </a:highlight>
                <a:hlinkClick r:id="rId4"/>
              </a:rPr>
              <a:t>wit-ads@ietf.org</a:t>
            </a:r>
            <a:r>
              <a:rPr lang="en-GB">
                <a:highlight>
                  <a:srgbClr val="FFFFFF"/>
                </a:highlight>
              </a:rPr>
              <a:t> .</a:t>
            </a:r>
          </a:p>
          <a:p>
            <a:pPr lvl="0"/>
            <a:r>
              <a:rPr lang="de-DE" u="sng">
                <a:hlinkClick r:id="rId5"/>
              </a:rPr>
              <a:t>draft-kelly-json-hal-11 (ietf.org)</a:t>
            </a:r>
            <a:r>
              <a:rPr lang="en-GB"/>
              <a:t> </a:t>
            </a:r>
          </a:p>
          <a:p>
            <a:pPr lvl="1"/>
            <a:r>
              <a:rPr lang="en-US"/>
              <a:t>Title: </a:t>
            </a:r>
            <a:r>
              <a:rPr lang="en-GB"/>
              <a:t>JSON Hypertext Application Language</a:t>
            </a:r>
          </a:p>
          <a:p>
            <a:pPr lvl="1"/>
            <a:r>
              <a:rPr lang="en-US"/>
              <a:t>Status: </a:t>
            </a:r>
            <a:r>
              <a:rPr lang="en-GB"/>
              <a:t>Last version published in 1</a:t>
            </a:r>
            <a:r>
              <a:rPr lang="en-DE"/>
              <a:t>1</a:t>
            </a:r>
            <a:r>
              <a:rPr lang="en-GB"/>
              <a:t>/20</a:t>
            </a:r>
            <a:r>
              <a:rPr lang="en-DE"/>
              <a:t>23</a:t>
            </a:r>
            <a:endParaRPr lang="en-GB"/>
          </a:p>
          <a:p>
            <a:pPr lvl="1"/>
            <a:r>
              <a:rPr lang="en-GB"/>
              <a:t>Expired internet draft</a:t>
            </a:r>
            <a:r>
              <a:rPr lang="en-US"/>
              <a:t>, </a:t>
            </a:r>
            <a:r>
              <a:rPr lang="en-DE"/>
              <a:t>C</a:t>
            </a:r>
            <a:r>
              <a:rPr lang="en-GB"/>
              <a:t>T</a:t>
            </a:r>
            <a:r>
              <a:rPr lang="en-DE"/>
              <a:t>4</a:t>
            </a:r>
            <a:r>
              <a:rPr lang="en-US"/>
              <a:t> referenced in </a:t>
            </a:r>
            <a:r>
              <a:rPr lang="en-DE"/>
              <a:t>T</a:t>
            </a:r>
            <a:r>
              <a:rPr lang="en-GB"/>
              <a:t>S</a:t>
            </a:r>
            <a:r>
              <a:rPr lang="en-DE"/>
              <a:t> 29.501</a:t>
            </a:r>
            <a:br>
              <a:rPr lang="en-DE"/>
            </a:br>
            <a:r>
              <a:rPr lang="en-GB"/>
              <a:t>I</a:t>
            </a:r>
            <a:r>
              <a:rPr lang="en-DE"/>
              <a:t>S</a:t>
            </a:r>
            <a:r>
              <a:rPr lang="en-GB"/>
              <a:t>E</a:t>
            </a:r>
            <a:r>
              <a:rPr lang="en-DE"/>
              <a:t> </a:t>
            </a:r>
            <a:r>
              <a:rPr lang="en-GB"/>
              <a:t>c</a:t>
            </a:r>
            <a:r>
              <a:rPr lang="en-DE"/>
              <a:t>o</a:t>
            </a:r>
            <a:r>
              <a:rPr lang="en-GB"/>
              <a:t>n</a:t>
            </a:r>
            <a:r>
              <a:rPr lang="en-DE"/>
              <a:t>t</a:t>
            </a:r>
            <a:r>
              <a:rPr lang="en-GB"/>
              <a:t>a</a:t>
            </a:r>
            <a:r>
              <a:rPr lang="en-DE"/>
              <a:t>c</a:t>
            </a:r>
            <a:r>
              <a:rPr lang="en-GB"/>
              <a:t>t</a:t>
            </a:r>
            <a:r>
              <a:rPr lang="en-DE"/>
              <a:t>e</a:t>
            </a:r>
            <a:r>
              <a:rPr lang="en-GB"/>
              <a:t>d</a:t>
            </a:r>
            <a:r>
              <a:rPr lang="en-DE"/>
              <a:t> </a:t>
            </a:r>
            <a:r>
              <a:rPr lang="en-GB"/>
              <a:t>a</a:t>
            </a:r>
            <a:r>
              <a:rPr lang="en-DE"/>
              <a:t>b</a:t>
            </a:r>
            <a:r>
              <a:rPr lang="en-GB"/>
              <a:t>o</a:t>
            </a:r>
            <a:r>
              <a:rPr lang="en-DE"/>
              <a:t>ut  </a:t>
            </a:r>
            <a:r>
              <a:rPr lang="en-GB"/>
              <a:t>t</a:t>
            </a:r>
            <a:r>
              <a:rPr lang="en-DE"/>
              <a:t>h</a:t>
            </a:r>
            <a:r>
              <a:rPr lang="en-GB"/>
              <a:t>e</a:t>
            </a:r>
            <a:r>
              <a:rPr lang="en-DE"/>
              <a:t>  </a:t>
            </a:r>
            <a:r>
              <a:rPr lang="en-GB"/>
              <a:t>s</a:t>
            </a:r>
            <a:r>
              <a:rPr lang="en-DE"/>
              <a:t>t</a:t>
            </a:r>
            <a:r>
              <a:rPr lang="en-GB"/>
              <a:t>a</a:t>
            </a:r>
            <a:r>
              <a:rPr lang="en-DE"/>
              <a:t>t</a:t>
            </a:r>
            <a:r>
              <a:rPr lang="en-GB"/>
              <a:t>u</a:t>
            </a:r>
            <a:r>
              <a:rPr lang="en-DE"/>
              <a:t>s</a:t>
            </a:r>
            <a:endParaRPr lang="en-GB"/>
          </a:p>
          <a:p>
            <a:pPr>
              <a:defRPr/>
            </a:pPr>
            <a:endParaRPr lang="fr-FR" dirty="0"/>
          </a:p>
          <a:p>
            <a:pPr>
              <a:defRPr/>
            </a:pPr>
            <a:endParaRPr lang="fr-FR" dirty="0"/>
          </a:p>
        </p:txBody>
      </p:sp>
    </p:spTree>
    <p:extLst>
      <p:ext uri="{BB962C8B-B14F-4D97-AF65-F5344CB8AC3E}">
        <p14:creationId xmlns:p14="http://schemas.microsoft.com/office/powerpoint/2010/main" val="1631234337"/>
      </p:ext>
    </p:extLst>
  </p:cSld>
  <p:clrMapOvr>
    <a:masterClrMapping/>
  </p:clrMapOvr>
  <p:transition>
    <p:wipe dir="r"/>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itre 1">
            <a:extLst>
              <a:ext uri="{FF2B5EF4-FFF2-40B4-BE49-F238E27FC236}">
                <a16:creationId xmlns:a16="http://schemas.microsoft.com/office/drawing/2014/main" id="{3CD059C3-F713-44AC-82AE-3BC585513B0F}"/>
              </a:ext>
            </a:extLst>
          </p:cNvPr>
          <p:cNvSpPr>
            <a:spLocks noGrp="1"/>
          </p:cNvSpPr>
          <p:nvPr>
            <p:ph type="title"/>
          </p:nvPr>
        </p:nvSpPr>
        <p:spPr/>
        <p:txBody>
          <a:bodyPr/>
          <a:lstStyle/>
          <a:p>
            <a:r>
              <a:rPr lang="fr-FR" altLang="en-US"/>
              <a:t>Expired drafts</a:t>
            </a:r>
            <a:r>
              <a:rPr lang="en-DE" altLang="en-US"/>
              <a:t> (4/4)</a:t>
            </a:r>
            <a:endParaRPr lang="fr-FR" altLang="en-US"/>
          </a:p>
        </p:txBody>
      </p:sp>
      <p:sp>
        <p:nvSpPr>
          <p:cNvPr id="3" name="Espace réservé du contenu 2">
            <a:extLst>
              <a:ext uri="{FF2B5EF4-FFF2-40B4-BE49-F238E27FC236}">
                <a16:creationId xmlns:a16="http://schemas.microsoft.com/office/drawing/2014/main" id="{2B1F4ED6-9688-4425-86F0-765B5FF70CC2}"/>
              </a:ext>
            </a:extLst>
          </p:cNvPr>
          <p:cNvSpPr>
            <a:spLocks noGrp="1"/>
          </p:cNvSpPr>
          <p:nvPr>
            <p:ph idx="1"/>
          </p:nvPr>
        </p:nvSpPr>
        <p:spPr/>
        <p:txBody>
          <a:bodyPr/>
          <a:lstStyle/>
          <a:p>
            <a:pPr lvl="0"/>
            <a:r>
              <a:rPr lang="en-US">
                <a:highlight>
                  <a:srgbClr val="FFFFFF"/>
                </a:highlight>
              </a:rPr>
              <a:t> </a:t>
            </a:r>
            <a:r>
              <a:rPr lang="en-US" altLang="en-US">
                <a:solidFill>
                  <a:srgbClr val="212529"/>
                </a:solidFill>
                <a:latin typeface="Inter"/>
                <a:hlinkClick r:id="rId2"/>
              </a:rPr>
              <a:t>draft-holmberg-sipcore-auth-id-01</a:t>
            </a:r>
            <a:endParaRPr lang="en-US">
              <a:highlight>
                <a:srgbClr val="FFFFFF"/>
              </a:highlight>
            </a:endParaRPr>
          </a:p>
          <a:p>
            <a:pPr lvl="1">
              <a:defRPr/>
            </a:pPr>
            <a:r>
              <a:rPr lang="en-US">
                <a:highlight>
                  <a:srgbClr val="FFFFFF"/>
                </a:highlight>
              </a:rPr>
              <a:t>Title: </a:t>
            </a:r>
            <a:r>
              <a:rPr lang="en-GB">
                <a:highlight>
                  <a:srgbClr val="FFFFFF"/>
                </a:highlight>
              </a:rPr>
              <a:t>Authorization server identity</a:t>
            </a:r>
          </a:p>
          <a:p>
            <a:pPr lvl="1">
              <a:defRPr/>
            </a:pPr>
            <a:r>
              <a:rPr lang="en-US">
                <a:highlight>
                  <a:srgbClr val="FFFFFF"/>
                </a:highlight>
              </a:rPr>
              <a:t>Status: </a:t>
            </a:r>
            <a:r>
              <a:rPr lang="de-DE">
                <a:highlight>
                  <a:srgbClr val="FFFFFF"/>
                </a:highlight>
              </a:rPr>
              <a:t>Last version published in 0</a:t>
            </a:r>
            <a:r>
              <a:rPr lang="en-DE">
                <a:highlight>
                  <a:srgbClr val="FFFFFF"/>
                </a:highlight>
              </a:rPr>
              <a:t>5</a:t>
            </a:r>
            <a:r>
              <a:rPr lang="de-DE">
                <a:highlight>
                  <a:srgbClr val="FFFFFF"/>
                </a:highlight>
              </a:rPr>
              <a:t>/20</a:t>
            </a:r>
            <a:r>
              <a:rPr lang="en-DE">
                <a:highlight>
                  <a:srgbClr val="FFFFFF"/>
                </a:highlight>
              </a:rPr>
              <a:t>15</a:t>
            </a:r>
            <a:endParaRPr lang="en-US">
              <a:solidFill>
                <a:srgbClr val="FF0000"/>
              </a:solidFill>
              <a:highlight>
                <a:srgbClr val="FFFFFF"/>
              </a:highlight>
            </a:endParaRPr>
          </a:p>
          <a:p>
            <a:pPr lvl="1">
              <a:defRPr/>
            </a:pPr>
            <a:r>
              <a:rPr lang="de-DE">
                <a:highlight>
                  <a:srgbClr val="FFFFFF"/>
                </a:highlight>
              </a:rPr>
              <a:t>Expired internet draft</a:t>
            </a:r>
            <a:r>
              <a:rPr lang="en-US">
                <a:highlight>
                  <a:srgbClr val="FFFFFF"/>
                </a:highlight>
              </a:rPr>
              <a:t>, </a:t>
            </a:r>
            <a:r>
              <a:rPr lang="en-DE">
                <a:highlight>
                  <a:srgbClr val="FFFFFF"/>
                </a:highlight>
              </a:rPr>
              <a:t>C</a:t>
            </a:r>
            <a:r>
              <a:rPr lang="en-GB">
                <a:highlight>
                  <a:srgbClr val="FFFFFF"/>
                </a:highlight>
              </a:rPr>
              <a:t>T</a:t>
            </a:r>
            <a:r>
              <a:rPr lang="en-DE">
                <a:highlight>
                  <a:srgbClr val="FFFFFF"/>
                </a:highlight>
              </a:rPr>
              <a:t>4</a:t>
            </a:r>
            <a:r>
              <a:rPr lang="en-US">
                <a:highlight>
                  <a:srgbClr val="FFFFFF"/>
                </a:highlight>
              </a:rPr>
              <a:t> referenced in </a:t>
            </a:r>
            <a:r>
              <a:rPr lang="en-DE">
                <a:highlight>
                  <a:srgbClr val="FFFFFF"/>
                </a:highlight>
              </a:rPr>
              <a:t>T</a:t>
            </a:r>
            <a:r>
              <a:rPr lang="en-GB">
                <a:highlight>
                  <a:srgbClr val="FFFFFF"/>
                </a:highlight>
              </a:rPr>
              <a:t>S</a:t>
            </a:r>
            <a:r>
              <a:rPr lang="en-DE">
                <a:highlight>
                  <a:srgbClr val="FFFFFF"/>
                </a:highlight>
              </a:rPr>
              <a:t> 29.229</a:t>
            </a:r>
          </a:p>
          <a:p>
            <a:pPr marL="457200" lvl="1" indent="0">
              <a:buNone/>
              <a:defRPr/>
            </a:pPr>
            <a:r>
              <a:rPr lang="en-GB" sz="2000">
                <a:highlight>
                  <a:srgbClr val="FFFFFF"/>
                </a:highlight>
              </a:rPr>
              <a:t>N</a:t>
            </a:r>
            <a:r>
              <a:rPr lang="en-DE" sz="2000">
                <a:highlight>
                  <a:srgbClr val="FFFFFF"/>
                </a:highlight>
              </a:rPr>
              <a:t>o</a:t>
            </a:r>
            <a:r>
              <a:rPr lang="en-GB" sz="2000">
                <a:highlight>
                  <a:srgbClr val="FFFFFF"/>
                </a:highlight>
              </a:rPr>
              <a:t>t</a:t>
            </a:r>
            <a:r>
              <a:rPr lang="en-DE" sz="2000">
                <a:highlight>
                  <a:srgbClr val="FFFFFF"/>
                </a:highlight>
              </a:rPr>
              <a:t>e: </a:t>
            </a:r>
            <a:r>
              <a:rPr lang="en-GB" sz="2000">
                <a:highlight>
                  <a:srgbClr val="FFFFFF"/>
                </a:highlight>
              </a:rPr>
              <a:t>C</a:t>
            </a:r>
            <a:r>
              <a:rPr lang="en-DE" sz="2000">
                <a:highlight>
                  <a:srgbClr val="FFFFFF"/>
                </a:highlight>
              </a:rPr>
              <a:t>T4 </a:t>
            </a:r>
            <a:r>
              <a:rPr lang="en-GB" sz="2000">
                <a:highlight>
                  <a:srgbClr val="FFFFFF"/>
                </a:highlight>
              </a:rPr>
              <a:t>i</a:t>
            </a:r>
            <a:r>
              <a:rPr lang="en-DE" sz="2000">
                <a:highlight>
                  <a:srgbClr val="FFFFFF"/>
                </a:highlight>
              </a:rPr>
              <a:t>n</a:t>
            </a:r>
            <a:r>
              <a:rPr lang="en-GB" sz="2000">
                <a:highlight>
                  <a:srgbClr val="FFFFFF"/>
                </a:highlight>
              </a:rPr>
              <a:t>t</a:t>
            </a:r>
            <a:r>
              <a:rPr lang="en-DE" sz="2000">
                <a:highlight>
                  <a:srgbClr val="FFFFFF"/>
                </a:highlight>
              </a:rPr>
              <a:t>e</a:t>
            </a:r>
            <a:r>
              <a:rPr lang="en-GB" sz="2000">
                <a:highlight>
                  <a:srgbClr val="FFFFFF"/>
                </a:highlight>
              </a:rPr>
              <a:t>n</a:t>
            </a:r>
            <a:r>
              <a:rPr lang="en-DE" sz="2000">
                <a:highlight>
                  <a:srgbClr val="FFFFFF"/>
                </a:highlight>
              </a:rPr>
              <a:t>d</a:t>
            </a:r>
            <a:r>
              <a:rPr lang="en-GB" sz="2000">
                <a:highlight>
                  <a:srgbClr val="FFFFFF"/>
                </a:highlight>
              </a:rPr>
              <a:t>s</a:t>
            </a:r>
            <a:r>
              <a:rPr lang="en-DE" sz="2000">
                <a:highlight>
                  <a:srgbClr val="FFFFFF"/>
                </a:highlight>
              </a:rPr>
              <a:t> </a:t>
            </a:r>
            <a:r>
              <a:rPr lang="en-GB" sz="2000">
                <a:highlight>
                  <a:srgbClr val="FFFFFF"/>
                </a:highlight>
              </a:rPr>
              <a:t>t</a:t>
            </a:r>
            <a:r>
              <a:rPr lang="en-DE" sz="2000">
                <a:highlight>
                  <a:srgbClr val="FFFFFF"/>
                </a:highlight>
              </a:rPr>
              <a:t>o </a:t>
            </a:r>
            <a:r>
              <a:rPr lang="en-GB" sz="2000">
                <a:highlight>
                  <a:srgbClr val="FFFFFF"/>
                </a:highlight>
              </a:rPr>
              <a:t>r</a:t>
            </a:r>
            <a:r>
              <a:rPr lang="en-DE" sz="2000">
                <a:highlight>
                  <a:srgbClr val="FFFFFF"/>
                </a:highlight>
              </a:rPr>
              <a:t>e</a:t>
            </a:r>
            <a:r>
              <a:rPr lang="en-GB" sz="2000">
                <a:highlight>
                  <a:srgbClr val="FFFFFF"/>
                </a:highlight>
              </a:rPr>
              <a:t>m</a:t>
            </a:r>
            <a:r>
              <a:rPr lang="en-DE" sz="2000">
                <a:highlight>
                  <a:srgbClr val="FFFFFF"/>
                </a:highlight>
              </a:rPr>
              <a:t>ove the reference</a:t>
            </a:r>
          </a:p>
          <a:p>
            <a:pPr>
              <a:defRPr/>
            </a:pPr>
            <a:endParaRPr lang="en-US" dirty="0">
              <a:highlight>
                <a:srgbClr val="FFFF00"/>
              </a:highlight>
            </a:endParaRPr>
          </a:p>
          <a:p>
            <a:pPr>
              <a:defRPr/>
            </a:pPr>
            <a:endParaRPr lang="fr-FR" dirty="0"/>
          </a:p>
          <a:p>
            <a:pPr>
              <a:defRPr/>
            </a:pPr>
            <a:endParaRPr lang="fr-FR" dirty="0"/>
          </a:p>
        </p:txBody>
      </p:sp>
      <p:sp>
        <p:nvSpPr>
          <p:cNvPr id="2" name="Rectangle 1">
            <a:extLst>
              <a:ext uri="{FF2B5EF4-FFF2-40B4-BE49-F238E27FC236}">
                <a16:creationId xmlns:a16="http://schemas.microsoft.com/office/drawing/2014/main" id="{E8FE9545-D93B-4CE1-8367-E37C42A6F394}"/>
              </a:ext>
            </a:extLst>
          </p:cNvPr>
          <p:cNvSpPr>
            <a:spLocks noChangeArrowheads="1"/>
          </p:cNvSpPr>
          <p:nvPr/>
        </p:nvSpPr>
        <p:spPr bwMode="auto">
          <a:xfrm>
            <a:off x="0" y="-56093"/>
            <a:ext cx="184731" cy="569387"/>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600" b="0" i="0" u="none" strike="noStrike" cap="none" normalizeH="0" baseline="0">
              <a:ln>
                <a:noFill/>
              </a:ln>
              <a:solidFill>
                <a:srgbClr val="212529"/>
              </a:solidFill>
              <a:effectLst/>
              <a:latin typeface="Inter"/>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4" name="Rectangle 2">
            <a:extLst>
              <a:ext uri="{FF2B5EF4-FFF2-40B4-BE49-F238E27FC236}">
                <a16:creationId xmlns:a16="http://schemas.microsoft.com/office/drawing/2014/main" id="{6206DE9D-DBE2-4AB2-B802-003A4177CFA3}"/>
              </a:ext>
            </a:extLst>
          </p:cNvPr>
          <p:cNvSpPr>
            <a:spLocks noChangeArrowheads="1"/>
          </p:cNvSpPr>
          <p:nvPr/>
        </p:nvSpPr>
        <p:spPr bwMode="auto">
          <a:xfrm>
            <a:off x="0" y="-56093"/>
            <a:ext cx="184731" cy="569387"/>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600" b="0" i="0" u="none" strike="noStrike" cap="none" normalizeH="0" baseline="0">
              <a:ln>
                <a:noFill/>
              </a:ln>
              <a:solidFill>
                <a:srgbClr val="212529"/>
              </a:solidFill>
              <a:effectLst/>
              <a:latin typeface="Inter"/>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3833505413"/>
      </p:ext>
    </p:extLst>
  </p:cSld>
  <p:clrMapOvr>
    <a:masterClrMapping/>
  </p:clrMapOvr>
  <p:transition>
    <p:wipe dir="r"/>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E99F5C73-75BC-48CE-9F4D-D9B5E7F6A3CF}"/>
              </a:ext>
            </a:extLst>
          </p:cNvPr>
          <p:cNvSpPr>
            <a:spLocks noGrp="1"/>
          </p:cNvSpPr>
          <p:nvPr>
            <p:ph type="title"/>
          </p:nvPr>
        </p:nvSpPr>
        <p:spPr/>
        <p:txBody>
          <a:bodyPr/>
          <a:lstStyle/>
          <a:p>
            <a:pPr>
              <a:defRPr/>
            </a:pPr>
            <a:r>
              <a:rPr lang="en-US" dirty="0">
                <a:highlight>
                  <a:srgbClr val="FFFFFF"/>
                </a:highlight>
              </a:rPr>
              <a:t>Individual submissions</a:t>
            </a:r>
          </a:p>
        </p:txBody>
      </p:sp>
    </p:spTree>
  </p:cSld>
  <p:clrMapOvr>
    <a:masterClrMapping/>
  </p:clrMapOvr>
  <p:transition>
    <p:wipe dir="r"/>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6E003CB1-C825-43FC-AB97-E8C8097E0059}"/>
              </a:ext>
            </a:extLst>
          </p:cNvPr>
          <p:cNvSpPr>
            <a:spLocks noGrp="1"/>
          </p:cNvSpPr>
          <p:nvPr>
            <p:ph type="title"/>
          </p:nvPr>
        </p:nvSpPr>
        <p:spPr/>
        <p:txBody>
          <a:bodyPr/>
          <a:lstStyle/>
          <a:p>
            <a:pPr>
              <a:defRPr/>
            </a:pPr>
            <a:r>
              <a:rPr lang="en-US" dirty="0">
                <a:highlight>
                  <a:srgbClr val="FFFFFF"/>
                </a:highlight>
              </a:rPr>
              <a:t>Individual submissions</a:t>
            </a:r>
          </a:p>
        </p:txBody>
      </p:sp>
      <p:sp>
        <p:nvSpPr>
          <p:cNvPr id="3" name="Espace réservé du contenu 2">
            <a:extLst>
              <a:ext uri="{FF2B5EF4-FFF2-40B4-BE49-F238E27FC236}">
                <a16:creationId xmlns:a16="http://schemas.microsoft.com/office/drawing/2014/main" id="{2B1F4ED6-9688-4425-86F0-765B5FF70CC2}"/>
              </a:ext>
            </a:extLst>
          </p:cNvPr>
          <p:cNvSpPr>
            <a:spLocks noGrp="1"/>
          </p:cNvSpPr>
          <p:nvPr>
            <p:ph idx="1"/>
          </p:nvPr>
        </p:nvSpPr>
        <p:spPr>
          <a:xfrm>
            <a:off x="591312" y="1862201"/>
            <a:ext cx="10515600" cy="4351338"/>
          </a:xfrm>
        </p:spPr>
        <p:txBody>
          <a:bodyPr/>
          <a:lstStyle/>
          <a:p>
            <a:pPr>
              <a:defRPr/>
            </a:pPr>
            <a:r>
              <a:rPr lang="en-US">
                <a:highlight>
                  <a:srgbClr val="FFFFFF"/>
                </a:highlight>
              </a:rPr>
              <a:t>n</a:t>
            </a:r>
            <a:r>
              <a:rPr lang="en-DE">
                <a:highlight>
                  <a:srgbClr val="FFFFFF"/>
                </a:highlight>
              </a:rPr>
              <a:t>o</a:t>
            </a:r>
            <a:r>
              <a:rPr lang="en-GB">
                <a:highlight>
                  <a:srgbClr val="FFFFFF"/>
                </a:highlight>
              </a:rPr>
              <a:t>n</a:t>
            </a:r>
            <a:r>
              <a:rPr lang="en-DE">
                <a:highlight>
                  <a:srgbClr val="FFFFFF"/>
                </a:highlight>
              </a:rPr>
              <a:t>e</a:t>
            </a:r>
            <a:endParaRPr lang="en-US" dirty="0">
              <a:highlight>
                <a:srgbClr val="FFFF00"/>
              </a:highlight>
            </a:endParaRPr>
          </a:p>
          <a:p>
            <a:pPr lvl="1">
              <a:defRPr/>
            </a:pPr>
            <a:endParaRPr lang="en-DE" dirty="0">
              <a:highlight>
                <a:srgbClr val="FFFF00"/>
              </a:highlight>
            </a:endParaRPr>
          </a:p>
          <a:p>
            <a:pPr lvl="1">
              <a:defRPr/>
            </a:pPr>
            <a:endParaRPr lang="fr-FR" dirty="0"/>
          </a:p>
          <a:p>
            <a:pPr>
              <a:defRPr/>
            </a:pPr>
            <a:endParaRPr lang="fr-FR" dirty="0"/>
          </a:p>
          <a:p>
            <a:pPr>
              <a:defRPr/>
            </a:pPr>
            <a:endParaRPr lang="fr-FR" dirty="0"/>
          </a:p>
        </p:txBody>
      </p:sp>
    </p:spTree>
  </p:cSld>
  <p:clrMapOvr>
    <a:masterClrMapping/>
  </p:clrMapOvr>
  <p:transition>
    <p:wipe dir="r"/>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itre 1">
            <a:extLst>
              <a:ext uri="{FF2B5EF4-FFF2-40B4-BE49-F238E27FC236}">
                <a16:creationId xmlns:a16="http://schemas.microsoft.com/office/drawing/2014/main" id="{7BD8F015-C4A5-4FB7-990F-F1934A580697}"/>
              </a:ext>
            </a:extLst>
          </p:cNvPr>
          <p:cNvSpPr>
            <a:spLocks noGrp="1"/>
          </p:cNvSpPr>
          <p:nvPr>
            <p:ph type="title"/>
          </p:nvPr>
        </p:nvSpPr>
        <p:spPr/>
        <p:txBody>
          <a:bodyPr/>
          <a:lstStyle/>
          <a:p>
            <a:r>
              <a:rPr lang="en-US" altLang="en-US"/>
              <a:t>Any Other Business</a:t>
            </a:r>
          </a:p>
        </p:txBody>
      </p:sp>
    </p:spTree>
  </p:cSld>
  <p:clrMapOvr>
    <a:masterClrMapping/>
  </p:clrMapOvr>
  <p:transition>
    <p:wipe dir="r"/>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AE2AB2E5-863C-4EB3-93CA-B93A16DF3EBA}"/>
              </a:ext>
            </a:extLst>
          </p:cNvPr>
          <p:cNvSpPr txBox="1">
            <a:spLocks/>
          </p:cNvSpPr>
          <p:nvPr/>
        </p:nvSpPr>
        <p:spPr>
          <a:xfrm>
            <a:off x="708691" y="1862661"/>
            <a:ext cx="10515600" cy="4351338"/>
          </a:xfrm>
          <a:prstGeom prst="rect">
            <a:avLst/>
          </a:prstGeom>
        </p:spPr>
        <p:txBody>
          <a:bodyPr/>
          <a:lstStyle>
            <a:lvl1pPr marL="228600" indent="-228600" algn="l" rtl="0" eaLnBrk="0" fontAlgn="base" hangingPunct="0">
              <a:lnSpc>
                <a:spcPct val="90000"/>
              </a:lnSpc>
              <a:spcBef>
                <a:spcPts val="1000"/>
              </a:spcBef>
              <a:spcAft>
                <a:spcPct val="0"/>
              </a:spcAft>
              <a:buBlip>
                <a:blip r:embed="rId2"/>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defRPr/>
            </a:pPr>
            <a:r>
              <a:rPr lang="en-DE" dirty="0">
                <a:highlight>
                  <a:srgbClr val="FFFFFF"/>
                </a:highlight>
              </a:rPr>
              <a:t>R</a:t>
            </a:r>
            <a:r>
              <a:rPr lang="en-GB" dirty="0">
                <a:highlight>
                  <a:srgbClr val="FFFFFF"/>
                </a:highlight>
              </a:rPr>
              <a:t>e</a:t>
            </a:r>
            <a:r>
              <a:rPr lang="en-DE" dirty="0">
                <a:highlight>
                  <a:srgbClr val="FFFFFF"/>
                </a:highlight>
              </a:rPr>
              <a:t>m</a:t>
            </a:r>
            <a:r>
              <a:rPr lang="en-GB" dirty="0">
                <a:highlight>
                  <a:srgbClr val="FFFFFF"/>
                </a:highlight>
              </a:rPr>
              <a:t>i</a:t>
            </a:r>
            <a:r>
              <a:rPr lang="en-DE" dirty="0">
                <a:highlight>
                  <a:srgbClr val="FFFFFF"/>
                </a:highlight>
              </a:rPr>
              <a:t>n</a:t>
            </a:r>
            <a:r>
              <a:rPr lang="en-GB" dirty="0">
                <a:highlight>
                  <a:srgbClr val="FFFFFF"/>
                </a:highlight>
              </a:rPr>
              <a:t>d</a:t>
            </a:r>
            <a:r>
              <a:rPr lang="en-DE" dirty="0">
                <a:highlight>
                  <a:srgbClr val="FFFFFF"/>
                </a:highlight>
              </a:rPr>
              <a:t>e</a:t>
            </a:r>
            <a:r>
              <a:rPr lang="en-GB" dirty="0">
                <a:highlight>
                  <a:srgbClr val="FFFFFF"/>
                </a:highlight>
              </a:rPr>
              <a:t>r</a:t>
            </a:r>
            <a:endParaRPr lang="en-US" dirty="0">
              <a:highlight>
                <a:srgbClr val="FFFFFF"/>
              </a:highlight>
            </a:endParaRPr>
          </a:p>
          <a:p>
            <a:pPr marL="457200" lvl="1" indent="0">
              <a:buFont typeface="Arial" pitchFamily="34" charset="0"/>
              <a:buNone/>
              <a:defRPr/>
            </a:pPr>
            <a:r>
              <a:rPr lang="en-DE" dirty="0">
                <a:highlight>
                  <a:srgbClr val="FFFFFF"/>
                </a:highlight>
              </a:rPr>
              <a:t>To al</a:t>
            </a:r>
            <a:r>
              <a:rPr lang="en-GB" dirty="0">
                <a:highlight>
                  <a:srgbClr val="FFFFFF"/>
                </a:highlight>
              </a:rPr>
              <a:t>l</a:t>
            </a:r>
            <a:r>
              <a:rPr lang="en-DE" dirty="0">
                <a:highlight>
                  <a:srgbClr val="FFFFFF"/>
                </a:highlight>
              </a:rPr>
              <a:t>o</a:t>
            </a:r>
            <a:r>
              <a:rPr lang="en-GB" dirty="0">
                <a:highlight>
                  <a:srgbClr val="FFFFFF"/>
                </a:highlight>
              </a:rPr>
              <a:t>w</a:t>
            </a:r>
            <a:r>
              <a:rPr lang="en-DE" dirty="0">
                <a:highlight>
                  <a:srgbClr val="FFFFFF"/>
                </a:highlight>
              </a:rPr>
              <a:t> </a:t>
            </a:r>
            <a:r>
              <a:rPr lang="en-GB" dirty="0">
                <a:highlight>
                  <a:srgbClr val="FFFFFF"/>
                </a:highlight>
              </a:rPr>
              <a:t>t</a:t>
            </a:r>
            <a:r>
              <a:rPr lang="en-DE" dirty="0">
                <a:highlight>
                  <a:srgbClr val="FFFFFF"/>
                </a:highlight>
              </a:rPr>
              <a:t>r</a:t>
            </a:r>
            <a:r>
              <a:rPr lang="en-GB" dirty="0">
                <a:highlight>
                  <a:srgbClr val="FFFFFF"/>
                </a:highlight>
              </a:rPr>
              <a:t>a</a:t>
            </a:r>
            <a:r>
              <a:rPr lang="en-DE" dirty="0">
                <a:highlight>
                  <a:srgbClr val="FFFFFF"/>
                </a:highlight>
              </a:rPr>
              <a:t>c</a:t>
            </a:r>
            <a:r>
              <a:rPr lang="en-GB" dirty="0">
                <a:highlight>
                  <a:srgbClr val="FFFFFF"/>
                </a:highlight>
              </a:rPr>
              <a:t>i</a:t>
            </a:r>
            <a:r>
              <a:rPr lang="en-DE" dirty="0">
                <a:highlight>
                  <a:srgbClr val="FFFFFF"/>
                </a:highlight>
              </a:rPr>
              <a:t>n</a:t>
            </a:r>
            <a:r>
              <a:rPr lang="en-GB" dirty="0">
                <a:highlight>
                  <a:srgbClr val="FFFFFF"/>
                </a:highlight>
              </a:rPr>
              <a:t>g</a:t>
            </a:r>
            <a:r>
              <a:rPr lang="en-DE" dirty="0">
                <a:highlight>
                  <a:srgbClr val="FFFFFF"/>
                </a:highlight>
              </a:rPr>
              <a:t> </a:t>
            </a:r>
            <a:r>
              <a:rPr lang="en-GB" dirty="0">
                <a:highlight>
                  <a:srgbClr val="FFFFFF"/>
                </a:highlight>
              </a:rPr>
              <a:t>o</a:t>
            </a:r>
            <a:r>
              <a:rPr lang="en-DE" dirty="0">
                <a:highlight>
                  <a:srgbClr val="FFFFFF"/>
                </a:highlight>
              </a:rPr>
              <a:t>f </a:t>
            </a:r>
            <a:r>
              <a:rPr lang="en-GB" dirty="0">
                <a:highlight>
                  <a:srgbClr val="FFFFFF"/>
                </a:highlight>
              </a:rPr>
              <a:t>a</a:t>
            </a:r>
            <a:r>
              <a:rPr lang="en-DE" dirty="0">
                <a:highlight>
                  <a:srgbClr val="FFFFFF"/>
                </a:highlight>
              </a:rPr>
              <a:t>l</a:t>
            </a:r>
            <a:r>
              <a:rPr lang="en-GB" dirty="0">
                <a:highlight>
                  <a:srgbClr val="FFFFFF"/>
                </a:highlight>
              </a:rPr>
              <a:t>l</a:t>
            </a:r>
            <a:r>
              <a:rPr lang="en-DE" dirty="0">
                <a:highlight>
                  <a:srgbClr val="FFFFFF"/>
                </a:highlight>
              </a:rPr>
              <a:t> </a:t>
            </a:r>
            <a:r>
              <a:rPr lang="en-GB" dirty="0">
                <a:highlight>
                  <a:srgbClr val="FFFFFF"/>
                </a:highlight>
              </a:rPr>
              <a:t>I</a:t>
            </a:r>
            <a:r>
              <a:rPr lang="en-DE" dirty="0">
                <a:highlight>
                  <a:srgbClr val="FFFFFF"/>
                </a:highlight>
              </a:rPr>
              <a:t>E</a:t>
            </a:r>
            <a:r>
              <a:rPr lang="en-GB" dirty="0">
                <a:highlight>
                  <a:srgbClr val="FFFFFF"/>
                </a:highlight>
              </a:rPr>
              <a:t>T</a:t>
            </a:r>
            <a:r>
              <a:rPr lang="en-DE" dirty="0">
                <a:highlight>
                  <a:srgbClr val="FFFFFF"/>
                </a:highlight>
              </a:rPr>
              <a:t>F </a:t>
            </a:r>
            <a:r>
              <a:rPr lang="en-GB" dirty="0">
                <a:highlight>
                  <a:srgbClr val="FFFFFF"/>
                </a:highlight>
              </a:rPr>
              <a:t>d</a:t>
            </a:r>
            <a:r>
              <a:rPr lang="en-DE" dirty="0">
                <a:highlight>
                  <a:srgbClr val="FFFFFF"/>
                </a:highlight>
              </a:rPr>
              <a:t>r</a:t>
            </a:r>
            <a:r>
              <a:rPr lang="en-GB" dirty="0">
                <a:highlight>
                  <a:srgbClr val="FFFFFF"/>
                </a:highlight>
              </a:rPr>
              <a:t>a</a:t>
            </a:r>
            <a:r>
              <a:rPr lang="en-DE" dirty="0">
                <a:highlight>
                  <a:srgbClr val="FFFFFF"/>
                </a:highlight>
              </a:rPr>
              <a:t>f</a:t>
            </a:r>
            <a:r>
              <a:rPr lang="en-GB" dirty="0">
                <a:highlight>
                  <a:srgbClr val="FFFFFF"/>
                </a:highlight>
              </a:rPr>
              <a:t>t</a:t>
            </a:r>
            <a:r>
              <a:rPr lang="en-DE" dirty="0">
                <a:highlight>
                  <a:srgbClr val="FFFFFF"/>
                </a:highlight>
              </a:rPr>
              <a:t>s </a:t>
            </a:r>
            <a:r>
              <a:rPr lang="en-GB" dirty="0">
                <a:highlight>
                  <a:srgbClr val="FFFFFF"/>
                </a:highlight>
              </a:rPr>
              <a:t>r</a:t>
            </a:r>
            <a:r>
              <a:rPr lang="en-DE" dirty="0">
                <a:highlight>
                  <a:srgbClr val="FFFFFF"/>
                </a:highlight>
              </a:rPr>
              <a:t>e</a:t>
            </a:r>
            <a:r>
              <a:rPr lang="en-GB" dirty="0">
                <a:highlight>
                  <a:srgbClr val="FFFFFF"/>
                </a:highlight>
              </a:rPr>
              <a:t>f</a:t>
            </a:r>
            <a:r>
              <a:rPr lang="en-DE" dirty="0">
                <a:highlight>
                  <a:srgbClr val="FFFFFF"/>
                </a:highlight>
              </a:rPr>
              <a:t>e</a:t>
            </a:r>
            <a:r>
              <a:rPr lang="en-GB" dirty="0">
                <a:highlight>
                  <a:srgbClr val="FFFFFF"/>
                </a:highlight>
              </a:rPr>
              <a:t>r</a:t>
            </a:r>
            <a:r>
              <a:rPr lang="en-DE" dirty="0">
                <a:highlight>
                  <a:srgbClr val="FFFFFF"/>
                </a:highlight>
              </a:rPr>
              <a:t>e</a:t>
            </a:r>
            <a:r>
              <a:rPr lang="en-GB" dirty="0">
                <a:highlight>
                  <a:srgbClr val="FFFFFF"/>
                </a:highlight>
              </a:rPr>
              <a:t>n</a:t>
            </a:r>
            <a:r>
              <a:rPr lang="en-DE" dirty="0">
                <a:highlight>
                  <a:srgbClr val="FFFFFF"/>
                </a:highlight>
              </a:rPr>
              <a:t>c</a:t>
            </a:r>
            <a:r>
              <a:rPr lang="en-GB" dirty="0">
                <a:highlight>
                  <a:srgbClr val="FFFFFF"/>
                </a:highlight>
              </a:rPr>
              <a:t>e</a:t>
            </a:r>
            <a:r>
              <a:rPr lang="en-DE" dirty="0">
                <a:highlight>
                  <a:srgbClr val="FFFFFF"/>
                </a:highlight>
              </a:rPr>
              <a:t>d </a:t>
            </a:r>
            <a:r>
              <a:rPr lang="en-GB" dirty="0">
                <a:highlight>
                  <a:srgbClr val="FFFFFF"/>
                </a:highlight>
              </a:rPr>
              <a:t>i</a:t>
            </a:r>
            <a:r>
              <a:rPr lang="en-DE" dirty="0">
                <a:highlight>
                  <a:srgbClr val="FFFFFF"/>
                </a:highlight>
              </a:rPr>
              <a:t>n 3</a:t>
            </a:r>
            <a:r>
              <a:rPr lang="en-GB" dirty="0">
                <a:highlight>
                  <a:srgbClr val="FFFFFF"/>
                </a:highlight>
              </a:rPr>
              <a:t>G</a:t>
            </a:r>
            <a:r>
              <a:rPr lang="en-DE" dirty="0">
                <a:highlight>
                  <a:srgbClr val="FFFFFF"/>
                </a:highlight>
              </a:rPr>
              <a:t>P</a:t>
            </a:r>
            <a:r>
              <a:rPr lang="en-GB" dirty="0">
                <a:highlight>
                  <a:srgbClr val="FFFFFF"/>
                </a:highlight>
              </a:rPr>
              <a:t>P</a:t>
            </a:r>
            <a:r>
              <a:rPr lang="en-DE" dirty="0">
                <a:highlight>
                  <a:srgbClr val="FFFFFF"/>
                </a:highlight>
              </a:rPr>
              <a:t> </a:t>
            </a:r>
            <a:r>
              <a:rPr lang="en-GB" dirty="0">
                <a:highlight>
                  <a:srgbClr val="FFFFFF"/>
                </a:highlight>
              </a:rPr>
              <a:t>s</a:t>
            </a:r>
            <a:r>
              <a:rPr lang="en-DE" dirty="0">
                <a:highlight>
                  <a:srgbClr val="FFFFFF"/>
                </a:highlight>
              </a:rPr>
              <a:t>pecifications</a:t>
            </a:r>
          </a:p>
          <a:p>
            <a:pPr marL="457200" lvl="1" indent="0">
              <a:buFont typeface="Arial" pitchFamily="34" charset="0"/>
              <a:buNone/>
              <a:defRPr/>
            </a:pPr>
            <a:endParaRPr lang="en-DE" dirty="0">
              <a:highlight>
                <a:srgbClr val="FFFFFF"/>
              </a:highlight>
            </a:endParaRPr>
          </a:p>
          <a:p>
            <a:pPr lvl="1">
              <a:defRPr/>
            </a:pPr>
            <a:r>
              <a:rPr lang="en-GB" dirty="0">
                <a:highlight>
                  <a:srgbClr val="FFFFFF"/>
                </a:highlight>
              </a:rPr>
              <a:t>I</a:t>
            </a:r>
            <a:r>
              <a:rPr lang="en-DE" dirty="0">
                <a:highlight>
                  <a:srgbClr val="FFFFFF"/>
                </a:highlight>
              </a:rPr>
              <a:t>E</a:t>
            </a:r>
            <a:r>
              <a:rPr lang="en-GB" dirty="0">
                <a:highlight>
                  <a:srgbClr val="FFFFFF"/>
                </a:highlight>
              </a:rPr>
              <a:t>T</a:t>
            </a:r>
            <a:r>
              <a:rPr lang="en-DE" dirty="0">
                <a:highlight>
                  <a:srgbClr val="FFFFFF"/>
                </a:highlight>
              </a:rPr>
              <a:t>F  </a:t>
            </a:r>
            <a:r>
              <a:rPr lang="en-GB" dirty="0">
                <a:highlight>
                  <a:srgbClr val="FFFFFF"/>
                </a:highlight>
              </a:rPr>
              <a:t>d</a:t>
            </a:r>
            <a:r>
              <a:rPr lang="en-DE" dirty="0">
                <a:highlight>
                  <a:srgbClr val="FFFFFF"/>
                </a:highlight>
              </a:rPr>
              <a:t>e</a:t>
            </a:r>
            <a:r>
              <a:rPr lang="en-GB" dirty="0">
                <a:highlight>
                  <a:srgbClr val="FFFFFF"/>
                </a:highlight>
              </a:rPr>
              <a:t>p</a:t>
            </a:r>
            <a:r>
              <a:rPr lang="en-DE" dirty="0">
                <a:highlight>
                  <a:srgbClr val="FFFFFF"/>
                </a:highlight>
              </a:rPr>
              <a:t>e</a:t>
            </a:r>
            <a:r>
              <a:rPr lang="en-GB" dirty="0">
                <a:highlight>
                  <a:srgbClr val="FFFFFF"/>
                </a:highlight>
              </a:rPr>
              <a:t>n</a:t>
            </a:r>
            <a:r>
              <a:rPr lang="en-DE" dirty="0">
                <a:highlight>
                  <a:srgbClr val="FFFFFF"/>
                </a:highlight>
              </a:rPr>
              <a:t>d</a:t>
            </a:r>
            <a:r>
              <a:rPr lang="en-GB" dirty="0">
                <a:highlight>
                  <a:srgbClr val="FFFFFF"/>
                </a:highlight>
              </a:rPr>
              <a:t>en</a:t>
            </a:r>
            <a:r>
              <a:rPr lang="en-DE" dirty="0">
                <a:highlight>
                  <a:srgbClr val="FFFFFF"/>
                </a:highlight>
              </a:rPr>
              <a:t>c</a:t>
            </a:r>
            <a:r>
              <a:rPr lang="en-GB" dirty="0">
                <a:highlight>
                  <a:srgbClr val="FFFFFF"/>
                </a:highlight>
              </a:rPr>
              <a:t>i</a:t>
            </a:r>
            <a:r>
              <a:rPr lang="en-DE" dirty="0">
                <a:highlight>
                  <a:srgbClr val="FFFFFF"/>
                </a:highlight>
              </a:rPr>
              <a:t>e</a:t>
            </a:r>
            <a:r>
              <a:rPr lang="en-GB" dirty="0">
                <a:highlight>
                  <a:srgbClr val="FFFFFF"/>
                </a:highlight>
              </a:rPr>
              <a:t>s</a:t>
            </a:r>
            <a:r>
              <a:rPr lang="en-DE" dirty="0">
                <a:highlight>
                  <a:srgbClr val="FFFFFF"/>
                </a:highlight>
              </a:rPr>
              <a:t> </a:t>
            </a:r>
            <a:r>
              <a:rPr lang="en-GB" dirty="0">
                <a:highlight>
                  <a:srgbClr val="FFFFFF"/>
                </a:highlight>
              </a:rPr>
              <a:t>n</a:t>
            </a:r>
            <a:r>
              <a:rPr lang="en-DE" dirty="0">
                <a:highlight>
                  <a:srgbClr val="FFFFFF"/>
                </a:highlight>
              </a:rPr>
              <a:t>e</a:t>
            </a:r>
            <a:r>
              <a:rPr lang="en-GB" dirty="0">
                <a:highlight>
                  <a:srgbClr val="FFFFFF"/>
                </a:highlight>
              </a:rPr>
              <a:t>w</a:t>
            </a:r>
            <a:r>
              <a:rPr lang="en-DE" dirty="0">
                <a:highlight>
                  <a:srgbClr val="FFFFFF"/>
                </a:highlight>
              </a:rPr>
              <a:t>l</a:t>
            </a:r>
            <a:r>
              <a:rPr lang="en-GB" dirty="0">
                <a:highlight>
                  <a:srgbClr val="FFFFFF"/>
                </a:highlight>
              </a:rPr>
              <a:t>y</a:t>
            </a:r>
            <a:r>
              <a:rPr lang="en-DE" dirty="0">
                <a:highlight>
                  <a:srgbClr val="FFFFFF"/>
                </a:highlight>
              </a:rPr>
              <a:t> </a:t>
            </a:r>
            <a:r>
              <a:rPr lang="en-GB" dirty="0">
                <a:highlight>
                  <a:srgbClr val="FFFFFF"/>
                </a:highlight>
              </a:rPr>
              <a:t>i</a:t>
            </a:r>
            <a:r>
              <a:rPr lang="en-DE" dirty="0">
                <a:highlight>
                  <a:srgbClr val="FFFFFF"/>
                </a:highlight>
              </a:rPr>
              <a:t>n</a:t>
            </a:r>
            <a:r>
              <a:rPr lang="en-GB" dirty="0">
                <a:highlight>
                  <a:srgbClr val="FFFFFF"/>
                </a:highlight>
              </a:rPr>
              <a:t>t</a:t>
            </a:r>
            <a:r>
              <a:rPr lang="en-DE" dirty="0">
                <a:highlight>
                  <a:srgbClr val="FFFFFF"/>
                </a:highlight>
              </a:rPr>
              <a:t>r</a:t>
            </a:r>
            <a:r>
              <a:rPr lang="en-GB" dirty="0">
                <a:highlight>
                  <a:srgbClr val="FFFFFF"/>
                </a:highlight>
              </a:rPr>
              <a:t>o</a:t>
            </a:r>
            <a:r>
              <a:rPr lang="en-DE" dirty="0">
                <a:highlight>
                  <a:srgbClr val="FFFFFF"/>
                </a:highlight>
              </a:rPr>
              <a:t>d</a:t>
            </a:r>
            <a:r>
              <a:rPr lang="en-GB" dirty="0">
                <a:highlight>
                  <a:srgbClr val="FFFFFF"/>
                </a:highlight>
              </a:rPr>
              <a:t>u</a:t>
            </a:r>
            <a:r>
              <a:rPr lang="en-DE" dirty="0">
                <a:highlight>
                  <a:srgbClr val="FFFFFF"/>
                </a:highlight>
              </a:rPr>
              <a:t>c</a:t>
            </a:r>
            <a:r>
              <a:rPr lang="en-GB" dirty="0">
                <a:highlight>
                  <a:srgbClr val="FFFFFF"/>
                </a:highlight>
              </a:rPr>
              <a:t>e</a:t>
            </a:r>
            <a:r>
              <a:rPr lang="en-DE" dirty="0">
                <a:highlight>
                  <a:srgbClr val="FFFFFF"/>
                </a:highlight>
              </a:rPr>
              <a:t>d in </a:t>
            </a:r>
            <a:r>
              <a:rPr lang="en-GB" dirty="0">
                <a:highlight>
                  <a:srgbClr val="FFFFFF"/>
                </a:highlight>
              </a:rPr>
              <a:t>a</a:t>
            </a:r>
            <a:r>
              <a:rPr lang="en-DE" dirty="0">
                <a:highlight>
                  <a:srgbClr val="FFFFFF"/>
                </a:highlight>
              </a:rPr>
              <a:t> 3GPP specification should be reported  to the workplan manager </a:t>
            </a:r>
            <a:r>
              <a:rPr lang="en-GB" dirty="0">
                <a:highlight>
                  <a:srgbClr val="FFFFFF"/>
                </a:highlight>
              </a:rPr>
              <a:t>b</a:t>
            </a:r>
            <a:r>
              <a:rPr lang="en-DE" dirty="0">
                <a:highlight>
                  <a:srgbClr val="FFFFFF"/>
                </a:highlight>
              </a:rPr>
              <a:t>y </a:t>
            </a:r>
            <a:r>
              <a:rPr lang="en-GB" dirty="0">
                <a:highlight>
                  <a:srgbClr val="FFFFFF"/>
                </a:highlight>
              </a:rPr>
              <a:t>t</a:t>
            </a:r>
            <a:r>
              <a:rPr lang="en-DE" dirty="0">
                <a:highlight>
                  <a:srgbClr val="FFFFFF"/>
                </a:highlight>
              </a:rPr>
              <a:t>h</a:t>
            </a:r>
            <a:r>
              <a:rPr lang="en-GB" dirty="0">
                <a:highlight>
                  <a:srgbClr val="FFFFFF"/>
                </a:highlight>
              </a:rPr>
              <a:t>e</a:t>
            </a:r>
            <a:r>
              <a:rPr lang="en-DE" dirty="0">
                <a:highlight>
                  <a:srgbClr val="FFFFFF"/>
                </a:highlight>
              </a:rPr>
              <a:t>  3GPP WG chair</a:t>
            </a:r>
            <a:r>
              <a:rPr lang="en-GB" dirty="0">
                <a:highlight>
                  <a:srgbClr val="FFFFFF"/>
                </a:highlight>
              </a:rPr>
              <a:t>s</a:t>
            </a:r>
            <a:r>
              <a:rPr lang="en-DE" dirty="0">
                <a:highlight>
                  <a:srgbClr val="FFFFFF"/>
                </a:highlight>
              </a:rPr>
              <a:t>.</a:t>
            </a:r>
          </a:p>
          <a:p>
            <a:pPr lvl="1">
              <a:defRPr/>
            </a:pPr>
            <a:r>
              <a:rPr lang="en-DE" dirty="0">
                <a:highlight>
                  <a:srgbClr val="FFFFFF"/>
                </a:highlight>
              </a:rPr>
              <a:t>IETF Coordinator  will trace the progress of the IETF draf</a:t>
            </a:r>
            <a:r>
              <a:rPr lang="en-GB" dirty="0">
                <a:highlight>
                  <a:srgbClr val="FFFFFF"/>
                </a:highlight>
              </a:rPr>
              <a:t>t</a:t>
            </a:r>
            <a:endParaRPr lang="en-DE" dirty="0">
              <a:highlight>
                <a:srgbClr val="FFFFFF"/>
              </a:highlight>
            </a:endParaRPr>
          </a:p>
          <a:p>
            <a:pPr lvl="1">
              <a:defRPr/>
            </a:pPr>
            <a:r>
              <a:rPr lang="en-DE" dirty="0">
                <a:highlight>
                  <a:srgbClr val="FFFFFF"/>
                </a:highlight>
              </a:rPr>
              <a:t>The workplan man</a:t>
            </a:r>
            <a:r>
              <a:rPr lang="en-GB">
                <a:highlight>
                  <a:srgbClr val="FFFFFF"/>
                </a:highlight>
              </a:rPr>
              <a:t>a</a:t>
            </a:r>
            <a:r>
              <a:rPr lang="en-DE">
                <a:highlight>
                  <a:srgbClr val="FFFFFF"/>
                </a:highlight>
              </a:rPr>
              <a:t>ge</a:t>
            </a:r>
            <a:r>
              <a:rPr lang="en-GB">
                <a:highlight>
                  <a:srgbClr val="FFFFFF"/>
                </a:highlight>
              </a:rPr>
              <a:t>r</a:t>
            </a:r>
            <a:r>
              <a:rPr lang="en-DE">
                <a:highlight>
                  <a:srgbClr val="FFFFFF"/>
                </a:highlight>
              </a:rPr>
              <a:t> </a:t>
            </a:r>
            <a:r>
              <a:rPr lang="en-DE" dirty="0">
                <a:highlight>
                  <a:srgbClr val="FFFFFF"/>
                </a:highlight>
              </a:rPr>
              <a:t>will add a line to the workplan for each IETF draft.</a:t>
            </a:r>
          </a:p>
          <a:p>
            <a:pPr lvl="1">
              <a:defRPr/>
            </a:pPr>
            <a:r>
              <a:rPr lang="en-DE" dirty="0">
                <a:highlight>
                  <a:srgbClr val="FFFFFF"/>
                </a:highlight>
              </a:rPr>
              <a:t>The workplan manager will mar</a:t>
            </a:r>
            <a:r>
              <a:rPr lang="en-GB" dirty="0">
                <a:highlight>
                  <a:srgbClr val="FFFFFF"/>
                </a:highlight>
              </a:rPr>
              <a:t>k</a:t>
            </a:r>
            <a:r>
              <a:rPr lang="en-DE" dirty="0">
                <a:highlight>
                  <a:srgbClr val="FFFFFF"/>
                </a:highlight>
              </a:rPr>
              <a:t> </a:t>
            </a:r>
            <a:r>
              <a:rPr lang="en-GB" dirty="0">
                <a:highlight>
                  <a:srgbClr val="FFFFFF"/>
                </a:highlight>
              </a:rPr>
              <a:t>t</a:t>
            </a:r>
            <a:r>
              <a:rPr lang="en-DE" dirty="0">
                <a:highlight>
                  <a:srgbClr val="FFFFFF"/>
                </a:highlight>
              </a:rPr>
              <a:t>h</a:t>
            </a:r>
            <a:r>
              <a:rPr lang="en-GB" dirty="0">
                <a:highlight>
                  <a:srgbClr val="FFFFFF"/>
                </a:highlight>
              </a:rPr>
              <a:t>e</a:t>
            </a:r>
            <a:r>
              <a:rPr lang="en-DE" dirty="0">
                <a:highlight>
                  <a:srgbClr val="FFFFFF"/>
                </a:highlight>
              </a:rPr>
              <a:t> </a:t>
            </a:r>
            <a:r>
              <a:rPr lang="en-GB" dirty="0">
                <a:highlight>
                  <a:srgbClr val="FFFFFF"/>
                </a:highlight>
              </a:rPr>
              <a:t>t</a:t>
            </a:r>
            <a:r>
              <a:rPr lang="en-DE" dirty="0">
                <a:highlight>
                  <a:srgbClr val="FFFFFF"/>
                </a:highlight>
              </a:rPr>
              <a:t>a</a:t>
            </a:r>
            <a:r>
              <a:rPr lang="en-GB" dirty="0">
                <a:highlight>
                  <a:srgbClr val="FFFFFF"/>
                </a:highlight>
              </a:rPr>
              <a:t>s</a:t>
            </a:r>
            <a:r>
              <a:rPr lang="en-DE" dirty="0">
                <a:highlight>
                  <a:srgbClr val="FFFFFF"/>
                </a:highlight>
              </a:rPr>
              <a:t>k </a:t>
            </a:r>
            <a:r>
              <a:rPr lang="en-GB" dirty="0">
                <a:highlight>
                  <a:srgbClr val="FFFFFF"/>
                </a:highlight>
              </a:rPr>
              <a:t>a</a:t>
            </a:r>
            <a:r>
              <a:rPr lang="en-DE" dirty="0">
                <a:highlight>
                  <a:srgbClr val="FFFFFF"/>
                </a:highlight>
              </a:rPr>
              <a:t>s </a:t>
            </a:r>
            <a:r>
              <a:rPr lang="en-GB" dirty="0">
                <a:highlight>
                  <a:srgbClr val="FFFFFF"/>
                </a:highlight>
              </a:rPr>
              <a:t>c</a:t>
            </a:r>
            <a:r>
              <a:rPr lang="en-DE" dirty="0">
                <a:highlight>
                  <a:srgbClr val="FFFFFF"/>
                </a:highlight>
              </a:rPr>
              <a:t>o</a:t>
            </a:r>
            <a:r>
              <a:rPr lang="en-GB" dirty="0">
                <a:highlight>
                  <a:srgbClr val="FFFFFF"/>
                </a:highlight>
              </a:rPr>
              <a:t>m</a:t>
            </a:r>
            <a:r>
              <a:rPr lang="en-DE" dirty="0">
                <a:highlight>
                  <a:srgbClr val="FFFFFF"/>
                </a:highlight>
              </a:rPr>
              <a:t>p</a:t>
            </a:r>
            <a:r>
              <a:rPr lang="en-GB" dirty="0">
                <a:highlight>
                  <a:srgbClr val="FFFFFF"/>
                </a:highlight>
              </a:rPr>
              <a:t>l</a:t>
            </a:r>
            <a:r>
              <a:rPr lang="en-DE" dirty="0">
                <a:highlight>
                  <a:srgbClr val="FFFFFF"/>
                </a:highlight>
              </a:rPr>
              <a:t>e</a:t>
            </a:r>
            <a:r>
              <a:rPr lang="en-GB" dirty="0">
                <a:highlight>
                  <a:srgbClr val="FFFFFF"/>
                </a:highlight>
              </a:rPr>
              <a:t>t</a:t>
            </a:r>
            <a:r>
              <a:rPr lang="en-DE" dirty="0">
                <a:highlight>
                  <a:srgbClr val="FFFFFF"/>
                </a:highlight>
              </a:rPr>
              <a:t>e</a:t>
            </a:r>
            <a:r>
              <a:rPr lang="en-GB" dirty="0">
                <a:highlight>
                  <a:srgbClr val="FFFFFF"/>
                </a:highlight>
              </a:rPr>
              <a:t>d</a:t>
            </a:r>
            <a:r>
              <a:rPr lang="en-DE" dirty="0">
                <a:highlight>
                  <a:srgbClr val="FFFFFF"/>
                </a:highlight>
              </a:rPr>
              <a:t> </a:t>
            </a:r>
            <a:r>
              <a:rPr lang="en-GB" dirty="0">
                <a:highlight>
                  <a:srgbClr val="FFFFFF"/>
                </a:highlight>
              </a:rPr>
              <a:t>o</a:t>
            </a:r>
            <a:r>
              <a:rPr lang="en-DE" dirty="0">
                <a:highlight>
                  <a:srgbClr val="FFFFFF"/>
                </a:highlight>
              </a:rPr>
              <a:t>n</a:t>
            </a:r>
            <a:r>
              <a:rPr lang="en-GB" dirty="0">
                <a:highlight>
                  <a:srgbClr val="FFFFFF"/>
                </a:highlight>
              </a:rPr>
              <a:t>c</a:t>
            </a:r>
            <a:r>
              <a:rPr lang="en-DE" dirty="0">
                <a:highlight>
                  <a:srgbClr val="FFFFFF"/>
                </a:highlight>
              </a:rPr>
              <a:t>e </a:t>
            </a:r>
            <a:r>
              <a:rPr lang="en-GB" dirty="0">
                <a:highlight>
                  <a:srgbClr val="FFFFFF"/>
                </a:highlight>
              </a:rPr>
              <a:t>t</a:t>
            </a:r>
            <a:r>
              <a:rPr lang="en-DE" dirty="0">
                <a:highlight>
                  <a:srgbClr val="FFFFFF"/>
                </a:highlight>
              </a:rPr>
              <a:t>h</a:t>
            </a:r>
            <a:r>
              <a:rPr lang="en-GB" dirty="0">
                <a:highlight>
                  <a:srgbClr val="FFFFFF"/>
                </a:highlight>
              </a:rPr>
              <a:t>e</a:t>
            </a:r>
            <a:r>
              <a:rPr lang="en-DE" dirty="0">
                <a:highlight>
                  <a:srgbClr val="FFFFFF"/>
                </a:highlight>
              </a:rPr>
              <a:t> IETF draft becomes an RFC and the RFC is referenced in the 3GPP TS</a:t>
            </a:r>
            <a:endParaRPr lang="en-US" dirty="0">
              <a:highlight>
                <a:srgbClr val="FFFF00"/>
              </a:highlight>
            </a:endParaRPr>
          </a:p>
          <a:p>
            <a:pPr lvl="1">
              <a:defRPr/>
            </a:pPr>
            <a:endParaRPr lang="en-DE" dirty="0">
              <a:highlight>
                <a:srgbClr val="FFFF00"/>
              </a:highlight>
            </a:endParaRPr>
          </a:p>
          <a:p>
            <a:pPr lvl="1">
              <a:defRPr/>
            </a:pPr>
            <a:endParaRPr lang="fr-FR" dirty="0"/>
          </a:p>
          <a:p>
            <a:pPr>
              <a:defRPr/>
            </a:pPr>
            <a:endParaRPr lang="fr-FR" dirty="0"/>
          </a:p>
          <a:p>
            <a:pPr>
              <a:defRPr/>
            </a:pPr>
            <a:endParaRPr lang="fr-FR" dirty="0"/>
          </a:p>
        </p:txBody>
      </p:sp>
    </p:spTree>
  </p:cSld>
  <p:clrMapOvr>
    <a:masterClrMapping/>
  </p:clrMapOvr>
  <p:transition>
    <p:wipe dir="r"/>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770" name="Picture 8" descr="webpage.jpg">
            <a:extLst>
              <a:ext uri="{FF2B5EF4-FFF2-40B4-BE49-F238E27FC236}">
                <a16:creationId xmlns:a16="http://schemas.microsoft.com/office/drawing/2014/main" id="{8EF07085-4001-495B-A16B-772403E15F6C}"/>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rot="10800000" flipH="1" flipV="1">
            <a:off x="3598863" y="2965450"/>
            <a:ext cx="4291012" cy="3421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771" name="Titre 6">
            <a:extLst>
              <a:ext uri="{FF2B5EF4-FFF2-40B4-BE49-F238E27FC236}">
                <a16:creationId xmlns:a16="http://schemas.microsoft.com/office/drawing/2014/main" id="{694AE628-5983-44F1-989F-A9CBC8EAFCF4}"/>
              </a:ext>
            </a:extLst>
          </p:cNvPr>
          <p:cNvSpPr>
            <a:spLocks noGrp="1"/>
          </p:cNvSpPr>
          <p:nvPr>
            <p:ph type="title"/>
          </p:nvPr>
        </p:nvSpPr>
        <p:spPr/>
        <p:txBody>
          <a:bodyPr/>
          <a:lstStyle/>
          <a:p>
            <a:r>
              <a:rPr lang="en-US" altLang="en-US"/>
              <a:t>Thank You!</a:t>
            </a:r>
          </a:p>
        </p:txBody>
      </p:sp>
      <p:pic>
        <p:nvPicPr>
          <p:cNvPr id="32772" name="Picture 2" descr="Photo of Charles Eckel">
            <a:extLst>
              <a:ext uri="{FF2B5EF4-FFF2-40B4-BE49-F238E27FC236}">
                <a16:creationId xmlns:a16="http://schemas.microsoft.com/office/drawing/2014/main" id="{2112BFDA-9226-4789-A940-0208AC95313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b="16544"/>
          <a:stretch>
            <a:fillRect/>
          </a:stretch>
        </p:blipFill>
        <p:spPr bwMode="auto">
          <a:xfrm>
            <a:off x="10544175" y="5341938"/>
            <a:ext cx="635000" cy="792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773" name="Content Placeholder 2">
            <a:extLst>
              <a:ext uri="{FF2B5EF4-FFF2-40B4-BE49-F238E27FC236}">
                <a16:creationId xmlns:a16="http://schemas.microsoft.com/office/drawing/2014/main" id="{170E5C19-B8F9-4723-896B-6A892AE720B2}"/>
              </a:ext>
            </a:extLst>
          </p:cNvPr>
          <p:cNvSpPr txBox="1">
            <a:spLocks/>
          </p:cNvSpPr>
          <p:nvPr/>
        </p:nvSpPr>
        <p:spPr bwMode="auto">
          <a:xfrm>
            <a:off x="8151813" y="5399088"/>
            <a:ext cx="3133725" cy="727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4"/>
              </a:buBlip>
              <a:defRPr sz="2800">
                <a:solidFill>
                  <a:schemeClr val="tx1"/>
                </a:solidFill>
                <a:latin typeface="Calibri" panose="020F0502020204030204" pitchFamily="34" charset="0"/>
              </a:defRPr>
            </a:lvl1pPr>
            <a:lvl2pPr marL="685800" indent="-22860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fr-FR" altLang="en-US" sz="1400"/>
              <a:t>Charles Eckel</a:t>
            </a:r>
          </a:p>
          <a:p>
            <a:pPr>
              <a:lnSpc>
                <a:spcPct val="100000"/>
              </a:lnSpc>
              <a:spcBef>
                <a:spcPct val="0"/>
              </a:spcBef>
              <a:buFontTx/>
              <a:buNone/>
            </a:pPr>
            <a:r>
              <a:rPr lang="fr-FR" altLang="en-US" sz="1400"/>
              <a:t>IETF Liaison Manager to 3GPP</a:t>
            </a:r>
          </a:p>
          <a:p>
            <a:pPr>
              <a:lnSpc>
                <a:spcPct val="100000"/>
              </a:lnSpc>
              <a:spcBef>
                <a:spcPct val="0"/>
              </a:spcBef>
              <a:buFontTx/>
              <a:buNone/>
            </a:pPr>
            <a:r>
              <a:rPr lang="en-US" altLang="en-US" sz="1400"/>
              <a:t>eckelcu@cisco.com</a:t>
            </a:r>
            <a:endParaRPr lang="fr-FR" altLang="en-US" sz="1400"/>
          </a:p>
          <a:p>
            <a:pPr>
              <a:buFontTx/>
              <a:buNone/>
            </a:pPr>
            <a:endParaRPr lang="fr-FR" altLang="en-US" sz="1400"/>
          </a:p>
          <a:p>
            <a:pPr>
              <a:buFontTx/>
              <a:buNone/>
            </a:pPr>
            <a:endParaRPr lang="en-US" altLang="en-US" sz="1400"/>
          </a:p>
        </p:txBody>
      </p:sp>
      <p:pic>
        <p:nvPicPr>
          <p:cNvPr id="32774" name="Picture 7">
            <a:extLst>
              <a:ext uri="{FF2B5EF4-FFF2-40B4-BE49-F238E27FC236}">
                <a16:creationId xmlns:a16="http://schemas.microsoft.com/office/drawing/2014/main" id="{21B06772-0F54-4B53-9D9D-3806F32A9D3A}"/>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09550" y="5341938"/>
            <a:ext cx="679450" cy="954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Rectangle 8">
            <a:extLst>
              <a:ext uri="{FF2B5EF4-FFF2-40B4-BE49-F238E27FC236}">
                <a16:creationId xmlns:a16="http://schemas.microsoft.com/office/drawing/2014/main" id="{41285257-864C-4C3C-A2FC-DEC9FF8B4720}"/>
              </a:ext>
            </a:extLst>
          </p:cNvPr>
          <p:cNvSpPr/>
          <p:nvPr/>
        </p:nvSpPr>
        <p:spPr>
          <a:xfrm>
            <a:off x="1012825" y="5341938"/>
            <a:ext cx="4291013" cy="954087"/>
          </a:xfrm>
          <a:prstGeom prst="rect">
            <a:avLst/>
          </a:prstGeom>
        </p:spPr>
        <p:txBody>
          <a:bodyPr>
            <a:spAutoFit/>
          </a:bodyPr>
          <a:lstStyle/>
          <a:p>
            <a:pPr>
              <a:defRPr/>
            </a:pPr>
            <a:r>
              <a:rPr lang="fr-FR" altLang="en-US" sz="1400" dirty="0">
                <a:latin typeface="+mn-lt"/>
              </a:rPr>
              <a:t>Peter Schmitt</a:t>
            </a:r>
          </a:p>
          <a:p>
            <a:pPr>
              <a:defRPr/>
            </a:pPr>
            <a:r>
              <a:rPr lang="fr-FR" altLang="en-US" sz="1400" dirty="0">
                <a:latin typeface="+mn-lt"/>
              </a:rPr>
              <a:t>TSG CT Chair</a:t>
            </a:r>
          </a:p>
          <a:p>
            <a:pPr>
              <a:defRPr/>
            </a:pPr>
            <a:r>
              <a:rPr lang="fr-FR" altLang="en-US" sz="1400" dirty="0">
                <a:latin typeface="+mn-lt"/>
              </a:rPr>
              <a:t>CCSA</a:t>
            </a:r>
          </a:p>
          <a:p>
            <a:pPr>
              <a:defRPr/>
            </a:pPr>
            <a:r>
              <a:rPr lang="en-US" altLang="en-US" sz="1400" dirty="0">
                <a:latin typeface="+mn-lt"/>
              </a:rPr>
              <a:t>peter.schmitt@huawei.com</a:t>
            </a:r>
            <a:endParaRPr lang="fr-FR" altLang="en-US" sz="1400" dirty="0">
              <a:latin typeface="+mn-lt"/>
            </a:endParaRPr>
          </a:p>
        </p:txBody>
      </p:sp>
    </p:spTree>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re 2">
            <a:extLst>
              <a:ext uri="{FF2B5EF4-FFF2-40B4-BE49-F238E27FC236}">
                <a16:creationId xmlns:a16="http://schemas.microsoft.com/office/drawing/2014/main" id="{9AAFA776-F4D6-43B8-9E35-AA9115F2DA0D}"/>
              </a:ext>
            </a:extLst>
          </p:cNvPr>
          <p:cNvSpPr>
            <a:spLocks noGrp="1"/>
          </p:cNvSpPr>
          <p:nvPr>
            <p:ph type="title"/>
          </p:nvPr>
        </p:nvSpPr>
        <p:spPr/>
        <p:txBody>
          <a:bodyPr/>
          <a:lstStyle/>
          <a:p>
            <a:r>
              <a:rPr lang="fr-FR" altLang="en-US"/>
              <a:t>IETF-3GPP Coordination meeting</a:t>
            </a:r>
          </a:p>
        </p:txBody>
      </p:sp>
      <p:sp>
        <p:nvSpPr>
          <p:cNvPr id="8195" name="Espace réservé du contenu 3">
            <a:extLst>
              <a:ext uri="{FF2B5EF4-FFF2-40B4-BE49-F238E27FC236}">
                <a16:creationId xmlns:a16="http://schemas.microsoft.com/office/drawing/2014/main" id="{887412CA-73AA-48B9-B552-BD02B00C7FB4}"/>
              </a:ext>
            </a:extLst>
          </p:cNvPr>
          <p:cNvSpPr>
            <a:spLocks noGrp="1"/>
          </p:cNvSpPr>
          <p:nvPr>
            <p:ph idx="1"/>
          </p:nvPr>
        </p:nvSpPr>
        <p:spPr/>
        <p:txBody>
          <a:bodyPr/>
          <a:lstStyle/>
          <a:p>
            <a:r>
              <a:rPr lang="en-US" altLang="en-US"/>
              <a:t>@</a:t>
            </a:r>
            <a:r>
              <a:rPr lang="en-US" altLang="en-US" dirty="0"/>
              <a:t>IETF#1</a:t>
            </a:r>
            <a:r>
              <a:rPr lang="en-DE" altLang="en-US"/>
              <a:t>20</a:t>
            </a:r>
            <a:r>
              <a:rPr lang="en-US" altLang="en-US" dirty="0"/>
              <a:t> (</a:t>
            </a:r>
            <a:r>
              <a:rPr lang="en-DE" altLang="en-US"/>
              <a:t>V</a:t>
            </a:r>
            <a:r>
              <a:rPr lang="en-GB" altLang="en-US" dirty="0"/>
              <a:t>a</a:t>
            </a:r>
            <a:r>
              <a:rPr lang="en-DE" altLang="en-US"/>
              <a:t>n</a:t>
            </a:r>
            <a:r>
              <a:rPr lang="en-GB" altLang="en-US" dirty="0"/>
              <a:t>c</a:t>
            </a:r>
            <a:r>
              <a:rPr lang="en-DE" altLang="en-US"/>
              <a:t>o</a:t>
            </a:r>
            <a:r>
              <a:rPr lang="en-GB" altLang="en-US" dirty="0"/>
              <a:t>v</a:t>
            </a:r>
            <a:r>
              <a:rPr lang="en-DE" altLang="en-US"/>
              <a:t>e</a:t>
            </a:r>
            <a:r>
              <a:rPr lang="en-GB" altLang="en-US" dirty="0"/>
              <a:t>r</a:t>
            </a:r>
            <a:r>
              <a:rPr lang="en-US" altLang="en-US" dirty="0"/>
              <a:t>, </a:t>
            </a:r>
            <a:r>
              <a:rPr lang="en-DE" altLang="en-US"/>
              <a:t>C</a:t>
            </a:r>
            <a:r>
              <a:rPr lang="en-GB" altLang="en-US" dirty="0"/>
              <a:t>A</a:t>
            </a:r>
            <a:r>
              <a:rPr lang="en-DE" altLang="en-US"/>
              <a:t>N</a:t>
            </a:r>
            <a:r>
              <a:rPr lang="en-US" altLang="en-US" dirty="0"/>
              <a:t>)</a:t>
            </a:r>
          </a:p>
          <a:p>
            <a:pPr lvl="1"/>
            <a:r>
              <a:rPr lang="en-GB" altLang="en-US">
                <a:highlight>
                  <a:srgbClr val="FFFFFF"/>
                </a:highlight>
              </a:rPr>
              <a:t>M</a:t>
            </a:r>
            <a:r>
              <a:rPr lang="en-DE" altLang="en-US">
                <a:highlight>
                  <a:srgbClr val="FFFFFF"/>
                </a:highlight>
              </a:rPr>
              <a:t>o</a:t>
            </a:r>
            <a:r>
              <a:rPr lang="en-GB" altLang="en-US">
                <a:highlight>
                  <a:srgbClr val="FFFFFF"/>
                </a:highlight>
              </a:rPr>
              <a:t>n</a:t>
            </a:r>
            <a:r>
              <a:rPr lang="en-DE" altLang="en-US">
                <a:highlight>
                  <a:srgbClr val="FFFFFF"/>
                </a:highlight>
              </a:rPr>
              <a:t>d</a:t>
            </a:r>
            <a:r>
              <a:rPr lang="en-GB" altLang="en-US">
                <a:highlight>
                  <a:srgbClr val="FFFFFF"/>
                </a:highlight>
              </a:rPr>
              <a:t>a</a:t>
            </a:r>
            <a:r>
              <a:rPr lang="en-DE" altLang="en-US">
                <a:highlight>
                  <a:srgbClr val="FFFFFF"/>
                </a:highlight>
              </a:rPr>
              <a:t>y 22</a:t>
            </a:r>
            <a:r>
              <a:rPr lang="en-GB" altLang="en-US">
                <a:highlight>
                  <a:srgbClr val="FFFFFF"/>
                </a:highlight>
              </a:rPr>
              <a:t>n</a:t>
            </a:r>
            <a:r>
              <a:rPr lang="en-DE" altLang="en-US">
                <a:highlight>
                  <a:srgbClr val="FFFFFF"/>
                </a:highlight>
              </a:rPr>
              <a:t>d J</a:t>
            </a:r>
            <a:r>
              <a:rPr lang="en-GB" altLang="en-US" dirty="0">
                <a:highlight>
                  <a:srgbClr val="FFFFFF"/>
                </a:highlight>
              </a:rPr>
              <a:t>u</a:t>
            </a:r>
            <a:r>
              <a:rPr lang="en-DE" altLang="en-US">
                <a:highlight>
                  <a:srgbClr val="FFFFFF"/>
                </a:highlight>
              </a:rPr>
              <a:t>l</a:t>
            </a:r>
            <a:r>
              <a:rPr lang="en-GB" altLang="en-US">
                <a:highlight>
                  <a:srgbClr val="FFFFFF"/>
                </a:highlight>
              </a:rPr>
              <a:t>y</a:t>
            </a:r>
            <a:r>
              <a:rPr lang="en-US" altLang="en-US">
                <a:highlight>
                  <a:srgbClr val="FFFFFF"/>
                </a:highlight>
              </a:rPr>
              <a:t> </a:t>
            </a:r>
            <a:r>
              <a:rPr lang="en-DE" altLang="en-US">
                <a:highlight>
                  <a:srgbClr val="FFFFFF"/>
                </a:highlight>
              </a:rPr>
              <a:t>2024</a:t>
            </a:r>
            <a:endParaRPr lang="en-US" altLang="en-US" dirty="0">
              <a:highlight>
                <a:srgbClr val="FFFFFF"/>
              </a:highlight>
            </a:endParaRPr>
          </a:p>
          <a:p>
            <a:pPr lvl="1"/>
            <a:r>
              <a:rPr lang="en-US" altLang="en-US" dirty="0">
                <a:highlight>
                  <a:srgbClr val="FFFFFF"/>
                </a:highlight>
              </a:rPr>
              <a:t>Remote </a:t>
            </a:r>
            <a:r>
              <a:rPr lang="en-US" altLang="en-US">
                <a:highlight>
                  <a:srgbClr val="FFFFFF"/>
                </a:highlight>
              </a:rPr>
              <a:t>access was provided</a:t>
            </a:r>
            <a:endParaRPr lang="en-DE" altLang="en-US">
              <a:highlight>
                <a:srgbClr val="FFFFFF"/>
              </a:highlight>
            </a:endParaRPr>
          </a:p>
          <a:p>
            <a:pPr lvl="1"/>
            <a:r>
              <a:rPr lang="en-DE" altLang="en-US">
                <a:highlight>
                  <a:srgbClr val="FFFFFF"/>
                </a:highlight>
              </a:rPr>
              <a:t>One topic was han</a:t>
            </a:r>
            <a:r>
              <a:rPr lang="en-GB" altLang="en-US">
                <a:highlight>
                  <a:srgbClr val="FFFFFF"/>
                </a:highlight>
              </a:rPr>
              <a:t>d</a:t>
            </a:r>
            <a:r>
              <a:rPr lang="en-DE" altLang="en-US">
                <a:highlight>
                  <a:srgbClr val="FFFFFF"/>
                </a:highlight>
              </a:rPr>
              <a:t>ling of expired IETF drafts</a:t>
            </a:r>
            <a:endParaRPr lang="en-US" altLang="en-US" dirty="0">
              <a:highlight>
                <a:srgbClr val="FFFFFF"/>
              </a:highlight>
            </a:endParaRPr>
          </a:p>
          <a:p>
            <a:r>
              <a:rPr lang="en-US" altLang="en-US" dirty="0">
                <a:highlight>
                  <a:srgbClr val="FFFFFF"/>
                </a:highlight>
              </a:rPr>
              <a:t>@IETF#1</a:t>
            </a:r>
            <a:r>
              <a:rPr lang="en-DE" altLang="en-US">
                <a:highlight>
                  <a:srgbClr val="FFFFFF"/>
                </a:highlight>
              </a:rPr>
              <a:t>2</a:t>
            </a:r>
            <a:r>
              <a:rPr lang="en-US" altLang="en-US" dirty="0">
                <a:highlight>
                  <a:srgbClr val="FFFFFF"/>
                </a:highlight>
              </a:rPr>
              <a:t>1 (Dublin, IRE)</a:t>
            </a:r>
          </a:p>
          <a:p>
            <a:pPr lvl="1"/>
            <a:r>
              <a:rPr lang="en-GB" altLang="en-US" dirty="0">
                <a:highlight>
                  <a:srgbClr val="FFFFFF"/>
                </a:highlight>
              </a:rPr>
              <a:t>P</a:t>
            </a:r>
            <a:r>
              <a:rPr lang="en-DE" altLang="en-US">
                <a:highlight>
                  <a:srgbClr val="FFFFFF"/>
                </a:highlight>
              </a:rPr>
              <a:t>l</a:t>
            </a:r>
            <a:r>
              <a:rPr lang="en-GB" altLang="en-US" dirty="0">
                <a:highlight>
                  <a:srgbClr val="FFFFFF"/>
                </a:highlight>
              </a:rPr>
              <a:t>a</a:t>
            </a:r>
            <a:r>
              <a:rPr lang="en-DE" altLang="en-US">
                <a:highlight>
                  <a:srgbClr val="FFFFFF"/>
                </a:highlight>
              </a:rPr>
              <a:t>n</a:t>
            </a:r>
            <a:r>
              <a:rPr lang="en-US" altLang="en-US" dirty="0">
                <a:highlight>
                  <a:srgbClr val="FFFFFF"/>
                </a:highlight>
              </a:rPr>
              <a:t>n</a:t>
            </a:r>
            <a:r>
              <a:rPr lang="en-DE" altLang="en-US">
                <a:highlight>
                  <a:srgbClr val="FFFFFF"/>
                </a:highlight>
              </a:rPr>
              <a:t>ed </a:t>
            </a:r>
            <a:r>
              <a:rPr lang="en-US" altLang="en-US" dirty="0">
                <a:highlight>
                  <a:srgbClr val="FFFFFF"/>
                </a:highlight>
              </a:rPr>
              <a:t>for 2024, November 4</a:t>
            </a:r>
          </a:p>
          <a:p>
            <a:pPr lvl="1"/>
            <a:r>
              <a:rPr lang="en-US" altLang="en-US" dirty="0">
                <a:highlight>
                  <a:srgbClr val="FFFFFF"/>
                </a:highlight>
              </a:rPr>
              <a:t>Remote access will be provided</a:t>
            </a:r>
          </a:p>
          <a:p>
            <a:pPr lvl="1"/>
            <a:endParaRPr lang="en-US" altLang="en-US" dirty="0"/>
          </a:p>
          <a:p>
            <a:pPr lvl="1"/>
            <a:endParaRPr lang="en-US" altLang="en-US" dirty="0"/>
          </a:p>
          <a:p>
            <a:pPr lvl="1"/>
            <a:endParaRPr lang="fr-FR" altLang="en-US" dirty="0"/>
          </a:p>
        </p:txBody>
      </p:sp>
    </p:spTree>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re 1">
            <a:extLst>
              <a:ext uri="{FF2B5EF4-FFF2-40B4-BE49-F238E27FC236}">
                <a16:creationId xmlns:a16="http://schemas.microsoft.com/office/drawing/2014/main" id="{790B0860-58FF-43B5-895D-10038EB46515}"/>
              </a:ext>
            </a:extLst>
          </p:cNvPr>
          <p:cNvSpPr>
            <a:spLocks noGrp="1"/>
          </p:cNvSpPr>
          <p:nvPr>
            <p:ph type="title"/>
          </p:nvPr>
        </p:nvSpPr>
        <p:spPr/>
        <p:txBody>
          <a:bodyPr/>
          <a:lstStyle/>
          <a:p>
            <a:r>
              <a:rPr lang="en-US" altLang="en-US"/>
              <a:t>IETF - 3GPP IAB group</a:t>
            </a:r>
            <a:endParaRPr lang="fr-FR" altLang="en-US"/>
          </a:p>
        </p:txBody>
      </p:sp>
      <p:sp>
        <p:nvSpPr>
          <p:cNvPr id="9219" name="Espace réservé du contenu 2">
            <a:extLst>
              <a:ext uri="{FF2B5EF4-FFF2-40B4-BE49-F238E27FC236}">
                <a16:creationId xmlns:a16="http://schemas.microsoft.com/office/drawing/2014/main" id="{500F25DB-DFF7-415C-9FC5-6666E13AA0EB}"/>
              </a:ext>
            </a:extLst>
          </p:cNvPr>
          <p:cNvSpPr>
            <a:spLocks noGrp="1"/>
          </p:cNvSpPr>
          <p:nvPr>
            <p:ph idx="1"/>
          </p:nvPr>
        </p:nvSpPr>
        <p:spPr/>
        <p:txBody>
          <a:bodyPr/>
          <a:lstStyle/>
          <a:p>
            <a:r>
              <a:rPr lang="en-US" altLang="en-US" dirty="0"/>
              <a:t>Created in April 2023, similar to the IETF-IEEE IAB group</a:t>
            </a:r>
          </a:p>
          <a:p>
            <a:r>
              <a:rPr lang="en-US" altLang="en-US" dirty="0"/>
              <a:t>Group description</a:t>
            </a:r>
          </a:p>
          <a:p>
            <a:pPr lvl="1"/>
            <a:r>
              <a:rPr lang="en-US" altLang="en-US" dirty="0">
                <a:highlight>
                  <a:srgbClr val="FFFFFF"/>
                </a:highlight>
              </a:rPr>
              <a:t>Support coordination between IETF and 3GPP as documented in </a:t>
            </a:r>
            <a:r>
              <a:rPr lang="en-US" altLang="en-US" b="1" i="1" dirty="0">
                <a:solidFill>
                  <a:srgbClr val="FF0000"/>
                </a:solidFill>
                <a:highlight>
                  <a:srgbClr val="FFFFFF"/>
                </a:highlight>
              </a:rPr>
              <a:t>RFC 3113</a:t>
            </a:r>
            <a:r>
              <a:rPr lang="en-US" altLang="en-US" dirty="0">
                <a:highlight>
                  <a:srgbClr val="FFFFFF"/>
                </a:highlight>
              </a:rPr>
              <a:t>. </a:t>
            </a:r>
          </a:p>
          <a:p>
            <a:pPr lvl="1"/>
            <a:r>
              <a:rPr lang="en-US" altLang="en-US" dirty="0">
                <a:highlight>
                  <a:srgbClr val="FFFFFF"/>
                </a:highlight>
              </a:rPr>
              <a:t>Led jointly by the 3GPP and IETF liaison managers. </a:t>
            </a:r>
          </a:p>
          <a:p>
            <a:pPr lvl="1"/>
            <a:r>
              <a:rPr lang="en-US" altLang="en-US" dirty="0">
                <a:highlight>
                  <a:srgbClr val="FFFFFF"/>
                </a:highlight>
              </a:rPr>
              <a:t>No fixed membership but participation from relevant IETF Area Directors, IETF WG Chairs, 3GPP WG Chairs, and document authors/editors is encouraged.</a:t>
            </a:r>
          </a:p>
          <a:p>
            <a:pPr lvl="1"/>
            <a:r>
              <a:rPr lang="en-US" altLang="en-US" dirty="0">
                <a:highlight>
                  <a:srgbClr val="FFFFFF"/>
                </a:highlight>
              </a:rPr>
              <a:t>See: </a:t>
            </a:r>
            <a:r>
              <a:rPr lang="en-US" altLang="en-US" dirty="0">
                <a:highlight>
                  <a:srgbClr val="FFFFFF"/>
                </a:highlight>
                <a:hlinkClick r:id="rId2"/>
              </a:rPr>
              <a:t>https://datatracker.ietf.org/group/ietf3gpp/about/</a:t>
            </a:r>
            <a:r>
              <a:rPr lang="en-US" altLang="en-US" dirty="0">
                <a:highlight>
                  <a:srgbClr val="FFFFFF"/>
                </a:highlight>
              </a:rPr>
              <a:t> </a:t>
            </a:r>
          </a:p>
          <a:p>
            <a:r>
              <a:rPr lang="en-US" altLang="en-US" dirty="0">
                <a:highlight>
                  <a:srgbClr val="FFFFFF"/>
                </a:highlight>
              </a:rPr>
              <a:t>Action Points:</a:t>
            </a:r>
          </a:p>
          <a:p>
            <a:pPr lvl="1"/>
            <a:r>
              <a:rPr lang="en-US" altLang="en-US" dirty="0">
                <a:highlight>
                  <a:srgbClr val="FFFFFF"/>
                </a:highlight>
              </a:rPr>
              <a:t>Tutorial and technical deep dive (TDD) on 3GPP planned for IETF 121</a:t>
            </a:r>
          </a:p>
          <a:p>
            <a:pPr lvl="1"/>
            <a:r>
              <a:rPr lang="en-US" altLang="en-US" dirty="0"/>
              <a:t>Update the dependency list tool or create a new one (with IETF support)</a:t>
            </a:r>
          </a:p>
          <a:p>
            <a:pPr lvl="1"/>
            <a:r>
              <a:rPr lang="en-US" altLang="en-US" dirty="0"/>
              <a:t>Update RFC 3113: "3GPP-IETF Standardization Collaboration" (2001)</a:t>
            </a:r>
          </a:p>
          <a:p>
            <a:pPr lvl="1"/>
            <a:endParaRPr lang="en-US" altLang="en-US" dirty="0"/>
          </a:p>
          <a:p>
            <a:endParaRPr lang="fr-FR" altLang="en-US" dirty="0"/>
          </a:p>
        </p:txBody>
      </p:sp>
    </p:spTree>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re 1">
            <a:extLst>
              <a:ext uri="{FF2B5EF4-FFF2-40B4-BE49-F238E27FC236}">
                <a16:creationId xmlns:a16="http://schemas.microsoft.com/office/drawing/2014/main" id="{EF607D16-4FDE-442A-853D-4DEEF9FE8C26}"/>
              </a:ext>
            </a:extLst>
          </p:cNvPr>
          <p:cNvSpPr>
            <a:spLocks noGrp="1"/>
          </p:cNvSpPr>
          <p:nvPr>
            <p:ph type="title"/>
          </p:nvPr>
        </p:nvSpPr>
        <p:spPr/>
        <p:txBody>
          <a:bodyPr/>
          <a:lstStyle/>
          <a:p>
            <a:r>
              <a:rPr lang="en-US" altLang="en-US"/>
              <a:t>IETF-3GPP Liaison Statements</a:t>
            </a:r>
          </a:p>
        </p:txBody>
      </p:sp>
    </p:spTree>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re 1">
            <a:extLst>
              <a:ext uri="{FF2B5EF4-FFF2-40B4-BE49-F238E27FC236}">
                <a16:creationId xmlns:a16="http://schemas.microsoft.com/office/drawing/2014/main" id="{4E70B8A5-0070-4E21-BB08-B35EB46A614B}"/>
              </a:ext>
            </a:extLst>
          </p:cNvPr>
          <p:cNvSpPr>
            <a:spLocks noGrp="1"/>
          </p:cNvSpPr>
          <p:nvPr>
            <p:ph type="title"/>
          </p:nvPr>
        </p:nvSpPr>
        <p:spPr/>
        <p:txBody>
          <a:bodyPr/>
          <a:lstStyle/>
          <a:p>
            <a:r>
              <a:rPr lang="en-US" altLang="en-US" dirty="0"/>
              <a:t>3GPP SA -&gt; QUIC</a:t>
            </a:r>
            <a:endParaRPr lang="fr-FR" altLang="en-US" dirty="0"/>
          </a:p>
        </p:txBody>
      </p:sp>
      <p:sp>
        <p:nvSpPr>
          <p:cNvPr id="12291" name="Espace réservé du contenu 2">
            <a:extLst>
              <a:ext uri="{FF2B5EF4-FFF2-40B4-BE49-F238E27FC236}">
                <a16:creationId xmlns:a16="http://schemas.microsoft.com/office/drawing/2014/main" id="{B29AB5A9-E1C0-40C7-937C-42FB933990FC}"/>
              </a:ext>
            </a:extLst>
          </p:cNvPr>
          <p:cNvSpPr>
            <a:spLocks noGrp="1"/>
          </p:cNvSpPr>
          <p:nvPr>
            <p:ph idx="1"/>
          </p:nvPr>
        </p:nvSpPr>
        <p:spPr>
          <a:xfrm>
            <a:off x="838200" y="1825625"/>
            <a:ext cx="10515600" cy="4545013"/>
          </a:xfrm>
        </p:spPr>
        <p:txBody>
          <a:bodyPr/>
          <a:lstStyle/>
          <a:p>
            <a:r>
              <a:rPr lang="en-GB" sz="2400" dirty="0"/>
              <a:t>LS on Security considerations </a:t>
            </a:r>
            <a:r>
              <a:rPr lang="en-GB" sz="2400" dirty="0">
                <a:highlight>
                  <a:srgbClr val="FFFFFF"/>
                </a:highlight>
              </a:rPr>
              <a:t>for Multipath QUIC</a:t>
            </a:r>
            <a:r>
              <a:rPr lang="en-US" altLang="en-US" sz="2400" dirty="0">
                <a:highlight>
                  <a:srgbClr val="FFFFFF"/>
                </a:highlight>
              </a:rPr>
              <a:t> (2024/06/20)</a:t>
            </a:r>
            <a:r>
              <a:rPr lang="en-DE" altLang="en-US" sz="2400" dirty="0">
                <a:highlight>
                  <a:srgbClr val="FFFFFF"/>
                </a:highlight>
              </a:rPr>
              <a:t> </a:t>
            </a:r>
            <a:r>
              <a:rPr lang="en-GB" altLang="en-US" sz="2400" dirty="0">
                <a:highlight>
                  <a:srgbClr val="FFFFFF"/>
                </a:highlight>
              </a:rPr>
              <a:t>f</a:t>
            </a:r>
            <a:r>
              <a:rPr lang="en-DE" altLang="en-US" sz="2400" dirty="0">
                <a:highlight>
                  <a:srgbClr val="FFFFFF"/>
                </a:highlight>
              </a:rPr>
              <a:t>r</a:t>
            </a:r>
            <a:r>
              <a:rPr lang="en-GB" altLang="en-US" sz="2400" dirty="0">
                <a:highlight>
                  <a:srgbClr val="FFFFFF"/>
                </a:highlight>
              </a:rPr>
              <a:t>o</a:t>
            </a:r>
            <a:r>
              <a:rPr lang="en-DE" altLang="en-US" sz="2400" dirty="0">
                <a:highlight>
                  <a:srgbClr val="FFFFFF"/>
                </a:highlight>
              </a:rPr>
              <a:t>m </a:t>
            </a:r>
            <a:r>
              <a:rPr lang="en-GB" altLang="en-US" sz="2400" dirty="0">
                <a:highlight>
                  <a:srgbClr val="FFFFFF"/>
                </a:highlight>
              </a:rPr>
              <a:t>S</a:t>
            </a:r>
            <a:r>
              <a:rPr lang="en-DE" altLang="en-US" sz="2400" dirty="0">
                <a:highlight>
                  <a:srgbClr val="FFFFFF"/>
                </a:highlight>
              </a:rPr>
              <a:t>A</a:t>
            </a:r>
            <a:endParaRPr lang="en-US" altLang="en-US" sz="2400" dirty="0">
              <a:highlight>
                <a:srgbClr val="FFFFFF"/>
              </a:highlight>
            </a:endParaRPr>
          </a:p>
          <a:p>
            <a:pPr lvl="1"/>
            <a:r>
              <a:rPr lang="en-US" dirty="0">
                <a:highlight>
                  <a:srgbClr val="FFFFFF"/>
                </a:highlight>
              </a:rPr>
              <a:t>3GPP TSG SA came to the realization that section </a:t>
            </a:r>
            <a:r>
              <a:rPr lang="en-GB" dirty="0">
                <a:highlight>
                  <a:srgbClr val="FFFFFF"/>
                </a:highlight>
              </a:rPr>
              <a:t>11 (Security Considerations) in the latest version of the draft-ietf-quic-multipath-08 is currently still TBD.</a:t>
            </a:r>
            <a:endParaRPr lang="en-US" altLang="en-US" sz="2000" dirty="0">
              <a:highlight>
                <a:srgbClr val="FFFFFF"/>
              </a:highlight>
            </a:endParaRPr>
          </a:p>
          <a:p>
            <a:pPr lvl="2"/>
            <a:endParaRPr lang="en-US" altLang="en-US" sz="1600" dirty="0">
              <a:highlight>
                <a:srgbClr val="FFFFFF"/>
              </a:highlight>
            </a:endParaRPr>
          </a:p>
          <a:p>
            <a:r>
              <a:rPr lang="en-DE" altLang="en-US" sz="2400" dirty="0">
                <a:highlight>
                  <a:srgbClr val="FFFFFF"/>
                </a:highlight>
              </a:rPr>
              <a:t>F</a:t>
            </a:r>
            <a:r>
              <a:rPr lang="en-GB" altLang="en-US" sz="2400" dirty="0">
                <a:highlight>
                  <a:srgbClr val="FFFFFF"/>
                </a:highlight>
              </a:rPr>
              <a:t>e</a:t>
            </a:r>
            <a:r>
              <a:rPr lang="en-DE" altLang="en-US" sz="2400" dirty="0">
                <a:highlight>
                  <a:srgbClr val="FFFFFF"/>
                </a:highlight>
              </a:rPr>
              <a:t>e</a:t>
            </a:r>
            <a:r>
              <a:rPr lang="en-GB" altLang="en-US" sz="2400" dirty="0">
                <a:highlight>
                  <a:srgbClr val="FFFFFF"/>
                </a:highlight>
              </a:rPr>
              <a:t>d</a:t>
            </a:r>
            <a:r>
              <a:rPr lang="en-DE" altLang="en-US" sz="2400" dirty="0">
                <a:highlight>
                  <a:srgbClr val="FFFFFF"/>
                </a:highlight>
              </a:rPr>
              <a:t>b</a:t>
            </a:r>
            <a:r>
              <a:rPr lang="en-GB" altLang="en-US" sz="2400" dirty="0">
                <a:highlight>
                  <a:srgbClr val="FFFFFF"/>
                </a:highlight>
              </a:rPr>
              <a:t>a</a:t>
            </a:r>
            <a:r>
              <a:rPr lang="en-DE" altLang="en-US" sz="2400" dirty="0">
                <a:highlight>
                  <a:srgbClr val="FFFFFF"/>
                </a:highlight>
              </a:rPr>
              <a:t>c</a:t>
            </a:r>
            <a:r>
              <a:rPr lang="en-GB" altLang="en-US" sz="2400" dirty="0">
                <a:highlight>
                  <a:srgbClr val="FFFFFF"/>
                </a:highlight>
              </a:rPr>
              <a:t>k</a:t>
            </a:r>
            <a:r>
              <a:rPr lang="en-DE" altLang="en-US" sz="2400" dirty="0">
                <a:highlight>
                  <a:srgbClr val="FFFFFF"/>
                </a:highlight>
              </a:rPr>
              <a:t> </a:t>
            </a:r>
            <a:r>
              <a:rPr lang="en-GB" altLang="en-US" sz="2400" dirty="0">
                <a:highlight>
                  <a:srgbClr val="FFFFFF"/>
                </a:highlight>
              </a:rPr>
              <a:t>f</a:t>
            </a:r>
            <a:r>
              <a:rPr lang="en-DE" altLang="en-US" sz="2400" dirty="0">
                <a:highlight>
                  <a:srgbClr val="FFFFFF"/>
                </a:highlight>
              </a:rPr>
              <a:t>r</a:t>
            </a:r>
            <a:r>
              <a:rPr lang="en-GB" altLang="en-US" sz="2400" dirty="0">
                <a:highlight>
                  <a:srgbClr val="FFFFFF"/>
                </a:highlight>
              </a:rPr>
              <a:t>o</a:t>
            </a:r>
            <a:r>
              <a:rPr lang="en-DE" altLang="en-US" sz="2400" dirty="0">
                <a:highlight>
                  <a:srgbClr val="FFFFFF"/>
                </a:highlight>
              </a:rPr>
              <a:t>m </a:t>
            </a:r>
            <a:r>
              <a:rPr lang="en-GB" altLang="en-US" sz="2400" dirty="0">
                <a:highlight>
                  <a:srgbClr val="FFFFFF"/>
                </a:highlight>
              </a:rPr>
              <a:t>Q</a:t>
            </a:r>
            <a:r>
              <a:rPr lang="en-DE" altLang="en-US" sz="2400" dirty="0">
                <a:highlight>
                  <a:srgbClr val="FFFFFF"/>
                </a:highlight>
              </a:rPr>
              <a:t>U</a:t>
            </a:r>
            <a:r>
              <a:rPr lang="en-GB" altLang="en-US" sz="2400" dirty="0">
                <a:highlight>
                  <a:srgbClr val="FFFFFF"/>
                </a:highlight>
              </a:rPr>
              <a:t>I</a:t>
            </a:r>
            <a:r>
              <a:rPr lang="en-DE" altLang="en-US" sz="2400" dirty="0">
                <a:highlight>
                  <a:srgbClr val="FFFFFF"/>
                </a:highlight>
              </a:rPr>
              <a:t>C </a:t>
            </a:r>
            <a:r>
              <a:rPr lang="en-GB" altLang="en-US" sz="2400" dirty="0">
                <a:highlight>
                  <a:srgbClr val="FFFFFF"/>
                </a:highlight>
              </a:rPr>
              <a:t>W</a:t>
            </a:r>
            <a:r>
              <a:rPr lang="en-DE" altLang="en-US" sz="2400" dirty="0">
                <a:highlight>
                  <a:srgbClr val="FFFFFF"/>
                </a:highlight>
              </a:rPr>
              <a:t>G (</a:t>
            </a:r>
            <a:r>
              <a:rPr lang="en-GB" altLang="en-US" sz="2400" dirty="0">
                <a:highlight>
                  <a:srgbClr val="FFFFFF"/>
                </a:highlight>
              </a:rPr>
              <a:t>I</a:t>
            </a:r>
            <a:r>
              <a:rPr lang="en-DE" altLang="en-US" sz="2400" dirty="0">
                <a:highlight>
                  <a:srgbClr val="FFFFFF"/>
                </a:highlight>
              </a:rPr>
              <a:t>E</a:t>
            </a:r>
            <a:r>
              <a:rPr lang="en-GB" altLang="en-US" sz="2400" dirty="0">
                <a:highlight>
                  <a:srgbClr val="FFFFFF"/>
                </a:highlight>
              </a:rPr>
              <a:t>T</a:t>
            </a:r>
            <a:r>
              <a:rPr lang="en-DE" altLang="en-US" sz="2400" dirty="0">
                <a:highlight>
                  <a:srgbClr val="FFFFFF"/>
                </a:highlight>
              </a:rPr>
              <a:t>F #120)</a:t>
            </a:r>
          </a:p>
          <a:p>
            <a:pPr lvl="1"/>
            <a:r>
              <a:rPr lang="en-US" dirty="0" err="1">
                <a:highlight>
                  <a:srgbClr val="FFFFFF"/>
                </a:highlight>
              </a:rPr>
              <a:t>quic</a:t>
            </a:r>
            <a:r>
              <a:rPr lang="en-US" dirty="0">
                <a:highlight>
                  <a:srgbClr val="FFFFFF"/>
                </a:highlight>
              </a:rPr>
              <a:t>-multipath retains all the security features of </a:t>
            </a:r>
            <a:r>
              <a:rPr lang="en-US" dirty="0">
                <a:highlight>
                  <a:srgbClr val="FFFFFF"/>
                </a:highlight>
                <a:hlinkClick r:id="rId2"/>
              </a:rPr>
              <a:t>RFC 9000  </a:t>
            </a:r>
            <a:r>
              <a:rPr lang="en-US" dirty="0">
                <a:highlight>
                  <a:srgbClr val="FFFFFF"/>
                </a:highlight>
              </a:rPr>
              <a:t>and </a:t>
            </a:r>
            <a:r>
              <a:rPr lang="en-US" dirty="0">
                <a:highlight>
                  <a:srgbClr val="FFFFFF"/>
                </a:highlight>
                <a:hlinkClick r:id="rId3"/>
              </a:rPr>
              <a:t>RFC 9001</a:t>
            </a:r>
            <a:r>
              <a:rPr lang="en-US" dirty="0">
                <a:highlight>
                  <a:srgbClr val="FFFFFF"/>
                </a:highlight>
              </a:rPr>
              <a:t>. The security consideration section of the </a:t>
            </a:r>
            <a:r>
              <a:rPr lang="en-US" dirty="0">
                <a:highlight>
                  <a:srgbClr val="FFFFFF"/>
                </a:highlight>
                <a:hlinkClick r:id="rId4"/>
              </a:rPr>
              <a:t>extension draft </a:t>
            </a:r>
            <a:r>
              <a:rPr lang="en-US" dirty="0">
                <a:highlight>
                  <a:srgbClr val="FFFFFF"/>
                </a:highlight>
              </a:rPr>
              <a:t>therefore only contains additional considerations specific to</a:t>
            </a:r>
            <a:r>
              <a:rPr lang="en-DE" dirty="0">
                <a:highlight>
                  <a:srgbClr val="FFFFFF"/>
                </a:highlight>
              </a:rPr>
              <a:t> </a:t>
            </a:r>
            <a:r>
              <a:rPr lang="en-GB" dirty="0">
                <a:highlight>
                  <a:srgbClr val="FFFFFF"/>
                </a:highlight>
              </a:rPr>
              <a:t>t</a:t>
            </a:r>
            <a:r>
              <a:rPr lang="en-DE" dirty="0">
                <a:highlight>
                  <a:srgbClr val="FFFFFF"/>
                </a:highlight>
              </a:rPr>
              <a:t>h</a:t>
            </a:r>
            <a:r>
              <a:rPr lang="en-GB" dirty="0">
                <a:highlight>
                  <a:srgbClr val="FFFFFF"/>
                </a:highlight>
              </a:rPr>
              <a:t>e</a:t>
            </a:r>
            <a:r>
              <a:rPr lang="en-US" dirty="0">
                <a:highlight>
                  <a:srgbClr val="FFFFFF"/>
                </a:highlight>
              </a:rPr>
              <a:t> use of multiple simultaneous paths</a:t>
            </a:r>
            <a:r>
              <a:rPr lang="en-DE" dirty="0">
                <a:highlight>
                  <a:srgbClr val="FFFFFF"/>
                </a:highlight>
              </a:rPr>
              <a:t>.</a:t>
            </a:r>
            <a:r>
              <a:rPr lang="en-US" dirty="0">
                <a:highlight>
                  <a:srgbClr val="FFFFFF"/>
                </a:highlight>
              </a:rPr>
              <a:t> </a:t>
            </a:r>
            <a:r>
              <a:rPr lang="en-GB" sz="2400" dirty="0">
                <a:highlight>
                  <a:srgbClr val="FFFFFF"/>
                </a:highlight>
              </a:rPr>
              <a:t>draft-ietf-quic-multipath-10 published 2024-07-08</a:t>
            </a:r>
            <a:endParaRPr lang="en-US" altLang="en-US" sz="2000" dirty="0">
              <a:highlight>
                <a:srgbClr val="FFFFFF"/>
              </a:highlight>
            </a:endParaRPr>
          </a:p>
          <a:p>
            <a:pPr lvl="2"/>
            <a:endParaRPr lang="en-US" altLang="en-US" sz="1600" dirty="0"/>
          </a:p>
          <a:p>
            <a:endParaRPr lang="en-US" altLang="en-US" dirty="0"/>
          </a:p>
          <a:p>
            <a:endParaRPr lang="en-US" altLang="en-US" dirty="0"/>
          </a:p>
          <a:p>
            <a:endParaRPr lang="fr-FR" altLang="en-US" dirty="0"/>
          </a:p>
        </p:txBody>
      </p:sp>
    </p:spTree>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re 1">
            <a:extLst>
              <a:ext uri="{FF2B5EF4-FFF2-40B4-BE49-F238E27FC236}">
                <a16:creationId xmlns:a16="http://schemas.microsoft.com/office/drawing/2014/main" id="{CFF60D15-8BA7-49EC-967C-93538F19EAF1}"/>
              </a:ext>
            </a:extLst>
          </p:cNvPr>
          <p:cNvSpPr>
            <a:spLocks noGrp="1"/>
          </p:cNvSpPr>
          <p:nvPr>
            <p:ph type="title"/>
          </p:nvPr>
        </p:nvSpPr>
        <p:spPr/>
        <p:txBody>
          <a:bodyPr/>
          <a:lstStyle/>
          <a:p>
            <a:r>
              <a:rPr lang="en-US" altLang="en-US"/>
              <a:t>3GPP SA3 and RAN3 -&gt; IETF TSVWG</a:t>
            </a:r>
          </a:p>
        </p:txBody>
      </p:sp>
      <p:sp>
        <p:nvSpPr>
          <p:cNvPr id="3" name="Espace réservé du contenu 2">
            <a:extLst>
              <a:ext uri="{FF2B5EF4-FFF2-40B4-BE49-F238E27FC236}">
                <a16:creationId xmlns:a16="http://schemas.microsoft.com/office/drawing/2014/main" id="{5819968F-AE67-470B-BFC5-B02D15BEDB7B}"/>
              </a:ext>
            </a:extLst>
          </p:cNvPr>
          <p:cNvSpPr>
            <a:spLocks noGrp="1"/>
          </p:cNvSpPr>
          <p:nvPr>
            <p:ph idx="1"/>
          </p:nvPr>
        </p:nvSpPr>
        <p:spPr/>
        <p:txBody>
          <a:bodyPr>
            <a:normAutofit fontScale="85000" lnSpcReduction="20000"/>
          </a:bodyPr>
          <a:lstStyle/>
          <a:p>
            <a:pPr>
              <a:defRPr/>
            </a:pPr>
            <a:r>
              <a:rPr lang="en-US" sz="2400" dirty="0">
                <a:hlinkClick r:id="rId2"/>
              </a:rPr>
              <a:t>Reply LS on DTLS for SCTP</a:t>
            </a:r>
            <a:r>
              <a:rPr lang="en-US" sz="2400" dirty="0"/>
              <a:t> (2023/08/21) from SA3 </a:t>
            </a:r>
          </a:p>
          <a:p>
            <a:pPr>
              <a:defRPr/>
            </a:pPr>
            <a:r>
              <a:rPr lang="en-US" sz="2400" dirty="0">
                <a:hlinkClick r:id="rId3"/>
              </a:rPr>
              <a:t>Reply LS on DTLS for SCTP next steps and request for input</a:t>
            </a:r>
            <a:r>
              <a:rPr lang="en-US" sz="2400" dirty="0"/>
              <a:t> (2023/08/30) from RAN 3</a:t>
            </a:r>
          </a:p>
          <a:p>
            <a:pPr>
              <a:defRPr/>
            </a:pPr>
            <a:r>
              <a:rPr lang="en-US" sz="2400" dirty="0"/>
              <a:t>Both in response to </a:t>
            </a:r>
            <a:r>
              <a:rPr lang="en-US" sz="2400" dirty="0">
                <a:hlinkClick r:id="rId4"/>
              </a:rPr>
              <a:t>DTLS for SCTP next steps and request for input </a:t>
            </a:r>
            <a:r>
              <a:rPr lang="en-US" sz="2400" dirty="0"/>
              <a:t> (2023/08/04)</a:t>
            </a:r>
          </a:p>
          <a:p>
            <a:pPr lvl="1">
              <a:defRPr/>
            </a:pPr>
            <a:r>
              <a:rPr lang="en-US" sz="1800" dirty="0"/>
              <a:t>TSVWG lists architectural and security requirements TSVWG has taken into consideration towards developing a solution and asks if interpretation of requirements is correct, if 3GPP has preference or feedback on proposed solutions, and encourages participation in </a:t>
            </a:r>
            <a:r>
              <a:rPr lang="en-US" sz="1800" dirty="0">
                <a:hlinkClick r:id="rId5"/>
              </a:rPr>
              <a:t>interim TSVWG meeting</a:t>
            </a:r>
            <a:r>
              <a:rPr lang="en-US" sz="1800" dirty="0"/>
              <a:t> September 19.</a:t>
            </a:r>
          </a:p>
          <a:p>
            <a:pPr>
              <a:defRPr/>
            </a:pPr>
            <a:r>
              <a:rPr lang="en-US" sz="2400" dirty="0"/>
              <a:t>Feedback from SA3:</a:t>
            </a:r>
          </a:p>
          <a:p>
            <a:pPr lvl="1">
              <a:defRPr/>
            </a:pPr>
            <a:r>
              <a:rPr lang="en-US" sz="1800" dirty="0"/>
              <a:t>TSVWG’s interpretation of security requirements is correct – they are generic best-practice properties of a security protocol.</a:t>
            </a:r>
          </a:p>
          <a:p>
            <a:pPr lvl="1">
              <a:defRPr/>
            </a:pPr>
            <a:r>
              <a:rPr lang="en-US" sz="1800" dirty="0"/>
              <a:t>S</a:t>
            </a:r>
            <a:r>
              <a:rPr lang="en-DE" sz="1800" dirty="0"/>
              <a:t>olu</a:t>
            </a:r>
            <a:r>
              <a:rPr lang="en-US" sz="1800" dirty="0"/>
              <a:t>t</a:t>
            </a:r>
            <a:r>
              <a:rPr lang="en-DE" sz="1800" dirty="0"/>
              <a:t>ion (ii) </a:t>
            </a:r>
            <a:r>
              <a:rPr lang="en-US" sz="1800" dirty="0"/>
              <a:t>preferred because it appears to have</a:t>
            </a:r>
            <a:r>
              <a:rPr lang="en-DE" sz="1800" dirty="0"/>
              <a:t> lower </a:t>
            </a:r>
            <a:r>
              <a:rPr lang="en-US" sz="1800" dirty="0"/>
              <a:t>implementation </a:t>
            </a:r>
            <a:r>
              <a:rPr lang="en-DE" sz="1800" dirty="0"/>
              <a:t>effort</a:t>
            </a:r>
            <a:endParaRPr lang="en-US" sz="1800" dirty="0"/>
          </a:p>
          <a:p>
            <a:pPr>
              <a:defRPr/>
            </a:pPr>
            <a:r>
              <a:rPr lang="en-US" sz="2400" dirty="0"/>
              <a:t>Feedback from </a:t>
            </a:r>
            <a:r>
              <a:rPr lang="en-DE" sz="2400" dirty="0"/>
              <a:t>R</a:t>
            </a:r>
            <a:r>
              <a:rPr lang="en-US" sz="2400" dirty="0"/>
              <a:t>A</a:t>
            </a:r>
            <a:r>
              <a:rPr lang="en-DE" sz="2400" dirty="0"/>
              <a:t>N</a:t>
            </a:r>
            <a:r>
              <a:rPr lang="en-US" sz="2400" dirty="0"/>
              <a:t>3:</a:t>
            </a:r>
          </a:p>
          <a:p>
            <a:pPr lvl="1">
              <a:defRPr/>
            </a:pPr>
            <a:r>
              <a:rPr lang="en-GB" sz="1800" dirty="0"/>
              <a:t>RAN3 does not want to limit the maximum message size of application protocols. For this reason, any solution with a limit on message size will not meet RAN3 requirements</a:t>
            </a:r>
          </a:p>
          <a:p>
            <a:pPr lvl="1">
              <a:defRPr/>
            </a:pPr>
            <a:r>
              <a:rPr lang="en-GB" sz="1800" dirty="0"/>
              <a:t>S</a:t>
            </a:r>
            <a:r>
              <a:rPr lang="en-DE" sz="1800" dirty="0"/>
              <a:t>C</a:t>
            </a:r>
            <a:r>
              <a:rPr lang="en-GB" sz="1800" dirty="0"/>
              <a:t>T</a:t>
            </a:r>
            <a:r>
              <a:rPr lang="en-DE" sz="1800" dirty="0"/>
              <a:t>P </a:t>
            </a:r>
            <a:r>
              <a:rPr lang="en-GB" sz="1800" dirty="0"/>
              <a:t>i</a:t>
            </a:r>
            <a:r>
              <a:rPr lang="en-DE" sz="1800" dirty="0"/>
              <a:t>m</a:t>
            </a:r>
            <a:r>
              <a:rPr lang="en-GB" sz="1800" dirty="0"/>
              <a:t>p</a:t>
            </a:r>
            <a:r>
              <a:rPr lang="en-DE" sz="1800" dirty="0"/>
              <a:t>l</a:t>
            </a:r>
            <a:r>
              <a:rPr lang="en-GB" sz="1800" dirty="0"/>
              <a:t>e</a:t>
            </a:r>
            <a:r>
              <a:rPr lang="en-DE" sz="1800" dirty="0"/>
              <a:t>m</a:t>
            </a:r>
            <a:r>
              <a:rPr lang="en-GB" sz="1800" dirty="0"/>
              <a:t>e</a:t>
            </a:r>
            <a:r>
              <a:rPr lang="en-DE" sz="1800" dirty="0"/>
              <a:t>n</a:t>
            </a:r>
            <a:r>
              <a:rPr lang="en-GB" sz="1800" dirty="0"/>
              <a:t>t</a:t>
            </a:r>
            <a:r>
              <a:rPr lang="en-DE" sz="1800" dirty="0"/>
              <a:t>a</a:t>
            </a:r>
            <a:r>
              <a:rPr lang="en-GB" sz="1800" dirty="0"/>
              <a:t>t</a:t>
            </a:r>
            <a:r>
              <a:rPr lang="en-DE" sz="1800" dirty="0"/>
              <a:t>i</a:t>
            </a:r>
            <a:r>
              <a:rPr lang="en-GB" sz="1800" dirty="0"/>
              <a:t>o</a:t>
            </a:r>
            <a:r>
              <a:rPr lang="en-DE" sz="1800" dirty="0"/>
              <a:t>n</a:t>
            </a:r>
            <a:r>
              <a:rPr lang="en-GB" sz="1800" dirty="0"/>
              <a:t>s</a:t>
            </a:r>
            <a:r>
              <a:rPr lang="en-DE" sz="1800" dirty="0"/>
              <a:t> </a:t>
            </a:r>
            <a:r>
              <a:rPr lang="en-GB" sz="1800" dirty="0"/>
              <a:t>a</a:t>
            </a:r>
            <a:r>
              <a:rPr lang="en-DE" sz="1800" dirty="0"/>
              <a:t>r</a:t>
            </a:r>
            <a:r>
              <a:rPr lang="en-GB" sz="1800" dirty="0"/>
              <a:t>e</a:t>
            </a:r>
            <a:r>
              <a:rPr lang="en-DE" sz="1800" dirty="0"/>
              <a:t> </a:t>
            </a:r>
            <a:r>
              <a:rPr lang="en-GB" sz="1800" dirty="0"/>
              <a:t>n</a:t>
            </a:r>
            <a:r>
              <a:rPr lang="en-DE" sz="1800" dirty="0"/>
              <a:t>o</a:t>
            </a:r>
            <a:r>
              <a:rPr lang="en-GB" sz="1800" dirty="0"/>
              <a:t>t</a:t>
            </a:r>
            <a:r>
              <a:rPr lang="en-DE" sz="1800" dirty="0"/>
              <a:t> </a:t>
            </a:r>
            <a:r>
              <a:rPr lang="en-GB" sz="1800" dirty="0"/>
              <a:t>d</a:t>
            </a:r>
            <a:r>
              <a:rPr lang="en-DE" sz="1800" dirty="0"/>
              <a:t>i</a:t>
            </a:r>
            <a:r>
              <a:rPr lang="en-GB" sz="1800" dirty="0"/>
              <a:t>s</a:t>
            </a:r>
            <a:r>
              <a:rPr lang="en-DE" sz="1800" dirty="0"/>
              <a:t>c</a:t>
            </a:r>
            <a:r>
              <a:rPr lang="en-GB" sz="1800" dirty="0"/>
              <a:t>u</a:t>
            </a:r>
            <a:r>
              <a:rPr lang="en-DE" sz="1800" dirty="0"/>
              <a:t>s</a:t>
            </a:r>
            <a:r>
              <a:rPr lang="en-GB" sz="1800" dirty="0"/>
              <a:t>s</a:t>
            </a:r>
            <a:r>
              <a:rPr lang="en-DE" sz="1800" dirty="0"/>
              <a:t>e</a:t>
            </a:r>
            <a:r>
              <a:rPr lang="en-GB" sz="1800" dirty="0"/>
              <a:t>d</a:t>
            </a:r>
            <a:r>
              <a:rPr lang="en-DE" sz="1800" dirty="0"/>
              <a:t> </a:t>
            </a:r>
            <a:r>
              <a:rPr lang="en-GB" sz="1800" dirty="0"/>
              <a:t>i</a:t>
            </a:r>
            <a:r>
              <a:rPr lang="en-DE" sz="1800" dirty="0"/>
              <a:t>n</a:t>
            </a:r>
            <a:r>
              <a:rPr lang="en-US" sz="1800" dirty="0"/>
              <a:t> </a:t>
            </a:r>
            <a:r>
              <a:rPr lang="en-GB" sz="1800" dirty="0"/>
              <a:t>R</a:t>
            </a:r>
            <a:r>
              <a:rPr lang="en-DE" sz="1800" dirty="0"/>
              <a:t>A</a:t>
            </a:r>
            <a:r>
              <a:rPr lang="en-GB" sz="1800" dirty="0"/>
              <a:t>N</a:t>
            </a:r>
            <a:r>
              <a:rPr lang="en-DE" sz="1800" dirty="0"/>
              <a:t>3</a:t>
            </a:r>
            <a:endParaRPr lang="en-GB" sz="1800" dirty="0"/>
          </a:p>
          <a:p>
            <a:pPr>
              <a:defRPr/>
            </a:pPr>
            <a:r>
              <a:rPr lang="en-GB" sz="2400" dirty="0"/>
              <a:t>TSVWG design team to set requirements for DTLS/SCTP</a:t>
            </a:r>
          </a:p>
          <a:p>
            <a:pPr lvl="1">
              <a:defRPr/>
            </a:pPr>
            <a:r>
              <a:rPr lang="en-GB" sz="2000" dirty="0"/>
              <a:t>Establish design goals and security requirements to scope the new specification</a:t>
            </a:r>
          </a:p>
          <a:p>
            <a:pPr lvl="1">
              <a:defRPr/>
            </a:pPr>
            <a:r>
              <a:rPr lang="en-GB" sz="2000" dirty="0"/>
              <a:t>Produce a short-lived draft to capture results, present and refine at IETF 118</a:t>
            </a:r>
          </a:p>
          <a:p>
            <a:pPr lvl="1">
              <a:defRPr/>
            </a:pPr>
            <a:r>
              <a:rPr lang="en-GB" sz="2000" dirty="0"/>
              <a:t>LS will be sent once a solution has been identified and is specified in enough detail to be reviewed</a:t>
            </a:r>
          </a:p>
        </p:txBody>
      </p:sp>
    </p:spTree>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re 1">
            <a:extLst>
              <a:ext uri="{FF2B5EF4-FFF2-40B4-BE49-F238E27FC236}">
                <a16:creationId xmlns:a16="http://schemas.microsoft.com/office/drawing/2014/main" id="{4E70B8A5-0070-4E21-BB08-B35EB46A614B}"/>
              </a:ext>
            </a:extLst>
          </p:cNvPr>
          <p:cNvSpPr>
            <a:spLocks noGrp="1"/>
          </p:cNvSpPr>
          <p:nvPr>
            <p:ph type="title"/>
          </p:nvPr>
        </p:nvSpPr>
        <p:spPr/>
        <p:txBody>
          <a:bodyPr/>
          <a:lstStyle/>
          <a:p>
            <a:r>
              <a:rPr lang="en-US" altLang="en-US"/>
              <a:t>3GPP SA5 -&gt; NETMOD</a:t>
            </a:r>
            <a:endParaRPr lang="fr-FR" altLang="en-US"/>
          </a:p>
        </p:txBody>
      </p:sp>
      <p:sp>
        <p:nvSpPr>
          <p:cNvPr id="12291" name="Espace réservé du contenu 2">
            <a:extLst>
              <a:ext uri="{FF2B5EF4-FFF2-40B4-BE49-F238E27FC236}">
                <a16:creationId xmlns:a16="http://schemas.microsoft.com/office/drawing/2014/main" id="{B29AB5A9-E1C0-40C7-937C-42FB933990FC}"/>
              </a:ext>
            </a:extLst>
          </p:cNvPr>
          <p:cNvSpPr>
            <a:spLocks noGrp="1"/>
          </p:cNvSpPr>
          <p:nvPr>
            <p:ph idx="1"/>
          </p:nvPr>
        </p:nvSpPr>
        <p:spPr>
          <a:xfrm>
            <a:off x="838200" y="1825625"/>
            <a:ext cx="10515600" cy="4545013"/>
          </a:xfrm>
        </p:spPr>
        <p:txBody>
          <a:bodyPr/>
          <a:lstStyle/>
          <a:p>
            <a:r>
              <a:rPr lang="en-US" altLang="en-US" sz="2400" dirty="0">
                <a:hlinkClick r:id="rId2"/>
              </a:rPr>
              <a:t>LS on need for modeling isInvariant and SystemCreated in YANG</a:t>
            </a:r>
            <a:r>
              <a:rPr lang="en-US" altLang="en-US" sz="2400" dirty="0"/>
              <a:t> (2023/03/09)</a:t>
            </a:r>
          </a:p>
          <a:p>
            <a:r>
              <a:rPr lang="en-US" altLang="en-US" sz="2400" dirty="0"/>
              <a:t>3GPP Requirements</a:t>
            </a:r>
          </a:p>
          <a:p>
            <a:pPr lvl="1"/>
            <a:r>
              <a:rPr lang="en-US" altLang="en-US" sz="2000" dirty="0"/>
              <a:t>Solution to represent </a:t>
            </a:r>
            <a:r>
              <a:rPr lang="en-US" altLang="en-US" sz="2000" dirty="0" err="1"/>
              <a:t>isInvariant</a:t>
            </a:r>
            <a:r>
              <a:rPr lang="en-US" altLang="en-US" sz="2000" dirty="0"/>
              <a:t> and </a:t>
            </a:r>
            <a:r>
              <a:rPr lang="en-US" altLang="en-US" sz="2000" dirty="0" err="1"/>
              <a:t>SystemCreated</a:t>
            </a:r>
            <a:r>
              <a:rPr lang="en-US" altLang="en-US" sz="2000" dirty="0"/>
              <a:t> properties in YANG statements</a:t>
            </a:r>
          </a:p>
          <a:p>
            <a:pPr lvl="1"/>
            <a:r>
              <a:rPr lang="en-US" altLang="en-US" sz="2000" dirty="0"/>
              <a:t>View </a:t>
            </a:r>
            <a:r>
              <a:rPr lang="en-US" altLang="en-US" sz="2000" dirty="0">
                <a:hlinkClick r:id="rId3"/>
              </a:rPr>
              <a:t>draft-ma-netmod-immutable-flag</a:t>
            </a:r>
            <a:r>
              <a:rPr lang="en-US" altLang="en-US" sz="2000" dirty="0"/>
              <a:t> as a potential solution</a:t>
            </a:r>
          </a:p>
          <a:p>
            <a:r>
              <a:rPr lang="en-US" altLang="en-US" sz="2400" dirty="0"/>
              <a:t>Discussed in NETMOD at IETF 117</a:t>
            </a:r>
          </a:p>
          <a:p>
            <a:pPr lvl="1"/>
            <a:r>
              <a:rPr lang="en-US" altLang="en-US" sz="2000" dirty="0"/>
              <a:t>WG adoption poll for </a:t>
            </a:r>
            <a:r>
              <a:rPr lang="en-US" altLang="en-US" sz="2000" dirty="0">
                <a:hlinkClick r:id="rId4"/>
              </a:rPr>
              <a:t>draft-ma-netmod-immutable-flag-08</a:t>
            </a:r>
            <a:r>
              <a:rPr lang="en-US" altLang="en-US" sz="2000" dirty="0"/>
              <a:t> completed with mixed opinions</a:t>
            </a:r>
          </a:p>
          <a:p>
            <a:r>
              <a:rPr lang="en-US" altLang="en-US" sz="2400" dirty="0"/>
              <a:t>More discussion in NETMOD at IETF 118 based on </a:t>
            </a:r>
            <a:r>
              <a:rPr lang="en-US" altLang="en-US" sz="2400" dirty="0">
                <a:hlinkClick r:id="rId5"/>
              </a:rPr>
              <a:t>draft-ma-netmod-immutable-flag-09</a:t>
            </a:r>
            <a:r>
              <a:rPr lang="en-US" altLang="en-US" sz="2400" dirty="0"/>
              <a:t> posted (2023/10/21)</a:t>
            </a:r>
          </a:p>
          <a:p>
            <a:pPr lvl="1"/>
            <a:r>
              <a:rPr lang="en-US" altLang="en-US" sz="2000" dirty="0"/>
              <a:t>Concerns immutable flags break YANG architecture, compromise sought to address requirements without negative impact to YANG architecture</a:t>
            </a:r>
          </a:p>
          <a:p>
            <a:r>
              <a:rPr lang="en-GB" altLang="en-US" dirty="0"/>
              <a:t>YANG Metadata Annotation for Immutable Flag</a:t>
            </a:r>
            <a:r>
              <a:rPr lang="en-US" altLang="en-US" sz="2400" dirty="0"/>
              <a:t>.</a:t>
            </a:r>
          </a:p>
          <a:p>
            <a:pPr lvl="1"/>
            <a:r>
              <a:rPr lang="en-US" altLang="en-US" sz="2000">
                <a:hlinkClick r:id="rId6"/>
              </a:rPr>
              <a:t>draft-ietf-netmod-immutable-flag-0</a:t>
            </a:r>
            <a:r>
              <a:rPr lang="en-DE" altLang="en-US" sz="2000"/>
              <a:t>1</a:t>
            </a:r>
            <a:r>
              <a:rPr lang="en-US" altLang="en-US" sz="2000"/>
              <a:t> </a:t>
            </a:r>
            <a:r>
              <a:rPr lang="en-US" altLang="en-US" sz="2000" dirty="0"/>
              <a:t>posted </a:t>
            </a:r>
            <a:r>
              <a:rPr lang="en-US" altLang="en-US" sz="2000"/>
              <a:t>(2024/0</a:t>
            </a:r>
            <a:r>
              <a:rPr lang="en-DE" altLang="en-US" sz="2000"/>
              <a:t>6</a:t>
            </a:r>
            <a:r>
              <a:rPr lang="en-US" altLang="en-US" sz="2000"/>
              <a:t>/</a:t>
            </a:r>
            <a:r>
              <a:rPr lang="en-DE" altLang="en-US" sz="2000"/>
              <a:t>2</a:t>
            </a:r>
            <a:r>
              <a:rPr lang="en-US" altLang="en-US" sz="2000"/>
              <a:t>8</a:t>
            </a:r>
            <a:r>
              <a:rPr lang="en-US" altLang="en-US" sz="2000" dirty="0"/>
              <a:t>) </a:t>
            </a:r>
          </a:p>
          <a:p>
            <a:endParaRPr lang="en-US" altLang="en-US" dirty="0"/>
          </a:p>
          <a:p>
            <a:endParaRPr lang="en-US" altLang="en-US" dirty="0"/>
          </a:p>
          <a:p>
            <a:endParaRPr lang="en-US" altLang="en-US" dirty="0"/>
          </a:p>
          <a:p>
            <a:endParaRPr lang="fr-FR" altLang="en-US" dirty="0"/>
          </a:p>
        </p:txBody>
      </p:sp>
    </p:spTree>
    <p:extLst>
      <p:ext uri="{BB962C8B-B14F-4D97-AF65-F5344CB8AC3E}">
        <p14:creationId xmlns:p14="http://schemas.microsoft.com/office/powerpoint/2010/main" val="3761382044"/>
      </p:ext>
    </p:extLst>
  </p:cSld>
  <p:clrMapOvr>
    <a:masterClrMapping/>
  </p:clrMapOv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Office Theme</Template>
  <TotalTime>61819</TotalTime>
  <Words>2769</Words>
  <Application>Microsoft Office PowerPoint</Application>
  <PresentationFormat>Widescreen</PresentationFormat>
  <Paragraphs>209</Paragraphs>
  <Slides>36</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36</vt:i4>
      </vt:variant>
    </vt:vector>
  </HeadingPairs>
  <TitlesOfParts>
    <vt:vector size="43" baseType="lpstr">
      <vt:lpstr>Arial</vt:lpstr>
      <vt:lpstr>Arial </vt:lpstr>
      <vt:lpstr>Calibri</vt:lpstr>
      <vt:lpstr>Calibri Light</vt:lpstr>
      <vt:lpstr>Inter</vt:lpstr>
      <vt:lpstr>Times New Roman</vt:lpstr>
      <vt:lpstr>Office Theme</vt:lpstr>
      <vt:lpstr>PowerPoint Presentation</vt:lpstr>
      <vt:lpstr>Agenda </vt:lpstr>
      <vt:lpstr>3GPP-IETF Coordination</vt:lpstr>
      <vt:lpstr>IETF-3GPP Coordination meeting</vt:lpstr>
      <vt:lpstr>IETF - 3GPP IAB group</vt:lpstr>
      <vt:lpstr>IETF-3GPP Liaison Statements</vt:lpstr>
      <vt:lpstr>3GPP SA -&gt; QUIC</vt:lpstr>
      <vt:lpstr>3GPP SA3 and RAN3 -&gt; IETF TSVWG</vt:lpstr>
      <vt:lpstr>3GPP SA5 -&gt; NETMOD</vt:lpstr>
      <vt:lpstr>TEAS  -&gt; SA2, SA3, SA5, RAN3</vt:lpstr>
      <vt:lpstr>DRIP WG Chairs  -&gt; 3GPP SA2, SA3</vt:lpstr>
      <vt:lpstr>TEAS  -&gt; SA2, SA3, SA5, RAN3</vt:lpstr>
      <vt:lpstr>3GPP SA2 -&gt; MASQUE</vt:lpstr>
      <vt:lpstr>3GPP SA4 -&gt; IETF</vt:lpstr>
      <vt:lpstr>Tracking requests to IANA</vt:lpstr>
      <vt:lpstr>IANA assignment request handling</vt:lpstr>
      <vt:lpstr>IETF Dependencies   </vt:lpstr>
      <vt:lpstr>New Published RFCs</vt:lpstr>
      <vt:lpstr>Published RFCs</vt:lpstr>
      <vt:lpstr>IETF reference updates</vt:lpstr>
      <vt:lpstr>Drafts in RFC Editor queue</vt:lpstr>
      <vt:lpstr>Drafts in RFC Editor queue</vt:lpstr>
      <vt:lpstr>Drafts under IESG review</vt:lpstr>
      <vt:lpstr>Drafts under IESG review</vt:lpstr>
      <vt:lpstr>Active WG documents</vt:lpstr>
      <vt:lpstr>Active WG document</vt:lpstr>
      <vt:lpstr>Active WG document</vt:lpstr>
      <vt:lpstr>Expired drafts (1/4)</vt:lpstr>
      <vt:lpstr>Expired drafts (2/4)</vt:lpstr>
      <vt:lpstr>Expired drafts (3/4)</vt:lpstr>
      <vt:lpstr>Expired drafts (4/4)</vt:lpstr>
      <vt:lpstr>Individual submissions</vt:lpstr>
      <vt:lpstr>Individual submissions</vt:lpstr>
      <vt:lpstr>Any Other Business</vt:lpstr>
      <vt:lpstr>PowerPoint Presentation</vt:lpstr>
      <vt:lpstr>Thank You!</vt:lpstr>
    </vt:vector>
  </TitlesOfParts>
  <Manager>Eckerl/Schmitt</Manager>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subject>IETF 3GPP Coordination</dc:subject>
  <dc:creator>Schmitt, Eckerl</dc:creator>
  <dc:description>© 3GPP 2018</dc:description>
  <cp:lastModifiedBy>Peter Schmitt</cp:lastModifiedBy>
  <cp:revision>1002</cp:revision>
  <dcterms:created xsi:type="dcterms:W3CDTF">2010-02-05T13:52:04Z</dcterms:created>
  <dcterms:modified xsi:type="dcterms:W3CDTF">2024-09-08T02:12:54Z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07222825-62ea-40f3-96b5-5375c07996e2_Enabled">
    <vt:lpwstr>true</vt:lpwstr>
  </property>
  <property fmtid="{D5CDD505-2E9C-101B-9397-08002B2CF9AE}" pid="3" name="MSIP_Label_07222825-62ea-40f3-96b5-5375c07996e2_SetDate">
    <vt:lpwstr>2021-12-10T08:58:09Z</vt:lpwstr>
  </property>
  <property fmtid="{D5CDD505-2E9C-101B-9397-08002B2CF9AE}" pid="4" name="MSIP_Label_07222825-62ea-40f3-96b5-5375c07996e2_Method">
    <vt:lpwstr>Privileged</vt:lpwstr>
  </property>
  <property fmtid="{D5CDD505-2E9C-101B-9397-08002B2CF9AE}" pid="5" name="MSIP_Label_07222825-62ea-40f3-96b5-5375c07996e2_Name">
    <vt:lpwstr>unrestricted_parent.2</vt:lpwstr>
  </property>
  <property fmtid="{D5CDD505-2E9C-101B-9397-08002B2CF9AE}" pid="6" name="MSIP_Label_07222825-62ea-40f3-96b5-5375c07996e2_SiteId">
    <vt:lpwstr>90c7a20a-f34b-40bf-bc48-b9253b6f5d20</vt:lpwstr>
  </property>
  <property fmtid="{D5CDD505-2E9C-101B-9397-08002B2CF9AE}" pid="7" name="MSIP_Label_07222825-62ea-40f3-96b5-5375c07996e2_ActionId">
    <vt:lpwstr>c3c14ad0-b0f0-48ce-b725-6e3feed24de0</vt:lpwstr>
  </property>
  <property fmtid="{D5CDD505-2E9C-101B-9397-08002B2CF9AE}" pid="8" name="MSIP_Label_07222825-62ea-40f3-96b5-5375c07996e2_ContentBits">
    <vt:lpwstr>0</vt:lpwstr>
  </property>
  <property fmtid="{D5CDD505-2E9C-101B-9397-08002B2CF9AE}" pid="9" name="_2015_ms_pID_725343">
    <vt:lpwstr>(3)sql607ihSSwKr3Qz5FPa5TWqbhJ04HPYWLkcNYV08C2k42/6ppKE75lzCS+6TAT9+OfocdAH
H20+kCNjiDPF913FNdKItnVtnUxAfc4IFy+JCzsJvp4gbWNSRQlerQvuUHeo/xzAA3wvMdP9
Mz7roBb9gHcq+oOTGUeS+LamI41HApn4jHC/MwSyhrQA3bkE8LuSWEmZhJ67F2dqqrs9uWUX
DUHpT6a8DNaiTldp1V</vt:lpwstr>
  </property>
  <property fmtid="{D5CDD505-2E9C-101B-9397-08002B2CF9AE}" pid="10" name="_2015_ms_pID_7253431">
    <vt:lpwstr>0ljkzycZwl8XmX5dcwVkq6V1vc3wzVoDIv+j9AhSDMK9mn9uJ3OC0J
PjhAvoxCR6NBVJPLDw9YqybQ8ez2mlyBXgB8Ecjo3fkpPS9AEqUYE9pu5GAXDdPRJebNikWR
OUWU8oSZw7CnFqNADAUkPgR6djAcZDqy4X8klaDxUq1hWhkyN97u1o4oQXuyvTWjKrnbiG8R
6vaaRRqeUFYx90kZvI5LSssCIFb/fPv9ZwdW</vt:lpwstr>
  </property>
  <property fmtid="{D5CDD505-2E9C-101B-9397-08002B2CF9AE}" pid="11" name="_2015_ms_pID_7253432">
    <vt:lpwstr>TOcpfgnv2ShMbYoAZJXzsD4=</vt:lpwstr>
  </property>
  <property fmtid="{D5CDD505-2E9C-101B-9397-08002B2CF9AE}" pid="12" name="MSIP_Label_c8f49a32-fde3-48a5-9266-b5b0972a22dc_Enabled">
    <vt:lpwstr>true</vt:lpwstr>
  </property>
  <property fmtid="{D5CDD505-2E9C-101B-9397-08002B2CF9AE}" pid="13" name="MSIP_Label_c8f49a32-fde3-48a5-9266-b5b0972a22dc_SetDate">
    <vt:lpwstr>2024-06-10T15:42:59Z</vt:lpwstr>
  </property>
  <property fmtid="{D5CDD505-2E9C-101B-9397-08002B2CF9AE}" pid="14" name="MSIP_Label_c8f49a32-fde3-48a5-9266-b5b0972a22dc_Method">
    <vt:lpwstr>Standard</vt:lpwstr>
  </property>
  <property fmtid="{D5CDD505-2E9C-101B-9397-08002B2CF9AE}" pid="15" name="MSIP_Label_c8f49a32-fde3-48a5-9266-b5b0972a22dc_Name">
    <vt:lpwstr>Cisco Confidential</vt:lpwstr>
  </property>
  <property fmtid="{D5CDD505-2E9C-101B-9397-08002B2CF9AE}" pid="16" name="MSIP_Label_c8f49a32-fde3-48a5-9266-b5b0972a22dc_SiteId">
    <vt:lpwstr>5ae1af62-9505-4097-a69a-c1553ef7840e</vt:lpwstr>
  </property>
  <property fmtid="{D5CDD505-2E9C-101B-9397-08002B2CF9AE}" pid="17" name="MSIP_Label_c8f49a32-fde3-48a5-9266-b5b0972a22dc_ActionId">
    <vt:lpwstr>ca7a9843-aba7-4322-8e27-a64bfc413892</vt:lpwstr>
  </property>
  <property fmtid="{D5CDD505-2E9C-101B-9397-08002B2CF9AE}" pid="18" name="MSIP_Label_c8f49a32-fde3-48a5-9266-b5b0972a22dc_ContentBits">
    <vt:lpwstr>2</vt:lpwstr>
  </property>
  <property fmtid="{D5CDD505-2E9C-101B-9397-08002B2CF9AE}" pid="19" name="ClassificationContentMarkingFooterLocations">
    <vt:lpwstr>Office Theme:3</vt:lpwstr>
  </property>
  <property fmtid="{D5CDD505-2E9C-101B-9397-08002B2CF9AE}" pid="20" name="ClassificationContentMarkingFooterText">
    <vt:lpwstr>Cisco Confidential</vt:lpwstr>
  </property>
  <property fmtid="{D5CDD505-2E9C-101B-9397-08002B2CF9AE}" pid="21" name="_readonly">
    <vt:lpwstr/>
  </property>
  <property fmtid="{D5CDD505-2E9C-101B-9397-08002B2CF9AE}" pid="22" name="_change">
    <vt:lpwstr/>
  </property>
  <property fmtid="{D5CDD505-2E9C-101B-9397-08002B2CF9AE}" pid="23" name="_full-control">
    <vt:lpwstr/>
  </property>
  <property fmtid="{D5CDD505-2E9C-101B-9397-08002B2CF9AE}" pid="24" name="sflag">
    <vt:lpwstr>1724311958</vt:lpwstr>
  </property>
</Properties>
</file>