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269" r:id="rId1"/>
    <p:sldMasterId id="2147485611" r:id="rId2"/>
  </p:sldMasterIdLst>
  <p:notesMasterIdLst>
    <p:notesMasterId r:id="rId24"/>
  </p:notesMasterIdLst>
  <p:handoutMasterIdLst>
    <p:handoutMasterId r:id="rId25"/>
  </p:handoutMasterIdLst>
  <p:sldIdLst>
    <p:sldId id="267" r:id="rId3"/>
    <p:sldId id="277" r:id="rId4"/>
    <p:sldId id="273" r:id="rId5"/>
    <p:sldId id="272" r:id="rId6"/>
    <p:sldId id="274" r:id="rId7"/>
    <p:sldId id="275" r:id="rId8"/>
    <p:sldId id="276" r:id="rId9"/>
    <p:sldId id="303" r:id="rId10"/>
    <p:sldId id="748" r:id="rId11"/>
    <p:sldId id="734" r:id="rId12"/>
    <p:sldId id="749" r:id="rId13"/>
    <p:sldId id="750" r:id="rId14"/>
    <p:sldId id="751" r:id="rId15"/>
    <p:sldId id="757" r:id="rId16"/>
    <p:sldId id="753" r:id="rId17"/>
    <p:sldId id="754" r:id="rId18"/>
    <p:sldId id="755" r:id="rId19"/>
    <p:sldId id="756" r:id="rId20"/>
    <p:sldId id="758" r:id="rId21"/>
    <p:sldId id="759" r:id="rId22"/>
    <p:sldId id="760" r:id="rId23"/>
  </p:sldIdLst>
  <p:sldSz cx="12192000" cy="6858000"/>
  <p:notesSz cx="6921500" cy="100838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76">
          <p15:clr>
            <a:srgbClr val="A4A3A4"/>
          </p15:clr>
        </p15:guide>
        <p15:guide id="2" pos="21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1D254"/>
    <a:srgbClr val="2A6EA8"/>
    <a:srgbClr val="FFFFFF"/>
    <a:srgbClr val="FF6600"/>
    <a:srgbClr val="1A4669"/>
    <a:srgbClr val="C6D254"/>
    <a:srgbClr val="0F5C77"/>
    <a:srgbClr val="127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6" autoAdjust="0"/>
    <p:restoredTop sz="74143" autoAdjust="0"/>
  </p:normalViewPr>
  <p:slideViewPr>
    <p:cSldViewPr snapToGrid="0">
      <p:cViewPr varScale="1">
        <p:scale>
          <a:sx n="73" d="100"/>
          <a:sy n="73" d="100"/>
        </p:scale>
        <p:origin x="749"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3267"/>
    </p:cViewPr>
  </p:sorterViewPr>
  <p:notesViewPr>
    <p:cSldViewPr snapToGrid="0">
      <p:cViewPr varScale="1">
        <p:scale>
          <a:sx n="73" d="100"/>
          <a:sy n="73" d="100"/>
        </p:scale>
        <p:origin x="2814" y="27"/>
      </p:cViewPr>
      <p:guideLst>
        <p:guide orient="horz" pos="3176"/>
        <p:guide pos="21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342FC42A-F8AA-4956-9699-0BA93994E5BC}"/>
              </a:ext>
            </a:extLst>
          </p:cNvPr>
          <p:cNvSpPr>
            <a:spLocks noGrp="1" noChangeArrowheads="1"/>
          </p:cNvSpPr>
          <p:nvPr>
            <p:ph type="hdr" sz="quarter"/>
          </p:nvPr>
        </p:nvSpPr>
        <p:spPr bwMode="auto">
          <a:xfrm>
            <a:off x="0" y="0"/>
            <a:ext cx="3000375" cy="504825"/>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lvl1pPr defTabSz="944563" eaLnBrk="1" hangingPunct="1">
              <a:defRPr sz="1200">
                <a:latin typeface="Times New Roman" pitchFamily="18" charset="0"/>
                <a:cs typeface="+mn-cs"/>
              </a:defRPr>
            </a:lvl1pPr>
          </a:lstStyle>
          <a:p>
            <a:pPr>
              <a:defRPr/>
            </a:pPr>
            <a:endParaRPr lang="en-GB"/>
          </a:p>
        </p:txBody>
      </p:sp>
      <p:sp>
        <p:nvSpPr>
          <p:cNvPr id="9219" name="Rectangle 3">
            <a:extLst>
              <a:ext uri="{FF2B5EF4-FFF2-40B4-BE49-F238E27FC236}">
                <a16:creationId xmlns:a16="http://schemas.microsoft.com/office/drawing/2014/main" id="{3A0FBDFD-2195-4249-8381-1B5B5B96D6F6}"/>
              </a:ext>
            </a:extLst>
          </p:cNvPr>
          <p:cNvSpPr>
            <a:spLocks noGrp="1" noChangeArrowheads="1"/>
          </p:cNvSpPr>
          <p:nvPr>
            <p:ph type="dt" sz="quarter" idx="1"/>
          </p:nvPr>
        </p:nvSpPr>
        <p:spPr bwMode="auto">
          <a:xfrm>
            <a:off x="3921125" y="0"/>
            <a:ext cx="3000375" cy="504825"/>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lvl1pPr algn="r" defTabSz="944563" eaLnBrk="1" hangingPunct="1">
              <a:defRPr sz="1200">
                <a:latin typeface="Times New Roman" pitchFamily="18" charset="0"/>
                <a:cs typeface="+mn-cs"/>
              </a:defRPr>
            </a:lvl1pPr>
          </a:lstStyle>
          <a:p>
            <a:pPr>
              <a:defRPr/>
            </a:pPr>
            <a:endParaRPr lang="en-GB"/>
          </a:p>
        </p:txBody>
      </p:sp>
      <p:sp>
        <p:nvSpPr>
          <p:cNvPr id="9220" name="Rectangle 4">
            <a:extLst>
              <a:ext uri="{FF2B5EF4-FFF2-40B4-BE49-F238E27FC236}">
                <a16:creationId xmlns:a16="http://schemas.microsoft.com/office/drawing/2014/main" id="{3532B037-0631-417C-98E4-747E4F4FEA31}"/>
              </a:ext>
            </a:extLst>
          </p:cNvPr>
          <p:cNvSpPr>
            <a:spLocks noGrp="1" noChangeArrowheads="1"/>
          </p:cNvSpPr>
          <p:nvPr>
            <p:ph type="ftr" sz="quarter" idx="2"/>
          </p:nvPr>
        </p:nvSpPr>
        <p:spPr bwMode="auto">
          <a:xfrm>
            <a:off x="0" y="9578975"/>
            <a:ext cx="3000375" cy="504825"/>
          </a:xfrm>
          <a:prstGeom prst="rect">
            <a:avLst/>
          </a:prstGeom>
          <a:noFill/>
          <a:ln w="9525">
            <a:noFill/>
            <a:miter lim="800000"/>
            <a:headEnd/>
            <a:tailEnd/>
          </a:ln>
          <a:effectLst/>
        </p:spPr>
        <p:txBody>
          <a:bodyPr vert="horz" wrap="square" lIns="94426" tIns="47213" rIns="94426" bIns="47213" numCol="1" anchor="b" anchorCtr="0" compatLnSpc="1">
            <a:prstTxWarp prst="textNoShape">
              <a:avLst/>
            </a:prstTxWarp>
          </a:bodyPr>
          <a:lstStyle>
            <a:lvl1pPr defTabSz="944563" eaLnBrk="1" hangingPunct="1">
              <a:defRPr sz="1200">
                <a:latin typeface="Times New Roman" pitchFamily="18" charset="0"/>
                <a:cs typeface="+mn-cs"/>
              </a:defRPr>
            </a:lvl1pPr>
          </a:lstStyle>
          <a:p>
            <a:pPr>
              <a:defRPr/>
            </a:pPr>
            <a:endParaRPr lang="en-GB"/>
          </a:p>
        </p:txBody>
      </p:sp>
      <p:sp>
        <p:nvSpPr>
          <p:cNvPr id="9221" name="Rectangle 5">
            <a:extLst>
              <a:ext uri="{FF2B5EF4-FFF2-40B4-BE49-F238E27FC236}">
                <a16:creationId xmlns:a16="http://schemas.microsoft.com/office/drawing/2014/main" id="{3F8318B9-1068-4CC0-BD05-CFDBD7209934}"/>
              </a:ext>
            </a:extLst>
          </p:cNvPr>
          <p:cNvSpPr>
            <a:spLocks noGrp="1" noChangeArrowheads="1"/>
          </p:cNvSpPr>
          <p:nvPr>
            <p:ph type="sldNum" sz="quarter" idx="3"/>
          </p:nvPr>
        </p:nvSpPr>
        <p:spPr bwMode="auto">
          <a:xfrm>
            <a:off x="3921125" y="9578975"/>
            <a:ext cx="3000375" cy="504825"/>
          </a:xfrm>
          <a:prstGeom prst="rect">
            <a:avLst/>
          </a:prstGeom>
          <a:noFill/>
          <a:ln w="9525">
            <a:noFill/>
            <a:miter lim="800000"/>
            <a:headEnd/>
            <a:tailEnd/>
          </a:ln>
          <a:effectLst/>
        </p:spPr>
        <p:txBody>
          <a:bodyPr vert="horz" wrap="square" lIns="94426" tIns="47213" rIns="94426" bIns="47213" numCol="1" anchor="b" anchorCtr="0" compatLnSpc="1">
            <a:prstTxWarp prst="textNoShape">
              <a:avLst/>
            </a:prstTxWarp>
          </a:bodyPr>
          <a:lstStyle>
            <a:lvl1pPr algn="r" defTabSz="944563" eaLnBrk="1" hangingPunct="1">
              <a:defRPr sz="1200">
                <a:latin typeface="Times New Roman" panose="02020603050405020304" pitchFamily="18" charset="0"/>
              </a:defRPr>
            </a:lvl1pPr>
          </a:lstStyle>
          <a:p>
            <a:fld id="{8F57FE61-E3AC-4E64-A46F-18E77D3AB7BC}"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BDD6D87-1CD2-4EB7-B30A-A6C3CB8FCA51}"/>
              </a:ext>
            </a:extLst>
          </p:cNvPr>
          <p:cNvSpPr>
            <a:spLocks noGrp="1" noChangeArrowheads="1"/>
          </p:cNvSpPr>
          <p:nvPr>
            <p:ph type="hdr" sz="quarter"/>
          </p:nvPr>
        </p:nvSpPr>
        <p:spPr bwMode="auto">
          <a:xfrm>
            <a:off x="0" y="0"/>
            <a:ext cx="3000375" cy="504825"/>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lvl1pPr defTabSz="944563" eaLnBrk="1" hangingPunct="1">
              <a:defRPr sz="1200">
                <a:latin typeface="Times New Roman" pitchFamily="18" charset="0"/>
                <a:cs typeface="+mn-cs"/>
              </a:defRPr>
            </a:lvl1pPr>
          </a:lstStyle>
          <a:p>
            <a:pPr>
              <a:defRPr/>
            </a:pPr>
            <a:endParaRPr lang="en-GB"/>
          </a:p>
        </p:txBody>
      </p:sp>
      <p:sp>
        <p:nvSpPr>
          <p:cNvPr id="4099" name="Rectangle 3">
            <a:extLst>
              <a:ext uri="{FF2B5EF4-FFF2-40B4-BE49-F238E27FC236}">
                <a16:creationId xmlns:a16="http://schemas.microsoft.com/office/drawing/2014/main" id="{6A6C643B-620E-4766-8519-1E0D63EFD747}"/>
              </a:ext>
            </a:extLst>
          </p:cNvPr>
          <p:cNvSpPr>
            <a:spLocks noGrp="1" noChangeArrowheads="1"/>
          </p:cNvSpPr>
          <p:nvPr>
            <p:ph type="dt" idx="1"/>
          </p:nvPr>
        </p:nvSpPr>
        <p:spPr bwMode="auto">
          <a:xfrm>
            <a:off x="3921125" y="0"/>
            <a:ext cx="3000375" cy="504825"/>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lvl1pPr algn="r" defTabSz="944563" eaLnBrk="1" hangingPunct="1">
              <a:defRPr sz="1200">
                <a:latin typeface="Times New Roman" pitchFamily="18" charset="0"/>
                <a:cs typeface="+mn-cs"/>
              </a:defRPr>
            </a:lvl1pPr>
          </a:lstStyle>
          <a:p>
            <a:pPr>
              <a:defRPr/>
            </a:pPr>
            <a:endParaRPr lang="en-GB"/>
          </a:p>
        </p:txBody>
      </p:sp>
      <p:sp>
        <p:nvSpPr>
          <p:cNvPr id="3076" name="Rectangle 4">
            <a:extLst>
              <a:ext uri="{FF2B5EF4-FFF2-40B4-BE49-F238E27FC236}">
                <a16:creationId xmlns:a16="http://schemas.microsoft.com/office/drawing/2014/main" id="{A73540B1-7A6C-4282-914E-F853EDFE06AF}"/>
              </a:ext>
            </a:extLst>
          </p:cNvPr>
          <p:cNvSpPr>
            <a:spLocks noGrp="1" noRot="1" noChangeAspect="1" noChangeArrowheads="1" noTextEdit="1"/>
          </p:cNvSpPr>
          <p:nvPr>
            <p:ph type="sldImg" idx="2"/>
          </p:nvPr>
        </p:nvSpPr>
        <p:spPr bwMode="auto">
          <a:xfrm>
            <a:off x="100013" y="755650"/>
            <a:ext cx="6721475" cy="3781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444C92A7-E54C-4346-9BB9-4B220FADC894}"/>
              </a:ext>
            </a:extLst>
          </p:cNvPr>
          <p:cNvSpPr>
            <a:spLocks noGrp="1" noChangeArrowheads="1"/>
          </p:cNvSpPr>
          <p:nvPr>
            <p:ph type="body" sz="quarter" idx="3"/>
          </p:nvPr>
        </p:nvSpPr>
        <p:spPr bwMode="auto">
          <a:xfrm>
            <a:off x="923925" y="4789488"/>
            <a:ext cx="5073650" cy="4538662"/>
          </a:xfrm>
          <a:prstGeom prst="rect">
            <a:avLst/>
          </a:prstGeom>
          <a:noFill/>
          <a:ln w="9525">
            <a:noFill/>
            <a:miter lim="800000"/>
            <a:headEnd/>
            <a:tailEnd/>
          </a:ln>
          <a:effectLst/>
        </p:spPr>
        <p:txBody>
          <a:bodyPr vert="horz" wrap="square" lIns="94426" tIns="47213" rIns="94426" bIns="47213"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a:extLst>
              <a:ext uri="{FF2B5EF4-FFF2-40B4-BE49-F238E27FC236}">
                <a16:creationId xmlns:a16="http://schemas.microsoft.com/office/drawing/2014/main" id="{C8EE450E-27A0-449B-AD9A-95002CEFFCEA}"/>
              </a:ext>
            </a:extLst>
          </p:cNvPr>
          <p:cNvSpPr>
            <a:spLocks noGrp="1" noChangeArrowheads="1"/>
          </p:cNvSpPr>
          <p:nvPr>
            <p:ph type="ftr" sz="quarter" idx="4"/>
          </p:nvPr>
        </p:nvSpPr>
        <p:spPr bwMode="auto">
          <a:xfrm>
            <a:off x="0" y="9578975"/>
            <a:ext cx="3000375" cy="504825"/>
          </a:xfrm>
          <a:prstGeom prst="rect">
            <a:avLst/>
          </a:prstGeom>
          <a:noFill/>
          <a:ln w="9525">
            <a:noFill/>
            <a:miter lim="800000"/>
            <a:headEnd/>
            <a:tailEnd/>
          </a:ln>
          <a:effectLst/>
        </p:spPr>
        <p:txBody>
          <a:bodyPr vert="horz" wrap="square" lIns="94426" tIns="47213" rIns="94426" bIns="47213" numCol="1" anchor="b" anchorCtr="0" compatLnSpc="1">
            <a:prstTxWarp prst="textNoShape">
              <a:avLst/>
            </a:prstTxWarp>
          </a:bodyPr>
          <a:lstStyle>
            <a:lvl1pPr defTabSz="944563" eaLnBrk="1" hangingPunct="1">
              <a:defRPr sz="1200">
                <a:latin typeface="Times New Roman" pitchFamily="18" charset="0"/>
                <a:cs typeface="+mn-cs"/>
              </a:defRPr>
            </a:lvl1pPr>
          </a:lstStyle>
          <a:p>
            <a:pPr>
              <a:defRPr/>
            </a:pPr>
            <a:endParaRPr lang="en-GB"/>
          </a:p>
        </p:txBody>
      </p:sp>
      <p:sp>
        <p:nvSpPr>
          <p:cNvPr id="4103" name="Rectangle 7">
            <a:extLst>
              <a:ext uri="{FF2B5EF4-FFF2-40B4-BE49-F238E27FC236}">
                <a16:creationId xmlns:a16="http://schemas.microsoft.com/office/drawing/2014/main" id="{B6D889FB-7959-4E3F-B486-FB45E327EC12}"/>
              </a:ext>
            </a:extLst>
          </p:cNvPr>
          <p:cNvSpPr>
            <a:spLocks noGrp="1" noChangeArrowheads="1"/>
          </p:cNvSpPr>
          <p:nvPr>
            <p:ph type="sldNum" sz="quarter" idx="5"/>
          </p:nvPr>
        </p:nvSpPr>
        <p:spPr bwMode="auto">
          <a:xfrm>
            <a:off x="3921125" y="9578975"/>
            <a:ext cx="3000375" cy="504825"/>
          </a:xfrm>
          <a:prstGeom prst="rect">
            <a:avLst/>
          </a:prstGeom>
          <a:noFill/>
          <a:ln w="9525">
            <a:noFill/>
            <a:miter lim="800000"/>
            <a:headEnd/>
            <a:tailEnd/>
          </a:ln>
          <a:effectLst/>
        </p:spPr>
        <p:txBody>
          <a:bodyPr vert="horz" wrap="square" lIns="94426" tIns="47213" rIns="94426" bIns="47213" numCol="1" anchor="b" anchorCtr="0" compatLnSpc="1">
            <a:prstTxWarp prst="textNoShape">
              <a:avLst/>
            </a:prstTxWarp>
          </a:bodyPr>
          <a:lstStyle>
            <a:lvl1pPr algn="r" defTabSz="944563" eaLnBrk="1" hangingPunct="1">
              <a:defRPr sz="1200">
                <a:latin typeface="Times New Roman" panose="02020603050405020304" pitchFamily="18" charset="0"/>
              </a:defRPr>
            </a:lvl1pPr>
          </a:lstStyle>
          <a:p>
            <a:fld id="{C24F4012-D097-4E68-B710-2909C2EAB269}"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BAB12C27-EA61-436C-B2CE-64ED45D93CE3}"/>
              </a:ext>
            </a:extLst>
          </p:cNvPr>
          <p:cNvSpPr>
            <a:spLocks noGrp="1" noRot="1" noChangeAspect="1" noTextEdit="1"/>
          </p:cNvSpPr>
          <p:nvPr>
            <p:ph type="sldImg"/>
          </p:nvPr>
        </p:nvSpPr>
        <p:spPr>
          <a:ln/>
        </p:spPr>
      </p:sp>
      <p:sp>
        <p:nvSpPr>
          <p:cNvPr id="7171" name="Notes Placeholder 2">
            <a:extLst>
              <a:ext uri="{FF2B5EF4-FFF2-40B4-BE49-F238E27FC236}">
                <a16:creationId xmlns:a16="http://schemas.microsoft.com/office/drawing/2014/main" id="{D253D1F6-A51B-4883-B54A-7080FA8AF86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72" name="Slide Number Placeholder 3">
            <a:extLst>
              <a:ext uri="{FF2B5EF4-FFF2-40B4-BE49-F238E27FC236}">
                <a16:creationId xmlns:a16="http://schemas.microsoft.com/office/drawing/2014/main" id="{4177F370-E89F-418B-AD6D-5D236BB8763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563">
              <a:defRPr>
                <a:solidFill>
                  <a:schemeClr val="tx1"/>
                </a:solidFill>
                <a:latin typeface="Arial" panose="020B0604020202020204" pitchFamily="34" charset="0"/>
                <a:cs typeface="Arial" panose="020B0604020202020204" pitchFamily="34" charset="0"/>
              </a:defRPr>
            </a:lvl1pPr>
            <a:lvl2pPr marL="742950" indent="-285750" defTabSz="944563">
              <a:defRPr>
                <a:solidFill>
                  <a:schemeClr val="tx1"/>
                </a:solidFill>
                <a:latin typeface="Arial" panose="020B0604020202020204" pitchFamily="34" charset="0"/>
                <a:cs typeface="Arial" panose="020B0604020202020204" pitchFamily="34" charset="0"/>
              </a:defRPr>
            </a:lvl2pPr>
            <a:lvl3pPr marL="1143000" indent="-228600" defTabSz="944563">
              <a:defRPr>
                <a:solidFill>
                  <a:schemeClr val="tx1"/>
                </a:solidFill>
                <a:latin typeface="Arial" panose="020B0604020202020204" pitchFamily="34" charset="0"/>
                <a:cs typeface="Arial" panose="020B0604020202020204" pitchFamily="34" charset="0"/>
              </a:defRPr>
            </a:lvl3pPr>
            <a:lvl4pPr marL="1600200" indent="-228600" defTabSz="944563">
              <a:defRPr>
                <a:solidFill>
                  <a:schemeClr val="tx1"/>
                </a:solidFill>
                <a:latin typeface="Arial" panose="020B0604020202020204" pitchFamily="34" charset="0"/>
                <a:cs typeface="Arial" panose="020B0604020202020204" pitchFamily="34" charset="0"/>
              </a:defRPr>
            </a:lvl4pPr>
            <a:lvl5pPr marL="2057400" indent="-228600" defTabSz="944563">
              <a:defRPr>
                <a:solidFill>
                  <a:schemeClr val="tx1"/>
                </a:solidFill>
                <a:latin typeface="Arial" panose="020B0604020202020204" pitchFamily="34" charset="0"/>
                <a:cs typeface="Arial" panose="020B0604020202020204" pitchFamily="34" charset="0"/>
              </a:defRPr>
            </a:lvl5pPr>
            <a:lvl6pPr marL="25146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445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1965700-088D-43BB-A80F-DB10A88724DE}" type="slidenum">
              <a:rPr lang="en-GB" altLang="en-US">
                <a:latin typeface="Times New Roman" panose="02020603050405020304" pitchFamily="18" charset="0"/>
              </a:rPr>
              <a:pPr/>
              <a:t>2</a:t>
            </a:fld>
            <a:endParaRPr lang="en-GB"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C24F4012-D097-4E68-B710-2909C2EAB269}" type="slidenum">
              <a:rPr lang="en-GB" altLang="en-US" smtClean="0"/>
              <a:pPr/>
              <a:t>7</a:t>
            </a:fld>
            <a:endParaRPr lang="en-GB" altLang="en-US"/>
          </a:p>
        </p:txBody>
      </p:sp>
    </p:spTree>
    <p:extLst>
      <p:ext uri="{BB962C8B-B14F-4D97-AF65-F5344CB8AC3E}">
        <p14:creationId xmlns:p14="http://schemas.microsoft.com/office/powerpoint/2010/main" val="375040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3A1ECAFB-CFDD-4CA8-8A32-AE78B6DCCF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fld id="{CC2A0018-6097-4F4B-964C-EBCD4C73647F}" type="slidenum">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30275"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147" name="Rectangle 2">
            <a:extLst>
              <a:ext uri="{FF2B5EF4-FFF2-40B4-BE49-F238E27FC236}">
                <a16:creationId xmlns:a16="http://schemas.microsoft.com/office/drawing/2014/main" id="{30E929A8-9CAB-4319-A433-6ADB3D59297F}"/>
              </a:ext>
            </a:extLst>
          </p:cNvPr>
          <p:cNvSpPr>
            <a:spLocks noGrp="1" noRot="1" noChangeAspect="1" noChangeArrowheads="1" noTextEdit="1"/>
          </p:cNvSpPr>
          <p:nvPr>
            <p:ph type="sldImg"/>
          </p:nvPr>
        </p:nvSpPr>
        <p:spPr>
          <a:xfrm>
            <a:off x="88900" y="742950"/>
            <a:ext cx="6621463" cy="3725863"/>
          </a:xfrm>
          <a:ln/>
        </p:spPr>
      </p:sp>
      <p:sp>
        <p:nvSpPr>
          <p:cNvPr id="6148" name="Rectangle 3">
            <a:extLst>
              <a:ext uri="{FF2B5EF4-FFF2-40B4-BE49-F238E27FC236}">
                <a16:creationId xmlns:a16="http://schemas.microsoft.com/office/drawing/2014/main" id="{85F3A5A6-D231-4071-81E9-4F5036144D1E}"/>
              </a:ext>
            </a:extLst>
          </p:cNvPr>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ー 1">
            <a:extLst>
              <a:ext uri="{FF2B5EF4-FFF2-40B4-BE49-F238E27FC236}">
                <a16:creationId xmlns:a16="http://schemas.microsoft.com/office/drawing/2014/main" id="{711435AD-69A5-46D9-B7B7-97761518FF34}"/>
              </a:ext>
            </a:extLst>
          </p:cNvPr>
          <p:cNvSpPr>
            <a:spLocks noGrp="1" noRot="1" noChangeAspect="1" noTextEdit="1"/>
          </p:cNvSpPr>
          <p:nvPr>
            <p:ph type="sldImg"/>
          </p:nvPr>
        </p:nvSpPr>
        <p:spPr>
          <a:ln/>
        </p:spPr>
      </p:sp>
      <p:sp>
        <p:nvSpPr>
          <p:cNvPr id="8195" name="ノート プレースホルダー 2">
            <a:extLst>
              <a:ext uri="{FF2B5EF4-FFF2-40B4-BE49-F238E27FC236}">
                <a16:creationId xmlns:a16="http://schemas.microsoft.com/office/drawing/2014/main" id="{F3B6164E-0612-430A-92F4-7CD177AA746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en-US" altLang="ja-JP"/>
              <a:t>5G multicast-broadcast services</a:t>
            </a:r>
          </a:p>
          <a:p>
            <a:r>
              <a:rPr kumimoji="1" lang="en-US" altLang="ja-JP"/>
              <a:t>System enhancement for proximity based services in 5GS</a:t>
            </a:r>
          </a:p>
          <a:p>
            <a:r>
              <a:rPr kumimoji="1" lang="en-US" altLang="ja-JP"/>
              <a:t>Support for Multi-USIM devices</a:t>
            </a:r>
          </a:p>
          <a:p>
            <a:endParaRPr kumimoji="1" lang="ja-JP" altLang="en-US"/>
          </a:p>
        </p:txBody>
      </p:sp>
      <p:sp>
        <p:nvSpPr>
          <p:cNvPr id="8196" name="スライド番号プレースホルダー 3">
            <a:extLst>
              <a:ext uri="{FF2B5EF4-FFF2-40B4-BE49-F238E27FC236}">
                <a16:creationId xmlns:a16="http://schemas.microsoft.com/office/drawing/2014/main" id="{E311F4FF-C16D-48B9-AC67-97EF5E0554F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000">
                <a:solidFill>
                  <a:schemeClr val="tx1"/>
                </a:solidFill>
                <a:latin typeface="Arial" panose="020B0604020202020204" pitchFamily="34" charset="0"/>
                <a:cs typeface="Arial" panose="020B0604020202020204" pitchFamily="34" charset="0"/>
              </a:defRPr>
            </a:lvl1pPr>
            <a:lvl2pPr marL="742950" indent="-285750" defTabSz="930275">
              <a:defRPr sz="1000">
                <a:solidFill>
                  <a:schemeClr val="tx1"/>
                </a:solidFill>
                <a:latin typeface="Arial" panose="020B0604020202020204" pitchFamily="34" charset="0"/>
                <a:cs typeface="Arial" panose="020B0604020202020204" pitchFamily="34" charset="0"/>
              </a:defRPr>
            </a:lvl2pPr>
            <a:lvl3pPr marL="1143000" indent="-228600" defTabSz="930275">
              <a:defRPr sz="1000">
                <a:solidFill>
                  <a:schemeClr val="tx1"/>
                </a:solidFill>
                <a:latin typeface="Arial" panose="020B0604020202020204" pitchFamily="34" charset="0"/>
                <a:cs typeface="Arial" panose="020B0604020202020204" pitchFamily="34" charset="0"/>
              </a:defRPr>
            </a:lvl3pPr>
            <a:lvl4pPr marL="1600200" indent="-228600" defTabSz="930275">
              <a:defRPr sz="1000">
                <a:solidFill>
                  <a:schemeClr val="tx1"/>
                </a:solidFill>
                <a:latin typeface="Arial" panose="020B0604020202020204" pitchFamily="34" charset="0"/>
                <a:cs typeface="Arial" panose="020B0604020202020204" pitchFamily="34" charset="0"/>
              </a:defRPr>
            </a:lvl4pPr>
            <a:lvl5pPr marL="2057400" indent="-228600" defTabSz="930275">
              <a:defRPr sz="1000">
                <a:solidFill>
                  <a:schemeClr val="tx1"/>
                </a:solidFill>
                <a:latin typeface="Arial" panose="020B0604020202020204" pitchFamily="34" charset="0"/>
                <a:cs typeface="Arial" panose="020B0604020202020204" pitchFamily="34" charset="0"/>
              </a:defRPr>
            </a:lvl5pPr>
            <a:lvl6pPr marL="2514600" indent="-228600" defTabSz="930275"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30275"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30275"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30275"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marL="0" marR="0" lvl="0" indent="0" algn="r" defTabSz="930275" rtl="0" eaLnBrk="1" fontAlgn="base" latinLnBrk="0" hangingPunct="1">
              <a:lnSpc>
                <a:spcPct val="100000"/>
              </a:lnSpc>
              <a:spcBef>
                <a:spcPct val="0"/>
              </a:spcBef>
              <a:spcAft>
                <a:spcPct val="0"/>
              </a:spcAft>
              <a:buClrTx/>
              <a:buSzTx/>
              <a:buFontTx/>
              <a:buNone/>
              <a:tabLst/>
              <a:defRPr/>
            </a:pPr>
            <a:fld id="{967F7C39-B6EA-4405-91FA-5152FFADB7FA}" type="slidenum">
              <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30275"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Font typeface="Arial" panose="020B0604020202020204" pitchFamily="34" charset="0"/>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58055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887027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Tree>
    <p:extLst>
      <p:ext uri="{BB962C8B-B14F-4D97-AF65-F5344CB8AC3E}">
        <p14:creationId xmlns:p14="http://schemas.microsoft.com/office/powerpoint/2010/main" val="142569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4">
            <a:extLst>
              <a:ext uri="{FF2B5EF4-FFF2-40B4-BE49-F238E27FC236}">
                <a16:creationId xmlns:a16="http://schemas.microsoft.com/office/drawing/2014/main" id="{4DB69C72-958A-432B-B0FD-DDC837570236}"/>
              </a:ext>
            </a:extLst>
          </p:cNvPr>
          <p:cNvSpPr>
            <a:spLocks noGrp="1"/>
          </p:cNvSpPr>
          <p:nvPr>
            <p:ph type="ftr" sz="quarter" idx="10"/>
          </p:nvPr>
        </p:nvSpPr>
        <p:spPr>
          <a:xfrm>
            <a:off x="4038600" y="5843588"/>
            <a:ext cx="4114800" cy="365125"/>
          </a:xfrm>
          <a:prstGeom prst="rect">
            <a:avLst/>
          </a:prstGeom>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5DC4209F-2AA6-45ED-99B3-119EEF37D824}"/>
              </a:ext>
            </a:extLst>
          </p:cNvPr>
          <p:cNvSpPr>
            <a:spLocks noGrp="1"/>
          </p:cNvSpPr>
          <p:nvPr>
            <p:ph type="sldNum" sz="quarter" idx="11"/>
          </p:nvPr>
        </p:nvSpPr>
        <p:spPr>
          <a:xfrm>
            <a:off x="8610600" y="6356350"/>
            <a:ext cx="1876425"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747542B8-5AED-499F-8759-47BCFBFF6B35}" type="slidenum">
              <a:rPr lang="en-GB" altLang="en-US"/>
              <a:pPr/>
              <a:t>‹#›</a:t>
            </a:fld>
            <a:endParaRPr lang="en-GB" altLang="en-US"/>
          </a:p>
        </p:txBody>
      </p:sp>
    </p:spTree>
    <p:extLst>
      <p:ext uri="{BB962C8B-B14F-4D97-AF65-F5344CB8AC3E}">
        <p14:creationId xmlns:p14="http://schemas.microsoft.com/office/powerpoint/2010/main" val="1523352459"/>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a:extLst>
              <a:ext uri="{FF2B5EF4-FFF2-40B4-BE49-F238E27FC236}">
                <a16:creationId xmlns:a16="http://schemas.microsoft.com/office/drawing/2014/main" id="{9F418E55-189B-4245-B096-15CBDAFEC88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484" y="1"/>
            <a:ext cx="5145616" cy="633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401292939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457189" indent="-457189">
              <a:buFontTx/>
              <a:buBlip>
                <a:blip r:embed="rId2"/>
              </a:buBlip>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6403676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67232221"/>
      </p:ext>
    </p:extLst>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Snip Single Corner Rectangle 11">
            <a:extLst>
              <a:ext uri="{FF2B5EF4-FFF2-40B4-BE49-F238E27FC236}">
                <a16:creationId xmlns:a16="http://schemas.microsoft.com/office/drawing/2014/main" id="{585923E5-3D25-4C02-9FE8-35D8CC621BE0}"/>
              </a:ext>
            </a:extLst>
          </p:cNvPr>
          <p:cNvSpPr/>
          <p:nvPr userDrawn="1"/>
        </p:nvSpPr>
        <p:spPr>
          <a:xfrm>
            <a:off x="0" y="6413500"/>
            <a:ext cx="12199938" cy="182563"/>
          </a:xfrm>
          <a:prstGeom prst="snip1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GB" dirty="0">
              <a:solidFill>
                <a:schemeClr val="bg1"/>
              </a:solidFill>
            </a:endParaRPr>
          </a:p>
        </p:txBody>
      </p:sp>
      <p:sp>
        <p:nvSpPr>
          <p:cNvPr id="1027" name="Title Placeholder 1">
            <a:extLst>
              <a:ext uri="{FF2B5EF4-FFF2-40B4-BE49-F238E27FC236}">
                <a16:creationId xmlns:a16="http://schemas.microsoft.com/office/drawing/2014/main" id="{C7ADA36D-B0B1-482D-8AB9-E68D9DD6EDF8}"/>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719E99E1-ACEB-4974-971B-CA8208CF3241}"/>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nip Single Corner Rectangle 6">
            <a:extLst>
              <a:ext uri="{FF2B5EF4-FFF2-40B4-BE49-F238E27FC236}">
                <a16:creationId xmlns:a16="http://schemas.microsoft.com/office/drawing/2014/main" id="{55734619-66B9-4CB6-87D9-1906882C733A}"/>
              </a:ext>
            </a:extLst>
          </p:cNvPr>
          <p:cNvSpPr/>
          <p:nvPr userDrawn="1"/>
        </p:nvSpPr>
        <p:spPr>
          <a:xfrm>
            <a:off x="-7938" y="1455738"/>
            <a:ext cx="11483976" cy="269875"/>
          </a:xfrm>
          <a:prstGeom prst="snip1Rect">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GB" dirty="0">
              <a:solidFill>
                <a:schemeClr val="bg1"/>
              </a:solidFill>
            </a:endParaRPr>
          </a:p>
        </p:txBody>
      </p:sp>
      <p:sp>
        <p:nvSpPr>
          <p:cNvPr id="9" name="TextBox 7">
            <a:extLst>
              <a:ext uri="{FF2B5EF4-FFF2-40B4-BE49-F238E27FC236}">
                <a16:creationId xmlns:a16="http://schemas.microsoft.com/office/drawing/2014/main" id="{B501243D-97DA-4838-8470-37CDED4BF4F9}"/>
              </a:ext>
            </a:extLst>
          </p:cNvPr>
          <p:cNvSpPr txBox="1">
            <a:spLocks noChangeArrowheads="1"/>
          </p:cNvSpPr>
          <p:nvPr userDrawn="1"/>
        </p:nvSpPr>
        <p:spPr bwMode="auto">
          <a:xfrm>
            <a:off x="10706100" y="6188075"/>
            <a:ext cx="9874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800" dirty="0">
                <a:ln w="0"/>
                <a:latin typeface="Calibri" panose="020F0502020204030204" pitchFamily="34" charset="0"/>
              </a:rPr>
              <a:t>© 3GPP 2021</a:t>
            </a:r>
          </a:p>
        </p:txBody>
      </p:sp>
      <p:sp>
        <p:nvSpPr>
          <p:cNvPr id="11" name="Rectangle 12">
            <a:extLst>
              <a:ext uri="{FF2B5EF4-FFF2-40B4-BE49-F238E27FC236}">
                <a16:creationId xmlns:a16="http://schemas.microsoft.com/office/drawing/2014/main" id="{A37DFA4E-7149-444A-8739-47DDE1E39F57}"/>
              </a:ext>
            </a:extLst>
          </p:cNvPr>
          <p:cNvSpPr>
            <a:spLocks noChangeArrowheads="1"/>
          </p:cNvSpPr>
          <p:nvPr userDrawn="1"/>
        </p:nvSpPr>
        <p:spPr bwMode="auto">
          <a:xfrm>
            <a:off x="117475" y="6372225"/>
            <a:ext cx="998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r>
              <a:rPr lang="en-GB" altLang="en-US" sz="1200" dirty="0">
                <a:ln w="0"/>
                <a:latin typeface="Calibri" panose="020F0502020204030204" pitchFamily="34" charset="0"/>
              </a:rPr>
              <a:t>CEATEC 2021</a:t>
            </a:r>
          </a:p>
        </p:txBody>
      </p:sp>
      <p:pic>
        <p:nvPicPr>
          <p:cNvPr id="1032" name="Picture 1">
            <a:extLst>
              <a:ext uri="{FF2B5EF4-FFF2-40B4-BE49-F238E27FC236}">
                <a16:creationId xmlns:a16="http://schemas.microsoft.com/office/drawing/2014/main" id="{E95F6A50-CDB4-4884-93FB-7FAD887358D4}"/>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867900" y="476250"/>
            <a:ext cx="1408113"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Box 2">
            <a:extLst>
              <a:ext uri="{FF2B5EF4-FFF2-40B4-BE49-F238E27FC236}">
                <a16:creationId xmlns:a16="http://schemas.microsoft.com/office/drawing/2014/main" id="{EE703C79-3EB1-4984-94E6-5E50F389B8FA}"/>
              </a:ext>
            </a:extLst>
          </p:cNvPr>
          <p:cNvSpPr txBox="1">
            <a:spLocks noChangeArrowheads="1"/>
          </p:cNvSpPr>
          <p:nvPr userDrawn="1"/>
        </p:nvSpPr>
        <p:spPr bwMode="auto">
          <a:xfrm>
            <a:off x="11495088" y="6351588"/>
            <a:ext cx="3968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85BC5C-899D-4DF0-9CA7-CF692FF65594}" type="slidenum">
              <a:rPr lang="en-GB" altLang="en-US" sz="1400">
                <a:latin typeface="Calibri" panose="020F0502020204030204" pitchFamily="34" charset="0"/>
              </a:rPr>
              <a:pPr/>
              <a:t>‹#›</a:t>
            </a:fld>
            <a:endParaRPr lang="en-GB" altLang="en-US" sz="1400">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607" r:id="rId1"/>
    <p:sldLayoutId id="2147485608" r:id="rId2"/>
    <p:sldLayoutId id="2147485609" r:id="rId3"/>
    <p:sldLayoutId id="2147485610" r:id="rId4"/>
  </p:sldLayoutIdLst>
  <p:transition>
    <p:wipe dir="r"/>
  </p:transition>
  <p:hf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Blip>
          <a:blip r:embed="rId7"/>
        </a:buBlip>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a:extLst>
              <a:ext uri="{FF2B5EF4-FFF2-40B4-BE49-F238E27FC236}">
                <a16:creationId xmlns:a16="http://schemas.microsoft.com/office/drawing/2014/main" id="{22416EC0-9749-4396-B78D-54CA715C3C11}"/>
              </a:ext>
            </a:extLst>
          </p:cNvPr>
          <p:cNvSpPr>
            <a:spLocks noChangeArrowheads="1"/>
          </p:cNvSpPr>
          <p:nvPr userDrawn="1"/>
        </p:nvSpPr>
        <p:spPr bwMode="auto">
          <a:xfrm>
            <a:off x="10585" y="6373285"/>
            <a:ext cx="8225367" cy="323849"/>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a:extLst>
              <a:ext uri="{FF2B5EF4-FFF2-40B4-BE49-F238E27FC236}">
                <a16:creationId xmlns:a16="http://schemas.microsoft.com/office/drawing/2014/main" id="{84C6A8D0-6344-4258-8ED4-B61FB4430D5C}"/>
              </a:ext>
            </a:extLst>
          </p:cNvPr>
          <p:cNvSpPr>
            <a:spLocks noGrp="1"/>
          </p:cNvSpPr>
          <p:nvPr>
            <p:ph type="title"/>
          </p:nvPr>
        </p:nvSpPr>
        <p:spPr bwMode="auto">
          <a:xfrm>
            <a:off x="651933" y="228600"/>
            <a:ext cx="910378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a:extLst>
              <a:ext uri="{FF2B5EF4-FFF2-40B4-BE49-F238E27FC236}">
                <a16:creationId xmlns:a16="http://schemas.microsoft.com/office/drawing/2014/main" id="{55A44DF2-46C2-4611-A0AE-B14FD816938A}"/>
              </a:ext>
            </a:extLst>
          </p:cNvPr>
          <p:cNvSpPr>
            <a:spLocks noGrp="1"/>
          </p:cNvSpPr>
          <p:nvPr>
            <p:ph type="body" idx="1"/>
          </p:nvPr>
        </p:nvSpPr>
        <p:spPr bwMode="auto">
          <a:xfrm>
            <a:off x="647700" y="1454152"/>
            <a:ext cx="11184467" cy="4830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 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4" name="TextBox 13">
            <a:extLst>
              <a:ext uri="{FF2B5EF4-FFF2-40B4-BE49-F238E27FC236}">
                <a16:creationId xmlns:a16="http://schemas.microsoft.com/office/drawing/2014/main" id="{AB49ECFA-2659-49CB-BDD5-C1341A82B25A}"/>
              </a:ext>
            </a:extLst>
          </p:cNvPr>
          <p:cNvSpPr txBox="1"/>
          <p:nvPr userDrawn="1"/>
        </p:nvSpPr>
        <p:spPr>
          <a:xfrm>
            <a:off x="-59266" y="6394451"/>
            <a:ext cx="4840817" cy="311149"/>
          </a:xfrm>
          <a:prstGeom prst="rect">
            <a:avLst/>
          </a:prstGeom>
          <a:noFill/>
        </p:spPr>
        <p:txBody>
          <a:bodyPr anchor="ctr">
            <a:normAutofit/>
          </a:bodyPr>
          <a:lstStyle/>
          <a:p>
            <a:pPr>
              <a:defRPr/>
            </a:pPr>
            <a:r>
              <a:rPr lang="en-GB" sz="1067" spc="400" dirty="0">
                <a:solidFill>
                  <a:schemeClr val="bg1"/>
                </a:solidFill>
              </a:rPr>
              <a:t>Oct. 2021</a:t>
            </a:r>
          </a:p>
        </p:txBody>
      </p:sp>
      <p:sp>
        <p:nvSpPr>
          <p:cNvPr id="1030" name="Rectangle 15">
            <a:extLst>
              <a:ext uri="{FF2B5EF4-FFF2-40B4-BE49-F238E27FC236}">
                <a16:creationId xmlns:a16="http://schemas.microsoft.com/office/drawing/2014/main" id="{95C38E9D-00BC-40C0-93A4-0CCE4644339D}"/>
              </a:ext>
            </a:extLst>
          </p:cNvPr>
          <p:cNvSpPr>
            <a:spLocks noChangeArrowheads="1"/>
          </p:cNvSpPr>
          <p:nvPr userDrawn="1"/>
        </p:nvSpPr>
        <p:spPr bwMode="auto">
          <a:xfrm>
            <a:off x="5448300" y="3304118"/>
            <a:ext cx="1237968" cy="29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a:extLst>
              <a:ext uri="{FF2B5EF4-FFF2-40B4-BE49-F238E27FC236}">
                <a16:creationId xmlns:a16="http://schemas.microsoft.com/office/drawing/2014/main" id="{936B8B6A-CE2F-4F98-8E50-A899A68C7EF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617" y="306918"/>
            <a:ext cx="1583267" cy="92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a:extLst>
              <a:ext uri="{FF2B5EF4-FFF2-40B4-BE49-F238E27FC236}">
                <a16:creationId xmlns:a16="http://schemas.microsoft.com/office/drawing/2014/main" id="{367BE200-BE4F-4B74-AFD2-50A0BA539F6E}"/>
              </a:ext>
            </a:extLst>
          </p:cNvPr>
          <p:cNvSpPr/>
          <p:nvPr userDrawn="1"/>
        </p:nvSpPr>
        <p:spPr bwMode="auto">
          <a:xfrm>
            <a:off x="11078633" y="636481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fld id="{74C5D2BC-A816-4907-AE31-A57A781C063B}" type="slidenum">
              <a:rPr lang="en-GB" altLang="en-US" sz="1333" b="1"/>
              <a:pPr algn="ctr"/>
              <a:t>‹#›</a:t>
            </a:fld>
            <a:endParaRPr lang="en-GB" altLang="en-US" sz="1333" b="1"/>
          </a:p>
          <a:p>
            <a:endParaRPr lang="en-GB" altLang="en-US" sz="1333"/>
          </a:p>
        </p:txBody>
      </p:sp>
    </p:spTree>
    <p:extLst>
      <p:ext uri="{BB962C8B-B14F-4D97-AF65-F5344CB8AC3E}">
        <p14:creationId xmlns:p14="http://schemas.microsoft.com/office/powerpoint/2010/main" val="2529165573"/>
      </p:ext>
    </p:extLst>
  </p:cSld>
  <p:clrMap bg1="lt1" tx1="dk1" bg2="lt2" tx2="dk2" accent1="accent1" accent2="accent2" accent3="accent3" accent4="accent4" accent5="accent5" accent6="accent6" hlink="hlink" folHlink="folHlink"/>
  <p:sldLayoutIdLst>
    <p:sldLayoutId id="2147485612" r:id="rId1"/>
    <p:sldLayoutId id="2147485613" r:id="rId2"/>
    <p:sldLayoutId id="2147485614" r:id="rId3"/>
  </p:sldLayoutIdLst>
  <p:transition spd="slow"/>
  <p:hf hdr="0" ftr="0" dt="0"/>
  <p:txStyles>
    <p:titleStyle>
      <a:lvl1pPr algn="ctr" rtl="0" eaLnBrk="0" fontAlgn="base" hangingPunct="0">
        <a:spcBef>
          <a:spcPct val="0"/>
        </a:spcBef>
        <a:spcAft>
          <a:spcPct val="0"/>
        </a:spcAft>
        <a:defRPr sz="4267">
          <a:solidFill>
            <a:srgbClr val="FF0000"/>
          </a:solidFill>
          <a:latin typeface="+mj-lt"/>
          <a:ea typeface="+mj-ea"/>
          <a:cs typeface="+mj-cs"/>
        </a:defRPr>
      </a:lvl1pPr>
      <a:lvl2pPr algn="ctr" rtl="0" eaLnBrk="0" fontAlgn="base" hangingPunct="0">
        <a:spcBef>
          <a:spcPct val="0"/>
        </a:spcBef>
        <a:spcAft>
          <a:spcPct val="0"/>
        </a:spcAft>
        <a:defRPr sz="4267">
          <a:solidFill>
            <a:srgbClr val="FF0000"/>
          </a:solidFill>
          <a:latin typeface="Calibri" pitchFamily="34" charset="0"/>
        </a:defRPr>
      </a:lvl2pPr>
      <a:lvl3pPr algn="ctr" rtl="0" eaLnBrk="0" fontAlgn="base" hangingPunct="0">
        <a:spcBef>
          <a:spcPct val="0"/>
        </a:spcBef>
        <a:spcAft>
          <a:spcPct val="0"/>
        </a:spcAft>
        <a:defRPr sz="4267">
          <a:solidFill>
            <a:srgbClr val="FF0000"/>
          </a:solidFill>
          <a:latin typeface="Calibri" pitchFamily="34" charset="0"/>
        </a:defRPr>
      </a:lvl3pPr>
      <a:lvl4pPr algn="ctr" rtl="0" eaLnBrk="0" fontAlgn="base" hangingPunct="0">
        <a:spcBef>
          <a:spcPct val="0"/>
        </a:spcBef>
        <a:spcAft>
          <a:spcPct val="0"/>
        </a:spcAft>
        <a:defRPr sz="4267">
          <a:solidFill>
            <a:srgbClr val="FF0000"/>
          </a:solidFill>
          <a:latin typeface="Calibri" pitchFamily="34" charset="0"/>
        </a:defRPr>
      </a:lvl4pPr>
      <a:lvl5pPr algn="ctr" rtl="0" eaLnBrk="0" fontAlgn="base" hangingPunct="0">
        <a:spcBef>
          <a:spcPct val="0"/>
        </a:spcBef>
        <a:spcAft>
          <a:spcPct val="0"/>
        </a:spcAft>
        <a:defRPr sz="4267">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457189" indent="-457189" algn="l" rtl="0" eaLnBrk="0" fontAlgn="base" hangingPunct="0">
        <a:spcBef>
          <a:spcPct val="20000"/>
        </a:spcBef>
        <a:spcAft>
          <a:spcPct val="0"/>
        </a:spcAft>
        <a:buBlip>
          <a:blip r:embed="rId6"/>
        </a:buBlip>
        <a:defRPr sz="3733">
          <a:solidFill>
            <a:schemeClr val="tx1"/>
          </a:solidFill>
          <a:latin typeface="+mn-lt"/>
          <a:ea typeface="+mn-ea"/>
          <a:cs typeface="+mn-cs"/>
        </a:defRPr>
      </a:lvl1pPr>
      <a:lvl2pPr marL="990575" indent="-380990" algn="l" rtl="0" eaLnBrk="0" fontAlgn="base" hangingPunct="0">
        <a:spcBef>
          <a:spcPct val="20000"/>
        </a:spcBef>
        <a:spcAft>
          <a:spcPct val="0"/>
        </a:spcAft>
        <a:buClr>
          <a:srgbClr val="C00000"/>
        </a:buClr>
        <a:buFont typeface="Arial" panose="020B0604020202020204" pitchFamily="34" charset="0"/>
        <a:buChar char="•"/>
        <a:defRPr sz="3200">
          <a:solidFill>
            <a:schemeClr val="tx1"/>
          </a:solidFill>
          <a:latin typeface="+mn-lt"/>
        </a:defRPr>
      </a:lvl2pPr>
      <a:lvl3pPr marL="1523962" indent="-304792" algn="l" rtl="0" eaLnBrk="0" fontAlgn="base" hangingPunct="0">
        <a:spcBef>
          <a:spcPct val="20000"/>
        </a:spcBef>
        <a:spcAft>
          <a:spcPct val="0"/>
        </a:spcAft>
        <a:buFont typeface="Arial" panose="020B0604020202020204" pitchFamily="34" charset="0"/>
        <a:buChar char="•"/>
        <a:defRPr sz="2667">
          <a:solidFill>
            <a:schemeClr val="tx1"/>
          </a:solidFill>
          <a:latin typeface="+mn-lt"/>
        </a:defRPr>
      </a:lvl3pPr>
      <a:lvl4pPr marL="2133547" indent="-304792" algn="l" rtl="0" eaLnBrk="0" fontAlgn="base" hangingPunct="0">
        <a:spcBef>
          <a:spcPct val="20000"/>
        </a:spcBef>
        <a:spcAft>
          <a:spcPct val="0"/>
        </a:spcAft>
        <a:buFont typeface="Arial" panose="020B0604020202020204" pitchFamily="34" charset="0"/>
        <a:buChar char="–"/>
        <a:defRPr sz="2667">
          <a:solidFill>
            <a:schemeClr val="tx1"/>
          </a:solidFill>
          <a:latin typeface="+mn-lt"/>
        </a:defRPr>
      </a:lvl4pPr>
      <a:lvl5pPr marL="2743131" indent="-304792" algn="l" rtl="0" eaLnBrk="0" fontAlgn="base" hangingPunct="0">
        <a:spcBef>
          <a:spcPct val="20000"/>
        </a:spcBef>
        <a:spcAft>
          <a:spcPct val="0"/>
        </a:spcAft>
        <a:buFont typeface="Arial" panose="020B0604020202020204" pitchFamily="34" charset="0"/>
        <a:buChar char="»"/>
        <a:defRPr sz="2133">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jpe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oleObject" Target="../embeddings/oleObject2.bin"/><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jpeg"/><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oleObject" Target="../embeddings/oleObject3.bin"/><Relationship Id="rId7"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8.png"/><Relationship Id="rId5" Type="http://schemas.openxmlformats.org/officeDocument/2006/relationships/image" Target="../media/image4.jpeg"/><Relationship Id="rId4" Type="http://schemas.openxmlformats.org/officeDocument/2006/relationships/image" Target="../media/image2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2.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838343A8-7C0C-4DA0-BCA4-5FDAFDB8D1A9}"/>
              </a:ext>
            </a:extLst>
          </p:cNvPr>
          <p:cNvSpPr>
            <a:spLocks noGrp="1"/>
          </p:cNvSpPr>
          <p:nvPr>
            <p:ph type="ctrTitle"/>
          </p:nvPr>
        </p:nvSpPr>
        <p:spPr>
          <a:xfrm>
            <a:off x="1524000" y="1863725"/>
            <a:ext cx="9144000" cy="2387600"/>
          </a:xfrm>
        </p:spPr>
        <p:txBody>
          <a:bodyPr/>
          <a:lstStyle/>
          <a:p>
            <a:r>
              <a:rPr lang="en-US" altLang="en-US"/>
              <a:t>3GPP SA Rel-18 Status </a:t>
            </a:r>
          </a:p>
        </p:txBody>
      </p:sp>
      <p:sp>
        <p:nvSpPr>
          <p:cNvPr id="5123" name="Subtitle 2">
            <a:extLst>
              <a:ext uri="{FF2B5EF4-FFF2-40B4-BE49-F238E27FC236}">
                <a16:creationId xmlns:a16="http://schemas.microsoft.com/office/drawing/2014/main" id="{7D9C5D80-973E-481A-A877-7DBC546F6CF9}"/>
              </a:ext>
            </a:extLst>
          </p:cNvPr>
          <p:cNvSpPr>
            <a:spLocks noGrp="1"/>
          </p:cNvSpPr>
          <p:nvPr>
            <p:ph type="subTitle" idx="1"/>
          </p:nvPr>
        </p:nvSpPr>
        <p:spPr>
          <a:xfrm>
            <a:off x="1524000" y="4367213"/>
            <a:ext cx="9144000" cy="1655762"/>
          </a:xfrm>
        </p:spPr>
        <p:txBody>
          <a:bodyPr/>
          <a:lstStyle/>
          <a:p>
            <a:pPr>
              <a:buFontTx/>
              <a:buNone/>
            </a:pPr>
            <a:r>
              <a:rPr lang="en-US" altLang="en-US"/>
              <a:t>Georg Mayer, 3GPP SA Chair</a:t>
            </a:r>
          </a:p>
        </p:txBody>
      </p:sp>
      <p:pic>
        <p:nvPicPr>
          <p:cNvPr id="5124" name="Picture 4">
            <a:extLst>
              <a:ext uri="{FF2B5EF4-FFF2-40B4-BE49-F238E27FC236}">
                <a16:creationId xmlns:a16="http://schemas.microsoft.com/office/drawing/2014/main" id="{2A76BBDC-32C7-4999-9F7F-4B4094F971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48638" y="4367213"/>
            <a:ext cx="1397000"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C63C6364-37D0-42AA-B08F-0FA14562FBB1}"/>
              </a:ext>
            </a:extLst>
          </p:cNvPr>
          <p:cNvSpPr>
            <a:spLocks noGrp="1"/>
          </p:cNvSpPr>
          <p:nvPr>
            <p:ph type="title"/>
          </p:nvPr>
        </p:nvSpPr>
        <p:spPr/>
        <p:txBody>
          <a:bodyPr/>
          <a:lstStyle/>
          <a:p>
            <a:r>
              <a:rPr lang="en-GB" altLang="en-US" sz="3733"/>
              <a:t>Enhanced Support of Non-Public Networks</a:t>
            </a:r>
          </a:p>
        </p:txBody>
      </p:sp>
      <p:sp>
        <p:nvSpPr>
          <p:cNvPr id="9219" name="Content Placeholder 2">
            <a:extLst>
              <a:ext uri="{FF2B5EF4-FFF2-40B4-BE49-F238E27FC236}">
                <a16:creationId xmlns:a16="http://schemas.microsoft.com/office/drawing/2014/main" id="{20E53B03-9E02-49CC-961C-77C2A716FC90}"/>
              </a:ext>
            </a:extLst>
          </p:cNvPr>
          <p:cNvSpPr>
            <a:spLocks noGrp="1"/>
          </p:cNvSpPr>
          <p:nvPr>
            <p:ph idx="1"/>
          </p:nvPr>
        </p:nvSpPr>
        <p:spPr>
          <a:xfrm>
            <a:off x="632884" y="1261534"/>
            <a:ext cx="11184467" cy="4995333"/>
          </a:xfrm>
        </p:spPr>
        <p:txBody>
          <a:bodyPr/>
          <a:lstStyle/>
          <a:p>
            <a:r>
              <a:rPr lang="en-US" altLang="ja-JP" sz="2667"/>
              <a:t>To enable support for Standalone Non-Public Network (SNPN) along with subscription/credentials owned by an entity separate from the SNPN, support for Video, Imaging and Audio for Professional Applications, Support of IMS voice and emergency services for SNPN, and support for UE Onboarding and remote provisioning.</a:t>
            </a:r>
          </a:p>
          <a:p>
            <a:endParaRPr lang="en-US" altLang="en-US"/>
          </a:p>
        </p:txBody>
      </p:sp>
      <p:graphicFrame>
        <p:nvGraphicFramePr>
          <p:cNvPr id="9220" name="Object 4">
            <a:extLst>
              <a:ext uri="{FF2B5EF4-FFF2-40B4-BE49-F238E27FC236}">
                <a16:creationId xmlns:a16="http://schemas.microsoft.com/office/drawing/2014/main" id="{EEF1C491-0627-4379-9CE0-94373B9E71CF}"/>
              </a:ext>
            </a:extLst>
          </p:cNvPr>
          <p:cNvGraphicFramePr>
            <a:graphicFrameLocks noChangeAspect="1"/>
          </p:cNvGraphicFramePr>
          <p:nvPr/>
        </p:nvGraphicFramePr>
        <p:xfrm>
          <a:off x="491067" y="3464985"/>
          <a:ext cx="5063067" cy="2990849"/>
        </p:xfrm>
        <a:graphic>
          <a:graphicData uri="http://schemas.openxmlformats.org/presentationml/2006/ole">
            <mc:AlternateContent xmlns:mc="http://schemas.openxmlformats.org/markup-compatibility/2006">
              <mc:Choice xmlns:v="urn:schemas-microsoft-com:vml" Requires="v">
                <p:oleObj spid="_x0000_s15366" name="Visio" r:id="rId3" imgW="4165797" imgH="2457450" progId="Visio.Drawing.11">
                  <p:embed/>
                </p:oleObj>
              </mc:Choice>
              <mc:Fallback>
                <p:oleObj name="Visio" r:id="rId3" imgW="4165797" imgH="2457450" progId="Visio.Drawing.11">
                  <p:embed/>
                  <p:pic>
                    <p:nvPicPr>
                      <p:cNvPr id="9220" name="Object 4">
                        <a:extLst>
                          <a:ext uri="{FF2B5EF4-FFF2-40B4-BE49-F238E27FC236}">
                            <a16:creationId xmlns:a16="http://schemas.microsoft.com/office/drawing/2014/main" id="{EEF1C491-0627-4379-9CE0-94373B9E71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067" y="3464985"/>
                        <a:ext cx="5063067" cy="299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9221" name="グループ化 4">
            <a:extLst>
              <a:ext uri="{FF2B5EF4-FFF2-40B4-BE49-F238E27FC236}">
                <a16:creationId xmlns:a16="http://schemas.microsoft.com/office/drawing/2014/main" id="{EB39599C-12D2-45CB-B84F-E9E321DFFDD8}"/>
              </a:ext>
            </a:extLst>
          </p:cNvPr>
          <p:cNvGrpSpPr>
            <a:grpSpLocks/>
          </p:cNvGrpSpPr>
          <p:nvPr/>
        </p:nvGrpSpPr>
        <p:grpSpPr bwMode="auto">
          <a:xfrm>
            <a:off x="6091767" y="3314700"/>
            <a:ext cx="5441951" cy="3041651"/>
            <a:chOff x="6735369" y="3092304"/>
            <a:chExt cx="5055664" cy="2826715"/>
          </a:xfrm>
        </p:grpSpPr>
        <p:graphicFrame>
          <p:nvGraphicFramePr>
            <p:cNvPr id="9223" name="オブジェクト 5">
              <a:extLst>
                <a:ext uri="{FF2B5EF4-FFF2-40B4-BE49-F238E27FC236}">
                  <a16:creationId xmlns:a16="http://schemas.microsoft.com/office/drawing/2014/main" id="{A25E74E6-6014-45A7-BBCD-2C6FEF95919B}"/>
                </a:ext>
              </a:extLst>
            </p:cNvPr>
            <p:cNvGraphicFramePr>
              <a:graphicFrameLocks noChangeAspect="1"/>
            </p:cNvGraphicFramePr>
            <p:nvPr/>
          </p:nvGraphicFramePr>
          <p:xfrm>
            <a:off x="6735369" y="4067791"/>
            <a:ext cx="4161587" cy="1851228"/>
          </p:xfrm>
          <a:graphic>
            <a:graphicData uri="http://schemas.openxmlformats.org/presentationml/2006/ole">
              <mc:AlternateContent xmlns:mc="http://schemas.openxmlformats.org/markup-compatibility/2006">
                <mc:Choice xmlns:v="urn:schemas-microsoft-com:vml" Requires="v">
                  <p:oleObj spid="_x0000_s15367" r:id="rId5" imgW="3914572" imgH="1774615" progId="Visio.Drawing.11">
                    <p:embed/>
                  </p:oleObj>
                </mc:Choice>
                <mc:Fallback>
                  <p:oleObj r:id="rId5" imgW="3914572" imgH="1774615" progId="Visio.Drawing.11">
                    <p:embed/>
                    <p:pic>
                      <p:nvPicPr>
                        <p:cNvPr id="9223" name="オブジェクト 5">
                          <a:extLst>
                            <a:ext uri="{FF2B5EF4-FFF2-40B4-BE49-F238E27FC236}">
                              <a16:creationId xmlns:a16="http://schemas.microsoft.com/office/drawing/2014/main" id="{A25E74E6-6014-45A7-BBCD-2C6FEF9591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35369" y="4067791"/>
                          <a:ext cx="4161587" cy="185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直線コネクタ 6">
              <a:extLst>
                <a:ext uri="{FF2B5EF4-FFF2-40B4-BE49-F238E27FC236}">
                  <a16:creationId xmlns:a16="http://schemas.microsoft.com/office/drawing/2014/main" id="{1DB95616-854B-4BE4-9C60-A4EC3F16D6F6}"/>
                </a:ext>
              </a:extLst>
            </p:cNvPr>
            <p:cNvCxnSpPr/>
            <p:nvPr/>
          </p:nvCxnSpPr>
          <p:spPr>
            <a:xfrm flipV="1">
              <a:off x="6985105" y="3993233"/>
              <a:ext cx="415111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正方形/長方形 7">
              <a:extLst>
                <a:ext uri="{FF2B5EF4-FFF2-40B4-BE49-F238E27FC236}">
                  <a16:creationId xmlns:a16="http://schemas.microsoft.com/office/drawing/2014/main" id="{49BCA239-8B12-4A37-AEAE-C72A03D05A6D}"/>
                </a:ext>
              </a:extLst>
            </p:cNvPr>
            <p:cNvSpPr/>
            <p:nvPr/>
          </p:nvSpPr>
          <p:spPr>
            <a:xfrm>
              <a:off x="7681217" y="3092304"/>
              <a:ext cx="2806079" cy="658977"/>
            </a:xfrm>
            <a:prstGeom prst="rect">
              <a:avLst/>
            </a:prstGeom>
            <a:noFill/>
            <a:ln>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a:defRPr/>
              </a:pPr>
              <a:endParaRPr kumimoji="1" lang="ja-JP" altLang="en-US" sz="1333">
                <a:solidFill>
                  <a:prstClr val="white"/>
                </a:solidFill>
                <a:latin typeface="Calibri"/>
                <a:ea typeface="ＭＳ Ｐゴシック" panose="020B0600070205080204" pitchFamily="50" charset="-128"/>
              </a:endParaRPr>
            </a:p>
          </p:txBody>
        </p:sp>
        <p:sp>
          <p:nvSpPr>
            <p:cNvPr id="9" name="テキスト ボックス 8">
              <a:extLst>
                <a:ext uri="{FF2B5EF4-FFF2-40B4-BE49-F238E27FC236}">
                  <a16:creationId xmlns:a16="http://schemas.microsoft.com/office/drawing/2014/main" id="{492C08AB-B87A-42A1-AF17-7A23BBC60042}"/>
                </a:ext>
              </a:extLst>
            </p:cNvPr>
            <p:cNvSpPr txBox="1"/>
            <p:nvPr/>
          </p:nvSpPr>
          <p:spPr>
            <a:xfrm>
              <a:off x="7801168" y="3365731"/>
              <a:ext cx="731508" cy="257425"/>
            </a:xfrm>
            <a:prstGeom prst="rect">
              <a:avLst/>
            </a:prstGeom>
            <a:noFill/>
            <a:ln>
              <a:solidFill>
                <a:schemeClr val="tx1">
                  <a:lumMod val="50000"/>
                  <a:lumOff val="50000"/>
                </a:schemeClr>
              </a:solidFill>
            </a:ln>
          </p:spPr>
          <p:txBody>
            <a:bodyPr lIns="48000" rIns="48000">
              <a:spAutoFit/>
            </a:bodyPr>
            <a:lstStyle/>
            <a:p>
              <a:pPr defTabSz="1219170">
                <a:defRPr/>
              </a:pPr>
              <a:r>
                <a:rPr kumimoji="1" lang="en-US" altLang="ja-JP" sz="1200" dirty="0">
                  <a:solidFill>
                    <a:prstClr val="black"/>
                  </a:solidFill>
                  <a:ea typeface="ＭＳ Ｐゴシック" panose="020B0600070205080204" pitchFamily="50" charset="-128"/>
                </a:rPr>
                <a:t>P-CSCF</a:t>
              </a:r>
              <a:endParaRPr kumimoji="1" lang="ja-JP" altLang="en-US" sz="1200" dirty="0">
                <a:solidFill>
                  <a:prstClr val="black"/>
                </a:solidFill>
                <a:ea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202946C9-0A7F-45A5-9EB4-0AAFDA235CA9}"/>
                </a:ext>
              </a:extLst>
            </p:cNvPr>
            <p:cNvSpPr txBox="1"/>
            <p:nvPr/>
          </p:nvSpPr>
          <p:spPr>
            <a:xfrm>
              <a:off x="8695889" y="3361797"/>
              <a:ext cx="729541" cy="257425"/>
            </a:xfrm>
            <a:prstGeom prst="rect">
              <a:avLst/>
            </a:prstGeom>
            <a:noFill/>
            <a:ln>
              <a:solidFill>
                <a:schemeClr val="tx1">
                  <a:lumMod val="50000"/>
                  <a:lumOff val="50000"/>
                </a:schemeClr>
              </a:solidFill>
            </a:ln>
          </p:spPr>
          <p:txBody>
            <a:bodyPr lIns="48000" rIns="48000">
              <a:spAutoFit/>
            </a:bodyPr>
            <a:lstStyle/>
            <a:p>
              <a:pPr defTabSz="1219170">
                <a:defRPr/>
              </a:pPr>
              <a:r>
                <a:rPr lang="en-US" altLang="ja-JP" sz="1200" dirty="0">
                  <a:solidFill>
                    <a:prstClr val="black"/>
                  </a:solidFill>
                  <a:ea typeface="ＭＳ Ｐゴシック" panose="020B0600070205080204" pitchFamily="50" charset="-128"/>
                </a:rPr>
                <a:t>I/S</a:t>
              </a:r>
              <a:r>
                <a:rPr kumimoji="1" lang="en-US" altLang="ja-JP" sz="1200" dirty="0">
                  <a:solidFill>
                    <a:prstClr val="black"/>
                  </a:solidFill>
                  <a:ea typeface="ＭＳ Ｐゴシック" panose="020B0600070205080204" pitchFamily="50" charset="-128"/>
                </a:rPr>
                <a:t>-CSCF</a:t>
              </a:r>
              <a:endParaRPr kumimoji="1" lang="ja-JP" altLang="en-US" sz="1200" dirty="0">
                <a:solidFill>
                  <a:prstClr val="black"/>
                </a:solidFill>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C7B9AA55-8FFC-4292-BA0C-7AC1CDB9C841}"/>
                </a:ext>
              </a:extLst>
            </p:cNvPr>
            <p:cNvSpPr txBox="1"/>
            <p:nvPr/>
          </p:nvSpPr>
          <p:spPr>
            <a:xfrm>
              <a:off x="9602408" y="3359829"/>
              <a:ext cx="764938" cy="257425"/>
            </a:xfrm>
            <a:prstGeom prst="rect">
              <a:avLst/>
            </a:prstGeom>
            <a:noFill/>
            <a:ln>
              <a:solidFill>
                <a:schemeClr val="tx1">
                  <a:lumMod val="50000"/>
                  <a:lumOff val="50000"/>
                </a:schemeClr>
              </a:solidFill>
            </a:ln>
          </p:spPr>
          <p:txBody>
            <a:bodyPr lIns="48000" rIns="48000">
              <a:spAutoFit/>
            </a:bodyPr>
            <a:lstStyle/>
            <a:p>
              <a:pPr defTabSz="1219170">
                <a:defRPr/>
              </a:pPr>
              <a:r>
                <a:rPr lang="en-US" altLang="ja-JP" sz="1200" dirty="0">
                  <a:solidFill>
                    <a:prstClr val="black"/>
                  </a:solidFill>
                  <a:ea typeface="ＭＳ Ｐゴシック" panose="020B0600070205080204" pitchFamily="50" charset="-128"/>
                </a:rPr>
                <a:t>IMS-HSS</a:t>
              </a:r>
              <a:endParaRPr kumimoji="1" lang="ja-JP" altLang="en-US" sz="1200" dirty="0">
                <a:solidFill>
                  <a:prstClr val="black"/>
                </a:solidFill>
                <a:ea typeface="ＭＳ Ｐゴシック" panose="020B0600070205080204" pitchFamily="50" charset="-128"/>
              </a:endParaRPr>
            </a:p>
          </p:txBody>
        </p:sp>
        <p:sp>
          <p:nvSpPr>
            <p:cNvPr id="9229" name="テキスト ボックス 11">
              <a:extLst>
                <a:ext uri="{FF2B5EF4-FFF2-40B4-BE49-F238E27FC236}">
                  <a16:creationId xmlns:a16="http://schemas.microsoft.com/office/drawing/2014/main" id="{78716CAB-0590-4D51-B7B4-17C9AB885D09}"/>
                </a:ext>
              </a:extLst>
            </p:cNvPr>
            <p:cNvSpPr txBox="1">
              <a:spLocks noChangeArrowheads="1"/>
            </p:cNvSpPr>
            <p:nvPr/>
          </p:nvSpPr>
          <p:spPr bwMode="auto">
            <a:xfrm>
              <a:off x="10583013" y="4808347"/>
              <a:ext cx="601027" cy="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000" rIns="48000">
              <a:spAutoFit/>
            </a:bodyPr>
            <a:lstStyle>
              <a:lvl1pPr>
                <a:spcBef>
                  <a:spcPct val="20000"/>
                </a:spcBef>
                <a:buBlip>
                  <a:blip r:embed="rId7"/>
                </a:buBlip>
                <a:defRPr sz="2800">
                  <a:solidFill>
                    <a:schemeClr val="tx1"/>
                  </a:solidFill>
                  <a:latin typeface="Calibri" panose="020F0502020204030204" pitchFamily="34" charset="0"/>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defTabSz="1219170">
                <a:spcBef>
                  <a:spcPct val="0"/>
                </a:spcBef>
                <a:buNone/>
              </a:pPr>
              <a:r>
                <a:rPr kumimoji="1" lang="en-US" altLang="ja-JP" sz="1200">
                  <a:solidFill>
                    <a:prstClr val="black"/>
                  </a:solidFill>
                  <a:latin typeface="Arial" panose="020B0604020202020204" pitchFamily="34" charset="0"/>
                  <a:ea typeface="ＭＳ Ｐゴシック" panose="020B0600070205080204" pitchFamily="50" charset="-128"/>
                </a:rPr>
                <a:t>SNPN</a:t>
              </a:r>
              <a:endParaRPr kumimoji="1" lang="ja-JP" altLang="en-US" sz="1200">
                <a:solidFill>
                  <a:prstClr val="black"/>
                </a:solidFill>
                <a:latin typeface="Arial" panose="020B0604020202020204" pitchFamily="34" charset="0"/>
                <a:ea typeface="ＭＳ Ｐゴシック" panose="020B0600070205080204" pitchFamily="50" charset="-128"/>
              </a:endParaRPr>
            </a:p>
          </p:txBody>
        </p:sp>
        <p:sp>
          <p:nvSpPr>
            <p:cNvPr id="9230" name="テキスト ボックス 12">
              <a:extLst>
                <a:ext uri="{FF2B5EF4-FFF2-40B4-BE49-F238E27FC236}">
                  <a16:creationId xmlns:a16="http://schemas.microsoft.com/office/drawing/2014/main" id="{43C7269D-6251-4818-BEB4-CCAAAA64BEB8}"/>
                </a:ext>
              </a:extLst>
            </p:cNvPr>
            <p:cNvSpPr txBox="1">
              <a:spLocks noChangeArrowheads="1"/>
            </p:cNvSpPr>
            <p:nvPr/>
          </p:nvSpPr>
          <p:spPr bwMode="auto">
            <a:xfrm>
              <a:off x="10519136" y="3287391"/>
              <a:ext cx="1271897" cy="42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8000" rIns="48000">
              <a:spAutoFit/>
            </a:bodyPr>
            <a:lstStyle>
              <a:lvl1pPr>
                <a:spcBef>
                  <a:spcPct val="20000"/>
                </a:spcBef>
                <a:buBlip>
                  <a:blip r:embed="rId7"/>
                </a:buBlip>
                <a:defRPr sz="2800">
                  <a:solidFill>
                    <a:schemeClr val="tx1"/>
                  </a:solidFill>
                  <a:latin typeface="Calibri" panose="020F0502020204030204" pitchFamily="34" charset="0"/>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defTabSz="1219170">
                <a:spcBef>
                  <a:spcPct val="0"/>
                </a:spcBef>
                <a:buNone/>
              </a:pPr>
              <a:r>
                <a:rPr lang="en-US" altLang="ja-JP" sz="1200">
                  <a:solidFill>
                    <a:prstClr val="black"/>
                  </a:solidFill>
                  <a:latin typeface="Arial" panose="020B0604020202020204" pitchFamily="34" charset="0"/>
                  <a:ea typeface="ＭＳ Ｐゴシック" panose="020B0600070205080204" pitchFamily="50" charset="-128"/>
                </a:rPr>
                <a:t>IMS Subscription Holder</a:t>
              </a:r>
              <a:endParaRPr kumimoji="1" lang="ja-JP" altLang="en-US" sz="1200">
                <a:solidFill>
                  <a:prstClr val="black"/>
                </a:solidFill>
                <a:latin typeface="Arial" panose="020B0604020202020204" pitchFamily="34" charset="0"/>
                <a:ea typeface="ＭＳ Ｐゴシック" panose="020B0600070205080204" pitchFamily="50" charset="-128"/>
              </a:endParaRPr>
            </a:p>
          </p:txBody>
        </p:sp>
        <p:cxnSp>
          <p:nvCxnSpPr>
            <p:cNvPr id="14" name="直線コネクタ 13">
              <a:extLst>
                <a:ext uri="{FF2B5EF4-FFF2-40B4-BE49-F238E27FC236}">
                  <a16:creationId xmlns:a16="http://schemas.microsoft.com/office/drawing/2014/main" id="{4772EE9C-C1CD-4FA6-9380-3B278FC158A3}"/>
                </a:ext>
              </a:extLst>
            </p:cNvPr>
            <p:cNvCxnSpPr/>
            <p:nvPr/>
          </p:nvCxnSpPr>
          <p:spPr>
            <a:xfrm flipH="1">
              <a:off x="9570945" y="3637190"/>
              <a:ext cx="287097" cy="519313"/>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9D874060-646F-481D-B5A5-1563514277F8}"/>
                </a:ext>
              </a:extLst>
            </p:cNvPr>
            <p:cNvCxnSpPr/>
            <p:nvPr/>
          </p:nvCxnSpPr>
          <p:spPr>
            <a:xfrm>
              <a:off x="8043038" y="3639156"/>
              <a:ext cx="0" cy="89896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39965DFD-CF30-4045-ABD2-9E5D648F1EE8}"/>
                </a:ext>
              </a:extLst>
            </p:cNvPr>
            <p:cNvCxnSpPr/>
            <p:nvPr/>
          </p:nvCxnSpPr>
          <p:spPr>
            <a:xfrm flipH="1">
              <a:off x="8684091" y="3239837"/>
              <a:ext cx="1628195" cy="393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0C12DD64-2FCD-4D45-835A-3B2AA5950CDA}"/>
                </a:ext>
              </a:extLst>
            </p:cNvPr>
            <p:cNvCxnSpPr/>
            <p:nvPr/>
          </p:nvCxnSpPr>
          <p:spPr>
            <a:xfrm>
              <a:off x="9049845" y="3241803"/>
              <a:ext cx="0" cy="12786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804E3DD9-669B-4C37-BB50-3A347DC6490C}"/>
                </a:ext>
              </a:extLst>
            </p:cNvPr>
            <p:cNvCxnSpPr/>
            <p:nvPr/>
          </p:nvCxnSpPr>
          <p:spPr>
            <a:xfrm>
              <a:off x="9948498" y="3235902"/>
              <a:ext cx="0" cy="12786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236" name="テキスト ボックス 18">
              <a:extLst>
                <a:ext uri="{FF2B5EF4-FFF2-40B4-BE49-F238E27FC236}">
                  <a16:creationId xmlns:a16="http://schemas.microsoft.com/office/drawing/2014/main" id="{41A8FF09-3C5F-4674-8FDF-E1BACBE70D45}"/>
                </a:ext>
              </a:extLst>
            </p:cNvPr>
            <p:cNvSpPr txBox="1">
              <a:spLocks noChangeArrowheads="1"/>
            </p:cNvSpPr>
            <p:nvPr/>
          </p:nvSpPr>
          <p:spPr bwMode="auto">
            <a:xfrm>
              <a:off x="9264075" y="3743913"/>
              <a:ext cx="455999" cy="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7"/>
                </a:buBlip>
                <a:defRPr sz="2800">
                  <a:solidFill>
                    <a:schemeClr val="tx1"/>
                  </a:solidFill>
                  <a:latin typeface="Calibri" panose="020F0502020204030204" pitchFamily="34" charset="0"/>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defTabSz="1219170">
                <a:spcBef>
                  <a:spcPct val="0"/>
                </a:spcBef>
                <a:buNone/>
              </a:pPr>
              <a:r>
                <a:rPr kumimoji="1" lang="en-US" altLang="ja-JP" sz="1200">
                  <a:solidFill>
                    <a:prstClr val="black"/>
                  </a:solidFill>
                  <a:latin typeface="Arial" panose="020B0604020202020204" pitchFamily="34" charset="0"/>
                  <a:ea typeface="ＭＳ Ｐゴシック" panose="020B0600070205080204" pitchFamily="50" charset="-128"/>
                </a:rPr>
                <a:t>NU1</a:t>
              </a:r>
            </a:p>
          </p:txBody>
        </p:sp>
      </p:gr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EF116B8F-A2E1-4421-9D03-03374E0C3839}"/>
              </a:ext>
            </a:extLst>
          </p:cNvPr>
          <p:cNvSpPr>
            <a:spLocks noGrp="1"/>
          </p:cNvSpPr>
          <p:nvPr>
            <p:ph type="title"/>
          </p:nvPr>
        </p:nvSpPr>
        <p:spPr>
          <a:xfrm>
            <a:off x="169334" y="228600"/>
            <a:ext cx="9994900" cy="1143000"/>
          </a:xfrm>
        </p:spPr>
        <p:txBody>
          <a:bodyPr/>
          <a:lstStyle/>
          <a:p>
            <a:r>
              <a:rPr lang="en-US" altLang="en-US" sz="3733"/>
              <a:t>Enhanced support of Industrial Internet of Things</a:t>
            </a:r>
            <a:endParaRPr lang="en-GB" altLang="en-US" sz="3733"/>
          </a:p>
        </p:txBody>
      </p:sp>
      <p:sp>
        <p:nvSpPr>
          <p:cNvPr id="10243" name="Content Placeholder 2">
            <a:extLst>
              <a:ext uri="{FF2B5EF4-FFF2-40B4-BE49-F238E27FC236}">
                <a16:creationId xmlns:a16="http://schemas.microsoft.com/office/drawing/2014/main" id="{43194E29-684E-48B2-A013-CC7E5C8B5E6A}"/>
              </a:ext>
            </a:extLst>
          </p:cNvPr>
          <p:cNvSpPr>
            <a:spLocks noGrp="1"/>
          </p:cNvSpPr>
          <p:nvPr>
            <p:ph idx="1"/>
          </p:nvPr>
        </p:nvSpPr>
        <p:spPr>
          <a:xfrm>
            <a:off x="632884" y="1261534"/>
            <a:ext cx="11184467" cy="4995333"/>
          </a:xfrm>
        </p:spPr>
        <p:txBody>
          <a:bodyPr/>
          <a:lstStyle/>
          <a:p>
            <a:r>
              <a:rPr lang="en-US" altLang="ja-JP" sz="2667"/>
              <a:t>To enhance support of Time Sensitive Communication (TSC), including enhancements for support of deterministic applications and enhancements to IEEE Time-Sensitive Networking (TSN). Key issues addressed in the study include Uplink Time Synchronization, UE-UE TSC communication, Exposure of QoS and related enhancements, Exposure of Time Synchronization services for activation/deactivation, support for PTP time sync and use of Survival Time for Deterministic Applications in 5GS.</a:t>
            </a:r>
            <a:endParaRPr lang="en-US" altLang="en-US"/>
          </a:p>
        </p:txBody>
      </p:sp>
      <p:pic>
        <p:nvPicPr>
          <p:cNvPr id="10244" name="図 21">
            <a:extLst>
              <a:ext uri="{FF2B5EF4-FFF2-40B4-BE49-F238E27FC236}">
                <a16:creationId xmlns:a16="http://schemas.microsoft.com/office/drawing/2014/main" id="{BDAEC76C-93D7-4EF8-9645-EF058ED660A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87701" y="5325533"/>
            <a:ext cx="808567" cy="80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正方形/長方形 22">
            <a:extLst>
              <a:ext uri="{FF2B5EF4-FFF2-40B4-BE49-F238E27FC236}">
                <a16:creationId xmlns:a16="http://schemas.microsoft.com/office/drawing/2014/main" id="{B12B0A51-D8E2-44B5-A56A-BA0F2F09FEE0}"/>
              </a:ext>
            </a:extLst>
          </p:cNvPr>
          <p:cNvSpPr/>
          <p:nvPr/>
        </p:nvSpPr>
        <p:spPr bwMode="auto">
          <a:xfrm>
            <a:off x="4705351" y="4891618"/>
            <a:ext cx="2817283" cy="1365249"/>
          </a:xfrm>
          <a:prstGeom prst="rect">
            <a:avLst/>
          </a:prstGeom>
          <a:solidFill>
            <a:sysClr val="window" lastClr="FFFFFF"/>
          </a:solidFill>
          <a:ln w="19050" cap="flat" cmpd="sng" algn="ctr">
            <a:solidFill>
              <a:srgbClr val="3A3A3A"/>
            </a:solidFill>
            <a:prstDash val="solid"/>
            <a:round/>
            <a:headEnd type="none" w="med" len="med"/>
            <a:tailEnd type="none" w="med" len="med"/>
          </a:ln>
          <a:effectLst/>
        </p:spPr>
        <p:txBody>
          <a:bodyPr wrap="none" anchor="ctr"/>
          <a:lstStyle/>
          <a:p>
            <a:pPr defTabSz="1219170" eaLnBrk="1" hangingPunct="1">
              <a:defRPr/>
            </a:pPr>
            <a:endParaRPr lang="ja-JP" altLang="en-US" sz="2667" kern="0" dirty="0">
              <a:solidFill>
                <a:srgbClr val="3A3A3A"/>
              </a:solidFill>
              <a:ea typeface="ＭＳ Ｐゴシック" panose="020B0600070205080204" pitchFamily="50" charset="-128"/>
            </a:endParaRPr>
          </a:p>
        </p:txBody>
      </p:sp>
      <p:pic>
        <p:nvPicPr>
          <p:cNvPr id="10246" name="図 23">
            <a:extLst>
              <a:ext uri="{FF2B5EF4-FFF2-40B4-BE49-F238E27FC236}">
                <a16:creationId xmlns:a16="http://schemas.microsoft.com/office/drawing/2014/main" id="{FA538F0A-53A8-47A9-B743-F84177E25EB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4351" y="5325534"/>
            <a:ext cx="776816" cy="776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図 24">
            <a:extLst>
              <a:ext uri="{FF2B5EF4-FFF2-40B4-BE49-F238E27FC236}">
                <a16:creationId xmlns:a16="http://schemas.microsoft.com/office/drawing/2014/main" id="{F777C473-A7DD-4D24-A605-C7195C1560D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06434" y="5295901"/>
            <a:ext cx="833967" cy="8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雲 25">
            <a:extLst>
              <a:ext uri="{FF2B5EF4-FFF2-40B4-BE49-F238E27FC236}">
                <a16:creationId xmlns:a16="http://schemas.microsoft.com/office/drawing/2014/main" id="{219E8750-9B5F-4DEE-8AA6-E76EE2546165}"/>
              </a:ext>
            </a:extLst>
          </p:cNvPr>
          <p:cNvSpPr/>
          <p:nvPr/>
        </p:nvSpPr>
        <p:spPr bwMode="auto">
          <a:xfrm>
            <a:off x="6040968" y="5240867"/>
            <a:ext cx="1299633" cy="946151"/>
          </a:xfrm>
          <a:prstGeom prst="cloud">
            <a:avLst/>
          </a:prstGeom>
          <a:solidFill>
            <a:sysClr val="window" lastClr="FFFFFF"/>
          </a:solidFill>
          <a:ln w="19050" cap="flat" cmpd="sng" algn="ctr">
            <a:solidFill>
              <a:srgbClr val="3A3A3A"/>
            </a:solidFill>
            <a:prstDash val="solid"/>
            <a:round/>
            <a:headEnd type="none" w="med" len="med"/>
            <a:tailEnd type="none" w="med" len="med"/>
          </a:ln>
          <a:effectLst/>
        </p:spPr>
        <p:txBody>
          <a:bodyPr wrap="none" anchor="ctr"/>
          <a:lstStyle/>
          <a:p>
            <a:pPr algn="ctr" defTabSz="1219170" eaLnBrk="1" hangingPunct="1">
              <a:defRPr/>
            </a:pPr>
            <a:r>
              <a:rPr lang="en-US" altLang="ja-JP" sz="1600" b="1" kern="0" dirty="0">
                <a:solidFill>
                  <a:srgbClr val="3A3A3A"/>
                </a:solidFill>
                <a:ea typeface="ＭＳ Ｐゴシック" panose="020B0600070205080204" pitchFamily="50" charset="-128"/>
              </a:rPr>
              <a:t>Core NW</a:t>
            </a:r>
            <a:endParaRPr lang="ja-JP" altLang="en-US" sz="1600" b="1" kern="0" dirty="0">
              <a:solidFill>
                <a:srgbClr val="3A3A3A"/>
              </a:solidFill>
              <a:ea typeface="ＭＳ Ｐゴシック" panose="020B0600070205080204" pitchFamily="50" charset="-128"/>
            </a:endParaRPr>
          </a:p>
        </p:txBody>
      </p:sp>
      <p:cxnSp>
        <p:nvCxnSpPr>
          <p:cNvPr id="10249" name="直線コネクタ 26">
            <a:extLst>
              <a:ext uri="{FF2B5EF4-FFF2-40B4-BE49-F238E27FC236}">
                <a16:creationId xmlns:a16="http://schemas.microsoft.com/office/drawing/2014/main" id="{B7E9891E-6D24-4E9D-A675-7FD97429211B}"/>
              </a:ext>
            </a:extLst>
          </p:cNvPr>
          <p:cNvCxnSpPr>
            <a:cxnSpLocks noChangeShapeType="1"/>
            <a:stCxn id="26" idx="0"/>
          </p:cNvCxnSpPr>
          <p:nvPr/>
        </p:nvCxnSpPr>
        <p:spPr bwMode="auto">
          <a:xfrm>
            <a:off x="7340601" y="5712884"/>
            <a:ext cx="793751" cy="0"/>
          </a:xfrm>
          <a:prstGeom prst="line">
            <a:avLst/>
          </a:prstGeom>
          <a:noFill/>
          <a:ln w="19050" algn="ctr">
            <a:solidFill>
              <a:srgbClr val="3A3A3A"/>
            </a:solidFill>
            <a:round/>
            <a:headEnd/>
            <a:tailEnd/>
          </a:ln>
          <a:extLst>
            <a:ext uri="{909E8E84-426E-40DD-AFC4-6F175D3DCCD1}">
              <a14:hiddenFill xmlns:a14="http://schemas.microsoft.com/office/drawing/2010/main">
                <a:noFill/>
              </a14:hiddenFill>
            </a:ext>
          </a:extLst>
        </p:spPr>
      </p:cxnSp>
      <p:cxnSp>
        <p:nvCxnSpPr>
          <p:cNvPr id="10250" name="直線コネクタ 27">
            <a:extLst>
              <a:ext uri="{FF2B5EF4-FFF2-40B4-BE49-F238E27FC236}">
                <a16:creationId xmlns:a16="http://schemas.microsoft.com/office/drawing/2014/main" id="{C3A966B8-50D6-499E-9FD5-A0B4283FFF02}"/>
              </a:ext>
            </a:extLst>
          </p:cNvPr>
          <p:cNvCxnSpPr>
            <a:cxnSpLocks noChangeShapeType="1"/>
            <a:endCxn id="10247" idx="3"/>
          </p:cNvCxnSpPr>
          <p:nvPr/>
        </p:nvCxnSpPr>
        <p:spPr bwMode="auto">
          <a:xfrm flipH="1" flipV="1">
            <a:off x="5740400" y="5712884"/>
            <a:ext cx="304800" cy="0"/>
          </a:xfrm>
          <a:prstGeom prst="line">
            <a:avLst/>
          </a:prstGeom>
          <a:noFill/>
          <a:ln w="19050" algn="ctr">
            <a:solidFill>
              <a:srgbClr val="3A3A3A"/>
            </a:solidFill>
            <a:round/>
            <a:headEnd/>
            <a:tailEnd/>
          </a:ln>
          <a:extLst>
            <a:ext uri="{909E8E84-426E-40DD-AFC4-6F175D3DCCD1}">
              <a14:hiddenFill xmlns:a14="http://schemas.microsoft.com/office/drawing/2010/main">
                <a:noFill/>
              </a14:hiddenFill>
            </a:ext>
          </a:extLst>
        </p:spPr>
      </p:cxnSp>
      <p:cxnSp>
        <p:nvCxnSpPr>
          <p:cNvPr id="10251" name="直線コネクタ 28">
            <a:extLst>
              <a:ext uri="{FF2B5EF4-FFF2-40B4-BE49-F238E27FC236}">
                <a16:creationId xmlns:a16="http://schemas.microsoft.com/office/drawing/2014/main" id="{C1921B9D-AA42-43AD-8C79-BC037EF4E22A}"/>
              </a:ext>
            </a:extLst>
          </p:cNvPr>
          <p:cNvCxnSpPr>
            <a:cxnSpLocks noChangeShapeType="1"/>
            <a:stCxn id="10247" idx="1"/>
            <a:endCxn id="10244" idx="3"/>
          </p:cNvCxnSpPr>
          <p:nvPr/>
        </p:nvCxnSpPr>
        <p:spPr bwMode="auto">
          <a:xfrm flipH="1">
            <a:off x="3996267" y="5712884"/>
            <a:ext cx="910167" cy="14816"/>
          </a:xfrm>
          <a:prstGeom prst="line">
            <a:avLst/>
          </a:prstGeom>
          <a:noFill/>
          <a:ln w="19050" algn="ctr">
            <a:solidFill>
              <a:srgbClr val="3A3A3A"/>
            </a:solidFill>
            <a:prstDash val="sysDot"/>
            <a:round/>
            <a:headEnd/>
            <a:tailEnd/>
          </a:ln>
          <a:extLst>
            <a:ext uri="{909E8E84-426E-40DD-AFC4-6F175D3DCCD1}">
              <a14:hiddenFill xmlns:a14="http://schemas.microsoft.com/office/drawing/2010/main">
                <a:noFill/>
              </a14:hiddenFill>
            </a:ext>
          </a:extLst>
        </p:spPr>
      </p:cxnSp>
      <p:grpSp>
        <p:nvGrpSpPr>
          <p:cNvPr id="10252" name="グループ化 29">
            <a:extLst>
              <a:ext uri="{FF2B5EF4-FFF2-40B4-BE49-F238E27FC236}">
                <a16:creationId xmlns:a16="http://schemas.microsoft.com/office/drawing/2014/main" id="{763DF603-711B-4CA2-933C-BD88093EA7A2}"/>
              </a:ext>
            </a:extLst>
          </p:cNvPr>
          <p:cNvGrpSpPr>
            <a:grpSpLocks/>
          </p:cNvGrpSpPr>
          <p:nvPr/>
        </p:nvGrpSpPr>
        <p:grpSpPr bwMode="auto">
          <a:xfrm>
            <a:off x="3340100" y="4868333"/>
            <a:ext cx="508000" cy="508000"/>
            <a:chOff x="8474031" y="1358900"/>
            <a:chExt cx="913035" cy="913035"/>
          </a:xfrm>
        </p:grpSpPr>
        <p:sp>
          <p:nvSpPr>
            <p:cNvPr id="31" name="楕円 30">
              <a:extLst>
                <a:ext uri="{FF2B5EF4-FFF2-40B4-BE49-F238E27FC236}">
                  <a16:creationId xmlns:a16="http://schemas.microsoft.com/office/drawing/2014/main" id="{30239EF2-7901-4A49-87AF-C530F801F895}"/>
                </a:ext>
              </a:extLst>
            </p:cNvPr>
            <p:cNvSpPr/>
            <p:nvPr/>
          </p:nvSpPr>
          <p:spPr bwMode="auto">
            <a:xfrm>
              <a:off x="8474031" y="1358900"/>
              <a:ext cx="913035" cy="913035"/>
            </a:xfrm>
            <a:prstGeom prst="ellipse">
              <a:avLst/>
            </a:prstGeom>
            <a:solidFill>
              <a:srgbClr val="FF4775">
                <a:lumMod val="20000"/>
                <a:lumOff val="80000"/>
              </a:srgbClr>
            </a:solidFill>
            <a:ln w="38100" cap="flat" cmpd="sng" algn="ctr">
              <a:solidFill>
                <a:srgbClr val="CC0033"/>
              </a:solidFill>
              <a:prstDash val="solid"/>
              <a:round/>
              <a:headEnd type="none" w="med" len="med"/>
              <a:tailEnd type="none" w="med" len="med"/>
            </a:ln>
            <a:effectLst/>
          </p:spPr>
          <p:txBody>
            <a:bodyPr wrap="none" anchor="ctr"/>
            <a:lstStyle/>
            <a:p>
              <a:pPr defTabSz="1219170" eaLnBrk="1" hangingPunct="1">
                <a:defRPr/>
              </a:pPr>
              <a:endParaRPr lang="ja-JP" altLang="en-US" sz="2667" kern="0" dirty="0">
                <a:solidFill>
                  <a:srgbClr val="3A3A3A"/>
                </a:solidFill>
                <a:ea typeface="ＭＳ Ｐゴシック" panose="020B0600070205080204" pitchFamily="50" charset="-128"/>
              </a:endParaRPr>
            </a:p>
          </p:txBody>
        </p:sp>
        <p:cxnSp>
          <p:nvCxnSpPr>
            <p:cNvPr id="10261" name="直線コネクタ 31">
              <a:extLst>
                <a:ext uri="{FF2B5EF4-FFF2-40B4-BE49-F238E27FC236}">
                  <a16:creationId xmlns:a16="http://schemas.microsoft.com/office/drawing/2014/main" id="{51405F4B-4BD4-4598-A500-7CC5AFC70BF9}"/>
                </a:ext>
              </a:extLst>
            </p:cNvPr>
            <p:cNvCxnSpPr>
              <a:cxnSpLocks noChangeShapeType="1"/>
              <a:stCxn id="31" idx="0"/>
            </p:cNvCxnSpPr>
            <p:nvPr/>
          </p:nvCxnSpPr>
          <p:spPr bwMode="auto">
            <a:xfrm flipH="1">
              <a:off x="8928100" y="1358900"/>
              <a:ext cx="2449" cy="469161"/>
            </a:xfrm>
            <a:prstGeom prst="line">
              <a:avLst/>
            </a:prstGeom>
            <a:noFill/>
            <a:ln w="38100" algn="ctr">
              <a:solidFill>
                <a:srgbClr val="CC0033"/>
              </a:solidFill>
              <a:round/>
              <a:headEnd/>
              <a:tailEnd/>
            </a:ln>
            <a:extLst>
              <a:ext uri="{909E8E84-426E-40DD-AFC4-6F175D3DCCD1}">
                <a14:hiddenFill xmlns:a14="http://schemas.microsoft.com/office/drawing/2010/main">
                  <a:noFill/>
                </a14:hiddenFill>
              </a:ext>
            </a:extLst>
          </p:spPr>
        </p:cxnSp>
        <p:cxnSp>
          <p:nvCxnSpPr>
            <p:cNvPr id="10262" name="直線コネクタ 32">
              <a:extLst>
                <a:ext uri="{FF2B5EF4-FFF2-40B4-BE49-F238E27FC236}">
                  <a16:creationId xmlns:a16="http://schemas.microsoft.com/office/drawing/2014/main" id="{B654C6DC-514B-4227-B39C-11F1460B75B9}"/>
                </a:ext>
              </a:extLst>
            </p:cNvPr>
            <p:cNvCxnSpPr>
              <a:cxnSpLocks noChangeShapeType="1"/>
            </p:cNvCxnSpPr>
            <p:nvPr/>
          </p:nvCxnSpPr>
          <p:spPr bwMode="auto">
            <a:xfrm flipH="1" flipV="1">
              <a:off x="8928101" y="1815876"/>
              <a:ext cx="315467" cy="185632"/>
            </a:xfrm>
            <a:prstGeom prst="line">
              <a:avLst/>
            </a:prstGeom>
            <a:noFill/>
            <a:ln w="38100" algn="ctr">
              <a:solidFill>
                <a:srgbClr val="CC0033"/>
              </a:solidFill>
              <a:round/>
              <a:headEnd/>
              <a:tailEnd/>
            </a:ln>
            <a:extLst>
              <a:ext uri="{909E8E84-426E-40DD-AFC4-6F175D3DCCD1}">
                <a14:hiddenFill xmlns:a14="http://schemas.microsoft.com/office/drawing/2010/main">
                  <a:noFill/>
                </a14:hiddenFill>
              </a:ext>
            </a:extLst>
          </p:spPr>
        </p:cxnSp>
      </p:grpSp>
      <p:grpSp>
        <p:nvGrpSpPr>
          <p:cNvPr id="10253" name="グループ化 33">
            <a:extLst>
              <a:ext uri="{FF2B5EF4-FFF2-40B4-BE49-F238E27FC236}">
                <a16:creationId xmlns:a16="http://schemas.microsoft.com/office/drawing/2014/main" id="{24F65929-2464-4112-A2E4-03E9CFEA936A}"/>
              </a:ext>
            </a:extLst>
          </p:cNvPr>
          <p:cNvGrpSpPr>
            <a:grpSpLocks/>
          </p:cNvGrpSpPr>
          <p:nvPr/>
        </p:nvGrpSpPr>
        <p:grpSpPr bwMode="auto">
          <a:xfrm>
            <a:off x="8288867" y="4868333"/>
            <a:ext cx="508000" cy="508000"/>
            <a:chOff x="8474031" y="1358900"/>
            <a:chExt cx="913035" cy="913035"/>
          </a:xfrm>
        </p:grpSpPr>
        <p:sp>
          <p:nvSpPr>
            <p:cNvPr id="35" name="楕円 34">
              <a:extLst>
                <a:ext uri="{FF2B5EF4-FFF2-40B4-BE49-F238E27FC236}">
                  <a16:creationId xmlns:a16="http://schemas.microsoft.com/office/drawing/2014/main" id="{53A1AFD9-73FF-4D06-96D9-61EA3D837277}"/>
                </a:ext>
              </a:extLst>
            </p:cNvPr>
            <p:cNvSpPr/>
            <p:nvPr/>
          </p:nvSpPr>
          <p:spPr bwMode="auto">
            <a:xfrm>
              <a:off x="8474031" y="1358900"/>
              <a:ext cx="913035" cy="913035"/>
            </a:xfrm>
            <a:prstGeom prst="ellipse">
              <a:avLst/>
            </a:prstGeom>
            <a:solidFill>
              <a:srgbClr val="FF4775">
                <a:lumMod val="20000"/>
                <a:lumOff val="80000"/>
              </a:srgbClr>
            </a:solidFill>
            <a:ln w="38100" cap="flat" cmpd="sng" algn="ctr">
              <a:solidFill>
                <a:srgbClr val="CC0033"/>
              </a:solidFill>
              <a:prstDash val="solid"/>
              <a:round/>
              <a:headEnd type="none" w="med" len="med"/>
              <a:tailEnd type="none" w="med" len="med"/>
            </a:ln>
            <a:effectLst/>
          </p:spPr>
          <p:txBody>
            <a:bodyPr wrap="none" anchor="ctr"/>
            <a:lstStyle/>
            <a:p>
              <a:pPr defTabSz="1219170" eaLnBrk="1" hangingPunct="1">
                <a:defRPr/>
              </a:pPr>
              <a:endParaRPr lang="ja-JP" altLang="en-US" sz="2667" kern="0" dirty="0">
                <a:solidFill>
                  <a:srgbClr val="3A3A3A"/>
                </a:solidFill>
                <a:ea typeface="ＭＳ Ｐゴシック" panose="020B0600070205080204" pitchFamily="50" charset="-128"/>
              </a:endParaRPr>
            </a:p>
          </p:txBody>
        </p:sp>
        <p:cxnSp>
          <p:nvCxnSpPr>
            <p:cNvPr id="10258" name="直線コネクタ 35">
              <a:extLst>
                <a:ext uri="{FF2B5EF4-FFF2-40B4-BE49-F238E27FC236}">
                  <a16:creationId xmlns:a16="http://schemas.microsoft.com/office/drawing/2014/main" id="{966C6C7A-1847-4EB0-A117-0CD6C02DA1AB}"/>
                </a:ext>
              </a:extLst>
            </p:cNvPr>
            <p:cNvCxnSpPr>
              <a:cxnSpLocks noChangeShapeType="1"/>
              <a:stCxn id="35" idx="0"/>
            </p:cNvCxnSpPr>
            <p:nvPr/>
          </p:nvCxnSpPr>
          <p:spPr bwMode="auto">
            <a:xfrm flipH="1">
              <a:off x="8928100" y="1358900"/>
              <a:ext cx="2449" cy="469161"/>
            </a:xfrm>
            <a:prstGeom prst="line">
              <a:avLst/>
            </a:prstGeom>
            <a:noFill/>
            <a:ln w="38100" algn="ctr">
              <a:solidFill>
                <a:srgbClr val="CC0033"/>
              </a:solidFill>
              <a:round/>
              <a:headEnd/>
              <a:tailEnd/>
            </a:ln>
            <a:extLst>
              <a:ext uri="{909E8E84-426E-40DD-AFC4-6F175D3DCCD1}">
                <a14:hiddenFill xmlns:a14="http://schemas.microsoft.com/office/drawing/2010/main">
                  <a:noFill/>
                </a14:hiddenFill>
              </a:ext>
            </a:extLst>
          </p:spPr>
        </p:cxnSp>
        <p:cxnSp>
          <p:nvCxnSpPr>
            <p:cNvPr id="10259" name="直線コネクタ 36">
              <a:extLst>
                <a:ext uri="{FF2B5EF4-FFF2-40B4-BE49-F238E27FC236}">
                  <a16:creationId xmlns:a16="http://schemas.microsoft.com/office/drawing/2014/main" id="{D66B81F8-D630-4146-8D32-EE70720DAD34}"/>
                </a:ext>
              </a:extLst>
            </p:cNvPr>
            <p:cNvCxnSpPr>
              <a:cxnSpLocks noChangeShapeType="1"/>
            </p:cNvCxnSpPr>
            <p:nvPr/>
          </p:nvCxnSpPr>
          <p:spPr bwMode="auto">
            <a:xfrm flipH="1" flipV="1">
              <a:off x="8928101" y="1815876"/>
              <a:ext cx="315467" cy="185632"/>
            </a:xfrm>
            <a:prstGeom prst="line">
              <a:avLst/>
            </a:prstGeom>
            <a:noFill/>
            <a:ln w="38100" algn="ctr">
              <a:solidFill>
                <a:srgbClr val="CC0033"/>
              </a:solidFill>
              <a:round/>
              <a:headEnd/>
              <a:tailEnd/>
            </a:ln>
            <a:extLst>
              <a:ext uri="{909E8E84-426E-40DD-AFC4-6F175D3DCCD1}">
                <a14:hiddenFill xmlns:a14="http://schemas.microsoft.com/office/drawing/2010/main">
                  <a:noFill/>
                </a14:hiddenFill>
              </a:ext>
            </a:extLst>
          </p:spPr>
        </p:cxnSp>
      </p:grpSp>
      <p:cxnSp>
        <p:nvCxnSpPr>
          <p:cNvPr id="10254" name="カギ線コネクタ 37">
            <a:extLst>
              <a:ext uri="{FF2B5EF4-FFF2-40B4-BE49-F238E27FC236}">
                <a16:creationId xmlns:a16="http://schemas.microsoft.com/office/drawing/2014/main" id="{E4E41886-0831-4392-A3B9-31A15543E028}"/>
              </a:ext>
            </a:extLst>
          </p:cNvPr>
          <p:cNvCxnSpPr>
            <a:cxnSpLocks noChangeShapeType="1"/>
          </p:cNvCxnSpPr>
          <p:nvPr/>
        </p:nvCxnSpPr>
        <p:spPr bwMode="auto">
          <a:xfrm rot="16200000" flipH="1">
            <a:off x="6068484" y="2311401"/>
            <a:ext cx="0" cy="4948767"/>
          </a:xfrm>
          <a:prstGeom prst="bentConnector3">
            <a:avLst>
              <a:gd name="adj1" fmla="val -199448792"/>
            </a:avLst>
          </a:prstGeom>
          <a:noFill/>
          <a:ln w="76200" algn="ctr">
            <a:solidFill>
              <a:srgbClr val="FFDAE3"/>
            </a:solidFill>
            <a:round/>
            <a:headEnd type="triangle" w="med" len="med"/>
            <a:tailEnd type="triangle" w="med" len="med"/>
          </a:ln>
          <a:extLst>
            <a:ext uri="{909E8E84-426E-40DD-AFC4-6F175D3DCCD1}">
              <a14:hiddenFill xmlns:a14="http://schemas.microsoft.com/office/drawing/2010/main">
                <a:noFill/>
              </a14:hiddenFill>
            </a:ext>
          </a:extLst>
        </p:spPr>
      </p:cxnSp>
      <p:sp>
        <p:nvSpPr>
          <p:cNvPr id="39" name="テキスト ボックス 38">
            <a:extLst>
              <a:ext uri="{FF2B5EF4-FFF2-40B4-BE49-F238E27FC236}">
                <a16:creationId xmlns:a16="http://schemas.microsoft.com/office/drawing/2014/main" id="{F0886538-D950-4FEC-82A0-93517C44A7BF}"/>
              </a:ext>
            </a:extLst>
          </p:cNvPr>
          <p:cNvSpPr txBox="1"/>
          <p:nvPr/>
        </p:nvSpPr>
        <p:spPr>
          <a:xfrm>
            <a:off x="4817534" y="4279900"/>
            <a:ext cx="2294218" cy="338554"/>
          </a:xfrm>
          <a:prstGeom prst="rect">
            <a:avLst/>
          </a:prstGeom>
          <a:noFill/>
        </p:spPr>
        <p:txBody>
          <a:bodyPr wrap="none">
            <a:spAutoFit/>
          </a:bodyPr>
          <a:lstStyle/>
          <a:p>
            <a:pPr defTabSz="1219170" eaLnBrk="1" hangingPunct="1">
              <a:defRPr/>
            </a:pPr>
            <a:r>
              <a:rPr lang="en-US" altLang="ja-JP" sz="1600" b="1" kern="0" dirty="0">
                <a:solidFill>
                  <a:srgbClr val="CC0033"/>
                </a:solidFill>
                <a:ea typeface="ＭＳ Ｐゴシック" panose="020B0600070205080204" pitchFamily="50" charset="-128"/>
              </a:rPr>
              <a:t>Time synchronization</a:t>
            </a:r>
            <a:endParaRPr lang="ja-JP" altLang="en-US" sz="1600" b="1" kern="0" dirty="0">
              <a:solidFill>
                <a:srgbClr val="CC0033"/>
              </a:solidFill>
              <a:ea typeface="ＭＳ Ｐゴシック" panose="020B0600070205080204" pitchFamily="50" charset="-128"/>
            </a:endParaRPr>
          </a:p>
        </p:txBody>
      </p:sp>
      <p:sp>
        <p:nvSpPr>
          <p:cNvPr id="40" name="テキスト ボックス 39">
            <a:extLst>
              <a:ext uri="{FF2B5EF4-FFF2-40B4-BE49-F238E27FC236}">
                <a16:creationId xmlns:a16="http://schemas.microsoft.com/office/drawing/2014/main" id="{D81BD6AF-3EEF-43FB-BD20-16FCD8F5EF1F}"/>
              </a:ext>
            </a:extLst>
          </p:cNvPr>
          <p:cNvSpPr txBox="1"/>
          <p:nvPr/>
        </p:nvSpPr>
        <p:spPr>
          <a:xfrm>
            <a:off x="5363634" y="4921251"/>
            <a:ext cx="1133644" cy="318100"/>
          </a:xfrm>
          <a:prstGeom prst="rect">
            <a:avLst/>
          </a:prstGeom>
          <a:noFill/>
        </p:spPr>
        <p:txBody>
          <a:bodyPr wrap="none">
            <a:spAutoFit/>
          </a:bodyPr>
          <a:lstStyle/>
          <a:p>
            <a:pPr defTabSz="1219170" eaLnBrk="1" hangingPunct="1">
              <a:defRPr/>
            </a:pPr>
            <a:r>
              <a:rPr lang="en-US" altLang="ja-JP" sz="1467" b="1" kern="0" dirty="0">
                <a:solidFill>
                  <a:srgbClr val="3A3A3A"/>
                </a:solidFill>
                <a:ea typeface="ＭＳ Ｐゴシック" panose="020B0600070205080204" pitchFamily="50" charset="-128"/>
              </a:rPr>
              <a:t>5G</a:t>
            </a:r>
            <a:r>
              <a:rPr lang="ja-JP" altLang="en-US" sz="1467" b="1" kern="0" dirty="0">
                <a:solidFill>
                  <a:srgbClr val="3A3A3A"/>
                </a:solidFill>
                <a:ea typeface="ＭＳ Ｐゴシック" panose="020B0600070205080204" pitchFamily="50" charset="-128"/>
              </a:rPr>
              <a:t> </a:t>
            </a:r>
            <a:r>
              <a:rPr lang="en-US" altLang="ja-JP" sz="1467" b="1" kern="0" dirty="0">
                <a:solidFill>
                  <a:srgbClr val="3A3A3A"/>
                </a:solidFill>
                <a:ea typeface="ＭＳ Ｐゴシック" panose="020B0600070205080204" pitchFamily="50" charset="-128"/>
              </a:rPr>
              <a:t>system</a:t>
            </a:r>
            <a:endParaRPr lang="ja-JP" altLang="en-US" sz="1467" b="1" kern="0" dirty="0">
              <a:solidFill>
                <a:srgbClr val="3A3A3A"/>
              </a:solidFill>
              <a:ea typeface="ＭＳ Ｐゴシック" panose="020B0600070205080204" pitchFamily="50" charset="-128"/>
            </a:endParaRP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7B366E16-B5E0-4FD9-9BBB-0332C73FB40E}"/>
              </a:ext>
            </a:extLst>
          </p:cNvPr>
          <p:cNvSpPr>
            <a:spLocks noGrp="1"/>
          </p:cNvSpPr>
          <p:nvPr>
            <p:ph type="title"/>
          </p:nvPr>
        </p:nvSpPr>
        <p:spPr>
          <a:xfrm>
            <a:off x="-116417" y="150284"/>
            <a:ext cx="10293351" cy="1143000"/>
          </a:xfrm>
        </p:spPr>
        <p:txBody>
          <a:bodyPr/>
          <a:lstStyle/>
          <a:p>
            <a:r>
              <a:rPr lang="en-US" altLang="en-US" sz="3467"/>
              <a:t>Enhancement of support for Edge Computing in 5GC</a:t>
            </a:r>
            <a:endParaRPr lang="en-GB" altLang="en-US" sz="3467"/>
          </a:p>
        </p:txBody>
      </p:sp>
      <p:sp>
        <p:nvSpPr>
          <p:cNvPr id="11267" name="Content Placeholder 2">
            <a:extLst>
              <a:ext uri="{FF2B5EF4-FFF2-40B4-BE49-F238E27FC236}">
                <a16:creationId xmlns:a16="http://schemas.microsoft.com/office/drawing/2014/main" id="{0DE3CF7C-7DCE-4177-8219-59842BF7A6DD}"/>
              </a:ext>
            </a:extLst>
          </p:cNvPr>
          <p:cNvSpPr>
            <a:spLocks noGrp="1"/>
          </p:cNvSpPr>
          <p:nvPr>
            <p:ph idx="1"/>
          </p:nvPr>
        </p:nvSpPr>
        <p:spPr>
          <a:xfrm>
            <a:off x="632884" y="1261534"/>
            <a:ext cx="11184467" cy="4995333"/>
          </a:xfrm>
        </p:spPr>
        <p:txBody>
          <a:bodyPr/>
          <a:lstStyle/>
          <a:p>
            <a:r>
              <a:rPr lang="en-US" altLang="ja-JP" sz="2667"/>
              <a:t>To define solutions to enhance the forwarding of some UE application traffic to the applications/contents deployed in Edge Computing Environment, including the dynamic insertion of traffic offloading capabilities, seamless change of application server serving the UE, provide local applications with information on e.g. the expected QoS of the data path, supporting PSA change when the application does not support notifications of UE IP address change.</a:t>
            </a:r>
            <a:endParaRPr lang="en-US" altLang="en-US"/>
          </a:p>
        </p:txBody>
      </p:sp>
      <p:sp>
        <p:nvSpPr>
          <p:cNvPr id="43" name="雲 42">
            <a:extLst>
              <a:ext uri="{FF2B5EF4-FFF2-40B4-BE49-F238E27FC236}">
                <a16:creationId xmlns:a16="http://schemas.microsoft.com/office/drawing/2014/main" id="{A0B1FC1D-3E88-4E8C-B45F-0F09460B909F}"/>
              </a:ext>
            </a:extLst>
          </p:cNvPr>
          <p:cNvSpPr/>
          <p:nvPr/>
        </p:nvSpPr>
        <p:spPr bwMode="auto">
          <a:xfrm>
            <a:off x="3100917" y="5448301"/>
            <a:ext cx="4521200" cy="446617"/>
          </a:xfrm>
          <a:prstGeom prst="cloud">
            <a:avLst/>
          </a:prstGeom>
          <a:solidFill>
            <a:sysClr val="window" lastClr="FFFFFF"/>
          </a:solidFill>
          <a:ln w="19050" cap="flat" cmpd="sng" algn="ctr">
            <a:solidFill>
              <a:srgbClr val="3A3A3A"/>
            </a:solidFill>
            <a:prstDash val="solid"/>
            <a:round/>
            <a:headEnd type="none" w="med" len="med"/>
            <a:tailEnd type="none" w="med" len="med"/>
          </a:ln>
          <a:effectLst/>
        </p:spPr>
        <p:txBody>
          <a:bodyPr wrap="none" anchor="ctr"/>
          <a:lstStyle/>
          <a:p>
            <a:pPr algn="ctr" defTabSz="1219170" eaLnBrk="1" hangingPunct="1">
              <a:defRPr/>
            </a:pPr>
            <a:r>
              <a:rPr lang="en-US" altLang="ja-JP" sz="1867" b="1" kern="0" dirty="0">
                <a:solidFill>
                  <a:srgbClr val="3A3A3A"/>
                </a:solidFill>
                <a:latin typeface="游ゴシック" panose="020F0502020204030204"/>
                <a:ea typeface="游ゴシック" panose="020B0400000000000000" pitchFamily="50" charset="-128"/>
              </a:rPr>
              <a:t>Core Network</a:t>
            </a:r>
            <a:endParaRPr lang="ja-JP" altLang="en-US" sz="1867" b="1" kern="0" dirty="0">
              <a:solidFill>
                <a:srgbClr val="3A3A3A"/>
              </a:solidFill>
              <a:latin typeface="游ゴシック" panose="020F0502020204030204"/>
              <a:ea typeface="游ゴシック" panose="020B0400000000000000" pitchFamily="50" charset="-128"/>
            </a:endParaRPr>
          </a:p>
        </p:txBody>
      </p:sp>
      <p:pic>
        <p:nvPicPr>
          <p:cNvPr id="11269" name="図 43">
            <a:extLst>
              <a:ext uri="{FF2B5EF4-FFF2-40B4-BE49-F238E27FC236}">
                <a16:creationId xmlns:a16="http://schemas.microsoft.com/office/drawing/2014/main" id="{30A4BFFD-2040-4CF5-94C0-037680ABB8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83051" y="5865285"/>
            <a:ext cx="391583" cy="39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図 44">
            <a:extLst>
              <a:ext uri="{FF2B5EF4-FFF2-40B4-BE49-F238E27FC236}">
                <a16:creationId xmlns:a16="http://schemas.microsoft.com/office/drawing/2014/main" id="{1BCDCD35-03D8-4B9A-B7B3-F0FB36C724B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19500" y="6371167"/>
            <a:ext cx="425451" cy="425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図 45">
            <a:extLst>
              <a:ext uri="{FF2B5EF4-FFF2-40B4-BE49-F238E27FC236}">
                <a16:creationId xmlns:a16="http://schemas.microsoft.com/office/drawing/2014/main" id="{0765454D-AAAC-4031-893F-693912EF6AB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42685" y="4692651"/>
            <a:ext cx="442383" cy="442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図 46">
            <a:extLst>
              <a:ext uri="{FF2B5EF4-FFF2-40B4-BE49-F238E27FC236}">
                <a16:creationId xmlns:a16="http://schemas.microsoft.com/office/drawing/2014/main" id="{2991860C-D1BA-481C-B76A-0CFEBBB7066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86867" y="4893733"/>
            <a:ext cx="442384" cy="44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図 47">
            <a:extLst>
              <a:ext uri="{FF2B5EF4-FFF2-40B4-BE49-F238E27FC236}">
                <a16:creationId xmlns:a16="http://schemas.microsoft.com/office/drawing/2014/main" id="{0F008F06-52FF-4ABE-A5F5-C44746E659B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03434" y="4711700"/>
            <a:ext cx="444500" cy="44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図 48">
            <a:extLst>
              <a:ext uri="{FF2B5EF4-FFF2-40B4-BE49-F238E27FC236}">
                <a16:creationId xmlns:a16="http://schemas.microsoft.com/office/drawing/2014/main" id="{4FE66D35-4322-4A0B-B367-08CC2E7BD02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18401" y="4777318"/>
            <a:ext cx="4445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フリーフォーム 49">
            <a:extLst>
              <a:ext uri="{FF2B5EF4-FFF2-40B4-BE49-F238E27FC236}">
                <a16:creationId xmlns:a16="http://schemas.microsoft.com/office/drawing/2014/main" id="{A09A8CCC-2B51-47A3-B68B-5E6F4F992AD5}"/>
              </a:ext>
            </a:extLst>
          </p:cNvPr>
          <p:cNvSpPr/>
          <p:nvPr/>
        </p:nvSpPr>
        <p:spPr bwMode="auto">
          <a:xfrm>
            <a:off x="3321051" y="5135033"/>
            <a:ext cx="543983" cy="1092200"/>
          </a:xfrm>
          <a:custGeom>
            <a:avLst/>
            <a:gdLst>
              <a:gd name="connsiteX0" fmla="*/ 168676 w 514905"/>
              <a:gd name="connsiteY0" fmla="*/ 1553592 h 1553592"/>
              <a:gd name="connsiteX1" fmla="*/ 514905 w 514905"/>
              <a:gd name="connsiteY1" fmla="*/ 763479 h 1553592"/>
              <a:gd name="connsiteX2" fmla="*/ 0 w 514905"/>
              <a:gd name="connsiteY2" fmla="*/ 0 h 1553592"/>
              <a:gd name="connsiteX0" fmla="*/ 168676 w 517023"/>
              <a:gd name="connsiteY0" fmla="*/ 1553592 h 1553592"/>
              <a:gd name="connsiteX1" fmla="*/ 514905 w 517023"/>
              <a:gd name="connsiteY1" fmla="*/ 763479 h 1553592"/>
              <a:gd name="connsiteX2" fmla="*/ 0 w 517023"/>
              <a:gd name="connsiteY2" fmla="*/ 0 h 1553592"/>
              <a:gd name="connsiteX0" fmla="*/ 168676 w 517829"/>
              <a:gd name="connsiteY0" fmla="*/ 1553592 h 1553592"/>
              <a:gd name="connsiteX1" fmla="*/ 514905 w 517829"/>
              <a:gd name="connsiteY1" fmla="*/ 763479 h 1553592"/>
              <a:gd name="connsiteX2" fmla="*/ 0 w 517829"/>
              <a:gd name="connsiteY2" fmla="*/ 0 h 1553592"/>
              <a:gd name="connsiteX0" fmla="*/ 168676 w 517829"/>
              <a:gd name="connsiteY0" fmla="*/ 1553592 h 1553592"/>
              <a:gd name="connsiteX1" fmla="*/ 514905 w 517829"/>
              <a:gd name="connsiteY1" fmla="*/ 763479 h 1553592"/>
              <a:gd name="connsiteX2" fmla="*/ 0 w 517829"/>
              <a:gd name="connsiteY2" fmla="*/ 0 h 1553592"/>
              <a:gd name="connsiteX0" fmla="*/ 168676 w 439707"/>
              <a:gd name="connsiteY0" fmla="*/ 1553592 h 1553592"/>
              <a:gd name="connsiteX1" fmla="*/ 435006 w 439707"/>
              <a:gd name="connsiteY1" fmla="*/ 834500 h 1553592"/>
              <a:gd name="connsiteX2" fmla="*/ 0 w 439707"/>
              <a:gd name="connsiteY2" fmla="*/ 0 h 1553592"/>
              <a:gd name="connsiteX0" fmla="*/ 754602 w 1060554"/>
              <a:gd name="connsiteY0" fmla="*/ 1509204 h 1509204"/>
              <a:gd name="connsiteX1" fmla="*/ 1020932 w 1060554"/>
              <a:gd name="connsiteY1" fmla="*/ 790112 h 1509204"/>
              <a:gd name="connsiteX2" fmla="*/ 0 w 1060554"/>
              <a:gd name="connsiteY2" fmla="*/ 0 h 1509204"/>
              <a:gd name="connsiteX0" fmla="*/ 754602 w 1060554"/>
              <a:gd name="connsiteY0" fmla="*/ 1509204 h 1509204"/>
              <a:gd name="connsiteX1" fmla="*/ 1020932 w 1060554"/>
              <a:gd name="connsiteY1" fmla="*/ 790112 h 1509204"/>
              <a:gd name="connsiteX2" fmla="*/ 0 w 1060554"/>
              <a:gd name="connsiteY2" fmla="*/ 0 h 1509204"/>
              <a:gd name="connsiteX0" fmla="*/ 719092 w 1054347"/>
              <a:gd name="connsiteY0" fmla="*/ 1500326 h 1500326"/>
              <a:gd name="connsiteX1" fmla="*/ 1020932 w 1054347"/>
              <a:gd name="connsiteY1" fmla="*/ 790112 h 1500326"/>
              <a:gd name="connsiteX2" fmla="*/ 0 w 1054347"/>
              <a:gd name="connsiteY2" fmla="*/ 0 h 1500326"/>
              <a:gd name="connsiteX0" fmla="*/ 719092 w 1007164"/>
              <a:gd name="connsiteY0" fmla="*/ 1500326 h 1500326"/>
              <a:gd name="connsiteX1" fmla="*/ 967666 w 1007164"/>
              <a:gd name="connsiteY1" fmla="*/ 807867 h 1500326"/>
              <a:gd name="connsiteX2" fmla="*/ 0 w 1007164"/>
              <a:gd name="connsiteY2" fmla="*/ 0 h 1500326"/>
            </a:gdLst>
            <a:ahLst/>
            <a:cxnLst>
              <a:cxn ang="0">
                <a:pos x="connsiteX0" y="connsiteY0"/>
              </a:cxn>
              <a:cxn ang="0">
                <a:pos x="connsiteX1" y="connsiteY1"/>
              </a:cxn>
              <a:cxn ang="0">
                <a:pos x="connsiteX2" y="connsiteY2"/>
              </a:cxn>
            </a:cxnLst>
            <a:rect l="l" t="t" r="r" b="b"/>
            <a:pathLst>
              <a:path w="1007164" h="1500326">
                <a:moveTo>
                  <a:pt x="719092" y="1500326"/>
                </a:moveTo>
                <a:cubicBezTo>
                  <a:pt x="914401" y="1272466"/>
                  <a:pt x="1087515" y="1057921"/>
                  <a:pt x="967666" y="807867"/>
                </a:cubicBezTo>
                <a:cubicBezTo>
                  <a:pt x="847817" y="557813"/>
                  <a:pt x="349188" y="174594"/>
                  <a:pt x="0" y="0"/>
                </a:cubicBezTo>
              </a:path>
            </a:pathLst>
          </a:custGeom>
          <a:noFill/>
          <a:ln w="57150" cap="flat" cmpd="sng" algn="ctr">
            <a:solidFill>
              <a:srgbClr val="CC0033"/>
            </a:solidFill>
            <a:prstDash val="sysDot"/>
            <a:round/>
            <a:headEnd type="triangle" w="med" len="med"/>
            <a:tailEnd type="triangle" w="med" len="med"/>
          </a:ln>
          <a:effectLst/>
        </p:spPr>
        <p:txBody>
          <a:bodyPr anchor="ctr"/>
          <a:lstStyle/>
          <a:p>
            <a:pPr algn="ctr" defTabSz="1219170" eaLnBrk="1" hangingPunct="1">
              <a:defRPr/>
            </a:pPr>
            <a:endParaRPr lang="ja-JP" altLang="en-US" sz="1467" b="1" kern="0">
              <a:solidFill>
                <a:srgbClr val="3A3A3A"/>
              </a:solidFill>
              <a:latin typeface="HGP創英角ｺﾞｼｯｸUB" pitchFamily="50" charset="-128"/>
              <a:ea typeface="HGP創英角ｺﾞｼｯｸUB" pitchFamily="50" charset="-128"/>
            </a:endParaRPr>
          </a:p>
        </p:txBody>
      </p:sp>
      <p:sp>
        <p:nvSpPr>
          <p:cNvPr id="51" name="右矢印 50">
            <a:extLst>
              <a:ext uri="{FF2B5EF4-FFF2-40B4-BE49-F238E27FC236}">
                <a16:creationId xmlns:a16="http://schemas.microsoft.com/office/drawing/2014/main" id="{CA90C768-0944-4A86-BEBD-349DA5567338}"/>
              </a:ext>
            </a:extLst>
          </p:cNvPr>
          <p:cNvSpPr/>
          <p:nvPr/>
        </p:nvSpPr>
        <p:spPr bwMode="auto">
          <a:xfrm>
            <a:off x="4322233" y="6417733"/>
            <a:ext cx="2584451" cy="254000"/>
          </a:xfrm>
          <a:prstGeom prst="rightArrow">
            <a:avLst>
              <a:gd name="adj1" fmla="val 42809"/>
              <a:gd name="adj2" fmla="val 50000"/>
            </a:avLst>
          </a:prstGeom>
          <a:solidFill>
            <a:srgbClr val="DBDBDB"/>
          </a:solidFill>
          <a:ln w="19050" cap="flat" cmpd="sng" algn="ctr">
            <a:noFill/>
            <a:prstDash val="solid"/>
            <a:round/>
            <a:headEnd type="none" w="med" len="med"/>
            <a:tailEnd type="none" w="med" len="med"/>
          </a:ln>
          <a:effectLst/>
        </p:spPr>
        <p:txBody>
          <a:bodyPr wrap="none" anchor="ctr"/>
          <a:lstStyle/>
          <a:p>
            <a:pPr defTabSz="1219170" eaLnBrk="1" hangingPunct="1">
              <a:defRPr/>
            </a:pPr>
            <a:endParaRPr lang="ja-JP" altLang="en-US" sz="2667" kern="0" dirty="0">
              <a:solidFill>
                <a:srgbClr val="3A3A3A"/>
              </a:solidFill>
              <a:latin typeface="游ゴシック" panose="020F0502020204030204"/>
              <a:ea typeface="游ゴシック" panose="020B0400000000000000" pitchFamily="50" charset="-128"/>
            </a:endParaRPr>
          </a:p>
        </p:txBody>
      </p:sp>
      <p:sp>
        <p:nvSpPr>
          <p:cNvPr id="52" name="フリーフォーム 51">
            <a:extLst>
              <a:ext uri="{FF2B5EF4-FFF2-40B4-BE49-F238E27FC236}">
                <a16:creationId xmlns:a16="http://schemas.microsoft.com/office/drawing/2014/main" id="{3EE6FA0D-4FFA-4CC3-B546-711F45322A16}"/>
              </a:ext>
            </a:extLst>
          </p:cNvPr>
          <p:cNvSpPr/>
          <p:nvPr/>
        </p:nvSpPr>
        <p:spPr bwMode="auto">
          <a:xfrm>
            <a:off x="7281333" y="5221818"/>
            <a:ext cx="374651" cy="1113367"/>
          </a:xfrm>
          <a:custGeom>
            <a:avLst/>
            <a:gdLst>
              <a:gd name="connsiteX0" fmla="*/ 0 w 852257"/>
              <a:gd name="connsiteY0" fmla="*/ 1269506 h 1269506"/>
              <a:gd name="connsiteX1" fmla="*/ 852257 w 852257"/>
              <a:gd name="connsiteY1" fmla="*/ 0 h 1269506"/>
              <a:gd name="connsiteX0" fmla="*/ 0 w 852257"/>
              <a:gd name="connsiteY0" fmla="*/ 1269506 h 1269506"/>
              <a:gd name="connsiteX1" fmla="*/ 381740 w 852257"/>
              <a:gd name="connsiteY1" fmla="*/ 701336 h 1269506"/>
              <a:gd name="connsiteX2" fmla="*/ 852257 w 852257"/>
              <a:gd name="connsiteY2" fmla="*/ 0 h 1269506"/>
              <a:gd name="connsiteX0" fmla="*/ 0 w 852257"/>
              <a:gd name="connsiteY0" fmla="*/ 1269506 h 1269506"/>
              <a:gd name="connsiteX1" fmla="*/ 124288 w 852257"/>
              <a:gd name="connsiteY1" fmla="*/ 692459 h 1269506"/>
              <a:gd name="connsiteX2" fmla="*/ 852257 w 852257"/>
              <a:gd name="connsiteY2" fmla="*/ 0 h 1269506"/>
              <a:gd name="connsiteX0" fmla="*/ 0 w 852257"/>
              <a:gd name="connsiteY0" fmla="*/ 1269506 h 1269506"/>
              <a:gd name="connsiteX1" fmla="*/ 124288 w 852257"/>
              <a:gd name="connsiteY1" fmla="*/ 692459 h 1269506"/>
              <a:gd name="connsiteX2" fmla="*/ 852257 w 852257"/>
              <a:gd name="connsiteY2" fmla="*/ 0 h 1269506"/>
              <a:gd name="connsiteX0" fmla="*/ 0 w 852257"/>
              <a:gd name="connsiteY0" fmla="*/ 1269506 h 1269506"/>
              <a:gd name="connsiteX1" fmla="*/ 133165 w 852257"/>
              <a:gd name="connsiteY1" fmla="*/ 674704 h 1269506"/>
              <a:gd name="connsiteX2" fmla="*/ 852257 w 852257"/>
              <a:gd name="connsiteY2" fmla="*/ 0 h 1269506"/>
              <a:gd name="connsiteX0" fmla="*/ 0 w 852257"/>
              <a:gd name="connsiteY0" fmla="*/ 1269506 h 1269506"/>
              <a:gd name="connsiteX1" fmla="*/ 133165 w 852257"/>
              <a:gd name="connsiteY1" fmla="*/ 674704 h 1269506"/>
              <a:gd name="connsiteX2" fmla="*/ 852257 w 852257"/>
              <a:gd name="connsiteY2" fmla="*/ 0 h 1269506"/>
              <a:gd name="connsiteX0" fmla="*/ 0 w 914400"/>
              <a:gd name="connsiteY0" fmla="*/ 1571347 h 1571347"/>
              <a:gd name="connsiteX1" fmla="*/ 133165 w 914400"/>
              <a:gd name="connsiteY1" fmla="*/ 976545 h 1571347"/>
              <a:gd name="connsiteX2" fmla="*/ 914400 w 914400"/>
              <a:gd name="connsiteY2" fmla="*/ 0 h 1571347"/>
              <a:gd name="connsiteX0" fmla="*/ 0 w 914400"/>
              <a:gd name="connsiteY0" fmla="*/ 1571347 h 1571347"/>
              <a:gd name="connsiteX1" fmla="*/ 213064 w 914400"/>
              <a:gd name="connsiteY1" fmla="*/ 887768 h 1571347"/>
              <a:gd name="connsiteX2" fmla="*/ 914400 w 914400"/>
              <a:gd name="connsiteY2" fmla="*/ 0 h 1571347"/>
            </a:gdLst>
            <a:ahLst/>
            <a:cxnLst>
              <a:cxn ang="0">
                <a:pos x="connsiteX0" y="connsiteY0"/>
              </a:cxn>
              <a:cxn ang="0">
                <a:pos x="connsiteX1" y="connsiteY1"/>
              </a:cxn>
              <a:cxn ang="0">
                <a:pos x="connsiteX2" y="connsiteY2"/>
              </a:cxn>
            </a:cxnLst>
            <a:rect l="l" t="t" r="r" b="b"/>
            <a:pathLst>
              <a:path w="914400" h="1571347">
                <a:moveTo>
                  <a:pt x="0" y="1571347"/>
                </a:moveTo>
                <a:cubicBezTo>
                  <a:pt x="41429" y="1378998"/>
                  <a:pt x="60664" y="1149659"/>
                  <a:pt x="213064" y="887768"/>
                </a:cubicBezTo>
                <a:cubicBezTo>
                  <a:pt x="365464" y="625877"/>
                  <a:pt x="671744" y="230820"/>
                  <a:pt x="914400" y="0"/>
                </a:cubicBezTo>
              </a:path>
            </a:pathLst>
          </a:custGeom>
          <a:noFill/>
          <a:ln w="57150" cap="flat" cmpd="sng" algn="ctr">
            <a:solidFill>
              <a:srgbClr val="CC0033"/>
            </a:solidFill>
            <a:prstDash val="solid"/>
            <a:round/>
            <a:headEnd type="triangle" w="med" len="med"/>
            <a:tailEnd type="triangle" w="med" len="med"/>
          </a:ln>
          <a:effectLst/>
        </p:spPr>
        <p:txBody>
          <a:bodyPr anchor="ctr"/>
          <a:lstStyle/>
          <a:p>
            <a:pPr algn="ctr" defTabSz="1219170" eaLnBrk="1" hangingPunct="1">
              <a:defRPr/>
            </a:pPr>
            <a:endParaRPr lang="ja-JP" altLang="en-US" sz="1467" b="1" kern="0">
              <a:solidFill>
                <a:srgbClr val="3A3A3A"/>
              </a:solidFill>
              <a:latin typeface="HGP創英角ｺﾞｼｯｸUB" pitchFamily="50" charset="-128"/>
              <a:ea typeface="HGP創英角ｺﾞｼｯｸUB" pitchFamily="50" charset="-128"/>
            </a:endParaRPr>
          </a:p>
        </p:txBody>
      </p:sp>
      <p:pic>
        <p:nvPicPr>
          <p:cNvPr id="11278" name="図 52">
            <a:extLst>
              <a:ext uri="{FF2B5EF4-FFF2-40B4-BE49-F238E27FC236}">
                <a16:creationId xmlns:a16="http://schemas.microsoft.com/office/drawing/2014/main" id="{670B269D-1AB7-40AA-BE6A-ABECAC0055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21100" y="6443133"/>
            <a:ext cx="196851" cy="19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正方形/長方形 53">
            <a:extLst>
              <a:ext uri="{FF2B5EF4-FFF2-40B4-BE49-F238E27FC236}">
                <a16:creationId xmlns:a16="http://schemas.microsoft.com/office/drawing/2014/main" id="{CD86407D-5108-4DA1-903B-015175F9033A}"/>
              </a:ext>
            </a:extLst>
          </p:cNvPr>
          <p:cNvSpPr/>
          <p:nvPr/>
        </p:nvSpPr>
        <p:spPr bwMode="auto">
          <a:xfrm>
            <a:off x="3562351" y="6225118"/>
            <a:ext cx="575733" cy="586316"/>
          </a:xfrm>
          <a:prstGeom prst="rect">
            <a:avLst/>
          </a:prstGeom>
          <a:solidFill>
            <a:srgbClr val="FFFFFF">
              <a:alpha val="80000"/>
            </a:srgbClr>
          </a:solidFill>
          <a:ln w="19050" cap="flat" cmpd="sng" algn="ctr">
            <a:solidFill>
              <a:sysClr val="window" lastClr="FFFFFF"/>
            </a:solidFill>
            <a:prstDash val="solid"/>
            <a:round/>
            <a:headEnd type="none" w="med" len="med"/>
            <a:tailEnd type="none" w="med" len="med"/>
          </a:ln>
          <a:effectLst/>
        </p:spPr>
        <p:txBody>
          <a:bodyPr wrap="none" anchor="ctr"/>
          <a:lstStyle/>
          <a:p>
            <a:pPr defTabSz="1219170" eaLnBrk="1" hangingPunct="1">
              <a:defRPr/>
            </a:pPr>
            <a:endParaRPr lang="ja-JP" altLang="en-US" sz="2667" kern="0" dirty="0">
              <a:solidFill>
                <a:srgbClr val="3A3A3A"/>
              </a:solidFill>
              <a:latin typeface="游ゴシック" panose="020F0502020204030204"/>
              <a:ea typeface="游ゴシック" panose="020B0400000000000000" pitchFamily="50" charset="-128"/>
            </a:endParaRPr>
          </a:p>
        </p:txBody>
      </p:sp>
      <p:pic>
        <p:nvPicPr>
          <p:cNvPr id="11280" name="図 55">
            <a:extLst>
              <a:ext uri="{FF2B5EF4-FFF2-40B4-BE49-F238E27FC236}">
                <a16:creationId xmlns:a16="http://schemas.microsoft.com/office/drawing/2014/main" id="{1D68A2A6-27A1-4DF5-8316-F8369241580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03067" y="4415367"/>
            <a:ext cx="273051" cy="27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図 56">
            <a:extLst>
              <a:ext uri="{FF2B5EF4-FFF2-40B4-BE49-F238E27FC236}">
                <a16:creationId xmlns:a16="http://schemas.microsoft.com/office/drawing/2014/main" id="{6ACF0BC5-0CDA-4A62-AE45-D240DAB0960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88467" y="4586818"/>
            <a:ext cx="273051" cy="27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図 57">
            <a:extLst>
              <a:ext uri="{FF2B5EF4-FFF2-40B4-BE49-F238E27FC236}">
                <a16:creationId xmlns:a16="http://schemas.microsoft.com/office/drawing/2014/main" id="{9328462D-B691-478C-BE30-5682279D01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56967" y="6252634"/>
            <a:ext cx="480484" cy="480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図 58">
            <a:extLst>
              <a:ext uri="{FF2B5EF4-FFF2-40B4-BE49-F238E27FC236}">
                <a16:creationId xmlns:a16="http://schemas.microsoft.com/office/drawing/2014/main" id="{42A36CC1-04D0-45BC-89A9-AFB673D3769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92433" y="6394452"/>
            <a:ext cx="196851" cy="19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二等辺三角形 60">
            <a:extLst>
              <a:ext uri="{FF2B5EF4-FFF2-40B4-BE49-F238E27FC236}">
                <a16:creationId xmlns:a16="http://schemas.microsoft.com/office/drawing/2014/main" id="{B6CADA31-BE16-4DB6-A32D-F3098FD83330}"/>
              </a:ext>
            </a:extLst>
          </p:cNvPr>
          <p:cNvSpPr/>
          <p:nvPr/>
        </p:nvSpPr>
        <p:spPr bwMode="auto">
          <a:xfrm rot="16200000">
            <a:off x="9618133" y="8390467"/>
            <a:ext cx="188384" cy="162984"/>
          </a:xfrm>
          <a:prstGeom prst="triangle">
            <a:avLst/>
          </a:prstGeom>
          <a:solidFill>
            <a:srgbClr val="FF7F7F">
              <a:lumMod val="40000"/>
              <a:lumOff val="60000"/>
            </a:srgbClr>
          </a:solidFill>
          <a:ln w="19050" cap="flat" cmpd="sng" algn="ctr">
            <a:noFill/>
            <a:prstDash val="solid"/>
            <a:round/>
            <a:headEnd type="none" w="med" len="med"/>
            <a:tailEnd type="none" w="med" len="med"/>
          </a:ln>
          <a:effectLst/>
        </p:spPr>
        <p:txBody>
          <a:bodyPr wrap="none" anchor="ctr"/>
          <a:lstStyle/>
          <a:p>
            <a:pPr defTabSz="1219170" eaLnBrk="1" hangingPunct="1">
              <a:defRPr/>
            </a:pPr>
            <a:endParaRPr lang="ja-JP" altLang="en-US" sz="2667" kern="0" dirty="0">
              <a:solidFill>
                <a:srgbClr val="3A3A3A"/>
              </a:solidFill>
              <a:latin typeface="游ゴシック" panose="020F0502020204030204"/>
              <a:ea typeface="游ゴシック" panose="020B0400000000000000" pitchFamily="50" charset="-128"/>
            </a:endParaRPr>
          </a:p>
        </p:txBody>
      </p:sp>
      <p:pic>
        <p:nvPicPr>
          <p:cNvPr id="11285" name="図 61">
            <a:extLst>
              <a:ext uri="{FF2B5EF4-FFF2-40B4-BE49-F238E27FC236}">
                <a16:creationId xmlns:a16="http://schemas.microsoft.com/office/drawing/2014/main" id="{CC377916-0987-4368-82E7-4FDBB22D8A0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953500" y="4785784"/>
            <a:ext cx="3302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6" name="正方形/長方形 1">
            <a:extLst>
              <a:ext uri="{FF2B5EF4-FFF2-40B4-BE49-F238E27FC236}">
                <a16:creationId xmlns:a16="http://schemas.microsoft.com/office/drawing/2014/main" id="{14660066-C2E2-46FD-BF80-C040EF54A0E7}"/>
              </a:ext>
            </a:extLst>
          </p:cNvPr>
          <p:cNvSpPr>
            <a:spLocks noChangeArrowheads="1"/>
          </p:cNvSpPr>
          <p:nvPr/>
        </p:nvSpPr>
        <p:spPr bwMode="auto">
          <a:xfrm>
            <a:off x="9283701" y="4732868"/>
            <a:ext cx="1646605"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7"/>
              </a:buBlip>
              <a:defRPr sz="2800">
                <a:solidFill>
                  <a:schemeClr val="tx1"/>
                </a:solidFill>
                <a:latin typeface="Calibri" panose="020F0502020204030204" pitchFamily="34" charset="0"/>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defTabSz="1219170">
              <a:spcBef>
                <a:spcPct val="0"/>
              </a:spcBef>
              <a:buNone/>
            </a:pPr>
            <a:r>
              <a:rPr lang="en-US" altLang="ja-JP" sz="1333">
                <a:solidFill>
                  <a:prstClr val="black"/>
                </a:solidFill>
                <a:latin typeface="Arial" panose="020B0604020202020204" pitchFamily="34" charset="0"/>
                <a:ea typeface="ＭＳ Ｐゴシック" panose="020B0600070205080204" pitchFamily="50" charset="-128"/>
              </a:rPr>
              <a:t>Gaming application</a:t>
            </a:r>
          </a:p>
          <a:p>
            <a:pPr defTabSz="1219170">
              <a:spcBef>
                <a:spcPct val="0"/>
              </a:spcBef>
              <a:buNone/>
            </a:pPr>
            <a:r>
              <a:rPr lang="en-US" altLang="ja-JP" sz="1333">
                <a:solidFill>
                  <a:prstClr val="black"/>
                </a:solidFill>
                <a:latin typeface="Arial" panose="020B0604020202020204" pitchFamily="34" charset="0"/>
                <a:ea typeface="ＭＳ Ｐゴシック" panose="020B0600070205080204" pitchFamily="50" charset="-128"/>
              </a:rPr>
              <a:t>(example)</a:t>
            </a:r>
          </a:p>
        </p:txBody>
      </p:sp>
      <p:pic>
        <p:nvPicPr>
          <p:cNvPr id="11287" name="図 64">
            <a:extLst>
              <a:ext uri="{FF2B5EF4-FFF2-40B4-BE49-F238E27FC236}">
                <a16:creationId xmlns:a16="http://schemas.microsoft.com/office/drawing/2014/main" id="{4657993C-22B2-4081-A733-182B3AE8943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27352" y="4353985"/>
            <a:ext cx="273049" cy="27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8" name="図 65">
            <a:extLst>
              <a:ext uri="{FF2B5EF4-FFF2-40B4-BE49-F238E27FC236}">
                <a16:creationId xmlns:a16="http://schemas.microsoft.com/office/drawing/2014/main" id="{B09E5C95-7D7E-4086-9769-7AF50292B21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06685" y="5782733"/>
            <a:ext cx="391583" cy="39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939CCF5C-C898-48AD-99AB-E39FC1EC68E7}"/>
              </a:ext>
            </a:extLst>
          </p:cNvPr>
          <p:cNvSpPr>
            <a:spLocks noGrp="1"/>
          </p:cNvSpPr>
          <p:nvPr>
            <p:ph type="title"/>
          </p:nvPr>
        </p:nvSpPr>
        <p:spPr>
          <a:xfrm>
            <a:off x="-116417" y="150284"/>
            <a:ext cx="10293351" cy="1143000"/>
          </a:xfrm>
        </p:spPr>
        <p:txBody>
          <a:bodyPr/>
          <a:lstStyle/>
          <a:p>
            <a:r>
              <a:rPr lang="en-US" altLang="en-US" sz="3200"/>
              <a:t>Supporting Unmanned Aerial Systems (UAS) Connectivity, Identification, and Tracking</a:t>
            </a:r>
            <a:endParaRPr lang="en-GB" altLang="en-US" sz="3200"/>
          </a:p>
        </p:txBody>
      </p:sp>
      <p:sp>
        <p:nvSpPr>
          <p:cNvPr id="12291" name="Content Placeholder 2">
            <a:extLst>
              <a:ext uri="{FF2B5EF4-FFF2-40B4-BE49-F238E27FC236}">
                <a16:creationId xmlns:a16="http://schemas.microsoft.com/office/drawing/2014/main" id="{2AFD0780-DA34-46DA-98F6-4BDA2ABD2151}"/>
              </a:ext>
            </a:extLst>
          </p:cNvPr>
          <p:cNvSpPr>
            <a:spLocks noGrp="1"/>
          </p:cNvSpPr>
          <p:nvPr>
            <p:ph idx="1"/>
          </p:nvPr>
        </p:nvSpPr>
        <p:spPr>
          <a:xfrm>
            <a:off x="632884" y="1261534"/>
            <a:ext cx="11184467" cy="4995333"/>
          </a:xfrm>
        </p:spPr>
        <p:txBody>
          <a:bodyPr/>
          <a:lstStyle/>
          <a:p>
            <a:r>
              <a:rPr lang="en-US" altLang="ja-JP" sz="2667"/>
              <a:t>Vehicles (UAV) identification, UAV authorization by UAS Traffic Management, UAV authorization revocation and (re)authorization failures, UAV - UAV Controller association and tracking, and User Plane Connectivity for UAVs. It addresses both 5G Core and 4G EPC.</a:t>
            </a:r>
            <a:endParaRPr lang="en-US" altLang="en-US"/>
          </a:p>
        </p:txBody>
      </p:sp>
      <p:sp>
        <p:nvSpPr>
          <p:cNvPr id="61" name="二等辺三角形 60">
            <a:extLst>
              <a:ext uri="{FF2B5EF4-FFF2-40B4-BE49-F238E27FC236}">
                <a16:creationId xmlns:a16="http://schemas.microsoft.com/office/drawing/2014/main" id="{9EEA0AE6-A8A4-41C0-B04B-A54C6D5411EE}"/>
              </a:ext>
            </a:extLst>
          </p:cNvPr>
          <p:cNvSpPr/>
          <p:nvPr/>
        </p:nvSpPr>
        <p:spPr bwMode="auto">
          <a:xfrm rot="16200000">
            <a:off x="9618133" y="8390467"/>
            <a:ext cx="188384" cy="162984"/>
          </a:xfrm>
          <a:prstGeom prst="triangle">
            <a:avLst/>
          </a:prstGeom>
          <a:solidFill>
            <a:srgbClr val="FF7F7F">
              <a:lumMod val="40000"/>
              <a:lumOff val="60000"/>
            </a:srgbClr>
          </a:solidFill>
          <a:ln w="19050" cap="flat" cmpd="sng" algn="ctr">
            <a:noFill/>
            <a:prstDash val="solid"/>
            <a:round/>
            <a:headEnd type="none" w="med" len="med"/>
            <a:tailEnd type="none" w="med" len="med"/>
          </a:ln>
          <a:effectLst/>
        </p:spPr>
        <p:txBody>
          <a:bodyPr wrap="none" anchor="ctr"/>
          <a:lstStyle/>
          <a:p>
            <a:pPr defTabSz="1219170" eaLnBrk="1" hangingPunct="1">
              <a:defRPr/>
            </a:pPr>
            <a:endParaRPr lang="ja-JP" altLang="en-US" sz="2667" kern="0" dirty="0">
              <a:solidFill>
                <a:srgbClr val="3A3A3A"/>
              </a:solidFill>
              <a:latin typeface="游ゴシック" panose="020F0502020204030204"/>
              <a:ea typeface="游ゴシック" panose="020B0400000000000000" pitchFamily="50" charset="-128"/>
            </a:endParaRPr>
          </a:p>
        </p:txBody>
      </p:sp>
      <p:graphicFrame>
        <p:nvGraphicFramePr>
          <p:cNvPr id="12293" name="オブジェクト 25">
            <a:extLst>
              <a:ext uri="{FF2B5EF4-FFF2-40B4-BE49-F238E27FC236}">
                <a16:creationId xmlns:a16="http://schemas.microsoft.com/office/drawing/2014/main" id="{7D82B211-AF17-4434-9A4F-9BFFEB5DA6F3}"/>
              </a:ext>
            </a:extLst>
          </p:cNvPr>
          <p:cNvGraphicFramePr>
            <a:graphicFrameLocks noChangeAspect="1"/>
          </p:cNvGraphicFramePr>
          <p:nvPr/>
        </p:nvGraphicFramePr>
        <p:xfrm>
          <a:off x="4089401" y="3048000"/>
          <a:ext cx="4493684" cy="3810000"/>
        </p:xfrm>
        <a:graphic>
          <a:graphicData uri="http://schemas.openxmlformats.org/presentationml/2006/ole">
            <mc:AlternateContent xmlns:mc="http://schemas.openxmlformats.org/markup-compatibility/2006">
              <mc:Choice xmlns:v="urn:schemas-microsoft-com:vml" Requires="v">
                <p:oleObj spid="_x0000_s16388" r:id="rId3" imgW="5210104" imgH="4657565" progId="Visio.Drawing.15">
                  <p:embed/>
                </p:oleObj>
              </mc:Choice>
              <mc:Fallback>
                <p:oleObj r:id="rId3" imgW="5210104" imgH="4657565" progId="Visio.Drawing.15">
                  <p:embed/>
                  <p:pic>
                    <p:nvPicPr>
                      <p:cNvPr id="12293" name="オブジェクト 25">
                        <a:extLst>
                          <a:ext uri="{FF2B5EF4-FFF2-40B4-BE49-F238E27FC236}">
                            <a16:creationId xmlns:a16="http://schemas.microsoft.com/office/drawing/2014/main" id="{7D82B211-AF17-4434-9A4F-9BFFEB5DA6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9401" y="3048000"/>
                        <a:ext cx="4493684"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4" name="正方形/長方形 27">
            <a:extLst>
              <a:ext uri="{FF2B5EF4-FFF2-40B4-BE49-F238E27FC236}">
                <a16:creationId xmlns:a16="http://schemas.microsoft.com/office/drawing/2014/main" id="{B6C1EE04-DDFA-44E0-B2B3-9437833709B9}"/>
              </a:ext>
            </a:extLst>
          </p:cNvPr>
          <p:cNvSpPr>
            <a:spLocks noChangeArrowheads="1"/>
          </p:cNvSpPr>
          <p:nvPr/>
        </p:nvSpPr>
        <p:spPr bwMode="auto">
          <a:xfrm>
            <a:off x="8553451" y="4665133"/>
            <a:ext cx="3088216" cy="167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5"/>
              </a:buBlip>
              <a:defRPr sz="2800">
                <a:solidFill>
                  <a:schemeClr val="tx1"/>
                </a:solidFill>
                <a:latin typeface="Calibri" panose="020F0502020204030204" pitchFamily="34" charset="0"/>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defRPr>
            </a:lvl9pPr>
          </a:lstStyle>
          <a:p>
            <a:pPr defTabSz="1219170">
              <a:spcBef>
                <a:spcPct val="0"/>
              </a:spcBef>
              <a:buNone/>
            </a:pPr>
            <a:r>
              <a:rPr lang="en-GB" altLang="ja-JP" sz="1467">
                <a:solidFill>
                  <a:prstClr val="black"/>
                </a:solidFill>
                <a:latin typeface="Arial" panose="020B0604020202020204" pitchFamily="34" charset="0"/>
                <a:ea typeface="游明朝" panose="02020400000000000000" pitchFamily="18" charset="-128"/>
              </a:rPr>
              <a:t>Uncrewed Aerial System (UAS)</a:t>
            </a:r>
          </a:p>
          <a:p>
            <a:pPr defTabSz="1219170">
              <a:spcBef>
                <a:spcPct val="0"/>
              </a:spcBef>
              <a:buNone/>
            </a:pPr>
            <a:r>
              <a:rPr lang="en-GB" altLang="ja-JP" sz="1467">
                <a:solidFill>
                  <a:prstClr val="black"/>
                </a:solidFill>
                <a:latin typeface="Arial" panose="020B0604020202020204" pitchFamily="34" charset="0"/>
                <a:ea typeface="游明朝" panose="02020400000000000000" pitchFamily="18" charset="-128"/>
              </a:rPr>
              <a:t>Uncrewed Aerial Vehicle (UAV)</a:t>
            </a:r>
            <a:endParaRPr lang="ja-JP" altLang="ja-JP" sz="1467">
              <a:solidFill>
                <a:prstClr val="black"/>
              </a:solidFill>
              <a:latin typeface="Arial" panose="020B0604020202020204" pitchFamily="34" charset="0"/>
              <a:ea typeface="游明朝" panose="02020400000000000000" pitchFamily="18" charset="-128"/>
            </a:endParaRPr>
          </a:p>
          <a:p>
            <a:pPr defTabSz="1219170">
              <a:spcBef>
                <a:spcPct val="0"/>
              </a:spcBef>
              <a:buNone/>
            </a:pPr>
            <a:r>
              <a:rPr lang="en-GB" altLang="ja-JP" sz="1467">
                <a:solidFill>
                  <a:prstClr val="black"/>
                </a:solidFill>
                <a:latin typeface="Arial" panose="020B0604020202020204" pitchFamily="34" charset="0"/>
                <a:ea typeface="游明朝" panose="02020400000000000000" pitchFamily="18" charset="-128"/>
              </a:rPr>
              <a:t>UAS Service Supplier (USS)</a:t>
            </a:r>
            <a:endParaRPr lang="ja-JP" altLang="ja-JP" sz="1467">
              <a:solidFill>
                <a:prstClr val="black"/>
              </a:solidFill>
              <a:latin typeface="Arial" panose="020B0604020202020204" pitchFamily="34" charset="0"/>
              <a:ea typeface="游明朝" panose="02020400000000000000" pitchFamily="18" charset="-128"/>
            </a:endParaRPr>
          </a:p>
          <a:p>
            <a:pPr defTabSz="1219170">
              <a:spcBef>
                <a:spcPct val="0"/>
              </a:spcBef>
              <a:buNone/>
            </a:pPr>
            <a:r>
              <a:rPr lang="en-GB" altLang="ja-JP" sz="1467">
                <a:solidFill>
                  <a:prstClr val="black"/>
                </a:solidFill>
                <a:latin typeface="Arial" panose="020B0604020202020204" pitchFamily="34" charset="0"/>
                <a:ea typeface="游明朝" panose="02020400000000000000" pitchFamily="18" charset="-128"/>
              </a:rPr>
              <a:t>UAS Traffic Management (UTM)</a:t>
            </a:r>
            <a:endParaRPr lang="ja-JP" altLang="ja-JP" sz="1467">
              <a:solidFill>
                <a:prstClr val="black"/>
              </a:solidFill>
              <a:latin typeface="Arial" panose="020B0604020202020204" pitchFamily="34" charset="0"/>
              <a:ea typeface="游明朝" panose="02020400000000000000" pitchFamily="18" charset="-128"/>
            </a:endParaRPr>
          </a:p>
          <a:p>
            <a:pPr defTabSz="1219170">
              <a:spcBef>
                <a:spcPct val="0"/>
              </a:spcBef>
              <a:buNone/>
            </a:pPr>
            <a:r>
              <a:rPr lang="en-GB" altLang="ja-JP" sz="1467">
                <a:solidFill>
                  <a:prstClr val="black"/>
                </a:solidFill>
                <a:latin typeface="Arial" panose="020B0604020202020204" pitchFamily="34" charset="0"/>
                <a:ea typeface="游明朝" panose="02020400000000000000" pitchFamily="18" charset="-128"/>
              </a:rPr>
              <a:t>UAV controller(UAVC)</a:t>
            </a:r>
          </a:p>
          <a:p>
            <a:pPr defTabSz="1219170">
              <a:spcBef>
                <a:spcPct val="0"/>
              </a:spcBef>
              <a:buNone/>
            </a:pPr>
            <a:r>
              <a:rPr lang="en-US" altLang="ja-JP" sz="1467">
                <a:solidFill>
                  <a:prstClr val="black"/>
                </a:solidFill>
                <a:latin typeface="Arial" panose="020B0604020202020204" pitchFamily="34" charset="0"/>
                <a:ea typeface="游明朝" panose="02020400000000000000" pitchFamily="18" charset="-128"/>
              </a:rPr>
              <a:t>Third Party Authorized Entity(TPAE)</a:t>
            </a:r>
            <a:endParaRPr lang="ja-JP" altLang="ja-JP" sz="1467">
              <a:solidFill>
                <a:prstClr val="black"/>
              </a:solidFill>
              <a:latin typeface="Arial" panose="020B0604020202020204" pitchFamily="34" charset="0"/>
              <a:ea typeface="游明朝" panose="02020400000000000000" pitchFamily="18" charset="-128"/>
            </a:endParaRPr>
          </a:p>
        </p:txBody>
      </p:sp>
      <p:pic>
        <p:nvPicPr>
          <p:cNvPr id="12295" name="図 28">
            <a:extLst>
              <a:ext uri="{FF2B5EF4-FFF2-40B4-BE49-F238E27FC236}">
                <a16:creationId xmlns:a16="http://schemas.microsoft.com/office/drawing/2014/main" id="{387DC0DB-494A-456A-A929-A52CABC0FDF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09485" y="4216401"/>
            <a:ext cx="359833" cy="20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図 29">
            <a:extLst>
              <a:ext uri="{FF2B5EF4-FFF2-40B4-BE49-F238E27FC236}">
                <a16:creationId xmlns:a16="http://schemas.microsoft.com/office/drawing/2014/main" id="{21066A94-82DC-4A72-A3C8-35214A53609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909485" y="5158318"/>
            <a:ext cx="359833" cy="182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図 30">
            <a:extLst>
              <a:ext uri="{FF2B5EF4-FFF2-40B4-BE49-F238E27FC236}">
                <a16:creationId xmlns:a16="http://schemas.microsoft.com/office/drawing/2014/main" id="{164FBF60-7666-4BFC-B0DB-C4925A21AA4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85685" y="4665134"/>
            <a:ext cx="205316" cy="24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図 31">
            <a:extLst>
              <a:ext uri="{FF2B5EF4-FFF2-40B4-BE49-F238E27FC236}">
                <a16:creationId xmlns:a16="http://schemas.microsoft.com/office/drawing/2014/main" id="{A339B3EE-1DE1-4BFE-8D95-D7C59AE80BF6}"/>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047067" y="5952067"/>
            <a:ext cx="205317" cy="24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16D4BBE-A08C-4835-A605-7E0BBE23DDC1}"/>
              </a:ext>
            </a:extLst>
          </p:cNvPr>
          <p:cNvSpPr>
            <a:spLocks noGrp="1"/>
          </p:cNvSpPr>
          <p:nvPr>
            <p:ph type="title"/>
          </p:nvPr>
        </p:nvSpPr>
        <p:spPr>
          <a:xfrm>
            <a:off x="-116417" y="150284"/>
            <a:ext cx="10293351" cy="1143000"/>
          </a:xfrm>
        </p:spPr>
        <p:txBody>
          <a:bodyPr/>
          <a:lstStyle/>
          <a:p>
            <a:r>
              <a:rPr lang="en-US" altLang="en-US" sz="3200"/>
              <a:t>Access traffic steering, switch and splitting support; Phase 2</a:t>
            </a:r>
            <a:endParaRPr lang="en-GB" altLang="en-US" sz="3200"/>
          </a:p>
        </p:txBody>
      </p:sp>
      <p:sp>
        <p:nvSpPr>
          <p:cNvPr id="13315" name="Content Placeholder 2">
            <a:extLst>
              <a:ext uri="{FF2B5EF4-FFF2-40B4-BE49-F238E27FC236}">
                <a16:creationId xmlns:a16="http://schemas.microsoft.com/office/drawing/2014/main" id="{5568B832-0CA1-4091-A812-C7E2E880B6AC}"/>
              </a:ext>
            </a:extLst>
          </p:cNvPr>
          <p:cNvSpPr>
            <a:spLocks noGrp="1"/>
          </p:cNvSpPr>
          <p:nvPr>
            <p:ph idx="1"/>
          </p:nvPr>
        </p:nvSpPr>
        <p:spPr>
          <a:xfrm>
            <a:off x="632884" y="1261534"/>
            <a:ext cx="11184467" cy="4995333"/>
          </a:xfrm>
        </p:spPr>
        <p:txBody>
          <a:bodyPr/>
          <a:lstStyle/>
          <a:p>
            <a:r>
              <a:rPr lang="en-US" altLang="ja-JP" sz="2667"/>
              <a:t>Aims to support additional traffic steering capabilities as well as supporting Multi access PDU Session using 3GPP LTE/EPC resources as a 3GPP access.</a:t>
            </a:r>
            <a:endParaRPr lang="en-US" altLang="en-US"/>
          </a:p>
        </p:txBody>
      </p:sp>
      <p:sp>
        <p:nvSpPr>
          <p:cNvPr id="61" name="二等辺三角形 60">
            <a:extLst>
              <a:ext uri="{FF2B5EF4-FFF2-40B4-BE49-F238E27FC236}">
                <a16:creationId xmlns:a16="http://schemas.microsoft.com/office/drawing/2014/main" id="{3646AB89-1626-44DF-BEF0-F0BC9284D497}"/>
              </a:ext>
            </a:extLst>
          </p:cNvPr>
          <p:cNvSpPr/>
          <p:nvPr/>
        </p:nvSpPr>
        <p:spPr bwMode="auto">
          <a:xfrm rot="16200000">
            <a:off x="9618133" y="8390467"/>
            <a:ext cx="188384" cy="162984"/>
          </a:xfrm>
          <a:prstGeom prst="triangle">
            <a:avLst/>
          </a:prstGeom>
          <a:solidFill>
            <a:srgbClr val="FF7F7F">
              <a:lumMod val="40000"/>
              <a:lumOff val="60000"/>
            </a:srgbClr>
          </a:solidFill>
          <a:ln w="19050" cap="flat" cmpd="sng" algn="ctr">
            <a:noFill/>
            <a:prstDash val="solid"/>
            <a:round/>
            <a:headEnd type="none" w="med" len="med"/>
            <a:tailEnd type="none" w="med" len="med"/>
          </a:ln>
          <a:effectLst/>
        </p:spPr>
        <p:txBody>
          <a:bodyPr wrap="none" anchor="ctr"/>
          <a:lstStyle/>
          <a:p>
            <a:pPr defTabSz="1219170" eaLnBrk="1" hangingPunct="1">
              <a:defRPr/>
            </a:pPr>
            <a:endParaRPr lang="ja-JP" altLang="en-US" sz="2667" kern="0" dirty="0">
              <a:solidFill>
                <a:srgbClr val="3A3A3A"/>
              </a:solidFill>
              <a:latin typeface="游ゴシック" panose="020F0502020204030204"/>
              <a:ea typeface="游ゴシック" panose="020B0400000000000000" pitchFamily="50" charset="-128"/>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8DACD524-30FF-4A4C-ABA3-B485516ADDCD}"/>
              </a:ext>
            </a:extLst>
          </p:cNvPr>
          <p:cNvSpPr>
            <a:spLocks noGrp="1"/>
          </p:cNvSpPr>
          <p:nvPr>
            <p:ph type="title"/>
          </p:nvPr>
        </p:nvSpPr>
        <p:spPr>
          <a:xfrm>
            <a:off x="-116417" y="150284"/>
            <a:ext cx="10293351" cy="1143000"/>
          </a:xfrm>
        </p:spPr>
        <p:txBody>
          <a:bodyPr/>
          <a:lstStyle/>
          <a:p>
            <a:r>
              <a:rPr lang="en-US" altLang="en-US" sz="3200"/>
              <a:t>Enablers for Network Automation for 5G; Phase 2</a:t>
            </a:r>
            <a:endParaRPr lang="en-GB" altLang="en-US" sz="3200"/>
          </a:p>
        </p:txBody>
      </p:sp>
      <p:sp>
        <p:nvSpPr>
          <p:cNvPr id="14339" name="Content Placeholder 2">
            <a:extLst>
              <a:ext uri="{FF2B5EF4-FFF2-40B4-BE49-F238E27FC236}">
                <a16:creationId xmlns:a16="http://schemas.microsoft.com/office/drawing/2014/main" id="{F213408A-DE39-4CB5-AED0-8324BC8CBA7F}"/>
              </a:ext>
            </a:extLst>
          </p:cNvPr>
          <p:cNvSpPr>
            <a:spLocks noGrp="1"/>
          </p:cNvSpPr>
          <p:nvPr>
            <p:ph idx="1"/>
          </p:nvPr>
        </p:nvSpPr>
        <p:spPr>
          <a:xfrm>
            <a:off x="632884" y="1261534"/>
            <a:ext cx="11184467" cy="4995333"/>
          </a:xfrm>
        </p:spPr>
        <p:txBody>
          <a:bodyPr/>
          <a:lstStyle/>
          <a:p>
            <a:r>
              <a:rPr lang="en-US" altLang="ja-JP" sz="2667"/>
              <a:t>To address some leftover work from Rel-16, such as data collection from UE for analytics generation; how to ensure that slice SLA is guaranteed. Also new functionality will be supported which includes - Multiple NWDAF Instances in one PLMN including hierarchies, enabling real-time or near real-time NWDAF communication, NWDAF-Assisted UP Optimization, Interaction between NWDAF and AI Model &amp; Training Service owned by the operator. </a:t>
            </a:r>
            <a:endParaRPr lang="en-US" altLang="en-US"/>
          </a:p>
        </p:txBody>
      </p:sp>
      <p:sp>
        <p:nvSpPr>
          <p:cNvPr id="61" name="二等辺三角形 60">
            <a:extLst>
              <a:ext uri="{FF2B5EF4-FFF2-40B4-BE49-F238E27FC236}">
                <a16:creationId xmlns:a16="http://schemas.microsoft.com/office/drawing/2014/main" id="{9952144F-F68F-4104-9FF1-733251C35A36}"/>
              </a:ext>
            </a:extLst>
          </p:cNvPr>
          <p:cNvSpPr/>
          <p:nvPr/>
        </p:nvSpPr>
        <p:spPr bwMode="auto">
          <a:xfrm rot="16200000">
            <a:off x="9618133" y="8390467"/>
            <a:ext cx="188384" cy="162984"/>
          </a:xfrm>
          <a:prstGeom prst="triangle">
            <a:avLst/>
          </a:prstGeom>
          <a:solidFill>
            <a:srgbClr val="FF7F7F">
              <a:lumMod val="40000"/>
              <a:lumOff val="60000"/>
            </a:srgbClr>
          </a:solidFill>
          <a:ln w="19050" cap="flat" cmpd="sng" algn="ctr">
            <a:noFill/>
            <a:prstDash val="solid"/>
            <a:round/>
            <a:headEnd type="none" w="med" len="med"/>
            <a:tailEnd type="none" w="med" len="med"/>
          </a:ln>
          <a:effectLst/>
        </p:spPr>
        <p:txBody>
          <a:bodyPr wrap="none" anchor="ctr"/>
          <a:lstStyle/>
          <a:p>
            <a:pPr defTabSz="1219170" eaLnBrk="1" hangingPunct="1">
              <a:defRPr/>
            </a:pPr>
            <a:endParaRPr lang="ja-JP" altLang="en-US" sz="2667" kern="0" dirty="0">
              <a:solidFill>
                <a:srgbClr val="3A3A3A"/>
              </a:solidFill>
              <a:latin typeface="游ゴシック" panose="020F0502020204030204"/>
              <a:ea typeface="游ゴシック" panose="020B0400000000000000" pitchFamily="50" charset="-128"/>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2EE4A086-B734-4A22-8F17-9D71C14BBE65}"/>
              </a:ext>
            </a:extLst>
          </p:cNvPr>
          <p:cNvSpPr>
            <a:spLocks noGrp="1"/>
          </p:cNvSpPr>
          <p:nvPr>
            <p:ph type="title"/>
          </p:nvPr>
        </p:nvSpPr>
        <p:spPr>
          <a:xfrm>
            <a:off x="-116417" y="150284"/>
            <a:ext cx="10293351" cy="1143000"/>
          </a:xfrm>
        </p:spPr>
        <p:txBody>
          <a:bodyPr/>
          <a:lstStyle/>
          <a:p>
            <a:r>
              <a:rPr lang="en-US" altLang="en-US" sz="3200"/>
              <a:t>Enhancement of Network Slicing; Phase 2</a:t>
            </a:r>
            <a:endParaRPr lang="en-GB" altLang="en-US" sz="3200"/>
          </a:p>
        </p:txBody>
      </p:sp>
      <p:sp>
        <p:nvSpPr>
          <p:cNvPr id="15363" name="Content Placeholder 2">
            <a:extLst>
              <a:ext uri="{FF2B5EF4-FFF2-40B4-BE49-F238E27FC236}">
                <a16:creationId xmlns:a16="http://schemas.microsoft.com/office/drawing/2014/main" id="{53237DC9-C336-43A9-AF5B-4CD9B12FA52B}"/>
              </a:ext>
            </a:extLst>
          </p:cNvPr>
          <p:cNvSpPr>
            <a:spLocks noGrp="1"/>
          </p:cNvSpPr>
          <p:nvPr>
            <p:ph idx="1"/>
          </p:nvPr>
        </p:nvSpPr>
        <p:spPr>
          <a:xfrm>
            <a:off x="632884" y="1261534"/>
            <a:ext cx="11184467" cy="4995333"/>
          </a:xfrm>
        </p:spPr>
        <p:txBody>
          <a:bodyPr/>
          <a:lstStyle/>
          <a:p>
            <a:r>
              <a:rPr lang="en-US" altLang="ja-JP" sz="2667"/>
              <a:t>Identifying the gaps that need to be filled in providing support in the specifications owned by SA WG2 for the Generic Network Slice Template (GST) attributes defined by GSMA 5GJA and captured in document NG.116.</a:t>
            </a:r>
            <a:endParaRPr lang="en-US" altLang="en-US"/>
          </a:p>
        </p:txBody>
      </p:sp>
      <p:sp>
        <p:nvSpPr>
          <p:cNvPr id="61" name="二等辺三角形 60">
            <a:extLst>
              <a:ext uri="{FF2B5EF4-FFF2-40B4-BE49-F238E27FC236}">
                <a16:creationId xmlns:a16="http://schemas.microsoft.com/office/drawing/2014/main" id="{FB6328D8-2DA1-4EB8-BF56-EEF38CF3812C}"/>
              </a:ext>
            </a:extLst>
          </p:cNvPr>
          <p:cNvSpPr/>
          <p:nvPr/>
        </p:nvSpPr>
        <p:spPr bwMode="auto">
          <a:xfrm rot="16200000">
            <a:off x="9618133" y="8390467"/>
            <a:ext cx="188384" cy="162984"/>
          </a:xfrm>
          <a:prstGeom prst="triangle">
            <a:avLst/>
          </a:prstGeom>
          <a:solidFill>
            <a:srgbClr val="FF7F7F">
              <a:lumMod val="40000"/>
              <a:lumOff val="60000"/>
            </a:srgbClr>
          </a:solidFill>
          <a:ln w="19050" cap="flat" cmpd="sng" algn="ctr">
            <a:noFill/>
            <a:prstDash val="solid"/>
            <a:round/>
            <a:headEnd type="none" w="med" len="med"/>
            <a:tailEnd type="none" w="med" len="med"/>
          </a:ln>
          <a:effectLst/>
        </p:spPr>
        <p:txBody>
          <a:bodyPr wrap="none" anchor="ctr"/>
          <a:lstStyle/>
          <a:p>
            <a:pPr defTabSz="1219170" eaLnBrk="1" hangingPunct="1">
              <a:defRPr/>
            </a:pPr>
            <a:endParaRPr lang="ja-JP" altLang="en-US" sz="2667" kern="0" dirty="0">
              <a:solidFill>
                <a:srgbClr val="3A3A3A"/>
              </a:solidFill>
              <a:latin typeface="游ゴシック" panose="020F0502020204030204"/>
              <a:ea typeface="游ゴシック" panose="020B0400000000000000" pitchFamily="50" charset="-128"/>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D085295E-D786-4C06-8993-56BDF8489953}"/>
              </a:ext>
            </a:extLst>
          </p:cNvPr>
          <p:cNvSpPr>
            <a:spLocks noGrp="1"/>
          </p:cNvSpPr>
          <p:nvPr>
            <p:ph type="title"/>
          </p:nvPr>
        </p:nvSpPr>
        <p:spPr>
          <a:xfrm>
            <a:off x="-116417" y="150284"/>
            <a:ext cx="10293351" cy="1143000"/>
          </a:xfrm>
        </p:spPr>
        <p:txBody>
          <a:bodyPr/>
          <a:lstStyle/>
          <a:p>
            <a:r>
              <a:rPr lang="en-US" altLang="en-US" sz="3200"/>
              <a:t>Architecture Enhancements for 3GPP Support of Advanced V2X Service; Phase 2</a:t>
            </a:r>
            <a:endParaRPr lang="en-GB" altLang="en-US" sz="3200"/>
          </a:p>
        </p:txBody>
      </p:sp>
      <p:sp>
        <p:nvSpPr>
          <p:cNvPr id="16387" name="Content Placeholder 2">
            <a:extLst>
              <a:ext uri="{FF2B5EF4-FFF2-40B4-BE49-F238E27FC236}">
                <a16:creationId xmlns:a16="http://schemas.microsoft.com/office/drawing/2014/main" id="{EA5E4C62-21B6-40B3-B4A0-FBD4A378D7B3}"/>
              </a:ext>
            </a:extLst>
          </p:cNvPr>
          <p:cNvSpPr>
            <a:spLocks noGrp="1"/>
          </p:cNvSpPr>
          <p:nvPr>
            <p:ph idx="1"/>
          </p:nvPr>
        </p:nvSpPr>
        <p:spPr>
          <a:xfrm>
            <a:off x="632884" y="1261534"/>
            <a:ext cx="11184467" cy="4995333"/>
          </a:xfrm>
        </p:spPr>
        <p:txBody>
          <a:bodyPr/>
          <a:lstStyle/>
          <a:p>
            <a:r>
              <a:rPr lang="en-US" altLang="ja-JP" sz="2667"/>
              <a:t>This study aims to provide support of QoS aware NR PC5 power efficiency for pedestrian UEs.</a:t>
            </a:r>
            <a:endParaRPr lang="en-US" altLang="en-US"/>
          </a:p>
        </p:txBody>
      </p:sp>
      <p:sp>
        <p:nvSpPr>
          <p:cNvPr id="61" name="二等辺三角形 60">
            <a:extLst>
              <a:ext uri="{FF2B5EF4-FFF2-40B4-BE49-F238E27FC236}">
                <a16:creationId xmlns:a16="http://schemas.microsoft.com/office/drawing/2014/main" id="{DAD22EDE-4F7C-4669-B918-57831B4AAA0C}"/>
              </a:ext>
            </a:extLst>
          </p:cNvPr>
          <p:cNvSpPr/>
          <p:nvPr/>
        </p:nvSpPr>
        <p:spPr bwMode="auto">
          <a:xfrm rot="16200000">
            <a:off x="9618133" y="8390467"/>
            <a:ext cx="188384" cy="162984"/>
          </a:xfrm>
          <a:prstGeom prst="triangle">
            <a:avLst/>
          </a:prstGeom>
          <a:solidFill>
            <a:srgbClr val="FF7F7F">
              <a:lumMod val="40000"/>
              <a:lumOff val="60000"/>
            </a:srgbClr>
          </a:solidFill>
          <a:ln w="19050" cap="flat" cmpd="sng" algn="ctr">
            <a:noFill/>
            <a:prstDash val="solid"/>
            <a:round/>
            <a:headEnd type="none" w="med" len="med"/>
            <a:tailEnd type="none" w="med" len="med"/>
          </a:ln>
          <a:effectLst/>
        </p:spPr>
        <p:txBody>
          <a:bodyPr wrap="none" anchor="ctr"/>
          <a:lstStyle/>
          <a:p>
            <a:pPr defTabSz="1219170" eaLnBrk="1" hangingPunct="1">
              <a:defRPr/>
            </a:pPr>
            <a:endParaRPr lang="ja-JP" altLang="en-US" sz="2667" kern="0" dirty="0">
              <a:solidFill>
                <a:srgbClr val="3A3A3A"/>
              </a:solidFill>
              <a:latin typeface="游ゴシック" panose="020F0502020204030204"/>
              <a:ea typeface="游ゴシック" panose="020B0400000000000000" pitchFamily="50" charset="-128"/>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60A39C10-0869-48BB-A028-F348077C7A79}"/>
              </a:ext>
            </a:extLst>
          </p:cNvPr>
          <p:cNvSpPr>
            <a:spLocks noGrp="1"/>
          </p:cNvSpPr>
          <p:nvPr>
            <p:ph type="title"/>
          </p:nvPr>
        </p:nvSpPr>
        <p:spPr>
          <a:xfrm>
            <a:off x="-116417" y="150284"/>
            <a:ext cx="10293351" cy="1143000"/>
          </a:xfrm>
        </p:spPr>
        <p:txBody>
          <a:bodyPr/>
          <a:lstStyle/>
          <a:p>
            <a:r>
              <a:rPr lang="en-US" altLang="en-US" sz="3200"/>
              <a:t>Architecture Aspects for using Satellite Access in 5G</a:t>
            </a:r>
            <a:endParaRPr lang="en-GB" altLang="en-US" sz="3200"/>
          </a:p>
        </p:txBody>
      </p:sp>
      <p:sp>
        <p:nvSpPr>
          <p:cNvPr id="17411" name="Content Placeholder 2">
            <a:extLst>
              <a:ext uri="{FF2B5EF4-FFF2-40B4-BE49-F238E27FC236}">
                <a16:creationId xmlns:a16="http://schemas.microsoft.com/office/drawing/2014/main" id="{B9028EAA-3002-40B9-BB09-CD12C7D82D3D}"/>
              </a:ext>
            </a:extLst>
          </p:cNvPr>
          <p:cNvSpPr>
            <a:spLocks noGrp="1"/>
          </p:cNvSpPr>
          <p:nvPr>
            <p:ph idx="1"/>
          </p:nvPr>
        </p:nvSpPr>
        <p:spPr>
          <a:xfrm>
            <a:off x="632884" y="1261534"/>
            <a:ext cx="11184467" cy="4995333"/>
          </a:xfrm>
        </p:spPr>
        <p:txBody>
          <a:bodyPr/>
          <a:lstStyle/>
          <a:p>
            <a:r>
              <a:rPr lang="en-US" altLang="ja-JP" sz="2667"/>
              <a:t>Addresses following aspects related to integration of satellite access in the 5G system - Mobility Management with large coverage areas, Mobility Management with moving coverage areas, Delay in satellite, QoS with satellite access, QoS with satellite backhaul, RAN mobility with NGSO (Non-Geostationary Satellite Orbit) regenerative-based satellite access, Regulatory services with super-national satellite ground station.</a:t>
            </a:r>
            <a:endParaRPr lang="en-US" altLang="en-US"/>
          </a:p>
        </p:txBody>
      </p:sp>
      <p:sp>
        <p:nvSpPr>
          <p:cNvPr id="61" name="二等辺三角形 60">
            <a:extLst>
              <a:ext uri="{FF2B5EF4-FFF2-40B4-BE49-F238E27FC236}">
                <a16:creationId xmlns:a16="http://schemas.microsoft.com/office/drawing/2014/main" id="{05DA6C96-8165-4713-AEF7-AF1C530837F3}"/>
              </a:ext>
            </a:extLst>
          </p:cNvPr>
          <p:cNvSpPr/>
          <p:nvPr/>
        </p:nvSpPr>
        <p:spPr bwMode="auto">
          <a:xfrm rot="16200000">
            <a:off x="9618133" y="8390467"/>
            <a:ext cx="188384" cy="162984"/>
          </a:xfrm>
          <a:prstGeom prst="triangle">
            <a:avLst/>
          </a:prstGeom>
          <a:solidFill>
            <a:srgbClr val="FF7F7F">
              <a:lumMod val="40000"/>
              <a:lumOff val="60000"/>
            </a:srgbClr>
          </a:solidFill>
          <a:ln w="19050" cap="flat" cmpd="sng" algn="ctr">
            <a:noFill/>
            <a:prstDash val="solid"/>
            <a:round/>
            <a:headEnd type="none" w="med" len="med"/>
            <a:tailEnd type="none" w="med" len="med"/>
          </a:ln>
          <a:effectLst/>
        </p:spPr>
        <p:txBody>
          <a:bodyPr wrap="none" anchor="ctr"/>
          <a:lstStyle/>
          <a:p>
            <a:pPr defTabSz="1219170" eaLnBrk="1" hangingPunct="1">
              <a:defRPr/>
            </a:pPr>
            <a:endParaRPr lang="ja-JP" altLang="en-US" sz="2667" kern="0" dirty="0">
              <a:solidFill>
                <a:srgbClr val="3A3A3A"/>
              </a:solidFill>
              <a:latin typeface="游ゴシック" panose="020F0502020204030204"/>
              <a:ea typeface="游ゴシック" panose="020B0400000000000000" pitchFamily="50" charset="-128"/>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C38072B3-7D13-48CA-832A-C50D5329996C}"/>
              </a:ext>
            </a:extLst>
          </p:cNvPr>
          <p:cNvSpPr>
            <a:spLocks noGrp="1"/>
          </p:cNvSpPr>
          <p:nvPr>
            <p:ph type="title"/>
          </p:nvPr>
        </p:nvSpPr>
        <p:spPr>
          <a:xfrm>
            <a:off x="-116417" y="150284"/>
            <a:ext cx="10293351" cy="1143000"/>
          </a:xfrm>
        </p:spPr>
        <p:txBody>
          <a:bodyPr/>
          <a:lstStyle/>
          <a:p>
            <a:r>
              <a:rPr lang="en-US" altLang="en-US" sz="3200"/>
              <a:t>5G System Enhancement for Advanced Interactive Services</a:t>
            </a:r>
            <a:endParaRPr lang="en-GB" altLang="en-US" sz="3200"/>
          </a:p>
        </p:txBody>
      </p:sp>
      <p:sp>
        <p:nvSpPr>
          <p:cNvPr id="18435" name="Content Placeholder 2">
            <a:extLst>
              <a:ext uri="{FF2B5EF4-FFF2-40B4-BE49-F238E27FC236}">
                <a16:creationId xmlns:a16="http://schemas.microsoft.com/office/drawing/2014/main" id="{61060749-7DAA-433E-AEE4-36922CF9D6FC}"/>
              </a:ext>
            </a:extLst>
          </p:cNvPr>
          <p:cNvSpPr>
            <a:spLocks noGrp="1"/>
          </p:cNvSpPr>
          <p:nvPr>
            <p:ph idx="1"/>
          </p:nvPr>
        </p:nvSpPr>
        <p:spPr>
          <a:xfrm>
            <a:off x="632884" y="1261534"/>
            <a:ext cx="11184467" cy="4995333"/>
          </a:xfrm>
        </p:spPr>
        <p:txBody>
          <a:bodyPr/>
          <a:lstStyle/>
          <a:p>
            <a:r>
              <a:rPr lang="en-US" altLang="ja-JP" sz="2667"/>
              <a:t>This Work Item is to define potential QoS parameters e.g. new standardized 5QI(s) corresponding to QoS requirements for interactive services like cloud gaming service.</a:t>
            </a:r>
            <a:endParaRPr lang="en-US" altLang="en-US"/>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a:extLst>
              <a:ext uri="{FF2B5EF4-FFF2-40B4-BE49-F238E27FC236}">
                <a16:creationId xmlns:a16="http://schemas.microsoft.com/office/drawing/2014/main" id="{713223E1-BF5C-4E6D-8AEC-4CAE4C47D226}"/>
              </a:ext>
            </a:extLst>
          </p:cNvPr>
          <p:cNvGrpSpPr>
            <a:grpSpLocks/>
          </p:cNvGrpSpPr>
          <p:nvPr/>
        </p:nvGrpSpPr>
        <p:grpSpPr bwMode="auto">
          <a:xfrm>
            <a:off x="481013" y="1868488"/>
            <a:ext cx="4316412" cy="1803400"/>
            <a:chOff x="5095080" y="2386800"/>
            <a:chExt cx="6925320" cy="3694680"/>
          </a:xfrm>
        </p:grpSpPr>
        <p:pic>
          <p:nvPicPr>
            <p:cNvPr id="6172" name="Picture 3">
              <a:extLst>
                <a:ext uri="{FF2B5EF4-FFF2-40B4-BE49-F238E27FC236}">
                  <a16:creationId xmlns:a16="http://schemas.microsoft.com/office/drawing/2014/main" id="{75B95871-FD41-479C-AE7C-030E562DFE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5080" y="2386800"/>
              <a:ext cx="6874560" cy="369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3" name="Picture 5">
              <a:extLst>
                <a:ext uri="{FF2B5EF4-FFF2-40B4-BE49-F238E27FC236}">
                  <a16:creationId xmlns:a16="http://schemas.microsoft.com/office/drawing/2014/main" id="{E50C6F19-DE9C-40D6-9661-CEC9131CD4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1720" y="4591800"/>
              <a:ext cx="697320" cy="32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4" name="Picture 6">
              <a:extLst>
                <a:ext uri="{FF2B5EF4-FFF2-40B4-BE49-F238E27FC236}">
                  <a16:creationId xmlns:a16="http://schemas.microsoft.com/office/drawing/2014/main" id="{5B121B47-674E-4280-B1DC-9CC86AC0AC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54360" y="4063320"/>
              <a:ext cx="473760" cy="203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5" name="Picture 7">
              <a:extLst>
                <a:ext uri="{FF2B5EF4-FFF2-40B4-BE49-F238E27FC236}">
                  <a16:creationId xmlns:a16="http://schemas.microsoft.com/office/drawing/2014/main" id="{A1206859-7E51-4D6F-BFC2-F99B5C8715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6120" y="3645720"/>
              <a:ext cx="667080" cy="25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6" name="Picture 8">
              <a:extLst>
                <a:ext uri="{FF2B5EF4-FFF2-40B4-BE49-F238E27FC236}">
                  <a16:creationId xmlns:a16="http://schemas.microsoft.com/office/drawing/2014/main" id="{CAF61450-5EA7-40B8-8CC4-DBB9A4A5A8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80000" y="3645720"/>
              <a:ext cx="525960" cy="5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7" name="Picture 9">
              <a:extLst>
                <a:ext uri="{FF2B5EF4-FFF2-40B4-BE49-F238E27FC236}">
                  <a16:creationId xmlns:a16="http://schemas.microsoft.com/office/drawing/2014/main" id="{10B22732-9906-467E-8872-771CB6E5E4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57800" y="3512520"/>
              <a:ext cx="503640" cy="302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8" name="Picture 10">
              <a:extLst>
                <a:ext uri="{FF2B5EF4-FFF2-40B4-BE49-F238E27FC236}">
                  <a16:creationId xmlns:a16="http://schemas.microsoft.com/office/drawing/2014/main" id="{49A16243-2305-426C-B135-B6DA85191CD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62520" y="3796560"/>
              <a:ext cx="857880" cy="22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79" name="Picture 5">
              <a:extLst>
                <a:ext uri="{FF2B5EF4-FFF2-40B4-BE49-F238E27FC236}">
                  <a16:creationId xmlns:a16="http://schemas.microsoft.com/office/drawing/2014/main" id="{FDD8C0BC-6840-46D9-91B5-DBB2A1117E7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70080" y="3250440"/>
              <a:ext cx="711720" cy="33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7" name="제목 5">
            <a:extLst>
              <a:ext uri="{FF2B5EF4-FFF2-40B4-BE49-F238E27FC236}">
                <a16:creationId xmlns:a16="http://schemas.microsoft.com/office/drawing/2014/main" id="{E87C0551-D8CB-436C-98FC-38484D4EEE27}"/>
              </a:ext>
            </a:extLst>
          </p:cNvPr>
          <p:cNvSpPr>
            <a:spLocks noGrp="1"/>
          </p:cNvSpPr>
          <p:nvPr>
            <p:ph type="title"/>
          </p:nvPr>
        </p:nvSpPr>
        <p:spPr>
          <a:xfrm>
            <a:off x="700088" y="442913"/>
            <a:ext cx="10515600" cy="1325562"/>
          </a:xfrm>
        </p:spPr>
        <p:txBody>
          <a:bodyPr/>
          <a:lstStyle/>
          <a:p>
            <a:r>
              <a:rPr lang="en-US" altLang="ko-KR"/>
              <a:t>3GPP</a:t>
            </a:r>
            <a:endParaRPr lang="ko-KR" altLang="en-US"/>
          </a:p>
        </p:txBody>
      </p:sp>
      <p:sp>
        <p:nvSpPr>
          <p:cNvPr id="6148" name="Content Placeholder 3">
            <a:extLst>
              <a:ext uri="{FF2B5EF4-FFF2-40B4-BE49-F238E27FC236}">
                <a16:creationId xmlns:a16="http://schemas.microsoft.com/office/drawing/2014/main" id="{5D00DD17-C49C-4036-8566-F46216AEDD44}"/>
              </a:ext>
            </a:extLst>
          </p:cNvPr>
          <p:cNvSpPr txBox="1">
            <a:spLocks/>
          </p:cNvSpPr>
          <p:nvPr/>
        </p:nvSpPr>
        <p:spPr bwMode="auto">
          <a:xfrm>
            <a:off x="5059363" y="1939925"/>
            <a:ext cx="7037387" cy="337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7188" indent="-357188">
              <a:lnSpc>
                <a:spcPct val="90000"/>
              </a:lnSpc>
              <a:spcBef>
                <a:spcPts val="1000"/>
              </a:spcBef>
              <a:buBlip>
                <a:blip r:embed="rId11"/>
              </a:buBlip>
              <a:defRPr sz="2800">
                <a:solidFill>
                  <a:schemeClr val="tx1"/>
                </a:solidFill>
                <a:latin typeface="Calibri" panose="020F0502020204030204" pitchFamily="34" charset="0"/>
              </a:defRPr>
            </a:lvl1pPr>
            <a:lvl2pPr marL="685800" indent="-22860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ts val="2400"/>
              </a:spcBef>
            </a:pPr>
            <a:r>
              <a:rPr lang="" altLang="en-US" sz="1800" b="1">
                <a:ea typeface="굴림" panose="020B0600000101010101" pitchFamily="34" charset="-127"/>
              </a:rPr>
              <a:t>Global standards organization for mobile communication</a:t>
            </a:r>
          </a:p>
          <a:p>
            <a:pPr eaLnBrk="1" hangingPunct="1">
              <a:spcBef>
                <a:spcPts val="2400"/>
              </a:spcBef>
            </a:pPr>
            <a:r>
              <a:rPr lang="" altLang="en-US" sz="1800" b="1">
                <a:ea typeface="굴림" panose="020B0600000101010101" pitchFamily="34" charset="-127"/>
              </a:rPr>
              <a:t>750+ Companies from all over the world actively participating</a:t>
            </a:r>
          </a:p>
          <a:p>
            <a:pPr eaLnBrk="1" hangingPunct="1">
              <a:spcBef>
                <a:spcPts val="2400"/>
              </a:spcBef>
            </a:pPr>
            <a:r>
              <a:rPr lang="" altLang="ko-KR" sz="1800" b="1">
                <a:ea typeface="굴림" panose="020B0600000101010101" pitchFamily="34" charset="-127"/>
              </a:rPr>
              <a:t>A new Release every 15 to 24 months</a:t>
            </a:r>
          </a:p>
          <a:p>
            <a:pPr eaLnBrk="1" hangingPunct="1">
              <a:spcBef>
                <a:spcPts val="2400"/>
              </a:spcBef>
            </a:pPr>
            <a:r>
              <a:rPr lang="" altLang="ko-KR" sz="1800" b="1">
                <a:ea typeface="굴림" panose="020B0600000101010101" pitchFamily="34" charset="-127"/>
              </a:rPr>
              <a:t>A new Generation every 10 years – </a:t>
            </a:r>
            <a:r>
              <a:rPr lang="" altLang="en-US" sz="1800" b="1">
                <a:ea typeface="굴림" panose="020B0600000101010101" pitchFamily="34" charset="-127"/>
              </a:rPr>
              <a:t>3G/UMTS, 4G/LTE, 5G</a:t>
            </a:r>
          </a:p>
          <a:p>
            <a:pPr eaLnBrk="1" hangingPunct="1">
              <a:spcBef>
                <a:spcPts val="2400"/>
              </a:spcBef>
            </a:pPr>
            <a:r>
              <a:rPr lang="" altLang="en-US" sz="1800" b="1">
                <a:ea typeface="굴림" panose="020B0600000101010101" pitchFamily="34" charset="-127"/>
              </a:rPr>
              <a:t>Standards for all sectors of mobile communication – VoLTE, NB-IoT</a:t>
            </a:r>
          </a:p>
          <a:p>
            <a:pPr eaLnBrk="1" hangingPunct="1">
              <a:spcBef>
                <a:spcPts val="2400"/>
              </a:spcBef>
            </a:pPr>
            <a:r>
              <a:rPr lang="" altLang="en-US" sz="1800" b="1">
                <a:ea typeface="굴림" panose="020B0600000101010101" pitchFamily="34" charset="-127"/>
              </a:rPr>
              <a:t>~20 Working Groups &amp; TSGs, each meeting 4 to 8 times a year</a:t>
            </a:r>
          </a:p>
          <a:p>
            <a:pPr eaLnBrk="1" hangingPunct="1">
              <a:spcBef>
                <a:spcPts val="2400"/>
              </a:spcBef>
            </a:pPr>
            <a:r>
              <a:rPr lang="" altLang="en-US" sz="1800" b="1">
                <a:ea typeface="굴림" panose="020B0600000101010101" pitchFamily="34" charset="-127"/>
              </a:rPr>
              <a:t>Contribution driven</a:t>
            </a:r>
          </a:p>
          <a:p>
            <a:pPr eaLnBrk="1" hangingPunct="1">
              <a:spcBef>
                <a:spcPts val="2400"/>
              </a:spcBef>
            </a:pPr>
            <a:r>
              <a:rPr lang="" altLang="en-US" sz="1800" b="1">
                <a:ea typeface="굴림" panose="020B0600000101010101" pitchFamily="34" charset="-127"/>
              </a:rPr>
              <a:t>Consensus based</a:t>
            </a:r>
          </a:p>
        </p:txBody>
      </p:sp>
      <p:sp>
        <p:nvSpPr>
          <p:cNvPr id="15" name="CustomShape 5">
            <a:extLst>
              <a:ext uri="{FF2B5EF4-FFF2-40B4-BE49-F238E27FC236}">
                <a16:creationId xmlns:a16="http://schemas.microsoft.com/office/drawing/2014/main" id="{A75BFE0E-B86F-4E50-AB80-83B8E4D23A05}"/>
              </a:ext>
            </a:extLst>
          </p:cNvPr>
          <p:cNvSpPr/>
          <p:nvPr/>
        </p:nvSpPr>
        <p:spPr>
          <a:xfrm>
            <a:off x="700088" y="3976688"/>
            <a:ext cx="1098550" cy="333375"/>
          </a:xfrm>
          <a:prstGeom prst="rect">
            <a:avLst/>
          </a:prstGeom>
          <a:solidFill>
            <a:schemeClr val="accent6">
              <a:lumMod val="60000"/>
              <a:lumOff val="40000"/>
            </a:schemeClr>
          </a:solidFill>
          <a:ln w="12600">
            <a:solidFill>
              <a:schemeClr val="tx1"/>
            </a:solidFill>
            <a:round/>
          </a:ln>
        </p:spPr>
        <p:style>
          <a:lnRef idx="0">
            <a:scrgbClr r="0" g="0" b="0"/>
          </a:lnRef>
          <a:fillRef idx="0">
            <a:scrgbClr r="0" g="0" b="0"/>
          </a:fillRef>
          <a:effectRef idx="0">
            <a:scrgbClr r="0" g="0" b="0"/>
          </a:effectRef>
          <a:fontRef idx="minor"/>
        </p:style>
        <p:txBody>
          <a:bodyPr lIns="87904" tIns="43952" rIns="87904" bIns="43952"/>
          <a:lstStyle/>
          <a:p>
            <a:pPr algn="ctr">
              <a:lnSpc>
                <a:spcPct val="93000"/>
              </a:lnSpc>
              <a:defRPr/>
            </a:pPr>
            <a:r>
              <a:rPr lang="en-US" sz="900" b="1" spc="-1">
                <a:solidFill>
                  <a:srgbClr val="000000"/>
                </a:solidFill>
                <a:latin typeface="Arial"/>
                <a:ea typeface="DejaVu Sans"/>
              </a:rPr>
              <a:t>TSG RAN</a:t>
            </a:r>
            <a:endParaRPr lang="en-US" sz="900" spc="-1">
              <a:latin typeface="Arial"/>
            </a:endParaRPr>
          </a:p>
          <a:p>
            <a:pPr algn="ctr">
              <a:lnSpc>
                <a:spcPct val="93000"/>
              </a:lnSpc>
              <a:defRPr/>
            </a:pPr>
            <a:r>
              <a:rPr lang="en-US" sz="500" spc="-1">
                <a:solidFill>
                  <a:srgbClr val="000000"/>
                </a:solidFill>
                <a:latin typeface="Arial"/>
                <a:ea typeface="DejaVu Sans"/>
              </a:rPr>
              <a:t>Radio Access Networks</a:t>
            </a:r>
            <a:endParaRPr lang="en-US" sz="500" spc="-1">
              <a:latin typeface="Arial"/>
            </a:endParaRPr>
          </a:p>
        </p:txBody>
      </p:sp>
      <p:sp>
        <p:nvSpPr>
          <p:cNvPr id="16" name="CustomShape 6">
            <a:extLst>
              <a:ext uri="{FF2B5EF4-FFF2-40B4-BE49-F238E27FC236}">
                <a16:creationId xmlns:a16="http://schemas.microsoft.com/office/drawing/2014/main" id="{9B958A91-1FD1-40AE-B364-7341BE5DFE01}"/>
              </a:ext>
            </a:extLst>
          </p:cNvPr>
          <p:cNvSpPr/>
          <p:nvPr/>
        </p:nvSpPr>
        <p:spPr>
          <a:xfrm>
            <a:off x="1830388" y="3976688"/>
            <a:ext cx="1098550" cy="333375"/>
          </a:xfrm>
          <a:prstGeom prst="rect">
            <a:avLst/>
          </a:prstGeom>
          <a:solidFill>
            <a:schemeClr val="tx2">
              <a:lumMod val="40000"/>
              <a:lumOff val="60000"/>
            </a:schemeClr>
          </a:solidFill>
          <a:ln w="12600">
            <a:solidFill>
              <a:schemeClr val="tx1"/>
            </a:solidFill>
            <a:round/>
          </a:ln>
        </p:spPr>
        <p:style>
          <a:lnRef idx="0">
            <a:scrgbClr r="0" g="0" b="0"/>
          </a:lnRef>
          <a:fillRef idx="0">
            <a:scrgbClr r="0" g="0" b="0"/>
          </a:fillRef>
          <a:effectRef idx="0">
            <a:scrgbClr r="0" g="0" b="0"/>
          </a:effectRef>
          <a:fontRef idx="minor"/>
        </p:style>
        <p:txBody>
          <a:bodyPr lIns="87904" tIns="43952" rIns="87904" bIns="43952"/>
          <a:lstStyle/>
          <a:p>
            <a:pPr algn="ctr">
              <a:lnSpc>
                <a:spcPct val="93000"/>
              </a:lnSpc>
              <a:defRPr/>
            </a:pPr>
            <a:r>
              <a:rPr lang="en-US" sz="900" b="1" spc="-1">
                <a:solidFill>
                  <a:srgbClr val="000000"/>
                </a:solidFill>
                <a:latin typeface="Arial"/>
                <a:ea typeface="DejaVu Sans"/>
              </a:rPr>
              <a:t>TSG SA</a:t>
            </a:r>
            <a:endParaRPr lang="en-US" sz="900" spc="-1">
              <a:latin typeface="Arial"/>
            </a:endParaRPr>
          </a:p>
          <a:p>
            <a:pPr algn="ctr">
              <a:lnSpc>
                <a:spcPct val="93000"/>
              </a:lnSpc>
              <a:defRPr/>
            </a:pPr>
            <a:r>
              <a:rPr lang="en-US" sz="500" spc="-1">
                <a:solidFill>
                  <a:srgbClr val="000000"/>
                </a:solidFill>
                <a:latin typeface="Arial"/>
                <a:ea typeface="DejaVu Sans"/>
              </a:rPr>
              <a:t>Services &amp; </a:t>
            </a:r>
            <a:endParaRPr lang="en-US" sz="500" spc="-1">
              <a:latin typeface="Arial"/>
            </a:endParaRPr>
          </a:p>
          <a:p>
            <a:pPr algn="ctr">
              <a:lnSpc>
                <a:spcPct val="93000"/>
              </a:lnSpc>
              <a:defRPr/>
            </a:pPr>
            <a:r>
              <a:rPr lang="en-US" sz="500" spc="-1">
                <a:solidFill>
                  <a:srgbClr val="000000"/>
                </a:solidFill>
                <a:latin typeface="Arial"/>
                <a:ea typeface="DejaVu Sans"/>
              </a:rPr>
              <a:t>Architecture</a:t>
            </a:r>
            <a:endParaRPr lang="en-US" sz="500" spc="-1">
              <a:latin typeface="Arial"/>
            </a:endParaRPr>
          </a:p>
        </p:txBody>
      </p:sp>
      <p:sp>
        <p:nvSpPr>
          <p:cNvPr id="17" name="CustomShape 7">
            <a:extLst>
              <a:ext uri="{FF2B5EF4-FFF2-40B4-BE49-F238E27FC236}">
                <a16:creationId xmlns:a16="http://schemas.microsoft.com/office/drawing/2014/main" id="{67E0839E-5563-41B2-B37A-2D264391008E}"/>
              </a:ext>
            </a:extLst>
          </p:cNvPr>
          <p:cNvSpPr/>
          <p:nvPr/>
        </p:nvSpPr>
        <p:spPr>
          <a:xfrm>
            <a:off x="2968625" y="3976688"/>
            <a:ext cx="1100138" cy="333375"/>
          </a:xfrm>
          <a:prstGeom prst="rect">
            <a:avLst/>
          </a:prstGeom>
          <a:solidFill>
            <a:schemeClr val="accent3">
              <a:lumMod val="60000"/>
              <a:lumOff val="40000"/>
            </a:schemeClr>
          </a:solidFill>
          <a:ln w="12600">
            <a:solidFill>
              <a:schemeClr val="tx1"/>
            </a:solidFill>
            <a:round/>
          </a:ln>
        </p:spPr>
        <p:style>
          <a:lnRef idx="0">
            <a:scrgbClr r="0" g="0" b="0"/>
          </a:lnRef>
          <a:fillRef idx="0">
            <a:scrgbClr r="0" g="0" b="0"/>
          </a:fillRef>
          <a:effectRef idx="0">
            <a:scrgbClr r="0" g="0" b="0"/>
          </a:effectRef>
          <a:fontRef idx="minor"/>
        </p:style>
        <p:txBody>
          <a:bodyPr lIns="87904" tIns="43952" rIns="87904" bIns="43952"/>
          <a:lstStyle/>
          <a:p>
            <a:pPr algn="ctr">
              <a:lnSpc>
                <a:spcPct val="93000"/>
              </a:lnSpc>
              <a:defRPr/>
            </a:pPr>
            <a:r>
              <a:rPr lang="en-US" sz="900" b="1" spc="-1">
                <a:solidFill>
                  <a:srgbClr val="000000"/>
                </a:solidFill>
                <a:latin typeface="Arial"/>
                <a:ea typeface="DejaVu Sans"/>
              </a:rPr>
              <a:t>TSG CT</a:t>
            </a:r>
            <a:endParaRPr lang="en-US" sz="900" spc="-1">
              <a:latin typeface="Arial"/>
            </a:endParaRPr>
          </a:p>
          <a:p>
            <a:pPr algn="ctr">
              <a:lnSpc>
                <a:spcPct val="93000"/>
              </a:lnSpc>
              <a:defRPr/>
            </a:pPr>
            <a:r>
              <a:rPr lang="en-US" sz="500" spc="-1">
                <a:solidFill>
                  <a:srgbClr val="000000"/>
                </a:solidFill>
                <a:latin typeface="Arial"/>
                <a:ea typeface="DejaVu Sans"/>
              </a:rPr>
              <a:t>Core Network &amp; </a:t>
            </a:r>
            <a:endParaRPr lang="en-US" sz="500" spc="-1">
              <a:latin typeface="Arial"/>
            </a:endParaRPr>
          </a:p>
          <a:p>
            <a:pPr algn="ctr">
              <a:lnSpc>
                <a:spcPct val="93000"/>
              </a:lnSpc>
              <a:defRPr/>
            </a:pPr>
            <a:r>
              <a:rPr lang="en-US" sz="500" spc="-1">
                <a:solidFill>
                  <a:srgbClr val="000000"/>
                </a:solidFill>
                <a:latin typeface="Arial"/>
                <a:ea typeface="DejaVu Sans"/>
              </a:rPr>
              <a:t>Terminal</a:t>
            </a:r>
            <a:endParaRPr lang="en-US" sz="500" spc="-1">
              <a:latin typeface="Arial"/>
            </a:endParaRPr>
          </a:p>
        </p:txBody>
      </p:sp>
      <p:grpSp>
        <p:nvGrpSpPr>
          <p:cNvPr id="6152" name="Group 8">
            <a:extLst>
              <a:ext uri="{FF2B5EF4-FFF2-40B4-BE49-F238E27FC236}">
                <a16:creationId xmlns:a16="http://schemas.microsoft.com/office/drawing/2014/main" id="{32A12BF3-7130-4A4D-9B3C-51FE690D1335}"/>
              </a:ext>
            </a:extLst>
          </p:cNvPr>
          <p:cNvGrpSpPr>
            <a:grpSpLocks/>
          </p:cNvGrpSpPr>
          <p:nvPr/>
        </p:nvGrpSpPr>
        <p:grpSpPr bwMode="auto">
          <a:xfrm>
            <a:off x="3065463" y="4354513"/>
            <a:ext cx="908050" cy="1296987"/>
            <a:chOff x="3610080" y="2510640"/>
            <a:chExt cx="1028160" cy="1836720"/>
          </a:xfrm>
        </p:grpSpPr>
        <p:sp>
          <p:nvSpPr>
            <p:cNvPr id="19" name="CustomShape 9">
              <a:extLst>
                <a:ext uri="{FF2B5EF4-FFF2-40B4-BE49-F238E27FC236}">
                  <a16:creationId xmlns:a16="http://schemas.microsoft.com/office/drawing/2014/main" id="{5F77688F-EA60-4EC0-AE76-2FA5FA7ACBB6}"/>
                </a:ext>
              </a:extLst>
            </p:cNvPr>
            <p:cNvSpPr/>
            <p:nvPr/>
          </p:nvSpPr>
          <p:spPr>
            <a:xfrm>
              <a:off x="3610080" y="2510640"/>
              <a:ext cx="1028160" cy="472107"/>
            </a:xfrm>
            <a:prstGeom prst="rect">
              <a:avLst/>
            </a:prstGeom>
            <a:solidFill>
              <a:schemeClr val="accent3">
                <a:lumMod val="60000"/>
                <a:lumOff val="40000"/>
              </a:schemeClr>
            </a:solidFill>
            <a:ln w="12600">
              <a:solidFill>
                <a:schemeClr val="tx1"/>
              </a:solidFill>
              <a:round/>
            </a:ln>
          </p:spPr>
          <p:style>
            <a:lnRef idx="0">
              <a:scrgbClr r="0" g="0" b="0"/>
            </a:lnRef>
            <a:fillRef idx="0">
              <a:scrgbClr r="0" g="0" b="0"/>
            </a:fillRef>
            <a:effectRef idx="0">
              <a:scrgbClr r="0" g="0" b="0"/>
            </a:effectRef>
            <a:fontRef idx="minor"/>
          </p:style>
          <p:txBody>
            <a:bodyPr lIns="87904" tIns="43952" rIns="87904" bIns="43952"/>
            <a:lstStyle/>
            <a:p>
              <a:pPr algn="ctr">
                <a:lnSpc>
                  <a:spcPct val="93000"/>
                </a:lnSpc>
                <a:defRPr/>
              </a:pPr>
              <a:r>
                <a:rPr lang="en-US" sz="900" b="1" spc="-1">
                  <a:solidFill>
                    <a:srgbClr val="000000"/>
                  </a:solidFill>
                  <a:latin typeface="Arial"/>
                  <a:ea typeface="DejaVu Sans"/>
                </a:rPr>
                <a:t>CT1</a:t>
              </a:r>
              <a:endParaRPr lang="en-US" sz="900" spc="-1">
                <a:latin typeface="Arial"/>
              </a:endParaRPr>
            </a:p>
            <a:p>
              <a:pPr algn="ctr">
                <a:lnSpc>
                  <a:spcPct val="93000"/>
                </a:lnSpc>
                <a:defRPr/>
              </a:pPr>
              <a:r>
                <a:rPr lang="en-US" sz="500" spc="-1">
                  <a:solidFill>
                    <a:srgbClr val="000000"/>
                  </a:solidFill>
                  <a:latin typeface="Arial"/>
                  <a:ea typeface="DejaVu Sans"/>
                </a:rPr>
                <a:t>end-2-end </a:t>
              </a:r>
              <a:endParaRPr lang="en-US" sz="500" spc="-1">
                <a:latin typeface="Arial"/>
              </a:endParaRPr>
            </a:p>
            <a:p>
              <a:pPr algn="ctr">
                <a:lnSpc>
                  <a:spcPct val="93000"/>
                </a:lnSpc>
                <a:defRPr/>
              </a:pPr>
              <a:r>
                <a:rPr lang="en-US" sz="500" spc="-1">
                  <a:solidFill>
                    <a:srgbClr val="000000"/>
                  </a:solidFill>
                  <a:latin typeface="Arial"/>
                  <a:ea typeface="DejaVu Sans"/>
                </a:rPr>
                <a:t>aspects</a:t>
              </a:r>
              <a:endParaRPr lang="en-US" sz="500" spc="-1">
                <a:latin typeface="Arial"/>
              </a:endParaRPr>
            </a:p>
          </p:txBody>
        </p:sp>
        <p:sp>
          <p:nvSpPr>
            <p:cNvPr id="20" name="CustomShape 10">
              <a:extLst>
                <a:ext uri="{FF2B5EF4-FFF2-40B4-BE49-F238E27FC236}">
                  <a16:creationId xmlns:a16="http://schemas.microsoft.com/office/drawing/2014/main" id="{986FD87E-AAF2-4BAD-8D8C-8C5B347C339A}"/>
                </a:ext>
              </a:extLst>
            </p:cNvPr>
            <p:cNvSpPr/>
            <p:nvPr/>
          </p:nvSpPr>
          <p:spPr>
            <a:xfrm>
              <a:off x="3610080" y="2964762"/>
              <a:ext cx="1028160" cy="472107"/>
            </a:xfrm>
            <a:prstGeom prst="rect">
              <a:avLst/>
            </a:prstGeom>
            <a:solidFill>
              <a:schemeClr val="accent3">
                <a:lumMod val="60000"/>
                <a:lumOff val="40000"/>
              </a:schemeClr>
            </a:solidFill>
            <a:ln w="12600">
              <a:solidFill>
                <a:schemeClr val="tx1"/>
              </a:solidFill>
              <a:round/>
            </a:ln>
          </p:spPr>
          <p:style>
            <a:lnRef idx="0">
              <a:scrgbClr r="0" g="0" b="0"/>
            </a:lnRef>
            <a:fillRef idx="0">
              <a:scrgbClr r="0" g="0" b="0"/>
            </a:fillRef>
            <a:effectRef idx="0">
              <a:scrgbClr r="0" g="0" b="0"/>
            </a:effectRef>
            <a:fontRef idx="minor"/>
          </p:style>
          <p:txBody>
            <a:bodyPr lIns="87904" tIns="43952" rIns="87904" bIns="43952"/>
            <a:lstStyle/>
            <a:p>
              <a:pPr algn="ctr">
                <a:lnSpc>
                  <a:spcPct val="93000"/>
                </a:lnSpc>
                <a:defRPr/>
              </a:pPr>
              <a:r>
                <a:rPr lang="en-US" sz="900" b="1" spc="-1">
                  <a:solidFill>
                    <a:srgbClr val="000000"/>
                  </a:solidFill>
                  <a:latin typeface="Arial"/>
                  <a:ea typeface="DejaVu Sans"/>
                </a:rPr>
                <a:t>CT3</a:t>
              </a:r>
              <a:endParaRPr lang="en-US" sz="900" spc="-1">
                <a:latin typeface="Arial"/>
              </a:endParaRPr>
            </a:p>
            <a:p>
              <a:pPr algn="ctr">
                <a:lnSpc>
                  <a:spcPct val="93000"/>
                </a:lnSpc>
                <a:defRPr/>
              </a:pPr>
              <a:r>
                <a:rPr lang="en-US" sz="500" spc="-1">
                  <a:solidFill>
                    <a:srgbClr val="000000"/>
                  </a:solidFill>
                  <a:latin typeface="Arial"/>
                  <a:ea typeface="DejaVu Sans"/>
                </a:rPr>
                <a:t>interworking with external networks</a:t>
              </a:r>
              <a:endParaRPr lang="en-US" sz="500" spc="-1">
                <a:latin typeface="Arial"/>
              </a:endParaRPr>
            </a:p>
          </p:txBody>
        </p:sp>
        <p:sp>
          <p:nvSpPr>
            <p:cNvPr id="21" name="CustomShape 11">
              <a:extLst>
                <a:ext uri="{FF2B5EF4-FFF2-40B4-BE49-F238E27FC236}">
                  <a16:creationId xmlns:a16="http://schemas.microsoft.com/office/drawing/2014/main" id="{A0E5A599-D4CF-4D46-A6B4-F60626CEC2A6}"/>
                </a:ext>
              </a:extLst>
            </p:cNvPr>
            <p:cNvSpPr/>
            <p:nvPr/>
          </p:nvSpPr>
          <p:spPr>
            <a:xfrm>
              <a:off x="3610080" y="3421131"/>
              <a:ext cx="1028160" cy="472107"/>
            </a:xfrm>
            <a:prstGeom prst="rect">
              <a:avLst/>
            </a:prstGeom>
            <a:solidFill>
              <a:schemeClr val="accent3">
                <a:lumMod val="60000"/>
                <a:lumOff val="40000"/>
              </a:schemeClr>
            </a:solidFill>
            <a:ln w="12600">
              <a:solidFill>
                <a:schemeClr val="tx1"/>
              </a:solidFill>
              <a:round/>
            </a:ln>
          </p:spPr>
          <p:style>
            <a:lnRef idx="0">
              <a:scrgbClr r="0" g="0" b="0"/>
            </a:lnRef>
            <a:fillRef idx="0">
              <a:scrgbClr r="0" g="0" b="0"/>
            </a:fillRef>
            <a:effectRef idx="0">
              <a:scrgbClr r="0" g="0" b="0"/>
            </a:effectRef>
            <a:fontRef idx="minor"/>
          </p:style>
          <p:txBody>
            <a:bodyPr lIns="87904" tIns="43952" rIns="87904" bIns="43952"/>
            <a:lstStyle/>
            <a:p>
              <a:pPr algn="ctr">
                <a:lnSpc>
                  <a:spcPct val="93000"/>
                </a:lnSpc>
                <a:defRPr/>
              </a:pPr>
              <a:r>
                <a:rPr lang="en-US" sz="900" b="1" spc="-1">
                  <a:solidFill>
                    <a:srgbClr val="000000"/>
                  </a:solidFill>
                  <a:latin typeface="Arial"/>
                  <a:ea typeface="DejaVu Sans"/>
                </a:rPr>
                <a:t>CT4</a:t>
              </a:r>
              <a:endParaRPr lang="en-US" sz="900" spc="-1">
                <a:latin typeface="Arial"/>
              </a:endParaRPr>
            </a:p>
            <a:p>
              <a:pPr algn="ctr">
                <a:lnSpc>
                  <a:spcPct val="93000"/>
                </a:lnSpc>
                <a:defRPr/>
              </a:pPr>
              <a:r>
                <a:rPr lang="en-US" sz="500" spc="-1">
                  <a:solidFill>
                    <a:srgbClr val="000000"/>
                  </a:solidFill>
                  <a:latin typeface="Arial"/>
                  <a:ea typeface="DejaVu Sans"/>
                </a:rPr>
                <a:t>network internal protocols</a:t>
              </a:r>
              <a:endParaRPr lang="en-US" sz="500" spc="-1">
                <a:latin typeface="Arial"/>
              </a:endParaRPr>
            </a:p>
          </p:txBody>
        </p:sp>
        <p:sp>
          <p:nvSpPr>
            <p:cNvPr id="22" name="CustomShape 12">
              <a:extLst>
                <a:ext uri="{FF2B5EF4-FFF2-40B4-BE49-F238E27FC236}">
                  <a16:creationId xmlns:a16="http://schemas.microsoft.com/office/drawing/2014/main" id="{5147EC72-95AB-404F-A265-1A25A787E9C4}"/>
                </a:ext>
              </a:extLst>
            </p:cNvPr>
            <p:cNvSpPr/>
            <p:nvPr/>
          </p:nvSpPr>
          <p:spPr>
            <a:xfrm>
              <a:off x="3610080" y="3875253"/>
              <a:ext cx="1028160" cy="472107"/>
            </a:xfrm>
            <a:prstGeom prst="rect">
              <a:avLst/>
            </a:prstGeom>
            <a:solidFill>
              <a:schemeClr val="accent3">
                <a:lumMod val="60000"/>
                <a:lumOff val="40000"/>
              </a:schemeClr>
            </a:solidFill>
            <a:ln w="12600">
              <a:solidFill>
                <a:schemeClr val="tx1"/>
              </a:solidFill>
              <a:round/>
            </a:ln>
          </p:spPr>
          <p:style>
            <a:lnRef idx="0">
              <a:scrgbClr r="0" g="0" b="0"/>
            </a:lnRef>
            <a:fillRef idx="0">
              <a:scrgbClr r="0" g="0" b="0"/>
            </a:fillRef>
            <a:effectRef idx="0">
              <a:scrgbClr r="0" g="0" b="0"/>
            </a:effectRef>
            <a:fontRef idx="minor"/>
          </p:style>
          <p:txBody>
            <a:bodyPr lIns="87904" tIns="43952" rIns="87904" bIns="43952"/>
            <a:lstStyle/>
            <a:p>
              <a:pPr algn="ctr">
                <a:lnSpc>
                  <a:spcPct val="93000"/>
                </a:lnSpc>
                <a:defRPr/>
              </a:pPr>
              <a:r>
                <a:rPr lang="en-US" sz="900" b="1" spc="-1">
                  <a:solidFill>
                    <a:srgbClr val="000000"/>
                  </a:solidFill>
                  <a:latin typeface="Arial"/>
                  <a:ea typeface="DejaVu Sans"/>
                </a:rPr>
                <a:t>CT6</a:t>
              </a:r>
              <a:endParaRPr lang="en-US" sz="900" spc="-1">
                <a:latin typeface="Arial"/>
              </a:endParaRPr>
            </a:p>
            <a:p>
              <a:pPr algn="ctr">
                <a:lnSpc>
                  <a:spcPct val="93000"/>
                </a:lnSpc>
                <a:defRPr/>
              </a:pPr>
              <a:r>
                <a:rPr lang="en-US" sz="500" spc="-1">
                  <a:solidFill>
                    <a:srgbClr val="000000"/>
                  </a:solidFill>
                  <a:latin typeface="Arial"/>
                  <a:ea typeface="DejaVu Sans"/>
                </a:rPr>
                <a:t>smart card applications</a:t>
              </a:r>
              <a:endParaRPr lang="en-US" sz="500" spc="-1">
                <a:latin typeface="Arial"/>
              </a:endParaRPr>
            </a:p>
          </p:txBody>
        </p:sp>
      </p:grpSp>
      <p:grpSp>
        <p:nvGrpSpPr>
          <p:cNvPr id="6153" name="Group 13">
            <a:extLst>
              <a:ext uri="{FF2B5EF4-FFF2-40B4-BE49-F238E27FC236}">
                <a16:creationId xmlns:a16="http://schemas.microsoft.com/office/drawing/2014/main" id="{88925E7C-5355-48B5-864D-D4424D1C6FF2}"/>
              </a:ext>
            </a:extLst>
          </p:cNvPr>
          <p:cNvGrpSpPr>
            <a:grpSpLocks/>
          </p:cNvGrpSpPr>
          <p:nvPr/>
        </p:nvGrpSpPr>
        <p:grpSpPr bwMode="auto">
          <a:xfrm>
            <a:off x="763588" y="4354513"/>
            <a:ext cx="908050" cy="1924050"/>
            <a:chOff x="538560" y="2510640"/>
            <a:chExt cx="1028160" cy="2726280"/>
          </a:xfrm>
        </p:grpSpPr>
        <p:sp>
          <p:nvSpPr>
            <p:cNvPr id="24" name="CustomShape 14">
              <a:extLst>
                <a:ext uri="{FF2B5EF4-FFF2-40B4-BE49-F238E27FC236}">
                  <a16:creationId xmlns:a16="http://schemas.microsoft.com/office/drawing/2014/main" id="{7BE0040C-CF6B-4A1E-A8AD-D2E50FFA1316}"/>
                </a:ext>
              </a:extLst>
            </p:cNvPr>
            <p:cNvSpPr/>
            <p:nvPr/>
          </p:nvSpPr>
          <p:spPr>
            <a:xfrm>
              <a:off x="538560" y="2510640"/>
              <a:ext cx="1028160" cy="472375"/>
            </a:xfrm>
            <a:prstGeom prst="rect">
              <a:avLst/>
            </a:prstGeom>
            <a:solidFill>
              <a:schemeClr val="accent6">
                <a:lumMod val="60000"/>
                <a:lumOff val="40000"/>
              </a:schemeClr>
            </a:solidFill>
            <a:ln w="12600">
              <a:solidFill>
                <a:schemeClr val="tx1"/>
              </a:solidFill>
              <a:round/>
            </a:ln>
          </p:spPr>
          <p:style>
            <a:lnRef idx="0">
              <a:scrgbClr r="0" g="0" b="0"/>
            </a:lnRef>
            <a:fillRef idx="0">
              <a:scrgbClr r="0" g="0" b="0"/>
            </a:fillRef>
            <a:effectRef idx="0">
              <a:scrgbClr r="0" g="0" b="0"/>
            </a:effectRef>
            <a:fontRef idx="minor"/>
          </p:style>
          <p:txBody>
            <a:bodyPr lIns="87904" tIns="43952" rIns="87904" bIns="43952"/>
            <a:lstStyle/>
            <a:p>
              <a:pPr algn="ctr">
                <a:lnSpc>
                  <a:spcPct val="93000"/>
                </a:lnSpc>
                <a:defRPr/>
              </a:pPr>
              <a:r>
                <a:rPr lang="en-US" sz="900" b="1" spc="-1">
                  <a:solidFill>
                    <a:srgbClr val="000000"/>
                  </a:solidFill>
                  <a:latin typeface="Arial"/>
                  <a:ea typeface="DejaVu Sans"/>
                </a:rPr>
                <a:t>RAN1</a:t>
              </a:r>
              <a:endParaRPr lang="en-US" sz="900" spc="-1">
                <a:latin typeface="Arial"/>
              </a:endParaRPr>
            </a:p>
            <a:p>
              <a:pPr algn="ctr">
                <a:lnSpc>
                  <a:spcPct val="93000"/>
                </a:lnSpc>
                <a:defRPr/>
              </a:pPr>
              <a:r>
                <a:rPr lang="en-US" sz="500" spc="-1">
                  <a:solidFill>
                    <a:srgbClr val="000000"/>
                  </a:solidFill>
                  <a:latin typeface="Arial"/>
                  <a:ea typeface="DejaVu Sans"/>
                </a:rPr>
                <a:t>radio layer 1</a:t>
              </a:r>
              <a:endParaRPr lang="en-US" sz="500" spc="-1">
                <a:latin typeface="Arial"/>
              </a:endParaRPr>
            </a:p>
            <a:p>
              <a:pPr algn="ctr">
                <a:lnSpc>
                  <a:spcPct val="93000"/>
                </a:lnSpc>
                <a:defRPr/>
              </a:pPr>
              <a:endParaRPr lang="en-US" sz="500" spc="-1">
                <a:latin typeface="Arial"/>
              </a:endParaRPr>
            </a:p>
          </p:txBody>
        </p:sp>
        <p:sp>
          <p:nvSpPr>
            <p:cNvPr id="25" name="CustomShape 15">
              <a:extLst>
                <a:ext uri="{FF2B5EF4-FFF2-40B4-BE49-F238E27FC236}">
                  <a16:creationId xmlns:a16="http://schemas.microsoft.com/office/drawing/2014/main" id="{4C287F4A-82B5-4232-B2AF-6F2C489DCB81}"/>
                </a:ext>
              </a:extLst>
            </p:cNvPr>
            <p:cNvSpPr/>
            <p:nvPr/>
          </p:nvSpPr>
          <p:spPr>
            <a:xfrm>
              <a:off x="538560" y="2960521"/>
              <a:ext cx="1028160" cy="472375"/>
            </a:xfrm>
            <a:prstGeom prst="rect">
              <a:avLst/>
            </a:prstGeom>
            <a:solidFill>
              <a:schemeClr val="accent6">
                <a:lumMod val="60000"/>
                <a:lumOff val="40000"/>
              </a:schemeClr>
            </a:solidFill>
            <a:ln w="12600">
              <a:solidFill>
                <a:schemeClr val="tx1"/>
              </a:solidFill>
              <a:round/>
            </a:ln>
          </p:spPr>
          <p:style>
            <a:lnRef idx="0">
              <a:scrgbClr r="0" g="0" b="0"/>
            </a:lnRef>
            <a:fillRef idx="0">
              <a:scrgbClr r="0" g="0" b="0"/>
            </a:fillRef>
            <a:effectRef idx="0">
              <a:scrgbClr r="0" g="0" b="0"/>
            </a:effectRef>
            <a:fontRef idx="minor"/>
          </p:style>
          <p:txBody>
            <a:bodyPr lIns="87904" tIns="43952" rIns="87904" bIns="43952"/>
            <a:lstStyle/>
            <a:p>
              <a:pPr algn="ctr">
                <a:lnSpc>
                  <a:spcPct val="93000"/>
                </a:lnSpc>
                <a:defRPr/>
              </a:pPr>
              <a:r>
                <a:rPr lang="en-US" sz="900" b="1" spc="-1">
                  <a:solidFill>
                    <a:srgbClr val="000000"/>
                  </a:solidFill>
                  <a:latin typeface="Arial"/>
                  <a:ea typeface="DejaVu Sans"/>
                </a:rPr>
                <a:t>RAN2</a:t>
              </a:r>
              <a:endParaRPr lang="en-US" sz="900" spc="-1">
                <a:latin typeface="Arial"/>
              </a:endParaRPr>
            </a:p>
            <a:p>
              <a:pPr algn="ctr">
                <a:lnSpc>
                  <a:spcPct val="93000"/>
                </a:lnSpc>
                <a:defRPr/>
              </a:pPr>
              <a:r>
                <a:rPr lang="en-US" sz="500" spc="-1">
                  <a:solidFill>
                    <a:srgbClr val="000000"/>
                  </a:solidFill>
                  <a:latin typeface="Arial"/>
                  <a:ea typeface="DejaVu Sans"/>
                </a:rPr>
                <a:t>radio layer 2 &amp; 3</a:t>
              </a:r>
              <a:endParaRPr lang="en-US" sz="500" spc="-1">
                <a:latin typeface="Arial"/>
              </a:endParaRPr>
            </a:p>
            <a:p>
              <a:pPr algn="ctr">
                <a:lnSpc>
                  <a:spcPct val="93000"/>
                </a:lnSpc>
                <a:defRPr/>
              </a:pPr>
              <a:endParaRPr lang="en-US" sz="500" spc="-1">
                <a:latin typeface="Arial"/>
              </a:endParaRPr>
            </a:p>
          </p:txBody>
        </p:sp>
        <p:sp>
          <p:nvSpPr>
            <p:cNvPr id="26" name="CustomShape 16">
              <a:extLst>
                <a:ext uri="{FF2B5EF4-FFF2-40B4-BE49-F238E27FC236}">
                  <a16:creationId xmlns:a16="http://schemas.microsoft.com/office/drawing/2014/main" id="{48DF2B84-537A-4EFD-87EA-2047613C4123}"/>
                </a:ext>
              </a:extLst>
            </p:cNvPr>
            <p:cNvSpPr/>
            <p:nvPr/>
          </p:nvSpPr>
          <p:spPr>
            <a:xfrm>
              <a:off x="538560" y="3412651"/>
              <a:ext cx="1028160" cy="470127"/>
            </a:xfrm>
            <a:prstGeom prst="rect">
              <a:avLst/>
            </a:prstGeom>
            <a:solidFill>
              <a:schemeClr val="accent6">
                <a:lumMod val="60000"/>
                <a:lumOff val="40000"/>
              </a:schemeClr>
            </a:solidFill>
            <a:ln w="12600">
              <a:solidFill>
                <a:schemeClr val="tx1"/>
              </a:solidFill>
              <a:round/>
            </a:ln>
          </p:spPr>
          <p:style>
            <a:lnRef idx="0">
              <a:scrgbClr r="0" g="0" b="0"/>
            </a:lnRef>
            <a:fillRef idx="0">
              <a:scrgbClr r="0" g="0" b="0"/>
            </a:fillRef>
            <a:effectRef idx="0">
              <a:scrgbClr r="0" g="0" b="0"/>
            </a:effectRef>
            <a:fontRef idx="minor"/>
          </p:style>
          <p:txBody>
            <a:bodyPr lIns="87904" tIns="43952" rIns="87904" bIns="43952"/>
            <a:lstStyle/>
            <a:p>
              <a:pPr algn="ctr">
                <a:lnSpc>
                  <a:spcPct val="93000"/>
                </a:lnSpc>
                <a:defRPr/>
              </a:pPr>
              <a:r>
                <a:rPr lang="en-US" sz="900" b="1" spc="-1">
                  <a:solidFill>
                    <a:srgbClr val="000000"/>
                  </a:solidFill>
                  <a:latin typeface="Arial"/>
                  <a:ea typeface="DejaVu Sans"/>
                </a:rPr>
                <a:t>RAN3</a:t>
              </a:r>
              <a:endParaRPr lang="en-US" sz="900" spc="-1">
                <a:latin typeface="Arial"/>
              </a:endParaRPr>
            </a:p>
            <a:p>
              <a:pPr algn="ctr">
                <a:lnSpc>
                  <a:spcPct val="93000"/>
                </a:lnSpc>
                <a:defRPr/>
              </a:pPr>
              <a:r>
                <a:rPr lang="en-US" sz="500" spc="-1">
                  <a:solidFill>
                    <a:srgbClr val="000000"/>
                  </a:solidFill>
                  <a:latin typeface="Arial"/>
                  <a:ea typeface="DejaVu Sans"/>
                </a:rPr>
                <a:t>RAN-CN interface</a:t>
              </a:r>
              <a:endParaRPr lang="en-US" sz="500" spc="-1">
                <a:latin typeface="Arial"/>
              </a:endParaRPr>
            </a:p>
            <a:p>
              <a:pPr algn="ctr">
                <a:lnSpc>
                  <a:spcPct val="93000"/>
                </a:lnSpc>
                <a:defRPr/>
              </a:pPr>
              <a:endParaRPr lang="en-US" sz="500" spc="-1">
                <a:latin typeface="Arial"/>
              </a:endParaRPr>
            </a:p>
          </p:txBody>
        </p:sp>
        <p:sp>
          <p:nvSpPr>
            <p:cNvPr id="27" name="CustomShape 17">
              <a:extLst>
                <a:ext uri="{FF2B5EF4-FFF2-40B4-BE49-F238E27FC236}">
                  <a16:creationId xmlns:a16="http://schemas.microsoft.com/office/drawing/2014/main" id="{0D418172-AF80-462E-AB62-204E65CACB80}"/>
                </a:ext>
              </a:extLst>
            </p:cNvPr>
            <p:cNvSpPr/>
            <p:nvPr/>
          </p:nvSpPr>
          <p:spPr>
            <a:xfrm>
              <a:off x="538560" y="3864782"/>
              <a:ext cx="1028160" cy="470125"/>
            </a:xfrm>
            <a:prstGeom prst="rect">
              <a:avLst/>
            </a:prstGeom>
            <a:solidFill>
              <a:schemeClr val="accent6">
                <a:lumMod val="60000"/>
                <a:lumOff val="40000"/>
              </a:schemeClr>
            </a:solidFill>
            <a:ln w="12600">
              <a:solidFill>
                <a:schemeClr val="tx1"/>
              </a:solidFill>
              <a:round/>
            </a:ln>
          </p:spPr>
          <p:style>
            <a:lnRef idx="0">
              <a:scrgbClr r="0" g="0" b="0"/>
            </a:lnRef>
            <a:fillRef idx="0">
              <a:scrgbClr r="0" g="0" b="0"/>
            </a:fillRef>
            <a:effectRef idx="0">
              <a:scrgbClr r="0" g="0" b="0"/>
            </a:effectRef>
            <a:fontRef idx="minor"/>
          </p:style>
          <p:txBody>
            <a:bodyPr lIns="87904" tIns="43952" rIns="87904" bIns="43952"/>
            <a:lstStyle/>
            <a:p>
              <a:pPr algn="ctr">
                <a:lnSpc>
                  <a:spcPct val="93000"/>
                </a:lnSpc>
                <a:defRPr/>
              </a:pPr>
              <a:r>
                <a:rPr lang="en-US" sz="900" b="1" spc="-1">
                  <a:solidFill>
                    <a:srgbClr val="000000"/>
                  </a:solidFill>
                  <a:latin typeface="Arial"/>
                  <a:ea typeface="DejaVu Sans"/>
                </a:rPr>
                <a:t>RAN4</a:t>
              </a:r>
              <a:endParaRPr lang="en-US" sz="900" spc="-1">
                <a:latin typeface="Arial"/>
              </a:endParaRPr>
            </a:p>
            <a:p>
              <a:pPr algn="ctr">
                <a:lnSpc>
                  <a:spcPct val="93000"/>
                </a:lnSpc>
                <a:defRPr/>
              </a:pPr>
              <a:r>
                <a:rPr lang="en-US" sz="500" spc="-1">
                  <a:solidFill>
                    <a:srgbClr val="000000"/>
                  </a:solidFill>
                  <a:latin typeface="Arial"/>
                  <a:ea typeface="DejaVu Sans"/>
                </a:rPr>
                <a:t>radio performance</a:t>
              </a:r>
              <a:endParaRPr lang="en-US" sz="500" spc="-1">
                <a:latin typeface="Arial"/>
              </a:endParaRPr>
            </a:p>
            <a:p>
              <a:pPr algn="ctr">
                <a:lnSpc>
                  <a:spcPct val="93000"/>
                </a:lnSpc>
                <a:defRPr/>
              </a:pPr>
              <a:endParaRPr lang="en-US" sz="500" spc="-1">
                <a:latin typeface="Arial"/>
              </a:endParaRPr>
            </a:p>
          </p:txBody>
        </p:sp>
        <p:sp>
          <p:nvSpPr>
            <p:cNvPr id="28" name="CustomShape 18">
              <a:extLst>
                <a:ext uri="{FF2B5EF4-FFF2-40B4-BE49-F238E27FC236}">
                  <a16:creationId xmlns:a16="http://schemas.microsoft.com/office/drawing/2014/main" id="{0B633C90-18B1-490A-986B-5B758F526C6D}"/>
                </a:ext>
              </a:extLst>
            </p:cNvPr>
            <p:cNvSpPr/>
            <p:nvPr/>
          </p:nvSpPr>
          <p:spPr>
            <a:xfrm>
              <a:off x="538560" y="4314664"/>
              <a:ext cx="1028160" cy="472375"/>
            </a:xfrm>
            <a:prstGeom prst="rect">
              <a:avLst/>
            </a:prstGeom>
            <a:solidFill>
              <a:schemeClr val="accent6">
                <a:lumMod val="60000"/>
                <a:lumOff val="40000"/>
              </a:schemeClr>
            </a:solidFill>
            <a:ln w="12600">
              <a:solidFill>
                <a:schemeClr val="tx1"/>
              </a:solidFill>
              <a:round/>
            </a:ln>
          </p:spPr>
          <p:style>
            <a:lnRef idx="0">
              <a:scrgbClr r="0" g="0" b="0"/>
            </a:lnRef>
            <a:fillRef idx="0">
              <a:scrgbClr r="0" g="0" b="0"/>
            </a:fillRef>
            <a:effectRef idx="0">
              <a:scrgbClr r="0" g="0" b="0"/>
            </a:effectRef>
            <a:fontRef idx="minor"/>
          </p:style>
          <p:txBody>
            <a:bodyPr lIns="87904" tIns="43952" rIns="87904" bIns="43952"/>
            <a:lstStyle/>
            <a:p>
              <a:pPr algn="ctr">
                <a:lnSpc>
                  <a:spcPct val="93000"/>
                </a:lnSpc>
                <a:defRPr/>
              </a:pPr>
              <a:r>
                <a:rPr lang="en-US" sz="900" b="1" spc="-1">
                  <a:solidFill>
                    <a:srgbClr val="000000"/>
                  </a:solidFill>
                  <a:latin typeface="Arial"/>
                  <a:ea typeface="DejaVu Sans"/>
                </a:rPr>
                <a:t>RAN5</a:t>
              </a:r>
              <a:endParaRPr lang="en-US" sz="900" spc="-1">
                <a:latin typeface="Arial"/>
              </a:endParaRPr>
            </a:p>
            <a:p>
              <a:pPr algn="ctr">
                <a:lnSpc>
                  <a:spcPct val="93000"/>
                </a:lnSpc>
                <a:defRPr/>
              </a:pPr>
              <a:r>
                <a:rPr lang="en-US" sz="500" spc="-1">
                  <a:solidFill>
                    <a:srgbClr val="000000"/>
                  </a:solidFill>
                  <a:latin typeface="Arial"/>
                  <a:ea typeface="DejaVu Sans"/>
                </a:rPr>
                <a:t>terminal testing</a:t>
              </a:r>
              <a:br>
                <a:rPr sz="1200"/>
              </a:br>
              <a:endParaRPr lang="en-US" sz="500" spc="-1">
                <a:latin typeface="Arial"/>
              </a:endParaRPr>
            </a:p>
          </p:txBody>
        </p:sp>
        <p:sp>
          <p:nvSpPr>
            <p:cNvPr id="29" name="CustomShape 19">
              <a:extLst>
                <a:ext uri="{FF2B5EF4-FFF2-40B4-BE49-F238E27FC236}">
                  <a16:creationId xmlns:a16="http://schemas.microsoft.com/office/drawing/2014/main" id="{20905D24-DB7E-4B51-A1D3-F5CC6CFDD762}"/>
                </a:ext>
              </a:extLst>
            </p:cNvPr>
            <p:cNvSpPr/>
            <p:nvPr/>
          </p:nvSpPr>
          <p:spPr>
            <a:xfrm>
              <a:off x="538560" y="4764545"/>
              <a:ext cx="1028160" cy="472375"/>
            </a:xfrm>
            <a:prstGeom prst="rect">
              <a:avLst/>
            </a:prstGeom>
            <a:solidFill>
              <a:schemeClr val="accent6">
                <a:lumMod val="60000"/>
                <a:lumOff val="40000"/>
              </a:schemeClr>
            </a:solidFill>
            <a:ln w="12600">
              <a:solidFill>
                <a:schemeClr val="tx1"/>
              </a:solidFill>
              <a:round/>
            </a:ln>
          </p:spPr>
          <p:style>
            <a:lnRef idx="0">
              <a:scrgbClr r="0" g="0" b="0"/>
            </a:lnRef>
            <a:fillRef idx="0">
              <a:scrgbClr r="0" g="0" b="0"/>
            </a:fillRef>
            <a:effectRef idx="0">
              <a:scrgbClr r="0" g="0" b="0"/>
            </a:effectRef>
            <a:fontRef idx="minor"/>
          </p:style>
          <p:txBody>
            <a:bodyPr lIns="87904" tIns="43952" rIns="87904" bIns="43952"/>
            <a:lstStyle/>
            <a:p>
              <a:pPr algn="ctr">
                <a:lnSpc>
                  <a:spcPct val="93000"/>
                </a:lnSpc>
                <a:defRPr/>
              </a:pPr>
              <a:r>
                <a:rPr lang="en-US" sz="900" b="1" spc="-1">
                  <a:solidFill>
                    <a:srgbClr val="000000"/>
                  </a:solidFill>
                  <a:latin typeface="Arial"/>
                  <a:ea typeface="DejaVu Sans"/>
                </a:rPr>
                <a:t>RAN6</a:t>
              </a:r>
              <a:endParaRPr lang="en-US" sz="900" spc="-1">
                <a:latin typeface="Arial"/>
              </a:endParaRPr>
            </a:p>
            <a:p>
              <a:pPr algn="ctr">
                <a:lnSpc>
                  <a:spcPct val="93000"/>
                </a:lnSpc>
                <a:defRPr/>
              </a:pPr>
              <a:r>
                <a:rPr lang="en-US" sz="500" spc="-1">
                  <a:solidFill>
                    <a:srgbClr val="000000"/>
                  </a:solidFill>
                  <a:latin typeface="Arial"/>
                  <a:ea typeface="DejaVu Sans"/>
                </a:rPr>
                <a:t>legacy radio</a:t>
              </a:r>
              <a:endParaRPr lang="en-US" sz="500" spc="-1">
                <a:latin typeface="Arial"/>
              </a:endParaRPr>
            </a:p>
            <a:p>
              <a:pPr algn="ctr">
                <a:lnSpc>
                  <a:spcPct val="93000"/>
                </a:lnSpc>
                <a:defRPr/>
              </a:pPr>
              <a:endParaRPr lang="en-US" sz="500" spc="-1">
                <a:latin typeface="Arial"/>
              </a:endParaRPr>
            </a:p>
          </p:txBody>
        </p:sp>
      </p:grpSp>
      <p:grpSp>
        <p:nvGrpSpPr>
          <p:cNvPr id="6154" name="Group 20">
            <a:extLst>
              <a:ext uri="{FF2B5EF4-FFF2-40B4-BE49-F238E27FC236}">
                <a16:creationId xmlns:a16="http://schemas.microsoft.com/office/drawing/2014/main" id="{A21CA461-74E6-47B6-AC0B-0DD9855C7077}"/>
              </a:ext>
            </a:extLst>
          </p:cNvPr>
          <p:cNvGrpSpPr>
            <a:grpSpLocks/>
          </p:cNvGrpSpPr>
          <p:nvPr/>
        </p:nvGrpSpPr>
        <p:grpSpPr bwMode="auto">
          <a:xfrm>
            <a:off x="1965325" y="4354513"/>
            <a:ext cx="908050" cy="1943100"/>
            <a:chOff x="2038680" y="2510640"/>
            <a:chExt cx="1028160" cy="2753640"/>
          </a:xfrm>
        </p:grpSpPr>
        <p:sp>
          <p:nvSpPr>
            <p:cNvPr id="31" name="CustomShape 21">
              <a:extLst>
                <a:ext uri="{FF2B5EF4-FFF2-40B4-BE49-F238E27FC236}">
                  <a16:creationId xmlns:a16="http://schemas.microsoft.com/office/drawing/2014/main" id="{D31688A3-CDF7-4648-941B-B8452F97F550}"/>
                </a:ext>
              </a:extLst>
            </p:cNvPr>
            <p:cNvSpPr/>
            <p:nvPr/>
          </p:nvSpPr>
          <p:spPr>
            <a:xfrm>
              <a:off x="2038680" y="2510640"/>
              <a:ext cx="1028160" cy="472438"/>
            </a:xfrm>
            <a:prstGeom prst="rect">
              <a:avLst/>
            </a:prstGeom>
            <a:solidFill>
              <a:schemeClr val="tx2">
                <a:lumMod val="40000"/>
                <a:lumOff val="60000"/>
              </a:schemeClr>
            </a:solidFill>
            <a:ln w="12600">
              <a:solidFill>
                <a:schemeClr val="tx1"/>
              </a:solidFill>
              <a:round/>
            </a:ln>
          </p:spPr>
          <p:style>
            <a:lnRef idx="0">
              <a:scrgbClr r="0" g="0" b="0"/>
            </a:lnRef>
            <a:fillRef idx="0">
              <a:scrgbClr r="0" g="0" b="0"/>
            </a:fillRef>
            <a:effectRef idx="0">
              <a:scrgbClr r="0" g="0" b="0"/>
            </a:effectRef>
            <a:fontRef idx="minor"/>
          </p:style>
          <p:txBody>
            <a:bodyPr lIns="87904" tIns="43952" rIns="87904" bIns="43952"/>
            <a:lstStyle/>
            <a:p>
              <a:pPr algn="ctr">
                <a:lnSpc>
                  <a:spcPct val="93000"/>
                </a:lnSpc>
                <a:defRPr/>
              </a:pPr>
              <a:r>
                <a:rPr lang="en-US" sz="900" b="1" spc="-1">
                  <a:solidFill>
                    <a:srgbClr val="000000"/>
                  </a:solidFill>
                  <a:latin typeface="Arial"/>
                  <a:ea typeface="DejaVu Sans"/>
                </a:rPr>
                <a:t>SA1</a:t>
              </a:r>
              <a:endParaRPr lang="en-US" sz="900" spc="-1">
                <a:latin typeface="Arial"/>
              </a:endParaRPr>
            </a:p>
            <a:p>
              <a:pPr algn="ctr">
                <a:lnSpc>
                  <a:spcPct val="93000"/>
                </a:lnSpc>
                <a:defRPr/>
              </a:pPr>
              <a:r>
                <a:rPr lang="en-US" sz="500" spc="-1">
                  <a:solidFill>
                    <a:srgbClr val="000000"/>
                  </a:solidFill>
                  <a:latin typeface="Arial"/>
                  <a:ea typeface="DejaVu Sans"/>
                </a:rPr>
                <a:t>services &amp; requirements</a:t>
              </a:r>
              <a:endParaRPr lang="en-US" sz="500" spc="-1">
                <a:latin typeface="Arial"/>
              </a:endParaRPr>
            </a:p>
          </p:txBody>
        </p:sp>
        <p:sp>
          <p:nvSpPr>
            <p:cNvPr id="32" name="CustomShape 22">
              <a:extLst>
                <a:ext uri="{FF2B5EF4-FFF2-40B4-BE49-F238E27FC236}">
                  <a16:creationId xmlns:a16="http://schemas.microsoft.com/office/drawing/2014/main" id="{AED60AEB-F049-42C1-867F-622092740605}"/>
                </a:ext>
              </a:extLst>
            </p:cNvPr>
            <p:cNvSpPr/>
            <p:nvPr/>
          </p:nvSpPr>
          <p:spPr>
            <a:xfrm>
              <a:off x="2038680" y="2967330"/>
              <a:ext cx="1028160" cy="470189"/>
            </a:xfrm>
            <a:prstGeom prst="rect">
              <a:avLst/>
            </a:prstGeom>
            <a:solidFill>
              <a:schemeClr val="tx2">
                <a:lumMod val="40000"/>
                <a:lumOff val="60000"/>
              </a:schemeClr>
            </a:solidFill>
            <a:ln w="12600">
              <a:solidFill>
                <a:schemeClr val="tx1"/>
              </a:solidFill>
              <a:round/>
            </a:ln>
          </p:spPr>
          <p:style>
            <a:lnRef idx="0">
              <a:scrgbClr r="0" g="0" b="0"/>
            </a:lnRef>
            <a:fillRef idx="0">
              <a:scrgbClr r="0" g="0" b="0"/>
            </a:fillRef>
            <a:effectRef idx="0">
              <a:scrgbClr r="0" g="0" b="0"/>
            </a:effectRef>
            <a:fontRef idx="minor"/>
          </p:style>
          <p:txBody>
            <a:bodyPr lIns="87904" tIns="43952" rIns="87904" bIns="43952"/>
            <a:lstStyle/>
            <a:p>
              <a:pPr algn="ctr">
                <a:lnSpc>
                  <a:spcPct val="93000"/>
                </a:lnSpc>
                <a:defRPr/>
              </a:pPr>
              <a:r>
                <a:rPr lang="en-US" sz="900" b="1" spc="-1">
                  <a:solidFill>
                    <a:srgbClr val="000000"/>
                  </a:solidFill>
                  <a:latin typeface="Arial"/>
                  <a:ea typeface="DejaVu Sans"/>
                </a:rPr>
                <a:t>SA2</a:t>
              </a:r>
              <a:endParaRPr lang="en-US" sz="900" spc="-1">
                <a:latin typeface="Arial"/>
              </a:endParaRPr>
            </a:p>
            <a:p>
              <a:pPr algn="ctr">
                <a:lnSpc>
                  <a:spcPct val="93000"/>
                </a:lnSpc>
                <a:defRPr/>
              </a:pPr>
              <a:r>
                <a:rPr lang="en-US" sz="500" spc="-1">
                  <a:solidFill>
                    <a:srgbClr val="000000"/>
                  </a:solidFill>
                  <a:latin typeface="Arial"/>
                  <a:ea typeface="DejaVu Sans"/>
                </a:rPr>
                <a:t>architecture</a:t>
              </a:r>
              <a:endParaRPr lang="en-US" sz="500" spc="-1">
                <a:latin typeface="Arial"/>
              </a:endParaRPr>
            </a:p>
            <a:p>
              <a:pPr algn="ctr">
                <a:lnSpc>
                  <a:spcPct val="93000"/>
                </a:lnSpc>
                <a:defRPr/>
              </a:pPr>
              <a:endParaRPr lang="en-US" sz="500" spc="-1">
                <a:latin typeface="Arial"/>
              </a:endParaRPr>
            </a:p>
          </p:txBody>
        </p:sp>
        <p:sp>
          <p:nvSpPr>
            <p:cNvPr id="33" name="CustomShape 23">
              <a:extLst>
                <a:ext uri="{FF2B5EF4-FFF2-40B4-BE49-F238E27FC236}">
                  <a16:creationId xmlns:a16="http://schemas.microsoft.com/office/drawing/2014/main" id="{130D54B0-693D-4B6D-B529-AC0482039DA5}"/>
                </a:ext>
              </a:extLst>
            </p:cNvPr>
            <p:cNvSpPr/>
            <p:nvPr/>
          </p:nvSpPr>
          <p:spPr>
            <a:xfrm>
              <a:off x="2038680" y="3424021"/>
              <a:ext cx="1028160" cy="470188"/>
            </a:xfrm>
            <a:prstGeom prst="rect">
              <a:avLst/>
            </a:prstGeom>
            <a:solidFill>
              <a:schemeClr val="tx2">
                <a:lumMod val="40000"/>
                <a:lumOff val="60000"/>
              </a:schemeClr>
            </a:solidFill>
            <a:ln w="12600">
              <a:solidFill>
                <a:schemeClr val="tx1"/>
              </a:solidFill>
              <a:round/>
            </a:ln>
          </p:spPr>
          <p:style>
            <a:lnRef idx="0">
              <a:scrgbClr r="0" g="0" b="0"/>
            </a:lnRef>
            <a:fillRef idx="0">
              <a:scrgbClr r="0" g="0" b="0"/>
            </a:fillRef>
            <a:effectRef idx="0">
              <a:scrgbClr r="0" g="0" b="0"/>
            </a:effectRef>
            <a:fontRef idx="minor"/>
          </p:style>
          <p:txBody>
            <a:bodyPr lIns="87904" tIns="43952" rIns="87904" bIns="43952"/>
            <a:lstStyle/>
            <a:p>
              <a:pPr algn="ctr">
                <a:lnSpc>
                  <a:spcPct val="93000"/>
                </a:lnSpc>
                <a:defRPr/>
              </a:pPr>
              <a:r>
                <a:rPr lang="en-US" sz="900" b="1" spc="-1">
                  <a:solidFill>
                    <a:srgbClr val="000000"/>
                  </a:solidFill>
                  <a:latin typeface="Arial"/>
                  <a:ea typeface="DejaVu Sans"/>
                </a:rPr>
                <a:t>SA3</a:t>
              </a:r>
              <a:endParaRPr lang="en-US" sz="900" spc="-1">
                <a:latin typeface="Arial"/>
              </a:endParaRPr>
            </a:p>
            <a:p>
              <a:pPr algn="ctr">
                <a:lnSpc>
                  <a:spcPct val="93000"/>
                </a:lnSpc>
                <a:defRPr/>
              </a:pPr>
              <a:r>
                <a:rPr lang="en-US" sz="500" spc="-1">
                  <a:solidFill>
                    <a:srgbClr val="000000"/>
                  </a:solidFill>
                  <a:latin typeface="Arial"/>
                  <a:ea typeface="DejaVu Sans"/>
                </a:rPr>
                <a:t>security</a:t>
              </a:r>
              <a:br>
                <a:rPr sz="1200"/>
              </a:br>
              <a:endParaRPr lang="en-US" sz="500" spc="-1">
                <a:latin typeface="Arial"/>
              </a:endParaRPr>
            </a:p>
          </p:txBody>
        </p:sp>
        <p:sp>
          <p:nvSpPr>
            <p:cNvPr id="34" name="CustomShape 24">
              <a:extLst>
                <a:ext uri="{FF2B5EF4-FFF2-40B4-BE49-F238E27FC236}">
                  <a16:creationId xmlns:a16="http://schemas.microsoft.com/office/drawing/2014/main" id="{620A6503-404D-4569-A5E2-7699AB30D10B}"/>
                </a:ext>
              </a:extLst>
            </p:cNvPr>
            <p:cNvSpPr/>
            <p:nvPr/>
          </p:nvSpPr>
          <p:spPr>
            <a:xfrm>
              <a:off x="2038680" y="3880710"/>
              <a:ext cx="1028160" cy="470189"/>
            </a:xfrm>
            <a:prstGeom prst="rect">
              <a:avLst/>
            </a:prstGeom>
            <a:solidFill>
              <a:schemeClr val="tx2">
                <a:lumMod val="40000"/>
                <a:lumOff val="60000"/>
              </a:schemeClr>
            </a:solidFill>
            <a:ln w="12600">
              <a:solidFill>
                <a:schemeClr val="tx1"/>
              </a:solidFill>
              <a:round/>
            </a:ln>
          </p:spPr>
          <p:style>
            <a:lnRef idx="0">
              <a:scrgbClr r="0" g="0" b="0"/>
            </a:lnRef>
            <a:fillRef idx="0">
              <a:scrgbClr r="0" g="0" b="0"/>
            </a:fillRef>
            <a:effectRef idx="0">
              <a:scrgbClr r="0" g="0" b="0"/>
            </a:effectRef>
            <a:fontRef idx="minor"/>
          </p:style>
          <p:txBody>
            <a:bodyPr lIns="87904" tIns="43952" rIns="87904" bIns="43952"/>
            <a:lstStyle/>
            <a:p>
              <a:pPr algn="ctr">
                <a:lnSpc>
                  <a:spcPct val="93000"/>
                </a:lnSpc>
                <a:defRPr/>
              </a:pPr>
              <a:r>
                <a:rPr lang="en-US" sz="900" b="1" spc="-1">
                  <a:solidFill>
                    <a:srgbClr val="000000"/>
                  </a:solidFill>
                  <a:latin typeface="Arial"/>
                  <a:ea typeface="DejaVu Sans"/>
                </a:rPr>
                <a:t>SA4</a:t>
              </a:r>
              <a:endParaRPr lang="en-US" sz="900" spc="-1">
                <a:latin typeface="Arial"/>
              </a:endParaRPr>
            </a:p>
            <a:p>
              <a:pPr algn="ctr">
                <a:lnSpc>
                  <a:spcPct val="93000"/>
                </a:lnSpc>
                <a:defRPr/>
              </a:pPr>
              <a:r>
                <a:rPr lang="en-US" sz="500" spc="-1">
                  <a:solidFill>
                    <a:srgbClr val="000000"/>
                  </a:solidFill>
                  <a:latin typeface="Arial"/>
                  <a:ea typeface="DejaVu Sans"/>
                </a:rPr>
                <a:t>Codec</a:t>
              </a:r>
              <a:endParaRPr lang="en-US" sz="500" spc="-1">
                <a:latin typeface="Arial"/>
              </a:endParaRPr>
            </a:p>
            <a:p>
              <a:pPr algn="ctr">
                <a:lnSpc>
                  <a:spcPct val="93000"/>
                </a:lnSpc>
                <a:defRPr/>
              </a:pPr>
              <a:endParaRPr lang="en-US" sz="500" spc="-1">
                <a:latin typeface="Arial"/>
              </a:endParaRPr>
            </a:p>
          </p:txBody>
        </p:sp>
        <p:sp>
          <p:nvSpPr>
            <p:cNvPr id="35" name="CustomShape 25">
              <a:extLst>
                <a:ext uri="{FF2B5EF4-FFF2-40B4-BE49-F238E27FC236}">
                  <a16:creationId xmlns:a16="http://schemas.microsoft.com/office/drawing/2014/main" id="{E6B2CC15-A73C-4FE3-AA78-B04DC483F291}"/>
                </a:ext>
              </a:extLst>
            </p:cNvPr>
            <p:cNvSpPr/>
            <p:nvPr/>
          </p:nvSpPr>
          <p:spPr>
            <a:xfrm>
              <a:off x="2038680" y="4337401"/>
              <a:ext cx="1028160" cy="470188"/>
            </a:xfrm>
            <a:prstGeom prst="rect">
              <a:avLst/>
            </a:prstGeom>
            <a:solidFill>
              <a:schemeClr val="tx2">
                <a:lumMod val="40000"/>
                <a:lumOff val="60000"/>
              </a:schemeClr>
            </a:solidFill>
            <a:ln w="12600">
              <a:solidFill>
                <a:schemeClr val="tx1"/>
              </a:solidFill>
              <a:round/>
            </a:ln>
          </p:spPr>
          <p:style>
            <a:lnRef idx="0">
              <a:scrgbClr r="0" g="0" b="0"/>
            </a:lnRef>
            <a:fillRef idx="0">
              <a:scrgbClr r="0" g="0" b="0"/>
            </a:fillRef>
            <a:effectRef idx="0">
              <a:scrgbClr r="0" g="0" b="0"/>
            </a:effectRef>
            <a:fontRef idx="minor"/>
          </p:style>
          <p:txBody>
            <a:bodyPr lIns="87904" tIns="43952" rIns="87904" bIns="43952"/>
            <a:lstStyle/>
            <a:p>
              <a:pPr algn="ctr">
                <a:lnSpc>
                  <a:spcPct val="93000"/>
                </a:lnSpc>
                <a:defRPr/>
              </a:pPr>
              <a:r>
                <a:rPr lang="en-US" sz="900" b="1" spc="-1">
                  <a:solidFill>
                    <a:srgbClr val="000000"/>
                  </a:solidFill>
                  <a:latin typeface="Arial"/>
                  <a:ea typeface="DejaVu Sans"/>
                </a:rPr>
                <a:t>SA5</a:t>
              </a:r>
              <a:endParaRPr lang="en-US" sz="900" spc="-1">
                <a:latin typeface="Arial"/>
              </a:endParaRPr>
            </a:p>
            <a:p>
              <a:pPr algn="ctr">
                <a:lnSpc>
                  <a:spcPct val="93000"/>
                </a:lnSpc>
                <a:defRPr/>
              </a:pPr>
              <a:r>
                <a:rPr lang="en-US" sz="500" spc="-1">
                  <a:solidFill>
                    <a:srgbClr val="000000"/>
                  </a:solidFill>
                  <a:latin typeface="Arial"/>
                  <a:ea typeface="DejaVu Sans"/>
                </a:rPr>
                <a:t>management</a:t>
              </a:r>
              <a:br>
                <a:rPr sz="1200"/>
              </a:br>
              <a:endParaRPr lang="en-US" sz="500" spc="-1">
                <a:latin typeface="Arial"/>
              </a:endParaRPr>
            </a:p>
          </p:txBody>
        </p:sp>
        <p:sp>
          <p:nvSpPr>
            <p:cNvPr id="36" name="CustomShape 26">
              <a:extLst>
                <a:ext uri="{FF2B5EF4-FFF2-40B4-BE49-F238E27FC236}">
                  <a16:creationId xmlns:a16="http://schemas.microsoft.com/office/drawing/2014/main" id="{977EA710-6580-4484-8827-05457DF021C7}"/>
                </a:ext>
              </a:extLst>
            </p:cNvPr>
            <p:cNvSpPr/>
            <p:nvPr/>
          </p:nvSpPr>
          <p:spPr>
            <a:xfrm>
              <a:off x="2038680" y="4791842"/>
              <a:ext cx="1028160" cy="472438"/>
            </a:xfrm>
            <a:prstGeom prst="rect">
              <a:avLst/>
            </a:prstGeom>
            <a:solidFill>
              <a:schemeClr val="tx2">
                <a:lumMod val="40000"/>
                <a:lumOff val="60000"/>
              </a:schemeClr>
            </a:solidFill>
            <a:ln w="12600">
              <a:solidFill>
                <a:schemeClr val="tx1"/>
              </a:solidFill>
              <a:round/>
            </a:ln>
          </p:spPr>
          <p:style>
            <a:lnRef idx="0">
              <a:scrgbClr r="0" g="0" b="0"/>
            </a:lnRef>
            <a:fillRef idx="0">
              <a:scrgbClr r="0" g="0" b="0"/>
            </a:fillRef>
            <a:effectRef idx="0">
              <a:scrgbClr r="0" g="0" b="0"/>
            </a:effectRef>
            <a:fontRef idx="minor"/>
          </p:style>
          <p:txBody>
            <a:bodyPr lIns="87904" tIns="43952" rIns="87904" bIns="43952"/>
            <a:lstStyle/>
            <a:p>
              <a:pPr algn="ctr">
                <a:lnSpc>
                  <a:spcPct val="93000"/>
                </a:lnSpc>
                <a:defRPr/>
              </a:pPr>
              <a:r>
                <a:rPr lang="en-US" sz="900" b="1" spc="-1">
                  <a:solidFill>
                    <a:srgbClr val="000000"/>
                  </a:solidFill>
                  <a:latin typeface="Arial"/>
                  <a:ea typeface="DejaVu Sans"/>
                </a:rPr>
                <a:t>SA6</a:t>
              </a:r>
              <a:endParaRPr lang="en-US" sz="900" spc="-1">
                <a:latin typeface="Arial"/>
              </a:endParaRPr>
            </a:p>
            <a:p>
              <a:pPr algn="ctr">
                <a:lnSpc>
                  <a:spcPct val="93000"/>
                </a:lnSpc>
                <a:defRPr/>
              </a:pPr>
              <a:r>
                <a:rPr lang="en-US" sz="500" spc="-1">
                  <a:solidFill>
                    <a:srgbClr val="000000"/>
                  </a:solidFill>
                  <a:latin typeface="Arial"/>
                  <a:ea typeface="DejaVu Sans"/>
                </a:rPr>
                <a:t>(mission critical) applications</a:t>
              </a:r>
              <a:endParaRPr lang="en-US" sz="500" spc="-1">
                <a:latin typeface="Arial"/>
              </a:endParaRPr>
            </a:p>
          </p:txBody>
        </p:sp>
      </p:grpSp>
      <p:sp>
        <p:nvSpPr>
          <p:cNvPr id="37" name="CustomShape 28">
            <a:extLst>
              <a:ext uri="{FF2B5EF4-FFF2-40B4-BE49-F238E27FC236}">
                <a16:creationId xmlns:a16="http://schemas.microsoft.com/office/drawing/2014/main" id="{99104170-1CA5-4D91-AB97-75C7946F8A91}"/>
              </a:ext>
            </a:extLst>
          </p:cNvPr>
          <p:cNvSpPr/>
          <p:nvPr/>
        </p:nvSpPr>
        <p:spPr bwMode="auto">
          <a:xfrm>
            <a:off x="1793875" y="3649663"/>
            <a:ext cx="1249363" cy="242887"/>
          </a:xfrm>
          <a:prstGeom prst="rect">
            <a:avLst/>
          </a:prstGeom>
          <a:solidFill>
            <a:schemeClr val="accent2">
              <a:lumMod val="40000"/>
              <a:lumOff val="60000"/>
            </a:schemeClr>
          </a:solidFill>
          <a:ln w="12600">
            <a:solidFill>
              <a:schemeClr val="tx1"/>
            </a:solidFill>
            <a:round/>
          </a:ln>
        </p:spPr>
        <p:style>
          <a:lnRef idx="0">
            <a:scrgbClr r="0" g="0" b="0"/>
          </a:lnRef>
          <a:fillRef idx="0">
            <a:scrgbClr r="0" g="0" b="0"/>
          </a:fillRef>
          <a:effectRef idx="0">
            <a:scrgbClr r="0" g="0" b="0"/>
          </a:effectRef>
          <a:fontRef idx="minor"/>
        </p:style>
        <p:txBody>
          <a:bodyPr wrap="none" lIns="87904" tIns="43952" rIns="87904" bIns="43952"/>
          <a:lstStyle/>
          <a:p>
            <a:pPr algn="ctr">
              <a:lnSpc>
                <a:spcPct val="93000"/>
              </a:lnSpc>
              <a:defRPr/>
            </a:pPr>
            <a:r>
              <a:rPr lang="en-US" sz="700" b="1" spc="-1" dirty="0">
                <a:solidFill>
                  <a:srgbClr val="000000"/>
                </a:solidFill>
                <a:latin typeface="Arial"/>
                <a:ea typeface="DejaVu Sans"/>
              </a:rPr>
              <a:t>PCG</a:t>
            </a:r>
            <a:endParaRPr lang="en-US" sz="700" spc="-1" dirty="0">
              <a:latin typeface="Arial"/>
            </a:endParaRPr>
          </a:p>
          <a:p>
            <a:pPr>
              <a:lnSpc>
                <a:spcPct val="93000"/>
              </a:lnSpc>
              <a:defRPr/>
            </a:pPr>
            <a:r>
              <a:rPr lang="en-US" sz="500" spc="-1" dirty="0">
                <a:solidFill>
                  <a:srgbClr val="000000"/>
                </a:solidFill>
                <a:latin typeface="Arial"/>
                <a:ea typeface="DejaVu Sans"/>
              </a:rPr>
              <a:t>Project Coordination Group</a:t>
            </a:r>
            <a:endParaRPr lang="en-US" sz="500" spc="-1" dirty="0">
              <a:latin typeface="Arial"/>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2CAFE373-D20D-4159-A806-B1E3544D225E}"/>
              </a:ext>
            </a:extLst>
          </p:cNvPr>
          <p:cNvSpPr>
            <a:spLocks noGrp="1"/>
          </p:cNvSpPr>
          <p:nvPr>
            <p:ph type="title"/>
          </p:nvPr>
        </p:nvSpPr>
        <p:spPr>
          <a:xfrm>
            <a:off x="-116417" y="150284"/>
            <a:ext cx="10293351" cy="1143000"/>
          </a:xfrm>
        </p:spPr>
        <p:txBody>
          <a:bodyPr/>
          <a:lstStyle/>
          <a:p>
            <a:r>
              <a:rPr lang="en-US" altLang="en-US" sz="3200"/>
              <a:t>Enhancement to the 5GC Location Services; Phase 2</a:t>
            </a:r>
            <a:endParaRPr lang="en-GB" altLang="en-US" sz="3200"/>
          </a:p>
        </p:txBody>
      </p:sp>
      <p:sp>
        <p:nvSpPr>
          <p:cNvPr id="19459" name="Content Placeholder 2">
            <a:extLst>
              <a:ext uri="{FF2B5EF4-FFF2-40B4-BE49-F238E27FC236}">
                <a16:creationId xmlns:a16="http://schemas.microsoft.com/office/drawing/2014/main" id="{89A621FC-4028-4950-A99F-E1393040BE7C}"/>
              </a:ext>
            </a:extLst>
          </p:cNvPr>
          <p:cNvSpPr>
            <a:spLocks noGrp="1"/>
          </p:cNvSpPr>
          <p:nvPr>
            <p:ph idx="1"/>
          </p:nvPr>
        </p:nvSpPr>
        <p:spPr>
          <a:xfrm>
            <a:off x="632884" y="1261534"/>
            <a:ext cx="11184467" cy="4995333"/>
          </a:xfrm>
        </p:spPr>
        <p:txBody>
          <a:bodyPr/>
          <a:lstStyle/>
          <a:p>
            <a:r>
              <a:rPr lang="en-US" altLang="ja-JP" sz="2667"/>
              <a:t>Aims to provide support for very low latency and very high accuracy positioning, including horizontal and vertical positioning service levels, 5G positioning service area. This work item will also enable MCX UE to use the 5G positioning services to determine its position.</a:t>
            </a:r>
            <a:endParaRPr lang="en-US" altLang="en-US"/>
          </a:p>
        </p:txBody>
      </p:sp>
      <p:sp>
        <p:nvSpPr>
          <p:cNvPr id="61" name="二等辺三角形 60">
            <a:extLst>
              <a:ext uri="{FF2B5EF4-FFF2-40B4-BE49-F238E27FC236}">
                <a16:creationId xmlns:a16="http://schemas.microsoft.com/office/drawing/2014/main" id="{33849EB3-D8C5-4B69-915F-41364D0DB454}"/>
              </a:ext>
            </a:extLst>
          </p:cNvPr>
          <p:cNvSpPr/>
          <p:nvPr/>
        </p:nvSpPr>
        <p:spPr bwMode="auto">
          <a:xfrm rot="16200000">
            <a:off x="9618133" y="8390467"/>
            <a:ext cx="188384" cy="162984"/>
          </a:xfrm>
          <a:prstGeom prst="triangle">
            <a:avLst/>
          </a:prstGeom>
          <a:solidFill>
            <a:srgbClr val="FF7F7F">
              <a:lumMod val="40000"/>
              <a:lumOff val="60000"/>
            </a:srgbClr>
          </a:solidFill>
          <a:ln w="19050" cap="flat" cmpd="sng" algn="ctr">
            <a:noFill/>
            <a:prstDash val="solid"/>
            <a:round/>
            <a:headEnd type="none" w="med" len="med"/>
            <a:tailEnd type="none" w="med" len="med"/>
          </a:ln>
          <a:effectLst/>
        </p:spPr>
        <p:txBody>
          <a:bodyPr wrap="none" anchor="ctr"/>
          <a:lstStyle/>
          <a:p>
            <a:pPr defTabSz="1219170" eaLnBrk="1" hangingPunct="1">
              <a:defRPr/>
            </a:pPr>
            <a:endParaRPr lang="ja-JP" altLang="en-US" sz="2667" kern="0" dirty="0">
              <a:solidFill>
                <a:srgbClr val="3A3A3A"/>
              </a:solidFill>
              <a:latin typeface="游ゴシック" panose="020F0502020204030204"/>
              <a:ea typeface="游ゴシック" panose="020B0400000000000000" pitchFamily="50" charset="-128"/>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43040E45-FA41-4B74-BCEB-A87C5F559C0F}"/>
              </a:ext>
            </a:extLst>
          </p:cNvPr>
          <p:cNvSpPr>
            <a:spLocks noGrp="1"/>
          </p:cNvSpPr>
          <p:nvPr>
            <p:ph type="title"/>
          </p:nvPr>
        </p:nvSpPr>
        <p:spPr>
          <a:xfrm>
            <a:off x="-116417" y="150284"/>
            <a:ext cx="10293351" cy="1143000"/>
          </a:xfrm>
        </p:spPr>
        <p:txBody>
          <a:bodyPr/>
          <a:lstStyle/>
          <a:p>
            <a:r>
              <a:rPr lang="en-US" altLang="en-US" sz="3200"/>
              <a:t>Multimedia Priority Service (MPS); Phase 2</a:t>
            </a:r>
            <a:endParaRPr lang="en-GB" altLang="en-US" sz="3200"/>
          </a:p>
        </p:txBody>
      </p:sp>
      <p:sp>
        <p:nvSpPr>
          <p:cNvPr id="20483" name="Content Placeholder 2">
            <a:extLst>
              <a:ext uri="{FF2B5EF4-FFF2-40B4-BE49-F238E27FC236}">
                <a16:creationId xmlns:a16="http://schemas.microsoft.com/office/drawing/2014/main" id="{B513D8A5-BC81-47EA-9A1A-8C117FCFC880}"/>
              </a:ext>
            </a:extLst>
          </p:cNvPr>
          <p:cNvSpPr>
            <a:spLocks noGrp="1"/>
          </p:cNvSpPr>
          <p:nvPr>
            <p:ph idx="1"/>
          </p:nvPr>
        </p:nvSpPr>
        <p:spPr>
          <a:xfrm>
            <a:off x="632884" y="1261534"/>
            <a:ext cx="11184467" cy="4995333"/>
          </a:xfrm>
        </p:spPr>
        <p:txBody>
          <a:bodyPr/>
          <a:lstStyle/>
          <a:p>
            <a:r>
              <a:rPr lang="en-US" altLang="ja-JP" sz="2667"/>
              <a:t>Addresses the impacts to EPS and 5GS core network specifications for supporting MPS for MMTel voice teleconferencing, MPS Data Transport Service (DTS) communications and MPS for MMTel video, MMTel video teleconferencing and streaming video.</a:t>
            </a:r>
            <a:endParaRPr lang="en-US" altLang="en-US"/>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56621938-4C67-40E9-BD06-147B9D15531A}"/>
              </a:ext>
            </a:extLst>
          </p:cNvPr>
          <p:cNvSpPr>
            <a:spLocks noGrp="1"/>
          </p:cNvSpPr>
          <p:nvPr>
            <p:ph type="title"/>
          </p:nvPr>
        </p:nvSpPr>
        <p:spPr/>
        <p:txBody>
          <a:bodyPr/>
          <a:lstStyle/>
          <a:p>
            <a:r>
              <a:rPr lang="en-US" altLang="en-US"/>
              <a:t>5G Advanced</a:t>
            </a:r>
          </a:p>
        </p:txBody>
      </p:sp>
      <p:sp>
        <p:nvSpPr>
          <p:cNvPr id="8195" name="Content Placeholder 2">
            <a:extLst>
              <a:ext uri="{FF2B5EF4-FFF2-40B4-BE49-F238E27FC236}">
                <a16:creationId xmlns:a16="http://schemas.microsoft.com/office/drawing/2014/main" id="{914F5AC5-EC85-4ED2-812A-889651292384}"/>
              </a:ext>
            </a:extLst>
          </p:cNvPr>
          <p:cNvSpPr>
            <a:spLocks noGrp="1"/>
          </p:cNvSpPr>
          <p:nvPr>
            <p:ph idx="1"/>
          </p:nvPr>
        </p:nvSpPr>
        <p:spPr>
          <a:xfrm>
            <a:off x="838200" y="1841500"/>
            <a:ext cx="10515600" cy="4351338"/>
          </a:xfrm>
        </p:spPr>
        <p:txBody>
          <a:bodyPr/>
          <a:lstStyle/>
          <a:p>
            <a:pPr marL="449263" indent="-449263">
              <a:tabLst>
                <a:tab pos="449263" algn="l"/>
              </a:tabLst>
            </a:pPr>
            <a:r>
              <a:rPr lang="en-US" altLang="en-US"/>
              <a:t>Rel-18 is the Start of 5G Advanced</a:t>
            </a:r>
          </a:p>
          <a:p>
            <a:pPr marL="449263" indent="-449263">
              <a:tabLst>
                <a:tab pos="449263" algn="l"/>
              </a:tabLst>
            </a:pPr>
            <a:r>
              <a:rPr lang="en-US" altLang="en-US"/>
              <a:t>During Rel-15 to Rel-17, 3GPP has developed 5G from a collection of visions and buzzwords into a powerful new mobile communication environment which is rolled-out all over the world.</a:t>
            </a:r>
          </a:p>
          <a:p>
            <a:pPr marL="449263" indent="-449263">
              <a:tabLst>
                <a:tab pos="449263" algn="l"/>
              </a:tabLst>
            </a:pPr>
            <a:r>
              <a:rPr lang="en-US" altLang="en-US"/>
              <a:t>5G, besides many other things, enables mobile communication for industrial applications and enable so-called vertical services.</a:t>
            </a:r>
          </a:p>
          <a:p>
            <a:pPr marL="449263" indent="-449263">
              <a:tabLst>
                <a:tab pos="449263" algn="l"/>
              </a:tabLst>
            </a:pPr>
            <a:r>
              <a:rPr lang="en-US" altLang="en-US"/>
              <a:t>5G Advanced will develop 5G into the future, taking new technological and societal developments into account, e.g. environmental requiremtens, artificial intelligence, virtual/extended reality – to name a few.</a:t>
            </a: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6D44BF7-4B10-4D89-8893-F79FF857EDF0}"/>
              </a:ext>
            </a:extLst>
          </p:cNvPr>
          <p:cNvSpPr>
            <a:spLocks noGrp="1"/>
          </p:cNvSpPr>
          <p:nvPr>
            <p:ph type="title"/>
          </p:nvPr>
        </p:nvSpPr>
        <p:spPr/>
        <p:txBody>
          <a:bodyPr/>
          <a:lstStyle/>
          <a:p>
            <a:r>
              <a:rPr lang="en-US" altLang="en-US"/>
              <a:t>Timeline &amp; Releases (SA View)</a:t>
            </a:r>
          </a:p>
        </p:txBody>
      </p:sp>
      <p:sp>
        <p:nvSpPr>
          <p:cNvPr id="87" name="Rectangle 86">
            <a:extLst>
              <a:ext uri="{FF2B5EF4-FFF2-40B4-BE49-F238E27FC236}">
                <a16:creationId xmlns:a16="http://schemas.microsoft.com/office/drawing/2014/main" id="{51CA2B43-3677-474C-B528-D2EF47D7F06D}"/>
              </a:ext>
            </a:extLst>
          </p:cNvPr>
          <p:cNvSpPr/>
          <p:nvPr/>
        </p:nvSpPr>
        <p:spPr bwMode="auto">
          <a:xfrm>
            <a:off x="6122988" y="1768475"/>
            <a:ext cx="2779712" cy="201613"/>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ea typeface="ＭＳ Ｐゴシック" charset="-128"/>
            </a:endParaRPr>
          </a:p>
        </p:txBody>
      </p:sp>
      <p:cxnSp>
        <p:nvCxnSpPr>
          <p:cNvPr id="9220" name="Straight Connector 70">
            <a:extLst>
              <a:ext uri="{FF2B5EF4-FFF2-40B4-BE49-F238E27FC236}">
                <a16:creationId xmlns:a16="http://schemas.microsoft.com/office/drawing/2014/main" id="{C86DC506-0B84-4FF2-8744-76CD2BBEC59C}"/>
              </a:ext>
            </a:extLst>
          </p:cNvPr>
          <p:cNvCxnSpPr>
            <a:cxnSpLocks noChangeShapeType="1"/>
          </p:cNvCxnSpPr>
          <p:nvPr/>
        </p:nvCxnSpPr>
        <p:spPr bwMode="auto">
          <a:xfrm flipV="1">
            <a:off x="6808788" y="1762125"/>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9221" name="TextBox 71">
            <a:extLst>
              <a:ext uri="{FF2B5EF4-FFF2-40B4-BE49-F238E27FC236}">
                <a16:creationId xmlns:a16="http://schemas.microsoft.com/office/drawing/2014/main" id="{BB03450D-E2A0-4D2C-B9C1-B2D7205718F8}"/>
              </a:ext>
            </a:extLst>
          </p:cNvPr>
          <p:cNvSpPr txBox="1">
            <a:spLocks noChangeArrowheads="1"/>
          </p:cNvSpPr>
          <p:nvPr/>
        </p:nvSpPr>
        <p:spPr bwMode="auto">
          <a:xfrm>
            <a:off x="6511925" y="1755775"/>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200" b="1">
                <a:solidFill>
                  <a:srgbClr val="FF0000"/>
                </a:solidFill>
                <a:latin typeface="Arial" panose="020B0604020202020204" pitchFamily="34" charset="0"/>
                <a:ea typeface="ＭＳ Ｐゴシック" panose="020B0600070205080204" pitchFamily="50" charset="-128"/>
              </a:rPr>
              <a:t>99</a:t>
            </a:r>
            <a:endParaRPr lang="en-GB" altLang="en-US" sz="1000" b="1">
              <a:solidFill>
                <a:srgbClr val="FF0000"/>
              </a:solidFill>
              <a:latin typeface="Arial" panose="020B0604020202020204" pitchFamily="34" charset="0"/>
              <a:ea typeface="ＭＳ Ｐゴシック" panose="020B0600070205080204" pitchFamily="50" charset="-128"/>
            </a:endParaRPr>
          </a:p>
        </p:txBody>
      </p:sp>
      <p:cxnSp>
        <p:nvCxnSpPr>
          <p:cNvPr id="9222" name="Straight Connector 72">
            <a:extLst>
              <a:ext uri="{FF2B5EF4-FFF2-40B4-BE49-F238E27FC236}">
                <a16:creationId xmlns:a16="http://schemas.microsoft.com/office/drawing/2014/main" id="{BB075C5D-F559-4DE8-AEBA-5791DE104B1A}"/>
              </a:ext>
            </a:extLst>
          </p:cNvPr>
          <p:cNvCxnSpPr>
            <a:cxnSpLocks noChangeShapeType="1"/>
          </p:cNvCxnSpPr>
          <p:nvPr/>
        </p:nvCxnSpPr>
        <p:spPr bwMode="auto">
          <a:xfrm flipV="1">
            <a:off x="7510463" y="1762125"/>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9223" name="TextBox 73">
            <a:extLst>
              <a:ext uri="{FF2B5EF4-FFF2-40B4-BE49-F238E27FC236}">
                <a16:creationId xmlns:a16="http://schemas.microsoft.com/office/drawing/2014/main" id="{C3CF4E4E-366D-4336-86E3-BD1D617D6109}"/>
              </a:ext>
            </a:extLst>
          </p:cNvPr>
          <p:cNvSpPr txBox="1">
            <a:spLocks noChangeArrowheads="1"/>
          </p:cNvSpPr>
          <p:nvPr/>
        </p:nvSpPr>
        <p:spPr bwMode="auto">
          <a:xfrm>
            <a:off x="7170738" y="1755775"/>
            <a:ext cx="438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200" b="1">
                <a:solidFill>
                  <a:srgbClr val="FF0000"/>
                </a:solidFill>
                <a:latin typeface="Arial" panose="020B0604020202020204" pitchFamily="34" charset="0"/>
                <a:ea typeface="ＭＳ Ｐゴシック" panose="020B0600070205080204" pitchFamily="50" charset="-128"/>
              </a:rPr>
              <a:t>100</a:t>
            </a:r>
            <a:endParaRPr lang="en-GB" altLang="en-US" sz="1000" b="1">
              <a:solidFill>
                <a:srgbClr val="FF0000"/>
              </a:solidFill>
              <a:latin typeface="Arial" panose="020B0604020202020204" pitchFamily="34" charset="0"/>
              <a:ea typeface="ＭＳ Ｐゴシック" panose="020B0600070205080204" pitchFamily="50" charset="-128"/>
            </a:endParaRPr>
          </a:p>
        </p:txBody>
      </p:sp>
      <p:cxnSp>
        <p:nvCxnSpPr>
          <p:cNvPr id="9224" name="Straight Connector 74">
            <a:extLst>
              <a:ext uri="{FF2B5EF4-FFF2-40B4-BE49-F238E27FC236}">
                <a16:creationId xmlns:a16="http://schemas.microsoft.com/office/drawing/2014/main" id="{DAD7CCED-6572-4CD4-AC57-AE27BE9D34A8}"/>
              </a:ext>
            </a:extLst>
          </p:cNvPr>
          <p:cNvCxnSpPr>
            <a:cxnSpLocks noChangeShapeType="1"/>
          </p:cNvCxnSpPr>
          <p:nvPr/>
        </p:nvCxnSpPr>
        <p:spPr bwMode="auto">
          <a:xfrm flipV="1">
            <a:off x="8207375" y="1762125"/>
            <a:ext cx="7938"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9225" name="TextBox 75">
            <a:extLst>
              <a:ext uri="{FF2B5EF4-FFF2-40B4-BE49-F238E27FC236}">
                <a16:creationId xmlns:a16="http://schemas.microsoft.com/office/drawing/2014/main" id="{68A6935A-D735-48C3-9228-5B97C581D88D}"/>
              </a:ext>
            </a:extLst>
          </p:cNvPr>
          <p:cNvSpPr txBox="1">
            <a:spLocks noChangeArrowheads="1"/>
          </p:cNvSpPr>
          <p:nvPr/>
        </p:nvSpPr>
        <p:spPr bwMode="auto">
          <a:xfrm>
            <a:off x="7880350" y="1749425"/>
            <a:ext cx="438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200" b="1">
                <a:solidFill>
                  <a:srgbClr val="FF0000"/>
                </a:solidFill>
                <a:latin typeface="Arial" panose="020B0604020202020204" pitchFamily="34" charset="0"/>
                <a:ea typeface="ＭＳ Ｐゴシック" panose="020B0600070205080204" pitchFamily="50" charset="-128"/>
              </a:rPr>
              <a:t>101</a:t>
            </a:r>
            <a:endParaRPr lang="en-GB" altLang="en-US" sz="1000" b="1">
              <a:solidFill>
                <a:srgbClr val="FF0000"/>
              </a:solidFill>
              <a:latin typeface="Arial" panose="020B0604020202020204" pitchFamily="34" charset="0"/>
              <a:ea typeface="ＭＳ Ｐゴシック" panose="020B0600070205080204" pitchFamily="50" charset="-128"/>
            </a:endParaRPr>
          </a:p>
        </p:txBody>
      </p:sp>
      <p:sp>
        <p:nvSpPr>
          <p:cNvPr id="9226" name="TextBox 77">
            <a:extLst>
              <a:ext uri="{FF2B5EF4-FFF2-40B4-BE49-F238E27FC236}">
                <a16:creationId xmlns:a16="http://schemas.microsoft.com/office/drawing/2014/main" id="{D09E33AE-2F64-4624-BB21-CDA112C8829E}"/>
              </a:ext>
            </a:extLst>
          </p:cNvPr>
          <p:cNvSpPr txBox="1">
            <a:spLocks noChangeArrowheads="1"/>
          </p:cNvSpPr>
          <p:nvPr/>
        </p:nvSpPr>
        <p:spPr bwMode="auto">
          <a:xfrm>
            <a:off x="8518525" y="1749425"/>
            <a:ext cx="439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200" b="1">
                <a:solidFill>
                  <a:srgbClr val="FF0000"/>
                </a:solidFill>
                <a:latin typeface="Arial" panose="020B0604020202020204" pitchFamily="34" charset="0"/>
                <a:ea typeface="ＭＳ Ｐゴシック" panose="020B0600070205080204" pitchFamily="50" charset="-128"/>
              </a:rPr>
              <a:t>102</a:t>
            </a:r>
            <a:endParaRPr lang="en-GB" altLang="en-US" sz="1000" b="1">
              <a:solidFill>
                <a:srgbClr val="FF0000"/>
              </a:solidFill>
              <a:latin typeface="Arial" panose="020B0604020202020204" pitchFamily="34" charset="0"/>
              <a:ea typeface="ＭＳ Ｐゴシック" panose="020B0600070205080204" pitchFamily="50" charset="-128"/>
            </a:endParaRPr>
          </a:p>
        </p:txBody>
      </p:sp>
      <p:sp>
        <p:nvSpPr>
          <p:cNvPr id="95" name="Rectangle 94">
            <a:extLst>
              <a:ext uri="{FF2B5EF4-FFF2-40B4-BE49-F238E27FC236}">
                <a16:creationId xmlns:a16="http://schemas.microsoft.com/office/drawing/2014/main" id="{22C46B95-CA6C-4F29-B899-E4D8DE734804}"/>
              </a:ext>
            </a:extLst>
          </p:cNvPr>
          <p:cNvSpPr/>
          <p:nvPr/>
        </p:nvSpPr>
        <p:spPr bwMode="auto">
          <a:xfrm>
            <a:off x="1112838" y="1765300"/>
            <a:ext cx="2581275" cy="201613"/>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ea typeface="ＭＳ Ｐゴシック" charset="-128"/>
            </a:endParaRPr>
          </a:p>
        </p:txBody>
      </p:sp>
      <p:cxnSp>
        <p:nvCxnSpPr>
          <p:cNvPr id="9228" name="Straight Connector 81">
            <a:extLst>
              <a:ext uri="{FF2B5EF4-FFF2-40B4-BE49-F238E27FC236}">
                <a16:creationId xmlns:a16="http://schemas.microsoft.com/office/drawing/2014/main" id="{797B7DC0-01E3-49E0-93B0-EC57E3EFEF60}"/>
              </a:ext>
            </a:extLst>
          </p:cNvPr>
          <p:cNvCxnSpPr>
            <a:cxnSpLocks noChangeShapeType="1"/>
          </p:cNvCxnSpPr>
          <p:nvPr/>
        </p:nvCxnSpPr>
        <p:spPr bwMode="auto">
          <a:xfrm flipV="1">
            <a:off x="1371600" y="1765300"/>
            <a:ext cx="7938"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9229" name="TextBox 82">
            <a:extLst>
              <a:ext uri="{FF2B5EF4-FFF2-40B4-BE49-F238E27FC236}">
                <a16:creationId xmlns:a16="http://schemas.microsoft.com/office/drawing/2014/main" id="{2208E917-0320-49DB-B25A-FA910956A0F6}"/>
              </a:ext>
            </a:extLst>
          </p:cNvPr>
          <p:cNvSpPr txBox="1">
            <a:spLocks noChangeArrowheads="1"/>
          </p:cNvSpPr>
          <p:nvPr/>
        </p:nvSpPr>
        <p:spPr bwMode="auto">
          <a:xfrm>
            <a:off x="1085850" y="1765300"/>
            <a:ext cx="355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200" b="1">
                <a:solidFill>
                  <a:srgbClr val="FF0000"/>
                </a:solidFill>
                <a:latin typeface="Arial" panose="020B0604020202020204" pitchFamily="34" charset="0"/>
                <a:ea typeface="ＭＳ Ｐゴシック" panose="020B0600070205080204" pitchFamily="50" charset="-128"/>
              </a:rPr>
              <a:t>91</a:t>
            </a:r>
            <a:endParaRPr lang="en-GB" altLang="en-US" sz="1000" b="1">
              <a:solidFill>
                <a:srgbClr val="FF0000"/>
              </a:solidFill>
              <a:latin typeface="Arial" panose="020B0604020202020204" pitchFamily="34" charset="0"/>
              <a:ea typeface="ＭＳ Ｐゴシック" panose="020B0600070205080204" pitchFamily="50" charset="-128"/>
            </a:endParaRPr>
          </a:p>
        </p:txBody>
      </p:sp>
      <p:cxnSp>
        <p:nvCxnSpPr>
          <p:cNvPr id="9230" name="Straight Connector 83">
            <a:extLst>
              <a:ext uri="{FF2B5EF4-FFF2-40B4-BE49-F238E27FC236}">
                <a16:creationId xmlns:a16="http://schemas.microsoft.com/office/drawing/2014/main" id="{F481ABBB-8239-4CD8-81A9-CF9EABAEFBEF}"/>
              </a:ext>
            </a:extLst>
          </p:cNvPr>
          <p:cNvCxnSpPr>
            <a:cxnSpLocks noChangeShapeType="1"/>
          </p:cNvCxnSpPr>
          <p:nvPr/>
        </p:nvCxnSpPr>
        <p:spPr bwMode="auto">
          <a:xfrm flipV="1">
            <a:off x="2073275" y="1765300"/>
            <a:ext cx="7938"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9231" name="TextBox 84">
            <a:extLst>
              <a:ext uri="{FF2B5EF4-FFF2-40B4-BE49-F238E27FC236}">
                <a16:creationId xmlns:a16="http://schemas.microsoft.com/office/drawing/2014/main" id="{671D1E06-618B-4ECF-A846-008FF4C75FB5}"/>
              </a:ext>
            </a:extLst>
          </p:cNvPr>
          <p:cNvSpPr txBox="1">
            <a:spLocks noChangeArrowheads="1"/>
          </p:cNvSpPr>
          <p:nvPr/>
        </p:nvSpPr>
        <p:spPr bwMode="auto">
          <a:xfrm>
            <a:off x="1787525" y="1765300"/>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200" b="1">
                <a:solidFill>
                  <a:srgbClr val="FF0000"/>
                </a:solidFill>
                <a:latin typeface="Arial" panose="020B0604020202020204" pitchFamily="34" charset="0"/>
                <a:ea typeface="ＭＳ Ｐゴシック" panose="020B0600070205080204" pitchFamily="50" charset="-128"/>
              </a:rPr>
              <a:t>92</a:t>
            </a:r>
            <a:endParaRPr lang="en-GB" altLang="en-US" sz="1000" b="1">
              <a:solidFill>
                <a:srgbClr val="FF0000"/>
              </a:solidFill>
              <a:latin typeface="Arial" panose="020B0604020202020204" pitchFamily="34" charset="0"/>
              <a:ea typeface="ＭＳ Ｐゴシック" panose="020B0600070205080204" pitchFamily="50" charset="-128"/>
            </a:endParaRPr>
          </a:p>
        </p:txBody>
      </p:sp>
      <p:cxnSp>
        <p:nvCxnSpPr>
          <p:cNvPr id="9232" name="Straight Connector 85">
            <a:extLst>
              <a:ext uri="{FF2B5EF4-FFF2-40B4-BE49-F238E27FC236}">
                <a16:creationId xmlns:a16="http://schemas.microsoft.com/office/drawing/2014/main" id="{B2B4E2B9-437E-4F2F-9E77-BAA04BCF166A}"/>
              </a:ext>
            </a:extLst>
          </p:cNvPr>
          <p:cNvCxnSpPr>
            <a:cxnSpLocks noChangeShapeType="1"/>
          </p:cNvCxnSpPr>
          <p:nvPr/>
        </p:nvCxnSpPr>
        <p:spPr bwMode="auto">
          <a:xfrm flipV="1">
            <a:off x="2768600" y="1765300"/>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9233" name="TextBox 86">
            <a:extLst>
              <a:ext uri="{FF2B5EF4-FFF2-40B4-BE49-F238E27FC236}">
                <a16:creationId xmlns:a16="http://schemas.microsoft.com/office/drawing/2014/main" id="{AB8DA7EB-994E-4181-A462-A35CE337D663}"/>
              </a:ext>
            </a:extLst>
          </p:cNvPr>
          <p:cNvSpPr txBox="1">
            <a:spLocks noChangeArrowheads="1"/>
          </p:cNvSpPr>
          <p:nvPr/>
        </p:nvSpPr>
        <p:spPr bwMode="auto">
          <a:xfrm>
            <a:off x="2484438" y="1765300"/>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200" b="1">
                <a:solidFill>
                  <a:srgbClr val="FF0000"/>
                </a:solidFill>
                <a:latin typeface="Arial" panose="020B0604020202020204" pitchFamily="34" charset="0"/>
                <a:ea typeface="ＭＳ Ｐゴシック" panose="020B0600070205080204" pitchFamily="50" charset="-128"/>
              </a:rPr>
              <a:t>93</a:t>
            </a:r>
            <a:endParaRPr lang="en-GB" altLang="en-US" sz="1000" b="1">
              <a:solidFill>
                <a:srgbClr val="FF0000"/>
              </a:solidFill>
              <a:latin typeface="Arial" panose="020B0604020202020204" pitchFamily="34" charset="0"/>
              <a:ea typeface="ＭＳ Ｐゴシック" panose="020B0600070205080204" pitchFamily="50" charset="-128"/>
            </a:endParaRPr>
          </a:p>
        </p:txBody>
      </p:sp>
      <p:cxnSp>
        <p:nvCxnSpPr>
          <p:cNvPr id="9234" name="Straight Connector 87">
            <a:extLst>
              <a:ext uri="{FF2B5EF4-FFF2-40B4-BE49-F238E27FC236}">
                <a16:creationId xmlns:a16="http://schemas.microsoft.com/office/drawing/2014/main" id="{E2569F14-478C-497F-B2EF-8E2B0AE64C09}"/>
              </a:ext>
            </a:extLst>
          </p:cNvPr>
          <p:cNvCxnSpPr>
            <a:cxnSpLocks noChangeShapeType="1"/>
          </p:cNvCxnSpPr>
          <p:nvPr/>
        </p:nvCxnSpPr>
        <p:spPr bwMode="auto">
          <a:xfrm flipV="1">
            <a:off x="3395663" y="1765300"/>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9235" name="TextBox 88">
            <a:extLst>
              <a:ext uri="{FF2B5EF4-FFF2-40B4-BE49-F238E27FC236}">
                <a16:creationId xmlns:a16="http://schemas.microsoft.com/office/drawing/2014/main" id="{9F2A6969-4FDE-4E6E-B92E-6DBA25684AE8}"/>
              </a:ext>
            </a:extLst>
          </p:cNvPr>
          <p:cNvSpPr txBox="1">
            <a:spLocks noChangeArrowheads="1"/>
          </p:cNvSpPr>
          <p:nvPr/>
        </p:nvSpPr>
        <p:spPr bwMode="auto">
          <a:xfrm>
            <a:off x="3111500" y="1765300"/>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200" b="1">
                <a:solidFill>
                  <a:srgbClr val="FF0000"/>
                </a:solidFill>
                <a:latin typeface="Arial" panose="020B0604020202020204" pitchFamily="34" charset="0"/>
                <a:ea typeface="ＭＳ Ｐゴシック" panose="020B0600070205080204" pitchFamily="50" charset="-128"/>
              </a:rPr>
              <a:t>94</a:t>
            </a:r>
            <a:endParaRPr lang="en-GB" altLang="en-US" sz="1000" b="1">
              <a:solidFill>
                <a:srgbClr val="FF0000"/>
              </a:solidFill>
              <a:latin typeface="Arial" panose="020B0604020202020204" pitchFamily="34" charset="0"/>
              <a:ea typeface="ＭＳ Ｐゴシック" panose="020B0600070205080204" pitchFamily="50" charset="-128"/>
            </a:endParaRPr>
          </a:p>
        </p:txBody>
      </p:sp>
      <p:cxnSp>
        <p:nvCxnSpPr>
          <p:cNvPr id="9236" name="Straight Connector 115">
            <a:extLst>
              <a:ext uri="{FF2B5EF4-FFF2-40B4-BE49-F238E27FC236}">
                <a16:creationId xmlns:a16="http://schemas.microsoft.com/office/drawing/2014/main" id="{F015F44F-95D1-47F7-A90D-6CF0CB2967AD}"/>
              </a:ext>
            </a:extLst>
          </p:cNvPr>
          <p:cNvCxnSpPr>
            <a:cxnSpLocks noChangeShapeType="1"/>
          </p:cNvCxnSpPr>
          <p:nvPr/>
        </p:nvCxnSpPr>
        <p:spPr bwMode="auto">
          <a:xfrm flipH="1">
            <a:off x="4059238" y="1935163"/>
            <a:ext cx="19050" cy="4227512"/>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105" name="TextBox 104">
            <a:extLst>
              <a:ext uri="{FF2B5EF4-FFF2-40B4-BE49-F238E27FC236}">
                <a16:creationId xmlns:a16="http://schemas.microsoft.com/office/drawing/2014/main" id="{36BE7EEF-ABC6-497B-A775-CFB5065866EF}"/>
              </a:ext>
            </a:extLst>
          </p:cNvPr>
          <p:cNvSpPr txBox="1"/>
          <p:nvPr/>
        </p:nvSpPr>
        <p:spPr>
          <a:xfrm>
            <a:off x="4486275" y="1430338"/>
            <a:ext cx="746125" cy="338137"/>
          </a:xfrm>
          <a:prstGeom prst="rect">
            <a:avLst/>
          </a:prstGeom>
          <a:noFill/>
        </p:spPr>
        <p:txBody>
          <a:bodyPr>
            <a:spAutoFit/>
          </a:bodyPr>
          <a:lstStyle/>
          <a:p>
            <a:pPr algn="ctr">
              <a:defRPr/>
            </a:pPr>
            <a:r>
              <a:rPr lang="en-GB" sz="1600" b="1" dirty="0">
                <a:ea typeface="ＭＳ Ｐゴシック" charset="-128"/>
              </a:rPr>
              <a:t>2022</a:t>
            </a:r>
            <a:endParaRPr lang="en-GB" sz="1050" b="1" dirty="0">
              <a:ea typeface="ＭＳ Ｐゴシック" charset="-128"/>
            </a:endParaRPr>
          </a:p>
        </p:txBody>
      </p:sp>
      <p:cxnSp>
        <p:nvCxnSpPr>
          <p:cNvPr id="9238" name="Straight Connector 114">
            <a:extLst>
              <a:ext uri="{FF2B5EF4-FFF2-40B4-BE49-F238E27FC236}">
                <a16:creationId xmlns:a16="http://schemas.microsoft.com/office/drawing/2014/main" id="{5ED08C95-BF7A-434B-BEC0-0C0E7DBDE1AB}"/>
              </a:ext>
            </a:extLst>
          </p:cNvPr>
          <p:cNvCxnSpPr>
            <a:cxnSpLocks noChangeShapeType="1"/>
          </p:cNvCxnSpPr>
          <p:nvPr/>
        </p:nvCxnSpPr>
        <p:spPr bwMode="auto">
          <a:xfrm flipH="1">
            <a:off x="1263650" y="1935163"/>
            <a:ext cx="28575" cy="4227512"/>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9239" name="Straight Connector 114">
            <a:extLst>
              <a:ext uri="{FF2B5EF4-FFF2-40B4-BE49-F238E27FC236}">
                <a16:creationId xmlns:a16="http://schemas.microsoft.com/office/drawing/2014/main" id="{862C68F2-0E10-413E-96A4-5435207D41F0}"/>
              </a:ext>
            </a:extLst>
          </p:cNvPr>
          <p:cNvCxnSpPr>
            <a:cxnSpLocks noChangeShapeType="1"/>
          </p:cNvCxnSpPr>
          <p:nvPr/>
        </p:nvCxnSpPr>
        <p:spPr bwMode="auto">
          <a:xfrm flipH="1">
            <a:off x="1971675" y="1935163"/>
            <a:ext cx="17463" cy="4227512"/>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9240" name="Straight Connector 114">
            <a:extLst>
              <a:ext uri="{FF2B5EF4-FFF2-40B4-BE49-F238E27FC236}">
                <a16:creationId xmlns:a16="http://schemas.microsoft.com/office/drawing/2014/main" id="{991188FC-9AA8-493A-B988-616AD1830850}"/>
              </a:ext>
            </a:extLst>
          </p:cNvPr>
          <p:cNvCxnSpPr>
            <a:cxnSpLocks noChangeShapeType="1"/>
          </p:cNvCxnSpPr>
          <p:nvPr/>
        </p:nvCxnSpPr>
        <p:spPr bwMode="auto">
          <a:xfrm flipH="1">
            <a:off x="2754313" y="1935163"/>
            <a:ext cx="33337" cy="4227512"/>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111" name="Rectangle 110">
            <a:extLst>
              <a:ext uri="{FF2B5EF4-FFF2-40B4-BE49-F238E27FC236}">
                <a16:creationId xmlns:a16="http://schemas.microsoft.com/office/drawing/2014/main" id="{7B9401AD-03D8-4EC1-890C-E8B3B02E7142}"/>
              </a:ext>
            </a:extLst>
          </p:cNvPr>
          <p:cNvSpPr/>
          <p:nvPr/>
        </p:nvSpPr>
        <p:spPr bwMode="auto">
          <a:xfrm>
            <a:off x="3398838" y="1763713"/>
            <a:ext cx="2749550" cy="201612"/>
          </a:xfrm>
          <a:prstGeom prst="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ea typeface="ＭＳ Ｐゴシック" charset="-128"/>
            </a:endParaRPr>
          </a:p>
        </p:txBody>
      </p:sp>
      <p:cxnSp>
        <p:nvCxnSpPr>
          <p:cNvPr id="9242" name="Straight Connector 48">
            <a:extLst>
              <a:ext uri="{FF2B5EF4-FFF2-40B4-BE49-F238E27FC236}">
                <a16:creationId xmlns:a16="http://schemas.microsoft.com/office/drawing/2014/main" id="{C82C1D94-6DAB-42DC-A3F1-10EF06D43378}"/>
              </a:ext>
            </a:extLst>
          </p:cNvPr>
          <p:cNvCxnSpPr>
            <a:cxnSpLocks noChangeShapeType="1"/>
          </p:cNvCxnSpPr>
          <p:nvPr/>
        </p:nvCxnSpPr>
        <p:spPr bwMode="auto">
          <a:xfrm flipV="1">
            <a:off x="4089400" y="1763713"/>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9243" name="TextBox 61">
            <a:extLst>
              <a:ext uri="{FF2B5EF4-FFF2-40B4-BE49-F238E27FC236}">
                <a16:creationId xmlns:a16="http://schemas.microsoft.com/office/drawing/2014/main" id="{F39DD734-BF68-411A-B5F8-EB88459C1565}"/>
              </a:ext>
            </a:extLst>
          </p:cNvPr>
          <p:cNvSpPr txBox="1">
            <a:spLocks noChangeArrowheads="1"/>
          </p:cNvSpPr>
          <p:nvPr/>
        </p:nvSpPr>
        <p:spPr bwMode="auto">
          <a:xfrm>
            <a:off x="3805238" y="1763713"/>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200" b="1">
                <a:solidFill>
                  <a:srgbClr val="FF0000"/>
                </a:solidFill>
                <a:latin typeface="Arial" panose="020B0604020202020204" pitchFamily="34" charset="0"/>
                <a:ea typeface="ＭＳ Ｐゴシック" panose="020B0600070205080204" pitchFamily="50" charset="-128"/>
              </a:rPr>
              <a:t>95</a:t>
            </a:r>
            <a:endParaRPr lang="en-GB" altLang="en-US" sz="1000" b="1">
              <a:solidFill>
                <a:srgbClr val="FF0000"/>
              </a:solidFill>
              <a:latin typeface="Arial" panose="020B0604020202020204" pitchFamily="34" charset="0"/>
              <a:ea typeface="ＭＳ Ｐゴシック" panose="020B0600070205080204" pitchFamily="50" charset="-128"/>
            </a:endParaRPr>
          </a:p>
        </p:txBody>
      </p:sp>
      <p:cxnSp>
        <p:nvCxnSpPr>
          <p:cNvPr id="9244" name="Straight Connector 62">
            <a:extLst>
              <a:ext uri="{FF2B5EF4-FFF2-40B4-BE49-F238E27FC236}">
                <a16:creationId xmlns:a16="http://schemas.microsoft.com/office/drawing/2014/main" id="{C02C6BD7-7242-470A-9E07-2AE15A3AE1D4}"/>
              </a:ext>
            </a:extLst>
          </p:cNvPr>
          <p:cNvCxnSpPr>
            <a:cxnSpLocks noChangeShapeType="1"/>
          </p:cNvCxnSpPr>
          <p:nvPr/>
        </p:nvCxnSpPr>
        <p:spPr bwMode="auto">
          <a:xfrm flipV="1">
            <a:off x="4791075" y="1763713"/>
            <a:ext cx="7938"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9245" name="TextBox 63">
            <a:extLst>
              <a:ext uri="{FF2B5EF4-FFF2-40B4-BE49-F238E27FC236}">
                <a16:creationId xmlns:a16="http://schemas.microsoft.com/office/drawing/2014/main" id="{F627DF4F-DCEA-4424-960A-D76D8E36D8A3}"/>
              </a:ext>
            </a:extLst>
          </p:cNvPr>
          <p:cNvSpPr txBox="1">
            <a:spLocks noChangeArrowheads="1"/>
          </p:cNvSpPr>
          <p:nvPr/>
        </p:nvSpPr>
        <p:spPr bwMode="auto">
          <a:xfrm>
            <a:off x="4506913" y="1763713"/>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200" b="1">
                <a:solidFill>
                  <a:srgbClr val="FF0000"/>
                </a:solidFill>
                <a:latin typeface="Arial" panose="020B0604020202020204" pitchFamily="34" charset="0"/>
                <a:ea typeface="ＭＳ Ｐゴシック" panose="020B0600070205080204" pitchFamily="50" charset="-128"/>
              </a:rPr>
              <a:t>96</a:t>
            </a:r>
            <a:endParaRPr lang="en-GB" altLang="en-US" sz="1000" b="1">
              <a:solidFill>
                <a:srgbClr val="FF0000"/>
              </a:solidFill>
              <a:latin typeface="Arial" panose="020B0604020202020204" pitchFamily="34" charset="0"/>
              <a:ea typeface="ＭＳ Ｐゴシック" panose="020B0600070205080204" pitchFamily="50" charset="-128"/>
            </a:endParaRPr>
          </a:p>
        </p:txBody>
      </p:sp>
      <p:cxnSp>
        <p:nvCxnSpPr>
          <p:cNvPr id="9246" name="Straight Connector 64">
            <a:extLst>
              <a:ext uri="{FF2B5EF4-FFF2-40B4-BE49-F238E27FC236}">
                <a16:creationId xmlns:a16="http://schemas.microsoft.com/office/drawing/2014/main" id="{5D03FA66-8476-4C83-92E6-40329A0F3DD7}"/>
              </a:ext>
            </a:extLst>
          </p:cNvPr>
          <p:cNvCxnSpPr>
            <a:cxnSpLocks noChangeShapeType="1"/>
          </p:cNvCxnSpPr>
          <p:nvPr/>
        </p:nvCxnSpPr>
        <p:spPr bwMode="auto">
          <a:xfrm flipV="1">
            <a:off x="5487988" y="1763713"/>
            <a:ext cx="7937"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9247" name="TextBox 65">
            <a:extLst>
              <a:ext uri="{FF2B5EF4-FFF2-40B4-BE49-F238E27FC236}">
                <a16:creationId xmlns:a16="http://schemas.microsoft.com/office/drawing/2014/main" id="{62483BAF-8603-42C8-9590-86327AC0843A}"/>
              </a:ext>
            </a:extLst>
          </p:cNvPr>
          <p:cNvSpPr txBox="1">
            <a:spLocks noChangeArrowheads="1"/>
          </p:cNvSpPr>
          <p:nvPr/>
        </p:nvSpPr>
        <p:spPr bwMode="auto">
          <a:xfrm>
            <a:off x="5202238" y="1763713"/>
            <a:ext cx="354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200" b="1">
                <a:solidFill>
                  <a:srgbClr val="FF0000"/>
                </a:solidFill>
                <a:latin typeface="Arial" panose="020B0604020202020204" pitchFamily="34" charset="0"/>
                <a:ea typeface="ＭＳ Ｐゴシック" panose="020B0600070205080204" pitchFamily="50" charset="-128"/>
              </a:rPr>
              <a:t>97</a:t>
            </a:r>
            <a:endParaRPr lang="en-GB" altLang="en-US" sz="1000" b="1">
              <a:solidFill>
                <a:srgbClr val="FF0000"/>
              </a:solidFill>
              <a:latin typeface="Arial" panose="020B0604020202020204" pitchFamily="34" charset="0"/>
              <a:ea typeface="ＭＳ Ｐゴシック" panose="020B0600070205080204" pitchFamily="50" charset="-128"/>
            </a:endParaRPr>
          </a:p>
        </p:txBody>
      </p:sp>
      <p:cxnSp>
        <p:nvCxnSpPr>
          <p:cNvPr id="9248" name="Straight Connector 66">
            <a:extLst>
              <a:ext uri="{FF2B5EF4-FFF2-40B4-BE49-F238E27FC236}">
                <a16:creationId xmlns:a16="http://schemas.microsoft.com/office/drawing/2014/main" id="{0BE592D4-763D-4AB6-A267-B853E0FA1FBB}"/>
              </a:ext>
            </a:extLst>
          </p:cNvPr>
          <p:cNvCxnSpPr>
            <a:cxnSpLocks noChangeShapeType="1"/>
          </p:cNvCxnSpPr>
          <p:nvPr/>
        </p:nvCxnSpPr>
        <p:spPr bwMode="auto">
          <a:xfrm flipV="1">
            <a:off x="6113463" y="1763713"/>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9249" name="TextBox 67">
            <a:extLst>
              <a:ext uri="{FF2B5EF4-FFF2-40B4-BE49-F238E27FC236}">
                <a16:creationId xmlns:a16="http://schemas.microsoft.com/office/drawing/2014/main" id="{06E084A5-336B-425B-AD3A-9E2B0C587D1D}"/>
              </a:ext>
            </a:extLst>
          </p:cNvPr>
          <p:cNvSpPr txBox="1">
            <a:spLocks noChangeArrowheads="1"/>
          </p:cNvSpPr>
          <p:nvPr/>
        </p:nvSpPr>
        <p:spPr bwMode="auto">
          <a:xfrm>
            <a:off x="5829300" y="1763713"/>
            <a:ext cx="3540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200" b="1">
                <a:solidFill>
                  <a:srgbClr val="FF0000"/>
                </a:solidFill>
                <a:latin typeface="Arial" panose="020B0604020202020204" pitchFamily="34" charset="0"/>
                <a:ea typeface="ＭＳ Ｐゴシック" panose="020B0600070205080204" pitchFamily="50" charset="-128"/>
              </a:rPr>
              <a:t>98</a:t>
            </a:r>
            <a:endParaRPr lang="en-GB" altLang="en-US" sz="1000" b="1">
              <a:solidFill>
                <a:srgbClr val="FF0000"/>
              </a:solidFill>
              <a:latin typeface="Arial" panose="020B0604020202020204" pitchFamily="34" charset="0"/>
              <a:ea typeface="ＭＳ Ｐゴシック" panose="020B0600070205080204" pitchFamily="50" charset="-128"/>
            </a:endParaRPr>
          </a:p>
        </p:txBody>
      </p:sp>
      <p:sp>
        <p:nvSpPr>
          <p:cNvPr id="120" name="TextBox 119">
            <a:extLst>
              <a:ext uri="{FF2B5EF4-FFF2-40B4-BE49-F238E27FC236}">
                <a16:creationId xmlns:a16="http://schemas.microsoft.com/office/drawing/2014/main" id="{922BF157-B3B7-4DB3-BB10-28093E764E7F}"/>
              </a:ext>
            </a:extLst>
          </p:cNvPr>
          <p:cNvSpPr txBox="1"/>
          <p:nvPr/>
        </p:nvSpPr>
        <p:spPr>
          <a:xfrm>
            <a:off x="1866900" y="1404938"/>
            <a:ext cx="747713" cy="339725"/>
          </a:xfrm>
          <a:prstGeom prst="rect">
            <a:avLst/>
          </a:prstGeom>
          <a:noFill/>
        </p:spPr>
        <p:txBody>
          <a:bodyPr>
            <a:spAutoFit/>
          </a:bodyPr>
          <a:lstStyle/>
          <a:p>
            <a:pPr algn="ctr">
              <a:defRPr/>
            </a:pPr>
            <a:r>
              <a:rPr lang="en-GB" sz="1600" b="1" dirty="0">
                <a:ea typeface="ＭＳ Ｐゴシック" charset="-128"/>
              </a:rPr>
              <a:t>2021</a:t>
            </a:r>
            <a:endParaRPr lang="en-GB" sz="1050" b="1" dirty="0">
              <a:ea typeface="ＭＳ Ｐゴシック" charset="-128"/>
            </a:endParaRPr>
          </a:p>
        </p:txBody>
      </p:sp>
      <p:cxnSp>
        <p:nvCxnSpPr>
          <p:cNvPr id="9251" name="Straight Connector 114">
            <a:extLst>
              <a:ext uri="{FF2B5EF4-FFF2-40B4-BE49-F238E27FC236}">
                <a16:creationId xmlns:a16="http://schemas.microsoft.com/office/drawing/2014/main" id="{BFC33A90-662B-4BAC-BC49-94C392665A86}"/>
              </a:ext>
            </a:extLst>
          </p:cNvPr>
          <p:cNvCxnSpPr>
            <a:cxnSpLocks noChangeShapeType="1"/>
          </p:cNvCxnSpPr>
          <p:nvPr/>
        </p:nvCxnSpPr>
        <p:spPr bwMode="auto">
          <a:xfrm>
            <a:off x="8853488" y="1933575"/>
            <a:ext cx="0" cy="4137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9252" name="TextBox 116">
            <a:extLst>
              <a:ext uri="{FF2B5EF4-FFF2-40B4-BE49-F238E27FC236}">
                <a16:creationId xmlns:a16="http://schemas.microsoft.com/office/drawing/2014/main" id="{5E7DDD01-8841-45CD-ABF2-FBC90CD8322C}"/>
              </a:ext>
            </a:extLst>
          </p:cNvPr>
          <p:cNvSpPr txBox="1">
            <a:spLocks noChangeArrowheads="1"/>
          </p:cNvSpPr>
          <p:nvPr/>
        </p:nvSpPr>
        <p:spPr bwMode="auto">
          <a:xfrm>
            <a:off x="1177925" y="1501775"/>
            <a:ext cx="568325" cy="20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200" b="1">
                <a:solidFill>
                  <a:srgbClr val="FF0000"/>
                </a:solidFill>
                <a:latin typeface="Arial" panose="020B0604020202020204" pitchFamily="34" charset="0"/>
                <a:ea typeface="ＭＳ Ｐゴシック" panose="020B0600070205080204" pitchFamily="50" charset="-128"/>
              </a:rPr>
              <a:t>TSG#</a:t>
            </a:r>
            <a:endParaRPr lang="en-GB" altLang="en-US" sz="1000" b="1">
              <a:solidFill>
                <a:srgbClr val="FF0000"/>
              </a:solidFill>
              <a:latin typeface="Arial" panose="020B0604020202020204" pitchFamily="34" charset="0"/>
              <a:ea typeface="ＭＳ Ｐゴシック" panose="020B0600070205080204" pitchFamily="50" charset="-128"/>
            </a:endParaRPr>
          </a:p>
        </p:txBody>
      </p:sp>
      <p:cxnSp>
        <p:nvCxnSpPr>
          <p:cNvPr id="9253" name="Straight Connector 97">
            <a:extLst>
              <a:ext uri="{FF2B5EF4-FFF2-40B4-BE49-F238E27FC236}">
                <a16:creationId xmlns:a16="http://schemas.microsoft.com/office/drawing/2014/main" id="{FF9DB0C5-F84F-4ECA-91C5-F8C95CCA64DC}"/>
              </a:ext>
            </a:extLst>
          </p:cNvPr>
          <p:cNvCxnSpPr>
            <a:cxnSpLocks noChangeShapeType="1"/>
          </p:cNvCxnSpPr>
          <p:nvPr/>
        </p:nvCxnSpPr>
        <p:spPr bwMode="auto">
          <a:xfrm>
            <a:off x="1073150" y="3273425"/>
            <a:ext cx="9086850" cy="7938"/>
          </a:xfrm>
          <a:prstGeom prst="line">
            <a:avLst/>
          </a:prstGeom>
          <a:noFill/>
          <a:ln w="38100" algn="ctr">
            <a:solidFill>
              <a:srgbClr val="00CC00"/>
            </a:solidFill>
            <a:round/>
            <a:headEnd/>
            <a:tailEnd/>
          </a:ln>
          <a:extLst>
            <a:ext uri="{909E8E84-426E-40DD-AFC4-6F175D3DCCD1}">
              <a14:hiddenFill xmlns:a14="http://schemas.microsoft.com/office/drawing/2010/main">
                <a:noFill/>
              </a14:hiddenFill>
            </a:ext>
          </a:extLst>
        </p:spPr>
      </p:cxnSp>
      <p:sp>
        <p:nvSpPr>
          <p:cNvPr id="125" name="Rectangle 124">
            <a:extLst>
              <a:ext uri="{FF2B5EF4-FFF2-40B4-BE49-F238E27FC236}">
                <a16:creationId xmlns:a16="http://schemas.microsoft.com/office/drawing/2014/main" id="{393446A1-0D60-4055-ADEC-4B51C0E8E159}"/>
              </a:ext>
            </a:extLst>
          </p:cNvPr>
          <p:cNvSpPr/>
          <p:nvPr/>
        </p:nvSpPr>
        <p:spPr bwMode="auto">
          <a:xfrm>
            <a:off x="8883650" y="1757363"/>
            <a:ext cx="1276350" cy="201612"/>
          </a:xfrm>
          <a:prstGeom prst="rect">
            <a:avLst/>
          </a:prstGeom>
          <a:solidFill>
            <a:schemeClr val="tx2">
              <a:lumMod val="60000"/>
              <a:lumOff val="40000"/>
            </a:schemeClr>
          </a:solidFill>
          <a:ln w="9525" cap="flat" cmpd="sng" algn="ctr">
            <a:solidFill>
              <a:schemeClr val="tx1"/>
            </a:solidFill>
            <a:prstDash val="solid"/>
            <a:round/>
            <a:headEnd type="none" w="med" len="med"/>
            <a:tailEnd type="none" w="med" len="med"/>
          </a:ln>
          <a:effectLst/>
        </p:spPr>
        <p:txBody>
          <a:bodyPr/>
          <a:lstStyle/>
          <a:p>
            <a:pPr algn="ctr">
              <a:defRPr/>
            </a:pPr>
            <a:endParaRPr lang="fr-FR" b="1" dirty="0">
              <a:ea typeface="ＭＳ Ｐゴシック" charset="-128"/>
            </a:endParaRPr>
          </a:p>
        </p:txBody>
      </p:sp>
      <p:cxnSp>
        <p:nvCxnSpPr>
          <p:cNvPr id="9255" name="Straight Connector 48">
            <a:extLst>
              <a:ext uri="{FF2B5EF4-FFF2-40B4-BE49-F238E27FC236}">
                <a16:creationId xmlns:a16="http://schemas.microsoft.com/office/drawing/2014/main" id="{E534BEBE-BC1C-4352-AAFA-605C7D729737}"/>
              </a:ext>
            </a:extLst>
          </p:cNvPr>
          <p:cNvCxnSpPr>
            <a:cxnSpLocks noChangeShapeType="1"/>
          </p:cNvCxnSpPr>
          <p:nvPr/>
        </p:nvCxnSpPr>
        <p:spPr bwMode="auto">
          <a:xfrm flipV="1">
            <a:off x="9431338" y="1736725"/>
            <a:ext cx="9525"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9256" name="TextBox 61">
            <a:extLst>
              <a:ext uri="{FF2B5EF4-FFF2-40B4-BE49-F238E27FC236}">
                <a16:creationId xmlns:a16="http://schemas.microsoft.com/office/drawing/2014/main" id="{6A697962-EE4B-42F7-B7F4-FD2E76B8C4E9}"/>
              </a:ext>
            </a:extLst>
          </p:cNvPr>
          <p:cNvSpPr txBox="1">
            <a:spLocks noChangeArrowheads="1"/>
          </p:cNvSpPr>
          <p:nvPr/>
        </p:nvSpPr>
        <p:spPr bwMode="auto">
          <a:xfrm>
            <a:off x="9080500" y="1754188"/>
            <a:ext cx="439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200" b="1">
                <a:solidFill>
                  <a:srgbClr val="FF0000"/>
                </a:solidFill>
                <a:latin typeface="Arial" panose="020B0604020202020204" pitchFamily="34" charset="0"/>
                <a:ea typeface="ＭＳ Ｐゴシック" panose="020B0600070205080204" pitchFamily="50" charset="-128"/>
              </a:rPr>
              <a:t>103</a:t>
            </a:r>
            <a:endParaRPr lang="en-GB" altLang="en-US" sz="1000" b="1">
              <a:solidFill>
                <a:srgbClr val="FF0000"/>
              </a:solidFill>
              <a:latin typeface="Arial" panose="020B0604020202020204" pitchFamily="34" charset="0"/>
              <a:ea typeface="ＭＳ Ｐゴシック" panose="020B0600070205080204" pitchFamily="50" charset="-128"/>
            </a:endParaRPr>
          </a:p>
        </p:txBody>
      </p:sp>
      <p:cxnSp>
        <p:nvCxnSpPr>
          <p:cNvPr id="9257" name="Straight Connector 114">
            <a:extLst>
              <a:ext uri="{FF2B5EF4-FFF2-40B4-BE49-F238E27FC236}">
                <a16:creationId xmlns:a16="http://schemas.microsoft.com/office/drawing/2014/main" id="{117E55DF-178D-456C-BB8C-D9BD87655A71}"/>
              </a:ext>
            </a:extLst>
          </p:cNvPr>
          <p:cNvCxnSpPr>
            <a:cxnSpLocks noChangeShapeType="1"/>
          </p:cNvCxnSpPr>
          <p:nvPr/>
        </p:nvCxnSpPr>
        <p:spPr bwMode="auto">
          <a:xfrm>
            <a:off x="9431338" y="1927225"/>
            <a:ext cx="9525" cy="4152900"/>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129" name="TextBox 128">
            <a:extLst>
              <a:ext uri="{FF2B5EF4-FFF2-40B4-BE49-F238E27FC236}">
                <a16:creationId xmlns:a16="http://schemas.microsoft.com/office/drawing/2014/main" id="{5B8760BE-CF4C-4957-AA54-1ACA174360F9}"/>
              </a:ext>
            </a:extLst>
          </p:cNvPr>
          <p:cNvSpPr txBox="1"/>
          <p:nvPr/>
        </p:nvSpPr>
        <p:spPr>
          <a:xfrm>
            <a:off x="7329488" y="1438275"/>
            <a:ext cx="746125" cy="338138"/>
          </a:xfrm>
          <a:prstGeom prst="rect">
            <a:avLst/>
          </a:prstGeom>
          <a:noFill/>
        </p:spPr>
        <p:txBody>
          <a:bodyPr>
            <a:spAutoFit/>
          </a:bodyPr>
          <a:lstStyle/>
          <a:p>
            <a:pPr algn="ctr">
              <a:defRPr/>
            </a:pPr>
            <a:r>
              <a:rPr lang="en-GB" sz="1600" b="1" dirty="0">
                <a:ea typeface="ＭＳ Ｐゴシック" charset="-128"/>
              </a:rPr>
              <a:t>2023</a:t>
            </a:r>
            <a:endParaRPr lang="en-GB" sz="1050" b="1" dirty="0">
              <a:ea typeface="ＭＳ Ｐゴシック" charset="-128"/>
            </a:endParaRPr>
          </a:p>
        </p:txBody>
      </p:sp>
      <p:cxnSp>
        <p:nvCxnSpPr>
          <p:cNvPr id="9259" name="Straight Connector 114">
            <a:extLst>
              <a:ext uri="{FF2B5EF4-FFF2-40B4-BE49-F238E27FC236}">
                <a16:creationId xmlns:a16="http://schemas.microsoft.com/office/drawing/2014/main" id="{4A652FC4-36A3-4364-85CE-CCB8D6B54E42}"/>
              </a:ext>
            </a:extLst>
          </p:cNvPr>
          <p:cNvCxnSpPr>
            <a:cxnSpLocks noChangeShapeType="1"/>
          </p:cNvCxnSpPr>
          <p:nvPr/>
        </p:nvCxnSpPr>
        <p:spPr bwMode="auto">
          <a:xfrm>
            <a:off x="8188325" y="1933575"/>
            <a:ext cx="19050" cy="4156075"/>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9260" name="Straight Connector 114">
            <a:extLst>
              <a:ext uri="{FF2B5EF4-FFF2-40B4-BE49-F238E27FC236}">
                <a16:creationId xmlns:a16="http://schemas.microsoft.com/office/drawing/2014/main" id="{29C47599-B2CD-47DF-BF9C-B0D8D15CC167}"/>
              </a:ext>
            </a:extLst>
          </p:cNvPr>
          <p:cNvCxnSpPr>
            <a:cxnSpLocks noChangeShapeType="1"/>
          </p:cNvCxnSpPr>
          <p:nvPr/>
        </p:nvCxnSpPr>
        <p:spPr bwMode="auto">
          <a:xfrm>
            <a:off x="6796088" y="1933575"/>
            <a:ext cx="12700" cy="4229100"/>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9261" name="Straight Connector 114">
            <a:extLst>
              <a:ext uri="{FF2B5EF4-FFF2-40B4-BE49-F238E27FC236}">
                <a16:creationId xmlns:a16="http://schemas.microsoft.com/office/drawing/2014/main" id="{663E138F-60D5-4E6B-8F3E-C7C656C58833}"/>
              </a:ext>
            </a:extLst>
          </p:cNvPr>
          <p:cNvCxnSpPr>
            <a:cxnSpLocks noChangeShapeType="1"/>
          </p:cNvCxnSpPr>
          <p:nvPr/>
        </p:nvCxnSpPr>
        <p:spPr bwMode="auto">
          <a:xfrm flipH="1">
            <a:off x="7453313" y="1933575"/>
            <a:ext cx="39687" cy="4229100"/>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9262" name="Straight Connector 114">
            <a:extLst>
              <a:ext uri="{FF2B5EF4-FFF2-40B4-BE49-F238E27FC236}">
                <a16:creationId xmlns:a16="http://schemas.microsoft.com/office/drawing/2014/main" id="{BDC953AB-9476-46DA-87ED-74E24010CB6A}"/>
              </a:ext>
            </a:extLst>
          </p:cNvPr>
          <p:cNvCxnSpPr>
            <a:cxnSpLocks noChangeShapeType="1"/>
          </p:cNvCxnSpPr>
          <p:nvPr/>
        </p:nvCxnSpPr>
        <p:spPr bwMode="auto">
          <a:xfrm flipH="1">
            <a:off x="5495925" y="1935163"/>
            <a:ext cx="42863" cy="4227512"/>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9263" name="Straight Connector 114">
            <a:extLst>
              <a:ext uri="{FF2B5EF4-FFF2-40B4-BE49-F238E27FC236}">
                <a16:creationId xmlns:a16="http://schemas.microsoft.com/office/drawing/2014/main" id="{762AF0D4-0F6D-44A4-847F-21954AC03E8A}"/>
              </a:ext>
            </a:extLst>
          </p:cNvPr>
          <p:cNvCxnSpPr>
            <a:cxnSpLocks noChangeShapeType="1"/>
          </p:cNvCxnSpPr>
          <p:nvPr/>
        </p:nvCxnSpPr>
        <p:spPr bwMode="auto">
          <a:xfrm flipH="1">
            <a:off x="4756150" y="1935163"/>
            <a:ext cx="17463" cy="4227512"/>
          </a:xfrm>
          <a:prstGeom prst="line">
            <a:avLst/>
          </a:prstGeom>
          <a:noFill/>
          <a:ln w="9525" algn="ctr">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9264" name="Straight Connector 114">
            <a:extLst>
              <a:ext uri="{FF2B5EF4-FFF2-40B4-BE49-F238E27FC236}">
                <a16:creationId xmlns:a16="http://schemas.microsoft.com/office/drawing/2014/main" id="{383651F3-E473-4208-A860-12DAC76872F8}"/>
              </a:ext>
            </a:extLst>
          </p:cNvPr>
          <p:cNvCxnSpPr>
            <a:cxnSpLocks noChangeShapeType="1"/>
          </p:cNvCxnSpPr>
          <p:nvPr/>
        </p:nvCxnSpPr>
        <p:spPr bwMode="auto">
          <a:xfrm flipH="1">
            <a:off x="3340100" y="1935163"/>
            <a:ext cx="41275" cy="4227512"/>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9265" name="Straight Connector 76">
            <a:extLst>
              <a:ext uri="{FF2B5EF4-FFF2-40B4-BE49-F238E27FC236}">
                <a16:creationId xmlns:a16="http://schemas.microsoft.com/office/drawing/2014/main" id="{FA7F069D-D5FA-44F1-87B9-B5DAEBC0F7F1}"/>
              </a:ext>
            </a:extLst>
          </p:cNvPr>
          <p:cNvCxnSpPr>
            <a:cxnSpLocks noChangeShapeType="1"/>
          </p:cNvCxnSpPr>
          <p:nvPr/>
        </p:nvCxnSpPr>
        <p:spPr bwMode="auto">
          <a:xfrm flipV="1">
            <a:off x="8870950" y="1762125"/>
            <a:ext cx="11113" cy="200025"/>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cxnSp>
        <p:nvCxnSpPr>
          <p:cNvPr id="9266" name="Straight Connector 114">
            <a:extLst>
              <a:ext uri="{FF2B5EF4-FFF2-40B4-BE49-F238E27FC236}">
                <a16:creationId xmlns:a16="http://schemas.microsoft.com/office/drawing/2014/main" id="{01DDD00A-96CB-4F76-8B0B-6F0243DF7680}"/>
              </a:ext>
            </a:extLst>
          </p:cNvPr>
          <p:cNvCxnSpPr>
            <a:cxnSpLocks noChangeShapeType="1"/>
          </p:cNvCxnSpPr>
          <p:nvPr/>
        </p:nvCxnSpPr>
        <p:spPr bwMode="auto">
          <a:xfrm flipH="1">
            <a:off x="6096000" y="1914525"/>
            <a:ext cx="38100" cy="4248150"/>
          </a:xfrm>
          <a:prstGeom prst="line">
            <a:avLst/>
          </a:prstGeom>
          <a:noFill/>
          <a:ln w="28575" algn="ctr">
            <a:solidFill>
              <a:srgbClr val="FF0000"/>
            </a:solidFill>
            <a:round/>
            <a:headEnd/>
            <a:tailEnd/>
          </a:ln>
          <a:extLst>
            <a:ext uri="{909E8E84-426E-40DD-AFC4-6F175D3DCCD1}">
              <a14:hiddenFill xmlns:a14="http://schemas.microsoft.com/office/drawing/2010/main">
                <a:noFill/>
              </a14:hiddenFill>
            </a:ext>
          </a:extLst>
        </p:spPr>
      </p:cxnSp>
      <p:sp>
        <p:nvSpPr>
          <p:cNvPr id="9267" name="TextBox 61">
            <a:extLst>
              <a:ext uri="{FF2B5EF4-FFF2-40B4-BE49-F238E27FC236}">
                <a16:creationId xmlns:a16="http://schemas.microsoft.com/office/drawing/2014/main" id="{6D39775D-4A96-437D-A6D1-A207F736CB06}"/>
              </a:ext>
            </a:extLst>
          </p:cNvPr>
          <p:cNvSpPr txBox="1">
            <a:spLocks noChangeArrowheads="1"/>
          </p:cNvSpPr>
          <p:nvPr/>
        </p:nvSpPr>
        <p:spPr bwMode="auto">
          <a:xfrm>
            <a:off x="9623425" y="1717675"/>
            <a:ext cx="439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200" b="1">
                <a:solidFill>
                  <a:srgbClr val="FF0000"/>
                </a:solidFill>
                <a:latin typeface="Arial" panose="020B0604020202020204" pitchFamily="34" charset="0"/>
                <a:ea typeface="ＭＳ Ｐゴシック" panose="020B0600070205080204" pitchFamily="50" charset="-128"/>
              </a:rPr>
              <a:t>104</a:t>
            </a:r>
            <a:endParaRPr lang="en-GB" altLang="en-US" sz="1000" b="1">
              <a:solidFill>
                <a:srgbClr val="FF0000"/>
              </a:solidFill>
              <a:latin typeface="Arial" panose="020B0604020202020204" pitchFamily="34" charset="0"/>
              <a:ea typeface="ＭＳ Ｐゴシック" panose="020B0600070205080204" pitchFamily="50" charset="-128"/>
            </a:endParaRPr>
          </a:p>
        </p:txBody>
      </p:sp>
      <p:sp>
        <p:nvSpPr>
          <p:cNvPr id="162" name="TextBox 161">
            <a:extLst>
              <a:ext uri="{FF2B5EF4-FFF2-40B4-BE49-F238E27FC236}">
                <a16:creationId xmlns:a16="http://schemas.microsoft.com/office/drawing/2014/main" id="{AA28F75C-E5BB-4304-B7EC-25804C9E2BA8}"/>
              </a:ext>
            </a:extLst>
          </p:cNvPr>
          <p:cNvSpPr txBox="1"/>
          <p:nvPr/>
        </p:nvSpPr>
        <p:spPr>
          <a:xfrm>
            <a:off x="9512300" y="1476375"/>
            <a:ext cx="746125" cy="339725"/>
          </a:xfrm>
          <a:prstGeom prst="rect">
            <a:avLst/>
          </a:prstGeom>
          <a:noFill/>
        </p:spPr>
        <p:txBody>
          <a:bodyPr>
            <a:spAutoFit/>
          </a:bodyPr>
          <a:lstStyle/>
          <a:p>
            <a:pPr algn="ctr">
              <a:defRPr/>
            </a:pPr>
            <a:r>
              <a:rPr lang="en-GB" sz="1600" b="1" dirty="0">
                <a:ea typeface="ＭＳ Ｐゴシック" charset="-128"/>
              </a:rPr>
              <a:t>2024</a:t>
            </a:r>
            <a:endParaRPr lang="en-GB" sz="1050" b="1" dirty="0">
              <a:ea typeface="ＭＳ Ｐゴシック" charset="-128"/>
            </a:endParaRPr>
          </a:p>
        </p:txBody>
      </p:sp>
      <p:sp>
        <p:nvSpPr>
          <p:cNvPr id="85" name="Chevron 58">
            <a:extLst>
              <a:ext uri="{FF2B5EF4-FFF2-40B4-BE49-F238E27FC236}">
                <a16:creationId xmlns:a16="http://schemas.microsoft.com/office/drawing/2014/main" id="{C47C40FA-C826-4A4C-A3A6-295AE5DE2844}"/>
              </a:ext>
            </a:extLst>
          </p:cNvPr>
          <p:cNvSpPr/>
          <p:nvPr/>
        </p:nvSpPr>
        <p:spPr bwMode="auto">
          <a:xfrm>
            <a:off x="663575" y="2049463"/>
            <a:ext cx="1328738" cy="273050"/>
          </a:xfrm>
          <a:prstGeom prst="chevron">
            <a:avLst/>
          </a:prstGeom>
          <a:solidFill>
            <a:srgbClr val="00B0F0"/>
          </a:solidFill>
          <a:ln w="9525" cap="flat" cmpd="sng" algn="ctr">
            <a:solidFill>
              <a:schemeClr val="accent2">
                <a:lumMod val="50000"/>
              </a:schemeClr>
            </a:solidFill>
            <a:prstDash val="solid"/>
            <a:round/>
            <a:headEnd type="none" w="med" len="med"/>
            <a:tailEnd type="none" w="med" len="med"/>
          </a:ln>
          <a:effectLst/>
        </p:spPr>
        <p:txBody>
          <a:bodyPr lIns="0" rIns="0"/>
          <a:lstStyle/>
          <a:p>
            <a:pPr algn="ctr">
              <a:defRPr/>
            </a:pPr>
            <a:r>
              <a:rPr lang="fr-FR" sz="1400" b="1" dirty="0">
                <a:ea typeface="ＭＳ Ｐゴシック" charset="-128"/>
              </a:rPr>
              <a:t>Stage 2 </a:t>
            </a:r>
          </a:p>
        </p:txBody>
      </p:sp>
      <p:sp>
        <p:nvSpPr>
          <p:cNvPr id="168" name="Chevron 58">
            <a:extLst>
              <a:ext uri="{FF2B5EF4-FFF2-40B4-BE49-F238E27FC236}">
                <a16:creationId xmlns:a16="http://schemas.microsoft.com/office/drawing/2014/main" id="{59CB6E34-FB73-45D7-AD53-33A3C02F104A}"/>
              </a:ext>
            </a:extLst>
          </p:cNvPr>
          <p:cNvSpPr/>
          <p:nvPr/>
        </p:nvSpPr>
        <p:spPr bwMode="auto">
          <a:xfrm>
            <a:off x="1855788" y="2049463"/>
            <a:ext cx="944562" cy="273050"/>
          </a:xfrm>
          <a:prstGeom prst="chevron">
            <a:avLst/>
          </a:prstGeom>
          <a:solidFill>
            <a:schemeClr val="bg1">
              <a:lumMod val="75000"/>
            </a:schemeClr>
          </a:solidFill>
          <a:ln w="9525" cap="flat" cmpd="sng" algn="ctr">
            <a:solidFill>
              <a:schemeClr val="accent2">
                <a:lumMod val="50000"/>
              </a:schemeClr>
            </a:solidFill>
            <a:prstDash val="solid"/>
            <a:round/>
            <a:headEnd type="none" w="med" len="med"/>
            <a:tailEnd type="none" w="med" len="med"/>
          </a:ln>
          <a:effectLst/>
        </p:spPr>
        <p:txBody>
          <a:bodyPr lIns="0" rIns="0"/>
          <a:lstStyle/>
          <a:p>
            <a:pPr algn="ctr">
              <a:defRPr/>
            </a:pPr>
            <a:r>
              <a:rPr lang="fr-FR" sz="900" b="1" dirty="0">
                <a:ea typeface="ＭＳ Ｐゴシック" charset="-128"/>
              </a:rPr>
              <a:t>Exceptions</a:t>
            </a:r>
          </a:p>
        </p:txBody>
      </p:sp>
      <p:sp>
        <p:nvSpPr>
          <p:cNvPr id="170" name="Chevron 58">
            <a:extLst>
              <a:ext uri="{FF2B5EF4-FFF2-40B4-BE49-F238E27FC236}">
                <a16:creationId xmlns:a16="http://schemas.microsoft.com/office/drawing/2014/main" id="{DFA7DDDE-01C7-4F69-A2F7-A42029B456FD}"/>
              </a:ext>
            </a:extLst>
          </p:cNvPr>
          <p:cNvSpPr/>
          <p:nvPr/>
        </p:nvSpPr>
        <p:spPr bwMode="auto">
          <a:xfrm>
            <a:off x="5581650" y="4610100"/>
            <a:ext cx="3271838" cy="273050"/>
          </a:xfrm>
          <a:prstGeom prst="chevron">
            <a:avLst/>
          </a:prstGeom>
          <a:solidFill>
            <a:srgbClr val="00B0F0"/>
          </a:solidFill>
          <a:ln w="9525" cap="flat" cmpd="sng" algn="ctr">
            <a:solidFill>
              <a:schemeClr val="accent2">
                <a:lumMod val="50000"/>
              </a:schemeClr>
            </a:solidFill>
            <a:prstDash val="solid"/>
            <a:round/>
            <a:headEnd type="none" w="med" len="med"/>
            <a:tailEnd type="none" w="med" len="med"/>
          </a:ln>
          <a:effectLst/>
        </p:spPr>
        <p:txBody>
          <a:bodyPr lIns="0" rIns="0"/>
          <a:lstStyle/>
          <a:p>
            <a:pPr algn="ctr">
              <a:defRPr/>
            </a:pPr>
            <a:r>
              <a:rPr lang="fr-FR" sz="1400" b="1" dirty="0">
                <a:ea typeface="ＭＳ Ｐゴシック" charset="-128"/>
              </a:rPr>
              <a:t>Stage 3 (CT &amp; SA) </a:t>
            </a:r>
          </a:p>
        </p:txBody>
      </p:sp>
      <p:sp>
        <p:nvSpPr>
          <p:cNvPr id="171" name="Chevron 79">
            <a:extLst>
              <a:ext uri="{FF2B5EF4-FFF2-40B4-BE49-F238E27FC236}">
                <a16:creationId xmlns:a16="http://schemas.microsoft.com/office/drawing/2014/main" id="{E90FDCB6-13F4-4DC9-AACF-ABBD2A3C04D1}"/>
              </a:ext>
            </a:extLst>
          </p:cNvPr>
          <p:cNvSpPr/>
          <p:nvPr/>
        </p:nvSpPr>
        <p:spPr bwMode="auto">
          <a:xfrm>
            <a:off x="7558088" y="5011738"/>
            <a:ext cx="1865312" cy="177800"/>
          </a:xfrm>
          <a:prstGeom prst="chevron">
            <a:avLst/>
          </a:prstGeom>
          <a:solidFill>
            <a:srgbClr val="00B0F0"/>
          </a:solidFill>
          <a:ln w="9525" cap="flat" cmpd="sng" algn="ctr">
            <a:solidFill>
              <a:schemeClr val="accent2">
                <a:lumMod val="50000"/>
              </a:schemeClr>
            </a:solidFill>
            <a:prstDash val="solid"/>
            <a:round/>
            <a:headEnd type="none" w="med" len="med"/>
            <a:tailEnd type="none" w="med" len="med"/>
          </a:ln>
          <a:effectLst/>
        </p:spPr>
        <p:txBody>
          <a:bodyPr lIns="0" rIns="0"/>
          <a:lstStyle/>
          <a:p>
            <a:pPr algn="ctr">
              <a:defRPr/>
            </a:pPr>
            <a:r>
              <a:rPr lang="fr-FR" sz="800" b="1" dirty="0">
                <a:ea typeface="ＭＳ Ｐゴシック" charset="-128"/>
              </a:rPr>
              <a:t>ASN.1 &amp; Open APIs </a:t>
            </a:r>
          </a:p>
        </p:txBody>
      </p:sp>
      <p:sp>
        <p:nvSpPr>
          <p:cNvPr id="9273" name="TextBox 112">
            <a:extLst>
              <a:ext uri="{FF2B5EF4-FFF2-40B4-BE49-F238E27FC236}">
                <a16:creationId xmlns:a16="http://schemas.microsoft.com/office/drawing/2014/main" id="{56D97DD4-FA9D-4A18-B89C-E057DA2E01B5}"/>
              </a:ext>
            </a:extLst>
          </p:cNvPr>
          <p:cNvSpPr txBox="1">
            <a:spLocks noChangeArrowheads="1"/>
          </p:cNvSpPr>
          <p:nvPr/>
        </p:nvSpPr>
        <p:spPr bwMode="auto">
          <a:xfrm>
            <a:off x="8491538" y="3402013"/>
            <a:ext cx="1377950" cy="369887"/>
          </a:xfrm>
          <a:prstGeom prst="rect">
            <a:avLst/>
          </a:prstGeom>
          <a:solidFill>
            <a:schemeClr val="bg1"/>
          </a:solidFill>
          <a:ln w="9525">
            <a:solidFill>
              <a:srgbClr val="00B050"/>
            </a:solidFill>
            <a:miter lim="800000"/>
            <a:headEnd/>
            <a:tailEnd/>
          </a:ln>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800" b="1">
                <a:solidFill>
                  <a:srgbClr val="00B050"/>
                </a:solidFill>
                <a:latin typeface="Arial" panose="020B0604020202020204" pitchFamily="34" charset="0"/>
                <a:ea typeface="ＭＳ Ｐゴシック" panose="020B0600070205080204" pitchFamily="50" charset="-128"/>
              </a:rPr>
              <a:t>Release 18</a:t>
            </a:r>
            <a:endParaRPr lang="en-GB" altLang="en-US" sz="1600" b="1">
              <a:solidFill>
                <a:srgbClr val="00B050"/>
              </a:solidFill>
              <a:latin typeface="Arial" panose="020B0604020202020204" pitchFamily="34" charset="0"/>
              <a:ea typeface="ＭＳ Ｐゴシック" panose="020B0600070205080204" pitchFamily="50" charset="-128"/>
            </a:endParaRPr>
          </a:p>
        </p:txBody>
      </p:sp>
      <p:sp>
        <p:nvSpPr>
          <p:cNvPr id="9274" name="TextBox 112">
            <a:extLst>
              <a:ext uri="{FF2B5EF4-FFF2-40B4-BE49-F238E27FC236}">
                <a16:creationId xmlns:a16="http://schemas.microsoft.com/office/drawing/2014/main" id="{39327B84-4FB2-4751-B4FB-C81856D75969}"/>
              </a:ext>
            </a:extLst>
          </p:cNvPr>
          <p:cNvSpPr txBox="1">
            <a:spLocks noChangeArrowheads="1"/>
          </p:cNvSpPr>
          <p:nvPr/>
        </p:nvSpPr>
        <p:spPr bwMode="auto">
          <a:xfrm>
            <a:off x="8491538" y="2209800"/>
            <a:ext cx="1377950" cy="369888"/>
          </a:xfrm>
          <a:prstGeom prst="rect">
            <a:avLst/>
          </a:prstGeom>
          <a:solidFill>
            <a:schemeClr val="bg1"/>
          </a:solidFill>
          <a:ln w="9525">
            <a:solidFill>
              <a:srgbClr val="00B050"/>
            </a:solidFill>
            <a:miter lim="800000"/>
            <a:headEnd/>
            <a:tailEnd/>
          </a:ln>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800" b="1">
                <a:solidFill>
                  <a:srgbClr val="00B050"/>
                </a:solidFill>
                <a:latin typeface="Arial" panose="020B0604020202020204" pitchFamily="34" charset="0"/>
                <a:ea typeface="ＭＳ Ｐゴシック" panose="020B0600070205080204" pitchFamily="50" charset="-128"/>
              </a:rPr>
              <a:t>Release 17</a:t>
            </a:r>
            <a:endParaRPr lang="en-GB" altLang="en-US" sz="1600" b="1">
              <a:solidFill>
                <a:srgbClr val="00B050"/>
              </a:solidFill>
              <a:latin typeface="Arial" panose="020B0604020202020204" pitchFamily="34" charset="0"/>
              <a:ea typeface="ＭＳ Ｐゴシック" panose="020B0600070205080204" pitchFamily="50" charset="-128"/>
            </a:endParaRPr>
          </a:p>
        </p:txBody>
      </p:sp>
      <p:sp>
        <p:nvSpPr>
          <p:cNvPr id="4" name="TextBox 3">
            <a:extLst>
              <a:ext uri="{FF2B5EF4-FFF2-40B4-BE49-F238E27FC236}">
                <a16:creationId xmlns:a16="http://schemas.microsoft.com/office/drawing/2014/main" id="{6FF17445-9C50-4985-8C96-7CA17FB4A449}"/>
              </a:ext>
            </a:extLst>
          </p:cNvPr>
          <p:cNvSpPr txBox="1"/>
          <p:nvPr/>
        </p:nvSpPr>
        <p:spPr>
          <a:xfrm>
            <a:off x="3190875" y="3725863"/>
            <a:ext cx="725488" cy="431800"/>
          </a:xfrm>
          <a:prstGeom prst="rect">
            <a:avLst/>
          </a:prstGeom>
          <a:solidFill>
            <a:srgbClr val="00B050"/>
          </a:solidFill>
        </p:spPr>
        <p:txBody>
          <a:bodyPr wrap="none">
            <a:spAutoFit/>
          </a:bodyPr>
          <a:lstStyle/>
          <a:p>
            <a:pPr algn="ctr">
              <a:defRPr/>
            </a:pPr>
            <a:r>
              <a:rPr lang="en-US" sz="1050" dirty="0"/>
              <a:t>Content</a:t>
            </a:r>
            <a:br>
              <a:rPr lang="en-US" sz="1050" dirty="0"/>
            </a:br>
            <a:r>
              <a:rPr lang="en-US" sz="1050" dirty="0"/>
              <a:t>approval</a:t>
            </a:r>
          </a:p>
        </p:txBody>
      </p:sp>
      <p:cxnSp>
        <p:nvCxnSpPr>
          <p:cNvPr id="9276" name="Straight Connector 97">
            <a:extLst>
              <a:ext uri="{FF2B5EF4-FFF2-40B4-BE49-F238E27FC236}">
                <a16:creationId xmlns:a16="http://schemas.microsoft.com/office/drawing/2014/main" id="{2F35D921-C974-42E6-BFDF-55D664C86E76}"/>
              </a:ext>
            </a:extLst>
          </p:cNvPr>
          <p:cNvCxnSpPr>
            <a:cxnSpLocks noChangeShapeType="1"/>
          </p:cNvCxnSpPr>
          <p:nvPr/>
        </p:nvCxnSpPr>
        <p:spPr bwMode="auto">
          <a:xfrm>
            <a:off x="944563" y="5395913"/>
            <a:ext cx="9086850" cy="7937"/>
          </a:xfrm>
          <a:prstGeom prst="line">
            <a:avLst/>
          </a:prstGeom>
          <a:noFill/>
          <a:ln w="38100" algn="ctr">
            <a:solidFill>
              <a:srgbClr val="00CC00"/>
            </a:solidFill>
            <a:round/>
            <a:headEnd/>
            <a:tailEnd/>
          </a:ln>
          <a:extLst>
            <a:ext uri="{909E8E84-426E-40DD-AFC4-6F175D3DCCD1}">
              <a14:hiddenFill xmlns:a14="http://schemas.microsoft.com/office/drawing/2010/main">
                <a:noFill/>
              </a14:hiddenFill>
            </a:ext>
          </a:extLst>
        </p:spPr>
      </p:cxnSp>
      <p:sp>
        <p:nvSpPr>
          <p:cNvPr id="253" name="Chevron 60">
            <a:extLst>
              <a:ext uri="{FF2B5EF4-FFF2-40B4-BE49-F238E27FC236}">
                <a16:creationId xmlns:a16="http://schemas.microsoft.com/office/drawing/2014/main" id="{B7441850-8346-43AF-A495-0530D650A69C}"/>
              </a:ext>
            </a:extLst>
          </p:cNvPr>
          <p:cNvSpPr/>
          <p:nvPr/>
        </p:nvSpPr>
        <p:spPr bwMode="auto">
          <a:xfrm>
            <a:off x="3149600" y="5810250"/>
            <a:ext cx="6607175" cy="279400"/>
          </a:xfrm>
          <a:prstGeom prst="chevron">
            <a:avLst/>
          </a:prstGeom>
          <a:solidFill>
            <a:srgbClr val="00B0F0"/>
          </a:solidFill>
          <a:ln w="9525" cap="flat" cmpd="sng" algn="ctr">
            <a:solidFill>
              <a:schemeClr val="accent2">
                <a:lumMod val="60000"/>
                <a:lumOff val="40000"/>
              </a:schemeClr>
            </a:solidFill>
            <a:prstDash val="solid"/>
            <a:round/>
            <a:headEnd type="none" w="med" len="med"/>
            <a:tailEnd type="none" w="med" len="med"/>
          </a:ln>
          <a:effectLst/>
        </p:spPr>
        <p:txBody>
          <a:bodyPr lIns="0" rIns="0"/>
          <a:lstStyle/>
          <a:p>
            <a:pPr algn="ctr">
              <a:defRPr/>
            </a:pPr>
            <a:r>
              <a:rPr lang="fr-FR" sz="1400" b="1" dirty="0">
                <a:ea typeface="ＭＳ Ｐゴシック" charset="-128"/>
              </a:rPr>
              <a:t>Stage 1 (no </a:t>
            </a:r>
            <a:r>
              <a:rPr lang="fr-FR" sz="1400" b="1" dirty="0" err="1">
                <a:ea typeface="ＭＳ Ｐゴシック" charset="-128"/>
              </a:rPr>
              <a:t>timeline</a:t>
            </a:r>
            <a:r>
              <a:rPr lang="fr-FR" sz="1400" b="1" dirty="0">
                <a:ea typeface="ＭＳ Ｐゴシック" charset="-128"/>
              </a:rPr>
              <a:t> </a:t>
            </a:r>
            <a:r>
              <a:rPr lang="fr-FR" sz="1400" b="1" dirty="0" err="1">
                <a:ea typeface="ＭＳ Ｐゴシック" charset="-128"/>
              </a:rPr>
              <a:t>defined</a:t>
            </a:r>
            <a:r>
              <a:rPr lang="fr-FR" sz="1400" b="1" dirty="0">
                <a:ea typeface="ＭＳ Ｐゴシック" charset="-128"/>
              </a:rPr>
              <a:t> </a:t>
            </a:r>
            <a:r>
              <a:rPr lang="fr-FR" sz="1400" b="1" dirty="0" err="1">
                <a:ea typeface="ＭＳ Ｐゴシック" charset="-128"/>
              </a:rPr>
              <a:t>yet</a:t>
            </a:r>
            <a:r>
              <a:rPr lang="fr-FR" sz="1400" b="1" dirty="0">
                <a:ea typeface="ＭＳ Ｐゴシック" charset="-128"/>
              </a:rPr>
              <a:t>)</a:t>
            </a:r>
          </a:p>
        </p:txBody>
      </p:sp>
      <p:sp>
        <p:nvSpPr>
          <p:cNvPr id="9278" name="TextBox 112">
            <a:extLst>
              <a:ext uri="{FF2B5EF4-FFF2-40B4-BE49-F238E27FC236}">
                <a16:creationId xmlns:a16="http://schemas.microsoft.com/office/drawing/2014/main" id="{44609CAF-782B-4089-8553-EAC89F8BB7BE}"/>
              </a:ext>
            </a:extLst>
          </p:cNvPr>
          <p:cNvSpPr txBox="1">
            <a:spLocks noChangeArrowheads="1"/>
          </p:cNvSpPr>
          <p:nvPr/>
        </p:nvSpPr>
        <p:spPr bwMode="auto">
          <a:xfrm>
            <a:off x="1028700" y="5546725"/>
            <a:ext cx="1377950" cy="369888"/>
          </a:xfrm>
          <a:prstGeom prst="rect">
            <a:avLst/>
          </a:prstGeom>
          <a:solidFill>
            <a:schemeClr val="bg1"/>
          </a:solidFill>
          <a:ln w="9525">
            <a:solidFill>
              <a:srgbClr val="00B050"/>
            </a:solidFill>
            <a:miter lim="800000"/>
            <a:headEnd/>
            <a:tailEnd/>
          </a:ln>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GB" altLang="en-US" sz="1800" b="1">
                <a:solidFill>
                  <a:srgbClr val="00B050"/>
                </a:solidFill>
                <a:latin typeface="Arial" panose="020B0604020202020204" pitchFamily="34" charset="0"/>
                <a:ea typeface="ＭＳ Ｐゴシック" panose="020B0600070205080204" pitchFamily="50" charset="-128"/>
              </a:rPr>
              <a:t>Release 19</a:t>
            </a:r>
            <a:endParaRPr lang="en-GB" altLang="en-US" sz="1600" b="1">
              <a:solidFill>
                <a:srgbClr val="00B050"/>
              </a:solidFill>
              <a:latin typeface="Arial" panose="020B0604020202020204" pitchFamily="34" charset="0"/>
              <a:ea typeface="ＭＳ Ｐゴシック" panose="020B0600070205080204" pitchFamily="50" charset="-128"/>
            </a:endParaRPr>
          </a:p>
        </p:txBody>
      </p:sp>
      <p:cxnSp>
        <p:nvCxnSpPr>
          <p:cNvPr id="9" name="Straight Connector 8">
            <a:extLst>
              <a:ext uri="{FF2B5EF4-FFF2-40B4-BE49-F238E27FC236}">
                <a16:creationId xmlns:a16="http://schemas.microsoft.com/office/drawing/2014/main" id="{AD099CE9-9167-42C0-84F9-7DC784D09A53}"/>
              </a:ext>
            </a:extLst>
          </p:cNvPr>
          <p:cNvCxnSpPr>
            <a:stCxn id="2" idx="0"/>
          </p:cNvCxnSpPr>
          <p:nvPr/>
        </p:nvCxnSpPr>
        <p:spPr>
          <a:xfrm flipV="1">
            <a:off x="2947988" y="1744663"/>
            <a:ext cx="34925" cy="2928937"/>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70CE83A2-770C-4AAC-81E6-40AC89D5D114}"/>
              </a:ext>
            </a:extLst>
          </p:cNvPr>
          <p:cNvSpPr/>
          <p:nvPr/>
        </p:nvSpPr>
        <p:spPr>
          <a:xfrm>
            <a:off x="2887663" y="4673600"/>
            <a:ext cx="119062" cy="1285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81" name="TextBox 6">
            <a:extLst>
              <a:ext uri="{FF2B5EF4-FFF2-40B4-BE49-F238E27FC236}">
                <a16:creationId xmlns:a16="http://schemas.microsoft.com/office/drawing/2014/main" id="{8A4B3051-D385-4198-9BAA-3D9A95438F98}"/>
              </a:ext>
            </a:extLst>
          </p:cNvPr>
          <p:cNvSpPr txBox="1">
            <a:spLocks noChangeArrowheads="1"/>
          </p:cNvSpPr>
          <p:nvPr/>
        </p:nvSpPr>
        <p:spPr bwMode="auto">
          <a:xfrm>
            <a:off x="2719388" y="4732338"/>
            <a:ext cx="5286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ja-JP" sz="1100"/>
              <a:t>today</a:t>
            </a:r>
          </a:p>
        </p:txBody>
      </p:sp>
      <p:sp>
        <p:nvSpPr>
          <p:cNvPr id="138" name="Chevron 79">
            <a:extLst>
              <a:ext uri="{FF2B5EF4-FFF2-40B4-BE49-F238E27FC236}">
                <a16:creationId xmlns:a16="http://schemas.microsoft.com/office/drawing/2014/main" id="{6DB76DF3-B9BD-4D04-9145-3F79ED9A23C0}"/>
              </a:ext>
            </a:extLst>
          </p:cNvPr>
          <p:cNvSpPr/>
          <p:nvPr/>
        </p:nvSpPr>
        <p:spPr bwMode="auto">
          <a:xfrm>
            <a:off x="2913063" y="2892425"/>
            <a:ext cx="1865312" cy="177800"/>
          </a:xfrm>
          <a:prstGeom prst="chevron">
            <a:avLst/>
          </a:prstGeom>
          <a:solidFill>
            <a:srgbClr val="00B0F0"/>
          </a:solidFill>
          <a:ln w="9525" cap="flat" cmpd="sng" algn="ctr">
            <a:solidFill>
              <a:schemeClr val="accent2">
                <a:lumMod val="50000"/>
              </a:schemeClr>
            </a:solidFill>
            <a:prstDash val="solid"/>
            <a:round/>
            <a:headEnd type="none" w="med" len="med"/>
            <a:tailEnd type="none" w="med" len="med"/>
          </a:ln>
          <a:effectLst/>
        </p:spPr>
        <p:txBody>
          <a:bodyPr lIns="0" rIns="0"/>
          <a:lstStyle/>
          <a:p>
            <a:pPr algn="ctr">
              <a:defRPr/>
            </a:pPr>
            <a:r>
              <a:rPr lang="fr-FR" sz="800" b="1" dirty="0">
                <a:ea typeface="ＭＳ Ｐゴシック" charset="-128"/>
              </a:rPr>
              <a:t>ASN.1 &amp; Open APIs </a:t>
            </a:r>
          </a:p>
        </p:txBody>
      </p:sp>
      <p:sp>
        <p:nvSpPr>
          <p:cNvPr id="145" name="Chevron 60">
            <a:extLst>
              <a:ext uri="{FF2B5EF4-FFF2-40B4-BE49-F238E27FC236}">
                <a16:creationId xmlns:a16="http://schemas.microsoft.com/office/drawing/2014/main" id="{7740FA5C-712F-446C-9012-B24904392AB4}"/>
              </a:ext>
            </a:extLst>
          </p:cNvPr>
          <p:cNvSpPr/>
          <p:nvPr/>
        </p:nvSpPr>
        <p:spPr bwMode="auto">
          <a:xfrm>
            <a:off x="1108075" y="3365500"/>
            <a:ext cx="2287588" cy="279400"/>
          </a:xfrm>
          <a:prstGeom prst="chevron">
            <a:avLst/>
          </a:prstGeom>
          <a:solidFill>
            <a:srgbClr val="00B0F0"/>
          </a:solidFill>
          <a:ln w="9525" cap="flat" cmpd="sng" algn="ctr">
            <a:solidFill>
              <a:schemeClr val="accent2">
                <a:lumMod val="60000"/>
                <a:lumOff val="40000"/>
              </a:schemeClr>
            </a:solidFill>
            <a:prstDash val="solid"/>
            <a:round/>
            <a:headEnd type="none" w="med" len="med"/>
            <a:tailEnd type="none" w="med" len="med"/>
          </a:ln>
          <a:effectLst/>
        </p:spPr>
        <p:txBody>
          <a:bodyPr lIns="0" rIns="0"/>
          <a:lstStyle/>
          <a:p>
            <a:pPr algn="ctr">
              <a:defRPr/>
            </a:pPr>
            <a:r>
              <a:rPr lang="fr-FR" sz="1400" b="1" dirty="0">
                <a:ea typeface="ＭＳ Ｐゴシック" charset="-128"/>
              </a:rPr>
              <a:t>Stage 1</a:t>
            </a:r>
          </a:p>
        </p:txBody>
      </p:sp>
      <p:sp>
        <p:nvSpPr>
          <p:cNvPr id="140" name="Chevron 58">
            <a:extLst>
              <a:ext uri="{FF2B5EF4-FFF2-40B4-BE49-F238E27FC236}">
                <a16:creationId xmlns:a16="http://schemas.microsoft.com/office/drawing/2014/main" id="{CA3DC342-2251-4192-AC50-14FE0C92FC0A}"/>
              </a:ext>
            </a:extLst>
          </p:cNvPr>
          <p:cNvSpPr/>
          <p:nvPr/>
        </p:nvSpPr>
        <p:spPr bwMode="auto">
          <a:xfrm>
            <a:off x="1292225" y="2573338"/>
            <a:ext cx="2797175" cy="273050"/>
          </a:xfrm>
          <a:prstGeom prst="chevron">
            <a:avLst/>
          </a:prstGeom>
          <a:solidFill>
            <a:srgbClr val="00B0F0"/>
          </a:solidFill>
          <a:ln w="9525" cap="flat" cmpd="sng" algn="ctr">
            <a:solidFill>
              <a:schemeClr val="accent2">
                <a:lumMod val="50000"/>
              </a:schemeClr>
            </a:solidFill>
            <a:prstDash val="solid"/>
            <a:round/>
            <a:headEnd type="none" w="med" len="med"/>
            <a:tailEnd type="none" w="med" len="med"/>
          </a:ln>
          <a:effectLst/>
        </p:spPr>
        <p:txBody>
          <a:bodyPr lIns="0" rIns="0"/>
          <a:lstStyle/>
          <a:p>
            <a:pPr algn="ctr">
              <a:defRPr/>
            </a:pPr>
            <a:r>
              <a:rPr lang="fr-FR" sz="1400" b="1" dirty="0">
                <a:ea typeface="ＭＳ Ｐゴシック" charset="-128"/>
              </a:rPr>
              <a:t>Stage 3 (CT &amp; SA) </a:t>
            </a:r>
          </a:p>
        </p:txBody>
      </p:sp>
      <p:sp>
        <p:nvSpPr>
          <p:cNvPr id="169" name="Chevron 60">
            <a:extLst>
              <a:ext uri="{FF2B5EF4-FFF2-40B4-BE49-F238E27FC236}">
                <a16:creationId xmlns:a16="http://schemas.microsoft.com/office/drawing/2014/main" id="{C1BD59BE-D136-4052-9E29-3FFFE27BF1C3}"/>
              </a:ext>
            </a:extLst>
          </p:cNvPr>
          <p:cNvSpPr/>
          <p:nvPr/>
        </p:nvSpPr>
        <p:spPr bwMode="auto">
          <a:xfrm>
            <a:off x="2684463" y="4243388"/>
            <a:ext cx="4098925" cy="279400"/>
          </a:xfrm>
          <a:prstGeom prst="chevron">
            <a:avLst/>
          </a:prstGeom>
          <a:solidFill>
            <a:srgbClr val="00B0F0"/>
          </a:solidFill>
          <a:ln w="9525" cap="flat" cmpd="sng" algn="ctr">
            <a:solidFill>
              <a:schemeClr val="accent2">
                <a:lumMod val="60000"/>
                <a:lumOff val="40000"/>
              </a:schemeClr>
            </a:solidFill>
            <a:prstDash val="solid"/>
            <a:round/>
            <a:headEnd type="none" w="med" len="med"/>
            <a:tailEnd type="none" w="med" len="med"/>
          </a:ln>
          <a:effectLst/>
        </p:spPr>
        <p:txBody>
          <a:bodyPr lIns="0" rIns="0"/>
          <a:lstStyle/>
          <a:p>
            <a:pPr algn="ctr">
              <a:defRPr/>
            </a:pPr>
            <a:r>
              <a:rPr lang="fr-FR" sz="1400" b="1" dirty="0">
                <a:ea typeface="ＭＳ Ｐゴシック" charset="-128"/>
              </a:rPr>
              <a:t>Stage 2</a:t>
            </a:r>
          </a:p>
        </p:txBody>
      </p:sp>
      <p:sp>
        <p:nvSpPr>
          <p:cNvPr id="174" name="TextBox 173">
            <a:extLst>
              <a:ext uri="{FF2B5EF4-FFF2-40B4-BE49-F238E27FC236}">
                <a16:creationId xmlns:a16="http://schemas.microsoft.com/office/drawing/2014/main" id="{A7C3F797-C884-432C-8C77-C31754F6377C}"/>
              </a:ext>
            </a:extLst>
          </p:cNvPr>
          <p:cNvSpPr txBox="1"/>
          <p:nvPr/>
        </p:nvSpPr>
        <p:spPr>
          <a:xfrm>
            <a:off x="2327275" y="3725863"/>
            <a:ext cx="703263" cy="415925"/>
          </a:xfrm>
          <a:prstGeom prst="rect">
            <a:avLst/>
          </a:prstGeom>
          <a:solidFill>
            <a:srgbClr val="00B050"/>
          </a:solidFill>
        </p:spPr>
        <p:txBody>
          <a:bodyPr wrap="none">
            <a:spAutoFit/>
          </a:bodyPr>
          <a:lstStyle/>
          <a:p>
            <a:pPr algn="ctr">
              <a:defRPr/>
            </a:pPr>
            <a:r>
              <a:rPr lang="en-US" sz="1050" dirty="0"/>
              <a:t>Timeline</a:t>
            </a:r>
          </a:p>
          <a:p>
            <a:pPr algn="ctr">
              <a:defRPr/>
            </a:pPr>
            <a:r>
              <a:rPr lang="en-US" sz="1050" dirty="0"/>
              <a:t>approval</a:t>
            </a:r>
          </a:p>
        </p:txBody>
      </p:sp>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41591A43-CF1D-4B0C-9CF6-1D8D290E3D2C}"/>
              </a:ext>
            </a:extLst>
          </p:cNvPr>
          <p:cNvSpPr>
            <a:spLocks noGrp="1"/>
          </p:cNvSpPr>
          <p:nvPr>
            <p:ph type="title"/>
          </p:nvPr>
        </p:nvSpPr>
        <p:spPr>
          <a:xfrm>
            <a:off x="447675" y="346075"/>
            <a:ext cx="10515600" cy="1325563"/>
          </a:xfrm>
        </p:spPr>
        <p:txBody>
          <a:bodyPr/>
          <a:lstStyle/>
          <a:p>
            <a:r>
              <a:rPr lang="en-US" altLang="en-US"/>
              <a:t>Rel-18 Status in 3GPP SA (October 2021)</a:t>
            </a:r>
          </a:p>
        </p:txBody>
      </p:sp>
      <p:sp>
        <p:nvSpPr>
          <p:cNvPr id="3" name="Content Placeholder 2">
            <a:extLst>
              <a:ext uri="{FF2B5EF4-FFF2-40B4-BE49-F238E27FC236}">
                <a16:creationId xmlns:a16="http://schemas.microsoft.com/office/drawing/2014/main" id="{D0EFDF56-B6B6-4639-ADDF-6FD42F31197C}"/>
              </a:ext>
            </a:extLst>
          </p:cNvPr>
          <p:cNvSpPr>
            <a:spLocks noGrp="1"/>
          </p:cNvSpPr>
          <p:nvPr>
            <p:ph idx="1"/>
          </p:nvPr>
        </p:nvSpPr>
        <p:spPr>
          <a:xfrm>
            <a:off x="314325" y="1822450"/>
            <a:ext cx="2314575" cy="3025775"/>
          </a:xfrm>
          <a:ln w="3175">
            <a:solidFill>
              <a:schemeClr val="bg2"/>
            </a:solidFill>
          </a:ln>
        </p:spPr>
        <p:txBody>
          <a:bodyPr/>
          <a:lstStyle/>
          <a:p>
            <a:pPr marL="0" indent="0">
              <a:buFontTx/>
              <a:buNone/>
              <a:defRPr/>
            </a:pPr>
            <a:r>
              <a:rPr lang="en-US" sz="1600" b="1" dirty="0"/>
              <a:t>SA1 / Requirements </a:t>
            </a:r>
          </a:p>
          <a:p>
            <a:pPr>
              <a:buFontTx/>
              <a:buChar char="-"/>
              <a:defRPr/>
            </a:pPr>
            <a:r>
              <a:rPr lang="en-US" sz="1600" dirty="0"/>
              <a:t>over 80% of Rel-18 work completed</a:t>
            </a:r>
          </a:p>
          <a:p>
            <a:pPr>
              <a:buFontTx/>
              <a:buChar char="-"/>
              <a:defRPr/>
            </a:pPr>
            <a:r>
              <a:rPr lang="en-US" sz="1600" dirty="0"/>
              <a:t>Requirements are complete and serve as a base for further work in SA, RAN, CT</a:t>
            </a:r>
          </a:p>
          <a:p>
            <a:pPr>
              <a:buFontTx/>
              <a:buChar char="-"/>
              <a:defRPr/>
            </a:pPr>
            <a:r>
              <a:rPr lang="en-US" sz="1600" dirty="0"/>
              <a:t>Examples:</a:t>
            </a:r>
            <a:endParaRPr lang="en-US" sz="1200" dirty="0"/>
          </a:p>
          <a:p>
            <a:pPr marL="361950" lvl="1" indent="-95250">
              <a:spcBef>
                <a:spcPts val="0"/>
              </a:spcBef>
              <a:spcAft>
                <a:spcPts val="600"/>
              </a:spcAft>
              <a:buClrTx/>
              <a:defRPr/>
            </a:pPr>
            <a:r>
              <a:rPr lang="en-US" sz="1200" dirty="0"/>
              <a:t>personal </a:t>
            </a:r>
            <a:r>
              <a:rPr lang="en-US" sz="1200" dirty="0" err="1"/>
              <a:t>IoT</a:t>
            </a:r>
            <a:r>
              <a:rPr lang="en-US" sz="1200" dirty="0"/>
              <a:t> NWs</a:t>
            </a:r>
          </a:p>
          <a:p>
            <a:pPr marL="361950" lvl="1" indent="-95250">
              <a:spcBef>
                <a:spcPts val="0"/>
              </a:spcBef>
              <a:spcAft>
                <a:spcPts val="600"/>
              </a:spcAft>
              <a:buClrTx/>
              <a:defRPr/>
            </a:pPr>
            <a:r>
              <a:rPr lang="en-US" sz="1200" dirty="0"/>
              <a:t>smart energy services</a:t>
            </a:r>
          </a:p>
          <a:p>
            <a:pPr marL="361950" lvl="1" indent="-95250">
              <a:spcBef>
                <a:spcPts val="0"/>
              </a:spcBef>
              <a:spcAft>
                <a:spcPts val="600"/>
              </a:spcAft>
              <a:buClrTx/>
              <a:defRPr/>
            </a:pPr>
            <a:r>
              <a:rPr lang="en-US" sz="1200" dirty="0"/>
              <a:t>satellite backhaul</a:t>
            </a:r>
            <a:br>
              <a:rPr lang="en-US" sz="1200" dirty="0"/>
            </a:br>
            <a:br>
              <a:rPr lang="en-US" sz="1200" dirty="0"/>
            </a:br>
            <a:br>
              <a:rPr lang="en-US" sz="1200" dirty="0"/>
            </a:br>
            <a:r>
              <a:rPr lang="en-US" sz="1200" dirty="0"/>
              <a:t> </a:t>
            </a:r>
          </a:p>
          <a:p>
            <a:pPr>
              <a:buFontTx/>
              <a:buChar char="-"/>
              <a:defRPr/>
            </a:pPr>
            <a:endParaRPr lang="en-US" sz="1600" dirty="0"/>
          </a:p>
        </p:txBody>
      </p:sp>
      <p:sp>
        <p:nvSpPr>
          <p:cNvPr id="4" name="Content Placeholder 2">
            <a:extLst>
              <a:ext uri="{FF2B5EF4-FFF2-40B4-BE49-F238E27FC236}">
                <a16:creationId xmlns:a16="http://schemas.microsoft.com/office/drawing/2014/main" id="{24558D06-C418-4F7E-98B4-012BCE53C7CB}"/>
              </a:ext>
            </a:extLst>
          </p:cNvPr>
          <p:cNvSpPr txBox="1">
            <a:spLocks/>
          </p:cNvSpPr>
          <p:nvPr/>
        </p:nvSpPr>
        <p:spPr bwMode="auto">
          <a:xfrm>
            <a:off x="8534400" y="4089400"/>
            <a:ext cx="2428875" cy="21558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228600" indent="-228600" algn="l" rtl="0" eaLnBrk="0" fontAlgn="base" hangingPunct="0">
              <a:lnSpc>
                <a:spcPct val="90000"/>
              </a:lnSpc>
              <a:spcBef>
                <a:spcPts val="1000"/>
              </a:spcBef>
              <a:spcAft>
                <a:spcPct val="0"/>
              </a:spcAft>
              <a:buBlip>
                <a:blip r:embed="rId2"/>
              </a:buBlip>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en-US" sz="1600" b="1" dirty="0"/>
              <a:t>SA6 / MCC &amp; Applications</a:t>
            </a:r>
          </a:p>
          <a:p>
            <a:pPr>
              <a:buFontTx/>
              <a:buChar char="-"/>
              <a:defRPr/>
            </a:pPr>
            <a:r>
              <a:rPr lang="en-US" sz="1600" dirty="0"/>
              <a:t>Initial work on some Rel-18 items started</a:t>
            </a:r>
          </a:p>
          <a:p>
            <a:pPr>
              <a:buFontTx/>
              <a:buChar char="-"/>
              <a:defRPr/>
            </a:pPr>
            <a:r>
              <a:rPr lang="en-US" sz="1600" dirty="0"/>
              <a:t>Examples:</a:t>
            </a:r>
          </a:p>
          <a:p>
            <a:pPr marL="361950" lvl="1" indent="-95250">
              <a:spcBef>
                <a:spcPts val="0"/>
              </a:spcBef>
              <a:spcAft>
                <a:spcPts val="600"/>
              </a:spcAft>
              <a:buClrTx/>
              <a:defRPr/>
            </a:pPr>
            <a:r>
              <a:rPr lang="en-US" sz="1200" dirty="0"/>
              <a:t>integration/migration of railway networks</a:t>
            </a:r>
          </a:p>
          <a:p>
            <a:pPr marL="361950" lvl="1" indent="-95250">
              <a:spcBef>
                <a:spcPts val="0"/>
              </a:spcBef>
              <a:spcAft>
                <a:spcPts val="600"/>
              </a:spcAft>
              <a:buClrTx/>
              <a:defRPr/>
            </a:pPr>
            <a:r>
              <a:rPr lang="en-US" sz="1200" dirty="0"/>
              <a:t>data delivery enabler for vertical applications</a:t>
            </a:r>
          </a:p>
          <a:p>
            <a:pPr marL="361950" lvl="1" indent="-95250">
              <a:spcBef>
                <a:spcPts val="0"/>
              </a:spcBef>
              <a:spcAft>
                <a:spcPts val="600"/>
              </a:spcAft>
              <a:buClrTx/>
              <a:defRPr/>
            </a:pPr>
            <a:r>
              <a:rPr lang="en-US" sz="1200" dirty="0"/>
              <a:t>smart grid</a:t>
            </a:r>
          </a:p>
          <a:p>
            <a:pPr>
              <a:buFontTx/>
              <a:buChar char="-"/>
              <a:defRPr/>
            </a:pPr>
            <a:endParaRPr lang="en-US" sz="1600" dirty="0"/>
          </a:p>
          <a:p>
            <a:pPr>
              <a:buFontTx/>
              <a:buChar char="-"/>
              <a:defRPr/>
            </a:pPr>
            <a:endParaRPr lang="en-US" sz="1600" dirty="0"/>
          </a:p>
        </p:txBody>
      </p:sp>
      <p:sp>
        <p:nvSpPr>
          <p:cNvPr id="5" name="Content Placeholder 2">
            <a:extLst>
              <a:ext uri="{FF2B5EF4-FFF2-40B4-BE49-F238E27FC236}">
                <a16:creationId xmlns:a16="http://schemas.microsoft.com/office/drawing/2014/main" id="{9981E2DC-4E10-4BFF-B789-462A76CFF616}"/>
              </a:ext>
            </a:extLst>
          </p:cNvPr>
          <p:cNvSpPr txBox="1">
            <a:spLocks/>
          </p:cNvSpPr>
          <p:nvPr/>
        </p:nvSpPr>
        <p:spPr bwMode="auto">
          <a:xfrm>
            <a:off x="2978150" y="1825625"/>
            <a:ext cx="2428875" cy="342265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228600" indent="-228600" algn="l" rtl="0" eaLnBrk="0" fontAlgn="base" hangingPunct="0">
              <a:lnSpc>
                <a:spcPct val="90000"/>
              </a:lnSpc>
              <a:spcBef>
                <a:spcPts val="1000"/>
              </a:spcBef>
              <a:spcAft>
                <a:spcPct val="0"/>
              </a:spcAft>
              <a:buBlip>
                <a:blip r:embed="rId2"/>
              </a:buBlip>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en-US" sz="1600" b="1" dirty="0"/>
              <a:t>SA2 / Architecture</a:t>
            </a:r>
          </a:p>
          <a:p>
            <a:pPr>
              <a:buFontTx/>
              <a:buChar char="-"/>
              <a:defRPr/>
            </a:pPr>
            <a:r>
              <a:rPr lang="en-US" sz="1600" dirty="0"/>
              <a:t>More than 40 proposals for Rel-18 items – prioritization process started on SA level</a:t>
            </a:r>
          </a:p>
          <a:p>
            <a:pPr>
              <a:buFontTx/>
              <a:buChar char="-"/>
              <a:defRPr/>
            </a:pPr>
            <a:r>
              <a:rPr lang="en-US" sz="1600" dirty="0"/>
              <a:t>Examples:</a:t>
            </a:r>
          </a:p>
          <a:p>
            <a:pPr marL="361950" lvl="1" indent="-95250">
              <a:spcBef>
                <a:spcPts val="0"/>
              </a:spcBef>
              <a:spcAft>
                <a:spcPts val="600"/>
              </a:spcAft>
              <a:buClrTx/>
              <a:defRPr/>
            </a:pPr>
            <a:r>
              <a:rPr lang="en-US" sz="1200" dirty="0"/>
              <a:t>next generation real time communication</a:t>
            </a:r>
          </a:p>
          <a:p>
            <a:pPr marL="361950" lvl="1" indent="-95250">
              <a:spcBef>
                <a:spcPts val="0"/>
              </a:spcBef>
              <a:spcAft>
                <a:spcPts val="600"/>
              </a:spcAft>
              <a:buClrTx/>
              <a:defRPr/>
            </a:pPr>
            <a:r>
              <a:rPr lang="en-US" sz="1200" dirty="0"/>
              <a:t>vehicle mounted relays</a:t>
            </a:r>
          </a:p>
          <a:p>
            <a:pPr marL="361950" lvl="1" indent="-95250">
              <a:spcBef>
                <a:spcPts val="0"/>
              </a:spcBef>
              <a:spcAft>
                <a:spcPts val="600"/>
              </a:spcAft>
              <a:buClrTx/>
              <a:defRPr/>
            </a:pPr>
            <a:r>
              <a:rPr lang="en-US" sz="1200" dirty="0"/>
              <a:t>tactile &amp; media services</a:t>
            </a:r>
          </a:p>
          <a:p>
            <a:pPr marL="361950" lvl="1" indent="-95250">
              <a:spcBef>
                <a:spcPts val="0"/>
              </a:spcBef>
              <a:spcAft>
                <a:spcPts val="600"/>
              </a:spcAft>
              <a:buClrTx/>
              <a:defRPr/>
            </a:pPr>
            <a:r>
              <a:rPr lang="en-US" sz="1200" dirty="0"/>
              <a:t>enhancements to e.g. slicing, edge computing, non-public networks, </a:t>
            </a:r>
            <a:r>
              <a:rPr lang="en-US" sz="1200" dirty="0" err="1"/>
              <a:t>ntn</a:t>
            </a:r>
            <a:r>
              <a:rPr lang="en-US" sz="1200" dirty="0"/>
              <a:t>, proximity based services, multicast/broadcast, …</a:t>
            </a:r>
          </a:p>
          <a:p>
            <a:pPr>
              <a:buFontTx/>
              <a:buChar char="-"/>
              <a:defRPr/>
            </a:pPr>
            <a:endParaRPr lang="en-US" sz="1600" dirty="0"/>
          </a:p>
        </p:txBody>
      </p:sp>
      <p:sp>
        <p:nvSpPr>
          <p:cNvPr id="6" name="Content Placeholder 2">
            <a:extLst>
              <a:ext uri="{FF2B5EF4-FFF2-40B4-BE49-F238E27FC236}">
                <a16:creationId xmlns:a16="http://schemas.microsoft.com/office/drawing/2014/main" id="{A39EB527-7DE9-49AA-B006-0C639419ED96}"/>
              </a:ext>
            </a:extLst>
          </p:cNvPr>
          <p:cNvSpPr txBox="1">
            <a:spLocks/>
          </p:cNvSpPr>
          <p:nvPr/>
        </p:nvSpPr>
        <p:spPr bwMode="auto">
          <a:xfrm>
            <a:off x="8534400" y="1825625"/>
            <a:ext cx="2495550" cy="20415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228600" indent="-228600" algn="l" rtl="0" eaLnBrk="0" fontAlgn="base" hangingPunct="0">
              <a:lnSpc>
                <a:spcPct val="90000"/>
              </a:lnSpc>
              <a:spcBef>
                <a:spcPts val="1000"/>
              </a:spcBef>
              <a:spcAft>
                <a:spcPct val="0"/>
              </a:spcAft>
              <a:buBlip>
                <a:blip r:embed="rId2"/>
              </a:buBlip>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en-US" sz="1600" b="1" dirty="0"/>
              <a:t>SA4 / Media &amp; Codecs</a:t>
            </a:r>
          </a:p>
          <a:p>
            <a:pPr>
              <a:buFontTx/>
              <a:buChar char="-"/>
              <a:defRPr/>
            </a:pPr>
            <a:r>
              <a:rPr lang="en-US" sz="1600" dirty="0"/>
              <a:t>Work on Rel-18 is starting</a:t>
            </a:r>
          </a:p>
          <a:p>
            <a:pPr>
              <a:buFontTx/>
              <a:buChar char="-"/>
              <a:defRPr/>
            </a:pPr>
            <a:r>
              <a:rPr lang="en-US" sz="1600" dirty="0"/>
              <a:t>Examples: </a:t>
            </a:r>
            <a:endParaRPr lang="en-US" sz="1200" dirty="0"/>
          </a:p>
          <a:p>
            <a:pPr marL="361950" lvl="1" indent="-95250">
              <a:spcBef>
                <a:spcPts val="0"/>
              </a:spcBef>
              <a:spcAft>
                <a:spcPts val="600"/>
              </a:spcAft>
              <a:buClrTx/>
              <a:defRPr/>
            </a:pPr>
            <a:r>
              <a:rPr lang="en-US" sz="1200" dirty="0"/>
              <a:t>XR Services (artificial/virtual reality)</a:t>
            </a:r>
          </a:p>
          <a:p>
            <a:pPr marL="361950" lvl="1" indent="-95250">
              <a:spcBef>
                <a:spcPts val="0"/>
              </a:spcBef>
              <a:spcAft>
                <a:spcPts val="600"/>
              </a:spcAft>
              <a:buClrTx/>
              <a:defRPr/>
            </a:pPr>
            <a:r>
              <a:rPr lang="en-US" sz="1200" dirty="0"/>
              <a:t>immersive media</a:t>
            </a:r>
          </a:p>
          <a:p>
            <a:pPr marL="361950" lvl="1" indent="-95250">
              <a:spcBef>
                <a:spcPts val="0"/>
              </a:spcBef>
              <a:spcAft>
                <a:spcPts val="600"/>
              </a:spcAft>
              <a:buClrTx/>
              <a:defRPr/>
            </a:pPr>
            <a:r>
              <a:rPr lang="en-US" sz="1200" dirty="0"/>
              <a:t>broadcast media delivery</a:t>
            </a:r>
          </a:p>
          <a:p>
            <a:pPr lvl="1">
              <a:lnSpc>
                <a:spcPct val="50000"/>
              </a:lnSpc>
              <a:spcBef>
                <a:spcPts val="0"/>
              </a:spcBef>
              <a:buFontTx/>
              <a:buChar char="-"/>
              <a:defRPr/>
            </a:pPr>
            <a:endParaRPr lang="en-US" sz="1200" dirty="0"/>
          </a:p>
          <a:p>
            <a:pPr lvl="1">
              <a:lnSpc>
                <a:spcPct val="50000"/>
              </a:lnSpc>
              <a:spcBef>
                <a:spcPts val="0"/>
              </a:spcBef>
              <a:buFontTx/>
              <a:buChar char="-"/>
              <a:defRPr/>
            </a:pPr>
            <a:endParaRPr lang="en-US" sz="1200" dirty="0"/>
          </a:p>
        </p:txBody>
      </p:sp>
      <p:sp>
        <p:nvSpPr>
          <p:cNvPr id="7" name="Content Placeholder 2">
            <a:extLst>
              <a:ext uri="{FF2B5EF4-FFF2-40B4-BE49-F238E27FC236}">
                <a16:creationId xmlns:a16="http://schemas.microsoft.com/office/drawing/2014/main" id="{9DC3B825-82B4-4EC8-9B40-F4D47B8CB135}"/>
              </a:ext>
            </a:extLst>
          </p:cNvPr>
          <p:cNvSpPr txBox="1">
            <a:spLocks/>
          </p:cNvSpPr>
          <p:nvPr/>
        </p:nvSpPr>
        <p:spPr bwMode="auto">
          <a:xfrm>
            <a:off x="5756275" y="4089400"/>
            <a:ext cx="2428875" cy="1889125"/>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228600" indent="-228600" algn="l" rtl="0" eaLnBrk="0" fontAlgn="base" hangingPunct="0">
              <a:lnSpc>
                <a:spcPct val="90000"/>
              </a:lnSpc>
              <a:spcBef>
                <a:spcPts val="1000"/>
              </a:spcBef>
              <a:spcAft>
                <a:spcPct val="0"/>
              </a:spcAft>
              <a:buBlip>
                <a:blip r:embed="rId2"/>
              </a:buBlip>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en-US" sz="1600" b="1" dirty="0"/>
              <a:t>SA5 / OAM &amp; Charging</a:t>
            </a:r>
          </a:p>
          <a:p>
            <a:pPr>
              <a:buFontTx/>
              <a:buChar char="-"/>
              <a:defRPr/>
            </a:pPr>
            <a:r>
              <a:rPr lang="en-US" sz="1600" dirty="0"/>
              <a:t>Initial discussions on R18 started</a:t>
            </a:r>
          </a:p>
          <a:p>
            <a:pPr>
              <a:buFontTx/>
              <a:buChar char="-"/>
              <a:defRPr/>
            </a:pPr>
            <a:r>
              <a:rPr lang="en-US" sz="1600" dirty="0"/>
              <a:t>Examples:</a:t>
            </a:r>
            <a:endParaRPr lang="en-US" sz="1200" dirty="0"/>
          </a:p>
          <a:p>
            <a:pPr marL="361950" lvl="1" indent="-95250">
              <a:spcBef>
                <a:spcPts val="0"/>
              </a:spcBef>
              <a:spcAft>
                <a:spcPts val="600"/>
              </a:spcAft>
              <a:buClrTx/>
              <a:defRPr/>
            </a:pPr>
            <a:r>
              <a:rPr lang="en-US" sz="1200" dirty="0"/>
              <a:t>AI/ML management</a:t>
            </a:r>
          </a:p>
          <a:p>
            <a:pPr marL="361950" lvl="1" indent="-95250">
              <a:spcBef>
                <a:spcPts val="0"/>
              </a:spcBef>
              <a:spcAft>
                <a:spcPts val="600"/>
              </a:spcAft>
              <a:buClrTx/>
              <a:defRPr/>
            </a:pPr>
            <a:r>
              <a:rPr lang="en-US" sz="1200" dirty="0"/>
              <a:t>digital twins</a:t>
            </a:r>
          </a:p>
          <a:p>
            <a:pPr marL="361950" lvl="1" indent="-95250">
              <a:spcBef>
                <a:spcPts val="0"/>
              </a:spcBef>
              <a:spcAft>
                <a:spcPts val="600"/>
              </a:spcAft>
              <a:buClrTx/>
              <a:defRPr/>
            </a:pPr>
            <a:r>
              <a:rPr lang="en-US" sz="1200" dirty="0"/>
              <a:t>self organizing networks</a:t>
            </a:r>
            <a:br>
              <a:rPr lang="en-US" sz="1200" dirty="0"/>
            </a:br>
            <a:br>
              <a:rPr lang="en-US" sz="1600" dirty="0"/>
            </a:br>
            <a:endParaRPr lang="en-US" sz="1600" dirty="0"/>
          </a:p>
          <a:p>
            <a:pPr>
              <a:buFontTx/>
              <a:buChar char="-"/>
              <a:defRPr/>
            </a:pPr>
            <a:endParaRPr lang="en-US" sz="1600" dirty="0"/>
          </a:p>
          <a:p>
            <a:pPr>
              <a:buFontTx/>
              <a:buChar char="-"/>
              <a:defRPr/>
            </a:pPr>
            <a:endParaRPr lang="en-US" sz="1600" dirty="0"/>
          </a:p>
        </p:txBody>
      </p:sp>
      <p:sp>
        <p:nvSpPr>
          <p:cNvPr id="8" name="Content Placeholder 2">
            <a:extLst>
              <a:ext uri="{FF2B5EF4-FFF2-40B4-BE49-F238E27FC236}">
                <a16:creationId xmlns:a16="http://schemas.microsoft.com/office/drawing/2014/main" id="{A2E7189F-9098-48D3-9838-088EC9DA26A7}"/>
              </a:ext>
            </a:extLst>
          </p:cNvPr>
          <p:cNvSpPr txBox="1">
            <a:spLocks/>
          </p:cNvSpPr>
          <p:nvPr/>
        </p:nvSpPr>
        <p:spPr bwMode="auto">
          <a:xfrm>
            <a:off x="5756275" y="1825625"/>
            <a:ext cx="2428875" cy="15748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228600" indent="-228600" algn="l" rtl="0" eaLnBrk="0" fontAlgn="base" hangingPunct="0">
              <a:lnSpc>
                <a:spcPct val="90000"/>
              </a:lnSpc>
              <a:spcBef>
                <a:spcPts val="1000"/>
              </a:spcBef>
              <a:spcAft>
                <a:spcPct val="0"/>
              </a:spcAft>
              <a:buBlip>
                <a:blip r:embed="rId2"/>
              </a:buBlip>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Clr>
                <a:srgbClr val="C00000"/>
              </a:buClr>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defRPr/>
            </a:pPr>
            <a:r>
              <a:rPr lang="en-US" sz="1600" b="1" dirty="0"/>
              <a:t>SA3 / Security</a:t>
            </a:r>
          </a:p>
          <a:p>
            <a:pPr>
              <a:buFontTx/>
              <a:buChar char="-"/>
              <a:defRPr/>
            </a:pPr>
            <a:r>
              <a:rPr lang="en-US" sz="1600" dirty="0"/>
              <a:t>Rel-18 work will start in 2022, as security issues are related to initial decisions in RAN and SA (SA2, SA6)</a:t>
            </a:r>
          </a:p>
          <a:p>
            <a:pPr>
              <a:buFontTx/>
              <a:buChar char="-"/>
              <a:defRPr/>
            </a:pPr>
            <a:endParaRPr lang="en-US" sz="1600" dirty="0"/>
          </a:p>
          <a:p>
            <a:pPr>
              <a:buFontTx/>
              <a:buChar char="-"/>
              <a:defRPr/>
            </a:pPr>
            <a:endParaRPr lang="en-US" sz="1600" dirty="0"/>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A4A77982-4920-4419-AD80-7FEF70FD03C1}"/>
              </a:ext>
            </a:extLst>
          </p:cNvPr>
          <p:cNvSpPr>
            <a:spLocks noGrp="1"/>
          </p:cNvSpPr>
          <p:nvPr>
            <p:ph type="title"/>
          </p:nvPr>
        </p:nvSpPr>
        <p:spPr/>
        <p:txBody>
          <a:bodyPr/>
          <a:lstStyle/>
          <a:p>
            <a:r>
              <a:rPr lang="en-US" altLang="en-US"/>
              <a:t>Prioritization and Content Approval</a:t>
            </a:r>
          </a:p>
        </p:txBody>
      </p:sp>
      <p:sp>
        <p:nvSpPr>
          <p:cNvPr id="9219" name="Content Placeholder 2">
            <a:extLst>
              <a:ext uri="{FF2B5EF4-FFF2-40B4-BE49-F238E27FC236}">
                <a16:creationId xmlns:a16="http://schemas.microsoft.com/office/drawing/2014/main" id="{81C60EA1-C6A3-4668-8AFD-89D17A3CFFDC}"/>
              </a:ext>
            </a:extLst>
          </p:cNvPr>
          <p:cNvSpPr>
            <a:spLocks noGrp="1"/>
          </p:cNvSpPr>
          <p:nvPr>
            <p:ph idx="1"/>
          </p:nvPr>
        </p:nvSpPr>
        <p:spPr/>
        <p:txBody>
          <a:bodyPr/>
          <a:lstStyle/>
          <a:p>
            <a:pPr marL="449263" indent="-449263">
              <a:tabLst>
                <a:tab pos="449263" algn="l"/>
              </a:tabLst>
              <a:defRPr/>
            </a:pPr>
            <a:r>
              <a:rPr lang="en-US" altLang="en-US" dirty="0"/>
              <a:t>Rel-18 content will be approved by 3GPP SA, RAN and CT during the December 2021 plenary meetings</a:t>
            </a:r>
          </a:p>
          <a:p>
            <a:pPr marL="449263" indent="-449263">
              <a:tabLst>
                <a:tab pos="449263" algn="l"/>
              </a:tabLst>
              <a:defRPr/>
            </a:pPr>
            <a:r>
              <a:rPr lang="en-US" altLang="en-US" dirty="0"/>
              <a:t>Due to the large amount of SA2 Study / Work Item proposals, </a:t>
            </a:r>
            <a:br>
              <a:rPr lang="en-US" altLang="en-US" dirty="0"/>
            </a:br>
            <a:r>
              <a:rPr lang="en-US" altLang="en-US" dirty="0"/>
              <a:t>3GPP SA will conduct a prioritization process, which will be finalized during the December 2021 plenary meetings. A special prioritization workshop will be held before the plenary.</a:t>
            </a:r>
          </a:p>
          <a:p>
            <a:pPr marL="449263" indent="-449263">
              <a:tabLst>
                <a:tab pos="449263" algn="l"/>
              </a:tabLst>
              <a:defRPr/>
            </a:pPr>
            <a:r>
              <a:rPr lang="en-US" altLang="en-US" dirty="0"/>
              <a:t>It is likely, that not all SA2 Study / Work Items will be part of the final Rel-18 content. </a:t>
            </a:r>
          </a:p>
          <a:p>
            <a:pPr marL="449263" indent="-449263">
              <a:tabLst>
                <a:tab pos="449263" algn="l"/>
              </a:tabLst>
              <a:defRPr/>
            </a:pPr>
            <a:r>
              <a:rPr lang="en-US" altLang="en-US" dirty="0"/>
              <a:t>People who are interested in these discussions have to participate in the upcoming SA2 and SA meetings.</a:t>
            </a:r>
          </a:p>
          <a:p>
            <a:pPr>
              <a:defRPr/>
            </a:pPr>
            <a:endParaRPr lang="en-US" altLang="en-US" dirty="0"/>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BCC72E8-9DE9-477B-AF6B-6C94CCE72943}"/>
              </a:ext>
            </a:extLst>
          </p:cNvPr>
          <p:cNvSpPr>
            <a:spLocks noGrp="1"/>
          </p:cNvSpPr>
          <p:nvPr>
            <p:ph type="title"/>
          </p:nvPr>
        </p:nvSpPr>
        <p:spPr/>
        <p:txBody>
          <a:bodyPr/>
          <a:lstStyle/>
          <a:p>
            <a:r>
              <a:rPr lang="en-US" altLang="en-US"/>
              <a:t>3GPP Release 19 </a:t>
            </a:r>
          </a:p>
        </p:txBody>
      </p:sp>
      <p:sp>
        <p:nvSpPr>
          <p:cNvPr id="12291" name="Content Placeholder 2">
            <a:extLst>
              <a:ext uri="{FF2B5EF4-FFF2-40B4-BE49-F238E27FC236}">
                <a16:creationId xmlns:a16="http://schemas.microsoft.com/office/drawing/2014/main" id="{DCE1A1E3-46FD-4AAC-8949-ADC33DEB0E52}"/>
              </a:ext>
            </a:extLst>
          </p:cNvPr>
          <p:cNvSpPr>
            <a:spLocks noGrp="1"/>
          </p:cNvSpPr>
          <p:nvPr>
            <p:ph idx="1"/>
          </p:nvPr>
        </p:nvSpPr>
        <p:spPr/>
        <p:txBody>
          <a:bodyPr/>
          <a:lstStyle/>
          <a:p>
            <a:pPr marL="449263" indent="-449263">
              <a:tabLst>
                <a:tab pos="449263" algn="l"/>
              </a:tabLst>
            </a:pPr>
            <a:r>
              <a:rPr lang="en-US" altLang="en-US"/>
              <a:t>As Rel-18 content is close to finalization, new requirements cannot be taken on board for Rel-18.</a:t>
            </a:r>
          </a:p>
          <a:p>
            <a:pPr marL="449263" indent="-449263">
              <a:tabLst>
                <a:tab pos="449263" algn="l"/>
              </a:tabLst>
            </a:pPr>
            <a:r>
              <a:rPr lang="en-US" altLang="en-US"/>
              <a:t>Whilst the detailed technical work on Rel-18 is progressing in the different 3GPP WGs, SA1 is already starting to collect and discuss requirements for 3GPP Release 19. </a:t>
            </a:r>
          </a:p>
          <a:p>
            <a:pPr marL="449263" indent="-449263">
              <a:tabLst>
                <a:tab pos="449263" algn="l"/>
              </a:tabLst>
            </a:pPr>
            <a:r>
              <a:rPr lang="en-US" altLang="en-US"/>
              <a:t>These activities are in their very initial phase and currently it is not possible to predict any items which will be part of Rel-19. </a:t>
            </a:r>
          </a:p>
          <a:p>
            <a:pPr marL="449263" indent="-449263">
              <a:tabLst>
                <a:tab pos="449263" algn="l"/>
              </a:tabLst>
            </a:pPr>
            <a:r>
              <a:rPr lang="en-US" altLang="en-US"/>
              <a:t>Companies with new ideas for e.g. vertical services, which make use of 5G Advanced, are invited to bring their proposals to 3GPP SA1.</a:t>
            </a: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2496E54C-BB25-45AD-8D82-0A4790EBB455}"/>
              </a:ext>
            </a:extLst>
          </p:cNvPr>
          <p:cNvSpPr>
            <a:spLocks noGrp="1" noChangeArrowheads="1"/>
          </p:cNvSpPr>
          <p:nvPr>
            <p:ph type="ctrTitle"/>
          </p:nvPr>
        </p:nvSpPr>
        <p:spPr>
          <a:xfrm>
            <a:off x="1890185" y="2635251"/>
            <a:ext cx="9425516" cy="1468967"/>
          </a:xfrm>
        </p:spPr>
        <p:txBody>
          <a:bodyPr>
            <a:normAutofit/>
          </a:bodyPr>
          <a:lstStyle/>
          <a:p>
            <a:pPr>
              <a:defRPr/>
            </a:pPr>
            <a:r>
              <a:rPr lang="en-US" altLang="ja-JP" b="1" i="1">
                <a:effectLst>
                  <a:outerShdw blurRad="38100" dist="38100" dir="2700000" algn="tl">
                    <a:srgbClr val="C0C0C0"/>
                  </a:outerShdw>
                </a:effectLst>
              </a:rPr>
              <a:t>3GPP SA Rel-17</a:t>
            </a:r>
            <a:endParaRPr lang="en-GB" altLang="ja-JP" sz="3733">
              <a:effectLst>
                <a:outerShdw blurRad="38100" dist="38100" dir="2700000" algn="tl">
                  <a:srgbClr val="C0C0C0"/>
                </a:outerShdw>
              </a:effectLst>
            </a:endParaRPr>
          </a:p>
        </p:txBody>
      </p:sp>
      <p:sp>
        <p:nvSpPr>
          <p:cNvPr id="5123" name="Subtitle 6">
            <a:extLst>
              <a:ext uri="{FF2B5EF4-FFF2-40B4-BE49-F238E27FC236}">
                <a16:creationId xmlns:a16="http://schemas.microsoft.com/office/drawing/2014/main" id="{63E70B7A-CA3D-4AEE-A884-FE6EBF0C0B58}"/>
              </a:ext>
            </a:extLst>
          </p:cNvPr>
          <p:cNvSpPr>
            <a:spLocks noGrp="1"/>
          </p:cNvSpPr>
          <p:nvPr>
            <p:ph type="subTitle" idx="1"/>
          </p:nvPr>
        </p:nvSpPr>
        <p:spPr>
          <a:xfrm>
            <a:off x="1809751" y="3839633"/>
            <a:ext cx="8534400" cy="1752600"/>
          </a:xfrm>
        </p:spPr>
        <p:txBody>
          <a:bodyPr/>
          <a:lstStyle/>
          <a:p>
            <a:pPr>
              <a:lnSpc>
                <a:spcPct val="80000"/>
              </a:lnSpc>
            </a:pPr>
            <a:br>
              <a:rPr lang="en-US" altLang="en-US" sz="2667"/>
            </a:br>
            <a:r>
              <a:rPr lang="en-US" altLang="en-US" sz="2667"/>
              <a:t>Satoshi Nagata</a:t>
            </a:r>
            <a:endParaRPr lang="en-US" altLang="en-US" sz="2667">
              <a:latin typeface="Arial" panose="020B0604020202020204" pitchFamily="34" charset="0"/>
            </a:endParaRPr>
          </a:p>
          <a:p>
            <a:pPr>
              <a:lnSpc>
                <a:spcPct val="80000"/>
              </a:lnSpc>
              <a:spcBef>
                <a:spcPts val="1600"/>
              </a:spcBef>
            </a:pPr>
            <a:r>
              <a:rPr lang="en-US" altLang="en-US" sz="2400">
                <a:ea typeface="MS PGothic" panose="020B0600070205080204" pitchFamily="50" charset="-128"/>
              </a:rPr>
              <a:t>Vice Chair, 3GPP TSG-SA</a:t>
            </a:r>
          </a:p>
          <a:p>
            <a:pPr>
              <a:lnSpc>
                <a:spcPct val="80000"/>
              </a:lnSpc>
              <a:spcBef>
                <a:spcPts val="800"/>
              </a:spcBef>
            </a:pPr>
            <a:r>
              <a:rPr lang="en-US" altLang="en-US" sz="2400">
                <a:ea typeface="MS PGothic" panose="020B0600070205080204" pitchFamily="50" charset="-128"/>
              </a:rPr>
              <a:t>(NTT DOCOMO, INC.)</a:t>
            </a:r>
          </a:p>
          <a:p>
            <a:pPr>
              <a:lnSpc>
                <a:spcPct val="80000"/>
              </a:lnSpc>
            </a:pPr>
            <a:endParaRPr lang="en-GB" altLang="en-US" sz="2667">
              <a:ea typeface="MS PGothic" panose="020B0600070205080204" pitchFamily="50" charset="-128"/>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a:extLst>
              <a:ext uri="{FF2B5EF4-FFF2-40B4-BE49-F238E27FC236}">
                <a16:creationId xmlns:a16="http://schemas.microsoft.com/office/drawing/2014/main" id="{39427E7C-8BF8-4025-9313-00F93A223682}"/>
              </a:ext>
            </a:extLst>
          </p:cNvPr>
          <p:cNvSpPr>
            <a:spLocks noGrp="1"/>
          </p:cNvSpPr>
          <p:nvPr>
            <p:ph type="title"/>
          </p:nvPr>
        </p:nvSpPr>
        <p:spPr/>
        <p:txBody>
          <a:bodyPr/>
          <a:lstStyle/>
          <a:p>
            <a:r>
              <a:rPr kumimoji="1" lang="en-US" altLang="ja-JP"/>
              <a:t>3GPP schedule</a:t>
            </a:r>
            <a:endParaRPr kumimoji="1" lang="ja-JP" altLang="en-US"/>
          </a:p>
        </p:txBody>
      </p:sp>
      <p:pic>
        <p:nvPicPr>
          <p:cNvPr id="7171" name="図 3">
            <a:extLst>
              <a:ext uri="{FF2B5EF4-FFF2-40B4-BE49-F238E27FC236}">
                <a16:creationId xmlns:a16="http://schemas.microsoft.com/office/drawing/2014/main" id="{E9C0F616-B55C-451C-AA27-3E9EDEDCD4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11999384" cy="477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87178</TotalTime>
  <Words>1539</Words>
  <Application>Microsoft Office PowerPoint</Application>
  <PresentationFormat>ワイド画面</PresentationFormat>
  <Paragraphs>194</Paragraphs>
  <Slides>21</Slides>
  <Notes>4</Notes>
  <HiddenSlides>0</HiddenSlides>
  <MMClips>0</MMClips>
  <ScaleCrop>false</ScaleCrop>
  <HeadingPairs>
    <vt:vector size="8" baseType="variant">
      <vt:variant>
        <vt:lpstr>使用されているフォント</vt:lpstr>
      </vt:variant>
      <vt:variant>
        <vt:i4>6</vt:i4>
      </vt:variant>
      <vt:variant>
        <vt:lpstr>テーマ</vt:lpstr>
      </vt:variant>
      <vt:variant>
        <vt:i4>2</vt:i4>
      </vt:variant>
      <vt:variant>
        <vt:lpstr>埋め込まれた OLE サーバー</vt:lpstr>
      </vt:variant>
      <vt:variant>
        <vt:i4>3</vt:i4>
      </vt:variant>
      <vt:variant>
        <vt:lpstr>スライド タイトル</vt:lpstr>
      </vt:variant>
      <vt:variant>
        <vt:i4>21</vt:i4>
      </vt:variant>
    </vt:vector>
  </HeadingPairs>
  <TitlesOfParts>
    <vt:vector size="32" baseType="lpstr">
      <vt:lpstr>HGP創英角ｺﾞｼｯｸUB</vt:lpstr>
      <vt:lpstr>游ゴシック</vt:lpstr>
      <vt:lpstr>Arial</vt:lpstr>
      <vt:lpstr>Calibri</vt:lpstr>
      <vt:lpstr>Calibri Light</vt:lpstr>
      <vt:lpstr>Times New Roman</vt:lpstr>
      <vt:lpstr>Office Theme</vt:lpstr>
      <vt:lpstr>1_Office Theme</vt:lpstr>
      <vt:lpstr>Visio</vt:lpstr>
      <vt:lpstr>Visio.Drawing.11</vt:lpstr>
      <vt:lpstr>Visio.Drawing.15</vt:lpstr>
      <vt:lpstr>3GPP SA Rel-18 Status </vt:lpstr>
      <vt:lpstr>3GPP</vt:lpstr>
      <vt:lpstr>5G Advanced</vt:lpstr>
      <vt:lpstr>Timeline &amp; Releases (SA View)</vt:lpstr>
      <vt:lpstr>Rel-18 Status in 3GPP SA (October 2021)</vt:lpstr>
      <vt:lpstr>Prioritization and Content Approval</vt:lpstr>
      <vt:lpstr>3GPP Release 19 </vt:lpstr>
      <vt:lpstr>3GPP SA Rel-17</vt:lpstr>
      <vt:lpstr>3GPP schedule</vt:lpstr>
      <vt:lpstr>Enhanced Support of Non-Public Networks</vt:lpstr>
      <vt:lpstr>Enhanced support of Industrial Internet of Things</vt:lpstr>
      <vt:lpstr>Enhancement of support for Edge Computing in 5GC</vt:lpstr>
      <vt:lpstr>Supporting Unmanned Aerial Systems (UAS) Connectivity, Identification, and Tracking</vt:lpstr>
      <vt:lpstr>Access traffic steering, switch and splitting support; Phase 2</vt:lpstr>
      <vt:lpstr>Enablers for Network Automation for 5G; Phase 2</vt:lpstr>
      <vt:lpstr>Enhancement of Network Slicing; Phase 2</vt:lpstr>
      <vt:lpstr>Architecture Enhancements for 3GPP Support of Advanced V2X Service; Phase 2</vt:lpstr>
      <vt:lpstr>Architecture Aspects for using Satellite Access in 5G</vt:lpstr>
      <vt:lpstr>5G System Enhancement for Advanced Interactive Services</vt:lpstr>
      <vt:lpstr>Enhancement to the 5GC Location Services; Phase 2</vt:lpstr>
      <vt:lpstr>Multimedia Priority Service (MPS); Phase 2</vt:lpstr>
    </vt:vector>
  </TitlesOfParts>
  <Company>3GPP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3GPP template</dc:title>
  <dc:creator>Kevin Flynn</dc:creator>
  <dc:description>© 3GPP 2018</dc:description>
  <cp:lastModifiedBy>移動通信G 加藤康博</cp:lastModifiedBy>
  <cp:revision>928</cp:revision>
  <dcterms:created xsi:type="dcterms:W3CDTF">2010-02-05T13:52:04Z</dcterms:created>
  <dcterms:modified xsi:type="dcterms:W3CDTF">2021-10-20T07:18:30Z</dcterms:modified>
  <cp:contentStatus>Template 2017</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1634042729</vt:lpwstr>
  </property>
</Properties>
</file>