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69" r:id="rId1"/>
  </p:sldMasterIdLst>
  <p:notesMasterIdLst>
    <p:notesMasterId r:id="rId18"/>
  </p:notesMasterIdLst>
  <p:handoutMasterIdLst>
    <p:handoutMasterId r:id="rId19"/>
  </p:handoutMasterIdLst>
  <p:sldIdLst>
    <p:sldId id="488" r:id="rId2"/>
    <p:sldId id="477" r:id="rId3"/>
    <p:sldId id="508" r:id="rId4"/>
    <p:sldId id="428" r:id="rId5"/>
    <p:sldId id="531" r:id="rId6"/>
    <p:sldId id="1106" r:id="rId7"/>
    <p:sldId id="534" r:id="rId8"/>
    <p:sldId id="543" r:id="rId9"/>
    <p:sldId id="1098" r:id="rId10"/>
    <p:sldId id="1099" r:id="rId11"/>
    <p:sldId id="1107" r:id="rId12"/>
    <p:sldId id="1103" r:id="rId13"/>
    <p:sldId id="1108" r:id="rId14"/>
    <p:sldId id="1109" r:id="rId15"/>
    <p:sldId id="1110" r:id="rId16"/>
    <p:sldId id="541" r:id="rId17"/>
  </p:sldIdLst>
  <p:sldSz cx="12192000" cy="6858000"/>
  <p:notesSz cx="6921500" cy="100838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5C533166-51FF-4529-840E-F060EBD99AB6}">
          <p14:sldIdLst>
            <p14:sldId id="488"/>
            <p14:sldId id="477"/>
            <p14:sldId id="508"/>
            <p14:sldId id="428"/>
            <p14:sldId id="531"/>
            <p14:sldId id="1106"/>
            <p14:sldId id="534"/>
            <p14:sldId id="543"/>
            <p14:sldId id="1098"/>
            <p14:sldId id="1099"/>
            <p14:sldId id="1107"/>
            <p14:sldId id="1103"/>
            <p14:sldId id="1108"/>
            <p14:sldId id="1109"/>
            <p14:sldId id="1110"/>
            <p14:sldId id="5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76">
          <p15:clr>
            <a:srgbClr val="A4A3A4"/>
          </p15:clr>
        </p15:guide>
        <p15:guide id="2" pos="21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B9BD5"/>
    <a:srgbClr val="B1D254"/>
    <a:srgbClr val="2A6EA8"/>
    <a:srgbClr val="FFFFFF"/>
    <a:srgbClr val="FF6600"/>
    <a:srgbClr val="1A4669"/>
    <a:srgbClr val="C6D254"/>
    <a:srgbClr val="0F5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8" autoAdjust="0"/>
    <p:restoredTop sz="96433" autoAdjust="0"/>
  </p:normalViewPr>
  <p:slideViewPr>
    <p:cSldViewPr snapToGrid="0">
      <p:cViewPr varScale="1">
        <p:scale>
          <a:sx n="104" d="100"/>
          <a:sy n="104" d="100"/>
        </p:scale>
        <p:origin x="21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3267"/>
    </p:cViewPr>
  </p:sorterViewPr>
  <p:notesViewPr>
    <p:cSldViewPr snapToGrid="0">
      <p:cViewPr varScale="1">
        <p:scale>
          <a:sx n="44" d="100"/>
          <a:sy n="44" d="100"/>
        </p:scale>
        <p:origin x="2304" y="36"/>
      </p:cViewPr>
      <p:guideLst>
        <p:guide orient="horz" pos="3176"/>
        <p:guide pos="21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石川 寛" userId="6f7c54ef7f14e011" providerId="LiveId" clId="{31929F66-04D0-44A0-9941-DAFB22AB1081}"/>
    <pc:docChg chg="modSld">
      <pc:chgData name="石川 寛" userId="6f7c54ef7f14e011" providerId="LiveId" clId="{31929F66-04D0-44A0-9941-DAFB22AB1081}" dt="2021-10-20T09:18:09.251" v="11" actId="20577"/>
      <pc:docMkLst>
        <pc:docMk/>
      </pc:docMkLst>
      <pc:sldChg chg="modSp mod">
        <pc:chgData name="石川 寛" userId="6f7c54ef7f14e011" providerId="LiveId" clId="{31929F66-04D0-44A0-9941-DAFB22AB1081}" dt="2021-10-20T09:18:09.251" v="11" actId="20577"/>
        <pc:sldMkLst>
          <pc:docMk/>
          <pc:sldMk cId="2121563898" sldId="1109"/>
        </pc:sldMkLst>
        <pc:spChg chg="mod">
          <ac:chgData name="石川 寛" userId="6f7c54ef7f14e011" providerId="LiveId" clId="{31929F66-04D0-44A0-9941-DAFB22AB1081}" dt="2021-10-20T09:18:09.251" v="11" actId="20577"/>
          <ac:spMkLst>
            <pc:docMk/>
            <pc:sldMk cId="2121563898" sldId="1109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75B88F8-940E-4E3E-A4CE-02FE376EDFB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258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3" y="755650"/>
            <a:ext cx="6721475" cy="3781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789488"/>
            <a:ext cx="507365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FAFD724-D3E1-404C-9F80-86B3C59744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15569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445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445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445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445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6A70123-A35D-4DD2-9E86-E32A634B25A6}" type="slidenum">
              <a:rPr lang="en-GB" altLang="en-US" smtClean="0">
                <a:latin typeface="Times New Roman" pitchFamily="18" charset="0"/>
              </a:rPr>
              <a:pPr/>
              <a:t>1</a:t>
            </a:fld>
            <a:endParaRPr lang="en-GB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382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459139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833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038600" y="584358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18764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58AC8E5-EB68-4223-98A9-33BBA96B2E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324120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Single Corner Rectangle 11"/>
          <p:cNvSpPr/>
          <p:nvPr userDrawn="1"/>
        </p:nvSpPr>
        <p:spPr>
          <a:xfrm>
            <a:off x="0" y="6413500"/>
            <a:ext cx="12199938" cy="182563"/>
          </a:xfrm>
          <a:prstGeom prst="snip1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Snip Single Corner Rectangle 6"/>
          <p:cNvSpPr/>
          <p:nvPr userDrawn="1"/>
        </p:nvSpPr>
        <p:spPr>
          <a:xfrm>
            <a:off x="-7938" y="1455738"/>
            <a:ext cx="11483976" cy="269875"/>
          </a:xfrm>
          <a:prstGeom prst="snip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185713" y="6351588"/>
            <a:ext cx="27558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ja-JP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3GPP summit </a:t>
            </a:r>
            <a:r>
              <a:rPr lang="en-US" altLang="ja-JP" sz="105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on CEATEC2021 </a:t>
            </a:r>
            <a:endParaRPr lang="en-GB" altLang="en-US" sz="1050" dirty="0">
              <a:ln w="0"/>
              <a:latin typeface="Calibri" panose="020F0502020204030204" pitchFamily="34" charset="0"/>
            </a:endParaRPr>
          </a:p>
        </p:txBody>
      </p:sp>
      <p:pic>
        <p:nvPicPr>
          <p:cNvPr id="103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00" y="476250"/>
            <a:ext cx="14081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Box 2"/>
          <p:cNvSpPr txBox="1">
            <a:spLocks noChangeArrowheads="1"/>
          </p:cNvSpPr>
          <p:nvPr userDrawn="1"/>
        </p:nvSpPr>
        <p:spPr bwMode="auto">
          <a:xfrm>
            <a:off x="11495088" y="6351588"/>
            <a:ext cx="3968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fld id="{365CDF3E-C355-4865-A17D-B63C443C89BC}" type="slidenum">
              <a:rPr lang="en-GB" altLang="en-US" sz="1400" smtClean="0">
                <a:latin typeface="Calibri" pitchFamily="34" charset="0"/>
              </a:rPr>
              <a:pPr>
                <a:defRPr/>
              </a:pPr>
              <a:t>‹#›</a:t>
            </a:fld>
            <a:endParaRPr lang="en-GB" altLang="en-US" sz="14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45" r:id="rId1"/>
    <p:sldLayoutId id="2147485446" r:id="rId2"/>
    <p:sldLayoutId id="2147485447" r:id="rId3"/>
    <p:sldLayoutId id="2147485448" r:id="rId4"/>
  </p:sldLayoutIdLst>
  <p:transition>
    <p:wipe dir="r"/>
  </p:transition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Blip>
          <a:blip r:embed="rId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C0000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09282" y="1709738"/>
            <a:ext cx="11510683" cy="2852737"/>
          </a:xfrm>
        </p:spPr>
        <p:txBody>
          <a:bodyPr/>
          <a:lstStyle/>
          <a:p>
            <a:pPr algn="ctr" eaLnBrk="1" hangingPunct="1"/>
            <a:r>
              <a:rPr lang="en-US" dirty="0"/>
              <a:t>Evolution of </a:t>
            </a:r>
            <a:br>
              <a:rPr lang="en-US" dirty="0"/>
            </a:br>
            <a:r>
              <a:rPr lang="en-US" dirty="0"/>
              <a:t>the Core Network in 5G</a:t>
            </a:r>
            <a:br>
              <a:rPr lang="en-US" dirty="0"/>
            </a:br>
            <a:endParaRPr lang="en-GB" altLang="en-US"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>
          <a:xfrm>
            <a:off x="2147888" y="4589463"/>
            <a:ext cx="7886700" cy="15001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" altLang="en-US" dirty="0">
                <a:solidFill>
                  <a:schemeClr val="tx1"/>
                </a:solidFill>
              </a:rPr>
              <a:t>Lionel Morand, 3GPP TSG CT Chair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altLang="en-US" dirty="0">
                <a:solidFill>
                  <a:schemeClr val="tx1"/>
                </a:solidFill>
              </a:rPr>
              <a:t>Hiroshi Ishikawa, 3GPP TSG CT WG4 Vicechair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" altLang="en-US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C9EB4B2-BFB2-46C4-B560-D6808CDFC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Rel-17: New </a:t>
            </a:r>
            <a:r>
              <a:rPr lang="fr-FR" dirty="0" err="1"/>
              <a:t>Features</a:t>
            </a:r>
            <a:r>
              <a:rPr lang="fr-FR" dirty="0"/>
              <a:t> (non-exhaustive)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901EA4-DFCD-4E39-B025-72C3C4703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sz="2000" dirty="0"/>
              <a:t>Support of new services:</a:t>
            </a:r>
          </a:p>
          <a:p>
            <a:pPr lvl="1"/>
            <a:r>
              <a:rPr lang="fr-FR" sz="1800" dirty="0"/>
              <a:t>Mission Critical services over 5G</a:t>
            </a:r>
          </a:p>
          <a:p>
            <a:pPr lvl="1"/>
            <a:r>
              <a:rPr lang="en-US" sz="1800" dirty="0"/>
              <a:t>Proximity based services (</a:t>
            </a:r>
            <a:r>
              <a:rPr lang="en-US" sz="1800" dirty="0" err="1"/>
              <a:t>ProSe</a:t>
            </a:r>
            <a:r>
              <a:rPr lang="en-US" sz="1800" dirty="0"/>
              <a:t>) in 5GS</a:t>
            </a:r>
          </a:p>
          <a:p>
            <a:pPr lvl="1"/>
            <a:r>
              <a:rPr lang="fr-FR" sz="1800" dirty="0"/>
              <a:t>5G multicast-broadcast services</a:t>
            </a:r>
          </a:p>
          <a:p>
            <a:pPr lvl="1"/>
            <a:r>
              <a:rPr lang="en-US" sz="1800" dirty="0"/>
              <a:t>Multimedia Priority Service (MPS) Phase 2</a:t>
            </a:r>
          </a:p>
          <a:p>
            <a:pPr lvl="1"/>
            <a:endParaRPr lang="fr-FR" sz="1800" dirty="0"/>
          </a:p>
          <a:p>
            <a:r>
              <a:rPr lang="en-US" sz="2000" dirty="0"/>
              <a:t>Architecture enhancement</a:t>
            </a:r>
          </a:p>
          <a:p>
            <a:pPr lvl="1"/>
            <a:r>
              <a:rPr lang="en-US" sz="1800" dirty="0"/>
              <a:t>5GC architecture for satellite networks</a:t>
            </a:r>
          </a:p>
          <a:p>
            <a:pPr lvl="1"/>
            <a:r>
              <a:rPr lang="en-US" sz="1800" dirty="0"/>
              <a:t>Enhanced support of Edge computing and deployment of edge applications</a:t>
            </a:r>
          </a:p>
          <a:p>
            <a:pPr lvl="1"/>
            <a:r>
              <a:rPr lang="fr-FR" sz="1800" dirty="0" err="1"/>
              <a:t>Enabling</a:t>
            </a:r>
            <a:r>
              <a:rPr lang="fr-FR" sz="1800" dirty="0"/>
              <a:t> Multi-USIM </a:t>
            </a:r>
            <a:r>
              <a:rPr lang="fr-FR" sz="1800" dirty="0" err="1"/>
              <a:t>Devices</a:t>
            </a:r>
            <a:endParaRPr lang="fr-FR" sz="1800" dirty="0"/>
          </a:p>
          <a:p>
            <a:pPr lvl="1"/>
            <a:r>
              <a:rPr lang="da-DK" sz="1800" dirty="0"/>
              <a:t>Message service for MIoT over 5G System</a:t>
            </a:r>
          </a:p>
          <a:p>
            <a:pPr lvl="1"/>
            <a:r>
              <a:rPr lang="en-US" sz="1800" dirty="0"/>
              <a:t>Support of time-sensitive communication (TSC) for Industrial IoT</a:t>
            </a:r>
          </a:p>
          <a:p>
            <a:pPr lvl="1"/>
            <a:r>
              <a:rPr lang="en-US" sz="1800" dirty="0"/>
              <a:t>Protocols for support of Application layer for </a:t>
            </a:r>
            <a:r>
              <a:rPr lang="en-US" sz="1800" dirty="0" err="1"/>
              <a:t>Uncrewed</a:t>
            </a:r>
            <a:r>
              <a:rPr lang="en-US" sz="1800" dirty="0"/>
              <a:t> Aerial System (drones) </a:t>
            </a:r>
            <a:endParaRPr lang="fr-FR" sz="2000" dirty="0"/>
          </a:p>
          <a:p>
            <a:pPr lvl="1"/>
            <a:endParaRPr lang="en-US" sz="18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091023989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C9EB4B2-BFB2-46C4-B560-D6808CDFC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Rel-17: New </a:t>
            </a:r>
            <a:r>
              <a:rPr lang="fr-FR" dirty="0" err="1"/>
              <a:t>Features</a:t>
            </a:r>
            <a:r>
              <a:rPr lang="fr-FR" dirty="0"/>
              <a:t> (non-exhaustive)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901EA4-DFCD-4E39-B025-72C3C4703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sz="2000" dirty="0"/>
              <a:t>Security:</a:t>
            </a:r>
          </a:p>
          <a:p>
            <a:pPr lvl="1"/>
            <a:r>
              <a:rPr lang="en-US" sz="1800" dirty="0"/>
              <a:t>Authentication and key management for applications based on 3GPP credential in 5G</a:t>
            </a:r>
          </a:p>
          <a:p>
            <a:pPr lvl="1"/>
            <a:r>
              <a:rPr lang="en-US" sz="1800" dirty="0"/>
              <a:t>Integration of GBA into SBA</a:t>
            </a:r>
          </a:p>
          <a:p>
            <a:pPr lvl="1"/>
            <a:r>
              <a:rPr lang="fr-FR" sz="1800" dirty="0"/>
              <a:t>PAP/CHAP </a:t>
            </a:r>
            <a:r>
              <a:rPr lang="fr-FR" sz="1800" dirty="0" err="1"/>
              <a:t>protocols</a:t>
            </a:r>
            <a:r>
              <a:rPr lang="fr-FR" sz="1800" dirty="0"/>
              <a:t> usage in 5GS</a:t>
            </a:r>
          </a:p>
          <a:p>
            <a:pPr lvl="1"/>
            <a:endParaRPr lang="fr-FR" sz="1800" dirty="0"/>
          </a:p>
          <a:p>
            <a:r>
              <a:rPr lang="fr-FR" sz="2000" dirty="0"/>
              <a:t>Protocol </a:t>
            </a:r>
            <a:r>
              <a:rPr lang="fr-FR" sz="2000" dirty="0" err="1"/>
              <a:t>enhancements</a:t>
            </a:r>
            <a:r>
              <a:rPr lang="fr-FR" sz="2000" dirty="0"/>
              <a:t>/</a:t>
            </a:r>
            <a:r>
              <a:rPr lang="fr-FR" sz="2000" dirty="0" err="1"/>
              <a:t>improvement</a:t>
            </a:r>
            <a:r>
              <a:rPr lang="fr-FR" sz="2000" dirty="0"/>
              <a:t> </a:t>
            </a:r>
          </a:p>
          <a:p>
            <a:pPr lvl="1"/>
            <a:r>
              <a:rPr lang="fr-FR" sz="1800" dirty="0" err="1"/>
              <a:t>BEst</a:t>
            </a:r>
            <a:r>
              <a:rPr lang="fr-FR" sz="1800" dirty="0"/>
              <a:t> Practice of PFCP (CUPS)</a:t>
            </a:r>
          </a:p>
          <a:p>
            <a:pPr lvl="1"/>
            <a:r>
              <a:rPr lang="fr-FR" sz="1800" dirty="0"/>
              <a:t>Mission Critical Services</a:t>
            </a:r>
          </a:p>
          <a:p>
            <a:pPr lvl="1"/>
            <a:r>
              <a:rPr lang="en-US" sz="1800" dirty="0"/>
              <a:t>Restoration of PDN Connections in PGW-C/SMF Set</a:t>
            </a:r>
          </a:p>
          <a:p>
            <a:pPr lvl="1"/>
            <a:r>
              <a:rPr lang="en-US" sz="1800" dirty="0"/>
              <a:t>Support for Minimization of service Interruption</a:t>
            </a:r>
          </a:p>
          <a:p>
            <a:pPr lvl="1"/>
            <a:r>
              <a:rPr lang="en-US" sz="1800" dirty="0"/>
              <a:t>Start of Pause of Charging via User Plane</a:t>
            </a:r>
          </a:p>
          <a:p>
            <a:pPr lvl="1"/>
            <a:r>
              <a:rPr lang="en-US" sz="1800" dirty="0"/>
              <a:t>enhanced IMS to 5GC Integration Phase 2</a:t>
            </a:r>
            <a:endParaRPr lang="fr-FR" sz="1800" dirty="0"/>
          </a:p>
          <a:p>
            <a:endParaRPr lang="fr-FR" sz="2000" dirty="0"/>
          </a:p>
          <a:p>
            <a:pPr lvl="1"/>
            <a:endParaRPr lang="en-US" sz="18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438668632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dirty="0">
                <a:solidFill>
                  <a:srgbClr val="000000"/>
                </a:solidFill>
              </a:rPr>
              <a:t>CT activities for successful 5G rollout</a:t>
            </a:r>
            <a:endParaRPr lang="fr-FR" alt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5794064-4A64-4751-8F2B-7D5A0A44D9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94" y="3849986"/>
            <a:ext cx="4079456" cy="228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89375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Tasks in CT for successful 5G rollout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825625"/>
            <a:ext cx="10217727" cy="4351338"/>
          </a:xfrm>
        </p:spPr>
        <p:txBody>
          <a:bodyPr/>
          <a:lstStyle/>
          <a:p>
            <a:pPr marL="534988" indent="-534988"/>
            <a:r>
              <a:rPr lang="fr-FR" dirty="0"/>
              <a:t>Standard solutions for multi-vendor interoperability</a:t>
            </a:r>
          </a:p>
          <a:p>
            <a:pPr marL="534988" indent="-534988"/>
            <a:r>
              <a:rPr lang="fr-FR" dirty="0"/>
              <a:t>Network high-</a:t>
            </a:r>
            <a:r>
              <a:rPr lang="en-US" altLang="ja-JP" dirty="0"/>
              <a:t>reliability</a:t>
            </a:r>
            <a:r>
              <a:rPr lang="fr-FR" dirty="0"/>
              <a:t> and </a:t>
            </a:r>
            <a:r>
              <a:rPr lang="en-US" altLang="ja-JP" dirty="0"/>
              <a:t>resilience</a:t>
            </a:r>
            <a:endParaRPr lang="fr-FR" dirty="0"/>
          </a:p>
          <a:p>
            <a:pPr marL="534988" indent="-534988"/>
            <a:r>
              <a:rPr lang="fr-FR" dirty="0"/>
              <a:t>Ensure migration, interworking and roaming between networks</a:t>
            </a:r>
          </a:p>
          <a:p>
            <a:pPr marL="534988" indent="-534988"/>
            <a:r>
              <a:rPr lang="fr-FR" dirty="0"/>
              <a:t>Secure APIs for controlled access to network capabilities by service providers and application developers</a:t>
            </a:r>
          </a:p>
          <a:p>
            <a:pPr marL="534988" indent="-534988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2089363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5GC Protocol Enhancements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825625"/>
            <a:ext cx="10217727" cy="4351338"/>
          </a:xfrm>
        </p:spPr>
        <p:txBody>
          <a:bodyPr/>
          <a:lstStyle/>
          <a:p>
            <a:pPr marL="534988" indent="-534988"/>
            <a:r>
              <a:rPr lang="fr-FR" dirty="0"/>
              <a:t>Generic, continuous protocol enhancements framework in CT</a:t>
            </a:r>
          </a:p>
          <a:p>
            <a:pPr marL="534988" indent="-534988"/>
            <a:r>
              <a:rPr lang="fr-FR" dirty="0"/>
              <a:t>Various proposals addressing update to every 3GPP Release</a:t>
            </a:r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111030D5-8F22-44FB-BF22-B889178EFA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395386"/>
              </p:ext>
            </p:extLst>
          </p:nvPr>
        </p:nvGraphicFramePr>
        <p:xfrm>
          <a:off x="3734955" y="3880807"/>
          <a:ext cx="4978400" cy="2584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4749711" imgH="2466657" progId="Word.Picture.8">
                  <p:embed/>
                </p:oleObj>
              </mc:Choice>
              <mc:Fallback>
                <p:oleObj name="Picture" r:id="rId2" imgW="4749711" imgH="2466657" progId="Word.Picture.8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111030D5-8F22-44FB-BF22-B889178EFA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4955" y="3880807"/>
                        <a:ext cx="4978400" cy="25843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2F416478-1685-421A-9FA4-05E40A6BDAE0}"/>
              </a:ext>
            </a:extLst>
          </p:cNvPr>
          <p:cNvSpPr/>
          <p:nvPr/>
        </p:nvSpPr>
        <p:spPr>
          <a:xfrm>
            <a:off x="1413167" y="5099900"/>
            <a:ext cx="1754909" cy="808271"/>
          </a:xfrm>
          <a:prstGeom prst="wedgeRoundRectCallout">
            <a:avLst>
              <a:gd name="adj1" fmla="val 147588"/>
              <a:gd name="adj2" fmla="val -2594"/>
              <a:gd name="adj3" fmla="val 16667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kumimoji="1" lang="en-US" altLang="ja-JP" sz="2000" b="1" dirty="0">
                <a:solidFill>
                  <a:schemeClr val="accent2">
                    <a:lumMod val="75000"/>
                  </a:schemeClr>
                </a:solidFill>
              </a:rPr>
              <a:t>5GProtoc</a:t>
            </a:r>
            <a:r>
              <a:rPr kumimoji="1" lang="en-US" altLang="ja-JP" sz="2000" dirty="0">
                <a:solidFill>
                  <a:schemeClr val="accent2">
                    <a:lumMod val="75000"/>
                  </a:schemeClr>
                </a:solidFill>
              </a:rPr>
              <a:t>”</a:t>
            </a:r>
            <a:br>
              <a:rPr kumimoji="1" lang="en-US" altLang="ja-JP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kumimoji="1" lang="en-US" altLang="ja-JP" sz="2000" dirty="0">
                <a:solidFill>
                  <a:schemeClr val="accent2">
                    <a:lumMod val="75000"/>
                  </a:schemeClr>
                </a:solidFill>
              </a:rPr>
              <a:t>in CT1</a:t>
            </a:r>
            <a:endParaRPr kumimoji="1" lang="ja-JP" alt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E17D21FA-CDB8-4889-B739-5C837C9D3300}"/>
              </a:ext>
            </a:extLst>
          </p:cNvPr>
          <p:cNvSpPr/>
          <p:nvPr/>
        </p:nvSpPr>
        <p:spPr>
          <a:xfrm>
            <a:off x="9421669" y="4559531"/>
            <a:ext cx="2049602" cy="808271"/>
          </a:xfrm>
          <a:prstGeom prst="wedgeRoundRectCallout">
            <a:avLst>
              <a:gd name="adj1" fmla="val -137524"/>
              <a:gd name="adj2" fmla="val -49145"/>
              <a:gd name="adj3" fmla="val 16667"/>
            </a:avLst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kumimoji="1" lang="en-US" altLang="ja-JP" sz="2000" b="1" dirty="0" err="1">
                <a:solidFill>
                  <a:schemeClr val="accent2">
                    <a:lumMod val="75000"/>
                  </a:schemeClr>
                </a:solidFill>
              </a:rPr>
              <a:t>SBIProtoc</a:t>
            </a:r>
            <a:r>
              <a:rPr kumimoji="1" lang="en-US" altLang="ja-JP" sz="2000" dirty="0">
                <a:solidFill>
                  <a:schemeClr val="accent2">
                    <a:lumMod val="75000"/>
                  </a:schemeClr>
                </a:solidFill>
              </a:rPr>
              <a:t>”</a:t>
            </a:r>
            <a:br>
              <a:rPr kumimoji="1" lang="en-US" altLang="ja-JP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kumimoji="1" lang="en-US" altLang="ja-JP" sz="2000" dirty="0">
                <a:solidFill>
                  <a:schemeClr val="accent2">
                    <a:lumMod val="75000"/>
                  </a:schemeClr>
                </a:solidFill>
              </a:rPr>
              <a:t>in CT4 and CT3</a:t>
            </a:r>
            <a:endParaRPr kumimoji="1" lang="ja-JP" alt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5317164B-D782-4D8D-811A-756CAA881525}"/>
              </a:ext>
            </a:extLst>
          </p:cNvPr>
          <p:cNvSpPr/>
          <p:nvPr/>
        </p:nvSpPr>
        <p:spPr>
          <a:xfrm>
            <a:off x="1564701" y="3839009"/>
            <a:ext cx="1754909" cy="808271"/>
          </a:xfrm>
          <a:prstGeom prst="wedgeRoundRectCallout">
            <a:avLst>
              <a:gd name="adj1" fmla="val 121312"/>
              <a:gd name="adj2" fmla="val 11074"/>
              <a:gd name="adj3" fmla="val 1666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kumimoji="1" lang="en-US" altLang="ja-JP" sz="2000" b="1" dirty="0">
                <a:solidFill>
                  <a:schemeClr val="accent2">
                    <a:lumMod val="75000"/>
                  </a:schemeClr>
                </a:solidFill>
              </a:rPr>
              <a:t>NBI</a:t>
            </a:r>
            <a:r>
              <a:rPr kumimoji="1" lang="en-US" altLang="ja-JP" sz="2000" dirty="0">
                <a:solidFill>
                  <a:schemeClr val="accent2">
                    <a:lumMod val="75000"/>
                  </a:schemeClr>
                </a:solidFill>
              </a:rPr>
              <a:t>”</a:t>
            </a:r>
            <a:br>
              <a:rPr kumimoji="1" lang="en-US" altLang="ja-JP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kumimoji="1" lang="en-US" altLang="ja-JP" sz="2000" dirty="0">
                <a:solidFill>
                  <a:schemeClr val="accent2">
                    <a:lumMod val="75000"/>
                  </a:schemeClr>
                </a:solidFill>
              </a:rPr>
              <a:t>in CT3</a:t>
            </a:r>
            <a:endParaRPr kumimoji="1" lang="ja-JP" alt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C7DC96F-9FE3-4C49-A4BD-28327A92ACB6}"/>
              </a:ext>
            </a:extLst>
          </p:cNvPr>
          <p:cNvSpPr txBox="1"/>
          <p:nvPr/>
        </p:nvSpPr>
        <p:spPr>
          <a:xfrm>
            <a:off x="1451927" y="2810303"/>
            <a:ext cx="87436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431925" algn="l"/>
              </a:tabLst>
            </a:pPr>
            <a:r>
              <a:rPr kumimoji="0" lang="en-US" altLang="ja-JP" sz="1600" b="1" i="0" u="sng" strike="noStrike" cap="none" normalizeH="0" baseline="0" dirty="0">
                <a:ln>
                  <a:noFill/>
                </a:ln>
                <a:effectLst/>
                <a:ea typeface="DengXian" panose="02010600030101010101" pitchFamily="2" charset="-122"/>
              </a:rPr>
              <a:t>5GProtoc</a:t>
            </a:r>
            <a:r>
              <a:rPr kumimoji="0" lang="en-US" altLang="ja-JP" sz="1600" b="0" i="0" strike="noStrike" cap="none" normalizeH="0" baseline="0" dirty="0">
                <a:ln>
                  <a:noFill/>
                </a:ln>
                <a:effectLst/>
                <a:ea typeface="DengXian" panose="02010600030101010101" pitchFamily="2" charset="-122"/>
              </a:rPr>
              <a:t>	Stage-3 5GS NAS protocol development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431925" algn="l"/>
              </a:tabLst>
            </a:pPr>
            <a:r>
              <a:rPr lang="en-US" altLang="ja-JP" sz="1600" b="1" u="sng" dirty="0" err="1"/>
              <a:t>SBIProtoc</a:t>
            </a:r>
            <a:r>
              <a:rPr lang="en-US" altLang="ja-JP" sz="1600" dirty="0"/>
              <a:t>	Service Based Interface Protocol Improvements Release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431925" algn="l"/>
              </a:tabLst>
            </a:pPr>
            <a:r>
              <a:rPr kumimoji="0" lang="en-US" altLang="ja-JP" sz="1600" b="1" i="0" u="sng" strike="noStrike" cap="none" normalizeH="0" baseline="0" dirty="0">
                <a:ln>
                  <a:noFill/>
                </a:ln>
                <a:effectLst/>
                <a:ea typeface="DengXian" panose="02010600030101010101" pitchFamily="2" charset="-122"/>
              </a:rPr>
              <a:t>NBI</a:t>
            </a:r>
            <a:r>
              <a:rPr kumimoji="0" lang="en-US" altLang="ja-JP" sz="1600" b="0" i="0" strike="noStrike" cap="none" normalizeH="0" baseline="0" dirty="0">
                <a:ln>
                  <a:noFill/>
                </a:ln>
                <a:effectLst/>
                <a:ea typeface="DengXian" panose="02010600030101010101" pitchFamily="2" charset="-122"/>
              </a:rPr>
              <a:t>	Enhancements of 3GPP Northbound Interfaces and Application Layer APIs</a:t>
            </a:r>
            <a:r>
              <a:rPr kumimoji="0" lang="en-US" altLang="ja-JP" sz="1600" b="0" i="0" strike="noStrike" cap="none" normalizeH="0" baseline="0" dirty="0">
                <a:ln>
                  <a:noFill/>
                </a:ln>
                <a:effectLst/>
              </a:rPr>
              <a:t> 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BE97837-9931-4997-A004-0FD85A9985AF}"/>
              </a:ext>
            </a:extLst>
          </p:cNvPr>
          <p:cNvCxnSpPr>
            <a:cxnSpLocks/>
          </p:cNvCxnSpPr>
          <p:nvPr/>
        </p:nvCxnSpPr>
        <p:spPr>
          <a:xfrm flipH="1">
            <a:off x="5088950" y="4985617"/>
            <a:ext cx="571501" cy="40957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F8705750-9ADD-4E16-AF67-071070B00619}"/>
              </a:ext>
            </a:extLst>
          </p:cNvPr>
          <p:cNvCxnSpPr>
            <a:cxnSpLocks/>
          </p:cNvCxnSpPr>
          <p:nvPr/>
        </p:nvCxnSpPr>
        <p:spPr>
          <a:xfrm flipH="1">
            <a:off x="4374575" y="5498597"/>
            <a:ext cx="571501" cy="40957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FF6228DF-44D1-4C6A-AB8F-77EDFF2AD296}"/>
              </a:ext>
            </a:extLst>
          </p:cNvPr>
          <p:cNvCxnSpPr>
            <a:cxnSpLocks/>
          </p:cNvCxnSpPr>
          <p:nvPr/>
        </p:nvCxnSpPr>
        <p:spPr>
          <a:xfrm flipH="1">
            <a:off x="4895276" y="4157754"/>
            <a:ext cx="1" cy="29939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A213CF3E-4DC4-4466-959B-CA3BD5821697}"/>
              </a:ext>
            </a:extLst>
          </p:cNvPr>
          <p:cNvCxnSpPr>
            <a:cxnSpLocks/>
          </p:cNvCxnSpPr>
          <p:nvPr/>
        </p:nvCxnSpPr>
        <p:spPr>
          <a:xfrm>
            <a:off x="3849833" y="4457152"/>
            <a:ext cx="3985492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801CC626-052D-40A8-AEC4-2EB255362BB5}"/>
              </a:ext>
            </a:extLst>
          </p:cNvPr>
          <p:cNvCxnSpPr>
            <a:cxnSpLocks/>
          </p:cNvCxnSpPr>
          <p:nvPr/>
        </p:nvCxnSpPr>
        <p:spPr>
          <a:xfrm>
            <a:off x="4231700" y="4182342"/>
            <a:ext cx="0" cy="27481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8B1A6233-FCAC-49B7-95FE-ACF2D9373A02}"/>
              </a:ext>
            </a:extLst>
          </p:cNvPr>
          <p:cNvCxnSpPr>
            <a:cxnSpLocks/>
          </p:cNvCxnSpPr>
          <p:nvPr/>
        </p:nvCxnSpPr>
        <p:spPr>
          <a:xfrm>
            <a:off x="5549325" y="4182342"/>
            <a:ext cx="0" cy="27481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17F26385-6D74-4787-8292-853C447462C8}"/>
              </a:ext>
            </a:extLst>
          </p:cNvPr>
          <p:cNvCxnSpPr>
            <a:cxnSpLocks/>
          </p:cNvCxnSpPr>
          <p:nvPr/>
        </p:nvCxnSpPr>
        <p:spPr>
          <a:xfrm>
            <a:off x="7044750" y="4170048"/>
            <a:ext cx="0" cy="27481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5A6107AB-A6EA-400F-A2BC-7A2173A428BE}"/>
              </a:ext>
            </a:extLst>
          </p:cNvPr>
          <p:cNvCxnSpPr>
            <a:cxnSpLocks/>
          </p:cNvCxnSpPr>
          <p:nvPr/>
        </p:nvCxnSpPr>
        <p:spPr>
          <a:xfrm>
            <a:off x="7727375" y="4164781"/>
            <a:ext cx="0" cy="27481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7061C3EC-A459-4E80-8EAE-40FEC32211F4}"/>
              </a:ext>
            </a:extLst>
          </p:cNvPr>
          <p:cNvCxnSpPr>
            <a:cxnSpLocks/>
          </p:cNvCxnSpPr>
          <p:nvPr/>
        </p:nvCxnSpPr>
        <p:spPr>
          <a:xfrm>
            <a:off x="6339900" y="4182342"/>
            <a:ext cx="0" cy="27481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13138737-3D17-42DB-8818-4FFBF8ED3F7D}"/>
              </a:ext>
            </a:extLst>
          </p:cNvPr>
          <p:cNvCxnSpPr>
            <a:cxnSpLocks/>
          </p:cNvCxnSpPr>
          <p:nvPr/>
        </p:nvCxnSpPr>
        <p:spPr>
          <a:xfrm>
            <a:off x="6495475" y="4457152"/>
            <a:ext cx="0" cy="27481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4029DF18-4707-4DA4-8204-A022BF895D8F}"/>
              </a:ext>
            </a:extLst>
          </p:cNvPr>
          <p:cNvCxnSpPr>
            <a:cxnSpLocks/>
          </p:cNvCxnSpPr>
          <p:nvPr/>
        </p:nvCxnSpPr>
        <p:spPr>
          <a:xfrm>
            <a:off x="5682676" y="4439591"/>
            <a:ext cx="0" cy="27481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ACC7394B-0B83-4006-B445-AC6AA5AEDB9A}"/>
              </a:ext>
            </a:extLst>
          </p:cNvPr>
          <p:cNvCxnSpPr>
            <a:cxnSpLocks/>
          </p:cNvCxnSpPr>
          <p:nvPr/>
        </p:nvCxnSpPr>
        <p:spPr>
          <a:xfrm>
            <a:off x="5019101" y="4457152"/>
            <a:ext cx="0" cy="27481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FEDFBD3E-66B3-4B22-A1B0-62C032248F0B}"/>
              </a:ext>
            </a:extLst>
          </p:cNvPr>
          <p:cNvCxnSpPr>
            <a:cxnSpLocks/>
          </p:cNvCxnSpPr>
          <p:nvPr/>
        </p:nvCxnSpPr>
        <p:spPr>
          <a:xfrm>
            <a:off x="4412676" y="4439591"/>
            <a:ext cx="0" cy="330126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62048238-ADEE-4646-A1E8-5BE4DA94277D}"/>
              </a:ext>
            </a:extLst>
          </p:cNvPr>
          <p:cNvCxnSpPr>
            <a:cxnSpLocks/>
          </p:cNvCxnSpPr>
          <p:nvPr/>
        </p:nvCxnSpPr>
        <p:spPr>
          <a:xfrm>
            <a:off x="7355900" y="4467249"/>
            <a:ext cx="0" cy="27481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563898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42239E-51A4-4426-8A12-DF828B4E9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Some CT activities driven by operators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349480-1AF8-44AB-B07E-96D190877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65873" cy="4351338"/>
          </a:xfrm>
        </p:spPr>
        <p:txBody>
          <a:bodyPr/>
          <a:lstStyle/>
          <a:p>
            <a:pPr marL="534988" indent="-534988"/>
            <a:r>
              <a:rPr lang="fr-FR" altLang="ja-JP" sz="2400" dirty="0"/>
              <a:t>Not only vendors, but operators need to follow CT activities</a:t>
            </a:r>
          </a:p>
          <a:p>
            <a:pPr marL="992188" lvl="1" indent="-534988"/>
            <a:r>
              <a:rPr lang="fr-FR" altLang="ja-JP" sz="2000" dirty="0"/>
              <a:t>Ensure service requirements from operators to be reflected in CT specifications</a:t>
            </a:r>
          </a:p>
          <a:p>
            <a:pPr marL="992188" lvl="1" indent="-534988"/>
            <a:r>
              <a:rPr lang="fr-FR" altLang="ja-JP" sz="2000" dirty="0"/>
              <a:t>Dialogue between vendors and operators are essential to realise the solution in CT </a:t>
            </a:r>
            <a:r>
              <a:rPr lang="fr-FR" altLang="ja-JP" sz="2000" dirty="0" err="1"/>
              <a:t>specifications</a:t>
            </a:r>
            <a:endParaRPr lang="fr-FR" altLang="ja-JP" sz="2000" dirty="0"/>
          </a:p>
          <a:p>
            <a:pPr marL="534988" indent="-534988"/>
            <a:r>
              <a:rPr lang="fr-FR" altLang="ja-JP" sz="2400" dirty="0"/>
              <a:t>Illustration of the importance of the </a:t>
            </a:r>
            <a:r>
              <a:rPr lang="fr-FR" altLang="ja-JP" sz="2400" dirty="0" err="1"/>
              <a:t>presence</a:t>
            </a:r>
            <a:r>
              <a:rPr lang="fr-FR" altLang="ja-JP" sz="2400" dirty="0"/>
              <a:t> of </a:t>
            </a:r>
            <a:r>
              <a:rPr lang="fr-FR" altLang="ja-JP" sz="2400" dirty="0" err="1"/>
              <a:t>operators</a:t>
            </a:r>
            <a:r>
              <a:rPr lang="fr-FR" altLang="ja-JP" sz="2400" dirty="0"/>
              <a:t> in CT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FB07D278-0B00-4E3F-8FD5-4F1667529EA2}"/>
              </a:ext>
            </a:extLst>
          </p:cNvPr>
          <p:cNvSpPr txBox="1">
            <a:spLocks/>
          </p:cNvSpPr>
          <p:nvPr/>
        </p:nvSpPr>
        <p:spPr bwMode="auto">
          <a:xfrm>
            <a:off x="838199" y="3585142"/>
            <a:ext cx="11145984" cy="272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2188" lvl="1" indent="-534988"/>
            <a:r>
              <a:rPr kumimoji="1" lang="en-US" altLang="ja-JP" sz="2000" b="1" dirty="0"/>
              <a:t>Steering of Roaming</a:t>
            </a:r>
          </a:p>
          <a:p>
            <a:pPr marL="1449388" lvl="2" indent="-534988"/>
            <a:r>
              <a:rPr kumimoji="1" lang="en-US" altLang="ja-JP" sz="1800" dirty="0"/>
              <a:t>Operators have various business requirements</a:t>
            </a:r>
          </a:p>
          <a:p>
            <a:pPr marL="1449388" lvl="2" indent="-534988"/>
            <a:r>
              <a:rPr kumimoji="1" lang="en-US" altLang="ja-JP" sz="1800" dirty="0"/>
              <a:t>Vendor assumptions tend to be unique for all operators</a:t>
            </a:r>
          </a:p>
          <a:p>
            <a:pPr marL="1449388" lvl="2" indent="-534988"/>
            <a:r>
              <a:rPr kumimoji="1" lang="en-US" altLang="ja-JP" sz="1800" dirty="0"/>
              <a:t>Details were left to CT to specify and debate on how to reflect operator requirements with the vendor support on the feature</a:t>
            </a:r>
            <a:endParaRPr kumimoji="1" lang="en-US" altLang="ja-JP" dirty="0"/>
          </a:p>
          <a:p>
            <a:pPr marL="1449388" lvl="2" indent="-534988"/>
            <a:endParaRPr kumimoji="1" lang="en-US" altLang="ja-JP" sz="1800" dirty="0"/>
          </a:p>
          <a:p>
            <a:pPr marL="1449388" lvl="2" indent="-534988"/>
            <a:endParaRPr kumimoji="1" lang="en-US" altLang="ja-JP" sz="1800" dirty="0"/>
          </a:p>
          <a:p>
            <a:pPr marL="1449388" lvl="2" indent="-534988"/>
            <a:endParaRPr kumimoji="1" lang="en-US" altLang="ja-JP" sz="1800" dirty="0"/>
          </a:p>
          <a:p>
            <a:pPr marL="992188" lvl="1" indent="-534988"/>
            <a:r>
              <a:rPr kumimoji="1" lang="en-US" altLang="ja-JP" sz="2000" b="1" dirty="0"/>
              <a:t>IMS voice service support and network usability guarantee for UE’s E-UTRA capability disabled scenario in SA 5GS</a:t>
            </a:r>
          </a:p>
          <a:p>
            <a:pPr marL="1449388" lvl="2" indent="-534988"/>
            <a:r>
              <a:rPr kumimoji="1" lang="en-US" altLang="ja-JP" sz="1600" dirty="0"/>
              <a:t>Issue raised from operators providing service for a voice capable 5GS device under specific condition, while 5GS and EPS coverage are not fully spread out. </a:t>
            </a:r>
          </a:p>
          <a:p>
            <a:pPr marL="1449388" lvl="2" indent="-534988"/>
            <a:r>
              <a:rPr kumimoji="1" lang="en-US" altLang="ja-JP" sz="1600" dirty="0"/>
              <a:t>Requires additional handling at UE defined within CT specification, and agreed to start the work with support from several vendors and operators</a:t>
            </a:r>
          </a:p>
          <a:p>
            <a:pPr marL="1449388" lvl="2" indent="-534988"/>
            <a:endParaRPr kumimoji="1" lang="en-US" altLang="ja-JP" sz="1800" dirty="0"/>
          </a:p>
        </p:txBody>
      </p:sp>
    </p:spTree>
    <p:extLst>
      <p:ext uri="{BB962C8B-B14F-4D97-AF65-F5344CB8AC3E}">
        <p14:creationId xmlns:p14="http://schemas.microsoft.com/office/powerpoint/2010/main" val="1945314480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Thank</a:t>
            </a:r>
            <a:r>
              <a:rPr lang="fr-FR" dirty="0"/>
              <a:t> You!</a:t>
            </a:r>
          </a:p>
        </p:txBody>
      </p:sp>
      <p:pic>
        <p:nvPicPr>
          <p:cNvPr id="4" name="Picture 8" descr="webp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486145" y="1929275"/>
            <a:ext cx="4291012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58129" y="5350337"/>
            <a:ext cx="3134895" cy="72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1400" dirty="0"/>
              <a:t>Lionel Morand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1400" dirty="0"/>
              <a:t>TSG CT Chair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1400" dirty="0"/>
              <a:t>ETSI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/>
              <a:t>lionel.morand@orange.com</a:t>
            </a:r>
            <a:endParaRPr lang="fr-FR" altLang="en-US" sz="1400" dirty="0"/>
          </a:p>
          <a:p>
            <a:pPr>
              <a:buFontTx/>
              <a:buNone/>
            </a:pPr>
            <a:endParaRPr lang="fr-FR" altLang="en-US" sz="1400" dirty="0"/>
          </a:p>
          <a:p>
            <a:pPr>
              <a:buFontTx/>
              <a:buNone/>
            </a:pPr>
            <a:endParaRPr lang="en-US" altLang="en-US" sz="1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79" y="5399737"/>
            <a:ext cx="775154" cy="81280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E1C9AFC-33AB-496A-97DC-38BFD16F5878}"/>
              </a:ext>
            </a:extLst>
          </p:cNvPr>
          <p:cNvSpPr txBox="1">
            <a:spLocks/>
          </p:cNvSpPr>
          <p:nvPr/>
        </p:nvSpPr>
        <p:spPr bwMode="auto">
          <a:xfrm>
            <a:off x="8670308" y="5263935"/>
            <a:ext cx="2954008" cy="98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1400" dirty="0"/>
              <a:t>Hiroshi Ishikawa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1400" dirty="0"/>
              <a:t>TSG CT WG4 Vicechair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en-US" sz="1400" dirty="0"/>
              <a:t>TTC</a:t>
            </a:r>
            <a:br>
              <a:rPr lang="fr-FR" altLang="en-US" sz="1400" dirty="0"/>
            </a:br>
            <a:r>
              <a:rPr lang="en-US" sz="1400" dirty="0"/>
              <a:t>hiroshi.ishikawa.ev</a:t>
            </a:r>
            <a:r>
              <a:rPr lang="en-US" altLang="en-US" sz="1400" dirty="0"/>
              <a:t>@nttdocomo.</a:t>
            </a:r>
            <a:r>
              <a:rPr lang="en-US" sz="1400" dirty="0"/>
              <a:t>com</a:t>
            </a:r>
            <a:endParaRPr lang="fr-FR" altLang="en-US" sz="1400" dirty="0"/>
          </a:p>
          <a:p>
            <a:pPr>
              <a:buFontTx/>
              <a:buNone/>
            </a:pPr>
            <a:endParaRPr lang="en-US" altLang="en-US" sz="1400" dirty="0"/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E589814B-8A10-4DB8-AE09-FD06E4CD7A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964" y="5313504"/>
            <a:ext cx="685678" cy="89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1791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Agenda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7675" indent="-447675">
              <a:tabLst>
                <a:tab pos="628650" algn="l"/>
              </a:tabLst>
              <a:defRPr/>
            </a:pPr>
            <a:endParaRPr lang="en-US" dirty="0"/>
          </a:p>
          <a:p>
            <a:pPr marL="447675" indent="-447675">
              <a:tabLst>
                <a:tab pos="628650" algn="l"/>
              </a:tabLst>
              <a:defRPr/>
            </a:pPr>
            <a:r>
              <a:rPr lang="en-US" dirty="0"/>
              <a:t>About 3GPP TSG CT</a:t>
            </a:r>
          </a:p>
          <a:p>
            <a:pPr marL="447675" indent="-447675">
              <a:tabLst>
                <a:tab pos="628650" algn="l"/>
              </a:tabLst>
              <a:defRPr/>
            </a:pPr>
            <a:r>
              <a:rPr lang="en-US" dirty="0"/>
              <a:t>Rel-17: From where we were…</a:t>
            </a:r>
          </a:p>
          <a:p>
            <a:pPr marL="447675" indent="-447675">
              <a:tabLst>
                <a:tab pos="628650" algn="l"/>
              </a:tabLst>
              <a:defRPr/>
            </a:pPr>
            <a:r>
              <a:rPr lang="en-US" dirty="0"/>
              <a:t>Rel-17: …To where we are</a:t>
            </a:r>
          </a:p>
          <a:p>
            <a:pPr marL="447675" indent="-447675">
              <a:tabLst>
                <a:tab pos="628650" algn="l"/>
              </a:tabLst>
              <a:defRPr/>
            </a:pPr>
            <a:r>
              <a:rPr lang="en-US" altLang="fr-FR" dirty="0">
                <a:solidFill>
                  <a:srgbClr val="000000"/>
                </a:solidFill>
              </a:rPr>
              <a:t>CT activities for successful 5G rollout</a:t>
            </a:r>
            <a:endParaRPr lang="en-US" dirty="0"/>
          </a:p>
          <a:p>
            <a:pPr marL="457200" lvl="1" indent="0">
              <a:buFont typeface="Arial" pitchFamily="34" charset="0"/>
              <a:buNone/>
              <a:defRPr/>
            </a:pPr>
            <a:endParaRPr lang="en-US" altLang="en-US" sz="1800" dirty="0"/>
          </a:p>
          <a:p>
            <a:pPr marL="539750" indent="-539750">
              <a:spcBef>
                <a:spcPts val="0"/>
              </a:spcBef>
              <a:spcAft>
                <a:spcPts val="600"/>
              </a:spcAft>
              <a:defRPr/>
            </a:pPr>
            <a:endParaRPr lang="en-US" altLang="en-US" sz="2000" dirty="0"/>
          </a:p>
          <a:p>
            <a:pPr marL="804863" lvl="1" indent="-265113">
              <a:spcBef>
                <a:spcPts val="0"/>
              </a:spcBef>
              <a:spcAft>
                <a:spcPts val="600"/>
              </a:spcAft>
              <a:defRPr/>
            </a:pPr>
            <a:endParaRPr lang="en-US" altLang="en-US" sz="2000" dirty="0"/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About 3GPP TSG CT</a:t>
            </a:r>
            <a:br>
              <a:rPr lang="en-US" altLang="en-US" dirty="0">
                <a:solidFill>
                  <a:srgbClr val="000000"/>
                </a:solidFill>
              </a:rPr>
            </a:br>
            <a:br>
              <a:rPr lang="en-US" altLang="en-US" sz="2000" i="1" dirty="0">
                <a:solidFill>
                  <a:srgbClr val="000000"/>
                </a:solidFill>
              </a:rPr>
            </a:br>
            <a:r>
              <a:rPr lang="en-US" altLang="en-US" sz="2000" i="1" dirty="0">
                <a:solidFill>
                  <a:srgbClr val="000000"/>
                </a:solidFill>
              </a:rPr>
              <a:t>From circuit-switched network to IP-based system</a:t>
            </a:r>
            <a:br>
              <a:rPr lang="en-US" altLang="en-US" sz="2000" i="1" dirty="0">
                <a:solidFill>
                  <a:srgbClr val="000000"/>
                </a:solidFill>
              </a:rPr>
            </a:br>
            <a:r>
              <a:rPr lang="en-US" altLang="en-US" sz="2000" i="1" dirty="0">
                <a:solidFill>
                  <a:srgbClr val="000000"/>
                </a:solidFill>
              </a:rPr>
              <a:t>From mobile terminal to any device…</a:t>
            </a:r>
            <a:br>
              <a:rPr lang="en-US" altLang="en-US" sz="2000" i="1" dirty="0">
                <a:solidFill>
                  <a:srgbClr val="000000"/>
                </a:solidFill>
              </a:rPr>
            </a:br>
            <a:r>
              <a:rPr lang="en-US" altLang="en-US" sz="2000" i="1" dirty="0">
                <a:solidFill>
                  <a:srgbClr val="000000"/>
                </a:solidFill>
              </a:rPr>
              <a:t>From a telco-centric network to a flexible service enabler platform…</a:t>
            </a:r>
            <a:endParaRPr lang="fr-FR" alt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B893234-5B65-4CF6-8075-5723A0C73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2139351"/>
            <a:ext cx="3700732" cy="370073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2" name="Title 1"/>
          <p:cNvSpPr>
            <a:spLocks noGrp="1"/>
          </p:cNvSpPr>
          <p:nvPr>
            <p:ph type="title"/>
          </p:nvPr>
        </p:nvSpPr>
        <p:spPr>
          <a:xfrm>
            <a:off x="332361" y="365125"/>
            <a:ext cx="10515600" cy="1325563"/>
          </a:xfrm>
        </p:spPr>
        <p:txBody>
          <a:bodyPr/>
          <a:lstStyle/>
          <a:p>
            <a:r>
              <a:rPr lang="en-US" altLang="fr-FR" dirty="0"/>
              <a:t>TSG Core Network and Terminals (TSG CT)</a:t>
            </a:r>
            <a:endParaRPr lang="en-US" altLang="en-US" dirty="0"/>
          </a:p>
        </p:txBody>
      </p:sp>
      <p:sp>
        <p:nvSpPr>
          <p:cNvPr id="54" name="Content Placeholder 2"/>
          <p:cNvSpPr>
            <a:spLocks noGrp="1"/>
          </p:cNvSpPr>
          <p:nvPr>
            <p:ph idx="1"/>
          </p:nvPr>
        </p:nvSpPr>
        <p:spPr>
          <a:xfrm>
            <a:off x="5486635" y="1706159"/>
            <a:ext cx="4402137" cy="4631204"/>
          </a:xfrm>
        </p:spPr>
        <p:txBody>
          <a:bodyPr>
            <a:normAutofit fontScale="85000" lnSpcReduction="20000"/>
          </a:bodyPr>
          <a:lstStyle/>
          <a:p>
            <a:r>
              <a:rPr lang="en-US" altLang="fr-FR" dirty="0"/>
              <a:t>Network Enabler factory</a:t>
            </a:r>
          </a:p>
          <a:p>
            <a:pPr lvl="1"/>
            <a:r>
              <a:rPr lang="en-US" altLang="fr-FR" dirty="0"/>
              <a:t>Transforming service functional requirements into network enablers</a:t>
            </a:r>
          </a:p>
          <a:p>
            <a:r>
              <a:rPr lang="en-US" altLang="fr-FR" dirty="0"/>
              <a:t>Responsible of detailed  protocol specifications for:</a:t>
            </a:r>
          </a:p>
          <a:p>
            <a:pPr lvl="1"/>
            <a:r>
              <a:rPr lang="en-US" altLang="fr-FR" dirty="0"/>
              <a:t>Control and user signaling planes</a:t>
            </a:r>
          </a:p>
          <a:p>
            <a:pPr lvl="1"/>
            <a:r>
              <a:rPr lang="en-US" altLang="fr-FR" dirty="0"/>
              <a:t>User and terminal mobility management</a:t>
            </a:r>
          </a:p>
          <a:p>
            <a:pPr lvl="1"/>
            <a:r>
              <a:rPr lang="en-US" altLang="fr-FR" dirty="0"/>
              <a:t>Call/session control</a:t>
            </a:r>
          </a:p>
          <a:p>
            <a:pPr lvl="1"/>
            <a:r>
              <a:rPr lang="en-US" altLang="fr-FR" dirty="0"/>
              <a:t>Policy, charging QoS enforcement</a:t>
            </a:r>
          </a:p>
          <a:p>
            <a:pPr lvl="1"/>
            <a:r>
              <a:rPr lang="en-US" altLang="fr-FR" dirty="0"/>
              <a:t>Interworking with external networks</a:t>
            </a:r>
          </a:p>
          <a:p>
            <a:pPr lvl="1"/>
            <a:r>
              <a:rPr lang="en-US" altLang="fr-FR" dirty="0"/>
              <a:t>Network capabilities exposure</a:t>
            </a:r>
          </a:p>
          <a:p>
            <a:pPr lvl="1"/>
            <a:r>
              <a:rPr lang="en-US" altLang="fr-FR" dirty="0"/>
              <a:t>3GPP smart card applications, and the interface with the Mobile Terminal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2AD4759-D573-4AEC-8055-EF4AADDF5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07" y="2022751"/>
            <a:ext cx="4531574" cy="3851838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 rot="9216277" flipV="1">
            <a:off x="3191818" y="2074325"/>
            <a:ext cx="1081088" cy="56991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" sz="1100" b="1" dirty="0"/>
              <a:t>you are here</a:t>
            </a:r>
            <a:endParaRPr lang="en-US" sz="1100" b="1" dirty="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651F7720-EBC5-4D7F-8EE0-C423729AE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664" y="1892149"/>
            <a:ext cx="2285999" cy="38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Rel-17: From where we were…</a:t>
            </a:r>
            <a:endParaRPr lang="fr-FR" altLang="fr-FR" dirty="0"/>
          </a:p>
        </p:txBody>
      </p:sp>
      <p:pic>
        <p:nvPicPr>
          <p:cNvPr id="2050" name="Picture 2" descr="Future, past, present - wooden signpost, roadsign with three peintures  murales • tableaux nuage, ciel, millésime | myloview.fr">
            <a:extLst>
              <a:ext uri="{FF2B5EF4-FFF2-40B4-BE49-F238E27FC236}">
                <a16:creationId xmlns:a16="http://schemas.microsoft.com/office/drawing/2014/main" id="{EA186101-3562-4C60-B666-0F6C79365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2" y="191048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Release 15: New Paradigm with 5G</a:t>
            </a: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322263" y="1825625"/>
            <a:ext cx="5380037" cy="4351338"/>
          </a:xfrm>
        </p:spPr>
        <p:txBody>
          <a:bodyPr/>
          <a:lstStyle/>
          <a:p>
            <a:r>
              <a:rPr lang="fr-FR" altLang="fr-FR" sz="2000" dirty="0"/>
              <a:t>Not </a:t>
            </a:r>
            <a:r>
              <a:rPr lang="fr-FR" altLang="fr-FR" sz="2000" dirty="0" err="1"/>
              <a:t>Everywhere</a:t>
            </a:r>
            <a:r>
              <a:rPr lang="fr-FR" altLang="fr-FR" sz="2000" dirty="0"/>
              <a:t>…</a:t>
            </a:r>
          </a:p>
          <a:p>
            <a:pPr lvl="1"/>
            <a:r>
              <a:rPr lang="fr-FR" altLang="fr-FR" sz="1600" dirty="0"/>
              <a:t>User Plane, UE/CN interfaces, CUPS </a:t>
            </a:r>
            <a:r>
              <a:rPr lang="fr-FR" altLang="fr-FR" sz="1600" dirty="0" err="1"/>
              <a:t>inherited</a:t>
            </a:r>
            <a:r>
              <a:rPr lang="fr-FR" altLang="fr-FR" sz="1600" dirty="0"/>
              <a:t> </a:t>
            </a:r>
            <a:r>
              <a:rPr lang="fr-FR" altLang="fr-FR" sz="1600" dirty="0" err="1"/>
              <a:t>from</a:t>
            </a:r>
            <a:r>
              <a:rPr lang="fr-FR" altLang="fr-FR" sz="1600" dirty="0"/>
              <a:t> 4G</a:t>
            </a:r>
          </a:p>
          <a:p>
            <a:pPr lvl="1"/>
            <a:endParaRPr lang="fr-FR" altLang="fr-FR" sz="1600" dirty="0"/>
          </a:p>
          <a:p>
            <a:r>
              <a:rPr lang="fr-FR" altLang="fr-FR" sz="2000" dirty="0"/>
              <a:t>But in the Control Plane:</a:t>
            </a:r>
            <a:endParaRPr lang="fr-FR" altLang="fr-FR" sz="1600" dirty="0"/>
          </a:p>
          <a:p>
            <a:pPr lvl="1"/>
            <a:r>
              <a:rPr lang="fr-FR" altLang="fr-FR" sz="1800" dirty="0"/>
              <a:t>New Service-</a:t>
            </a:r>
            <a:r>
              <a:rPr lang="fr-FR" altLang="fr-FR" sz="1800" dirty="0" err="1"/>
              <a:t>based</a:t>
            </a:r>
            <a:r>
              <a:rPr lang="fr-FR" altLang="fr-FR" sz="1800" dirty="0"/>
              <a:t> Architecture</a:t>
            </a:r>
          </a:p>
          <a:p>
            <a:pPr lvl="2"/>
            <a:r>
              <a:rPr lang="en-US" altLang="fr-FR" sz="1600" dirty="0"/>
              <a:t>Virtualization, Cloud-friendly </a:t>
            </a:r>
          </a:p>
          <a:p>
            <a:pPr lvl="2"/>
            <a:r>
              <a:rPr lang="en-US" altLang="fr-FR" sz="1600" dirty="0"/>
              <a:t>Programmable, stateless, scalable</a:t>
            </a:r>
          </a:p>
          <a:p>
            <a:pPr lvl="2"/>
            <a:r>
              <a:rPr lang="en-US" altLang="fr-FR" sz="1600" dirty="0"/>
              <a:t>Ease the introduction of any new feature/service</a:t>
            </a:r>
          </a:p>
          <a:p>
            <a:pPr lvl="1"/>
            <a:r>
              <a:rPr lang="en-US" altLang="fr-FR" sz="1600" dirty="0"/>
              <a:t>Main Decision: Define RESTful APIs to expose services offered by NF</a:t>
            </a:r>
          </a:p>
          <a:p>
            <a:pPr lvl="2"/>
            <a:r>
              <a:rPr lang="en-US" altLang="fr-FR" sz="1600" dirty="0"/>
              <a:t>Use of HTTP/2 as transport protocol</a:t>
            </a:r>
          </a:p>
          <a:p>
            <a:pPr lvl="2"/>
            <a:r>
              <a:rPr lang="en-US" altLang="fr-FR" sz="1600" dirty="0"/>
              <a:t>API Design based on the </a:t>
            </a:r>
            <a:r>
              <a:rPr lang="en-US" altLang="fr-FR" sz="1600" dirty="0" err="1"/>
              <a:t>REpresentational</a:t>
            </a:r>
            <a:r>
              <a:rPr lang="en-US" altLang="fr-FR" sz="1600" dirty="0"/>
              <a:t> State Transfer (REST) principles</a:t>
            </a:r>
          </a:p>
          <a:p>
            <a:pPr lvl="2"/>
            <a:r>
              <a:rPr lang="en-US" altLang="fr-FR" sz="1600" dirty="0"/>
              <a:t>JavaScript Object Notation (JSON) as a data format </a:t>
            </a:r>
          </a:p>
          <a:p>
            <a:pPr lvl="2"/>
            <a:r>
              <a:rPr lang="en-US" altLang="fr-FR" sz="1600" dirty="0"/>
              <a:t>Standardized versioning mechanism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206D59B-C90D-4A03-8467-AB31A7ACF18E}"/>
              </a:ext>
            </a:extLst>
          </p:cNvPr>
          <p:cNvSpPr txBox="1"/>
          <p:nvPr/>
        </p:nvSpPr>
        <p:spPr>
          <a:xfrm rot="18606656">
            <a:off x="-48524" y="542537"/>
            <a:ext cx="1581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i="1" dirty="0" err="1"/>
              <a:t>Frozen</a:t>
            </a:r>
            <a:r>
              <a:rPr lang="fr-FR" altLang="fr-FR" sz="1200" i="1" dirty="0"/>
              <a:t> in June 2019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F8EDEA01-AFAE-41AC-B162-7187B9D23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4305" y="5714714"/>
            <a:ext cx="2595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altLang="fr-FR" dirty="0"/>
              <a:t>5G System architecture</a:t>
            </a:r>
            <a:endParaRPr lang="fr-FR" alt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B6B5ABD-B4C7-4706-90F3-41D55B6A8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639" y="1825625"/>
            <a:ext cx="6318089" cy="393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91372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Release 16: Building on </a:t>
            </a:r>
            <a:r>
              <a:rPr lang="fr-FR" altLang="fr-FR" dirty="0" err="1"/>
              <a:t>core</a:t>
            </a:r>
            <a:r>
              <a:rPr lang="fr-FR" altLang="fr-FR" dirty="0"/>
              <a:t> </a:t>
            </a:r>
            <a:r>
              <a:rPr lang="fr-FR" altLang="fr-FR" dirty="0" err="1"/>
              <a:t>capabilities</a:t>
            </a:r>
            <a:endParaRPr lang="fr-FR" altLang="fr-FR" dirty="0"/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5037306" cy="4351338"/>
          </a:xfrm>
        </p:spPr>
        <p:txBody>
          <a:bodyPr numCol="1"/>
          <a:lstStyle/>
          <a:p>
            <a:r>
              <a:rPr lang="fr-FR" altLang="fr-FR" sz="2400" dirty="0" err="1"/>
              <a:t>Adding</a:t>
            </a:r>
            <a:r>
              <a:rPr lang="fr-FR" altLang="fr-FR" sz="2400" dirty="0"/>
              <a:t> new </a:t>
            </a:r>
            <a:r>
              <a:rPr lang="fr-FR" altLang="fr-FR" sz="2400" dirty="0" err="1"/>
              <a:t>features</a:t>
            </a:r>
            <a:endParaRPr lang="en-US" altLang="fr-FR" sz="2400" dirty="0"/>
          </a:p>
          <a:p>
            <a:pPr lvl="1"/>
            <a:r>
              <a:rPr lang="en-US" altLang="fr-FR" sz="1800" dirty="0"/>
              <a:t>Introduction of additional services</a:t>
            </a:r>
          </a:p>
          <a:p>
            <a:pPr lvl="2"/>
            <a:r>
              <a:rPr lang="en-US" altLang="fr-FR" sz="1600" dirty="0"/>
              <a:t>New APIs for IMS integration, Steering of roaming, Location services, etc.</a:t>
            </a:r>
          </a:p>
          <a:p>
            <a:pPr lvl="1"/>
            <a:r>
              <a:rPr lang="en-GB" altLang="fr-FR" sz="1800" dirty="0"/>
              <a:t>Storage mechanism of stateless/</a:t>
            </a:r>
            <a:r>
              <a:rPr lang="en-GB" altLang="fr-FR" sz="1800" dirty="0" err="1"/>
              <a:t>dataless</a:t>
            </a:r>
            <a:r>
              <a:rPr lang="en-GB" altLang="fr-FR" sz="1800" dirty="0"/>
              <a:t> NF</a:t>
            </a:r>
          </a:p>
          <a:p>
            <a:pPr lvl="2"/>
            <a:r>
              <a:rPr lang="en-US" altLang="fr-FR" sz="1600" dirty="0"/>
              <a:t>New API to store dynamic state data in dedicated database (UDSF).</a:t>
            </a:r>
          </a:p>
          <a:p>
            <a:pPr lvl="1"/>
            <a:r>
              <a:rPr lang="en-US" altLang="fr-FR" sz="1800" dirty="0"/>
              <a:t>User data interworking mechanisms between 4G and 5G</a:t>
            </a:r>
          </a:p>
          <a:p>
            <a:pPr lvl="2"/>
            <a:r>
              <a:rPr lang="en-US" altLang="fr-FR" sz="1600" dirty="0"/>
              <a:t>New API to interconnect HSS in EPC and UDR in 5GC</a:t>
            </a:r>
          </a:p>
          <a:p>
            <a:pPr lvl="1"/>
            <a:r>
              <a:rPr lang="en-US" altLang="fr-FR" sz="1800" dirty="0"/>
              <a:t>Load and Overload Control mechanisms for 5GC </a:t>
            </a:r>
          </a:p>
          <a:p>
            <a:pPr lvl="1"/>
            <a:r>
              <a:rPr lang="en-GB" altLang="fr-FR" sz="1800" dirty="0"/>
              <a:t>Interworking between NR and UTRAN Voice Call Continuity</a:t>
            </a:r>
            <a:endParaRPr lang="en-US" altLang="fr-FR" sz="1800" dirty="0"/>
          </a:p>
          <a:p>
            <a:endParaRPr lang="fr-FR" altLang="fr-FR" sz="2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509A88C-C9C1-40E6-9401-FE6845B43CF3}"/>
              </a:ext>
            </a:extLst>
          </p:cNvPr>
          <p:cNvSpPr txBox="1"/>
          <p:nvPr/>
        </p:nvSpPr>
        <p:spPr>
          <a:xfrm rot="18606656">
            <a:off x="-48524" y="542537"/>
            <a:ext cx="1581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i="1" dirty="0" err="1"/>
              <a:t>Frozen</a:t>
            </a:r>
            <a:r>
              <a:rPr lang="fr-FR" altLang="fr-FR" sz="1200" i="1" dirty="0"/>
              <a:t> in July 2020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F62A80E1-F634-463D-8170-7E211A6038C2}"/>
              </a:ext>
            </a:extLst>
          </p:cNvPr>
          <p:cNvSpPr txBox="1">
            <a:spLocks/>
          </p:cNvSpPr>
          <p:nvPr/>
        </p:nvSpPr>
        <p:spPr bwMode="auto">
          <a:xfrm>
            <a:off x="6316496" y="1825625"/>
            <a:ext cx="5037306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2400" dirty="0"/>
              <a:t>More support to </a:t>
            </a:r>
            <a:r>
              <a:rPr lang="fr-FR" altLang="fr-FR" sz="2400" dirty="0" err="1"/>
              <a:t>Verticals</a:t>
            </a:r>
            <a:endParaRPr lang="en-GB" altLang="fr-FR" sz="2400" dirty="0"/>
          </a:p>
          <a:p>
            <a:pPr lvl="1"/>
            <a:r>
              <a:rPr lang="en-GB" altLang="fr-FR" sz="1800" dirty="0"/>
              <a:t>5G Enablers for Network Automation </a:t>
            </a:r>
          </a:p>
          <a:p>
            <a:pPr lvl="1"/>
            <a:r>
              <a:rPr lang="en-GB" altLang="fr-FR" sz="1800" dirty="0"/>
              <a:t>Support of time sensitive communication</a:t>
            </a:r>
          </a:p>
          <a:p>
            <a:pPr lvl="1"/>
            <a:r>
              <a:rPr lang="en-GB" altLang="fr-FR" sz="1800" dirty="0"/>
              <a:t>Common capabilities for a Service Enabler Architecture Layer</a:t>
            </a:r>
          </a:p>
          <a:p>
            <a:pPr lvl="1"/>
            <a:r>
              <a:rPr lang="en-CA" altLang="fr-FR" sz="1800" dirty="0"/>
              <a:t>Cellular IoT functionality for 5G System</a:t>
            </a:r>
          </a:p>
          <a:p>
            <a:pPr lvl="1"/>
            <a:r>
              <a:rPr lang="en-GB" altLang="fr-FR" sz="1800" dirty="0"/>
              <a:t>Support of advanced V2X services over 5G</a:t>
            </a:r>
          </a:p>
          <a:p>
            <a:pPr lvl="1"/>
            <a:r>
              <a:rPr lang="en-GB" altLang="fr-FR" sz="1800" dirty="0"/>
              <a:t> Further protocol enhancements for</a:t>
            </a:r>
          </a:p>
          <a:p>
            <a:pPr lvl="2"/>
            <a:r>
              <a:rPr lang="en-GB" altLang="fr-FR" sz="1600" dirty="0"/>
              <a:t>Mission Critical Services</a:t>
            </a:r>
          </a:p>
          <a:p>
            <a:pPr lvl="2"/>
            <a:r>
              <a:rPr lang="en-GB" altLang="fr-FR" sz="1600" dirty="0"/>
              <a:t>Public Warning System</a:t>
            </a:r>
          </a:p>
          <a:p>
            <a:pPr lvl="2"/>
            <a:r>
              <a:rPr lang="fr-FR" altLang="fr-FR" sz="1600" dirty="0"/>
              <a:t>Future Railway Mobile Communication System</a:t>
            </a:r>
            <a:endParaRPr lang="en-GB" altLang="fr-FR" sz="1600" dirty="0"/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Rel-17: … To Where We Are</a:t>
            </a:r>
            <a:endParaRPr lang="fr-FR" altLang="fr-FR" dirty="0"/>
          </a:p>
        </p:txBody>
      </p:sp>
      <p:pic>
        <p:nvPicPr>
          <p:cNvPr id="3" name="Picture 2" descr="Future, past, present - wooden signpost, roadsign with three peintures  murales • tableaux nuage, ciel, millésime | myloview.fr">
            <a:extLst>
              <a:ext uri="{FF2B5EF4-FFF2-40B4-BE49-F238E27FC236}">
                <a16:creationId xmlns:a16="http://schemas.microsoft.com/office/drawing/2014/main" id="{FD0B136F-424B-483F-B1E8-F50F2A43B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2" y="191048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676954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BC25DC-8314-4EE3-BE33-019644198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3GPP Release Timelines (</a:t>
            </a:r>
            <a:r>
              <a:rPr lang="fr-FR" dirty="0" err="1"/>
              <a:t>current</a:t>
            </a:r>
            <a:r>
              <a:rPr lang="fr-FR" dirty="0"/>
              <a:t>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E3F5B9-D784-4009-AC28-4523BF592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Rel-17 for CT:</a:t>
            </a:r>
          </a:p>
          <a:p>
            <a:pPr lvl="1"/>
            <a:r>
              <a:rPr lang="fr-FR" dirty="0"/>
              <a:t>49 </a:t>
            </a:r>
            <a:r>
              <a:rPr lang="fr-FR" dirty="0" err="1"/>
              <a:t>work</a:t>
            </a:r>
            <a:r>
              <a:rPr lang="fr-FR" dirty="0"/>
              <a:t> items, 7 </a:t>
            </a:r>
            <a:r>
              <a:rPr lang="fr-FR" dirty="0" err="1"/>
              <a:t>small</a:t>
            </a:r>
            <a:r>
              <a:rPr lang="fr-FR" dirty="0"/>
              <a:t> </a:t>
            </a:r>
            <a:r>
              <a:rPr lang="fr-FR" dirty="0" err="1"/>
              <a:t>technical</a:t>
            </a:r>
            <a:r>
              <a:rPr lang="fr-FR" dirty="0"/>
              <a:t> </a:t>
            </a:r>
            <a:r>
              <a:rPr lang="fr-FR" dirty="0" err="1"/>
              <a:t>enhancements</a:t>
            </a:r>
            <a:r>
              <a:rPr lang="fr-FR" dirty="0"/>
              <a:t>, 5 </a:t>
            </a:r>
            <a:r>
              <a:rPr lang="fr-FR" dirty="0" err="1"/>
              <a:t>study</a:t>
            </a:r>
            <a:r>
              <a:rPr lang="fr-FR" dirty="0"/>
              <a:t> items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9B22966-F12E-40A2-9FAE-C56F6ADCF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74" y="1753733"/>
            <a:ext cx="9193652" cy="3708288"/>
          </a:xfrm>
          <a:prstGeom prst="rect">
            <a:avLst/>
          </a:prstGeom>
        </p:spPr>
      </p:pic>
      <p:pic>
        <p:nvPicPr>
          <p:cNvPr id="6" name="Graphic 8" descr="Magnifying glass with solid fill">
            <a:extLst>
              <a:ext uri="{FF2B5EF4-FFF2-40B4-BE49-F238E27FC236}">
                <a16:creationId xmlns:a16="http://schemas.microsoft.com/office/drawing/2014/main" id="{17B586F7-31C2-478D-8FE2-BD412CA00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036" y="2692371"/>
            <a:ext cx="2042791" cy="190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434792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40984</TotalTime>
  <Words>888</Words>
  <Application>Microsoft Office PowerPoint</Application>
  <PresentationFormat>ワイド画面</PresentationFormat>
  <Paragraphs>139</Paragraphs>
  <Slides>16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3" baseType="lpstr">
      <vt:lpstr>BIZ UDPゴシック</vt:lpstr>
      <vt:lpstr>Arial</vt:lpstr>
      <vt:lpstr>Calibri</vt:lpstr>
      <vt:lpstr>Calibri Light</vt:lpstr>
      <vt:lpstr>Times New Roman</vt:lpstr>
      <vt:lpstr>Office Theme</vt:lpstr>
      <vt:lpstr>Picture</vt:lpstr>
      <vt:lpstr>Evolution of  the Core Network in 5G </vt:lpstr>
      <vt:lpstr>Agenda</vt:lpstr>
      <vt:lpstr>About 3GPP TSG CT  From circuit-switched network to IP-based system From mobile terminal to any device… From a telco-centric network to a flexible service enabler platform…</vt:lpstr>
      <vt:lpstr>TSG Core Network and Terminals (TSG CT)</vt:lpstr>
      <vt:lpstr>Rel-17: From where we were…</vt:lpstr>
      <vt:lpstr>Release 15: New Paradigm with 5G</vt:lpstr>
      <vt:lpstr>Release 16: Building on core capabilities</vt:lpstr>
      <vt:lpstr>Rel-17: … To Where We Are</vt:lpstr>
      <vt:lpstr>3GPP Release Timelines (current)</vt:lpstr>
      <vt:lpstr>Rel-17: New Features (non-exhaustive)</vt:lpstr>
      <vt:lpstr>Rel-17: New Features (non-exhaustive)</vt:lpstr>
      <vt:lpstr>CT activities for successful 5G rollout</vt:lpstr>
      <vt:lpstr>Tasks in CT for successful 5G rollout</vt:lpstr>
      <vt:lpstr>5GC Protocol Enhancements</vt:lpstr>
      <vt:lpstr>Some CT activities driven by operators</vt:lpstr>
      <vt:lpstr>Thank You!</vt:lpstr>
    </vt:vector>
  </TitlesOfParts>
  <Company>3GPP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3GPP template</dc:title>
  <dc:creator>Kevin Flynn</dc:creator>
  <dc:description>© 3GPP 2018</dc:description>
  <cp:lastModifiedBy>H ISHIKAWA (NTT DOCOMO) r2-1-1</cp:lastModifiedBy>
  <cp:revision>894</cp:revision>
  <dcterms:created xsi:type="dcterms:W3CDTF">2010-02-05T13:52:04Z</dcterms:created>
  <dcterms:modified xsi:type="dcterms:W3CDTF">2021-10-20T09:18:27Z</dcterms:modified>
  <cp:contentStatus>Template 2017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readonly">
    <vt:lpwstr/>
  </property>
  <property fmtid="{D5CDD505-2E9C-101B-9397-08002B2CF9AE}" pid="3" name="_change">
    <vt:lpwstr/>
  </property>
  <property fmtid="{D5CDD505-2E9C-101B-9397-08002B2CF9AE}" pid="4" name="_full-control">
    <vt:lpwstr/>
  </property>
  <property fmtid="{D5CDD505-2E9C-101B-9397-08002B2CF9AE}" pid="5" name="sflag">
    <vt:lpwstr>1572471997</vt:lpwstr>
  </property>
  <property fmtid="{D5CDD505-2E9C-101B-9397-08002B2CF9AE}" pid="6" name="MSIP_Label_07222825-62ea-40f3-96b5-5375c07996e2_Enabled">
    <vt:lpwstr>true</vt:lpwstr>
  </property>
  <property fmtid="{D5CDD505-2E9C-101B-9397-08002B2CF9AE}" pid="7" name="MSIP_Label_07222825-62ea-40f3-96b5-5375c07996e2_SetDate">
    <vt:lpwstr>2021-10-20T09:04:36Z</vt:lpwstr>
  </property>
  <property fmtid="{D5CDD505-2E9C-101B-9397-08002B2CF9AE}" pid="8" name="MSIP_Label_07222825-62ea-40f3-96b5-5375c07996e2_Method">
    <vt:lpwstr>Privileged</vt:lpwstr>
  </property>
  <property fmtid="{D5CDD505-2E9C-101B-9397-08002B2CF9AE}" pid="9" name="MSIP_Label_07222825-62ea-40f3-96b5-5375c07996e2_Name">
    <vt:lpwstr>unrestricted_parent.2</vt:lpwstr>
  </property>
  <property fmtid="{D5CDD505-2E9C-101B-9397-08002B2CF9AE}" pid="10" name="MSIP_Label_07222825-62ea-40f3-96b5-5375c07996e2_SiteId">
    <vt:lpwstr>90c7a20a-f34b-40bf-bc48-b9253b6f5d20</vt:lpwstr>
  </property>
  <property fmtid="{D5CDD505-2E9C-101B-9397-08002B2CF9AE}" pid="11" name="MSIP_Label_07222825-62ea-40f3-96b5-5375c07996e2_ActionId">
    <vt:lpwstr>682d2bcc-832d-4758-a306-1c8395f82928</vt:lpwstr>
  </property>
  <property fmtid="{D5CDD505-2E9C-101B-9397-08002B2CF9AE}" pid="12" name="MSIP_Label_07222825-62ea-40f3-96b5-5375c07996e2_ContentBits">
    <vt:lpwstr>0</vt:lpwstr>
  </property>
</Properties>
</file>