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tags/tag6.xml" ContentType="application/vnd.openxmlformats-officedocument.presentationml.tags+xml"/>
  <Override PartName="/ppt/tags/tag8.xml" ContentType="application/vnd.openxmlformats-officedocument.presentationml.tag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ags/tag4.xml" ContentType="application/vnd.openxmlformats-officedocument.presentationml.tags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tags/tag2.xml" ContentType="application/vnd.openxmlformats-officedocument.presentationml.tags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tags/tag16.xml" ContentType="application/vnd.openxmlformats-officedocument.presentationml.tags+xml"/>
  <Override PartName="/ppt/notesSlides/notesSlide23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tags/tag14.xml" ContentType="application/vnd.openxmlformats-officedocument.presentationml.tags+xml"/>
  <Override PartName="/ppt/notesSlides/notesSlide21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tags/tag12.xml" ContentType="application/vnd.openxmlformats-officedocument.presentationml.tag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tags/tag7.xml" ContentType="application/vnd.openxmlformats-officedocument.presentationml.tag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ags/tag5.xml" ContentType="application/vnd.openxmlformats-officedocument.presentationml.tags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tags/tag3.xml" ContentType="application/vnd.openxmlformats-officedocument.presentationml.tags+xml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tags/tag15.xml" ContentType="application/vnd.openxmlformats-officedocument.presentationml.tags+xml"/>
  <Override PartName="/ppt/notesSlides/notesSlide6.xml" ContentType="application/vnd.openxmlformats-officedocument.presentationml.notesSlide+xml"/>
  <Override PartName="/ppt/tags/tag13.xml" ContentType="application/vnd.openxmlformats-officedocument.presentationml.tag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</p:sldMasterIdLst>
  <p:notesMasterIdLst>
    <p:notesMasterId r:id="rId26"/>
  </p:notesMasterIdLst>
  <p:sldIdLst>
    <p:sldId id="256" r:id="rId2"/>
    <p:sldId id="282" r:id="rId3"/>
    <p:sldId id="258" r:id="rId4"/>
    <p:sldId id="259" r:id="rId5"/>
    <p:sldId id="281" r:id="rId6"/>
    <p:sldId id="262" r:id="rId7"/>
    <p:sldId id="263" r:id="rId8"/>
    <p:sldId id="264" r:id="rId9"/>
    <p:sldId id="265" r:id="rId10"/>
    <p:sldId id="266" r:id="rId11"/>
    <p:sldId id="267" r:id="rId12"/>
    <p:sldId id="283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</p:sldIdLst>
  <p:sldSz cx="9144000" cy="6858000" type="screen4x3"/>
  <p:notesSz cx="6858000" cy="9144000"/>
  <p:defaultTextStyle>
    <a:defPPr>
      <a:defRPr lang="en-GB"/>
    </a:defPPr>
    <a:lvl1pPr algn="ctr" rtl="0" eaLnBrk="0" fontAlgn="base" hangingPunct="0">
      <a:lnSpc>
        <a:spcPct val="90000"/>
      </a:lnSpc>
      <a:spcBef>
        <a:spcPct val="20000"/>
      </a:spcBef>
      <a:spcAft>
        <a:spcPct val="0"/>
      </a:spcAft>
      <a:defRPr sz="28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ctr" rtl="0" eaLnBrk="0" fontAlgn="base" hangingPunct="0">
      <a:lnSpc>
        <a:spcPct val="90000"/>
      </a:lnSpc>
      <a:spcBef>
        <a:spcPct val="20000"/>
      </a:spcBef>
      <a:spcAft>
        <a:spcPct val="0"/>
      </a:spcAft>
      <a:defRPr sz="28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ctr" rtl="0" eaLnBrk="0" fontAlgn="base" hangingPunct="0">
      <a:lnSpc>
        <a:spcPct val="90000"/>
      </a:lnSpc>
      <a:spcBef>
        <a:spcPct val="20000"/>
      </a:spcBef>
      <a:spcAft>
        <a:spcPct val="0"/>
      </a:spcAft>
      <a:defRPr sz="28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ctr" rtl="0" eaLnBrk="0" fontAlgn="base" hangingPunct="0">
      <a:lnSpc>
        <a:spcPct val="90000"/>
      </a:lnSpc>
      <a:spcBef>
        <a:spcPct val="20000"/>
      </a:spcBef>
      <a:spcAft>
        <a:spcPct val="0"/>
      </a:spcAft>
      <a:defRPr sz="28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ctr" rtl="0" eaLnBrk="0" fontAlgn="base" hangingPunct="0">
      <a:lnSpc>
        <a:spcPct val="90000"/>
      </a:lnSpc>
      <a:spcBef>
        <a:spcPct val="20000"/>
      </a:spcBef>
      <a:spcAft>
        <a:spcPct val="0"/>
      </a:spcAft>
      <a:defRPr sz="28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Calibri" pitchFamily="34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Calibri" pitchFamily="34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Calibri" pitchFamily="34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Calibri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FF6600"/>
    <a:srgbClr val="FF9933"/>
    <a:srgbClr val="D04040"/>
    <a:srgbClr val="C00000"/>
    <a:srgbClr val="9DC581"/>
    <a:srgbClr val="FF0000"/>
    <a:srgbClr val="60D707"/>
    <a:srgbClr val="98B5D8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5033" autoAdjust="0"/>
  </p:normalViewPr>
  <p:slideViewPr>
    <p:cSldViewPr>
      <p:cViewPr varScale="1">
        <p:scale>
          <a:sx n="89" d="100"/>
          <a:sy n="89" d="100"/>
        </p:scale>
        <p:origin x="-62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90" d="100"/>
          <a:sy n="90" d="100"/>
        </p:scale>
        <p:origin x="-1242" y="-96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lnSpc>
                <a:spcPct val="100000"/>
              </a:lnSpc>
              <a:spcBef>
                <a:spcPct val="0"/>
              </a:spcBef>
              <a:defRPr sz="1200">
                <a:latin typeface="Arial" pitchFamily="34" charset="0"/>
              </a:defRPr>
            </a:lvl1pPr>
          </a:lstStyle>
          <a:p>
            <a:endParaRPr lang="en-GB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spcBef>
                <a:spcPct val="0"/>
              </a:spcBef>
              <a:defRPr sz="1200">
                <a:latin typeface="Arial" pitchFamily="34" charset="0"/>
              </a:defRPr>
            </a:lvl1pPr>
          </a:lstStyle>
          <a:p>
            <a:endParaRPr lang="en-GB"/>
          </a:p>
        </p:txBody>
      </p:sp>
      <p:sp>
        <p:nvSpPr>
          <p:cNvPr id="17412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74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74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lnSpc>
                <a:spcPct val="100000"/>
              </a:lnSpc>
              <a:spcBef>
                <a:spcPct val="0"/>
              </a:spcBef>
              <a:defRPr sz="1200">
                <a:latin typeface="Arial" pitchFamily="34" charset="0"/>
              </a:defRPr>
            </a:lvl1pPr>
          </a:lstStyle>
          <a:p>
            <a:endParaRPr lang="en-GB"/>
          </a:p>
        </p:txBody>
      </p:sp>
      <p:sp>
        <p:nvSpPr>
          <p:cNvPr id="174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spcBef>
                <a:spcPct val="0"/>
              </a:spcBef>
              <a:defRPr sz="1200">
                <a:latin typeface="Arial" pitchFamily="34" charset="0"/>
              </a:defRPr>
            </a:lvl1pPr>
          </a:lstStyle>
          <a:p>
            <a:fld id="{FC7CEA3C-763A-4A37-B693-EAF026A75ED0}" type="slidenum">
              <a:rPr lang="en-GB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08B1CE4-4E5A-4AD7-BD35-CA2C2EE167C1}" type="slidenum">
              <a:rPr lang="en-GB"/>
              <a:pPr/>
              <a:t>1</a:t>
            </a:fld>
            <a:endParaRPr lang="en-GB"/>
          </a:p>
        </p:txBody>
      </p:sp>
      <p:sp>
        <p:nvSpPr>
          <p:cNvPr id="5427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28B093C-54B4-41B4-9A7D-72E5D0F66E4F}" type="slidenum">
              <a:rPr lang="en-GB"/>
              <a:pPr/>
              <a:t>10</a:t>
            </a:fld>
            <a:endParaRPr lang="en-GB"/>
          </a:p>
        </p:txBody>
      </p:sp>
      <p:sp>
        <p:nvSpPr>
          <p:cNvPr id="5120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b="1">
              <a:solidFill>
                <a:srgbClr val="FF0F0F"/>
              </a:solidFill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7E656AC-63D5-4E21-8C83-1C5181A28BC2}" type="slidenum">
              <a:rPr lang="en-GB"/>
              <a:pPr/>
              <a:t>11</a:t>
            </a:fld>
            <a:endParaRPr lang="en-GB"/>
          </a:p>
        </p:txBody>
      </p:sp>
      <p:sp>
        <p:nvSpPr>
          <p:cNvPr id="5325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249BEFB-58AB-4DD3-AC1D-C27847C8E046}" type="slidenum">
              <a:rPr lang="en-GB"/>
              <a:pPr/>
              <a:t>12</a:t>
            </a:fld>
            <a:endParaRPr lang="en-GB"/>
          </a:p>
        </p:txBody>
      </p:sp>
      <p:sp>
        <p:nvSpPr>
          <p:cNvPr id="6246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372096E-FE4F-4E94-B5E7-8E8719B92E08}" type="slidenum">
              <a:rPr lang="en-GB"/>
              <a:pPr/>
              <a:t>13</a:t>
            </a:fld>
            <a:endParaRPr lang="en-GB"/>
          </a:p>
        </p:txBody>
      </p:sp>
      <p:sp>
        <p:nvSpPr>
          <p:cNvPr id="6349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8A346FB-30EE-4ACE-8095-2E0854333E2E}" type="slidenum">
              <a:rPr lang="en-GB"/>
              <a:pPr/>
              <a:t>14</a:t>
            </a:fld>
            <a:endParaRPr lang="en-GB"/>
          </a:p>
        </p:txBody>
      </p:sp>
      <p:sp>
        <p:nvSpPr>
          <p:cNvPr id="6451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18F54D3-ED21-4318-8BAD-7765F204A2A7}" type="slidenum">
              <a:rPr lang="en-GB"/>
              <a:pPr/>
              <a:t>15</a:t>
            </a:fld>
            <a:endParaRPr lang="en-GB"/>
          </a:p>
        </p:txBody>
      </p:sp>
      <p:sp>
        <p:nvSpPr>
          <p:cNvPr id="4608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60FF3C2-7069-4791-AC1B-F4914BD5434F}" type="slidenum">
              <a:rPr lang="en-GB"/>
              <a:pPr/>
              <a:t>16</a:t>
            </a:fld>
            <a:endParaRPr lang="en-GB"/>
          </a:p>
        </p:txBody>
      </p:sp>
      <p:sp>
        <p:nvSpPr>
          <p:cNvPr id="26626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141413" y="684213"/>
            <a:ext cx="4575175" cy="3430587"/>
          </a:xfrm>
          <a:ln/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6388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11B3BB7-FD7D-4F2C-90FA-7C8C823E4419}" type="slidenum">
              <a:rPr lang="en-GB"/>
              <a:pPr/>
              <a:t>17</a:t>
            </a:fld>
            <a:endParaRPr lang="en-GB"/>
          </a:p>
        </p:txBody>
      </p:sp>
      <p:sp>
        <p:nvSpPr>
          <p:cNvPr id="7987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FB1BC2A-22BD-4DE0-ABC9-DF1491EFBF3C}" type="slidenum">
              <a:rPr lang="en-GB"/>
              <a:pPr/>
              <a:t>18</a:t>
            </a:fld>
            <a:endParaRPr lang="en-GB"/>
          </a:p>
        </p:txBody>
      </p:sp>
      <p:sp>
        <p:nvSpPr>
          <p:cNvPr id="5222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F9C8970-7182-471A-B2E0-34988387C54C}" type="slidenum">
              <a:rPr lang="en-GB"/>
              <a:pPr/>
              <a:t>19</a:t>
            </a:fld>
            <a:endParaRPr lang="en-GB"/>
          </a:p>
        </p:txBody>
      </p:sp>
      <p:sp>
        <p:nvSpPr>
          <p:cNvPr id="8089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8070C07-8A07-422E-BDD1-0F62B18BEFCE}" type="slidenum">
              <a:rPr lang="en-GB"/>
              <a:pPr/>
              <a:t>2</a:t>
            </a:fld>
            <a:endParaRPr lang="en-GB"/>
          </a:p>
        </p:txBody>
      </p:sp>
      <p:sp>
        <p:nvSpPr>
          <p:cNvPr id="5529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CA7F6E6-72BE-4607-A27C-0886685F44C7}" type="slidenum">
              <a:rPr lang="en-GB"/>
              <a:pPr/>
              <a:t>20</a:t>
            </a:fld>
            <a:endParaRPr lang="en-GB"/>
          </a:p>
        </p:txBody>
      </p:sp>
      <p:sp>
        <p:nvSpPr>
          <p:cNvPr id="8192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E4B148E-E7F2-47BA-B0F5-3D68F3A0D6FC}" type="slidenum">
              <a:rPr lang="en-GB"/>
              <a:pPr/>
              <a:t>21</a:t>
            </a:fld>
            <a:endParaRPr lang="en-GB"/>
          </a:p>
        </p:txBody>
      </p:sp>
      <p:sp>
        <p:nvSpPr>
          <p:cNvPr id="4813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6E1C0B7-5624-41A0-A847-093366DDCEC6}" type="slidenum">
              <a:rPr lang="en-GB"/>
              <a:pPr/>
              <a:t>22</a:t>
            </a:fld>
            <a:endParaRPr lang="en-GB"/>
          </a:p>
        </p:txBody>
      </p:sp>
      <p:sp>
        <p:nvSpPr>
          <p:cNvPr id="8294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04C0FE7-0763-4EE8-8310-88D7218857ED}" type="slidenum">
              <a:rPr lang="en-GB"/>
              <a:pPr/>
              <a:t>23</a:t>
            </a:fld>
            <a:endParaRPr lang="en-GB"/>
          </a:p>
        </p:txBody>
      </p:sp>
      <p:sp>
        <p:nvSpPr>
          <p:cNvPr id="8397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5F1AC68-2AE1-4C2B-A3F0-D249E47D9E21}" type="slidenum">
              <a:rPr lang="en-GB"/>
              <a:pPr/>
              <a:t>24</a:t>
            </a:fld>
            <a:endParaRPr lang="en-GB"/>
          </a:p>
        </p:txBody>
      </p:sp>
      <p:sp>
        <p:nvSpPr>
          <p:cNvPr id="8499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5CFF946-CB4A-4E4A-9CEC-5FC86CAD3E11}" type="slidenum">
              <a:rPr lang="en-GB"/>
              <a:pPr/>
              <a:t>3</a:t>
            </a:fld>
            <a:endParaRPr lang="en-GB"/>
          </a:p>
        </p:txBody>
      </p:sp>
      <p:sp>
        <p:nvSpPr>
          <p:cNvPr id="5632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812845A-1030-463D-B3A9-150DF8541DC6}" type="slidenum">
              <a:rPr lang="en-GB"/>
              <a:pPr/>
              <a:t>4</a:t>
            </a:fld>
            <a:endParaRPr lang="en-GB"/>
          </a:p>
        </p:txBody>
      </p:sp>
      <p:sp>
        <p:nvSpPr>
          <p:cNvPr id="5734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98DE35B-8C9C-47D5-AB67-89D66E6058F7}" type="slidenum">
              <a:rPr lang="en-GB"/>
              <a:pPr/>
              <a:t>5</a:t>
            </a:fld>
            <a:endParaRPr lang="en-GB"/>
          </a:p>
        </p:txBody>
      </p:sp>
      <p:sp>
        <p:nvSpPr>
          <p:cNvPr id="5837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03E79AF-8C14-4E42-B8C8-8BD4283C0ABA}" type="slidenum">
              <a:rPr lang="en-GB"/>
              <a:pPr/>
              <a:t>6</a:t>
            </a:fld>
            <a:endParaRPr lang="en-GB"/>
          </a:p>
        </p:txBody>
      </p:sp>
      <p:sp>
        <p:nvSpPr>
          <p:cNvPr id="6144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61A3B8A-57CF-453B-829B-C8B3E0869D90}" type="slidenum">
              <a:rPr lang="en-GB"/>
              <a:pPr/>
              <a:t>7</a:t>
            </a:fld>
            <a:endParaRPr lang="en-GB"/>
          </a:p>
        </p:txBody>
      </p:sp>
      <p:sp>
        <p:nvSpPr>
          <p:cNvPr id="6041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67FA345-3D28-432B-BD0C-9D7C044ECA9D}" type="slidenum">
              <a:rPr lang="en-GB"/>
              <a:pPr/>
              <a:t>8</a:t>
            </a:fld>
            <a:endParaRPr lang="en-GB"/>
          </a:p>
        </p:txBody>
      </p:sp>
      <p:sp>
        <p:nvSpPr>
          <p:cNvPr id="5939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422D569-7777-4A39-98BE-CA00A1C07303}" type="slidenum">
              <a:rPr lang="en-GB"/>
              <a:pPr/>
              <a:t>9</a:t>
            </a:fld>
            <a:endParaRPr lang="en-GB"/>
          </a:p>
        </p:txBody>
      </p:sp>
      <p:sp>
        <p:nvSpPr>
          <p:cNvPr id="18434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141413" y="684213"/>
            <a:ext cx="4575175" cy="3430587"/>
          </a:xfrm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6388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84E247C-3D8B-4280-B90A-98E7285231FE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B571B48-8173-44F0-9566-352B226DEBF9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1659DDE-F7FF-45CB-A43D-A8D3A31FACF7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F4A6AA2-C70A-4769-9786-AB5A5786716D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FC1BFEB-52DE-4291-81AF-C4174608120D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BE70BC5-2301-430B-A8F4-C4C2426FC4DD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5D32065-1AB9-456A-A501-D18973D64677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FBA2FC0-2CF6-4AE1-9762-4E8A81ECF64D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E298B57-6D76-45BC-80BC-C5A5E97432CF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ADC28ED-3190-4FAA-B867-88512B2BBCE5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8AB2143-73C7-4FEB-AC8C-6DA0F8BCF4F2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7" descr="green2.jpg"/>
          <p:cNvPicPr>
            <a:picLocks noChangeAspect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8562975" y="6475413"/>
            <a:ext cx="365125" cy="239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7" name="Picture 8" descr="green.jpg"/>
          <p:cNvPicPr>
            <a:picLocks noChangeAspect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438150" y="6456363"/>
            <a:ext cx="4641850" cy="27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834188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614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 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smtClean="0"/>
          </a:p>
        </p:txBody>
      </p:sp>
      <p:pic>
        <p:nvPicPr>
          <p:cNvPr id="6150" name="Picture 6" descr="3GPP_TM_RD.jpg"/>
          <p:cNvPicPr>
            <a:picLocks noChangeAspect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7383463" y="188913"/>
            <a:ext cx="1493837" cy="869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58213" y="6483350"/>
            <a:ext cx="395287" cy="222250"/>
          </a:xfrm>
          <a:prstGeom prst="rect">
            <a:avLst/>
          </a:prstGeom>
        </p:spPr>
        <p:txBody>
          <a:bodyPr/>
          <a:lstStyle>
            <a:lvl1pPr algn="l" eaLnBrk="1" hangingPunct="1">
              <a:lnSpc>
                <a:spcPct val="100000"/>
              </a:lnSpc>
              <a:spcBef>
                <a:spcPct val="0"/>
              </a:spcBef>
              <a:defRPr sz="1100">
                <a:solidFill>
                  <a:schemeClr val="bg1"/>
                </a:solidFill>
                <a:latin typeface="Arial" charset="0"/>
              </a:defRPr>
            </a:lvl1pPr>
          </a:lstStyle>
          <a:p>
            <a:pPr>
              <a:defRPr/>
            </a:pPr>
            <a:fld id="{DAAED256-1FB9-44D0-9A33-EA6F2AA8873E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427038" y="6437313"/>
            <a:ext cx="4576762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eaLnBrk="1" hangingPunct="1">
              <a:lnSpc>
                <a:spcPct val="100000"/>
              </a:lnSpc>
              <a:spcBef>
                <a:spcPct val="0"/>
              </a:spcBef>
            </a:pPr>
            <a:r>
              <a:rPr lang="en-GB" sz="1000">
                <a:solidFill>
                  <a:schemeClr val="bg1"/>
                </a:solidFill>
                <a:latin typeface="Arial" pitchFamily="34" charset="0"/>
              </a:rPr>
              <a:t>© 3GPP 2009     Mobile World Congress, Barcelona, 19</a:t>
            </a:r>
            <a:r>
              <a:rPr lang="en-GB" sz="1000" baseline="30000">
                <a:solidFill>
                  <a:schemeClr val="bg1"/>
                </a:solidFill>
                <a:latin typeface="Arial" pitchFamily="34" charset="0"/>
              </a:rPr>
              <a:t>th</a:t>
            </a:r>
            <a:r>
              <a:rPr lang="en-GB" sz="1000">
                <a:solidFill>
                  <a:schemeClr val="bg1"/>
                </a:solidFill>
                <a:latin typeface="Arial" pitchFamily="34" charset="0"/>
              </a:rPr>
              <a:t> February 2009</a:t>
            </a:r>
          </a:p>
        </p:txBody>
      </p:sp>
      <p:pic>
        <p:nvPicPr>
          <p:cNvPr id="6153" name="Picture 7" descr="green2.jpg"/>
          <p:cNvPicPr>
            <a:picLocks noChangeAspect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8562975" y="6475413"/>
            <a:ext cx="365125" cy="239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54" name="Picture 8" descr="green.jpg"/>
          <p:cNvPicPr>
            <a:picLocks noChangeAspect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438150" y="6456363"/>
            <a:ext cx="6654800" cy="27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55" name="Picture 6" descr="3GPP_TM_RD.jpg"/>
          <p:cNvPicPr>
            <a:picLocks noChangeAspect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7383463" y="188913"/>
            <a:ext cx="1493837" cy="869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56" name="Picture 13" descr="green2.jpg"/>
          <p:cNvPicPr>
            <a:picLocks noChangeAspect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8562975" y="6475413"/>
            <a:ext cx="365125" cy="239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58" name="Slide Number Placeholder 4"/>
          <p:cNvSpPr txBox="1">
            <a:spLocks noGrp="1"/>
          </p:cNvSpPr>
          <p:nvPr/>
        </p:nvSpPr>
        <p:spPr bwMode="auto">
          <a:xfrm>
            <a:off x="8574088" y="6464300"/>
            <a:ext cx="395287" cy="222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 eaLnBrk="1" hangingPunct="1">
              <a:lnSpc>
                <a:spcPct val="100000"/>
              </a:lnSpc>
              <a:spcBef>
                <a:spcPct val="0"/>
              </a:spcBef>
            </a:pPr>
            <a:fld id="{58CA6DF2-4F7A-42B3-B6EF-E037BE64FE10}" type="slidenum">
              <a:rPr lang="en-GB" sz="1100">
                <a:solidFill>
                  <a:schemeClr val="bg1"/>
                </a:solidFill>
                <a:latin typeface="Arial" pitchFamily="34" charset="0"/>
              </a:rPr>
              <a:pPr algn="l" eaLnBrk="1" hangingPunct="1">
                <a:lnSpc>
                  <a:spcPct val="100000"/>
                </a:lnSpc>
                <a:spcBef>
                  <a:spcPct val="0"/>
                </a:spcBef>
              </a:pPr>
              <a:t>‹#›</a:t>
            </a:fld>
            <a:endParaRPr lang="en-GB" sz="1100">
              <a:solidFill>
                <a:schemeClr val="bg1"/>
              </a:solidFill>
              <a:latin typeface="Arial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Blip>
          <a:blip r:embed="rId16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itchFamily="34" charset="0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Relationship Id="rId6" Type="http://schemas.openxmlformats.org/officeDocument/2006/relationships/image" Target="../media/image10.jpeg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12.xml"/><Relationship Id="rId4" Type="http://schemas.openxmlformats.org/officeDocument/2006/relationships/image" Target="../media/image11.jpe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4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5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6.xml"/><Relationship Id="rId4" Type="http://schemas.openxmlformats.org/officeDocument/2006/relationships/hyperlink" Target="http://www.3gpp.org/ftp/Information/WORK_PLAN/Description_Releases/" TargetMode="Externa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4" Type="http://schemas.openxmlformats.org/officeDocument/2006/relationships/image" Target="../media/image6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11" descr="3GPP-Group-2010.jpg"/>
          <p:cNvPicPr>
            <a:picLocks noChangeAspect="1"/>
          </p:cNvPicPr>
          <p:nvPr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-8266" y="1113185"/>
            <a:ext cx="9145037" cy="48900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0" name="Rectangle 2"/>
          <p:cNvSpPr>
            <a:spLocks noGrp="1"/>
          </p:cNvSpPr>
          <p:nvPr>
            <p:ph type="ctrTitle"/>
          </p:nvPr>
        </p:nvSpPr>
        <p:spPr bwMode="auto">
          <a:xfrm>
            <a:off x="685800" y="3327400"/>
            <a:ext cx="7772400" cy="1470025"/>
          </a:xfrm>
          <a:noFill/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fr-FR" sz="2800" i="1"/>
              <a:t>Next Generation Core Networks Summit 2011</a:t>
            </a:r>
            <a:r>
              <a:rPr lang="fr-FR" sz="2800"/>
              <a:t/>
            </a:r>
            <a:br>
              <a:rPr lang="fr-FR" sz="2800"/>
            </a:br>
            <a:r>
              <a:rPr lang="fr-FR" sz="2800" b="1"/>
              <a:t>Standardisation and Developments </a:t>
            </a:r>
            <a:br>
              <a:rPr lang="fr-FR" sz="2800" b="1"/>
            </a:br>
            <a:r>
              <a:rPr lang="fr-FR" sz="2800" b="1"/>
              <a:t>within SAE</a:t>
            </a:r>
            <a:endParaRPr lang="en-GB" sz="2800" b="1"/>
          </a:p>
        </p:txBody>
      </p:sp>
      <p:sp>
        <p:nvSpPr>
          <p:cNvPr id="2051" name="Rectangle 3"/>
          <p:cNvSpPr>
            <a:spLocks noGrp="1"/>
          </p:cNvSpPr>
          <p:nvPr>
            <p:ph type="subTitle" idx="1"/>
          </p:nvPr>
        </p:nvSpPr>
        <p:spPr>
          <a:xfrm>
            <a:off x="1371600" y="5084763"/>
            <a:ext cx="6369050" cy="1223962"/>
          </a:xfrm>
        </p:spPr>
        <p:txBody>
          <a:bodyPr/>
          <a:lstStyle/>
          <a:p>
            <a:r>
              <a:rPr lang="fr-FR"/>
              <a:t>Frédéric Firmin (frederic.firmin@3gpp.org)</a:t>
            </a:r>
            <a:br>
              <a:rPr lang="fr-FR"/>
            </a:br>
            <a:r>
              <a:rPr lang="fr-FR"/>
              <a:t>3GPP Technical Officer</a:t>
            </a:r>
            <a:endParaRPr lang="en-GB"/>
          </a:p>
        </p:txBody>
      </p:sp>
    </p:spTree>
  </p:cSld>
  <p:clrMapOvr>
    <a:masterClrMapping/>
  </p:clrMapOvr>
  <p:transition advTm="17438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AutoShape 27"/>
          <p:cNvSpPr>
            <a:spLocks noChangeArrowheads="1"/>
          </p:cNvSpPr>
          <p:nvPr/>
        </p:nvSpPr>
        <p:spPr bwMode="auto">
          <a:xfrm>
            <a:off x="2946400" y="2012950"/>
            <a:ext cx="3563938" cy="3038475"/>
          </a:xfrm>
          <a:prstGeom prst="roundRect">
            <a:avLst>
              <a:gd name="adj" fmla="val 16667"/>
            </a:avLst>
          </a:prstGeom>
          <a:noFill/>
          <a:ln w="2857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  <a:spcBef>
                <a:spcPct val="0"/>
              </a:spcBef>
            </a:pPr>
            <a:endParaRPr lang="en-US" sz="900">
              <a:latin typeface="Tahoma" pitchFamily="34" charset="0"/>
            </a:endParaRPr>
          </a:p>
        </p:txBody>
      </p:sp>
      <p:sp>
        <p:nvSpPr>
          <p:cNvPr id="19459" name="Rectangle 2"/>
          <p:cNvSpPr>
            <a:spLocks noGrp="1"/>
          </p:cNvSpPr>
          <p:nvPr>
            <p:ph type="title"/>
          </p:nvPr>
        </p:nvSpPr>
        <p:spPr bwMode="auto">
          <a:noFill/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fr-FR"/>
              <a:t>EPS architecture domains</a:t>
            </a:r>
            <a:endParaRPr lang="en-GB"/>
          </a:p>
        </p:txBody>
      </p:sp>
      <p:sp>
        <p:nvSpPr>
          <p:cNvPr id="19460" name="AutoShape 3"/>
          <p:cNvSpPr>
            <a:spLocks noChangeArrowheads="1"/>
          </p:cNvSpPr>
          <p:nvPr/>
        </p:nvSpPr>
        <p:spPr bwMode="auto">
          <a:xfrm>
            <a:off x="3209925" y="2295525"/>
            <a:ext cx="1458913" cy="936625"/>
          </a:xfrm>
          <a:prstGeom prst="flowChartAlternateProcess">
            <a:avLst/>
          </a:prstGeom>
          <a:solidFill>
            <a:srgbClr val="90C13E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rgbClr val="808080">
                <a:alpha val="50000"/>
              </a:srgbClr>
            </a:outerShdw>
          </a:effectLst>
        </p:spPr>
        <p:txBody>
          <a:bodyPr wrap="none" anchor="ctr"/>
          <a:lstStyle/>
          <a:p>
            <a:pPr eaLnBrk="1" hangingPunct="1">
              <a:lnSpc>
                <a:spcPct val="100000"/>
              </a:lnSpc>
              <a:spcBef>
                <a:spcPct val="0"/>
              </a:spcBef>
            </a:pPr>
            <a:r>
              <a:rPr lang="fr-FR" sz="1200" b="1">
                <a:solidFill>
                  <a:schemeClr val="bg1"/>
                </a:solidFill>
                <a:latin typeface="Tahoma" pitchFamily="34" charset="0"/>
              </a:rPr>
              <a:t>Circuit</a:t>
            </a:r>
            <a:br>
              <a:rPr lang="fr-FR" sz="1200" b="1">
                <a:solidFill>
                  <a:schemeClr val="bg1"/>
                </a:solidFill>
                <a:latin typeface="Tahoma" pitchFamily="34" charset="0"/>
              </a:rPr>
            </a:br>
            <a:r>
              <a:rPr lang="fr-FR" sz="1200" b="1">
                <a:solidFill>
                  <a:schemeClr val="bg1"/>
                </a:solidFill>
                <a:latin typeface="Tahoma" pitchFamily="34" charset="0"/>
              </a:rPr>
              <a:t>core domain</a:t>
            </a:r>
            <a:endParaRPr lang="en-GB" sz="1200" b="1">
              <a:solidFill>
                <a:schemeClr val="bg1"/>
              </a:solidFill>
              <a:latin typeface="Tahoma" pitchFamily="34" charset="0"/>
            </a:endParaRPr>
          </a:p>
        </p:txBody>
      </p:sp>
      <p:sp>
        <p:nvSpPr>
          <p:cNvPr id="19461" name="AutoShape 4"/>
          <p:cNvSpPr>
            <a:spLocks noChangeArrowheads="1"/>
          </p:cNvSpPr>
          <p:nvPr/>
        </p:nvSpPr>
        <p:spPr bwMode="auto">
          <a:xfrm>
            <a:off x="384175" y="1993900"/>
            <a:ext cx="1873250" cy="1555750"/>
          </a:xfrm>
          <a:prstGeom prst="flowChartAlternateProcess">
            <a:avLst/>
          </a:prstGeom>
          <a:noFill/>
          <a:ln w="28575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  <a:spcBef>
                <a:spcPct val="0"/>
              </a:spcBef>
            </a:pPr>
            <a:endParaRPr lang="en-US" sz="900">
              <a:latin typeface="Tahoma" pitchFamily="34" charset="0"/>
            </a:endParaRPr>
          </a:p>
        </p:txBody>
      </p:sp>
      <p:sp>
        <p:nvSpPr>
          <p:cNvPr id="19462" name="Text Box 5"/>
          <p:cNvSpPr txBox="1">
            <a:spLocks noChangeArrowheads="1"/>
          </p:cNvSpPr>
          <p:nvPr/>
        </p:nvSpPr>
        <p:spPr bwMode="auto">
          <a:xfrm>
            <a:off x="642938" y="2024063"/>
            <a:ext cx="1306512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1" hangingPunct="1">
              <a:lnSpc>
                <a:spcPct val="100000"/>
              </a:lnSpc>
              <a:spcBef>
                <a:spcPct val="0"/>
              </a:spcBef>
            </a:pPr>
            <a:r>
              <a:rPr lang="fr-FR" sz="1200" b="1">
                <a:latin typeface="Tahoma" pitchFamily="34" charset="0"/>
              </a:rPr>
              <a:t>3GPP accesses</a:t>
            </a:r>
            <a:endParaRPr lang="en-GB" sz="1200" b="1">
              <a:latin typeface="Tahoma" pitchFamily="34" charset="0"/>
            </a:endParaRPr>
          </a:p>
        </p:txBody>
      </p:sp>
      <p:sp>
        <p:nvSpPr>
          <p:cNvPr id="19463" name="AutoShape 6"/>
          <p:cNvSpPr>
            <a:spLocks noChangeArrowheads="1"/>
          </p:cNvSpPr>
          <p:nvPr/>
        </p:nvSpPr>
        <p:spPr bwMode="auto">
          <a:xfrm>
            <a:off x="4830763" y="3098800"/>
            <a:ext cx="1458912" cy="936625"/>
          </a:xfrm>
          <a:prstGeom prst="flowChartAlternateProcess">
            <a:avLst/>
          </a:prstGeom>
          <a:solidFill>
            <a:srgbClr val="67A3BD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eaLnBrk="1" hangingPunct="1">
              <a:lnSpc>
                <a:spcPct val="100000"/>
              </a:lnSpc>
              <a:spcBef>
                <a:spcPct val="0"/>
              </a:spcBef>
            </a:pPr>
            <a:r>
              <a:rPr lang="fr-FR" sz="1200" b="1">
                <a:solidFill>
                  <a:schemeClr val="bg1"/>
                </a:solidFill>
                <a:latin typeface="Tahoma" pitchFamily="34" charset="0"/>
              </a:rPr>
              <a:t>IMS domain</a:t>
            </a:r>
            <a:endParaRPr lang="en-GB" sz="1200" b="1">
              <a:solidFill>
                <a:schemeClr val="bg1"/>
              </a:solidFill>
              <a:latin typeface="Tahoma" pitchFamily="34" charset="0"/>
            </a:endParaRPr>
          </a:p>
        </p:txBody>
      </p:sp>
      <p:sp>
        <p:nvSpPr>
          <p:cNvPr id="19464" name="Text Box 7"/>
          <p:cNvSpPr txBox="1">
            <a:spLocks noChangeArrowheads="1"/>
          </p:cNvSpPr>
          <p:nvPr/>
        </p:nvSpPr>
        <p:spPr bwMode="auto">
          <a:xfrm>
            <a:off x="3987800" y="1684338"/>
            <a:ext cx="12192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1" hangingPunct="1">
              <a:lnSpc>
                <a:spcPct val="100000"/>
              </a:lnSpc>
              <a:spcBef>
                <a:spcPct val="0"/>
              </a:spcBef>
            </a:pPr>
            <a:r>
              <a:rPr lang="fr-FR" sz="1200" b="1" i="1">
                <a:latin typeface="Tahoma" pitchFamily="34" charset="0"/>
              </a:rPr>
              <a:t>Core network</a:t>
            </a:r>
            <a:endParaRPr lang="en-GB" sz="1200" b="1" i="1">
              <a:latin typeface="Tahoma" pitchFamily="34" charset="0"/>
            </a:endParaRPr>
          </a:p>
        </p:txBody>
      </p:sp>
      <p:cxnSp>
        <p:nvCxnSpPr>
          <p:cNvPr id="19465" name="AutoShape 16"/>
          <p:cNvCxnSpPr>
            <a:cxnSpLocks noChangeShapeType="1"/>
            <a:stCxn id="19463" idx="2"/>
            <a:endCxn id="19476" idx="3"/>
          </p:cNvCxnSpPr>
          <p:nvPr/>
        </p:nvCxnSpPr>
        <p:spPr bwMode="auto">
          <a:xfrm flipH="1">
            <a:off x="4668838" y="4044950"/>
            <a:ext cx="892175" cy="2667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9466" name="AutoShape 17"/>
          <p:cNvCxnSpPr>
            <a:cxnSpLocks noChangeShapeType="1"/>
            <a:stCxn id="19460" idx="2"/>
            <a:endCxn id="19476" idx="0"/>
          </p:cNvCxnSpPr>
          <p:nvPr/>
        </p:nvCxnSpPr>
        <p:spPr bwMode="auto">
          <a:xfrm flipH="1">
            <a:off x="3930650" y="3241675"/>
            <a:ext cx="9525" cy="59213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9467" name="AutoShape 18"/>
          <p:cNvCxnSpPr>
            <a:cxnSpLocks noChangeShapeType="1"/>
            <a:stCxn id="19460" idx="3"/>
            <a:endCxn id="19463" idx="0"/>
          </p:cNvCxnSpPr>
          <p:nvPr/>
        </p:nvCxnSpPr>
        <p:spPr bwMode="auto">
          <a:xfrm>
            <a:off x="4678363" y="2763838"/>
            <a:ext cx="882650" cy="3254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19468" name="AutoShape 19"/>
          <p:cNvSpPr>
            <a:spLocks noChangeArrowheads="1"/>
          </p:cNvSpPr>
          <p:nvPr/>
        </p:nvSpPr>
        <p:spPr bwMode="auto">
          <a:xfrm>
            <a:off x="7383463" y="2546350"/>
            <a:ext cx="1438275" cy="847725"/>
          </a:xfrm>
          <a:prstGeom prst="roundRect">
            <a:avLst>
              <a:gd name="adj" fmla="val 16667"/>
            </a:avLst>
          </a:prstGeom>
          <a:solidFill>
            <a:srgbClr val="90C13E"/>
          </a:solidFill>
          <a:ln w="19050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eaLnBrk="1" hangingPunct="1">
              <a:lnSpc>
                <a:spcPct val="100000"/>
              </a:lnSpc>
              <a:spcBef>
                <a:spcPct val="0"/>
              </a:spcBef>
            </a:pPr>
            <a:r>
              <a:rPr lang="fr-FR" sz="1200" b="1">
                <a:solidFill>
                  <a:schemeClr val="bg1"/>
                </a:solidFill>
                <a:latin typeface="Tahoma" pitchFamily="34" charset="0"/>
              </a:rPr>
              <a:t>CS 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</a:pPr>
            <a:r>
              <a:rPr lang="fr-FR" sz="1200" b="1">
                <a:solidFill>
                  <a:schemeClr val="bg1"/>
                </a:solidFill>
                <a:latin typeface="Tahoma" pitchFamily="34" charset="0"/>
              </a:rPr>
              <a:t>networks</a:t>
            </a:r>
            <a:endParaRPr lang="en-GB" sz="1200" b="1">
              <a:solidFill>
                <a:schemeClr val="bg1"/>
              </a:solidFill>
              <a:latin typeface="Tahoma" pitchFamily="34" charset="0"/>
            </a:endParaRPr>
          </a:p>
        </p:txBody>
      </p:sp>
      <p:sp>
        <p:nvSpPr>
          <p:cNvPr id="19469" name="AutoShape 20"/>
          <p:cNvSpPr>
            <a:spLocks noChangeArrowheads="1"/>
          </p:cNvSpPr>
          <p:nvPr/>
        </p:nvSpPr>
        <p:spPr bwMode="auto">
          <a:xfrm>
            <a:off x="7389813" y="3736975"/>
            <a:ext cx="1438275" cy="847725"/>
          </a:xfrm>
          <a:prstGeom prst="roundRect">
            <a:avLst>
              <a:gd name="adj" fmla="val 16667"/>
            </a:avLst>
          </a:prstGeom>
          <a:solidFill>
            <a:srgbClr val="C74D1F"/>
          </a:solidFill>
          <a:ln w="19050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eaLnBrk="1" hangingPunct="1">
              <a:lnSpc>
                <a:spcPct val="100000"/>
              </a:lnSpc>
              <a:spcBef>
                <a:spcPct val="0"/>
              </a:spcBef>
            </a:pPr>
            <a:r>
              <a:rPr lang="fr-FR" sz="1200" b="1">
                <a:solidFill>
                  <a:schemeClr val="bg1"/>
                </a:solidFill>
                <a:latin typeface="Tahoma" pitchFamily="34" charset="0"/>
              </a:rPr>
              <a:t>PS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</a:pPr>
            <a:r>
              <a:rPr lang="fr-FR" sz="1200" b="1">
                <a:solidFill>
                  <a:schemeClr val="bg1"/>
                </a:solidFill>
                <a:latin typeface="Tahoma" pitchFamily="34" charset="0"/>
              </a:rPr>
              <a:t>networks</a:t>
            </a:r>
            <a:endParaRPr lang="en-GB" sz="1200" b="1">
              <a:solidFill>
                <a:schemeClr val="bg1"/>
              </a:solidFill>
              <a:latin typeface="Tahoma" pitchFamily="34" charset="0"/>
            </a:endParaRPr>
          </a:p>
        </p:txBody>
      </p:sp>
      <p:cxnSp>
        <p:nvCxnSpPr>
          <p:cNvPr id="19470" name="AutoShape 21"/>
          <p:cNvCxnSpPr>
            <a:cxnSpLocks noChangeShapeType="1"/>
            <a:stCxn id="19468" idx="1"/>
            <a:endCxn id="19460" idx="3"/>
          </p:cNvCxnSpPr>
          <p:nvPr/>
        </p:nvCxnSpPr>
        <p:spPr bwMode="auto">
          <a:xfrm flipH="1" flipV="1">
            <a:off x="4678363" y="2763838"/>
            <a:ext cx="2695575" cy="2063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9471" name="AutoShape 22"/>
          <p:cNvCxnSpPr>
            <a:cxnSpLocks noChangeShapeType="1"/>
            <a:stCxn id="19468" idx="1"/>
            <a:endCxn id="19463" idx="3"/>
          </p:cNvCxnSpPr>
          <p:nvPr/>
        </p:nvCxnSpPr>
        <p:spPr bwMode="auto">
          <a:xfrm flipH="1">
            <a:off x="6299200" y="2970213"/>
            <a:ext cx="1074738" cy="5969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9472" name="AutoShape 23"/>
          <p:cNvCxnSpPr>
            <a:cxnSpLocks noChangeShapeType="1"/>
            <a:stCxn id="19469" idx="1"/>
            <a:endCxn id="19463" idx="3"/>
          </p:cNvCxnSpPr>
          <p:nvPr/>
        </p:nvCxnSpPr>
        <p:spPr bwMode="auto">
          <a:xfrm flipH="1" flipV="1">
            <a:off x="6299200" y="3567113"/>
            <a:ext cx="1081088" cy="5937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9473" name="AutoShape 24"/>
          <p:cNvCxnSpPr>
            <a:cxnSpLocks noChangeShapeType="1"/>
            <a:stCxn id="19469" idx="1"/>
            <a:endCxn id="19476" idx="3"/>
          </p:cNvCxnSpPr>
          <p:nvPr/>
        </p:nvCxnSpPr>
        <p:spPr bwMode="auto">
          <a:xfrm flipH="1">
            <a:off x="4668838" y="4160838"/>
            <a:ext cx="2711450" cy="15081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9474" name="AutoShape 28"/>
          <p:cNvCxnSpPr>
            <a:cxnSpLocks noChangeShapeType="1"/>
            <a:stCxn id="19460" idx="1"/>
            <a:endCxn id="19461" idx="3"/>
          </p:cNvCxnSpPr>
          <p:nvPr/>
        </p:nvCxnSpPr>
        <p:spPr bwMode="auto">
          <a:xfrm flipH="1">
            <a:off x="2271713" y="2763838"/>
            <a:ext cx="928687" cy="79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19477" name="Text Box 31"/>
          <p:cNvSpPr txBox="1">
            <a:spLocks noChangeArrowheads="1"/>
          </p:cNvSpPr>
          <p:nvPr/>
        </p:nvSpPr>
        <p:spPr bwMode="auto">
          <a:xfrm>
            <a:off x="639763" y="1697038"/>
            <a:ext cx="1379537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1" hangingPunct="1">
              <a:lnSpc>
                <a:spcPct val="100000"/>
              </a:lnSpc>
              <a:spcBef>
                <a:spcPct val="0"/>
              </a:spcBef>
            </a:pPr>
            <a:r>
              <a:rPr lang="fr-FR" sz="1200" b="1" i="1">
                <a:latin typeface="Tahoma" pitchFamily="34" charset="0"/>
              </a:rPr>
              <a:t>Access network</a:t>
            </a:r>
            <a:endParaRPr lang="en-GB" sz="1200" b="1" i="1">
              <a:latin typeface="Tahoma" pitchFamily="34" charset="0"/>
            </a:endParaRPr>
          </a:p>
        </p:txBody>
      </p:sp>
      <p:sp>
        <p:nvSpPr>
          <p:cNvPr id="19478" name="AutoShape 27"/>
          <p:cNvSpPr>
            <a:spLocks noChangeArrowheads="1"/>
          </p:cNvSpPr>
          <p:nvPr/>
        </p:nvSpPr>
        <p:spPr bwMode="auto">
          <a:xfrm>
            <a:off x="7242175" y="2400300"/>
            <a:ext cx="1725613" cy="2317750"/>
          </a:xfrm>
          <a:prstGeom prst="roundRect">
            <a:avLst>
              <a:gd name="adj" fmla="val 16667"/>
            </a:avLst>
          </a:prstGeom>
          <a:noFill/>
          <a:ln w="2857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  <a:spcBef>
                <a:spcPct val="0"/>
              </a:spcBef>
            </a:pPr>
            <a:endParaRPr lang="en-US" sz="900">
              <a:latin typeface="Tahoma" pitchFamily="34" charset="0"/>
            </a:endParaRPr>
          </a:p>
        </p:txBody>
      </p:sp>
      <p:sp>
        <p:nvSpPr>
          <p:cNvPr id="19479" name="Text Box 7"/>
          <p:cNvSpPr txBox="1">
            <a:spLocks noChangeArrowheads="1"/>
          </p:cNvSpPr>
          <p:nvPr/>
        </p:nvSpPr>
        <p:spPr bwMode="auto">
          <a:xfrm>
            <a:off x="7310438" y="1666875"/>
            <a:ext cx="158432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1" hangingPunct="1">
              <a:lnSpc>
                <a:spcPct val="100000"/>
              </a:lnSpc>
              <a:spcBef>
                <a:spcPct val="0"/>
              </a:spcBef>
            </a:pPr>
            <a:r>
              <a:rPr lang="fr-FR" sz="1200" b="1" i="1">
                <a:latin typeface="Tahoma" pitchFamily="34" charset="0"/>
              </a:rPr>
              <a:t>External networks</a:t>
            </a:r>
            <a:endParaRPr lang="en-GB" sz="1200" b="1" i="1">
              <a:latin typeface="Tahoma" pitchFamily="34" charset="0"/>
            </a:endParaRPr>
          </a:p>
        </p:txBody>
      </p:sp>
      <p:sp>
        <p:nvSpPr>
          <p:cNvPr id="19480" name="AutoShape 24"/>
          <p:cNvSpPr>
            <a:spLocks noChangeArrowheads="1"/>
          </p:cNvSpPr>
          <p:nvPr/>
        </p:nvSpPr>
        <p:spPr bwMode="auto">
          <a:xfrm>
            <a:off x="498475" y="2513013"/>
            <a:ext cx="1589088" cy="241300"/>
          </a:xfrm>
          <a:prstGeom prst="flowChartAlternateProcess">
            <a:avLst/>
          </a:prstGeom>
          <a:solidFill>
            <a:srgbClr val="FADE4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  <a:spcBef>
                <a:spcPct val="0"/>
              </a:spcBef>
            </a:pPr>
            <a:r>
              <a:rPr lang="fr-FR" sz="1000" b="1">
                <a:latin typeface="Arial" pitchFamily="34" charset="0"/>
              </a:rPr>
              <a:t>2G / 3G RATs</a:t>
            </a:r>
          </a:p>
        </p:txBody>
      </p:sp>
      <p:sp>
        <p:nvSpPr>
          <p:cNvPr id="19481" name="AutoShape 4"/>
          <p:cNvSpPr>
            <a:spLocks noChangeArrowheads="1"/>
          </p:cNvSpPr>
          <p:nvPr/>
        </p:nvSpPr>
        <p:spPr bwMode="auto">
          <a:xfrm>
            <a:off x="414338" y="4038600"/>
            <a:ext cx="1873250" cy="1773238"/>
          </a:xfrm>
          <a:prstGeom prst="flowChartAlternateProcess">
            <a:avLst/>
          </a:prstGeom>
          <a:noFill/>
          <a:ln w="28575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  <a:spcBef>
                <a:spcPct val="0"/>
              </a:spcBef>
            </a:pPr>
            <a:endParaRPr lang="en-US" sz="900">
              <a:latin typeface="Tahoma" pitchFamily="34" charset="0"/>
            </a:endParaRPr>
          </a:p>
        </p:txBody>
      </p:sp>
      <p:sp>
        <p:nvSpPr>
          <p:cNvPr id="19482" name="Text Box 5"/>
          <p:cNvSpPr txBox="1">
            <a:spLocks noChangeArrowheads="1"/>
          </p:cNvSpPr>
          <p:nvPr/>
        </p:nvSpPr>
        <p:spPr bwMode="auto">
          <a:xfrm>
            <a:off x="506413" y="4068763"/>
            <a:ext cx="1658937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1" hangingPunct="1">
              <a:lnSpc>
                <a:spcPct val="100000"/>
              </a:lnSpc>
              <a:spcBef>
                <a:spcPct val="0"/>
              </a:spcBef>
            </a:pPr>
            <a:r>
              <a:rPr lang="fr-FR" sz="1200" b="1">
                <a:latin typeface="Tahoma" pitchFamily="34" charset="0"/>
              </a:rPr>
              <a:t>non-3GPP accesses</a:t>
            </a:r>
            <a:endParaRPr lang="en-GB" sz="1200" b="1">
              <a:latin typeface="Tahoma" pitchFamily="34" charset="0"/>
            </a:endParaRPr>
          </a:p>
        </p:txBody>
      </p:sp>
      <p:sp>
        <p:nvSpPr>
          <p:cNvPr id="19483" name="AutoShape 27"/>
          <p:cNvSpPr>
            <a:spLocks noChangeArrowheads="1"/>
          </p:cNvSpPr>
          <p:nvPr/>
        </p:nvSpPr>
        <p:spPr bwMode="auto">
          <a:xfrm>
            <a:off x="550863" y="4383088"/>
            <a:ext cx="1589087" cy="241300"/>
          </a:xfrm>
          <a:prstGeom prst="flowChartAlternateProcess">
            <a:avLst/>
          </a:prstGeom>
          <a:solidFill>
            <a:srgbClr val="C0688A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  <a:spcBef>
                <a:spcPct val="0"/>
              </a:spcBef>
            </a:pPr>
            <a:r>
              <a:rPr lang="fr-FR" sz="1000" b="1">
                <a:latin typeface="Arial" pitchFamily="34" charset="0"/>
              </a:rPr>
              <a:t>cdma2000©</a:t>
            </a:r>
          </a:p>
        </p:txBody>
      </p:sp>
      <p:sp>
        <p:nvSpPr>
          <p:cNvPr id="19484" name="AutoShape 28"/>
          <p:cNvSpPr>
            <a:spLocks noChangeArrowheads="1"/>
          </p:cNvSpPr>
          <p:nvPr/>
        </p:nvSpPr>
        <p:spPr bwMode="auto">
          <a:xfrm>
            <a:off x="549275" y="4729163"/>
            <a:ext cx="1589088" cy="241300"/>
          </a:xfrm>
          <a:prstGeom prst="flowChartAlternateProcess">
            <a:avLst/>
          </a:prstGeom>
          <a:solidFill>
            <a:srgbClr val="C0688A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  <a:spcBef>
                <a:spcPct val="0"/>
              </a:spcBef>
            </a:pPr>
            <a:r>
              <a:rPr lang="fr-FR" sz="1000" b="1">
                <a:latin typeface="Arial" pitchFamily="34" charset="0"/>
              </a:rPr>
              <a:t>WiMAX</a:t>
            </a:r>
          </a:p>
        </p:txBody>
      </p:sp>
      <p:sp>
        <p:nvSpPr>
          <p:cNvPr id="19485" name="AutoShape 29"/>
          <p:cNvSpPr>
            <a:spLocks noChangeArrowheads="1"/>
          </p:cNvSpPr>
          <p:nvPr/>
        </p:nvSpPr>
        <p:spPr bwMode="auto">
          <a:xfrm>
            <a:off x="560388" y="5078413"/>
            <a:ext cx="1589087" cy="241300"/>
          </a:xfrm>
          <a:prstGeom prst="flowChartAlternateProcess">
            <a:avLst/>
          </a:prstGeom>
          <a:solidFill>
            <a:srgbClr val="C0688A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  <a:spcBef>
                <a:spcPct val="0"/>
              </a:spcBef>
            </a:pPr>
            <a:r>
              <a:rPr lang="fr-FR" sz="1000" b="1">
                <a:latin typeface="Arial" pitchFamily="34" charset="0"/>
              </a:rPr>
              <a:t>WLAN</a:t>
            </a:r>
          </a:p>
        </p:txBody>
      </p:sp>
      <p:sp>
        <p:nvSpPr>
          <p:cNvPr id="19486" name="AutoShape 38"/>
          <p:cNvSpPr>
            <a:spLocks noChangeArrowheads="1"/>
          </p:cNvSpPr>
          <p:nvPr/>
        </p:nvSpPr>
        <p:spPr bwMode="auto">
          <a:xfrm>
            <a:off x="3108325" y="3690938"/>
            <a:ext cx="1647825" cy="1243012"/>
          </a:xfrm>
          <a:prstGeom prst="roundRect">
            <a:avLst>
              <a:gd name="adj" fmla="val 16667"/>
            </a:avLst>
          </a:prstGeom>
          <a:noFill/>
          <a:ln w="57150">
            <a:solidFill>
              <a:srgbClr val="FF3300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  <a:spcBef>
                <a:spcPct val="0"/>
              </a:spcBef>
            </a:pPr>
            <a:endParaRPr lang="en-US" sz="1000">
              <a:latin typeface="Arial" pitchFamily="34" charset="0"/>
            </a:endParaRPr>
          </a:p>
        </p:txBody>
      </p:sp>
      <p:sp>
        <p:nvSpPr>
          <p:cNvPr id="19488" name="AutoShape 32"/>
          <p:cNvSpPr>
            <a:spLocks noChangeArrowheads="1"/>
          </p:cNvSpPr>
          <p:nvPr/>
        </p:nvSpPr>
        <p:spPr bwMode="auto">
          <a:xfrm>
            <a:off x="496888" y="2870200"/>
            <a:ext cx="1589087" cy="241300"/>
          </a:xfrm>
          <a:prstGeom prst="flowChartAlternateProcess">
            <a:avLst/>
          </a:prstGeom>
          <a:solidFill>
            <a:srgbClr val="BCDA8A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  <a:spcBef>
                <a:spcPct val="0"/>
              </a:spcBef>
            </a:pPr>
            <a:r>
              <a:rPr lang="fr-FR" sz="1000" b="1">
                <a:latin typeface="Arial" pitchFamily="34" charset="0"/>
              </a:rPr>
              <a:t>LTE / LTE Advanced</a:t>
            </a:r>
          </a:p>
        </p:txBody>
      </p:sp>
      <p:cxnSp>
        <p:nvCxnSpPr>
          <p:cNvPr id="19489" name="AutoShape 33"/>
          <p:cNvCxnSpPr>
            <a:cxnSpLocks noChangeShapeType="1"/>
            <a:stCxn id="19481" idx="3"/>
            <a:endCxn id="19476" idx="1"/>
          </p:cNvCxnSpPr>
          <p:nvPr/>
        </p:nvCxnSpPr>
        <p:spPr bwMode="auto">
          <a:xfrm flipV="1">
            <a:off x="2301875" y="4311650"/>
            <a:ext cx="889000" cy="6143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19490" name="AutoShape 34"/>
          <p:cNvSpPr>
            <a:spLocks noChangeArrowheads="1"/>
          </p:cNvSpPr>
          <p:nvPr/>
        </p:nvSpPr>
        <p:spPr bwMode="auto">
          <a:xfrm>
            <a:off x="549275" y="5446713"/>
            <a:ext cx="1589088" cy="241300"/>
          </a:xfrm>
          <a:prstGeom prst="flowChartAlternateProcess">
            <a:avLst/>
          </a:prstGeom>
          <a:solidFill>
            <a:srgbClr val="C0688A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  <a:spcBef>
                <a:spcPct val="0"/>
              </a:spcBef>
            </a:pPr>
            <a:r>
              <a:rPr lang="fr-FR" sz="1000" b="1">
                <a:latin typeface="Arial" pitchFamily="34" charset="0"/>
              </a:rPr>
              <a:t>…</a:t>
            </a:r>
          </a:p>
        </p:txBody>
      </p:sp>
      <p:cxnSp>
        <p:nvCxnSpPr>
          <p:cNvPr id="19491" name="AutoShape 29"/>
          <p:cNvCxnSpPr>
            <a:cxnSpLocks noChangeShapeType="1"/>
            <a:stCxn id="19476" idx="1"/>
            <a:endCxn id="19461" idx="3"/>
          </p:cNvCxnSpPr>
          <p:nvPr/>
        </p:nvCxnSpPr>
        <p:spPr bwMode="auto">
          <a:xfrm flipH="1" flipV="1">
            <a:off x="2271713" y="2771775"/>
            <a:ext cx="919162" cy="15398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grpSp>
        <p:nvGrpSpPr>
          <p:cNvPr id="19495" name="Group 39"/>
          <p:cNvGrpSpPr>
            <a:grpSpLocks/>
          </p:cNvGrpSpPr>
          <p:nvPr/>
        </p:nvGrpSpPr>
        <p:grpSpPr bwMode="auto">
          <a:xfrm>
            <a:off x="3932238" y="4962525"/>
            <a:ext cx="2816225" cy="982663"/>
            <a:chOff x="2477" y="3126"/>
            <a:chExt cx="1774" cy="619"/>
          </a:xfrm>
        </p:grpSpPr>
        <p:sp>
          <p:nvSpPr>
            <p:cNvPr id="19487" name="Text Box 31"/>
            <p:cNvSpPr txBox="1">
              <a:spLocks noChangeArrowheads="1"/>
            </p:cNvSpPr>
            <p:nvPr/>
          </p:nvSpPr>
          <p:spPr bwMode="auto">
            <a:xfrm>
              <a:off x="2608" y="3341"/>
              <a:ext cx="1643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 eaLnBrk="1" hangingPunct="1">
                <a:lnSpc>
                  <a:spcPct val="100000"/>
                </a:lnSpc>
                <a:spcBef>
                  <a:spcPct val="0"/>
                </a:spcBef>
              </a:pPr>
              <a:r>
                <a:rPr lang="fr-FR" sz="1800" b="1">
                  <a:solidFill>
                    <a:srgbClr val="FF0F0F"/>
                  </a:solidFill>
                  <a:latin typeface="Tahoma" pitchFamily="34" charset="0"/>
                </a:rPr>
                <a:t>EPC = all-IP network</a:t>
              </a:r>
            </a:p>
            <a:p>
              <a:pPr algn="l" eaLnBrk="1" hangingPunct="1">
                <a:lnSpc>
                  <a:spcPct val="100000"/>
                </a:lnSpc>
                <a:spcBef>
                  <a:spcPct val="0"/>
                </a:spcBef>
              </a:pPr>
              <a:endParaRPr lang="en-GB" sz="1800" b="1">
                <a:solidFill>
                  <a:srgbClr val="FF0F0F"/>
                </a:solidFill>
                <a:latin typeface="Tahoma" pitchFamily="34" charset="0"/>
              </a:endParaRPr>
            </a:p>
          </p:txBody>
        </p:sp>
        <p:cxnSp>
          <p:nvCxnSpPr>
            <p:cNvPr id="19493" name="AutoShape 37"/>
            <p:cNvCxnSpPr>
              <a:cxnSpLocks noChangeShapeType="1"/>
              <a:stCxn id="19486" idx="2"/>
              <a:endCxn id="19487" idx="1"/>
            </p:cNvCxnSpPr>
            <p:nvPr/>
          </p:nvCxnSpPr>
          <p:spPr bwMode="auto">
            <a:xfrm rot="16200000" flipH="1">
              <a:off x="2387" y="3216"/>
              <a:ext cx="312" cy="131"/>
            </a:xfrm>
            <a:prstGeom prst="bentConnector2">
              <a:avLst/>
            </a:prstGeom>
            <a:noFill/>
            <a:ln w="28575">
              <a:solidFill>
                <a:srgbClr val="FF0000"/>
              </a:solidFill>
              <a:miter lim="800000"/>
              <a:headEnd/>
              <a:tailEnd/>
            </a:ln>
            <a:effectLst/>
          </p:spPr>
        </p:cxnSp>
      </p:grpSp>
      <p:sp>
        <p:nvSpPr>
          <p:cNvPr id="19494" name="TextBox 34"/>
          <p:cNvSpPr txBox="1">
            <a:spLocks noChangeArrowheads="1"/>
          </p:cNvSpPr>
          <p:nvPr/>
        </p:nvSpPr>
        <p:spPr bwMode="auto">
          <a:xfrm>
            <a:off x="395288" y="6481763"/>
            <a:ext cx="5616575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eaLnBrk="1" hangingPunct="1">
              <a:lnSpc>
                <a:spcPct val="100000"/>
              </a:lnSpc>
              <a:spcBef>
                <a:spcPct val="0"/>
              </a:spcBef>
            </a:pPr>
            <a:r>
              <a:rPr lang="en-GB" sz="1100" b="1">
                <a:solidFill>
                  <a:schemeClr val="bg1"/>
                </a:solidFill>
                <a:latin typeface="Arial" pitchFamily="34" charset="0"/>
              </a:rPr>
              <a:t>TAKEAWAY:</a:t>
            </a:r>
            <a:r>
              <a:rPr lang="en-GB" sz="1100">
                <a:latin typeface="Arial" pitchFamily="34" charset="0"/>
              </a:rPr>
              <a:t> </a:t>
            </a:r>
            <a:r>
              <a:rPr lang="en-GB" sz="1100" b="1">
                <a:solidFill>
                  <a:schemeClr val="bg1"/>
                </a:solidFill>
                <a:latin typeface="Arial" pitchFamily="34" charset="0"/>
              </a:rPr>
              <a:t>EPC, an all-IP network with support of multiple access technologies</a:t>
            </a:r>
          </a:p>
        </p:txBody>
      </p:sp>
      <p:sp>
        <p:nvSpPr>
          <p:cNvPr id="19476" name="AutoShape 30"/>
          <p:cNvSpPr>
            <a:spLocks noChangeArrowheads="1"/>
          </p:cNvSpPr>
          <p:nvPr/>
        </p:nvSpPr>
        <p:spPr bwMode="auto">
          <a:xfrm>
            <a:off x="3200400" y="3843338"/>
            <a:ext cx="1458913" cy="936625"/>
          </a:xfrm>
          <a:prstGeom prst="flowChartAlternateProcess">
            <a:avLst/>
          </a:prstGeom>
          <a:solidFill>
            <a:srgbClr val="C74D1F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eaLnBrk="1" hangingPunct="1">
              <a:lnSpc>
                <a:spcPct val="100000"/>
              </a:lnSpc>
              <a:spcBef>
                <a:spcPct val="0"/>
              </a:spcBef>
            </a:pPr>
            <a:r>
              <a:rPr lang="fr-FR" sz="1200" b="1">
                <a:solidFill>
                  <a:schemeClr val="bg1"/>
                </a:solidFill>
                <a:latin typeface="Tahoma" pitchFamily="34" charset="0"/>
              </a:rPr>
              <a:t>Packet </a:t>
            </a:r>
            <a:br>
              <a:rPr lang="fr-FR" sz="1200" b="1">
                <a:solidFill>
                  <a:schemeClr val="bg1"/>
                </a:solidFill>
                <a:latin typeface="Tahoma" pitchFamily="34" charset="0"/>
              </a:rPr>
            </a:br>
            <a:r>
              <a:rPr lang="fr-FR" sz="1200" b="1">
                <a:solidFill>
                  <a:schemeClr val="bg1"/>
                </a:solidFill>
                <a:latin typeface="Tahoma" pitchFamily="34" charset="0"/>
              </a:rPr>
              <a:t>core domain</a:t>
            </a:r>
            <a:endParaRPr lang="en-GB" sz="1200" b="1">
              <a:solidFill>
                <a:schemeClr val="bg1"/>
              </a:solidFill>
              <a:latin typeface="Tahoma" pitchFamily="34" charset="0"/>
            </a:endParaRPr>
          </a:p>
        </p:txBody>
      </p:sp>
    </p:spTree>
    <p:custDataLst>
      <p:tags r:id="rId1"/>
    </p:custDataLst>
  </p:cSld>
  <p:clrMapOvr>
    <a:masterClrMapping/>
  </p:clrMapOvr>
  <p:transition advTm="7514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94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94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94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94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9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94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94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94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94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94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81" grpId="0" animBg="1"/>
      <p:bldP spid="19482" grpId="0"/>
      <p:bldP spid="19483" grpId="0" animBg="1"/>
      <p:bldP spid="19484" grpId="0" animBg="1"/>
      <p:bldP spid="19485" grpId="0" animBg="1"/>
      <p:bldP spid="19486" grpId="0" animBg="1"/>
      <p:bldP spid="19488" grpId="0" animBg="1"/>
      <p:bldP spid="19490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/>
          </p:cNvSpPr>
          <p:nvPr>
            <p:ph type="title"/>
          </p:nvPr>
        </p:nvSpPr>
        <p:spPr bwMode="auto">
          <a:noFill/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fr-FR"/>
              <a:t>An all-IP core network</a:t>
            </a:r>
            <a:endParaRPr lang="en-GB"/>
          </a:p>
        </p:txBody>
      </p:sp>
      <p:sp>
        <p:nvSpPr>
          <p:cNvPr id="37891" name="Rectangle 3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1612900"/>
          </a:xfrm>
        </p:spPr>
        <p:txBody>
          <a:bodyPr/>
          <a:lstStyle/>
          <a:p>
            <a:r>
              <a:rPr lang="fr-FR" sz="2400"/>
              <a:t>in 2G/3G, the CS domain handles the voice calls and SMS</a:t>
            </a:r>
          </a:p>
          <a:p>
            <a:r>
              <a:rPr lang="fr-FR" sz="2400"/>
              <a:t>… but in EPC, there is no CS domain anymore!</a:t>
            </a:r>
          </a:p>
          <a:p>
            <a:pPr>
              <a:buFont typeface="Wingdings" pitchFamily="2" charset="2"/>
              <a:buChar char="à"/>
            </a:pPr>
            <a:r>
              <a:rPr lang="fr-FR" sz="2400" b="1">
                <a:solidFill>
                  <a:srgbClr val="FF3300"/>
                </a:solidFill>
                <a:sym typeface="Wingdings" pitchFamily="2" charset="2"/>
              </a:rPr>
              <a:t> How to provide those services in this all-IP network?</a:t>
            </a:r>
          </a:p>
          <a:p>
            <a:pPr>
              <a:buFont typeface="Wingdings" pitchFamily="2" charset="2"/>
              <a:buNone/>
            </a:pPr>
            <a:endParaRPr lang="fr-FR" sz="2400" b="1">
              <a:sym typeface="Wingdings" pitchFamily="2" charset="2"/>
            </a:endParaRPr>
          </a:p>
        </p:txBody>
      </p:sp>
      <p:grpSp>
        <p:nvGrpSpPr>
          <p:cNvPr id="20484" name="Group 4"/>
          <p:cNvGrpSpPr>
            <a:grpSpLocks/>
          </p:cNvGrpSpPr>
          <p:nvPr/>
        </p:nvGrpSpPr>
        <p:grpSpPr bwMode="auto">
          <a:xfrm>
            <a:off x="381000" y="3429000"/>
            <a:ext cx="4191000" cy="2157413"/>
            <a:chOff x="240" y="2160"/>
            <a:chExt cx="2517" cy="1359"/>
          </a:xfrm>
        </p:grpSpPr>
        <p:sp>
          <p:nvSpPr>
            <p:cNvPr id="20485" name="AutoShape 5"/>
            <p:cNvSpPr>
              <a:spLocks noChangeArrowheads="1"/>
            </p:cNvSpPr>
            <p:nvPr/>
          </p:nvSpPr>
          <p:spPr bwMode="auto">
            <a:xfrm>
              <a:off x="240" y="2160"/>
              <a:ext cx="2517" cy="1359"/>
            </a:xfrm>
            <a:prstGeom prst="flowChartAlternateProcess">
              <a:avLst/>
            </a:prstGeom>
            <a:solidFill>
              <a:srgbClr val="7EB25A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pPr eaLnBrk="1" hangingPunct="1">
                <a:lnSpc>
                  <a:spcPct val="100000"/>
                </a:lnSpc>
                <a:spcBef>
                  <a:spcPct val="0"/>
                </a:spcBef>
              </a:pPr>
              <a:r>
                <a:rPr lang="fr-FR" b="1">
                  <a:solidFill>
                    <a:schemeClr val="bg1"/>
                  </a:solidFill>
                  <a:latin typeface="Tahoma" pitchFamily="34" charset="0"/>
                </a:rPr>
                <a:t>Solutions for voice</a:t>
              </a:r>
              <a:endParaRPr lang="en-GB" sz="2000">
                <a:latin typeface="Tahoma" pitchFamily="34" charset="0"/>
              </a:endParaRPr>
            </a:p>
          </p:txBody>
        </p:sp>
        <p:sp>
          <p:nvSpPr>
            <p:cNvPr id="20486" name="Rectangle 6"/>
            <p:cNvSpPr>
              <a:spLocks noChangeArrowheads="1"/>
            </p:cNvSpPr>
            <p:nvPr/>
          </p:nvSpPr>
          <p:spPr bwMode="auto">
            <a:xfrm>
              <a:off x="328" y="2613"/>
              <a:ext cx="2347" cy="788"/>
            </a:xfrm>
            <a:prstGeom prst="rect">
              <a:avLst/>
            </a:prstGeom>
            <a:solidFill>
              <a:srgbClr val="BCDA8A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  <a:spcBef>
                  <a:spcPct val="0"/>
                </a:spcBef>
                <a:buFontTx/>
                <a:buChar char="•"/>
              </a:pPr>
              <a:r>
                <a:rPr lang="fr-FR" sz="1800">
                  <a:latin typeface="Arial" pitchFamily="34" charset="0"/>
                </a:rPr>
                <a:t> CS fallback</a:t>
              </a:r>
            </a:p>
            <a:p>
              <a:pPr algn="l" eaLnBrk="1" hangingPunct="1">
                <a:lnSpc>
                  <a:spcPct val="100000"/>
                </a:lnSpc>
                <a:spcBef>
                  <a:spcPct val="0"/>
                </a:spcBef>
                <a:buFontTx/>
                <a:buChar char="•"/>
              </a:pPr>
              <a:r>
                <a:rPr lang="fr-FR" sz="1800">
                  <a:latin typeface="Arial" pitchFamily="34" charset="0"/>
                </a:rPr>
                <a:t> IMS: </a:t>
              </a:r>
              <a:r>
                <a:rPr lang="fr-FR" sz="1800" i="1">
                  <a:latin typeface="Arial" pitchFamily="34" charset="0"/>
                </a:rPr>
                <a:t>3GPP MMTel / GSMA VoLTE</a:t>
              </a:r>
            </a:p>
            <a:p>
              <a:pPr algn="l" eaLnBrk="1" hangingPunct="1">
                <a:lnSpc>
                  <a:spcPct val="100000"/>
                </a:lnSpc>
                <a:spcBef>
                  <a:spcPct val="0"/>
                </a:spcBef>
                <a:buFontTx/>
                <a:buChar char="•"/>
              </a:pPr>
              <a:r>
                <a:rPr lang="fr-FR" sz="1800">
                  <a:latin typeface="Arial" pitchFamily="34" charset="0"/>
                </a:rPr>
                <a:t> CS over PS</a:t>
              </a:r>
            </a:p>
            <a:p>
              <a:pPr algn="l" eaLnBrk="1" hangingPunct="1">
                <a:lnSpc>
                  <a:spcPct val="100000"/>
                </a:lnSpc>
                <a:spcBef>
                  <a:spcPct val="0"/>
                </a:spcBef>
                <a:buFontTx/>
                <a:buChar char="•"/>
              </a:pPr>
              <a:r>
                <a:rPr lang="fr-FR" sz="1800">
                  <a:latin typeface="Arial" pitchFamily="34" charset="0"/>
                </a:rPr>
                <a:t> Over the top VoIP</a:t>
              </a:r>
              <a:endParaRPr lang="en-GB" sz="1800">
                <a:latin typeface="Arial" pitchFamily="34" charset="0"/>
              </a:endParaRPr>
            </a:p>
          </p:txBody>
        </p:sp>
      </p:grpSp>
      <p:grpSp>
        <p:nvGrpSpPr>
          <p:cNvPr id="20487" name="Group 7"/>
          <p:cNvGrpSpPr>
            <a:grpSpLocks/>
          </p:cNvGrpSpPr>
          <p:nvPr/>
        </p:nvGrpSpPr>
        <p:grpSpPr bwMode="auto">
          <a:xfrm>
            <a:off x="4797425" y="3425825"/>
            <a:ext cx="3875088" cy="2155825"/>
            <a:chOff x="3022" y="2158"/>
            <a:chExt cx="2441" cy="1358"/>
          </a:xfrm>
        </p:grpSpPr>
        <p:sp>
          <p:nvSpPr>
            <p:cNvPr id="20488" name="AutoShape 8"/>
            <p:cNvSpPr>
              <a:spLocks noChangeArrowheads="1"/>
            </p:cNvSpPr>
            <p:nvPr/>
          </p:nvSpPr>
          <p:spPr bwMode="auto">
            <a:xfrm>
              <a:off x="3022" y="2158"/>
              <a:ext cx="2441" cy="1358"/>
            </a:xfrm>
            <a:prstGeom prst="flowChartAlternateProcess">
              <a:avLst/>
            </a:prstGeom>
            <a:solidFill>
              <a:srgbClr val="7EB25A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pPr eaLnBrk="1" hangingPunct="1">
                <a:lnSpc>
                  <a:spcPct val="100000"/>
                </a:lnSpc>
                <a:spcBef>
                  <a:spcPct val="0"/>
                </a:spcBef>
              </a:pPr>
              <a:r>
                <a:rPr lang="fr-FR" b="1">
                  <a:solidFill>
                    <a:schemeClr val="bg1"/>
                  </a:solidFill>
                  <a:latin typeface="Tahoma" pitchFamily="34" charset="0"/>
                </a:rPr>
                <a:t>Solutions for SMS</a:t>
              </a:r>
              <a:endParaRPr lang="en-GB" sz="2000">
                <a:latin typeface="Tahoma" pitchFamily="34" charset="0"/>
              </a:endParaRPr>
            </a:p>
          </p:txBody>
        </p:sp>
        <p:sp>
          <p:nvSpPr>
            <p:cNvPr id="20489" name="Rectangle 9"/>
            <p:cNvSpPr>
              <a:spLocks noChangeArrowheads="1"/>
            </p:cNvSpPr>
            <p:nvPr/>
          </p:nvSpPr>
          <p:spPr bwMode="auto">
            <a:xfrm>
              <a:off x="3173" y="2648"/>
              <a:ext cx="2134" cy="610"/>
            </a:xfrm>
            <a:prstGeom prst="rect">
              <a:avLst/>
            </a:prstGeom>
            <a:solidFill>
              <a:srgbClr val="BCDA8A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pPr algn="l" eaLnBrk="1" hangingPunct="1">
                <a:lnSpc>
                  <a:spcPct val="100000"/>
                </a:lnSpc>
                <a:spcBef>
                  <a:spcPct val="0"/>
                </a:spcBef>
                <a:buFontTx/>
                <a:buChar char="•"/>
              </a:pPr>
              <a:r>
                <a:rPr lang="fr-FR" sz="1800">
                  <a:latin typeface="Arial" pitchFamily="34" charset="0"/>
                </a:rPr>
                <a:t> SMS over SGs interface</a:t>
              </a:r>
            </a:p>
            <a:p>
              <a:pPr algn="l" eaLnBrk="1" hangingPunct="1">
                <a:lnSpc>
                  <a:spcPct val="100000"/>
                </a:lnSpc>
                <a:spcBef>
                  <a:spcPct val="0"/>
                </a:spcBef>
                <a:buFontTx/>
                <a:buChar char="•"/>
              </a:pPr>
              <a:r>
                <a:rPr lang="fr-FR" sz="1800">
                  <a:latin typeface="Arial" pitchFamily="34" charset="0"/>
                </a:rPr>
                <a:t> IMS</a:t>
              </a:r>
              <a:endParaRPr lang="fr-FR" sz="1800" i="1">
                <a:latin typeface="Arial" pitchFamily="34" charset="0"/>
              </a:endParaRPr>
            </a:p>
            <a:p>
              <a:pPr algn="l" eaLnBrk="1" hangingPunct="1">
                <a:lnSpc>
                  <a:spcPct val="100000"/>
                </a:lnSpc>
                <a:spcBef>
                  <a:spcPct val="0"/>
                </a:spcBef>
                <a:buFontTx/>
                <a:buChar char="•"/>
              </a:pPr>
              <a:r>
                <a:rPr lang="fr-FR" sz="1800">
                  <a:latin typeface="Arial" pitchFamily="34" charset="0"/>
                </a:rPr>
                <a:t> CS over PS</a:t>
              </a:r>
            </a:p>
          </p:txBody>
        </p:sp>
      </p:grpSp>
      <p:sp>
        <p:nvSpPr>
          <p:cNvPr id="20490" name="TextBox 9"/>
          <p:cNvSpPr txBox="1">
            <a:spLocks noChangeArrowheads="1"/>
          </p:cNvSpPr>
          <p:nvPr/>
        </p:nvSpPr>
        <p:spPr bwMode="auto">
          <a:xfrm>
            <a:off x="369888" y="6481763"/>
            <a:ext cx="5426075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1" hangingPunct="1">
              <a:lnSpc>
                <a:spcPct val="100000"/>
              </a:lnSpc>
              <a:spcBef>
                <a:spcPct val="0"/>
              </a:spcBef>
            </a:pPr>
            <a:r>
              <a:rPr lang="en-GB" sz="1100" b="1">
                <a:solidFill>
                  <a:schemeClr val="bg1"/>
                </a:solidFill>
                <a:latin typeface="Arial" pitchFamily="34" charset="0"/>
              </a:rPr>
              <a:t>TAKEAWAY:  EPC optimized for IMS, but CSFB is covered in the specifications</a:t>
            </a:r>
          </a:p>
        </p:txBody>
      </p:sp>
    </p:spTree>
    <p:custDataLst>
      <p:tags r:id="rId1"/>
    </p:custDataLst>
  </p:cSld>
  <p:clrMapOvr>
    <a:masterClrMapping/>
  </p:clrMapOvr>
  <p:transition advTm="172048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04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04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37" name="Rectangle 33"/>
          <p:cNvSpPr>
            <a:spLocks noChangeArrowheads="1"/>
          </p:cNvSpPr>
          <p:nvPr/>
        </p:nvSpPr>
        <p:spPr bwMode="auto">
          <a:xfrm>
            <a:off x="1476375" y="1916113"/>
            <a:ext cx="7343775" cy="4033837"/>
          </a:xfrm>
          <a:prstGeom prst="rect">
            <a:avLst/>
          </a:prstGeom>
          <a:noFill/>
          <a:ln w="57150">
            <a:solidFill>
              <a:srgbClr val="FF0000"/>
            </a:solidFill>
            <a:prstDash val="sysDot"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</a:pPr>
            <a:endParaRPr lang="en-US" sz="1000">
              <a:latin typeface="Arial" pitchFamily="34" charset="0"/>
            </a:endParaRPr>
          </a:p>
        </p:txBody>
      </p:sp>
      <p:sp>
        <p:nvSpPr>
          <p:cNvPr id="47106" name="Rectangle 2"/>
          <p:cNvSpPr>
            <a:spLocks noGrp="1"/>
          </p:cNvSpPr>
          <p:nvPr>
            <p:ph type="title"/>
          </p:nvPr>
        </p:nvSpPr>
        <p:spPr bwMode="auto">
          <a:noFill/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fr-FR"/>
              <a:t>Multiple access networks</a:t>
            </a:r>
            <a:endParaRPr lang="en-GB"/>
          </a:p>
        </p:txBody>
      </p:sp>
      <p:sp>
        <p:nvSpPr>
          <p:cNvPr id="47108" name="Oval 4"/>
          <p:cNvSpPr>
            <a:spLocks noChangeArrowheads="1"/>
          </p:cNvSpPr>
          <p:nvPr/>
        </p:nvSpPr>
        <p:spPr bwMode="auto">
          <a:xfrm>
            <a:off x="1620838" y="2924175"/>
            <a:ext cx="1655762" cy="1296988"/>
          </a:xfrm>
          <a:prstGeom prst="ellipse">
            <a:avLst/>
          </a:prstGeom>
          <a:solidFill>
            <a:srgbClr val="7EB25A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</a:pPr>
            <a:r>
              <a:rPr lang="fr-FR">
                <a:solidFill>
                  <a:schemeClr val="bg1"/>
                </a:solidFill>
                <a:latin typeface="Arial" pitchFamily="34" charset="0"/>
              </a:rPr>
              <a:t>Access</a:t>
            </a:r>
            <a:br>
              <a:rPr lang="fr-FR">
                <a:solidFill>
                  <a:schemeClr val="bg1"/>
                </a:solidFill>
                <a:latin typeface="Arial" pitchFamily="34" charset="0"/>
              </a:rPr>
            </a:br>
            <a:r>
              <a:rPr lang="fr-FR">
                <a:solidFill>
                  <a:schemeClr val="bg1"/>
                </a:solidFill>
                <a:latin typeface="Arial" pitchFamily="34" charset="0"/>
              </a:rPr>
              <a:t>networks</a:t>
            </a:r>
            <a:endParaRPr lang="en-GB">
              <a:solidFill>
                <a:schemeClr val="bg1"/>
              </a:solidFill>
              <a:latin typeface="Arial" pitchFamily="34" charset="0"/>
            </a:endParaRPr>
          </a:p>
        </p:txBody>
      </p:sp>
      <p:cxnSp>
        <p:nvCxnSpPr>
          <p:cNvPr id="47118" name="AutoShape 14"/>
          <p:cNvCxnSpPr>
            <a:cxnSpLocks noChangeShapeType="1"/>
            <a:stCxn id="47108" idx="7"/>
            <a:endCxn id="47126" idx="2"/>
          </p:cNvCxnSpPr>
          <p:nvPr/>
        </p:nvCxnSpPr>
        <p:spPr bwMode="auto">
          <a:xfrm flipV="1">
            <a:off x="3033713" y="2840038"/>
            <a:ext cx="530225" cy="274637"/>
          </a:xfrm>
          <a:prstGeom prst="straightConnector1">
            <a:avLst/>
          </a:prstGeom>
          <a:noFill/>
          <a:ln w="38100">
            <a:solidFill>
              <a:srgbClr val="C00000"/>
            </a:solidFill>
            <a:round/>
            <a:headEnd/>
            <a:tailEnd type="triangle" w="med" len="med"/>
          </a:ln>
          <a:effectLst/>
        </p:spPr>
      </p:cxnSp>
      <p:sp>
        <p:nvSpPr>
          <p:cNvPr id="47119" name="Oval 15"/>
          <p:cNvSpPr>
            <a:spLocks noChangeArrowheads="1"/>
          </p:cNvSpPr>
          <p:nvPr/>
        </p:nvSpPr>
        <p:spPr bwMode="auto">
          <a:xfrm>
            <a:off x="3492500" y="4035425"/>
            <a:ext cx="1727200" cy="690563"/>
          </a:xfrm>
          <a:prstGeom prst="ellipse">
            <a:avLst/>
          </a:prstGeom>
          <a:solidFill>
            <a:schemeClr val="accent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</a:pPr>
            <a:r>
              <a:rPr lang="fr-FR" sz="2000">
                <a:solidFill>
                  <a:schemeClr val="bg1"/>
                </a:solidFill>
                <a:latin typeface="Arial" pitchFamily="34" charset="0"/>
              </a:rPr>
              <a:t>Non-3GPP</a:t>
            </a:r>
            <a:r>
              <a:rPr lang="fr-FR" sz="1000">
                <a:latin typeface="Arial" pitchFamily="34" charset="0"/>
              </a:rPr>
              <a:t> </a:t>
            </a:r>
            <a:br>
              <a:rPr lang="fr-FR" sz="1000">
                <a:latin typeface="Arial" pitchFamily="34" charset="0"/>
              </a:rPr>
            </a:br>
            <a:r>
              <a:rPr lang="fr-FR" sz="2000">
                <a:solidFill>
                  <a:schemeClr val="bg1"/>
                </a:solidFill>
                <a:latin typeface="Arial" pitchFamily="34" charset="0"/>
              </a:rPr>
              <a:t>accesses</a:t>
            </a:r>
            <a:endParaRPr lang="en-GB" sz="200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47126" name="Oval 22"/>
          <p:cNvSpPr>
            <a:spLocks noChangeArrowheads="1"/>
          </p:cNvSpPr>
          <p:nvPr/>
        </p:nvSpPr>
        <p:spPr bwMode="auto">
          <a:xfrm>
            <a:off x="3563938" y="2493963"/>
            <a:ext cx="1727200" cy="690562"/>
          </a:xfrm>
          <a:prstGeom prst="ellipse">
            <a:avLst/>
          </a:prstGeom>
          <a:solidFill>
            <a:schemeClr val="accent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</a:pPr>
            <a:r>
              <a:rPr lang="fr-FR" sz="2000">
                <a:solidFill>
                  <a:schemeClr val="bg1"/>
                </a:solidFill>
                <a:latin typeface="Arial" pitchFamily="34" charset="0"/>
              </a:rPr>
              <a:t>3GPP</a:t>
            </a:r>
            <a:r>
              <a:rPr lang="fr-FR" sz="1000">
                <a:latin typeface="Arial" pitchFamily="34" charset="0"/>
              </a:rPr>
              <a:t> </a:t>
            </a:r>
            <a:br>
              <a:rPr lang="fr-FR" sz="1000">
                <a:latin typeface="Arial" pitchFamily="34" charset="0"/>
              </a:rPr>
            </a:br>
            <a:r>
              <a:rPr lang="fr-FR" sz="2000">
                <a:solidFill>
                  <a:schemeClr val="bg1"/>
                </a:solidFill>
                <a:latin typeface="Arial" pitchFamily="34" charset="0"/>
              </a:rPr>
              <a:t>accesses</a:t>
            </a:r>
            <a:endParaRPr lang="en-GB" sz="2000">
              <a:solidFill>
                <a:schemeClr val="bg1"/>
              </a:solidFill>
              <a:latin typeface="Arial" pitchFamily="34" charset="0"/>
            </a:endParaRPr>
          </a:p>
        </p:txBody>
      </p:sp>
      <p:cxnSp>
        <p:nvCxnSpPr>
          <p:cNvPr id="47127" name="AutoShape 23"/>
          <p:cNvCxnSpPr>
            <a:cxnSpLocks noChangeShapeType="1"/>
            <a:stCxn id="47108" idx="5"/>
            <a:endCxn id="47119" idx="2"/>
          </p:cNvCxnSpPr>
          <p:nvPr/>
        </p:nvCxnSpPr>
        <p:spPr bwMode="auto">
          <a:xfrm>
            <a:off x="3033713" y="4030663"/>
            <a:ext cx="458787" cy="350837"/>
          </a:xfrm>
          <a:prstGeom prst="straightConnector1">
            <a:avLst/>
          </a:prstGeom>
          <a:noFill/>
          <a:ln w="38100">
            <a:solidFill>
              <a:srgbClr val="C00000"/>
            </a:solidFill>
            <a:round/>
            <a:headEnd/>
            <a:tailEnd type="triangle" w="med" len="med"/>
          </a:ln>
          <a:effectLst/>
        </p:spPr>
      </p:cxnSp>
      <p:sp>
        <p:nvSpPr>
          <p:cNvPr id="47128" name="Oval 24"/>
          <p:cNvSpPr>
            <a:spLocks noChangeArrowheads="1"/>
          </p:cNvSpPr>
          <p:nvPr/>
        </p:nvSpPr>
        <p:spPr bwMode="auto">
          <a:xfrm>
            <a:off x="5724525" y="3573463"/>
            <a:ext cx="1584325" cy="720725"/>
          </a:xfrm>
          <a:prstGeom prst="ellipse">
            <a:avLst/>
          </a:prstGeom>
          <a:solidFill>
            <a:srgbClr val="98B5D8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</a:pPr>
            <a:r>
              <a:rPr lang="fr-FR" sz="2000">
                <a:solidFill>
                  <a:schemeClr val="bg1"/>
                </a:solidFill>
                <a:latin typeface="Arial" pitchFamily="34" charset="0"/>
              </a:rPr>
              <a:t>Trusted</a:t>
            </a:r>
            <a:endParaRPr lang="en-GB" sz="200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47129" name="Oval 25"/>
          <p:cNvSpPr>
            <a:spLocks noChangeArrowheads="1"/>
          </p:cNvSpPr>
          <p:nvPr/>
        </p:nvSpPr>
        <p:spPr bwMode="auto">
          <a:xfrm>
            <a:off x="5724525" y="4652963"/>
            <a:ext cx="1584325" cy="720725"/>
          </a:xfrm>
          <a:prstGeom prst="ellipse">
            <a:avLst/>
          </a:prstGeom>
          <a:solidFill>
            <a:srgbClr val="98B5D8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</a:pPr>
            <a:r>
              <a:rPr lang="fr-FR" sz="2000">
                <a:solidFill>
                  <a:schemeClr val="bg1"/>
                </a:solidFill>
                <a:latin typeface="Arial" pitchFamily="34" charset="0"/>
              </a:rPr>
              <a:t>Non-trusted</a:t>
            </a:r>
            <a:endParaRPr lang="en-GB" sz="2000">
              <a:solidFill>
                <a:schemeClr val="bg1"/>
              </a:solidFill>
              <a:latin typeface="Arial" pitchFamily="34" charset="0"/>
            </a:endParaRPr>
          </a:p>
        </p:txBody>
      </p:sp>
      <p:cxnSp>
        <p:nvCxnSpPr>
          <p:cNvPr id="47130" name="AutoShape 26"/>
          <p:cNvCxnSpPr>
            <a:cxnSpLocks noChangeShapeType="1"/>
            <a:stCxn id="47119" idx="6"/>
            <a:endCxn id="47128" idx="2"/>
          </p:cNvCxnSpPr>
          <p:nvPr/>
        </p:nvCxnSpPr>
        <p:spPr bwMode="auto">
          <a:xfrm flipV="1">
            <a:off x="5219700" y="3933825"/>
            <a:ext cx="504825" cy="447675"/>
          </a:xfrm>
          <a:prstGeom prst="straightConnector1">
            <a:avLst/>
          </a:prstGeom>
          <a:noFill/>
          <a:ln w="38100">
            <a:solidFill>
              <a:srgbClr val="C00000"/>
            </a:solidFill>
            <a:round/>
            <a:headEnd/>
            <a:tailEnd type="triangle" w="med" len="med"/>
          </a:ln>
          <a:effectLst/>
        </p:spPr>
      </p:cxnSp>
      <p:cxnSp>
        <p:nvCxnSpPr>
          <p:cNvPr id="47131" name="AutoShape 27"/>
          <p:cNvCxnSpPr>
            <a:cxnSpLocks noChangeShapeType="1"/>
            <a:stCxn id="47119" idx="6"/>
            <a:endCxn id="47129" idx="2"/>
          </p:cNvCxnSpPr>
          <p:nvPr/>
        </p:nvCxnSpPr>
        <p:spPr bwMode="auto">
          <a:xfrm>
            <a:off x="5219700" y="4381500"/>
            <a:ext cx="504825" cy="631825"/>
          </a:xfrm>
          <a:prstGeom prst="straightConnector1">
            <a:avLst/>
          </a:prstGeom>
          <a:noFill/>
          <a:ln w="38100">
            <a:solidFill>
              <a:srgbClr val="C00000"/>
            </a:solidFill>
            <a:round/>
            <a:headEnd/>
            <a:tailEnd type="triangle" w="med" len="med"/>
          </a:ln>
          <a:effectLst/>
        </p:spPr>
      </p:cxnSp>
      <p:sp>
        <p:nvSpPr>
          <p:cNvPr id="47132" name="AutoShape 28"/>
          <p:cNvSpPr>
            <a:spLocks noChangeArrowheads="1"/>
          </p:cNvSpPr>
          <p:nvPr/>
        </p:nvSpPr>
        <p:spPr bwMode="auto">
          <a:xfrm>
            <a:off x="5651500" y="2420938"/>
            <a:ext cx="2160588" cy="719137"/>
          </a:xfrm>
          <a:prstGeom prst="flowChartAlternateProcess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>
              <a:lnSpc>
                <a:spcPct val="100000"/>
              </a:lnSpc>
              <a:spcBef>
                <a:spcPct val="0"/>
              </a:spcBef>
            </a:pPr>
            <a:r>
              <a:rPr lang="fr-FR" sz="1400">
                <a:latin typeface="Arial" pitchFamily="34" charset="0"/>
              </a:rPr>
              <a:t>GSM/GPRS, EDGE, UMTS, HSPA, LTE…</a:t>
            </a:r>
            <a:endParaRPr lang="en-GB" sz="1400">
              <a:latin typeface="Arial" pitchFamily="34" charset="0"/>
            </a:endParaRPr>
          </a:p>
        </p:txBody>
      </p:sp>
      <p:sp>
        <p:nvSpPr>
          <p:cNvPr id="47134" name="AutoShape 30"/>
          <p:cNvSpPr>
            <a:spLocks noChangeArrowheads="1"/>
          </p:cNvSpPr>
          <p:nvPr/>
        </p:nvSpPr>
        <p:spPr bwMode="auto">
          <a:xfrm>
            <a:off x="7381875" y="3573463"/>
            <a:ext cx="1366838" cy="720725"/>
          </a:xfrm>
          <a:prstGeom prst="flowChartAlternateProcess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>
              <a:lnSpc>
                <a:spcPct val="100000"/>
              </a:lnSpc>
              <a:spcBef>
                <a:spcPct val="0"/>
              </a:spcBef>
            </a:pPr>
            <a:r>
              <a:rPr lang="fr-FR" sz="1400">
                <a:latin typeface="Arial" pitchFamily="34" charset="0"/>
              </a:rPr>
              <a:t>WiMAX, cdma2000©…</a:t>
            </a:r>
            <a:endParaRPr lang="en-GB" sz="1400">
              <a:latin typeface="Arial" pitchFamily="34" charset="0"/>
            </a:endParaRPr>
          </a:p>
        </p:txBody>
      </p:sp>
      <p:sp>
        <p:nvSpPr>
          <p:cNvPr id="47135" name="AutoShape 31"/>
          <p:cNvSpPr>
            <a:spLocks noChangeArrowheads="1"/>
          </p:cNvSpPr>
          <p:nvPr/>
        </p:nvSpPr>
        <p:spPr bwMode="auto">
          <a:xfrm>
            <a:off x="7380288" y="4797425"/>
            <a:ext cx="1366837" cy="450850"/>
          </a:xfrm>
          <a:prstGeom prst="flowChartAlternateProcess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>
              <a:lnSpc>
                <a:spcPct val="100000"/>
              </a:lnSpc>
              <a:spcBef>
                <a:spcPct val="0"/>
              </a:spcBef>
            </a:pPr>
            <a:r>
              <a:rPr lang="fr-FR" sz="1400">
                <a:latin typeface="Arial" pitchFamily="34" charset="0"/>
              </a:rPr>
              <a:t>Public WiFi…</a:t>
            </a:r>
            <a:endParaRPr lang="en-GB" sz="1400">
              <a:latin typeface="Arial" pitchFamily="34" charset="0"/>
            </a:endParaRPr>
          </a:p>
        </p:txBody>
      </p:sp>
      <p:sp>
        <p:nvSpPr>
          <p:cNvPr id="13" name="Text Box 6"/>
          <p:cNvSpPr txBox="1">
            <a:spLocks noChangeArrowheads="1"/>
          </p:cNvSpPr>
          <p:nvPr/>
        </p:nvSpPr>
        <p:spPr bwMode="auto">
          <a:xfrm>
            <a:off x="1476375" y="5949950"/>
            <a:ext cx="2032000" cy="374650"/>
          </a:xfrm>
          <a:prstGeom prst="rect">
            <a:avLst/>
          </a:prstGeom>
          <a:solidFill>
            <a:srgbClr val="FF0000"/>
          </a:solidFill>
          <a:ln w="38100" algn="ctr">
            <a:solidFill>
              <a:schemeClr val="bg1"/>
            </a:solidFill>
            <a:miter lim="800000"/>
            <a:headEnd/>
            <a:tailEnd/>
          </a:ln>
          <a:effectLst>
            <a:outerShdw dist="20000" dir="5400000" rotWithShape="0">
              <a:srgbClr val="000000">
                <a:alpha val="37999"/>
              </a:srgbClr>
            </a:outerShdw>
          </a:effectLst>
        </p:spPr>
        <p:txBody>
          <a:bodyPr wrap="none">
            <a:spAutoFit/>
          </a:bodyPr>
          <a:lstStyle/>
          <a:p>
            <a:pPr eaLnBrk="1" hangingPunct="1">
              <a:lnSpc>
                <a:spcPct val="100000"/>
              </a:lnSpc>
              <a:spcBef>
                <a:spcPct val="0"/>
              </a:spcBef>
            </a:pPr>
            <a:r>
              <a:rPr lang="fr-FR" sz="1600" b="1">
                <a:solidFill>
                  <a:schemeClr val="bg1"/>
                </a:solidFill>
              </a:rPr>
              <a:t>Inter-system mobility</a:t>
            </a:r>
            <a:endParaRPr lang="en-GB" sz="1600" b="1">
              <a:solidFill>
                <a:schemeClr val="bg1"/>
              </a:solidFill>
            </a:endParaRPr>
          </a:p>
        </p:txBody>
      </p:sp>
      <p:sp>
        <p:nvSpPr>
          <p:cNvPr id="47139" name="Oval 35"/>
          <p:cNvSpPr>
            <a:spLocks noChangeArrowheads="1"/>
          </p:cNvSpPr>
          <p:nvPr/>
        </p:nvSpPr>
        <p:spPr bwMode="auto">
          <a:xfrm>
            <a:off x="250825" y="3035300"/>
            <a:ext cx="971550" cy="1081088"/>
          </a:xfrm>
          <a:prstGeom prst="ellipse">
            <a:avLst/>
          </a:prstGeom>
          <a:solidFill>
            <a:srgbClr val="7EB25A"/>
          </a:solidFill>
          <a:ln w="9525">
            <a:noFill/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</a:pPr>
            <a:r>
              <a:rPr lang="fr-FR">
                <a:solidFill>
                  <a:schemeClr val="bg1"/>
                </a:solidFill>
                <a:latin typeface="Arial" pitchFamily="34" charset="0"/>
              </a:rPr>
              <a:t>EPC</a:t>
            </a:r>
            <a:endParaRPr lang="en-GB">
              <a:solidFill>
                <a:schemeClr val="bg1"/>
              </a:solidFill>
              <a:latin typeface="Arial" pitchFamily="34" charset="0"/>
            </a:endParaRPr>
          </a:p>
        </p:txBody>
      </p:sp>
      <p:cxnSp>
        <p:nvCxnSpPr>
          <p:cNvPr id="47140" name="AutoShape 36"/>
          <p:cNvCxnSpPr>
            <a:cxnSpLocks noChangeShapeType="1"/>
            <a:stCxn id="47139" idx="6"/>
            <a:endCxn id="47108" idx="2"/>
          </p:cNvCxnSpPr>
          <p:nvPr/>
        </p:nvCxnSpPr>
        <p:spPr bwMode="auto">
          <a:xfrm flipV="1">
            <a:off x="1222375" y="3573463"/>
            <a:ext cx="398463" cy="3175"/>
          </a:xfrm>
          <a:prstGeom prst="straightConnector1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</p:cxnSp>
      <p:sp>
        <p:nvSpPr>
          <p:cNvPr id="47141" name="TextBox 9"/>
          <p:cNvSpPr txBox="1">
            <a:spLocks noChangeArrowheads="1"/>
          </p:cNvSpPr>
          <p:nvPr/>
        </p:nvSpPr>
        <p:spPr bwMode="auto">
          <a:xfrm>
            <a:off x="369888" y="6481763"/>
            <a:ext cx="6403975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1" hangingPunct="1">
              <a:lnSpc>
                <a:spcPct val="100000"/>
              </a:lnSpc>
              <a:spcBef>
                <a:spcPct val="0"/>
              </a:spcBef>
            </a:pPr>
            <a:r>
              <a:rPr lang="en-GB" sz="1100" b="1">
                <a:solidFill>
                  <a:schemeClr val="bg1"/>
                </a:solidFill>
                <a:latin typeface="Arial" pitchFamily="34" charset="0"/>
              </a:rPr>
              <a:t>TAKEAWAY:  convergence facilitated by the EPC ; additional security for untrusted accesses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7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7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7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7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7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47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47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7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7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47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47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47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37" grpId="0" animBg="1"/>
      <p:bldP spid="47119" grpId="0" animBg="1"/>
      <p:bldP spid="47126" grpId="0" animBg="1"/>
      <p:bldP spid="47128" grpId="0" animBg="1"/>
      <p:bldP spid="47129" grpId="0" animBg="1"/>
      <p:bldP spid="47132" grpId="0" animBg="1"/>
      <p:bldP spid="47134" grpId="0" animBg="1"/>
      <p:bldP spid="47135" grpId="0" animBg="1"/>
      <p:bldP spid="13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AutoShape 2"/>
          <p:cNvSpPr>
            <a:spLocks noChangeArrowheads="1"/>
          </p:cNvSpPr>
          <p:nvPr/>
        </p:nvSpPr>
        <p:spPr bwMode="auto">
          <a:xfrm>
            <a:off x="2106613" y="3433763"/>
            <a:ext cx="4635500" cy="1139825"/>
          </a:xfrm>
          <a:prstGeom prst="roundRect">
            <a:avLst>
              <a:gd name="adj" fmla="val 16667"/>
            </a:avLst>
          </a:prstGeom>
          <a:solidFill>
            <a:srgbClr val="CCEC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2531" name="Oval 3"/>
          <p:cNvSpPr>
            <a:spLocks noChangeArrowheads="1"/>
          </p:cNvSpPr>
          <p:nvPr/>
        </p:nvSpPr>
        <p:spPr bwMode="auto">
          <a:xfrm>
            <a:off x="6162675" y="1370013"/>
            <a:ext cx="2817813" cy="5095875"/>
          </a:xfrm>
          <a:prstGeom prst="ellipse">
            <a:avLst/>
          </a:prstGeom>
          <a:noFill/>
          <a:ln w="2857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2532" name="Oval 4"/>
          <p:cNvSpPr>
            <a:spLocks noChangeArrowheads="1"/>
          </p:cNvSpPr>
          <p:nvPr/>
        </p:nvSpPr>
        <p:spPr bwMode="auto">
          <a:xfrm>
            <a:off x="185738" y="2308225"/>
            <a:ext cx="2241550" cy="3516313"/>
          </a:xfrm>
          <a:prstGeom prst="ellipse">
            <a:avLst/>
          </a:prstGeom>
          <a:noFill/>
          <a:ln w="2857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2533" name="Rectangle 25"/>
          <p:cNvSpPr>
            <a:spLocks noGrp="1"/>
          </p:cNvSpPr>
          <p:nvPr>
            <p:ph type="title"/>
          </p:nvPr>
        </p:nvSpPr>
        <p:spPr bwMode="auto">
          <a:noFill/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fr-FR"/>
              <a:t>QoS in the EPS</a:t>
            </a:r>
            <a:endParaRPr lang="en-GB"/>
          </a:p>
        </p:txBody>
      </p:sp>
      <p:sp>
        <p:nvSpPr>
          <p:cNvPr id="22534" name="Oval 26"/>
          <p:cNvSpPr>
            <a:spLocks noChangeArrowheads="1"/>
          </p:cNvSpPr>
          <p:nvPr/>
        </p:nvSpPr>
        <p:spPr bwMode="auto">
          <a:xfrm>
            <a:off x="6532563" y="1982788"/>
            <a:ext cx="1327150" cy="696912"/>
          </a:xfrm>
          <a:prstGeom prst="ellipse">
            <a:avLst/>
          </a:prstGeom>
          <a:solidFill>
            <a:srgbClr val="B1D254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>
              <a:lnSpc>
                <a:spcPct val="100000"/>
              </a:lnSpc>
              <a:spcBef>
                <a:spcPct val="0"/>
              </a:spcBef>
            </a:pPr>
            <a:r>
              <a:rPr lang="fr-FR" sz="1200" b="1">
                <a:latin typeface="Arial" pitchFamily="34" charset="0"/>
              </a:rPr>
              <a:t>Voice calls</a:t>
            </a:r>
            <a:endParaRPr lang="en-GB" sz="1200" b="1">
              <a:latin typeface="Arial" pitchFamily="34" charset="0"/>
            </a:endParaRPr>
          </a:p>
        </p:txBody>
      </p:sp>
      <p:sp>
        <p:nvSpPr>
          <p:cNvPr id="22535" name="Oval 28"/>
          <p:cNvSpPr>
            <a:spLocks noChangeArrowheads="1"/>
          </p:cNvSpPr>
          <p:nvPr/>
        </p:nvSpPr>
        <p:spPr bwMode="auto">
          <a:xfrm>
            <a:off x="7488238" y="2655888"/>
            <a:ext cx="1327150" cy="696912"/>
          </a:xfrm>
          <a:prstGeom prst="ellipse">
            <a:avLst/>
          </a:prstGeom>
          <a:solidFill>
            <a:srgbClr val="B1D254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>
              <a:lnSpc>
                <a:spcPct val="100000"/>
              </a:lnSpc>
              <a:spcBef>
                <a:spcPct val="0"/>
              </a:spcBef>
            </a:pPr>
            <a:r>
              <a:rPr lang="fr-FR" sz="1200" b="1">
                <a:latin typeface="Arial" pitchFamily="34" charset="0"/>
              </a:rPr>
              <a:t>Web browsing</a:t>
            </a:r>
            <a:endParaRPr lang="en-GB" sz="1200" b="1">
              <a:latin typeface="Arial" pitchFamily="34" charset="0"/>
            </a:endParaRPr>
          </a:p>
        </p:txBody>
      </p:sp>
      <p:sp>
        <p:nvSpPr>
          <p:cNvPr id="22536" name="Oval 29"/>
          <p:cNvSpPr>
            <a:spLocks noChangeArrowheads="1"/>
          </p:cNvSpPr>
          <p:nvPr/>
        </p:nvSpPr>
        <p:spPr bwMode="auto">
          <a:xfrm>
            <a:off x="7596188" y="3538538"/>
            <a:ext cx="1327150" cy="696912"/>
          </a:xfrm>
          <a:prstGeom prst="ellipse">
            <a:avLst/>
          </a:prstGeom>
          <a:solidFill>
            <a:srgbClr val="B1D254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>
              <a:lnSpc>
                <a:spcPct val="100000"/>
              </a:lnSpc>
              <a:spcBef>
                <a:spcPct val="0"/>
              </a:spcBef>
            </a:pPr>
            <a:r>
              <a:rPr lang="fr-FR" sz="1200" b="1">
                <a:latin typeface="Arial" pitchFamily="34" charset="0"/>
              </a:rPr>
              <a:t>E-mail</a:t>
            </a:r>
            <a:endParaRPr lang="en-GB" sz="1200" b="1">
              <a:latin typeface="Arial" pitchFamily="34" charset="0"/>
            </a:endParaRPr>
          </a:p>
        </p:txBody>
      </p:sp>
      <p:sp>
        <p:nvSpPr>
          <p:cNvPr id="22537" name="Oval 30"/>
          <p:cNvSpPr>
            <a:spLocks noChangeArrowheads="1"/>
          </p:cNvSpPr>
          <p:nvPr/>
        </p:nvSpPr>
        <p:spPr bwMode="auto">
          <a:xfrm>
            <a:off x="7200900" y="4386263"/>
            <a:ext cx="1327150" cy="696912"/>
          </a:xfrm>
          <a:prstGeom prst="ellipse">
            <a:avLst/>
          </a:prstGeom>
          <a:solidFill>
            <a:srgbClr val="B1D254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>
              <a:lnSpc>
                <a:spcPct val="100000"/>
              </a:lnSpc>
              <a:spcBef>
                <a:spcPct val="0"/>
              </a:spcBef>
            </a:pPr>
            <a:r>
              <a:rPr lang="fr-FR" sz="1200" b="1">
                <a:latin typeface="Arial" pitchFamily="34" charset="0"/>
              </a:rPr>
              <a:t>Video streaming</a:t>
            </a:r>
            <a:endParaRPr lang="en-GB" sz="1200" b="1">
              <a:latin typeface="Arial" pitchFamily="34" charset="0"/>
            </a:endParaRPr>
          </a:p>
        </p:txBody>
      </p:sp>
      <p:sp>
        <p:nvSpPr>
          <p:cNvPr id="22538" name="Oval 31"/>
          <p:cNvSpPr>
            <a:spLocks noChangeArrowheads="1"/>
          </p:cNvSpPr>
          <p:nvPr/>
        </p:nvSpPr>
        <p:spPr bwMode="auto">
          <a:xfrm>
            <a:off x="6675438" y="5186363"/>
            <a:ext cx="1327150" cy="696912"/>
          </a:xfrm>
          <a:prstGeom prst="ellipse">
            <a:avLst/>
          </a:prstGeom>
          <a:solidFill>
            <a:srgbClr val="B1D254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>
              <a:lnSpc>
                <a:spcPct val="100000"/>
              </a:lnSpc>
              <a:spcBef>
                <a:spcPct val="0"/>
              </a:spcBef>
            </a:pPr>
            <a:r>
              <a:rPr lang="fr-FR" sz="1200" b="1">
                <a:latin typeface="Arial" pitchFamily="34" charset="0"/>
              </a:rPr>
              <a:t>Other services</a:t>
            </a:r>
            <a:endParaRPr lang="en-GB" sz="1200" b="1">
              <a:latin typeface="Arial" pitchFamily="34" charset="0"/>
            </a:endParaRPr>
          </a:p>
        </p:txBody>
      </p:sp>
      <p:sp>
        <p:nvSpPr>
          <p:cNvPr id="22539" name="AutoShape 32"/>
          <p:cNvSpPr>
            <a:spLocks noChangeArrowheads="1"/>
          </p:cNvSpPr>
          <p:nvPr/>
        </p:nvSpPr>
        <p:spPr bwMode="auto">
          <a:xfrm>
            <a:off x="2339975" y="3540125"/>
            <a:ext cx="4265613" cy="347663"/>
          </a:xfrm>
          <a:prstGeom prst="rightArrow">
            <a:avLst>
              <a:gd name="adj1" fmla="val 50000"/>
              <a:gd name="adj2" fmla="val 306735"/>
            </a:avLst>
          </a:prstGeom>
          <a:solidFill>
            <a:srgbClr val="2A6EA8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  <a:spcBef>
                <a:spcPct val="0"/>
              </a:spcBef>
            </a:pPr>
            <a:endParaRPr lang="en-US" sz="1000">
              <a:latin typeface="Arial" pitchFamily="34" charset="0"/>
            </a:endParaRPr>
          </a:p>
        </p:txBody>
      </p:sp>
      <p:sp>
        <p:nvSpPr>
          <p:cNvPr id="22540" name="AutoShape 33"/>
          <p:cNvSpPr>
            <a:spLocks noChangeArrowheads="1"/>
          </p:cNvSpPr>
          <p:nvPr/>
        </p:nvSpPr>
        <p:spPr bwMode="auto">
          <a:xfrm rot="10800000">
            <a:off x="2228850" y="3867150"/>
            <a:ext cx="4324350" cy="347663"/>
          </a:xfrm>
          <a:prstGeom prst="rightArrow">
            <a:avLst>
              <a:gd name="adj1" fmla="val 50000"/>
              <a:gd name="adj2" fmla="val 310958"/>
            </a:avLst>
          </a:prstGeom>
          <a:solidFill>
            <a:srgbClr val="2A6EA8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rot="10800000" wrap="none" anchor="ctr"/>
          <a:lstStyle/>
          <a:p>
            <a:pPr algn="l" eaLnBrk="1" hangingPunct="1">
              <a:lnSpc>
                <a:spcPct val="100000"/>
              </a:lnSpc>
              <a:spcBef>
                <a:spcPct val="0"/>
              </a:spcBef>
            </a:pPr>
            <a:endParaRPr lang="en-US" sz="1000">
              <a:latin typeface="Arial" pitchFamily="34" charset="0"/>
            </a:endParaRPr>
          </a:p>
        </p:txBody>
      </p:sp>
      <p:grpSp>
        <p:nvGrpSpPr>
          <p:cNvPr id="22552" name="Group 24"/>
          <p:cNvGrpSpPr>
            <a:grpSpLocks/>
          </p:cNvGrpSpPr>
          <p:nvPr/>
        </p:nvGrpSpPr>
        <p:grpSpPr bwMode="auto">
          <a:xfrm>
            <a:off x="4978400" y="2351088"/>
            <a:ext cx="488950" cy="3505200"/>
            <a:chOff x="3136" y="1481"/>
            <a:chExt cx="308" cy="2208"/>
          </a:xfrm>
        </p:grpSpPr>
        <p:sp>
          <p:nvSpPr>
            <p:cNvPr id="22541" name="Rectangle 35"/>
            <p:cNvSpPr>
              <a:spLocks noChangeArrowheads="1"/>
            </p:cNvSpPr>
            <p:nvPr/>
          </p:nvSpPr>
          <p:spPr bwMode="auto">
            <a:xfrm>
              <a:off x="3166" y="1481"/>
              <a:ext cx="268" cy="2208"/>
            </a:xfrm>
            <a:prstGeom prst="rect">
              <a:avLst/>
            </a:prstGeom>
            <a:solidFill>
              <a:srgbClr val="C6D254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  <a:spcBef>
                  <a:spcPct val="0"/>
                </a:spcBef>
              </a:pPr>
              <a:endParaRPr lang="en-US" sz="900">
                <a:latin typeface="Arial" pitchFamily="34" charset="0"/>
              </a:endParaRPr>
            </a:p>
          </p:txBody>
        </p:sp>
        <p:sp>
          <p:nvSpPr>
            <p:cNvPr id="22542" name="Text Box 38"/>
            <p:cNvSpPr txBox="1">
              <a:spLocks noChangeArrowheads="1"/>
            </p:cNvSpPr>
            <p:nvPr/>
          </p:nvSpPr>
          <p:spPr bwMode="auto">
            <a:xfrm>
              <a:off x="3136" y="1757"/>
              <a:ext cx="308" cy="16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wrap="none">
              <a:spAutoFit/>
            </a:bodyPr>
            <a:lstStyle/>
            <a:p>
              <a:pPr algn="l" eaLnBrk="1" hangingPunct="1">
                <a:lnSpc>
                  <a:spcPct val="100000"/>
                </a:lnSpc>
                <a:spcBef>
                  <a:spcPct val="0"/>
                </a:spcBef>
              </a:pPr>
              <a:r>
                <a:rPr lang="fr-FR" sz="2000" b="1">
                  <a:latin typeface="Arial" pitchFamily="34" charset="0"/>
                </a:rPr>
                <a:t>RADIO RESOURCES</a:t>
              </a:r>
              <a:endParaRPr lang="en-GB" sz="2000" b="1">
                <a:latin typeface="Arial" pitchFamily="34" charset="0"/>
              </a:endParaRPr>
            </a:p>
          </p:txBody>
        </p:sp>
      </p:grpSp>
      <p:sp>
        <p:nvSpPr>
          <p:cNvPr id="22543" name="Text Box 41"/>
          <p:cNvSpPr txBox="1">
            <a:spLocks noChangeArrowheads="1"/>
          </p:cNvSpPr>
          <p:nvPr/>
        </p:nvSpPr>
        <p:spPr bwMode="auto">
          <a:xfrm rot="-5400000">
            <a:off x="1083469" y="1556544"/>
            <a:ext cx="549275" cy="66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wrap="none">
            <a:spAutoFit/>
          </a:bodyPr>
          <a:lstStyle/>
          <a:p>
            <a:pPr algn="l" eaLnBrk="1" hangingPunct="1">
              <a:lnSpc>
                <a:spcPct val="100000"/>
              </a:lnSpc>
              <a:spcBef>
                <a:spcPct val="0"/>
              </a:spcBef>
            </a:pPr>
            <a:r>
              <a:rPr lang="fr-FR" sz="2400" b="1">
                <a:latin typeface="Tahoma" pitchFamily="34" charset="0"/>
              </a:rPr>
              <a:t>UEs</a:t>
            </a:r>
            <a:endParaRPr lang="en-GB" sz="2400" b="1">
              <a:latin typeface="Tahoma" pitchFamily="34" charset="0"/>
            </a:endParaRPr>
          </a:p>
        </p:txBody>
      </p:sp>
      <p:grpSp>
        <p:nvGrpSpPr>
          <p:cNvPr id="22553" name="Group 25"/>
          <p:cNvGrpSpPr>
            <a:grpSpLocks/>
          </p:cNvGrpSpPr>
          <p:nvPr/>
        </p:nvGrpSpPr>
        <p:grpSpPr bwMode="auto">
          <a:xfrm>
            <a:off x="5561013" y="2349500"/>
            <a:ext cx="488950" cy="3505200"/>
            <a:chOff x="3503" y="1480"/>
            <a:chExt cx="308" cy="2208"/>
          </a:xfrm>
        </p:grpSpPr>
        <p:sp>
          <p:nvSpPr>
            <p:cNvPr id="22544" name="Rectangle 42"/>
            <p:cNvSpPr>
              <a:spLocks noChangeArrowheads="1"/>
            </p:cNvSpPr>
            <p:nvPr/>
          </p:nvSpPr>
          <p:spPr bwMode="auto">
            <a:xfrm>
              <a:off x="3515" y="1480"/>
              <a:ext cx="268" cy="2208"/>
            </a:xfrm>
            <a:prstGeom prst="rect">
              <a:avLst/>
            </a:prstGeom>
            <a:solidFill>
              <a:srgbClr val="C6D254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  <a:spcBef>
                  <a:spcPct val="0"/>
                </a:spcBef>
              </a:pPr>
              <a:endParaRPr lang="en-US" sz="900">
                <a:latin typeface="Arial" pitchFamily="34" charset="0"/>
              </a:endParaRPr>
            </a:p>
          </p:txBody>
        </p:sp>
        <p:sp>
          <p:nvSpPr>
            <p:cNvPr id="22545" name="Text Box 43"/>
            <p:cNvSpPr txBox="1">
              <a:spLocks noChangeArrowheads="1"/>
            </p:cNvSpPr>
            <p:nvPr/>
          </p:nvSpPr>
          <p:spPr bwMode="auto">
            <a:xfrm>
              <a:off x="3503" y="1931"/>
              <a:ext cx="308" cy="13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wrap="none">
              <a:spAutoFit/>
            </a:bodyPr>
            <a:lstStyle/>
            <a:p>
              <a:pPr algn="l" eaLnBrk="1" hangingPunct="1">
                <a:lnSpc>
                  <a:spcPct val="100000"/>
                </a:lnSpc>
                <a:spcBef>
                  <a:spcPct val="0"/>
                </a:spcBef>
              </a:pPr>
              <a:r>
                <a:rPr lang="fr-FR" sz="2000" b="1">
                  <a:latin typeface="Arial" pitchFamily="34" charset="0"/>
                </a:rPr>
                <a:t>CN RESOURCES</a:t>
              </a:r>
              <a:endParaRPr lang="en-GB" sz="2000" b="1">
                <a:latin typeface="Arial" pitchFamily="34" charset="0"/>
              </a:endParaRPr>
            </a:p>
          </p:txBody>
        </p:sp>
      </p:grpSp>
      <p:pic>
        <p:nvPicPr>
          <p:cNvPr id="22546" name="Picture 18" descr="yahoo_mobile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330325" y="2792413"/>
            <a:ext cx="506413" cy="919162"/>
          </a:xfrm>
          <a:prstGeom prst="rect">
            <a:avLst/>
          </a:prstGeom>
          <a:noFill/>
        </p:spPr>
      </p:pic>
      <p:pic>
        <p:nvPicPr>
          <p:cNvPr id="22547" name="Picture 19" descr="laptop_computer_0515-0909-2120-0444_TN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54063" y="4413250"/>
            <a:ext cx="1179512" cy="1036638"/>
          </a:xfrm>
          <a:prstGeom prst="rect">
            <a:avLst/>
          </a:prstGeom>
          <a:noFill/>
        </p:spPr>
      </p:pic>
      <p:pic>
        <p:nvPicPr>
          <p:cNvPr id="22548" name="Picture 20" descr="smart_phone_or_tablet_device_0521-1012-0921-3804_SMU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28625" y="3305175"/>
            <a:ext cx="777875" cy="1017588"/>
          </a:xfrm>
          <a:prstGeom prst="rect">
            <a:avLst/>
          </a:prstGeom>
          <a:noFill/>
        </p:spPr>
      </p:pic>
      <p:sp>
        <p:nvSpPr>
          <p:cNvPr id="22549" name="Text Box 21"/>
          <p:cNvSpPr txBox="1">
            <a:spLocks noChangeArrowheads="1"/>
          </p:cNvSpPr>
          <p:nvPr/>
        </p:nvSpPr>
        <p:spPr bwMode="auto">
          <a:xfrm>
            <a:off x="2417763" y="4292600"/>
            <a:ext cx="1433512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1" hangingPunct="1">
              <a:lnSpc>
                <a:spcPct val="100000"/>
              </a:lnSpc>
              <a:spcBef>
                <a:spcPct val="0"/>
              </a:spcBef>
            </a:pPr>
            <a:r>
              <a:rPr lang="fr-FR" sz="1400" b="1">
                <a:latin typeface="Arial" pitchFamily="34" charset="0"/>
              </a:rPr>
              <a:t>IP connectivity</a:t>
            </a:r>
            <a:endParaRPr lang="en-GB" sz="1400" b="1">
              <a:latin typeface="Arial" pitchFamily="34" charset="0"/>
            </a:endParaRPr>
          </a:p>
        </p:txBody>
      </p:sp>
      <p:sp>
        <p:nvSpPr>
          <p:cNvPr id="22550" name="Rectangle 22"/>
          <p:cNvSpPr>
            <a:spLocks noChangeArrowheads="1"/>
          </p:cNvSpPr>
          <p:nvPr/>
        </p:nvSpPr>
        <p:spPr bwMode="auto">
          <a:xfrm>
            <a:off x="2051050" y="3213100"/>
            <a:ext cx="4752975" cy="1655763"/>
          </a:xfrm>
          <a:prstGeom prst="rect">
            <a:avLst/>
          </a:prstGeom>
          <a:noFill/>
          <a:ln w="57150">
            <a:solidFill>
              <a:srgbClr val="FF0000"/>
            </a:solidFill>
            <a:prstDash val="sysDot"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2551" name="Text Box 23"/>
          <p:cNvSpPr txBox="1">
            <a:spLocks noChangeArrowheads="1"/>
          </p:cNvSpPr>
          <p:nvPr/>
        </p:nvSpPr>
        <p:spPr bwMode="auto">
          <a:xfrm>
            <a:off x="2843213" y="4868863"/>
            <a:ext cx="9017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  <a:spcBef>
                <a:spcPct val="0"/>
              </a:spcBef>
            </a:pPr>
            <a:r>
              <a:rPr lang="fr-FR" b="1">
                <a:solidFill>
                  <a:srgbClr val="FF0000"/>
                </a:solidFill>
                <a:latin typeface="Tahoma" pitchFamily="34" charset="0"/>
              </a:rPr>
              <a:t>QoS</a:t>
            </a:r>
            <a:endParaRPr lang="en-GB" b="1">
              <a:solidFill>
                <a:srgbClr val="FF0000"/>
              </a:solidFill>
              <a:latin typeface="Tahoma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395288" y="6481763"/>
            <a:ext cx="5629275" cy="2603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l" eaLnBrk="1" hangingPunct="1">
              <a:lnSpc>
                <a:spcPct val="100000"/>
              </a:lnSpc>
              <a:spcBef>
                <a:spcPct val="0"/>
              </a:spcBef>
              <a:defRPr/>
            </a:pPr>
            <a:r>
              <a:rPr lang="en-GB" sz="1100" b="1" dirty="0">
                <a:solidFill>
                  <a:schemeClr val="bg1"/>
                </a:solidFill>
                <a:latin typeface="Arial" pitchFamily="34" charset="0"/>
              </a:rPr>
              <a:t>TAKEAWAY: Diverse range of UE s and Services stretching Resources to the limit</a:t>
            </a:r>
            <a:endParaRPr lang="en-GB" sz="1100" b="1" spc="300" dirty="0">
              <a:solidFill>
                <a:schemeClr val="bg1"/>
              </a:solidFill>
              <a:latin typeface="Arial" pitchFamily="34" charset="0"/>
            </a:endParaRPr>
          </a:p>
        </p:txBody>
      </p:sp>
    </p:spTree>
    <p:custDataLst>
      <p:tags r:id="rId1"/>
    </p:custDataLst>
  </p:cSld>
  <p:clrMapOvr>
    <a:masterClrMapping/>
  </p:clrMapOvr>
  <p:transition advTm="87485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25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25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25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25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50" grpId="0" animBg="1"/>
      <p:bldP spid="22551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/>
          </p:cNvSpPr>
          <p:nvPr>
            <p:ph type="title"/>
          </p:nvPr>
        </p:nvSpPr>
        <p:spPr bwMode="auto">
          <a:noFill/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fr-FR"/>
              <a:t>QoS in the EPS</a:t>
            </a:r>
            <a:endParaRPr lang="en-GB"/>
          </a:p>
        </p:txBody>
      </p:sp>
      <p:sp>
        <p:nvSpPr>
          <p:cNvPr id="23555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/>
              <a:t> Different services, different requirements in terms of:</a:t>
            </a:r>
          </a:p>
          <a:p>
            <a:pPr lvl="1"/>
            <a:r>
              <a:rPr lang="fr-FR"/>
              <a:t>Service level: best effort or guaranteed service level</a:t>
            </a:r>
            <a:endParaRPr lang="en-GB"/>
          </a:p>
          <a:p>
            <a:pPr lvl="1"/>
            <a:r>
              <a:rPr lang="fr-FR"/>
              <a:t>Acceptable packet delays and loss rate</a:t>
            </a:r>
          </a:p>
          <a:p>
            <a:endParaRPr lang="fr-FR"/>
          </a:p>
          <a:p>
            <a:r>
              <a:rPr lang="fr-FR"/>
              <a:t> Different QoS deployment models:</a:t>
            </a:r>
          </a:p>
          <a:p>
            <a:pPr lvl="1"/>
            <a:r>
              <a:rPr lang="fr-FR"/>
              <a:t>User-based differentiation</a:t>
            </a:r>
          </a:p>
          <a:p>
            <a:pPr lvl="1"/>
            <a:r>
              <a:rPr lang="fr-FR"/>
              <a:t>Service-based differentiation</a:t>
            </a:r>
          </a:p>
          <a:p>
            <a:pPr lvl="1"/>
            <a:r>
              <a:rPr lang="fr-FR"/>
              <a:t>Or a combination of user / service-based</a:t>
            </a:r>
            <a:endParaRPr lang="en-GB"/>
          </a:p>
        </p:txBody>
      </p:sp>
      <p:sp>
        <p:nvSpPr>
          <p:cNvPr id="4" name="TextBox 3"/>
          <p:cNvSpPr txBox="1"/>
          <p:nvPr/>
        </p:nvSpPr>
        <p:spPr>
          <a:xfrm>
            <a:off x="395288" y="6481763"/>
            <a:ext cx="3448050" cy="2603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l" eaLnBrk="1" hangingPunct="1">
              <a:lnSpc>
                <a:spcPct val="100000"/>
              </a:lnSpc>
              <a:spcBef>
                <a:spcPct val="0"/>
              </a:spcBef>
              <a:defRPr/>
            </a:pPr>
            <a:r>
              <a:rPr lang="en-GB" sz="1100" b="1" dirty="0">
                <a:solidFill>
                  <a:schemeClr val="bg1"/>
                </a:solidFill>
                <a:latin typeface="Arial" pitchFamily="34" charset="0"/>
              </a:rPr>
              <a:t>TAKEAWAY:  </a:t>
            </a:r>
            <a:r>
              <a:rPr lang="en-GB" sz="1100" b="1" spc="300" dirty="0">
                <a:solidFill>
                  <a:schemeClr val="bg1"/>
                </a:solidFill>
                <a:latin typeface="Arial" pitchFamily="34" charset="0"/>
              </a:rPr>
              <a:t>Differentiation is a key requirement</a:t>
            </a:r>
          </a:p>
        </p:txBody>
      </p:sp>
    </p:spTree>
    <p:custDataLst>
      <p:tags r:id="rId1"/>
    </p:custDataLst>
  </p:cSld>
  <p:clrMapOvr>
    <a:masterClrMapping/>
  </p:clrMapOvr>
  <p:transition advTm="77375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35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35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35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/>
          </p:cNvSpPr>
          <p:nvPr>
            <p:ph type="title"/>
          </p:nvPr>
        </p:nvSpPr>
        <p:spPr bwMode="auto">
          <a:noFill/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fr-FR"/>
              <a:t>Differences between pre-EPS and EPS QoS</a:t>
            </a:r>
            <a:endParaRPr lang="en-GB"/>
          </a:p>
        </p:txBody>
      </p:sp>
      <p:graphicFrame>
        <p:nvGraphicFramePr>
          <p:cNvPr id="24627" name="Group 51"/>
          <p:cNvGraphicFramePr>
            <a:graphicFrameLocks noGrp="1"/>
          </p:cNvGraphicFramePr>
          <p:nvPr>
            <p:ph idx="4294967295"/>
          </p:nvPr>
        </p:nvGraphicFramePr>
        <p:xfrm>
          <a:off x="812800" y="1557338"/>
          <a:ext cx="7575550" cy="4568825"/>
        </p:xfrm>
        <a:graphic>
          <a:graphicData uri="http://schemas.openxmlformats.org/drawingml/2006/table">
            <a:tbl>
              <a:tblPr/>
              <a:tblGrid>
                <a:gridCol w="3787775"/>
                <a:gridCol w="3787775"/>
              </a:tblGrid>
              <a:tr h="3460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Pre-EPS QoS</a:t>
                      </a:r>
                      <a:endParaRPr kumimoji="0" lang="en-GB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EPS Qos</a:t>
                      </a:r>
                      <a:endParaRPr kumimoji="0" lang="en-GB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4151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Blip>
                          <a:blip r:embed="rId3"/>
                        </a:buBlip>
                        <a:tabLst/>
                      </a:pPr>
                      <a:r>
                        <a:rPr kumimoji="0" lang="fr-F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4</a:t>
                      </a:r>
                      <a:r>
                        <a:rPr kumimoji="0" lang="fr-F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</a:t>
                      </a:r>
                      <a:r>
                        <a:rPr kumimoji="0" lang="fr-F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traffic classes</a:t>
                      </a:r>
                      <a:r>
                        <a:rPr kumimoji="0" lang="fr-F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:</a:t>
                      </a:r>
                    </a:p>
                    <a:p>
                      <a:pPr marL="457200" marR="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00000"/>
                        </a:buClr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fr-FR" sz="1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conversational, streaming, interactive and background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Blip>
                          <a:blip r:embed="rId3"/>
                        </a:buBlip>
                        <a:tabLst/>
                      </a:pPr>
                      <a:r>
                        <a:rPr kumimoji="0" lang="fr-F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</a:t>
                      </a:r>
                      <a:r>
                        <a:rPr kumimoji="0" lang="fr-F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13 individual QoS parameters</a:t>
                      </a:r>
                      <a:r>
                        <a:rPr kumimoji="0" lang="fr-F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:</a:t>
                      </a:r>
                    </a:p>
                    <a:p>
                      <a:pPr marL="457200" marR="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00000"/>
                        </a:buClr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GB" sz="1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Batang" charset="-127"/>
                          <a:cs typeface="Arial" pitchFamily="34" charset="0"/>
                        </a:rPr>
                        <a:t>Maximum bitrate, Delivery order, Maximum SDU size, SDU format</a:t>
                      </a:r>
                      <a:r>
                        <a:rPr kumimoji="0" lang="en-GB" sz="14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Batang" charset="-127"/>
                          <a:cs typeface="Arial" pitchFamily="34" charset="0"/>
                        </a:rPr>
                        <a:t> </a:t>
                      </a:r>
                      <a:r>
                        <a:rPr kumimoji="0" lang="en-GB" sz="1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Batang" charset="-127"/>
                          <a:cs typeface="Arial" pitchFamily="34" charset="0"/>
                        </a:rPr>
                        <a:t>information, SDU error ratio…</a:t>
                      </a:r>
                      <a:endParaRPr kumimoji="0" lang="fr-FR" sz="14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Batang" charset="-127"/>
                        <a:cs typeface="Arial" pitchFamily="34" charset="0"/>
                      </a:endParaRPr>
                    </a:p>
                    <a:p>
                      <a:pPr marL="457200" marR="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00000"/>
                        </a:buClr>
                        <a:buSzTx/>
                        <a:buFont typeface="Arial" pitchFamily="34" charset="0"/>
                        <a:buChar char="•"/>
                        <a:tabLst/>
                      </a:pPr>
                      <a:endParaRPr kumimoji="0" lang="en-GB" sz="12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Batang" charset="-127"/>
                        <a:cs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Blip>
                          <a:blip r:embed="rId3"/>
                        </a:buBlip>
                        <a:tabLst/>
                      </a:pPr>
                      <a:r>
                        <a:rPr kumimoji="0" lang="fr-F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9 QoS Classes Indexes (QCI) map to combinations of:</a:t>
                      </a:r>
                    </a:p>
                    <a:p>
                      <a:pPr marL="457200" marR="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00000"/>
                        </a:buClr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fr-F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GBR/non-GBR,</a:t>
                      </a:r>
                      <a:r>
                        <a:rPr kumimoji="0" lang="fr-F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and</a:t>
                      </a:r>
                      <a:r>
                        <a:rPr kumimoji="0" lang="fr-F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</a:t>
                      </a:r>
                    </a:p>
                    <a:p>
                      <a:pPr marL="457200" marR="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00000"/>
                        </a:buClr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fr-F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predefined values</a:t>
                      </a:r>
                      <a:r>
                        <a:rPr kumimoji="0" lang="fr-F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for priority, packet delay budget and acceptable packet loss rate</a:t>
                      </a:r>
                      <a:endParaRPr kumimoji="0" lang="fr-FR" sz="16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71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Blip>
                          <a:blip r:embed="rId3"/>
                        </a:buBlip>
                        <a:tabLst/>
                      </a:pPr>
                      <a:r>
                        <a:rPr kumimoji="0" lang="en-GB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Batang" charset="-127"/>
                          <a:cs typeface="Arial" pitchFamily="34" charset="0"/>
                        </a:rPr>
                        <a:t> Allocation and Retention Priority</a:t>
                      </a:r>
                    </a:p>
                    <a:p>
                      <a:pPr marL="742950" marR="0" lvl="1" indent="-28575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00000"/>
                        </a:buClr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fr-FR" sz="1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Batang" charset="-127"/>
                          <a:cs typeface="Arial" pitchFamily="34" charset="0"/>
                        </a:rPr>
                        <a:t>3 priority values</a:t>
                      </a:r>
                      <a:endParaRPr kumimoji="0" lang="en-GB" sz="14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Batang" charset="-127"/>
                        <a:cs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Blip>
                          <a:blip r:embed="rId3"/>
                        </a:buBlip>
                        <a:tabLst/>
                      </a:pPr>
                      <a:r>
                        <a:rPr kumimoji="0" lang="fr-F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Allocation and Retention Priority</a:t>
                      </a:r>
                    </a:p>
                    <a:p>
                      <a:pPr marL="742950" marR="0" lvl="1" indent="-28575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00000"/>
                        </a:buClr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fr-FR" sz="1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Batang" charset="-127"/>
                          <a:cs typeface="Arial" pitchFamily="34" charset="0"/>
                        </a:rPr>
                        <a:t>15 priority values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763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Blip>
                          <a:blip r:embed="rId3"/>
                        </a:buBlip>
                        <a:tabLst/>
                      </a:pPr>
                      <a:r>
                        <a:rPr kumimoji="0" lang="fr-F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</a:t>
                      </a:r>
                      <a:r>
                        <a:rPr kumimoji="0" lang="fr-F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No always-on</a:t>
                      </a:r>
                      <a:r>
                        <a:rPr kumimoji="0" lang="fr-F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</a:t>
                      </a:r>
                      <a:r>
                        <a:rPr kumimoji="0" lang="fr-F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bearer after attach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Blip>
                          <a:blip r:embed="rId3"/>
                        </a:buBlip>
                        <a:tabLst/>
                      </a:pPr>
                      <a:r>
                        <a:rPr kumimoji="0" lang="fr-F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</a:t>
                      </a:r>
                      <a:r>
                        <a:rPr kumimoji="0" lang="fr-F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Bearer establishment initiated by the network or the UE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Blip>
                          <a:blip r:embed="rId3"/>
                        </a:buBlip>
                        <a:tabLst/>
                      </a:pPr>
                      <a:r>
                        <a:rPr kumimoji="0" lang="fr-F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</a:t>
                      </a:r>
                      <a:r>
                        <a:rPr kumimoji="0" lang="fr-F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Always-on</a:t>
                      </a:r>
                      <a:r>
                        <a:rPr kumimoji="0" lang="fr-F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</a:t>
                      </a:r>
                      <a:r>
                        <a:rPr kumimoji="0" lang="fr-F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IP connectivity</a:t>
                      </a:r>
                    </a:p>
                    <a:p>
                      <a:pPr marL="742950" marR="0" lvl="1" indent="-28575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00000"/>
                        </a:buClr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fr-F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Default bearer / dedicated bearer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Blip>
                          <a:blip r:embed="rId3"/>
                        </a:buBlip>
                        <a:tabLst/>
                      </a:pPr>
                      <a:r>
                        <a:rPr kumimoji="0" lang="fr-F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</a:t>
                      </a:r>
                      <a:r>
                        <a:rPr kumimoji="0" lang="fr-F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Bearer establishment initiated by the network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87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6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For more details: see 3GPP TS 23.107</a:t>
                      </a:r>
                      <a:endParaRPr kumimoji="0" lang="en-GB" sz="16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6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For more details: see 3GPP TS 23.203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395288" y="6481763"/>
            <a:ext cx="4235450" cy="2603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l" eaLnBrk="1" hangingPunct="1">
              <a:lnSpc>
                <a:spcPct val="100000"/>
              </a:lnSpc>
              <a:spcBef>
                <a:spcPct val="0"/>
              </a:spcBef>
            </a:pPr>
            <a:r>
              <a:rPr lang="en-GB" sz="1100" b="1">
                <a:solidFill>
                  <a:schemeClr val="bg1"/>
                </a:solidFill>
                <a:latin typeface="Arial" pitchFamily="34" charset="0"/>
              </a:rPr>
              <a:t>TAKEAWAY:  EPS Qos: simplified, more flexible and efficient</a:t>
            </a:r>
          </a:p>
        </p:txBody>
      </p:sp>
    </p:spTree>
  </p:cSld>
  <p:clrMapOvr>
    <a:masterClrMapping/>
  </p:clrMapOvr>
  <p:transition advTm="182250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4"/>
          <p:cNvSpPr>
            <a:spLocks noGrp="1"/>
          </p:cNvSpPr>
          <p:nvPr>
            <p:ph type="ctrTitle" idx="4294967295"/>
          </p:nvPr>
        </p:nvSpPr>
        <p:spPr bwMode="auto">
          <a:xfrm>
            <a:off x="685800" y="2130425"/>
            <a:ext cx="7772400" cy="1470025"/>
          </a:xfrm>
          <a:noFill/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en-GB"/>
              <a:t>Standards – Where are we now &amp; where are we heading?</a:t>
            </a:r>
          </a:p>
        </p:txBody>
      </p:sp>
    </p:spTree>
  </p:cSld>
  <p:clrMapOvr>
    <a:masterClrMapping/>
  </p:clrMapOvr>
  <p:transition advTm="8562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Oval 2"/>
          <p:cNvSpPr>
            <a:spLocks noChangeArrowheads="1"/>
          </p:cNvSpPr>
          <p:nvPr/>
        </p:nvSpPr>
        <p:spPr bwMode="auto">
          <a:xfrm>
            <a:off x="3444875" y="2833688"/>
            <a:ext cx="2232025" cy="2232025"/>
          </a:xfrm>
          <a:prstGeom prst="ellipse">
            <a:avLst/>
          </a:prstGeom>
          <a:solidFill>
            <a:srgbClr val="9933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  <a:spcBef>
                <a:spcPct val="0"/>
              </a:spcBef>
            </a:pPr>
            <a:r>
              <a:rPr lang="fr-FR" sz="3200">
                <a:solidFill>
                  <a:schemeClr val="bg1"/>
                </a:solidFill>
                <a:latin typeface="Tahoma" pitchFamily="34" charset="0"/>
              </a:rPr>
              <a:t>3GPP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</a:pPr>
            <a:r>
              <a:rPr lang="fr-FR" sz="3200">
                <a:solidFill>
                  <a:schemeClr val="bg1"/>
                </a:solidFill>
                <a:latin typeface="Tahoma" pitchFamily="34" charset="0"/>
              </a:rPr>
              <a:t>RELEASE</a:t>
            </a:r>
            <a:endParaRPr lang="en-GB" sz="3200">
              <a:solidFill>
                <a:schemeClr val="bg1"/>
              </a:solidFill>
              <a:latin typeface="Tahoma" pitchFamily="34" charset="0"/>
            </a:endParaRPr>
          </a:p>
        </p:txBody>
      </p:sp>
      <p:sp>
        <p:nvSpPr>
          <p:cNvPr id="27651" name="Rectangle 3"/>
          <p:cNvSpPr>
            <a:spLocks noGrp="1"/>
          </p:cNvSpPr>
          <p:nvPr>
            <p:ph type="title"/>
          </p:nvPr>
        </p:nvSpPr>
        <p:spPr bwMode="auto">
          <a:noFill/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fr-FR"/>
              <a:t>3GPP releases</a:t>
            </a:r>
            <a:endParaRPr lang="en-GB"/>
          </a:p>
        </p:txBody>
      </p:sp>
      <p:grpSp>
        <p:nvGrpSpPr>
          <p:cNvPr id="27659" name="Group 11"/>
          <p:cNvGrpSpPr>
            <a:grpSpLocks/>
          </p:cNvGrpSpPr>
          <p:nvPr/>
        </p:nvGrpSpPr>
        <p:grpSpPr bwMode="auto">
          <a:xfrm>
            <a:off x="5349875" y="4752975"/>
            <a:ext cx="3325813" cy="1409700"/>
            <a:chOff x="3370" y="2994"/>
            <a:chExt cx="2095" cy="888"/>
          </a:xfrm>
        </p:grpSpPr>
        <p:sp>
          <p:nvSpPr>
            <p:cNvPr id="27652" name="Oval 4"/>
            <p:cNvSpPr>
              <a:spLocks noChangeArrowheads="1"/>
            </p:cNvSpPr>
            <p:nvPr/>
          </p:nvSpPr>
          <p:spPr bwMode="auto">
            <a:xfrm>
              <a:off x="3414" y="3067"/>
              <a:ext cx="2051" cy="815"/>
            </a:xfrm>
            <a:prstGeom prst="ellipse">
              <a:avLst/>
            </a:prstGeom>
            <a:solidFill>
              <a:schemeClr val="accent1"/>
            </a:solidFill>
            <a:ln w="38100">
              <a:solidFill>
                <a:schemeClr val="tx2"/>
              </a:solidFill>
              <a:round/>
              <a:headEnd/>
              <a:tailEnd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  <a:spcBef>
                  <a:spcPct val="0"/>
                </a:spcBef>
              </a:pPr>
              <a:r>
                <a:rPr lang="fr-FR" sz="2400">
                  <a:solidFill>
                    <a:schemeClr val="bg1"/>
                  </a:solidFill>
                  <a:latin typeface="Tahoma" pitchFamily="34" charset="0"/>
                </a:rPr>
                <a:t>PARALLEL</a:t>
              </a:r>
              <a:endParaRPr lang="en-GB" sz="2400">
                <a:solidFill>
                  <a:schemeClr val="bg1"/>
                </a:solidFill>
                <a:latin typeface="Tahoma" pitchFamily="34" charset="0"/>
              </a:endParaRPr>
            </a:p>
          </p:txBody>
        </p:sp>
        <p:cxnSp>
          <p:nvCxnSpPr>
            <p:cNvPr id="27655" name="AutoShape 7"/>
            <p:cNvCxnSpPr>
              <a:cxnSpLocks noChangeShapeType="1"/>
              <a:stCxn id="27650" idx="5"/>
              <a:endCxn id="27652" idx="1"/>
            </p:cNvCxnSpPr>
            <p:nvPr/>
          </p:nvCxnSpPr>
          <p:spPr bwMode="auto">
            <a:xfrm>
              <a:off x="3370" y="2994"/>
              <a:ext cx="344" cy="180"/>
            </a:xfrm>
            <a:prstGeom prst="straightConnector1">
              <a:avLst/>
            </a:prstGeom>
            <a:noFill/>
            <a:ln w="38100">
              <a:solidFill>
                <a:srgbClr val="FF0F0F"/>
              </a:solidFill>
              <a:round/>
              <a:headEnd/>
              <a:tailEnd/>
            </a:ln>
            <a:effectLst/>
          </p:spPr>
        </p:cxnSp>
      </p:grpSp>
      <p:grpSp>
        <p:nvGrpSpPr>
          <p:cNvPr id="27658" name="Group 10"/>
          <p:cNvGrpSpPr>
            <a:grpSpLocks/>
          </p:cNvGrpSpPr>
          <p:nvPr/>
        </p:nvGrpSpPr>
        <p:grpSpPr bwMode="auto">
          <a:xfrm>
            <a:off x="2927350" y="1196975"/>
            <a:ext cx="3255963" cy="1622425"/>
            <a:chOff x="1844" y="754"/>
            <a:chExt cx="2051" cy="1022"/>
          </a:xfrm>
        </p:grpSpPr>
        <p:sp>
          <p:nvSpPr>
            <p:cNvPr id="27654" name="Oval 6"/>
            <p:cNvSpPr>
              <a:spLocks noChangeArrowheads="1"/>
            </p:cNvSpPr>
            <p:nvPr/>
          </p:nvSpPr>
          <p:spPr bwMode="auto">
            <a:xfrm>
              <a:off x="1844" y="754"/>
              <a:ext cx="2051" cy="815"/>
            </a:xfrm>
            <a:prstGeom prst="ellipse">
              <a:avLst/>
            </a:prstGeom>
            <a:solidFill>
              <a:srgbClr val="DE0000"/>
            </a:solidFill>
            <a:ln w="38100">
              <a:solidFill>
                <a:srgbClr val="4C3528"/>
              </a:solidFill>
              <a:round/>
              <a:headEnd/>
              <a:tailEnd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  <a:spcBef>
                  <a:spcPct val="0"/>
                </a:spcBef>
              </a:pPr>
              <a:r>
                <a:rPr lang="fr-FR" sz="2400">
                  <a:solidFill>
                    <a:schemeClr val="bg1"/>
                  </a:solidFill>
                  <a:latin typeface="Tahoma" pitchFamily="34" charset="0"/>
                </a:rPr>
                <a:t>STABLE BASE</a:t>
              </a:r>
            </a:p>
            <a:p>
              <a:pPr eaLnBrk="1" hangingPunct="1">
                <a:lnSpc>
                  <a:spcPct val="100000"/>
                </a:lnSpc>
                <a:spcBef>
                  <a:spcPct val="0"/>
                </a:spcBef>
              </a:pPr>
              <a:r>
                <a:rPr lang="fr-FR" sz="2400">
                  <a:solidFill>
                    <a:schemeClr val="bg1"/>
                  </a:solidFill>
                  <a:latin typeface="Tahoma" pitchFamily="34" charset="0"/>
                </a:rPr>
                <a:t>FOR IMPLEMENTORS</a:t>
              </a:r>
              <a:endParaRPr lang="en-GB" sz="2400">
                <a:solidFill>
                  <a:schemeClr val="bg1"/>
                </a:solidFill>
                <a:latin typeface="Tahoma" pitchFamily="34" charset="0"/>
              </a:endParaRPr>
            </a:p>
          </p:txBody>
        </p:sp>
        <p:cxnSp>
          <p:nvCxnSpPr>
            <p:cNvPr id="27656" name="AutoShape 8"/>
            <p:cNvCxnSpPr>
              <a:cxnSpLocks noChangeShapeType="1"/>
              <a:stCxn id="27654" idx="4"/>
              <a:endCxn id="27650" idx="0"/>
            </p:cNvCxnSpPr>
            <p:nvPr/>
          </p:nvCxnSpPr>
          <p:spPr bwMode="auto">
            <a:xfrm>
              <a:off x="2870" y="1581"/>
              <a:ext cx="3" cy="195"/>
            </a:xfrm>
            <a:prstGeom prst="straightConnector1">
              <a:avLst/>
            </a:prstGeom>
            <a:noFill/>
            <a:ln w="38100">
              <a:solidFill>
                <a:srgbClr val="FF0F0F"/>
              </a:solidFill>
              <a:round/>
              <a:headEnd/>
              <a:tailEnd/>
            </a:ln>
            <a:effectLst/>
          </p:spPr>
        </p:cxnSp>
      </p:grpSp>
      <p:grpSp>
        <p:nvGrpSpPr>
          <p:cNvPr id="27660" name="Group 12"/>
          <p:cNvGrpSpPr>
            <a:grpSpLocks/>
          </p:cNvGrpSpPr>
          <p:nvPr/>
        </p:nvGrpSpPr>
        <p:grpSpPr bwMode="auto">
          <a:xfrm>
            <a:off x="468313" y="4752975"/>
            <a:ext cx="3303587" cy="1409700"/>
            <a:chOff x="295" y="2994"/>
            <a:chExt cx="2081" cy="888"/>
          </a:xfrm>
        </p:grpSpPr>
        <p:sp>
          <p:nvSpPr>
            <p:cNvPr id="27653" name="Oval 5"/>
            <p:cNvSpPr>
              <a:spLocks noChangeArrowheads="1"/>
            </p:cNvSpPr>
            <p:nvPr/>
          </p:nvSpPr>
          <p:spPr bwMode="auto">
            <a:xfrm>
              <a:off x="295" y="3067"/>
              <a:ext cx="2051" cy="815"/>
            </a:xfrm>
            <a:prstGeom prst="ellipse">
              <a:avLst/>
            </a:prstGeom>
            <a:solidFill>
              <a:srgbClr val="7EB25A"/>
            </a:solidFill>
            <a:ln w="38100">
              <a:solidFill>
                <a:srgbClr val="507537"/>
              </a:solidFill>
              <a:round/>
              <a:headEnd/>
              <a:tailEnd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  <a:spcBef>
                  <a:spcPct val="0"/>
                </a:spcBef>
              </a:pPr>
              <a:r>
                <a:rPr lang="fr-FR" sz="2400">
                  <a:solidFill>
                    <a:schemeClr val="bg1"/>
                  </a:solidFill>
                  <a:latin typeface="Tahoma" pitchFamily="34" charset="0"/>
                </a:rPr>
                <a:t>BACKWARD</a:t>
              </a:r>
            </a:p>
            <a:p>
              <a:pPr eaLnBrk="1" hangingPunct="1">
                <a:lnSpc>
                  <a:spcPct val="100000"/>
                </a:lnSpc>
                <a:spcBef>
                  <a:spcPct val="0"/>
                </a:spcBef>
              </a:pPr>
              <a:r>
                <a:rPr lang="fr-FR" sz="2400">
                  <a:solidFill>
                    <a:schemeClr val="bg1"/>
                  </a:solidFill>
                  <a:latin typeface="Tahoma" pitchFamily="34" charset="0"/>
                </a:rPr>
                <a:t>COMPATIBLE</a:t>
              </a:r>
              <a:endParaRPr lang="en-GB" sz="2400">
                <a:solidFill>
                  <a:schemeClr val="bg1"/>
                </a:solidFill>
                <a:latin typeface="Tahoma" pitchFamily="34" charset="0"/>
              </a:endParaRPr>
            </a:p>
          </p:txBody>
        </p:sp>
        <p:cxnSp>
          <p:nvCxnSpPr>
            <p:cNvPr id="27657" name="AutoShape 9"/>
            <p:cNvCxnSpPr>
              <a:cxnSpLocks noChangeShapeType="1"/>
              <a:stCxn id="27650" idx="3"/>
              <a:endCxn id="27653" idx="7"/>
            </p:cNvCxnSpPr>
            <p:nvPr/>
          </p:nvCxnSpPr>
          <p:spPr bwMode="auto">
            <a:xfrm flipH="1">
              <a:off x="2046" y="2994"/>
              <a:ext cx="330" cy="180"/>
            </a:xfrm>
            <a:prstGeom prst="straightConnector1">
              <a:avLst/>
            </a:prstGeom>
            <a:noFill/>
            <a:ln w="38100">
              <a:solidFill>
                <a:srgbClr val="FF0F0F"/>
              </a:solidFill>
              <a:round/>
              <a:headEnd/>
              <a:tailEnd/>
            </a:ln>
            <a:effectLst/>
          </p:spPr>
        </p:cxnSp>
      </p:grpSp>
      <p:sp>
        <p:nvSpPr>
          <p:cNvPr id="4" name="TextBox 3"/>
          <p:cNvSpPr txBox="1"/>
          <p:nvPr/>
        </p:nvSpPr>
        <p:spPr>
          <a:xfrm>
            <a:off x="395288" y="6481763"/>
            <a:ext cx="6059487" cy="2603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l" eaLnBrk="1" hangingPunct="1">
              <a:lnSpc>
                <a:spcPct val="100000"/>
              </a:lnSpc>
              <a:spcBef>
                <a:spcPct val="0"/>
              </a:spcBef>
            </a:pPr>
            <a:r>
              <a:rPr lang="en-GB" sz="1100" b="1">
                <a:solidFill>
                  <a:schemeClr val="bg1"/>
                </a:solidFill>
                <a:latin typeface="Arial" pitchFamily="34" charset="0"/>
              </a:rPr>
              <a:t>TAKEAWAY:  A release is a consistent set of specifications and features provided within</a:t>
            </a:r>
          </a:p>
        </p:txBody>
      </p:sp>
      <p:sp>
        <p:nvSpPr>
          <p:cNvPr id="27663" name="AutoShape 15"/>
          <p:cNvSpPr>
            <a:spLocks noChangeArrowheads="1"/>
          </p:cNvSpPr>
          <p:nvPr/>
        </p:nvSpPr>
        <p:spPr bwMode="auto">
          <a:xfrm>
            <a:off x="6300788" y="1557338"/>
            <a:ext cx="2593975" cy="504825"/>
          </a:xfrm>
          <a:prstGeom prst="flowChartAlternateProcess">
            <a:avLst/>
          </a:prstGeom>
          <a:solidFill>
            <a:srgbClr val="D04040">
              <a:alpha val="83000"/>
            </a:srgbClr>
          </a:solidFill>
          <a:ln w="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  <a:spcBef>
                <a:spcPct val="0"/>
              </a:spcBef>
            </a:pPr>
            <a:r>
              <a:rPr lang="en-US" sz="1600">
                <a:solidFill>
                  <a:schemeClr val="bg1"/>
                </a:solidFill>
                <a:latin typeface="Tahoma" pitchFamily="34" charset="0"/>
              </a:rPr>
              <a:t>Release freeze</a:t>
            </a:r>
            <a:endParaRPr lang="en-GB" sz="1600">
              <a:latin typeface="Tahoma" pitchFamily="34" charset="0"/>
            </a:endParaRPr>
          </a:p>
        </p:txBody>
      </p:sp>
    </p:spTree>
    <p:custDataLst>
      <p:tags r:id="rId1"/>
    </p:custDataLst>
  </p:cSld>
  <p:clrMapOvr>
    <a:masterClrMapping/>
  </p:clrMapOvr>
  <p:transition advTm="56421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76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76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76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76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63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/>
          </p:cNvSpPr>
          <p:nvPr>
            <p:ph type="title"/>
          </p:nvPr>
        </p:nvSpPr>
        <p:spPr bwMode="auto">
          <a:noFill/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fr-FR"/>
              <a:t>Building on releases</a:t>
            </a:r>
            <a:endParaRPr lang="en-GB"/>
          </a:p>
        </p:txBody>
      </p:sp>
      <p:pic>
        <p:nvPicPr>
          <p:cNvPr id="28675" name="Picture 7" descr="3GPP_features.jp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82750" y="1439863"/>
            <a:ext cx="6143625" cy="4573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8676" name="Rectangle 4"/>
          <p:cNvSpPr>
            <a:spLocks noChangeArrowheads="1"/>
          </p:cNvSpPr>
          <p:nvPr/>
        </p:nvSpPr>
        <p:spPr bwMode="auto">
          <a:xfrm>
            <a:off x="5645150" y="3756025"/>
            <a:ext cx="1800225" cy="2190750"/>
          </a:xfrm>
          <a:prstGeom prst="rect">
            <a:avLst/>
          </a:prstGeom>
          <a:noFill/>
          <a:ln w="57150">
            <a:solidFill>
              <a:srgbClr val="FF3300"/>
            </a:solidFill>
            <a:prstDash val="sysDot"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" name="Text Box 6"/>
          <p:cNvSpPr txBox="1">
            <a:spLocks noChangeArrowheads="1"/>
          </p:cNvSpPr>
          <p:nvPr/>
        </p:nvSpPr>
        <p:spPr bwMode="auto">
          <a:xfrm>
            <a:off x="6573838" y="5876925"/>
            <a:ext cx="1169987" cy="342900"/>
          </a:xfrm>
          <a:prstGeom prst="rect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 eaLnBrk="1" hangingPunct="1">
              <a:lnSpc>
                <a:spcPct val="100000"/>
              </a:lnSpc>
              <a:spcBef>
                <a:spcPct val="0"/>
              </a:spcBef>
              <a:defRPr/>
            </a:pPr>
            <a:r>
              <a:rPr lang="fr-FR" sz="1400" b="1" dirty="0">
                <a:solidFill>
                  <a:schemeClr val="bg1"/>
                </a:solidFill>
              </a:rPr>
              <a:t>EPS Releases</a:t>
            </a:r>
            <a:endParaRPr lang="en-GB" sz="1400" b="1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95288" y="6481763"/>
            <a:ext cx="3994150" cy="2603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l" eaLnBrk="1" hangingPunct="1">
              <a:lnSpc>
                <a:spcPct val="100000"/>
              </a:lnSpc>
              <a:spcBef>
                <a:spcPct val="0"/>
              </a:spcBef>
              <a:defRPr/>
            </a:pPr>
            <a:r>
              <a:rPr lang="en-GB" sz="1100" b="1" dirty="0">
                <a:solidFill>
                  <a:schemeClr val="bg1"/>
                </a:solidFill>
                <a:latin typeface="Arial" pitchFamily="34" charset="0"/>
              </a:rPr>
              <a:t>TAKEAWAY:  </a:t>
            </a:r>
            <a:r>
              <a:rPr lang="en-GB" sz="1100" b="1" spc="300" dirty="0">
                <a:solidFill>
                  <a:schemeClr val="bg1"/>
                </a:solidFill>
                <a:latin typeface="Arial" pitchFamily="34" charset="0"/>
              </a:rPr>
              <a:t>A new 3GPP Release slated every 1-2 years</a:t>
            </a:r>
          </a:p>
        </p:txBody>
      </p:sp>
    </p:spTree>
    <p:custDataLst>
      <p:tags r:id="rId1"/>
    </p:custDataLst>
  </p:cSld>
  <p:clrMapOvr>
    <a:masterClrMapping/>
  </p:clrMapOvr>
  <p:transition advTm="25704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86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6" grpId="0" animBg="1"/>
      <p:bldP spid="13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/>
          </p:cNvSpPr>
          <p:nvPr>
            <p:ph type="title"/>
          </p:nvPr>
        </p:nvSpPr>
        <p:spPr bwMode="auto">
          <a:noFill/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fr-FR"/>
              <a:t>Release 8</a:t>
            </a:r>
            <a:endParaRPr lang="en-GB"/>
          </a:p>
        </p:txBody>
      </p:sp>
      <p:sp>
        <p:nvSpPr>
          <p:cNvPr id="29699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fr-FR"/>
              <a:t>First release of EPS (LTE and EPC)</a:t>
            </a:r>
          </a:p>
          <a:p>
            <a:pPr>
              <a:lnSpc>
                <a:spcPct val="90000"/>
              </a:lnSpc>
            </a:pPr>
            <a:r>
              <a:rPr lang="fr-FR"/>
              <a:t>Frozen since December 2008</a:t>
            </a:r>
          </a:p>
          <a:p>
            <a:pPr lvl="1">
              <a:lnSpc>
                <a:spcPct val="90000"/>
              </a:lnSpc>
              <a:buFont typeface="Arial" pitchFamily="34" charset="0"/>
              <a:buNone/>
            </a:pPr>
            <a:endParaRPr lang="fr-FR"/>
          </a:p>
          <a:p>
            <a:pPr>
              <a:lnSpc>
                <a:spcPct val="90000"/>
              </a:lnSpc>
            </a:pPr>
            <a:r>
              <a:rPr lang="fr-FR"/>
              <a:t>SAE core work:	</a:t>
            </a:r>
          </a:p>
          <a:p>
            <a:pPr lvl="2">
              <a:lnSpc>
                <a:spcPct val="90000"/>
              </a:lnSpc>
            </a:pPr>
            <a:r>
              <a:rPr lang="fr-FR"/>
              <a:t>High level function</a:t>
            </a:r>
            <a:r>
              <a:rPr lang="en-US"/>
              <a:t>s and procedures common for all accesses</a:t>
            </a:r>
            <a:r>
              <a:rPr lang="en-GB"/>
              <a:t> </a:t>
            </a:r>
            <a:endParaRPr lang="fr-FR"/>
          </a:p>
          <a:p>
            <a:pPr lvl="2">
              <a:lnSpc>
                <a:spcPct val="90000"/>
              </a:lnSpc>
            </a:pPr>
            <a:r>
              <a:rPr lang="fr-FR"/>
              <a:t>Evolution of the GPRS core to support LTE access (TS 23.401)</a:t>
            </a:r>
          </a:p>
          <a:p>
            <a:pPr lvl="2">
              <a:lnSpc>
                <a:spcPct val="90000"/>
              </a:lnSpc>
            </a:pPr>
            <a:r>
              <a:rPr lang="fr-FR"/>
              <a:t>Support of non-3GPP accesses (TS 23.402)</a:t>
            </a:r>
          </a:p>
          <a:p>
            <a:pPr lvl="2">
              <a:lnSpc>
                <a:spcPct val="90000"/>
              </a:lnSpc>
            </a:pPr>
            <a:r>
              <a:rPr lang="fr-FR"/>
              <a:t>Inter-system mobility</a:t>
            </a:r>
          </a:p>
          <a:p>
            <a:pPr>
              <a:lnSpc>
                <a:spcPct val="90000"/>
              </a:lnSpc>
            </a:pPr>
            <a:r>
              <a:rPr lang="fr-FR"/>
              <a:t>Some features:</a:t>
            </a:r>
          </a:p>
          <a:p>
            <a:pPr lvl="2">
              <a:lnSpc>
                <a:spcPct val="90000"/>
              </a:lnSpc>
            </a:pPr>
            <a:r>
              <a:rPr lang="fr-FR"/>
              <a:t>CS fallback</a:t>
            </a:r>
          </a:p>
          <a:p>
            <a:pPr lvl="2">
              <a:lnSpc>
                <a:spcPct val="90000"/>
              </a:lnSpc>
            </a:pPr>
            <a:r>
              <a:rPr lang="fr-FR"/>
              <a:t>Home NodeB / eNodeB</a:t>
            </a:r>
          </a:p>
          <a:p>
            <a:pPr lvl="2">
              <a:lnSpc>
                <a:spcPct val="90000"/>
              </a:lnSpc>
            </a:pPr>
            <a:r>
              <a:rPr lang="fr-FR"/>
              <a:t>Earthquake and Tsunami Warning System (ETWS)</a:t>
            </a:r>
          </a:p>
          <a:p>
            <a:pPr>
              <a:lnSpc>
                <a:spcPct val="90000"/>
              </a:lnSpc>
              <a:buFontTx/>
              <a:buNone/>
            </a:pPr>
            <a:endParaRPr lang="en-GB"/>
          </a:p>
        </p:txBody>
      </p:sp>
      <p:sp>
        <p:nvSpPr>
          <p:cNvPr id="29700" name="TextBox 3"/>
          <p:cNvSpPr txBox="1">
            <a:spLocks noChangeArrowheads="1"/>
          </p:cNvSpPr>
          <p:nvPr/>
        </p:nvSpPr>
        <p:spPr bwMode="auto">
          <a:xfrm>
            <a:off x="395288" y="6481763"/>
            <a:ext cx="5122862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1" hangingPunct="1">
              <a:lnSpc>
                <a:spcPct val="100000"/>
              </a:lnSpc>
              <a:spcBef>
                <a:spcPct val="0"/>
              </a:spcBef>
            </a:pPr>
            <a:r>
              <a:rPr lang="en-GB" sz="1100" b="1">
                <a:solidFill>
                  <a:schemeClr val="bg1"/>
                </a:solidFill>
                <a:latin typeface="Arial" pitchFamily="34" charset="0"/>
              </a:rPr>
              <a:t>TAKEAWAY:  All LTE networks and trials are based on Rel-8 &amp; Rel-9 so far</a:t>
            </a:r>
          </a:p>
        </p:txBody>
      </p:sp>
    </p:spTree>
    <p:custDataLst>
      <p:tags r:id="rId1"/>
    </p:custDataLst>
  </p:cSld>
  <p:clrMapOvr>
    <a:masterClrMapping/>
  </p:clrMapOvr>
  <p:transition advTm="95671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9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296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96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296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296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296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969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2969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ight Arrow 23"/>
          <p:cNvSpPr>
            <a:spLocks noChangeArrowheads="1"/>
          </p:cNvSpPr>
          <p:nvPr/>
        </p:nvSpPr>
        <p:spPr bwMode="auto">
          <a:xfrm>
            <a:off x="177800" y="1633538"/>
            <a:ext cx="2844800" cy="2474912"/>
          </a:xfrm>
          <a:prstGeom prst="rightArrow">
            <a:avLst>
              <a:gd name="adj1" fmla="val 50000"/>
              <a:gd name="adj2" fmla="val 50007"/>
            </a:avLst>
          </a:prstGeom>
          <a:solidFill>
            <a:schemeClr val="tx2"/>
          </a:solidFill>
          <a:ln w="9525" algn="ctr">
            <a:noFill/>
            <a:round/>
            <a:headEnd/>
            <a:tailEnd/>
          </a:ln>
        </p:spPr>
        <p:txBody>
          <a:bodyPr/>
          <a:lstStyle/>
          <a:p>
            <a:pPr algn="l">
              <a:lnSpc>
                <a:spcPct val="100000"/>
              </a:lnSpc>
              <a:spcBef>
                <a:spcPct val="0"/>
              </a:spcBef>
            </a:pPr>
            <a:endParaRPr lang="en-US" sz="800">
              <a:latin typeface="Arial" pitchFamily="34" charset="0"/>
            </a:endParaRPr>
          </a:p>
        </p:txBody>
      </p:sp>
      <p:sp>
        <p:nvSpPr>
          <p:cNvPr id="44036" name="Rectangle 2"/>
          <p:cNvSpPr>
            <a:spLocks noGrp="1"/>
          </p:cNvSpPr>
          <p:nvPr>
            <p:ph type="title"/>
          </p:nvPr>
        </p:nvSpPr>
        <p:spPr bwMode="auto">
          <a:noFill/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fr-FR">
                <a:latin typeface="Arial" pitchFamily="34" charset="0"/>
              </a:rPr>
              <a:t>Terminology</a:t>
            </a:r>
            <a:endParaRPr lang="en-GB">
              <a:latin typeface="Arial" pitchFamily="34" charset="0"/>
            </a:endParaRPr>
          </a:p>
        </p:txBody>
      </p:sp>
      <p:sp>
        <p:nvSpPr>
          <p:cNvPr id="44039" name="Text Box 7"/>
          <p:cNvSpPr txBox="1">
            <a:spLocks noChangeArrowheads="1"/>
          </p:cNvSpPr>
          <p:nvPr/>
        </p:nvSpPr>
        <p:spPr bwMode="auto">
          <a:xfrm>
            <a:off x="179388" y="2276475"/>
            <a:ext cx="1585912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eaLnBrk="1" hangingPunct="1">
              <a:lnSpc>
                <a:spcPct val="100000"/>
              </a:lnSpc>
              <a:spcBef>
                <a:spcPct val="0"/>
              </a:spcBef>
            </a:pPr>
            <a:r>
              <a:rPr lang="fr-FR" sz="3200" b="1">
                <a:solidFill>
                  <a:schemeClr val="bg1"/>
                </a:solidFill>
                <a:latin typeface="Arial" pitchFamily="34" charset="0"/>
              </a:rPr>
              <a:t>SAE</a:t>
            </a:r>
            <a:endParaRPr lang="en-GB" sz="3200" b="1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41992" name="Text Box 8"/>
          <p:cNvSpPr txBox="1">
            <a:spLocks noChangeArrowheads="1"/>
          </p:cNvSpPr>
          <p:nvPr/>
        </p:nvSpPr>
        <p:spPr bwMode="auto">
          <a:xfrm>
            <a:off x="1331913" y="2459038"/>
            <a:ext cx="1541462" cy="82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 eaLnBrk="1" hangingPunct="1">
              <a:lnSpc>
                <a:spcPct val="100000"/>
              </a:lnSpc>
              <a:spcBef>
                <a:spcPct val="0"/>
              </a:spcBef>
            </a:pPr>
            <a:r>
              <a:rPr lang="fr-FR" sz="1600" b="1">
                <a:solidFill>
                  <a:schemeClr val="bg1"/>
                </a:solidFill>
                <a:latin typeface="Arial" pitchFamily="34" charset="0"/>
              </a:rPr>
              <a:t>The 3GPP work item defining…</a:t>
            </a:r>
            <a:endParaRPr lang="en-GB" sz="1600" b="1">
              <a:solidFill>
                <a:schemeClr val="bg1"/>
              </a:solidFill>
              <a:latin typeface="Arial" pitchFamily="34" charset="0"/>
            </a:endParaRPr>
          </a:p>
        </p:txBody>
      </p:sp>
      <p:grpSp>
        <p:nvGrpSpPr>
          <p:cNvPr id="3" name="Group 33"/>
          <p:cNvGrpSpPr>
            <a:grpSpLocks/>
          </p:cNvGrpSpPr>
          <p:nvPr/>
        </p:nvGrpSpPr>
        <p:grpSpPr bwMode="auto">
          <a:xfrm>
            <a:off x="3043238" y="1628775"/>
            <a:ext cx="2844800" cy="2476500"/>
            <a:chOff x="3043384" y="1602510"/>
            <a:chExt cx="2844800" cy="2475345"/>
          </a:xfrm>
        </p:grpSpPr>
        <p:sp>
          <p:nvSpPr>
            <p:cNvPr id="44042" name="Right Arrow 22"/>
            <p:cNvSpPr>
              <a:spLocks noChangeArrowheads="1"/>
            </p:cNvSpPr>
            <p:nvPr/>
          </p:nvSpPr>
          <p:spPr bwMode="auto">
            <a:xfrm>
              <a:off x="3043384" y="1602510"/>
              <a:ext cx="2844800" cy="2475345"/>
            </a:xfrm>
            <a:prstGeom prst="rightArrow">
              <a:avLst>
                <a:gd name="adj1" fmla="val 50000"/>
                <a:gd name="adj2" fmla="val 49998"/>
              </a:avLst>
            </a:prstGeom>
            <a:solidFill>
              <a:schemeClr val="tx2"/>
            </a:solidFill>
            <a:ln w="9525" algn="ctr">
              <a:noFill/>
              <a:round/>
              <a:headEnd/>
              <a:tailEnd/>
            </a:ln>
          </p:spPr>
          <p:txBody>
            <a:bodyPr/>
            <a:lstStyle/>
            <a:p>
              <a:pPr algn="l">
                <a:lnSpc>
                  <a:spcPct val="100000"/>
                </a:lnSpc>
                <a:spcBef>
                  <a:spcPct val="0"/>
                </a:spcBef>
              </a:pPr>
              <a:endParaRPr lang="en-US" sz="800">
                <a:latin typeface="Arial" pitchFamily="34" charset="0"/>
              </a:endParaRPr>
            </a:p>
          </p:txBody>
        </p:sp>
        <p:sp>
          <p:nvSpPr>
            <p:cNvPr id="44043" name="Text Box 5"/>
            <p:cNvSpPr txBox="1">
              <a:spLocks noChangeArrowheads="1"/>
            </p:cNvSpPr>
            <p:nvPr/>
          </p:nvSpPr>
          <p:spPr bwMode="auto">
            <a:xfrm>
              <a:off x="3060847" y="2224520"/>
              <a:ext cx="1252537" cy="5791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 eaLnBrk="1" hangingPunct="1">
                <a:lnSpc>
                  <a:spcPct val="100000"/>
                </a:lnSpc>
                <a:spcBef>
                  <a:spcPct val="0"/>
                </a:spcBef>
              </a:pPr>
              <a:r>
                <a:rPr lang="fr-FR" sz="3200" b="1">
                  <a:solidFill>
                    <a:schemeClr val="bg1"/>
                  </a:solidFill>
                  <a:latin typeface="Arial" pitchFamily="34" charset="0"/>
                </a:rPr>
                <a:t>EPC</a:t>
              </a:r>
              <a:endParaRPr lang="en-GB" sz="3200" b="1">
                <a:solidFill>
                  <a:schemeClr val="bg1"/>
                </a:solidFill>
                <a:latin typeface="Arial" pitchFamily="34" charset="0"/>
              </a:endParaRPr>
            </a:p>
          </p:txBody>
        </p:sp>
        <p:sp>
          <p:nvSpPr>
            <p:cNvPr id="20" name="Text Box 9"/>
            <p:cNvSpPr txBox="1">
              <a:spLocks noChangeArrowheads="1"/>
            </p:cNvSpPr>
            <p:nvPr/>
          </p:nvSpPr>
          <p:spPr bwMode="auto">
            <a:xfrm>
              <a:off x="4222896" y="2460947"/>
              <a:ext cx="1460500" cy="8251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 eaLnBrk="1" hangingPunct="1">
                <a:lnSpc>
                  <a:spcPct val="100000"/>
                </a:lnSpc>
                <a:spcBef>
                  <a:spcPct val="0"/>
                </a:spcBef>
              </a:pPr>
              <a:r>
                <a:rPr lang="fr-FR" sz="1600" b="1">
                  <a:solidFill>
                    <a:schemeClr val="bg1"/>
                  </a:solidFill>
                  <a:latin typeface="Arial" pitchFamily="34" charset="0"/>
                </a:rPr>
                <a:t>The Evolved</a:t>
              </a:r>
            </a:p>
            <a:p>
              <a:pPr algn="l" eaLnBrk="1" hangingPunct="1">
                <a:lnSpc>
                  <a:spcPct val="100000"/>
                </a:lnSpc>
                <a:spcBef>
                  <a:spcPct val="0"/>
                </a:spcBef>
              </a:pPr>
              <a:r>
                <a:rPr lang="fr-FR" sz="1600" b="1">
                  <a:solidFill>
                    <a:schemeClr val="bg1"/>
                  </a:solidFill>
                  <a:latin typeface="Arial" pitchFamily="34" charset="0"/>
                </a:rPr>
                <a:t>Packet Core network</a:t>
              </a:r>
              <a:endParaRPr lang="en-GB" sz="1600" b="1">
                <a:solidFill>
                  <a:schemeClr val="bg1"/>
                </a:solidFill>
                <a:latin typeface="Arial" pitchFamily="34" charset="0"/>
              </a:endParaRPr>
            </a:p>
          </p:txBody>
        </p:sp>
      </p:grpSp>
      <p:grpSp>
        <p:nvGrpSpPr>
          <p:cNvPr id="44057" name="Group 25"/>
          <p:cNvGrpSpPr>
            <a:grpSpLocks/>
          </p:cNvGrpSpPr>
          <p:nvPr/>
        </p:nvGrpSpPr>
        <p:grpSpPr bwMode="auto">
          <a:xfrm>
            <a:off x="6156325" y="2708275"/>
            <a:ext cx="2844800" cy="2476500"/>
            <a:chOff x="3878" y="1706"/>
            <a:chExt cx="1792" cy="1560"/>
          </a:xfrm>
        </p:grpSpPr>
        <p:sp>
          <p:nvSpPr>
            <p:cNvPr id="44046" name="Right Arrow 16"/>
            <p:cNvSpPr>
              <a:spLocks noChangeArrowheads="1"/>
            </p:cNvSpPr>
            <p:nvPr/>
          </p:nvSpPr>
          <p:spPr bwMode="auto">
            <a:xfrm>
              <a:off x="3878" y="1706"/>
              <a:ext cx="1792" cy="1560"/>
            </a:xfrm>
            <a:prstGeom prst="rightArrow">
              <a:avLst>
                <a:gd name="adj1" fmla="val 50000"/>
                <a:gd name="adj2" fmla="val 49975"/>
              </a:avLst>
            </a:prstGeom>
            <a:solidFill>
              <a:srgbClr val="60D707"/>
            </a:solidFill>
            <a:ln w="9525" algn="ctr">
              <a:noFill/>
              <a:round/>
              <a:headEnd/>
              <a:tailEnd/>
            </a:ln>
          </p:spPr>
          <p:txBody>
            <a:bodyPr/>
            <a:lstStyle/>
            <a:p>
              <a:pPr algn="l">
                <a:lnSpc>
                  <a:spcPct val="100000"/>
                </a:lnSpc>
                <a:spcBef>
                  <a:spcPct val="0"/>
                </a:spcBef>
              </a:pPr>
              <a:endParaRPr lang="en-US" sz="800">
                <a:latin typeface="Arial" pitchFamily="34" charset="0"/>
              </a:endParaRPr>
            </a:p>
          </p:txBody>
        </p:sp>
        <p:sp>
          <p:nvSpPr>
            <p:cNvPr id="41993" name="Text Box 9"/>
            <p:cNvSpPr txBox="1">
              <a:spLocks noChangeArrowheads="1"/>
            </p:cNvSpPr>
            <p:nvPr/>
          </p:nvSpPr>
          <p:spPr bwMode="auto">
            <a:xfrm>
              <a:off x="4714" y="2184"/>
              <a:ext cx="937" cy="5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 eaLnBrk="1" hangingPunct="1">
                <a:lnSpc>
                  <a:spcPct val="100000"/>
                </a:lnSpc>
                <a:spcBef>
                  <a:spcPct val="0"/>
                </a:spcBef>
              </a:pPr>
              <a:r>
                <a:rPr lang="fr-FR" sz="1600" b="1">
                  <a:solidFill>
                    <a:schemeClr val="bg1"/>
                  </a:solidFill>
                  <a:latin typeface="Arial" pitchFamily="34" charset="0"/>
                </a:rPr>
                <a:t>The Complete</a:t>
              </a:r>
            </a:p>
            <a:p>
              <a:pPr algn="l" eaLnBrk="1" hangingPunct="1">
                <a:lnSpc>
                  <a:spcPct val="100000"/>
                </a:lnSpc>
                <a:spcBef>
                  <a:spcPct val="0"/>
                </a:spcBef>
              </a:pPr>
              <a:r>
                <a:rPr lang="fr-FR" sz="1600" b="1">
                  <a:solidFill>
                    <a:schemeClr val="bg1"/>
                  </a:solidFill>
                  <a:latin typeface="Arial" pitchFamily="34" charset="0"/>
                </a:rPr>
                <a:t>System</a:t>
              </a:r>
              <a:endParaRPr lang="en-GB" sz="1600" b="1">
                <a:solidFill>
                  <a:schemeClr val="bg1"/>
                </a:solidFill>
                <a:latin typeface="Arial" pitchFamily="34" charset="0"/>
              </a:endParaRPr>
            </a:p>
          </p:txBody>
        </p:sp>
        <p:sp>
          <p:nvSpPr>
            <p:cNvPr id="44048" name="Text Box 5"/>
            <p:cNvSpPr txBox="1">
              <a:spLocks noChangeArrowheads="1"/>
            </p:cNvSpPr>
            <p:nvPr/>
          </p:nvSpPr>
          <p:spPr bwMode="auto">
            <a:xfrm>
              <a:off x="3886" y="2101"/>
              <a:ext cx="789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 eaLnBrk="1" hangingPunct="1">
                <a:lnSpc>
                  <a:spcPct val="100000"/>
                </a:lnSpc>
                <a:spcBef>
                  <a:spcPct val="0"/>
                </a:spcBef>
              </a:pPr>
              <a:r>
                <a:rPr lang="fr-FR" sz="3200" b="1">
                  <a:solidFill>
                    <a:schemeClr val="bg1"/>
                  </a:solidFill>
                  <a:latin typeface="Arial" pitchFamily="34" charset="0"/>
                </a:rPr>
                <a:t>EPS</a:t>
              </a:r>
              <a:endParaRPr lang="en-GB" sz="3200" b="1">
                <a:solidFill>
                  <a:schemeClr val="bg1"/>
                </a:solidFill>
                <a:latin typeface="Arial" pitchFamily="34" charset="0"/>
              </a:endParaRPr>
            </a:p>
          </p:txBody>
        </p:sp>
      </p:grpSp>
      <p:grpSp>
        <p:nvGrpSpPr>
          <p:cNvPr id="44055" name="Group 23"/>
          <p:cNvGrpSpPr>
            <a:grpSpLocks/>
          </p:cNvGrpSpPr>
          <p:nvPr/>
        </p:nvGrpSpPr>
        <p:grpSpPr bwMode="auto">
          <a:xfrm>
            <a:off x="146050" y="4054475"/>
            <a:ext cx="5680075" cy="1989138"/>
            <a:chOff x="92" y="2554"/>
            <a:chExt cx="3578" cy="1253"/>
          </a:xfrm>
        </p:grpSpPr>
        <p:sp>
          <p:nvSpPr>
            <p:cNvPr id="44050" name="Right Arrow 30"/>
            <p:cNvSpPr>
              <a:spLocks noChangeArrowheads="1"/>
            </p:cNvSpPr>
            <p:nvPr/>
          </p:nvSpPr>
          <p:spPr bwMode="auto">
            <a:xfrm>
              <a:off x="113" y="2614"/>
              <a:ext cx="3557" cy="1193"/>
            </a:xfrm>
            <a:prstGeom prst="rightArrow">
              <a:avLst>
                <a:gd name="adj1" fmla="val 47861"/>
                <a:gd name="adj2" fmla="val 61950"/>
              </a:avLst>
            </a:prstGeom>
            <a:solidFill>
              <a:schemeClr val="tx2"/>
            </a:solidFill>
            <a:ln w="9525" algn="ctr">
              <a:noFill/>
              <a:round/>
              <a:headEnd/>
              <a:tailEnd/>
            </a:ln>
          </p:spPr>
          <p:txBody>
            <a:bodyPr/>
            <a:lstStyle/>
            <a:p>
              <a:pPr algn="l">
                <a:lnSpc>
                  <a:spcPct val="100000"/>
                </a:lnSpc>
                <a:spcBef>
                  <a:spcPct val="0"/>
                </a:spcBef>
              </a:pPr>
              <a:endParaRPr lang="en-US" sz="800">
                <a:latin typeface="Arial" pitchFamily="34" charset="0"/>
              </a:endParaRPr>
            </a:p>
          </p:txBody>
        </p:sp>
        <p:sp>
          <p:nvSpPr>
            <p:cNvPr id="41994" name="Text Box 10"/>
            <p:cNvSpPr txBox="1">
              <a:spLocks noChangeArrowheads="1"/>
            </p:cNvSpPr>
            <p:nvPr/>
          </p:nvSpPr>
          <p:spPr bwMode="auto">
            <a:xfrm>
              <a:off x="1081" y="2942"/>
              <a:ext cx="2389" cy="4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 eaLnBrk="1" hangingPunct="1">
                <a:lnSpc>
                  <a:spcPct val="100000"/>
                </a:lnSpc>
                <a:spcBef>
                  <a:spcPct val="0"/>
                </a:spcBef>
              </a:pPr>
              <a:r>
                <a:rPr lang="fr-FR" sz="1400" b="1">
                  <a:solidFill>
                    <a:schemeClr val="bg1"/>
                  </a:solidFill>
                  <a:latin typeface="Arial" pitchFamily="34" charset="0"/>
                </a:rPr>
                <a:t>Evolved radio access technology…but  LTE is often used to describe the Complete system – Including Radio</a:t>
              </a:r>
              <a:endParaRPr lang="en-GB" sz="1400" b="1">
                <a:solidFill>
                  <a:schemeClr val="bg1"/>
                </a:solidFill>
                <a:latin typeface="Arial" pitchFamily="34" charset="0"/>
              </a:endParaRPr>
            </a:p>
          </p:txBody>
        </p:sp>
        <p:sp>
          <p:nvSpPr>
            <p:cNvPr id="44052" name="Text Box 5"/>
            <p:cNvSpPr txBox="1">
              <a:spLocks noChangeArrowheads="1"/>
            </p:cNvSpPr>
            <p:nvPr/>
          </p:nvSpPr>
          <p:spPr bwMode="auto">
            <a:xfrm>
              <a:off x="92" y="2899"/>
              <a:ext cx="656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>
                <a:lnSpc>
                  <a:spcPct val="100000"/>
                </a:lnSpc>
                <a:spcBef>
                  <a:spcPct val="0"/>
                </a:spcBef>
              </a:pPr>
              <a:r>
                <a:rPr lang="fr-FR" sz="3200" b="1">
                  <a:solidFill>
                    <a:schemeClr val="bg1"/>
                  </a:solidFill>
                  <a:latin typeface="Arial" pitchFamily="34" charset="0"/>
                </a:rPr>
                <a:t>LTE</a:t>
              </a:r>
              <a:endParaRPr lang="en-GB" sz="3200" b="1">
                <a:solidFill>
                  <a:schemeClr val="bg1"/>
                </a:solidFill>
                <a:latin typeface="Arial" pitchFamily="34" charset="0"/>
              </a:endParaRP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108" y="2554"/>
              <a:ext cx="517" cy="192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eaLnBrk="1" hangingPunct="1">
                <a:lnSpc>
                  <a:spcPct val="100000"/>
                </a:lnSpc>
                <a:spcBef>
                  <a:spcPct val="0"/>
                </a:spcBef>
                <a:defRPr/>
              </a:pPr>
              <a:r>
                <a:rPr lang="en-GB" sz="1400" b="1" spc="300" dirty="0">
                  <a:latin typeface="Arial" pitchFamily="34" charset="0"/>
                </a:rPr>
                <a:t>And...</a:t>
              </a:r>
            </a:p>
          </p:txBody>
        </p:sp>
      </p:grpSp>
      <p:sp>
        <p:nvSpPr>
          <p:cNvPr id="37" name="TextBox 36"/>
          <p:cNvSpPr txBox="1"/>
          <p:nvPr/>
        </p:nvSpPr>
        <p:spPr>
          <a:xfrm>
            <a:off x="395288" y="6481763"/>
            <a:ext cx="3616325" cy="2603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l" eaLnBrk="1" hangingPunct="1">
              <a:lnSpc>
                <a:spcPct val="100000"/>
              </a:lnSpc>
              <a:spcBef>
                <a:spcPct val="0"/>
              </a:spcBef>
            </a:pPr>
            <a:r>
              <a:rPr lang="en-GB" sz="1100" b="1">
                <a:solidFill>
                  <a:schemeClr val="bg1"/>
                </a:solidFill>
                <a:latin typeface="Arial" pitchFamily="34" charset="0"/>
              </a:rPr>
              <a:t>TAKEAWAY:  this presentation covers EPC aspects</a:t>
            </a:r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19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4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440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92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/>
          </p:cNvSpPr>
          <p:nvPr>
            <p:ph type="title"/>
          </p:nvPr>
        </p:nvSpPr>
        <p:spPr bwMode="auto">
          <a:noFill/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fr-FR"/>
              <a:t>Rel-9</a:t>
            </a:r>
            <a:endParaRPr lang="en-GB"/>
          </a:p>
        </p:txBody>
      </p:sp>
      <p:sp>
        <p:nvSpPr>
          <p:cNvPr id="3072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/>
              <a:t>Frozen since December 2009</a:t>
            </a:r>
          </a:p>
          <a:p>
            <a:pPr lvl="1"/>
            <a:endParaRPr lang="fr-FR"/>
          </a:p>
          <a:p>
            <a:r>
              <a:rPr lang="fr-FR"/>
              <a:t>Some features: </a:t>
            </a:r>
          </a:p>
          <a:p>
            <a:pPr lvl="2"/>
            <a:r>
              <a:rPr lang="en-GB"/>
              <a:t>IMS Emergency Calls over GPRS and EPS </a:t>
            </a:r>
          </a:p>
          <a:p>
            <a:pPr lvl="2"/>
            <a:r>
              <a:rPr lang="fr-FR"/>
              <a:t>Public Warning System (PWS)</a:t>
            </a:r>
          </a:p>
          <a:p>
            <a:pPr lvl="2"/>
            <a:r>
              <a:rPr lang="fr-FR"/>
              <a:t>Enhancements to Home NodeB / eNodeB</a:t>
            </a:r>
          </a:p>
          <a:p>
            <a:pPr lvl="2">
              <a:buFont typeface="Arial" pitchFamily="34" charset="0"/>
              <a:buNone/>
            </a:pPr>
            <a:endParaRPr lang="fr-FR"/>
          </a:p>
          <a:p>
            <a:pPr>
              <a:buFontTx/>
              <a:buNone/>
            </a:pPr>
            <a:endParaRPr lang="en-GB"/>
          </a:p>
        </p:txBody>
      </p:sp>
      <p:sp>
        <p:nvSpPr>
          <p:cNvPr id="30724" name="TextBox 3"/>
          <p:cNvSpPr txBox="1">
            <a:spLocks noChangeArrowheads="1"/>
          </p:cNvSpPr>
          <p:nvPr/>
        </p:nvSpPr>
        <p:spPr bwMode="auto">
          <a:xfrm>
            <a:off x="395288" y="6481763"/>
            <a:ext cx="5122862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1" hangingPunct="1">
              <a:lnSpc>
                <a:spcPct val="100000"/>
              </a:lnSpc>
              <a:spcBef>
                <a:spcPct val="0"/>
              </a:spcBef>
            </a:pPr>
            <a:r>
              <a:rPr lang="en-GB" sz="1100" b="1">
                <a:solidFill>
                  <a:schemeClr val="bg1"/>
                </a:solidFill>
                <a:latin typeface="Arial" pitchFamily="34" charset="0"/>
              </a:rPr>
              <a:t>TAKEAWAY:  All LTE networks and trials are based on Rel-8 &amp; Rel-9 so far</a:t>
            </a:r>
          </a:p>
        </p:txBody>
      </p:sp>
    </p:spTree>
    <p:custDataLst>
      <p:tags r:id="rId1"/>
    </p:custDataLst>
  </p:cSld>
  <p:clrMapOvr>
    <a:masterClrMapping/>
  </p:clrMapOvr>
  <p:transition advTm="40313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0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07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/>
          </p:cNvSpPr>
          <p:nvPr>
            <p:ph type="title"/>
          </p:nvPr>
        </p:nvSpPr>
        <p:spPr bwMode="auto">
          <a:noFill/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fr-FR"/>
              <a:t>Rel-10</a:t>
            </a:r>
            <a:endParaRPr lang="en-GB"/>
          </a:p>
        </p:txBody>
      </p:sp>
      <p:sp>
        <p:nvSpPr>
          <p:cNvPr id="31747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/>
              <a:t>Frozen since March 2011</a:t>
            </a:r>
          </a:p>
          <a:p>
            <a:pPr lvl="1"/>
            <a:endParaRPr lang="fr-FR"/>
          </a:p>
          <a:p>
            <a:r>
              <a:rPr lang="fr-FR"/>
              <a:t>Some features:</a:t>
            </a:r>
          </a:p>
          <a:p>
            <a:pPr lvl="1"/>
            <a:r>
              <a:rPr lang="fr-FR" sz="2000"/>
              <a:t>Network improvements for M2M (NIMTC)</a:t>
            </a:r>
          </a:p>
          <a:p>
            <a:pPr lvl="1"/>
            <a:r>
              <a:rPr lang="fr-FR" sz="2000"/>
              <a:t>Local IP Access (LIPA) and </a:t>
            </a:r>
            <a:r>
              <a:rPr lang="en-GB" sz="2000"/>
              <a:t>Selected IP Traffic Offload (SIPTO)</a:t>
            </a:r>
            <a:endParaRPr lang="fr-FR" sz="2000"/>
          </a:p>
          <a:p>
            <a:pPr lvl="1"/>
            <a:r>
              <a:rPr lang="en-GB" altLang="ja-JP" sz="2000">
                <a:ea typeface="MS PGothic" charset="-128"/>
              </a:rPr>
              <a:t>IP Flow Mobility and WLAN offload (IFOM)</a:t>
            </a:r>
          </a:p>
          <a:p>
            <a:pPr lvl="1"/>
            <a:r>
              <a:rPr lang="en-GB" altLang="ja-JP" sz="2000">
                <a:ea typeface="MS PGothic" charset="-128"/>
              </a:rPr>
              <a:t>Multi Access PDN Connectivity (MAPCON) </a:t>
            </a:r>
          </a:p>
          <a:p>
            <a:pPr lvl="1"/>
            <a:endParaRPr lang="fr-FR" altLang="ja-JP" sz="2000">
              <a:ea typeface="MS PGothic" charset="-128"/>
            </a:endParaRPr>
          </a:p>
          <a:p>
            <a:r>
              <a:rPr lang="fr-FR"/>
              <a:t>On the radio side:</a:t>
            </a:r>
          </a:p>
          <a:p>
            <a:pPr lvl="1"/>
            <a:r>
              <a:rPr lang="fr-FR" sz="2000"/>
              <a:t>First release of LTE-Advanced, which was submitted to ITU-R as a candidate for IMT-Advanced 4G mobile technology</a:t>
            </a:r>
            <a:endParaRPr lang="en-GB" sz="2000"/>
          </a:p>
        </p:txBody>
      </p:sp>
      <p:sp>
        <p:nvSpPr>
          <p:cNvPr id="4" name="TextBox 3"/>
          <p:cNvSpPr txBox="1"/>
          <p:nvPr/>
        </p:nvSpPr>
        <p:spPr>
          <a:xfrm>
            <a:off x="395288" y="6481763"/>
            <a:ext cx="2789237" cy="2603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l" eaLnBrk="1" hangingPunct="1">
              <a:lnSpc>
                <a:spcPct val="100000"/>
              </a:lnSpc>
              <a:spcBef>
                <a:spcPct val="0"/>
              </a:spcBef>
              <a:defRPr/>
            </a:pPr>
            <a:r>
              <a:rPr lang="en-GB" sz="1100" b="1" dirty="0">
                <a:solidFill>
                  <a:schemeClr val="bg1"/>
                </a:solidFill>
                <a:latin typeface="Arial" pitchFamily="34" charset="0"/>
              </a:rPr>
              <a:t>TAKEAWAY:  </a:t>
            </a:r>
            <a:r>
              <a:rPr lang="en-GB" sz="1100" b="1" spc="300" dirty="0">
                <a:solidFill>
                  <a:schemeClr val="bg1"/>
                </a:solidFill>
                <a:latin typeface="Arial" pitchFamily="34" charset="0"/>
              </a:rPr>
              <a:t>This is where we are now</a:t>
            </a:r>
          </a:p>
        </p:txBody>
      </p:sp>
    </p:spTree>
    <p:custDataLst>
      <p:tags r:id="rId1"/>
    </p:custDataLst>
  </p:cSld>
  <p:clrMapOvr>
    <a:masterClrMapping/>
  </p:clrMapOvr>
  <p:transition advTm="95391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1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1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17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17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17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174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/>
          </p:cNvSpPr>
          <p:nvPr>
            <p:ph type="title"/>
          </p:nvPr>
        </p:nvSpPr>
        <p:spPr bwMode="auto">
          <a:noFill/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fr-FR"/>
              <a:t>Rel-11 (future)</a:t>
            </a:r>
            <a:endParaRPr lang="en-GB"/>
          </a:p>
        </p:txBody>
      </p:sp>
      <p:sp>
        <p:nvSpPr>
          <p:cNvPr id="32771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fr-FR" sz="2400"/>
              <a:t>Service requirements (</a:t>
            </a:r>
            <a:r>
              <a:rPr lang="en-GB" altLang="ja-JP" sz="2400" i="1">
                <a:ea typeface="MS PGothic" charset="-128"/>
              </a:rPr>
              <a:t>"</a:t>
            </a:r>
            <a:r>
              <a:rPr lang="fr-FR" sz="2400" i="1"/>
              <a:t>stage 1</a:t>
            </a:r>
            <a:r>
              <a:rPr lang="en-GB" altLang="ja-JP" sz="2400" i="1">
                <a:ea typeface="MS PGothic" charset="-128"/>
              </a:rPr>
              <a:t>"</a:t>
            </a:r>
            <a:r>
              <a:rPr lang="fr-FR" sz="2400"/>
              <a:t>) are still being discussed. They will be frozen in September 2011.</a:t>
            </a:r>
          </a:p>
          <a:p>
            <a:pPr>
              <a:lnSpc>
                <a:spcPct val="90000"/>
              </a:lnSpc>
            </a:pPr>
            <a:r>
              <a:rPr lang="fr-FR" sz="2400"/>
              <a:t>Architecture (</a:t>
            </a:r>
            <a:r>
              <a:rPr lang="en-GB" altLang="ja-JP" sz="2400">
                <a:ea typeface="MS PGothic" charset="-128"/>
              </a:rPr>
              <a:t>“stage 2”) and protocol design (“stage 3”) will be frozen in March and September 2012 respectively.</a:t>
            </a:r>
          </a:p>
          <a:p>
            <a:pPr lvl="1">
              <a:lnSpc>
                <a:spcPct val="90000"/>
              </a:lnSpc>
            </a:pPr>
            <a:endParaRPr lang="en-GB" altLang="ja-JP" sz="2000">
              <a:ea typeface="MS PGothic" charset="-128"/>
            </a:endParaRPr>
          </a:p>
          <a:p>
            <a:pPr>
              <a:lnSpc>
                <a:spcPct val="90000"/>
              </a:lnSpc>
            </a:pPr>
            <a:r>
              <a:rPr lang="fr-FR" altLang="ja-JP" sz="2400">
                <a:ea typeface="MS PGothic" charset="-128"/>
              </a:rPr>
              <a:t>Some features and studies:</a:t>
            </a:r>
          </a:p>
          <a:p>
            <a:pPr lvl="1">
              <a:lnSpc>
                <a:spcPct val="90000"/>
              </a:lnSpc>
            </a:pPr>
            <a:r>
              <a:rPr lang="fr-FR" altLang="ja-JP" sz="2000">
                <a:ea typeface="MS PGothic" charset="-128"/>
              </a:rPr>
              <a:t>Further improvements for M2M</a:t>
            </a:r>
          </a:p>
          <a:p>
            <a:pPr lvl="1">
              <a:lnSpc>
                <a:spcPct val="90000"/>
              </a:lnSpc>
            </a:pPr>
            <a:r>
              <a:rPr lang="en-GB" altLang="ja-JP" sz="2000">
                <a:ea typeface="MS PGothic" charset="-128"/>
              </a:rPr>
              <a:t>Study on Alternatives to E.164 for M2M</a:t>
            </a:r>
          </a:p>
          <a:p>
            <a:pPr lvl="1">
              <a:lnSpc>
                <a:spcPct val="90000"/>
              </a:lnSpc>
            </a:pPr>
            <a:r>
              <a:rPr lang="fr-FR" altLang="ja-JP" sz="2000">
                <a:ea typeface="MS PGothic" charset="-128"/>
              </a:rPr>
              <a:t>Simulation of USSD in IMS</a:t>
            </a:r>
          </a:p>
          <a:p>
            <a:pPr lvl="1">
              <a:lnSpc>
                <a:spcPct val="90000"/>
              </a:lnSpc>
            </a:pPr>
            <a:r>
              <a:rPr lang="en-GB" altLang="ja-JP" sz="2000">
                <a:ea typeface="MS PGothic" charset="-128"/>
              </a:rPr>
              <a:t>QoS Control Based on Subscriber Spending Limits </a:t>
            </a:r>
            <a:endParaRPr lang="fr-FR" altLang="ja-JP" sz="2000">
              <a:ea typeface="MS PGothic" charset="-128"/>
            </a:endParaRPr>
          </a:p>
          <a:p>
            <a:pPr lvl="2">
              <a:lnSpc>
                <a:spcPct val="90000"/>
              </a:lnSpc>
            </a:pPr>
            <a:endParaRPr lang="fr-FR" altLang="ja-JP" sz="1800">
              <a:ea typeface="MS PGothic" charset="-128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fr-FR" sz="2000" i="1"/>
              <a:t>Note: Summaries of all releases can be found at: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GB" sz="2000" i="1">
                <a:hlinkClick r:id="rId4"/>
              </a:rPr>
              <a:t>http://www.3gpp.org/ftp/Information/WORK_PLAN/Description_Releases/</a:t>
            </a:r>
            <a:r>
              <a:rPr lang="en-GB" sz="2000" i="1"/>
              <a:t>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95288" y="6481763"/>
            <a:ext cx="2773362" cy="2603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l" eaLnBrk="1" hangingPunct="1">
              <a:lnSpc>
                <a:spcPct val="100000"/>
              </a:lnSpc>
              <a:spcBef>
                <a:spcPct val="0"/>
              </a:spcBef>
              <a:defRPr/>
            </a:pPr>
            <a:r>
              <a:rPr lang="en-GB" sz="1100" b="1" dirty="0">
                <a:solidFill>
                  <a:schemeClr val="bg1"/>
                </a:solidFill>
                <a:latin typeface="Arial" pitchFamily="34" charset="0"/>
              </a:rPr>
              <a:t>TAKEAWAY:  </a:t>
            </a:r>
            <a:r>
              <a:rPr lang="en-GB" sz="1100" b="1" spc="300" dirty="0">
                <a:solidFill>
                  <a:schemeClr val="bg1"/>
                </a:solidFill>
                <a:latin typeface="Arial" pitchFamily="34" charset="0"/>
              </a:rPr>
              <a:t>Rel-11 is now the priority</a:t>
            </a:r>
          </a:p>
        </p:txBody>
      </p:sp>
    </p:spTree>
    <p:custDataLst>
      <p:tags r:id="rId1"/>
    </p:custDataLst>
  </p:cSld>
  <p:clrMapOvr>
    <a:masterClrMapping/>
  </p:clrMapOvr>
  <p:transition advTm="84111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2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2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27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27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27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" dur="500"/>
                                        <p:tgtEl>
                                          <p:spTgt spid="327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3277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/>
          </p:cNvSpPr>
          <p:nvPr>
            <p:ph type="title"/>
          </p:nvPr>
        </p:nvSpPr>
        <p:spPr bwMode="auto">
          <a:noFill/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en-GB">
                <a:latin typeface="Arial" pitchFamily="34" charset="0"/>
              </a:rPr>
              <a:t>Conclusions</a:t>
            </a:r>
            <a:endParaRPr lang="en-US">
              <a:latin typeface="Arial" pitchFamily="34" charset="0"/>
            </a:endParaRPr>
          </a:p>
        </p:txBody>
      </p:sp>
      <p:sp>
        <p:nvSpPr>
          <p:cNvPr id="33795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spcBef>
                <a:spcPct val="30000"/>
              </a:spcBef>
              <a:spcAft>
                <a:spcPct val="30000"/>
              </a:spcAft>
            </a:pPr>
            <a:r>
              <a:rPr lang="en-US">
                <a:cs typeface="Arial" pitchFamily="34" charset="0"/>
              </a:rPr>
              <a:t>3GPP LTE &amp; EPC are </a:t>
            </a:r>
            <a:r>
              <a:rPr lang="en-US" i="1" u="sng">
                <a:cs typeface="Arial" pitchFamily="34" charset="0"/>
              </a:rPr>
              <a:t>the</a:t>
            </a:r>
            <a:r>
              <a:rPr lang="en-US" i="1">
                <a:cs typeface="Arial" pitchFamily="34" charset="0"/>
              </a:rPr>
              <a:t> </a:t>
            </a:r>
            <a:r>
              <a:rPr lang="en-US">
                <a:cs typeface="Arial" pitchFamily="34" charset="0"/>
              </a:rPr>
              <a:t>major enabler for mobile broadband</a:t>
            </a:r>
          </a:p>
          <a:p>
            <a:pPr eaLnBrk="1" hangingPunct="1">
              <a:spcBef>
                <a:spcPct val="30000"/>
              </a:spcBef>
              <a:spcAft>
                <a:spcPct val="30000"/>
              </a:spcAft>
            </a:pPr>
            <a:r>
              <a:rPr lang="en-GB">
                <a:cs typeface="Arial" pitchFamily="34" charset="0"/>
              </a:rPr>
              <a:t>IMS, a companion to the EPC</a:t>
            </a:r>
            <a:endParaRPr lang="en-US">
              <a:cs typeface="Arial" pitchFamily="34" charset="0"/>
            </a:endParaRPr>
          </a:p>
          <a:p>
            <a:pPr eaLnBrk="1" hangingPunct="1">
              <a:spcBef>
                <a:spcPct val="30000"/>
              </a:spcBef>
              <a:spcAft>
                <a:spcPct val="30000"/>
              </a:spcAft>
            </a:pPr>
            <a:r>
              <a:rPr lang="en-US">
                <a:cs typeface="Arial" pitchFamily="34" charset="0"/>
              </a:rPr>
              <a:t>3GPP is open and transparent as Members define the content of Rel-11 and further releases  </a:t>
            </a:r>
          </a:p>
        </p:txBody>
      </p:sp>
    </p:spTree>
  </p:cSld>
  <p:clrMapOvr>
    <a:masterClrMapping/>
  </p:clrMapOvr>
  <p:transition advTm="34922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/>
          <p:cNvSpPr>
            <a:spLocks noGrp="1"/>
          </p:cNvSpPr>
          <p:nvPr>
            <p:ph type="title" idx="4294967295"/>
          </p:nvPr>
        </p:nvSpPr>
        <p:spPr bwMode="auto">
          <a:xfrm>
            <a:off x="1739900" y="185738"/>
            <a:ext cx="5232400" cy="1143000"/>
          </a:xfrm>
          <a:noFill/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en-GB" sz="6600"/>
              <a:t>Thank You!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576513" y="4186238"/>
            <a:ext cx="5138737" cy="762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  <a:spcBef>
                <a:spcPct val="0"/>
              </a:spcBef>
            </a:pPr>
            <a:r>
              <a:rPr lang="en-GB" sz="4400" b="1">
                <a:solidFill>
                  <a:srgbClr val="2A6EA8"/>
                </a:solidFill>
                <a:latin typeface="Arial" pitchFamily="34" charset="0"/>
              </a:rPr>
              <a:t>www.3gpp.org</a:t>
            </a:r>
          </a:p>
        </p:txBody>
      </p:sp>
      <p:pic>
        <p:nvPicPr>
          <p:cNvPr id="34820" name="Picture 9" descr="3GPP-logo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55863" y="1857375"/>
            <a:ext cx="4110037" cy="228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4821" name="Rectangle 5"/>
          <p:cNvSpPr>
            <a:spLocks noChangeArrowheads="1"/>
          </p:cNvSpPr>
          <p:nvPr/>
        </p:nvSpPr>
        <p:spPr bwMode="auto">
          <a:xfrm>
            <a:off x="1227138" y="5173663"/>
            <a:ext cx="635635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fr-FR"/>
              <a:t>Frédéric Firmin (frederic.firmin@3gpp.org)</a:t>
            </a:r>
            <a:br>
              <a:rPr lang="fr-FR"/>
            </a:br>
            <a:r>
              <a:rPr lang="fr-FR"/>
              <a:t>3GPP Technical Officer</a:t>
            </a:r>
            <a:endParaRPr lang="en-GB"/>
          </a:p>
        </p:txBody>
      </p:sp>
    </p:spTree>
  </p:cSld>
  <p:clrMapOvr>
    <a:masterClrMapping/>
  </p:clrMapOvr>
  <p:transition advTm="5578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/>
          </p:cNvSpPr>
          <p:nvPr>
            <p:ph type="title"/>
          </p:nvPr>
        </p:nvSpPr>
        <p:spPr bwMode="auto">
          <a:noFill/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fr-FR">
                <a:latin typeface="Arial" pitchFamily="34" charset="0"/>
              </a:rPr>
              <a:t>Topics of this presentation</a:t>
            </a:r>
            <a:endParaRPr lang="en-GB">
              <a:latin typeface="Arial" pitchFamily="34" charset="0"/>
            </a:endParaRPr>
          </a:p>
        </p:txBody>
      </p:sp>
      <p:sp>
        <p:nvSpPr>
          <p:cNvPr id="9219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fr-FR"/>
              <a:t> </a:t>
            </a:r>
          </a:p>
          <a:p>
            <a:r>
              <a:rPr lang="fr-FR"/>
              <a:t>Overview of the standardisation work on SAE</a:t>
            </a:r>
          </a:p>
          <a:p>
            <a:pPr lvl="1"/>
            <a:endParaRPr lang="fr-FR"/>
          </a:p>
          <a:p>
            <a:r>
              <a:rPr lang="fr-FR"/>
              <a:t>How is EPC different to current core networks?</a:t>
            </a:r>
          </a:p>
          <a:p>
            <a:pPr lvl="1"/>
            <a:endParaRPr lang="fr-FR" i="1"/>
          </a:p>
          <a:p>
            <a:r>
              <a:rPr lang="en-GB"/>
              <a:t>Standards and releases – Where are we now &amp; where are we heading?</a:t>
            </a:r>
          </a:p>
        </p:txBody>
      </p:sp>
    </p:spTree>
    <p:custDataLst>
      <p:tags r:id="rId1"/>
    </p:custDataLst>
  </p:cSld>
  <p:clrMapOvr>
    <a:masterClrMapping/>
  </p:clrMapOvr>
  <p:transition advTm="35421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4"/>
          <p:cNvSpPr>
            <a:spLocks noGrp="1"/>
          </p:cNvSpPr>
          <p:nvPr>
            <p:ph type="ctrTitle" idx="4294967295"/>
          </p:nvPr>
        </p:nvSpPr>
        <p:spPr bwMode="auto">
          <a:xfrm>
            <a:off x="685800" y="2130425"/>
            <a:ext cx="7772400" cy="1470025"/>
          </a:xfrm>
          <a:noFill/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fr-FR"/>
              <a:t>Overview of the standardisation work on SAE</a:t>
            </a:r>
            <a:endParaRPr lang="en-GB"/>
          </a:p>
        </p:txBody>
      </p:sp>
    </p:spTree>
  </p:cSld>
  <p:clrMapOvr>
    <a:masterClrMapping/>
  </p:clrMapOvr>
  <p:transition advTm="3625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76" name="Oval 36"/>
          <p:cNvSpPr>
            <a:spLocks noChangeArrowheads="1"/>
          </p:cNvSpPr>
          <p:nvPr/>
        </p:nvSpPr>
        <p:spPr bwMode="auto">
          <a:xfrm>
            <a:off x="3325813" y="1268413"/>
            <a:ext cx="3073400" cy="3071812"/>
          </a:xfrm>
          <a:prstGeom prst="ellipse">
            <a:avLst/>
          </a:prstGeom>
          <a:noFill/>
          <a:ln w="76200">
            <a:solidFill>
              <a:schemeClr val="accent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35842" name="Rectangle 2"/>
          <p:cNvSpPr>
            <a:spLocks noGrp="1"/>
          </p:cNvSpPr>
          <p:nvPr>
            <p:ph type="title"/>
          </p:nvPr>
        </p:nvSpPr>
        <p:spPr bwMode="auto">
          <a:noFill/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en-GB"/>
              <a:t>The 3rd Generation Partnership Project  </a:t>
            </a:r>
          </a:p>
        </p:txBody>
      </p:sp>
      <p:pic>
        <p:nvPicPr>
          <p:cNvPr id="21" name="Picture 20" descr="partners2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462213" y="1484313"/>
            <a:ext cx="4918075" cy="2408237"/>
          </a:xfrm>
          <a:prstGeom prst="rect">
            <a:avLst/>
          </a:prstGeom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</p:pic>
      <p:grpSp>
        <p:nvGrpSpPr>
          <p:cNvPr id="35890" name="Group 50"/>
          <p:cNvGrpSpPr>
            <a:grpSpLocks/>
          </p:cNvGrpSpPr>
          <p:nvPr/>
        </p:nvGrpSpPr>
        <p:grpSpPr bwMode="auto">
          <a:xfrm>
            <a:off x="5291138" y="4365625"/>
            <a:ext cx="3549650" cy="1041400"/>
            <a:chOff x="3333" y="2750"/>
            <a:chExt cx="2236" cy="656"/>
          </a:xfrm>
        </p:grpSpPr>
        <p:sp>
          <p:nvSpPr>
            <p:cNvPr id="35870" name="AutoShape 30"/>
            <p:cNvSpPr>
              <a:spLocks noChangeArrowheads="1"/>
            </p:cNvSpPr>
            <p:nvPr/>
          </p:nvSpPr>
          <p:spPr bwMode="auto">
            <a:xfrm rot="2438920">
              <a:off x="3333" y="2750"/>
              <a:ext cx="726" cy="272"/>
            </a:xfrm>
            <a:prstGeom prst="rightArrow">
              <a:avLst>
                <a:gd name="adj1" fmla="val 50000"/>
                <a:gd name="adj2" fmla="val 66728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5871" name="Text Box 31"/>
            <p:cNvSpPr txBox="1">
              <a:spLocks noChangeArrowheads="1"/>
            </p:cNvSpPr>
            <p:nvPr/>
          </p:nvSpPr>
          <p:spPr bwMode="auto">
            <a:xfrm>
              <a:off x="4014" y="2886"/>
              <a:ext cx="1555" cy="52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lnSpc>
                  <a:spcPct val="100000"/>
                </a:lnSpc>
                <a:spcBef>
                  <a:spcPct val="0"/>
                </a:spcBef>
              </a:pPr>
              <a:r>
                <a:rPr lang="fr-FR" sz="1600">
                  <a:latin typeface="Arial" pitchFamily="34" charset="0"/>
                </a:rPr>
                <a:t>Development of an evolved 3G and beyond system: </a:t>
              </a:r>
              <a:r>
                <a:rPr lang="fr-FR" sz="1600" b="1">
                  <a:solidFill>
                    <a:srgbClr val="FF0000"/>
                  </a:solidFill>
                  <a:latin typeface="Arial" pitchFamily="34" charset="0"/>
                </a:rPr>
                <a:t>EPS</a:t>
              </a:r>
              <a:endParaRPr lang="en-GB" sz="1600" b="1">
                <a:solidFill>
                  <a:srgbClr val="FF0000"/>
                </a:solidFill>
                <a:latin typeface="Arial" pitchFamily="34" charset="0"/>
              </a:endParaRPr>
            </a:p>
          </p:txBody>
        </p:sp>
      </p:grpSp>
      <p:grpSp>
        <p:nvGrpSpPr>
          <p:cNvPr id="35889" name="Group 49"/>
          <p:cNvGrpSpPr>
            <a:grpSpLocks/>
          </p:cNvGrpSpPr>
          <p:nvPr/>
        </p:nvGrpSpPr>
        <p:grpSpPr bwMode="auto">
          <a:xfrm>
            <a:off x="3419475" y="4292600"/>
            <a:ext cx="2881313" cy="2016125"/>
            <a:chOff x="2154" y="2704"/>
            <a:chExt cx="1815" cy="1270"/>
          </a:xfrm>
        </p:grpSpPr>
        <p:sp>
          <p:nvSpPr>
            <p:cNvPr id="35868" name="AutoShape 28"/>
            <p:cNvSpPr>
              <a:spLocks noChangeArrowheads="1"/>
            </p:cNvSpPr>
            <p:nvPr/>
          </p:nvSpPr>
          <p:spPr bwMode="auto">
            <a:xfrm rot="5400000">
              <a:off x="2699" y="2931"/>
              <a:ext cx="726" cy="272"/>
            </a:xfrm>
            <a:prstGeom prst="rightArrow">
              <a:avLst>
                <a:gd name="adj1" fmla="val 50000"/>
                <a:gd name="adj2" fmla="val 66728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5869" name="Text Box 29"/>
            <p:cNvSpPr txBox="1">
              <a:spLocks noChangeArrowheads="1"/>
            </p:cNvSpPr>
            <p:nvPr/>
          </p:nvSpPr>
          <p:spPr bwMode="auto">
            <a:xfrm>
              <a:off x="2154" y="3454"/>
              <a:ext cx="1815" cy="52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lnSpc>
                  <a:spcPct val="100000"/>
                </a:lnSpc>
                <a:spcBef>
                  <a:spcPct val="0"/>
                </a:spcBef>
              </a:pPr>
              <a:r>
                <a:rPr lang="fr-FR" sz="1600">
                  <a:latin typeface="Arial" pitchFamily="34" charset="0"/>
                </a:rPr>
                <a:t>Maintenance and development of </a:t>
              </a:r>
            </a:p>
            <a:p>
              <a:pPr>
                <a:lnSpc>
                  <a:spcPct val="100000"/>
                </a:lnSpc>
                <a:spcBef>
                  <a:spcPct val="0"/>
                </a:spcBef>
              </a:pPr>
              <a:r>
                <a:rPr lang="fr-FR" sz="1600" b="1">
                  <a:solidFill>
                    <a:srgbClr val="FF0000"/>
                  </a:solidFill>
                  <a:latin typeface="Arial" pitchFamily="34" charset="0"/>
                </a:rPr>
                <a:t>GSM, GPRS and EDGE</a:t>
              </a:r>
              <a:r>
                <a:rPr lang="fr-FR" sz="1600">
                  <a:solidFill>
                    <a:srgbClr val="FF0000"/>
                  </a:solidFill>
                  <a:latin typeface="Arial" pitchFamily="34" charset="0"/>
                </a:rPr>
                <a:t> </a:t>
              </a:r>
              <a:endParaRPr lang="en-GB" sz="1600">
                <a:solidFill>
                  <a:srgbClr val="FF0000"/>
                </a:solidFill>
                <a:latin typeface="Arial" pitchFamily="34" charset="0"/>
              </a:endParaRPr>
            </a:p>
          </p:txBody>
        </p:sp>
      </p:grpSp>
      <p:grpSp>
        <p:nvGrpSpPr>
          <p:cNvPr id="35888" name="Group 48"/>
          <p:cNvGrpSpPr>
            <a:grpSpLocks/>
          </p:cNvGrpSpPr>
          <p:nvPr/>
        </p:nvGrpSpPr>
        <p:grpSpPr bwMode="auto">
          <a:xfrm>
            <a:off x="611188" y="4292600"/>
            <a:ext cx="3816350" cy="1368425"/>
            <a:chOff x="385" y="2704"/>
            <a:chExt cx="2404" cy="862"/>
          </a:xfrm>
        </p:grpSpPr>
        <p:sp>
          <p:nvSpPr>
            <p:cNvPr id="35866" name="AutoShape 26"/>
            <p:cNvSpPr>
              <a:spLocks noChangeArrowheads="1"/>
            </p:cNvSpPr>
            <p:nvPr/>
          </p:nvSpPr>
          <p:spPr bwMode="auto">
            <a:xfrm rot="8756711">
              <a:off x="2063" y="2704"/>
              <a:ext cx="726" cy="272"/>
            </a:xfrm>
            <a:prstGeom prst="rightArrow">
              <a:avLst>
                <a:gd name="adj1" fmla="val 50000"/>
                <a:gd name="adj2" fmla="val 66728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5867" name="Text Box 27"/>
            <p:cNvSpPr txBox="1">
              <a:spLocks noChangeArrowheads="1"/>
            </p:cNvSpPr>
            <p:nvPr/>
          </p:nvSpPr>
          <p:spPr bwMode="auto">
            <a:xfrm>
              <a:off x="385" y="2892"/>
              <a:ext cx="1769" cy="67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lnSpc>
                  <a:spcPct val="100000"/>
                </a:lnSpc>
                <a:spcBef>
                  <a:spcPct val="0"/>
                </a:spcBef>
              </a:pPr>
              <a:r>
                <a:rPr lang="fr-FR" sz="1600">
                  <a:latin typeface="Arial" pitchFamily="34" charset="0"/>
                </a:rPr>
                <a:t>Development of a </a:t>
              </a:r>
              <a:br>
                <a:rPr lang="fr-FR" sz="1600">
                  <a:latin typeface="Arial" pitchFamily="34" charset="0"/>
                </a:rPr>
              </a:br>
              <a:r>
                <a:rPr lang="fr-FR" sz="1600" b="1">
                  <a:solidFill>
                    <a:srgbClr val="FF0000"/>
                  </a:solidFill>
                  <a:latin typeface="Arial" pitchFamily="34" charset="0"/>
                </a:rPr>
                <a:t>3G mobile system</a:t>
              </a:r>
              <a:r>
                <a:rPr lang="fr-FR" sz="1600">
                  <a:latin typeface="Arial" pitchFamily="34" charset="0"/>
                </a:rPr>
                <a:t> </a:t>
              </a:r>
              <a:br>
                <a:rPr lang="fr-FR" sz="1600">
                  <a:latin typeface="Arial" pitchFamily="34" charset="0"/>
                </a:rPr>
              </a:br>
              <a:r>
                <a:rPr lang="fr-FR" sz="1600">
                  <a:latin typeface="Arial" pitchFamily="34" charset="0"/>
                </a:rPr>
                <a:t>based on evolved GSM and UTRA (both FDD and TDD)</a:t>
              </a:r>
              <a:endParaRPr lang="en-GB" sz="1600">
                <a:latin typeface="Arial" pitchFamily="34" charset="0"/>
              </a:endParaRPr>
            </a:p>
          </p:txBody>
        </p:sp>
      </p:grpSp>
      <p:sp>
        <p:nvSpPr>
          <p:cNvPr id="5" name="TextBox 4"/>
          <p:cNvSpPr txBox="1"/>
          <p:nvPr/>
        </p:nvSpPr>
        <p:spPr>
          <a:xfrm>
            <a:off x="463550" y="6453188"/>
            <a:ext cx="3028950" cy="2603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l" eaLnBrk="1" hangingPunct="1">
              <a:lnSpc>
                <a:spcPct val="100000"/>
              </a:lnSpc>
              <a:spcBef>
                <a:spcPct val="0"/>
              </a:spcBef>
            </a:pPr>
            <a:r>
              <a:rPr lang="en-GB" sz="1100" b="1">
                <a:solidFill>
                  <a:schemeClr val="bg1"/>
                </a:solidFill>
                <a:latin typeface="Arial" pitchFamily="34" charset="0"/>
              </a:rPr>
              <a:t>TAKEAWAY:  This is an international effort</a:t>
            </a:r>
          </a:p>
        </p:txBody>
      </p:sp>
    </p:spTree>
    <p:custDataLst>
      <p:tags r:id="rId1"/>
    </p:custDataLst>
  </p:cSld>
  <p:clrMapOvr>
    <a:masterClrMapping/>
  </p:clrMapOvr>
  <p:transition advTm="81453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58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58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58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31863" y="2100263"/>
            <a:ext cx="6759575" cy="4229100"/>
          </a:xfrm>
          <a:prstGeom prst="rect">
            <a:avLst/>
          </a:prstGeom>
          <a:noFill/>
        </p:spPr>
      </p:pic>
      <p:sp>
        <p:nvSpPr>
          <p:cNvPr id="13315" name="Rectangle 3"/>
          <p:cNvSpPr>
            <a:spLocks noGrp="1" noChangeArrowheads="1"/>
          </p:cNvSpPr>
          <p:nvPr>
            <p:ph type="title"/>
          </p:nvPr>
        </p:nvSpPr>
        <p:spPr bwMode="auto">
          <a:noFill/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sz="2800">
                <a:latin typeface="Arial" pitchFamily="34" charset="0"/>
              </a:rPr>
              <a:t>Technical Specification Groups</a:t>
            </a:r>
            <a:endParaRPr lang="en-GB" sz="2800">
              <a:latin typeface="Arial" pitchFamily="34" charset="0"/>
            </a:endParaRPr>
          </a:p>
        </p:txBody>
      </p:sp>
      <p:grpSp>
        <p:nvGrpSpPr>
          <p:cNvPr id="13318" name="Group 6"/>
          <p:cNvGrpSpPr>
            <a:grpSpLocks/>
          </p:cNvGrpSpPr>
          <p:nvPr/>
        </p:nvGrpSpPr>
        <p:grpSpPr bwMode="auto">
          <a:xfrm>
            <a:off x="4233863" y="2708275"/>
            <a:ext cx="3465512" cy="3144838"/>
            <a:chOff x="2667" y="1706"/>
            <a:chExt cx="2183" cy="1981"/>
          </a:xfrm>
        </p:grpSpPr>
        <p:sp>
          <p:nvSpPr>
            <p:cNvPr id="23556" name="Rectangle 4"/>
            <p:cNvSpPr>
              <a:spLocks noChangeArrowheads="1"/>
            </p:cNvSpPr>
            <p:nvPr/>
          </p:nvSpPr>
          <p:spPr bwMode="auto">
            <a:xfrm>
              <a:off x="2667" y="1706"/>
              <a:ext cx="2183" cy="1774"/>
            </a:xfrm>
            <a:prstGeom prst="rect">
              <a:avLst/>
            </a:prstGeom>
            <a:noFill/>
            <a:ln w="76200">
              <a:solidFill>
                <a:srgbClr val="FF33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  <a:spcBef>
                  <a:spcPct val="0"/>
                </a:spcBef>
              </a:pPr>
              <a:endParaRPr lang="en-US" sz="1000">
                <a:solidFill>
                  <a:srgbClr val="FF3300"/>
                </a:solidFill>
                <a:latin typeface="Arial" pitchFamily="34" charset="0"/>
              </a:endParaRPr>
            </a:p>
          </p:txBody>
        </p:sp>
        <p:sp>
          <p:nvSpPr>
            <p:cNvPr id="13317" name="Text Box 5"/>
            <p:cNvSpPr txBox="1">
              <a:spLocks noChangeArrowheads="1"/>
            </p:cNvSpPr>
            <p:nvPr/>
          </p:nvSpPr>
          <p:spPr bwMode="auto">
            <a:xfrm>
              <a:off x="3424" y="3475"/>
              <a:ext cx="713" cy="212"/>
            </a:xfrm>
            <a:prstGeom prst="rect">
              <a:avLst/>
            </a:prstGeom>
            <a:solidFill>
              <a:srgbClr val="FF0000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 eaLnBrk="1" hangingPunct="1">
                <a:lnSpc>
                  <a:spcPct val="100000"/>
                </a:lnSpc>
                <a:spcBef>
                  <a:spcPct val="0"/>
                </a:spcBef>
              </a:pPr>
              <a:r>
                <a:rPr lang="fr-FR" sz="1600" b="1">
                  <a:solidFill>
                    <a:schemeClr val="bg1"/>
                  </a:solidFill>
                  <a:latin typeface="Arial" pitchFamily="34" charset="0"/>
                </a:rPr>
                <a:t>SAE work</a:t>
              </a:r>
              <a:endParaRPr lang="en-GB" sz="1600" b="1">
                <a:solidFill>
                  <a:schemeClr val="bg1"/>
                </a:solidFill>
                <a:latin typeface="Arial" pitchFamily="34" charset="0"/>
              </a:endParaRPr>
            </a:p>
          </p:txBody>
        </p:sp>
      </p:grpSp>
      <p:sp>
        <p:nvSpPr>
          <p:cNvPr id="6" name="TextBox 5"/>
          <p:cNvSpPr txBox="1"/>
          <p:nvPr/>
        </p:nvSpPr>
        <p:spPr>
          <a:xfrm>
            <a:off x="422275" y="6453188"/>
            <a:ext cx="4294188" cy="2603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l" eaLnBrk="1" hangingPunct="1">
              <a:lnSpc>
                <a:spcPct val="100000"/>
              </a:lnSpc>
              <a:spcBef>
                <a:spcPct val="0"/>
              </a:spcBef>
              <a:defRPr/>
            </a:pPr>
            <a:r>
              <a:rPr lang="en-GB" sz="1100" b="1" dirty="0">
                <a:solidFill>
                  <a:schemeClr val="bg1"/>
                </a:solidFill>
                <a:latin typeface="Arial" pitchFamily="34" charset="0"/>
              </a:rPr>
              <a:t>TAKEAWAY:  </a:t>
            </a:r>
            <a:r>
              <a:rPr lang="en-GB" sz="1100" b="1" spc="300" dirty="0">
                <a:solidFill>
                  <a:schemeClr val="bg1"/>
                </a:solidFill>
                <a:latin typeface="Arial" pitchFamily="34" charset="0"/>
              </a:rPr>
              <a:t>Work split across TSGs &amp; their Working Groups</a:t>
            </a:r>
          </a:p>
        </p:txBody>
      </p:sp>
    </p:spTree>
    <p:custDataLst>
      <p:tags r:id="rId1"/>
    </p:custDataLst>
  </p:cSld>
  <p:clrMapOvr>
    <a:masterClrMapping/>
  </p:clrMapOvr>
  <p:transition advTm="83375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33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/>
          </p:cNvSpPr>
          <p:nvPr>
            <p:ph type="title"/>
          </p:nvPr>
        </p:nvSpPr>
        <p:spPr bwMode="auto">
          <a:noFill/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fr-FR"/>
              <a:t>3GPP Evolution</a:t>
            </a:r>
            <a:endParaRPr lang="en-GB"/>
          </a:p>
        </p:txBody>
      </p:sp>
      <p:grpSp>
        <p:nvGrpSpPr>
          <p:cNvPr id="14378" name="Group 15"/>
          <p:cNvGrpSpPr>
            <a:grpSpLocks/>
          </p:cNvGrpSpPr>
          <p:nvPr/>
        </p:nvGrpSpPr>
        <p:grpSpPr bwMode="auto">
          <a:xfrm>
            <a:off x="2527300" y="3605213"/>
            <a:ext cx="1814513" cy="1768475"/>
            <a:chOff x="3976" y="1782"/>
            <a:chExt cx="1365" cy="1365"/>
          </a:xfrm>
        </p:grpSpPr>
        <p:sp>
          <p:nvSpPr>
            <p:cNvPr id="14379" name="AutoShape 11"/>
            <p:cNvSpPr>
              <a:spLocks noChangeArrowheads="1"/>
            </p:cNvSpPr>
            <p:nvPr/>
          </p:nvSpPr>
          <p:spPr bwMode="auto">
            <a:xfrm>
              <a:off x="3976" y="1782"/>
              <a:ext cx="1365" cy="1365"/>
            </a:xfrm>
            <a:custGeom>
              <a:avLst/>
              <a:gdLst>
                <a:gd name="T0" fmla="*/ 43 w 21600"/>
                <a:gd name="T1" fmla="*/ 0 h 21600"/>
                <a:gd name="T2" fmla="*/ 13 w 21600"/>
                <a:gd name="T3" fmla="*/ 13 h 21600"/>
                <a:gd name="T4" fmla="*/ 0 w 21600"/>
                <a:gd name="T5" fmla="*/ 43 h 21600"/>
                <a:gd name="T6" fmla="*/ 13 w 21600"/>
                <a:gd name="T7" fmla="*/ 74 h 21600"/>
                <a:gd name="T8" fmla="*/ 43 w 21600"/>
                <a:gd name="T9" fmla="*/ 86 h 21600"/>
                <a:gd name="T10" fmla="*/ 74 w 21600"/>
                <a:gd name="T11" fmla="*/ 74 h 21600"/>
                <a:gd name="T12" fmla="*/ 86 w 21600"/>
                <a:gd name="T13" fmla="*/ 43 h 21600"/>
                <a:gd name="T14" fmla="*/ 74 w 21600"/>
                <a:gd name="T15" fmla="*/ 13 h 2160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3165 w 21600"/>
                <a:gd name="T25" fmla="*/ 3165 h 21600"/>
                <a:gd name="T26" fmla="*/ 18435 w 21600"/>
                <a:gd name="T27" fmla="*/ 18435 h 2160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1937" y="10800"/>
                  </a:moveTo>
                  <a:cubicBezTo>
                    <a:pt x="1937" y="15695"/>
                    <a:pt x="5905" y="19663"/>
                    <a:pt x="10800" y="19663"/>
                  </a:cubicBezTo>
                  <a:cubicBezTo>
                    <a:pt x="15695" y="19663"/>
                    <a:pt x="19663" y="15695"/>
                    <a:pt x="19663" y="10800"/>
                  </a:cubicBezTo>
                  <a:cubicBezTo>
                    <a:pt x="19663" y="5905"/>
                    <a:pt x="15695" y="1937"/>
                    <a:pt x="10800" y="1937"/>
                  </a:cubicBezTo>
                  <a:cubicBezTo>
                    <a:pt x="5905" y="1937"/>
                    <a:pt x="1937" y="5905"/>
                    <a:pt x="1937" y="10800"/>
                  </a:cubicBezTo>
                  <a:close/>
                </a:path>
              </a:pathLst>
            </a:custGeom>
            <a:solidFill>
              <a:srgbClr val="507537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49164" name="Oval 12"/>
            <p:cNvSpPr>
              <a:spLocks noChangeArrowheads="1"/>
            </p:cNvSpPr>
            <p:nvPr/>
          </p:nvSpPr>
          <p:spPr bwMode="auto">
            <a:xfrm>
              <a:off x="4057" y="1864"/>
              <a:ext cx="1209" cy="1181"/>
            </a:xfrm>
            <a:prstGeom prst="ellipse">
              <a:avLst/>
            </a:prstGeom>
            <a:solidFill>
              <a:srgbClr val="7EB25A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innerShdw blurRad="63500" dist="50800" dir="10800000">
                <a:prstClr val="black">
                  <a:alpha val="50000"/>
                </a:prstClr>
              </a:innerShdw>
            </a:effectLst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  <a:spcBef>
                  <a:spcPct val="0"/>
                </a:spcBef>
              </a:pPr>
              <a:r>
                <a:rPr lang="fr-FR" sz="2000" b="1">
                  <a:solidFill>
                    <a:schemeClr val="bg1"/>
                  </a:solidFill>
                  <a:latin typeface="Tahoma" pitchFamily="34" charset="0"/>
                </a:rPr>
                <a:t>SERVICES</a:t>
              </a:r>
              <a:endParaRPr lang="en-GB" sz="2000" b="1">
                <a:solidFill>
                  <a:schemeClr val="bg1"/>
                </a:solidFill>
                <a:latin typeface="Tahoma" pitchFamily="34" charset="0"/>
              </a:endParaRPr>
            </a:p>
          </p:txBody>
        </p:sp>
      </p:grpSp>
      <p:grpSp>
        <p:nvGrpSpPr>
          <p:cNvPr id="14383" name="Group 14"/>
          <p:cNvGrpSpPr>
            <a:grpSpLocks/>
          </p:cNvGrpSpPr>
          <p:nvPr/>
        </p:nvGrpSpPr>
        <p:grpSpPr bwMode="auto">
          <a:xfrm>
            <a:off x="4341813" y="3600450"/>
            <a:ext cx="1814512" cy="1768475"/>
            <a:chOff x="2179" y="1761"/>
            <a:chExt cx="1365" cy="1365"/>
          </a:xfrm>
        </p:grpSpPr>
        <p:sp>
          <p:nvSpPr>
            <p:cNvPr id="49161" name="AutoShape 9"/>
            <p:cNvSpPr>
              <a:spLocks noChangeArrowheads="1"/>
            </p:cNvSpPr>
            <p:nvPr/>
          </p:nvSpPr>
          <p:spPr bwMode="auto">
            <a:xfrm>
              <a:off x="2179" y="1761"/>
              <a:ext cx="1365" cy="1365"/>
            </a:xfrm>
            <a:custGeom>
              <a:avLst/>
              <a:gdLst>
                <a:gd name="G0" fmla="+- 1937 0 0"/>
                <a:gd name="G1" fmla="+- 21600 0 1937"/>
                <a:gd name="G2" fmla="+- 21600 0 1937"/>
                <a:gd name="G3" fmla="*/ G0 2929 10000"/>
                <a:gd name="G4" fmla="+- 21600 0 G3"/>
                <a:gd name="G5" fmla="+- 21600 0 G3"/>
                <a:gd name="T0" fmla="*/ 10800 w 21600"/>
                <a:gd name="T1" fmla="*/ 0 h 21600"/>
                <a:gd name="T2" fmla="*/ 3163 w 21600"/>
                <a:gd name="T3" fmla="*/ 3163 h 21600"/>
                <a:gd name="T4" fmla="*/ 0 w 21600"/>
                <a:gd name="T5" fmla="*/ 10800 h 21600"/>
                <a:gd name="T6" fmla="*/ 3163 w 21600"/>
                <a:gd name="T7" fmla="*/ 18437 h 21600"/>
                <a:gd name="T8" fmla="*/ 10800 w 21600"/>
                <a:gd name="T9" fmla="*/ 21600 h 21600"/>
                <a:gd name="T10" fmla="*/ 18437 w 21600"/>
                <a:gd name="T11" fmla="*/ 18437 h 21600"/>
                <a:gd name="T12" fmla="*/ 21600 w 21600"/>
                <a:gd name="T13" fmla="*/ 10800 h 21600"/>
                <a:gd name="T14" fmla="*/ 18437 w 21600"/>
                <a:gd name="T15" fmla="*/ 3163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1937" y="10800"/>
                  </a:moveTo>
                  <a:cubicBezTo>
                    <a:pt x="1937" y="15695"/>
                    <a:pt x="5905" y="19663"/>
                    <a:pt x="10800" y="19663"/>
                  </a:cubicBezTo>
                  <a:cubicBezTo>
                    <a:pt x="15695" y="19663"/>
                    <a:pt x="19663" y="15695"/>
                    <a:pt x="19663" y="10800"/>
                  </a:cubicBezTo>
                  <a:cubicBezTo>
                    <a:pt x="19663" y="5905"/>
                    <a:pt x="15695" y="1937"/>
                    <a:pt x="10800" y="1937"/>
                  </a:cubicBezTo>
                  <a:cubicBezTo>
                    <a:pt x="5905" y="1937"/>
                    <a:pt x="1937" y="5905"/>
                    <a:pt x="1937" y="10800"/>
                  </a:cubicBezTo>
                  <a:close/>
                </a:path>
              </a:pathLst>
            </a:custGeom>
            <a:solidFill>
              <a:schemeClr val="tx2">
                <a:lumMod val="50000"/>
              </a:scheme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  <a:spcBef>
                  <a:spcPct val="0"/>
                </a:spcBef>
                <a:defRPr/>
              </a:pPr>
              <a:endParaRPr lang="en-GB" sz="1000">
                <a:latin typeface="Arial" pitchFamily="34" charset="0"/>
              </a:endParaRPr>
            </a:p>
          </p:txBody>
        </p:sp>
        <p:sp>
          <p:nvSpPr>
            <p:cNvPr id="49162" name="Oval 10"/>
            <p:cNvSpPr>
              <a:spLocks noChangeArrowheads="1"/>
            </p:cNvSpPr>
            <p:nvPr/>
          </p:nvSpPr>
          <p:spPr bwMode="auto">
            <a:xfrm>
              <a:off x="2260" y="1864"/>
              <a:ext cx="1209" cy="1160"/>
            </a:xfrm>
            <a:prstGeom prst="ellipse">
              <a:avLst/>
            </a:prstGeom>
            <a:solidFill>
              <a:schemeClr val="accent1">
                <a:lumMod val="50000"/>
              </a:scheme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innerShdw blurRad="63500" dist="50800">
                <a:prstClr val="black">
                  <a:alpha val="50000"/>
                </a:prstClr>
              </a:innerShdw>
            </a:effectLst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  <a:spcBef>
                  <a:spcPct val="0"/>
                </a:spcBef>
              </a:pPr>
              <a:r>
                <a:rPr lang="fr-FR" sz="2000" b="1">
                  <a:solidFill>
                    <a:schemeClr val="bg1"/>
                  </a:solidFill>
                  <a:latin typeface="Tahoma" pitchFamily="34" charset="0"/>
                </a:rPr>
                <a:t>IP </a:t>
              </a:r>
              <a:br>
                <a:rPr lang="fr-FR" sz="2000" b="1">
                  <a:solidFill>
                    <a:schemeClr val="bg1"/>
                  </a:solidFill>
                  <a:latin typeface="Tahoma" pitchFamily="34" charset="0"/>
                </a:rPr>
              </a:br>
              <a:r>
                <a:rPr lang="fr-FR" sz="2000" b="1">
                  <a:solidFill>
                    <a:schemeClr val="bg1"/>
                  </a:solidFill>
                  <a:latin typeface="Tahoma" pitchFamily="34" charset="0"/>
                </a:rPr>
                <a:t>CORE </a:t>
              </a:r>
            </a:p>
            <a:p>
              <a:pPr eaLnBrk="1" hangingPunct="1">
                <a:lnSpc>
                  <a:spcPct val="100000"/>
                </a:lnSpc>
                <a:spcBef>
                  <a:spcPct val="0"/>
                </a:spcBef>
              </a:pPr>
              <a:r>
                <a:rPr lang="fr-FR" sz="2000" b="1">
                  <a:solidFill>
                    <a:schemeClr val="bg1"/>
                  </a:solidFill>
                  <a:latin typeface="Tahoma" pitchFamily="34" charset="0"/>
                </a:rPr>
                <a:t>NETWORK</a:t>
              </a:r>
              <a:endParaRPr lang="en-GB" sz="2000" b="1">
                <a:solidFill>
                  <a:schemeClr val="bg1"/>
                </a:solidFill>
                <a:latin typeface="Tahoma" pitchFamily="34" charset="0"/>
              </a:endParaRPr>
            </a:p>
          </p:txBody>
        </p:sp>
      </p:grpSp>
      <p:grpSp>
        <p:nvGrpSpPr>
          <p:cNvPr id="14388" name="Group 13"/>
          <p:cNvGrpSpPr>
            <a:grpSpLocks/>
          </p:cNvGrpSpPr>
          <p:nvPr/>
        </p:nvGrpSpPr>
        <p:grpSpPr bwMode="auto">
          <a:xfrm>
            <a:off x="3435350" y="2073275"/>
            <a:ext cx="1814513" cy="1768475"/>
            <a:chOff x="274" y="1735"/>
            <a:chExt cx="1365" cy="1365"/>
          </a:xfrm>
        </p:grpSpPr>
        <p:sp>
          <p:nvSpPr>
            <p:cNvPr id="49157" name="AutoShape 5"/>
            <p:cNvSpPr>
              <a:spLocks noChangeArrowheads="1"/>
            </p:cNvSpPr>
            <p:nvPr/>
          </p:nvSpPr>
          <p:spPr bwMode="auto">
            <a:xfrm>
              <a:off x="274" y="1735"/>
              <a:ext cx="1365" cy="1365"/>
            </a:xfrm>
            <a:custGeom>
              <a:avLst/>
              <a:gdLst>
                <a:gd name="G0" fmla="+- 1937 0 0"/>
                <a:gd name="G1" fmla="+- 21600 0 1937"/>
                <a:gd name="G2" fmla="+- 21600 0 1937"/>
                <a:gd name="G3" fmla="*/ G0 2929 10000"/>
                <a:gd name="G4" fmla="+- 21600 0 G3"/>
                <a:gd name="G5" fmla="+- 21600 0 G3"/>
                <a:gd name="T0" fmla="*/ 10800 w 21600"/>
                <a:gd name="T1" fmla="*/ 0 h 21600"/>
                <a:gd name="T2" fmla="*/ 3163 w 21600"/>
                <a:gd name="T3" fmla="*/ 3163 h 21600"/>
                <a:gd name="T4" fmla="*/ 0 w 21600"/>
                <a:gd name="T5" fmla="*/ 10800 h 21600"/>
                <a:gd name="T6" fmla="*/ 3163 w 21600"/>
                <a:gd name="T7" fmla="*/ 18437 h 21600"/>
                <a:gd name="T8" fmla="*/ 10800 w 21600"/>
                <a:gd name="T9" fmla="*/ 21600 h 21600"/>
                <a:gd name="T10" fmla="*/ 18437 w 21600"/>
                <a:gd name="T11" fmla="*/ 18437 h 21600"/>
                <a:gd name="T12" fmla="*/ 21600 w 21600"/>
                <a:gd name="T13" fmla="*/ 10800 h 21600"/>
                <a:gd name="T14" fmla="*/ 18437 w 21600"/>
                <a:gd name="T15" fmla="*/ 3163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1937" y="10800"/>
                  </a:moveTo>
                  <a:cubicBezTo>
                    <a:pt x="1937" y="15695"/>
                    <a:pt x="5905" y="19663"/>
                    <a:pt x="10800" y="19663"/>
                  </a:cubicBezTo>
                  <a:cubicBezTo>
                    <a:pt x="15695" y="19663"/>
                    <a:pt x="19663" y="15695"/>
                    <a:pt x="19663" y="10800"/>
                  </a:cubicBezTo>
                  <a:cubicBezTo>
                    <a:pt x="19663" y="5905"/>
                    <a:pt x="15695" y="1937"/>
                    <a:pt x="10800" y="1937"/>
                  </a:cubicBezTo>
                  <a:cubicBezTo>
                    <a:pt x="5905" y="1937"/>
                    <a:pt x="1937" y="5905"/>
                    <a:pt x="1937" y="10800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  <a:spcBef>
                  <a:spcPct val="0"/>
                </a:spcBef>
                <a:defRPr/>
              </a:pPr>
              <a:endParaRPr lang="en-GB" sz="1000">
                <a:latin typeface="Arial" pitchFamily="34" charset="0"/>
              </a:endParaRPr>
            </a:p>
          </p:txBody>
        </p:sp>
        <p:sp>
          <p:nvSpPr>
            <p:cNvPr id="49158" name="Oval 6"/>
            <p:cNvSpPr>
              <a:spLocks noChangeArrowheads="1"/>
            </p:cNvSpPr>
            <p:nvPr/>
          </p:nvSpPr>
          <p:spPr bwMode="auto">
            <a:xfrm>
              <a:off x="348" y="1831"/>
              <a:ext cx="1209" cy="1167"/>
            </a:xfrm>
            <a:prstGeom prst="ellipse">
              <a:avLst/>
            </a:prstGeom>
            <a:solidFill>
              <a:srgbClr val="C0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innerShdw blurRad="63500" dist="50800" dir="16200000">
                <a:prstClr val="black">
                  <a:alpha val="50000"/>
                </a:prstClr>
              </a:innerShdw>
            </a:effectLst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  <a:spcBef>
                  <a:spcPct val="0"/>
                </a:spcBef>
              </a:pPr>
              <a:r>
                <a:rPr lang="fr-FR" sz="2000" b="1">
                  <a:solidFill>
                    <a:schemeClr val="bg1"/>
                  </a:solidFill>
                  <a:latin typeface="Tahoma" pitchFamily="34" charset="0"/>
                </a:rPr>
                <a:t>RADIO</a:t>
              </a:r>
              <a:br>
                <a:rPr lang="fr-FR" sz="2000" b="1">
                  <a:solidFill>
                    <a:schemeClr val="bg1"/>
                  </a:solidFill>
                  <a:latin typeface="Tahoma" pitchFamily="34" charset="0"/>
                </a:rPr>
              </a:br>
              <a:r>
                <a:rPr lang="fr-FR" sz="2000" b="1">
                  <a:solidFill>
                    <a:schemeClr val="bg1"/>
                  </a:solidFill>
                  <a:latin typeface="Tahoma" pitchFamily="34" charset="0"/>
                </a:rPr>
                <a:t>INTERFACES</a:t>
              </a:r>
              <a:endParaRPr lang="en-GB" sz="2000" b="1">
                <a:solidFill>
                  <a:schemeClr val="bg1"/>
                </a:solidFill>
                <a:latin typeface="Tahoma" pitchFamily="34" charset="0"/>
              </a:endParaRPr>
            </a:p>
          </p:txBody>
        </p:sp>
      </p:grpSp>
      <p:grpSp>
        <p:nvGrpSpPr>
          <p:cNvPr id="14408" name="Group 72"/>
          <p:cNvGrpSpPr>
            <a:grpSpLocks/>
          </p:cNvGrpSpPr>
          <p:nvPr/>
        </p:nvGrpSpPr>
        <p:grpSpPr bwMode="auto">
          <a:xfrm>
            <a:off x="6370638" y="4076700"/>
            <a:ext cx="2593975" cy="2232025"/>
            <a:chOff x="4013" y="2568"/>
            <a:chExt cx="1634" cy="1406"/>
          </a:xfrm>
        </p:grpSpPr>
        <p:sp>
          <p:nvSpPr>
            <p:cNvPr id="14393" name="AutoShape 57"/>
            <p:cNvSpPr>
              <a:spLocks noChangeArrowheads="1"/>
            </p:cNvSpPr>
            <p:nvPr/>
          </p:nvSpPr>
          <p:spPr bwMode="auto">
            <a:xfrm>
              <a:off x="4013" y="2568"/>
              <a:ext cx="1634" cy="318"/>
            </a:xfrm>
            <a:prstGeom prst="flowChartAlternateProcess">
              <a:avLst/>
            </a:prstGeom>
            <a:solidFill>
              <a:schemeClr val="tx2">
                <a:alpha val="83000"/>
              </a:schemeClr>
            </a:solidFill>
            <a:ln w="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  <a:spcBef>
                  <a:spcPct val="0"/>
                </a:spcBef>
              </a:pPr>
              <a:r>
                <a:rPr lang="en-US" sz="1600">
                  <a:solidFill>
                    <a:schemeClr val="bg1"/>
                  </a:solidFill>
                  <a:latin typeface="Tahoma" pitchFamily="34" charset="0"/>
                </a:rPr>
                <a:t>All-IP network</a:t>
              </a:r>
              <a:endParaRPr lang="en-GB" sz="1600">
                <a:latin typeface="Tahoma" pitchFamily="34" charset="0"/>
              </a:endParaRPr>
            </a:p>
          </p:txBody>
        </p:sp>
        <p:sp>
          <p:nvSpPr>
            <p:cNvPr id="14394" name="AutoShape 58"/>
            <p:cNvSpPr>
              <a:spLocks noChangeArrowheads="1"/>
            </p:cNvSpPr>
            <p:nvPr/>
          </p:nvSpPr>
          <p:spPr bwMode="auto">
            <a:xfrm>
              <a:off x="4013" y="3293"/>
              <a:ext cx="1634" cy="318"/>
            </a:xfrm>
            <a:prstGeom prst="flowChartAlternateProcess">
              <a:avLst/>
            </a:prstGeom>
            <a:solidFill>
              <a:schemeClr val="tx2">
                <a:alpha val="83000"/>
              </a:schemeClr>
            </a:solidFill>
            <a:ln w="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  <a:spcBef>
                  <a:spcPct val="0"/>
                </a:spcBef>
              </a:pPr>
              <a:r>
                <a:rPr lang="en-US" sz="1600">
                  <a:solidFill>
                    <a:schemeClr val="bg1"/>
                  </a:solidFill>
                  <a:latin typeface="Tahoma" pitchFamily="34" charset="0"/>
                </a:rPr>
                <a:t>Improved security</a:t>
              </a:r>
              <a:endParaRPr lang="en-GB" sz="1600">
                <a:solidFill>
                  <a:schemeClr val="bg1"/>
                </a:solidFill>
                <a:latin typeface="Tahoma" pitchFamily="34" charset="0"/>
              </a:endParaRPr>
            </a:p>
          </p:txBody>
        </p:sp>
        <p:sp>
          <p:nvSpPr>
            <p:cNvPr id="14395" name="AutoShape 59"/>
            <p:cNvSpPr>
              <a:spLocks noChangeArrowheads="1"/>
            </p:cNvSpPr>
            <p:nvPr/>
          </p:nvSpPr>
          <p:spPr bwMode="auto">
            <a:xfrm>
              <a:off x="4013" y="2931"/>
              <a:ext cx="1634" cy="318"/>
            </a:xfrm>
            <a:prstGeom prst="flowChartAlternateProcess">
              <a:avLst/>
            </a:prstGeom>
            <a:solidFill>
              <a:schemeClr val="tx2">
                <a:alpha val="83000"/>
              </a:schemeClr>
            </a:solidFill>
            <a:ln w="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  <a:spcBef>
                  <a:spcPct val="0"/>
                </a:spcBef>
              </a:pPr>
              <a:r>
                <a:rPr lang="en-US" sz="1600">
                  <a:solidFill>
                    <a:schemeClr val="bg1"/>
                  </a:solidFill>
                  <a:latin typeface="Tahoma" pitchFamily="34" charset="0"/>
                </a:rPr>
                <a:t>Support of non-3GPP </a:t>
              </a:r>
              <a:br>
                <a:rPr lang="en-US" sz="1600">
                  <a:solidFill>
                    <a:schemeClr val="bg1"/>
                  </a:solidFill>
                  <a:latin typeface="Tahoma" pitchFamily="34" charset="0"/>
                </a:rPr>
              </a:br>
              <a:r>
                <a:rPr lang="en-US" sz="1600">
                  <a:solidFill>
                    <a:schemeClr val="bg1"/>
                  </a:solidFill>
                  <a:latin typeface="Tahoma" pitchFamily="34" charset="0"/>
                </a:rPr>
                <a:t>accesses</a:t>
              </a:r>
            </a:p>
          </p:txBody>
        </p:sp>
        <p:sp>
          <p:nvSpPr>
            <p:cNvPr id="14396" name="AutoShape 60"/>
            <p:cNvSpPr>
              <a:spLocks noChangeArrowheads="1"/>
            </p:cNvSpPr>
            <p:nvPr/>
          </p:nvSpPr>
          <p:spPr bwMode="auto">
            <a:xfrm>
              <a:off x="4013" y="3656"/>
              <a:ext cx="1634" cy="318"/>
            </a:xfrm>
            <a:prstGeom prst="flowChartAlternateProcess">
              <a:avLst/>
            </a:prstGeom>
            <a:solidFill>
              <a:schemeClr val="tx2">
                <a:alpha val="83000"/>
              </a:schemeClr>
            </a:solidFill>
            <a:ln w="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  <a:spcBef>
                  <a:spcPct val="0"/>
                </a:spcBef>
              </a:pPr>
              <a:r>
                <a:rPr lang="en-US" sz="1600">
                  <a:solidFill>
                    <a:schemeClr val="bg1"/>
                  </a:solidFill>
                  <a:latin typeface="Tahoma" pitchFamily="34" charset="0"/>
                </a:rPr>
                <a:t>Greater device diversity</a:t>
              </a:r>
            </a:p>
          </p:txBody>
        </p:sp>
      </p:grpSp>
      <p:grpSp>
        <p:nvGrpSpPr>
          <p:cNvPr id="14409" name="Group 73"/>
          <p:cNvGrpSpPr>
            <a:grpSpLocks/>
          </p:cNvGrpSpPr>
          <p:nvPr/>
        </p:nvGrpSpPr>
        <p:grpSpPr bwMode="auto">
          <a:xfrm>
            <a:off x="179388" y="5013325"/>
            <a:ext cx="2376487" cy="1081088"/>
            <a:chOff x="113" y="3158"/>
            <a:chExt cx="1497" cy="681"/>
          </a:xfrm>
        </p:grpSpPr>
        <p:sp>
          <p:nvSpPr>
            <p:cNvPr id="14399" name="AutoShape 63"/>
            <p:cNvSpPr>
              <a:spLocks noChangeArrowheads="1"/>
            </p:cNvSpPr>
            <p:nvPr/>
          </p:nvSpPr>
          <p:spPr bwMode="auto">
            <a:xfrm>
              <a:off x="113" y="3158"/>
              <a:ext cx="1497" cy="318"/>
            </a:xfrm>
            <a:prstGeom prst="flowChartAlternateProcess">
              <a:avLst/>
            </a:prstGeom>
            <a:solidFill>
              <a:srgbClr val="7EB25A">
                <a:alpha val="83000"/>
              </a:srgbClr>
            </a:solidFill>
            <a:ln w="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  <a:spcBef>
                  <a:spcPct val="0"/>
                </a:spcBef>
              </a:pPr>
              <a:r>
                <a:rPr lang="en-US" sz="1600">
                  <a:solidFill>
                    <a:schemeClr val="bg1"/>
                  </a:solidFill>
                  <a:latin typeface="Tahoma" pitchFamily="34" charset="0"/>
                </a:rPr>
                <a:t>More IMS applications</a:t>
              </a:r>
              <a:endParaRPr lang="en-GB" sz="1600">
                <a:latin typeface="Tahoma" pitchFamily="34" charset="0"/>
              </a:endParaRPr>
            </a:p>
          </p:txBody>
        </p:sp>
        <p:sp>
          <p:nvSpPr>
            <p:cNvPr id="14400" name="AutoShape 64"/>
            <p:cNvSpPr>
              <a:spLocks noChangeArrowheads="1"/>
            </p:cNvSpPr>
            <p:nvPr/>
          </p:nvSpPr>
          <p:spPr bwMode="auto">
            <a:xfrm>
              <a:off x="113" y="3521"/>
              <a:ext cx="1497" cy="318"/>
            </a:xfrm>
            <a:prstGeom prst="flowChartAlternateProcess">
              <a:avLst/>
            </a:prstGeom>
            <a:solidFill>
              <a:srgbClr val="7EB25A">
                <a:alpha val="83000"/>
              </a:srgbClr>
            </a:solidFill>
            <a:ln w="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  <a:spcBef>
                  <a:spcPct val="0"/>
                </a:spcBef>
              </a:pPr>
              <a:r>
                <a:rPr lang="en-US" sz="1600">
                  <a:solidFill>
                    <a:schemeClr val="bg1"/>
                  </a:solidFill>
                  <a:latin typeface="Tahoma" pitchFamily="34" charset="0"/>
                </a:rPr>
                <a:t>Greater session continuity</a:t>
              </a:r>
            </a:p>
          </p:txBody>
        </p:sp>
      </p:grpSp>
      <p:grpSp>
        <p:nvGrpSpPr>
          <p:cNvPr id="14407" name="Group 71"/>
          <p:cNvGrpSpPr>
            <a:grpSpLocks/>
          </p:cNvGrpSpPr>
          <p:nvPr/>
        </p:nvGrpSpPr>
        <p:grpSpPr bwMode="auto">
          <a:xfrm>
            <a:off x="5651500" y="1196975"/>
            <a:ext cx="2595563" cy="2232025"/>
            <a:chOff x="3560" y="754"/>
            <a:chExt cx="1635" cy="1406"/>
          </a:xfrm>
        </p:grpSpPr>
        <p:sp>
          <p:nvSpPr>
            <p:cNvPr id="14402" name="AutoShape 66"/>
            <p:cNvSpPr>
              <a:spLocks noChangeArrowheads="1"/>
            </p:cNvSpPr>
            <p:nvPr/>
          </p:nvSpPr>
          <p:spPr bwMode="auto">
            <a:xfrm>
              <a:off x="3561" y="754"/>
              <a:ext cx="1634" cy="318"/>
            </a:xfrm>
            <a:prstGeom prst="flowChartAlternateProcess">
              <a:avLst/>
            </a:prstGeom>
            <a:solidFill>
              <a:srgbClr val="D04040">
                <a:alpha val="83000"/>
              </a:srgbClr>
            </a:solidFill>
            <a:ln w="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  <a:spcBef>
                  <a:spcPct val="0"/>
                </a:spcBef>
              </a:pPr>
              <a:r>
                <a:rPr lang="en-US" sz="1600">
                  <a:solidFill>
                    <a:schemeClr val="bg1"/>
                  </a:solidFill>
                  <a:latin typeface="Tahoma" pitchFamily="34" charset="0"/>
                </a:rPr>
                <a:t>Higher data thoughput</a:t>
              </a:r>
              <a:endParaRPr lang="en-GB" sz="1600">
                <a:latin typeface="Tahoma" pitchFamily="34" charset="0"/>
              </a:endParaRPr>
            </a:p>
          </p:txBody>
        </p:sp>
        <p:sp>
          <p:nvSpPr>
            <p:cNvPr id="14403" name="AutoShape 67"/>
            <p:cNvSpPr>
              <a:spLocks noChangeArrowheads="1"/>
            </p:cNvSpPr>
            <p:nvPr/>
          </p:nvSpPr>
          <p:spPr bwMode="auto">
            <a:xfrm>
              <a:off x="3560" y="1117"/>
              <a:ext cx="1634" cy="318"/>
            </a:xfrm>
            <a:prstGeom prst="flowChartAlternateProcess">
              <a:avLst/>
            </a:prstGeom>
            <a:solidFill>
              <a:srgbClr val="D04040">
                <a:alpha val="83000"/>
              </a:srgbClr>
            </a:solidFill>
            <a:ln w="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  <a:spcBef>
                  <a:spcPct val="0"/>
                </a:spcBef>
              </a:pPr>
              <a:r>
                <a:rPr lang="en-US" sz="1600">
                  <a:solidFill>
                    <a:schemeClr val="bg1"/>
                  </a:solidFill>
                  <a:latin typeface="Tahoma" pitchFamily="34" charset="0"/>
                </a:rPr>
                <a:t>Lower latency</a:t>
              </a:r>
              <a:endParaRPr lang="en-GB" sz="1600">
                <a:solidFill>
                  <a:schemeClr val="bg1"/>
                </a:solidFill>
                <a:latin typeface="Tahoma" pitchFamily="34" charset="0"/>
              </a:endParaRPr>
            </a:p>
          </p:txBody>
        </p:sp>
        <p:sp>
          <p:nvSpPr>
            <p:cNvPr id="14404" name="AutoShape 68"/>
            <p:cNvSpPr>
              <a:spLocks noChangeArrowheads="1"/>
            </p:cNvSpPr>
            <p:nvPr/>
          </p:nvSpPr>
          <p:spPr bwMode="auto">
            <a:xfrm>
              <a:off x="3561" y="1480"/>
              <a:ext cx="1634" cy="318"/>
            </a:xfrm>
            <a:prstGeom prst="flowChartAlternateProcess">
              <a:avLst/>
            </a:prstGeom>
            <a:solidFill>
              <a:srgbClr val="D04040">
                <a:alpha val="83000"/>
              </a:srgbClr>
            </a:solidFill>
            <a:ln w="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  <a:spcBef>
                  <a:spcPct val="0"/>
                </a:spcBef>
              </a:pPr>
              <a:r>
                <a:rPr lang="en-US" sz="1600">
                  <a:solidFill>
                    <a:schemeClr val="bg1"/>
                  </a:solidFill>
                  <a:latin typeface="Tahoma" pitchFamily="34" charset="0"/>
                </a:rPr>
                <a:t>More spectrum flexibility</a:t>
              </a:r>
            </a:p>
          </p:txBody>
        </p:sp>
        <p:sp>
          <p:nvSpPr>
            <p:cNvPr id="14405" name="AutoShape 69"/>
            <p:cNvSpPr>
              <a:spLocks noChangeArrowheads="1"/>
            </p:cNvSpPr>
            <p:nvPr/>
          </p:nvSpPr>
          <p:spPr bwMode="auto">
            <a:xfrm>
              <a:off x="3561" y="1842"/>
              <a:ext cx="1634" cy="318"/>
            </a:xfrm>
            <a:prstGeom prst="flowChartAlternateProcess">
              <a:avLst/>
            </a:prstGeom>
            <a:solidFill>
              <a:srgbClr val="D04040">
                <a:alpha val="83000"/>
              </a:srgbClr>
            </a:solidFill>
            <a:ln w="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  <a:spcBef>
                  <a:spcPct val="0"/>
                </a:spcBef>
              </a:pPr>
              <a:r>
                <a:rPr lang="en-US" sz="1600">
                  <a:solidFill>
                    <a:schemeClr val="bg1"/>
                  </a:solidFill>
                  <a:latin typeface="Tahoma" pitchFamily="34" charset="0"/>
                </a:rPr>
                <a:t>Improved CAPEX and OPEX</a:t>
              </a:r>
            </a:p>
          </p:txBody>
        </p:sp>
      </p:grpSp>
      <p:sp>
        <p:nvSpPr>
          <p:cNvPr id="16" name="TextBox 15"/>
          <p:cNvSpPr txBox="1"/>
          <p:nvPr/>
        </p:nvSpPr>
        <p:spPr>
          <a:xfrm>
            <a:off x="468313" y="6481763"/>
            <a:ext cx="2724150" cy="2603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l" eaLnBrk="1" hangingPunct="1">
              <a:lnSpc>
                <a:spcPct val="100000"/>
              </a:lnSpc>
              <a:spcBef>
                <a:spcPct val="0"/>
              </a:spcBef>
              <a:defRPr/>
            </a:pPr>
            <a:r>
              <a:rPr lang="en-GB" sz="1100" b="1" dirty="0">
                <a:solidFill>
                  <a:schemeClr val="bg1"/>
                </a:solidFill>
                <a:latin typeface="Arial" pitchFamily="34" charset="0"/>
              </a:rPr>
              <a:t>TAKEAWAY:  </a:t>
            </a:r>
            <a:r>
              <a:rPr lang="en-GB" sz="1100" b="1" spc="300" dirty="0">
                <a:solidFill>
                  <a:schemeClr val="bg1"/>
                </a:solidFill>
                <a:latin typeface="Arial" pitchFamily="34" charset="0"/>
              </a:rPr>
              <a:t>Whole system approach</a:t>
            </a:r>
          </a:p>
        </p:txBody>
      </p:sp>
    </p:spTree>
    <p:custDataLst>
      <p:tags r:id="rId1"/>
    </p:custDataLst>
  </p:cSld>
  <p:clrMapOvr>
    <a:masterClrMapping/>
  </p:clrMapOvr>
  <p:transition advTm="65235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44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44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44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4"/>
          <p:cNvSpPr>
            <a:spLocks noGrp="1"/>
          </p:cNvSpPr>
          <p:nvPr>
            <p:ph type="ctrTitle" idx="4294967295"/>
          </p:nvPr>
        </p:nvSpPr>
        <p:spPr bwMode="auto">
          <a:xfrm>
            <a:off x="685800" y="2130425"/>
            <a:ext cx="7772400" cy="1470025"/>
          </a:xfrm>
          <a:noFill/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fr-FR"/>
              <a:t>How is EPC different to current core networks?</a:t>
            </a:r>
            <a:endParaRPr lang="en-GB"/>
          </a:p>
        </p:txBody>
      </p:sp>
    </p:spTree>
  </p:cSld>
  <p:clrMapOvr>
    <a:masterClrMapping/>
  </p:clrMapOvr>
  <p:transition advTm="7266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AutoShape 27"/>
          <p:cNvSpPr>
            <a:spLocks noChangeArrowheads="1"/>
          </p:cNvSpPr>
          <p:nvPr/>
        </p:nvSpPr>
        <p:spPr bwMode="auto">
          <a:xfrm>
            <a:off x="2946400" y="2012950"/>
            <a:ext cx="3563938" cy="3038475"/>
          </a:xfrm>
          <a:prstGeom prst="roundRect">
            <a:avLst>
              <a:gd name="adj" fmla="val 16667"/>
            </a:avLst>
          </a:prstGeom>
          <a:noFill/>
          <a:ln w="2857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  <a:spcBef>
                <a:spcPct val="0"/>
              </a:spcBef>
            </a:pPr>
            <a:endParaRPr lang="en-US" sz="900">
              <a:latin typeface="Tahoma" pitchFamily="34" charset="0"/>
            </a:endParaRPr>
          </a:p>
        </p:txBody>
      </p:sp>
      <p:sp>
        <p:nvSpPr>
          <p:cNvPr id="16387" name="Rectangle 2"/>
          <p:cNvSpPr>
            <a:spLocks noGrp="1"/>
          </p:cNvSpPr>
          <p:nvPr>
            <p:ph type="title"/>
          </p:nvPr>
        </p:nvSpPr>
        <p:spPr bwMode="auto">
          <a:noFill/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fr-FR"/>
              <a:t>2G/3G architecture domains</a:t>
            </a:r>
            <a:endParaRPr lang="en-GB"/>
          </a:p>
        </p:txBody>
      </p:sp>
      <p:sp>
        <p:nvSpPr>
          <p:cNvPr id="16388" name="AutoShape 3"/>
          <p:cNvSpPr>
            <a:spLocks noChangeArrowheads="1"/>
          </p:cNvSpPr>
          <p:nvPr/>
        </p:nvSpPr>
        <p:spPr bwMode="auto">
          <a:xfrm>
            <a:off x="3209925" y="2295525"/>
            <a:ext cx="1458913" cy="936625"/>
          </a:xfrm>
          <a:prstGeom prst="flowChartAlternateProcess">
            <a:avLst/>
          </a:prstGeom>
          <a:solidFill>
            <a:srgbClr val="90C13E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rgbClr val="808080">
                <a:alpha val="50000"/>
              </a:srgbClr>
            </a:outerShdw>
          </a:effectLst>
        </p:spPr>
        <p:txBody>
          <a:bodyPr wrap="none" anchor="ctr"/>
          <a:lstStyle/>
          <a:p>
            <a:pPr eaLnBrk="1" hangingPunct="1">
              <a:lnSpc>
                <a:spcPct val="100000"/>
              </a:lnSpc>
              <a:spcBef>
                <a:spcPct val="0"/>
              </a:spcBef>
            </a:pPr>
            <a:r>
              <a:rPr lang="fr-FR" sz="1200" b="1">
                <a:solidFill>
                  <a:schemeClr val="bg1"/>
                </a:solidFill>
                <a:latin typeface="Tahoma" pitchFamily="34" charset="0"/>
              </a:rPr>
              <a:t>Circuit</a:t>
            </a:r>
            <a:br>
              <a:rPr lang="fr-FR" sz="1200" b="1">
                <a:solidFill>
                  <a:schemeClr val="bg1"/>
                </a:solidFill>
                <a:latin typeface="Tahoma" pitchFamily="34" charset="0"/>
              </a:rPr>
            </a:br>
            <a:r>
              <a:rPr lang="fr-FR" sz="1200" b="1">
                <a:solidFill>
                  <a:schemeClr val="bg1"/>
                </a:solidFill>
                <a:latin typeface="Tahoma" pitchFamily="34" charset="0"/>
              </a:rPr>
              <a:t>core domain</a:t>
            </a:r>
            <a:endParaRPr lang="en-GB" sz="1200" b="1">
              <a:solidFill>
                <a:schemeClr val="bg1"/>
              </a:solidFill>
              <a:latin typeface="Tahoma" pitchFamily="34" charset="0"/>
            </a:endParaRPr>
          </a:p>
        </p:txBody>
      </p:sp>
      <p:sp>
        <p:nvSpPr>
          <p:cNvPr id="16389" name="AutoShape 4"/>
          <p:cNvSpPr>
            <a:spLocks noChangeArrowheads="1"/>
          </p:cNvSpPr>
          <p:nvPr/>
        </p:nvSpPr>
        <p:spPr bwMode="auto">
          <a:xfrm>
            <a:off x="384175" y="1993900"/>
            <a:ext cx="1873250" cy="1555750"/>
          </a:xfrm>
          <a:prstGeom prst="flowChartAlternateProcess">
            <a:avLst/>
          </a:prstGeom>
          <a:noFill/>
          <a:ln w="28575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  <a:spcBef>
                <a:spcPct val="0"/>
              </a:spcBef>
            </a:pPr>
            <a:endParaRPr lang="en-US" sz="900">
              <a:latin typeface="Tahoma" pitchFamily="34" charset="0"/>
            </a:endParaRPr>
          </a:p>
        </p:txBody>
      </p:sp>
      <p:sp>
        <p:nvSpPr>
          <p:cNvPr id="16390" name="Text Box 5"/>
          <p:cNvSpPr txBox="1">
            <a:spLocks noChangeArrowheads="1"/>
          </p:cNvSpPr>
          <p:nvPr/>
        </p:nvSpPr>
        <p:spPr bwMode="auto">
          <a:xfrm>
            <a:off x="642938" y="2024063"/>
            <a:ext cx="1306512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1" hangingPunct="1">
              <a:lnSpc>
                <a:spcPct val="100000"/>
              </a:lnSpc>
              <a:spcBef>
                <a:spcPct val="0"/>
              </a:spcBef>
            </a:pPr>
            <a:r>
              <a:rPr lang="fr-FR" sz="1200" b="1">
                <a:latin typeface="Tahoma" pitchFamily="34" charset="0"/>
              </a:rPr>
              <a:t>3GPP accesses</a:t>
            </a:r>
            <a:endParaRPr lang="en-GB" sz="1200" b="1">
              <a:latin typeface="Tahoma" pitchFamily="34" charset="0"/>
            </a:endParaRPr>
          </a:p>
        </p:txBody>
      </p:sp>
      <p:sp>
        <p:nvSpPr>
          <p:cNvPr id="16391" name="AutoShape 6"/>
          <p:cNvSpPr>
            <a:spLocks noChangeArrowheads="1"/>
          </p:cNvSpPr>
          <p:nvPr/>
        </p:nvSpPr>
        <p:spPr bwMode="auto">
          <a:xfrm>
            <a:off x="4830763" y="3098800"/>
            <a:ext cx="1458912" cy="936625"/>
          </a:xfrm>
          <a:prstGeom prst="flowChartAlternateProcess">
            <a:avLst/>
          </a:prstGeom>
          <a:solidFill>
            <a:srgbClr val="67A3BD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eaLnBrk="1" hangingPunct="1">
              <a:lnSpc>
                <a:spcPct val="100000"/>
              </a:lnSpc>
              <a:spcBef>
                <a:spcPct val="0"/>
              </a:spcBef>
            </a:pPr>
            <a:r>
              <a:rPr lang="fr-FR" sz="1200" b="1">
                <a:solidFill>
                  <a:schemeClr val="bg1"/>
                </a:solidFill>
                <a:latin typeface="Tahoma" pitchFamily="34" charset="0"/>
              </a:rPr>
              <a:t>IMS domain</a:t>
            </a:r>
            <a:endParaRPr lang="en-GB" sz="1200" b="1">
              <a:solidFill>
                <a:schemeClr val="bg1"/>
              </a:solidFill>
              <a:latin typeface="Tahoma" pitchFamily="34" charset="0"/>
            </a:endParaRPr>
          </a:p>
        </p:txBody>
      </p:sp>
      <p:sp>
        <p:nvSpPr>
          <p:cNvPr id="16392" name="Text Box 7"/>
          <p:cNvSpPr txBox="1">
            <a:spLocks noChangeArrowheads="1"/>
          </p:cNvSpPr>
          <p:nvPr/>
        </p:nvSpPr>
        <p:spPr bwMode="auto">
          <a:xfrm>
            <a:off x="3987800" y="1684338"/>
            <a:ext cx="12192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1" hangingPunct="1">
              <a:lnSpc>
                <a:spcPct val="100000"/>
              </a:lnSpc>
              <a:spcBef>
                <a:spcPct val="0"/>
              </a:spcBef>
            </a:pPr>
            <a:r>
              <a:rPr lang="fr-FR" sz="1200" b="1" i="1">
                <a:latin typeface="Tahoma" pitchFamily="34" charset="0"/>
              </a:rPr>
              <a:t>Core network</a:t>
            </a:r>
            <a:endParaRPr lang="en-GB" sz="1200" b="1" i="1">
              <a:latin typeface="Tahoma" pitchFamily="34" charset="0"/>
            </a:endParaRPr>
          </a:p>
        </p:txBody>
      </p:sp>
      <p:cxnSp>
        <p:nvCxnSpPr>
          <p:cNvPr id="16393" name="AutoShape 16"/>
          <p:cNvCxnSpPr>
            <a:cxnSpLocks noChangeShapeType="1"/>
            <a:stCxn id="16391" idx="2"/>
            <a:endCxn id="16404" idx="3"/>
          </p:cNvCxnSpPr>
          <p:nvPr/>
        </p:nvCxnSpPr>
        <p:spPr bwMode="auto">
          <a:xfrm flipH="1">
            <a:off x="4668838" y="4044950"/>
            <a:ext cx="892175" cy="2667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6394" name="AutoShape 17"/>
          <p:cNvCxnSpPr>
            <a:cxnSpLocks noChangeShapeType="1"/>
            <a:stCxn id="16388" idx="2"/>
            <a:endCxn id="16404" idx="0"/>
          </p:cNvCxnSpPr>
          <p:nvPr/>
        </p:nvCxnSpPr>
        <p:spPr bwMode="auto">
          <a:xfrm flipH="1">
            <a:off x="3930650" y="3241675"/>
            <a:ext cx="9525" cy="59213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6395" name="AutoShape 18"/>
          <p:cNvCxnSpPr>
            <a:cxnSpLocks noChangeShapeType="1"/>
            <a:stCxn id="16388" idx="3"/>
            <a:endCxn id="16391" idx="0"/>
          </p:cNvCxnSpPr>
          <p:nvPr/>
        </p:nvCxnSpPr>
        <p:spPr bwMode="auto">
          <a:xfrm>
            <a:off x="4678363" y="2763838"/>
            <a:ext cx="882650" cy="3254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16396" name="AutoShape 19"/>
          <p:cNvSpPr>
            <a:spLocks noChangeArrowheads="1"/>
          </p:cNvSpPr>
          <p:nvPr/>
        </p:nvSpPr>
        <p:spPr bwMode="auto">
          <a:xfrm>
            <a:off x="7383463" y="2546350"/>
            <a:ext cx="1438275" cy="847725"/>
          </a:xfrm>
          <a:prstGeom prst="roundRect">
            <a:avLst>
              <a:gd name="adj" fmla="val 16667"/>
            </a:avLst>
          </a:prstGeom>
          <a:solidFill>
            <a:srgbClr val="90C13E"/>
          </a:solidFill>
          <a:ln w="19050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eaLnBrk="1" hangingPunct="1">
              <a:lnSpc>
                <a:spcPct val="100000"/>
              </a:lnSpc>
              <a:spcBef>
                <a:spcPct val="0"/>
              </a:spcBef>
            </a:pPr>
            <a:r>
              <a:rPr lang="fr-FR" sz="1200" b="1">
                <a:solidFill>
                  <a:schemeClr val="bg1"/>
                </a:solidFill>
                <a:latin typeface="Tahoma" pitchFamily="34" charset="0"/>
              </a:rPr>
              <a:t>CS 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</a:pPr>
            <a:r>
              <a:rPr lang="fr-FR" sz="1200" b="1">
                <a:solidFill>
                  <a:schemeClr val="bg1"/>
                </a:solidFill>
                <a:latin typeface="Tahoma" pitchFamily="34" charset="0"/>
              </a:rPr>
              <a:t>networks</a:t>
            </a:r>
            <a:endParaRPr lang="en-GB" sz="1200" b="1">
              <a:solidFill>
                <a:schemeClr val="bg1"/>
              </a:solidFill>
              <a:latin typeface="Tahoma" pitchFamily="34" charset="0"/>
            </a:endParaRPr>
          </a:p>
        </p:txBody>
      </p:sp>
      <p:sp>
        <p:nvSpPr>
          <p:cNvPr id="16397" name="AutoShape 20"/>
          <p:cNvSpPr>
            <a:spLocks noChangeArrowheads="1"/>
          </p:cNvSpPr>
          <p:nvPr/>
        </p:nvSpPr>
        <p:spPr bwMode="auto">
          <a:xfrm>
            <a:off x="7389813" y="3736975"/>
            <a:ext cx="1438275" cy="847725"/>
          </a:xfrm>
          <a:prstGeom prst="roundRect">
            <a:avLst>
              <a:gd name="adj" fmla="val 16667"/>
            </a:avLst>
          </a:prstGeom>
          <a:solidFill>
            <a:srgbClr val="C74D1F"/>
          </a:solidFill>
          <a:ln w="19050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eaLnBrk="1" hangingPunct="1">
              <a:lnSpc>
                <a:spcPct val="100000"/>
              </a:lnSpc>
              <a:spcBef>
                <a:spcPct val="0"/>
              </a:spcBef>
            </a:pPr>
            <a:r>
              <a:rPr lang="fr-FR" sz="1200" b="1">
                <a:solidFill>
                  <a:schemeClr val="bg1"/>
                </a:solidFill>
                <a:latin typeface="Tahoma" pitchFamily="34" charset="0"/>
              </a:rPr>
              <a:t>PS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</a:pPr>
            <a:r>
              <a:rPr lang="fr-FR" sz="1200" b="1">
                <a:solidFill>
                  <a:schemeClr val="bg1"/>
                </a:solidFill>
                <a:latin typeface="Tahoma" pitchFamily="34" charset="0"/>
              </a:rPr>
              <a:t>networks</a:t>
            </a:r>
            <a:endParaRPr lang="en-GB" sz="1200" b="1">
              <a:solidFill>
                <a:schemeClr val="bg1"/>
              </a:solidFill>
              <a:latin typeface="Tahoma" pitchFamily="34" charset="0"/>
            </a:endParaRPr>
          </a:p>
        </p:txBody>
      </p:sp>
      <p:cxnSp>
        <p:nvCxnSpPr>
          <p:cNvPr id="16398" name="AutoShape 21"/>
          <p:cNvCxnSpPr>
            <a:cxnSpLocks noChangeShapeType="1"/>
            <a:stCxn id="16396" idx="1"/>
            <a:endCxn id="16388" idx="3"/>
          </p:cNvCxnSpPr>
          <p:nvPr/>
        </p:nvCxnSpPr>
        <p:spPr bwMode="auto">
          <a:xfrm flipH="1" flipV="1">
            <a:off x="4678363" y="2763838"/>
            <a:ext cx="2695575" cy="2063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6399" name="AutoShape 22"/>
          <p:cNvCxnSpPr>
            <a:cxnSpLocks noChangeShapeType="1"/>
            <a:stCxn id="16396" idx="1"/>
            <a:endCxn id="16391" idx="3"/>
          </p:cNvCxnSpPr>
          <p:nvPr/>
        </p:nvCxnSpPr>
        <p:spPr bwMode="auto">
          <a:xfrm flipH="1">
            <a:off x="6299200" y="2970213"/>
            <a:ext cx="1074738" cy="5969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6400" name="AutoShape 23"/>
          <p:cNvCxnSpPr>
            <a:cxnSpLocks noChangeShapeType="1"/>
            <a:stCxn id="16397" idx="1"/>
            <a:endCxn id="16391" idx="3"/>
          </p:cNvCxnSpPr>
          <p:nvPr/>
        </p:nvCxnSpPr>
        <p:spPr bwMode="auto">
          <a:xfrm flipH="1" flipV="1">
            <a:off x="6299200" y="3567113"/>
            <a:ext cx="1081088" cy="5937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6401" name="AutoShape 24"/>
          <p:cNvCxnSpPr>
            <a:cxnSpLocks noChangeShapeType="1"/>
            <a:stCxn id="16397" idx="1"/>
            <a:endCxn id="16404" idx="3"/>
          </p:cNvCxnSpPr>
          <p:nvPr/>
        </p:nvCxnSpPr>
        <p:spPr bwMode="auto">
          <a:xfrm flipH="1">
            <a:off x="4668838" y="4160838"/>
            <a:ext cx="2711450" cy="15081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6402" name="AutoShape 28"/>
          <p:cNvCxnSpPr>
            <a:cxnSpLocks noChangeShapeType="1"/>
            <a:stCxn id="16388" idx="1"/>
            <a:endCxn id="16389" idx="3"/>
          </p:cNvCxnSpPr>
          <p:nvPr/>
        </p:nvCxnSpPr>
        <p:spPr bwMode="auto">
          <a:xfrm flipH="1">
            <a:off x="2271713" y="2763838"/>
            <a:ext cx="928687" cy="79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6403" name="AutoShape 29"/>
          <p:cNvCxnSpPr>
            <a:cxnSpLocks noChangeShapeType="1"/>
            <a:stCxn id="16404" idx="1"/>
            <a:endCxn id="16389" idx="3"/>
          </p:cNvCxnSpPr>
          <p:nvPr/>
        </p:nvCxnSpPr>
        <p:spPr bwMode="auto">
          <a:xfrm flipH="1" flipV="1">
            <a:off x="2271713" y="2771775"/>
            <a:ext cx="919162" cy="15398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16404" name="AutoShape 30"/>
          <p:cNvSpPr>
            <a:spLocks noChangeArrowheads="1"/>
          </p:cNvSpPr>
          <p:nvPr/>
        </p:nvSpPr>
        <p:spPr bwMode="auto">
          <a:xfrm>
            <a:off x="3200400" y="3843338"/>
            <a:ext cx="1458913" cy="936625"/>
          </a:xfrm>
          <a:prstGeom prst="flowChartAlternateProcess">
            <a:avLst/>
          </a:prstGeom>
          <a:solidFill>
            <a:srgbClr val="C74D1F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eaLnBrk="1" hangingPunct="1">
              <a:lnSpc>
                <a:spcPct val="100000"/>
              </a:lnSpc>
              <a:spcBef>
                <a:spcPct val="0"/>
              </a:spcBef>
            </a:pPr>
            <a:r>
              <a:rPr lang="fr-FR" sz="1200" b="1">
                <a:solidFill>
                  <a:schemeClr val="bg1"/>
                </a:solidFill>
                <a:latin typeface="Tahoma" pitchFamily="34" charset="0"/>
              </a:rPr>
              <a:t>Packet </a:t>
            </a:r>
            <a:br>
              <a:rPr lang="fr-FR" sz="1200" b="1">
                <a:solidFill>
                  <a:schemeClr val="bg1"/>
                </a:solidFill>
                <a:latin typeface="Tahoma" pitchFamily="34" charset="0"/>
              </a:rPr>
            </a:br>
            <a:r>
              <a:rPr lang="fr-FR" sz="1200" b="1">
                <a:solidFill>
                  <a:schemeClr val="bg1"/>
                </a:solidFill>
                <a:latin typeface="Tahoma" pitchFamily="34" charset="0"/>
              </a:rPr>
              <a:t>core domain</a:t>
            </a:r>
            <a:endParaRPr lang="en-GB" sz="1200" b="1">
              <a:solidFill>
                <a:schemeClr val="bg1"/>
              </a:solidFill>
              <a:latin typeface="Tahoma" pitchFamily="34" charset="0"/>
            </a:endParaRPr>
          </a:p>
        </p:txBody>
      </p:sp>
      <p:sp>
        <p:nvSpPr>
          <p:cNvPr id="16405" name="Text Box 31"/>
          <p:cNvSpPr txBox="1">
            <a:spLocks noChangeArrowheads="1"/>
          </p:cNvSpPr>
          <p:nvPr/>
        </p:nvSpPr>
        <p:spPr bwMode="auto">
          <a:xfrm>
            <a:off x="639763" y="1697038"/>
            <a:ext cx="1379537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1" hangingPunct="1">
              <a:lnSpc>
                <a:spcPct val="100000"/>
              </a:lnSpc>
              <a:spcBef>
                <a:spcPct val="0"/>
              </a:spcBef>
            </a:pPr>
            <a:r>
              <a:rPr lang="fr-FR" sz="1200" b="1" i="1">
                <a:latin typeface="Tahoma" pitchFamily="34" charset="0"/>
              </a:rPr>
              <a:t>Access network</a:t>
            </a:r>
            <a:endParaRPr lang="en-GB" sz="1200" b="1" i="1">
              <a:latin typeface="Tahoma" pitchFamily="34" charset="0"/>
            </a:endParaRPr>
          </a:p>
        </p:txBody>
      </p:sp>
      <p:sp>
        <p:nvSpPr>
          <p:cNvPr id="16406" name="Text Box 22"/>
          <p:cNvSpPr txBox="1">
            <a:spLocks noChangeArrowheads="1"/>
          </p:cNvSpPr>
          <p:nvPr/>
        </p:nvSpPr>
        <p:spPr bwMode="auto">
          <a:xfrm>
            <a:off x="2824163" y="1333500"/>
            <a:ext cx="1338262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1" hangingPunct="1">
              <a:lnSpc>
                <a:spcPct val="100000"/>
              </a:lnSpc>
              <a:spcBef>
                <a:spcPct val="0"/>
              </a:spcBef>
            </a:pPr>
            <a:r>
              <a:rPr lang="fr-FR" sz="1400" b="1">
                <a:latin typeface="Tahoma" pitchFamily="34" charset="0"/>
              </a:rPr>
              <a:t>Voice, SMS…</a:t>
            </a:r>
            <a:endParaRPr lang="en-GB" sz="1400" b="1">
              <a:latin typeface="Tahoma" pitchFamily="34" charset="0"/>
            </a:endParaRPr>
          </a:p>
        </p:txBody>
      </p:sp>
      <p:cxnSp>
        <p:nvCxnSpPr>
          <p:cNvPr id="16407" name="AutoShape 23"/>
          <p:cNvCxnSpPr>
            <a:cxnSpLocks noChangeShapeType="1"/>
            <a:stCxn id="16406" idx="2"/>
            <a:endCxn id="16388" idx="0"/>
          </p:cNvCxnSpPr>
          <p:nvPr/>
        </p:nvCxnSpPr>
        <p:spPr bwMode="auto">
          <a:xfrm>
            <a:off x="3494088" y="1638300"/>
            <a:ext cx="446087" cy="6477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6408" name="AutoShape 24"/>
          <p:cNvCxnSpPr>
            <a:cxnSpLocks noChangeShapeType="1"/>
            <a:stCxn id="16409" idx="0"/>
            <a:endCxn id="16404" idx="2"/>
          </p:cNvCxnSpPr>
          <p:nvPr/>
        </p:nvCxnSpPr>
        <p:spPr bwMode="auto">
          <a:xfrm flipV="1">
            <a:off x="3724275" y="4789488"/>
            <a:ext cx="206375" cy="73025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16409" name="Text Box 25"/>
          <p:cNvSpPr txBox="1">
            <a:spLocks noChangeArrowheads="1"/>
          </p:cNvSpPr>
          <p:nvPr/>
        </p:nvSpPr>
        <p:spPr bwMode="auto">
          <a:xfrm>
            <a:off x="3421063" y="5519738"/>
            <a:ext cx="6064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1" hangingPunct="1">
              <a:lnSpc>
                <a:spcPct val="100000"/>
              </a:lnSpc>
              <a:spcBef>
                <a:spcPct val="0"/>
              </a:spcBef>
            </a:pPr>
            <a:r>
              <a:rPr lang="fr-FR" sz="1400" b="1">
                <a:latin typeface="Tahoma" pitchFamily="34" charset="0"/>
              </a:rPr>
              <a:t>Data</a:t>
            </a:r>
            <a:endParaRPr lang="en-GB" sz="1400" b="1">
              <a:latin typeface="Tahoma" pitchFamily="34" charset="0"/>
            </a:endParaRPr>
          </a:p>
        </p:txBody>
      </p:sp>
      <p:cxnSp>
        <p:nvCxnSpPr>
          <p:cNvPr id="16410" name="AutoShape 26"/>
          <p:cNvCxnSpPr>
            <a:cxnSpLocks noChangeShapeType="1"/>
            <a:stCxn id="16411" idx="0"/>
            <a:endCxn id="16391" idx="2"/>
          </p:cNvCxnSpPr>
          <p:nvPr/>
        </p:nvCxnSpPr>
        <p:spPr bwMode="auto">
          <a:xfrm flipH="1" flipV="1">
            <a:off x="5561013" y="4044950"/>
            <a:ext cx="857250" cy="1471613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16411" name="Text Box 27"/>
          <p:cNvSpPr txBox="1">
            <a:spLocks noChangeArrowheads="1"/>
          </p:cNvSpPr>
          <p:nvPr/>
        </p:nvSpPr>
        <p:spPr bwMode="auto">
          <a:xfrm>
            <a:off x="5435600" y="5516563"/>
            <a:ext cx="19653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1" hangingPunct="1">
              <a:lnSpc>
                <a:spcPct val="100000"/>
              </a:lnSpc>
              <a:spcBef>
                <a:spcPct val="0"/>
              </a:spcBef>
            </a:pPr>
            <a:r>
              <a:rPr lang="fr-FR" sz="1400" b="1">
                <a:latin typeface="Tahoma" pitchFamily="34" charset="0"/>
              </a:rPr>
              <a:t>Multimedia services</a:t>
            </a:r>
            <a:endParaRPr lang="en-GB" sz="1400" b="1">
              <a:latin typeface="Tahoma" pitchFamily="34" charset="0"/>
            </a:endParaRPr>
          </a:p>
        </p:txBody>
      </p:sp>
      <p:sp>
        <p:nvSpPr>
          <p:cNvPr id="16412" name="AutoShape 27"/>
          <p:cNvSpPr>
            <a:spLocks noChangeArrowheads="1"/>
          </p:cNvSpPr>
          <p:nvPr/>
        </p:nvSpPr>
        <p:spPr bwMode="auto">
          <a:xfrm>
            <a:off x="7242175" y="2400300"/>
            <a:ext cx="1725613" cy="2317750"/>
          </a:xfrm>
          <a:prstGeom prst="roundRect">
            <a:avLst>
              <a:gd name="adj" fmla="val 16667"/>
            </a:avLst>
          </a:prstGeom>
          <a:noFill/>
          <a:ln w="2857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  <a:spcBef>
                <a:spcPct val="0"/>
              </a:spcBef>
            </a:pPr>
            <a:endParaRPr lang="en-US" sz="900">
              <a:latin typeface="Tahoma" pitchFamily="34" charset="0"/>
            </a:endParaRPr>
          </a:p>
        </p:txBody>
      </p:sp>
      <p:sp>
        <p:nvSpPr>
          <p:cNvPr id="16413" name="Text Box 7"/>
          <p:cNvSpPr txBox="1">
            <a:spLocks noChangeArrowheads="1"/>
          </p:cNvSpPr>
          <p:nvPr/>
        </p:nvSpPr>
        <p:spPr bwMode="auto">
          <a:xfrm>
            <a:off x="7310438" y="1666875"/>
            <a:ext cx="158432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1" hangingPunct="1">
              <a:lnSpc>
                <a:spcPct val="100000"/>
              </a:lnSpc>
              <a:spcBef>
                <a:spcPct val="0"/>
              </a:spcBef>
            </a:pPr>
            <a:r>
              <a:rPr lang="fr-FR" sz="1200" b="1" i="1">
                <a:latin typeface="Tahoma" pitchFamily="34" charset="0"/>
              </a:rPr>
              <a:t>External networks</a:t>
            </a:r>
            <a:endParaRPr lang="en-GB" sz="1200" b="1" i="1">
              <a:latin typeface="Tahoma" pitchFamily="34" charset="0"/>
            </a:endParaRPr>
          </a:p>
        </p:txBody>
      </p:sp>
      <p:sp>
        <p:nvSpPr>
          <p:cNvPr id="16414" name="AutoShape 30"/>
          <p:cNvSpPr>
            <a:spLocks noChangeArrowheads="1"/>
          </p:cNvSpPr>
          <p:nvPr/>
        </p:nvSpPr>
        <p:spPr bwMode="auto">
          <a:xfrm>
            <a:off x="498475" y="2513013"/>
            <a:ext cx="1589088" cy="785812"/>
          </a:xfrm>
          <a:prstGeom prst="flowChartAlternateProcess">
            <a:avLst/>
          </a:prstGeom>
          <a:solidFill>
            <a:srgbClr val="FADE4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  <a:spcBef>
                <a:spcPct val="0"/>
              </a:spcBef>
            </a:pPr>
            <a:r>
              <a:rPr lang="fr-FR" sz="1000" b="1">
                <a:latin typeface="Arial" pitchFamily="34" charset="0"/>
              </a:rPr>
              <a:t>2G / 3G RATs: 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</a:pPr>
            <a:r>
              <a:rPr lang="fr-FR" sz="1000" b="1">
                <a:latin typeface="Arial" pitchFamily="34" charset="0"/>
              </a:rPr>
              <a:t>GSM/GPRS, UMTS, 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</a:pPr>
            <a:r>
              <a:rPr lang="fr-FR" sz="1000" b="1">
                <a:latin typeface="Arial" pitchFamily="34" charset="0"/>
              </a:rPr>
              <a:t>EDGE, HSPA</a:t>
            </a:r>
            <a:endParaRPr lang="en-GB" sz="1000">
              <a:latin typeface="Arial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403225" y="6481763"/>
            <a:ext cx="3305175" cy="2603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l" eaLnBrk="1" hangingPunct="1">
              <a:lnSpc>
                <a:spcPct val="100000"/>
              </a:lnSpc>
              <a:spcBef>
                <a:spcPct val="0"/>
              </a:spcBef>
              <a:defRPr/>
            </a:pPr>
            <a:r>
              <a:rPr lang="en-GB" sz="1100" b="1" dirty="0">
                <a:solidFill>
                  <a:schemeClr val="bg1"/>
                </a:solidFill>
                <a:latin typeface="Arial" pitchFamily="34" charset="0"/>
              </a:rPr>
              <a:t>TAKEAWAY:  </a:t>
            </a:r>
            <a:r>
              <a:rPr lang="en-GB" sz="1100" b="1" spc="300" dirty="0">
                <a:solidFill>
                  <a:schemeClr val="bg1"/>
                </a:solidFill>
                <a:latin typeface="Arial" pitchFamily="34" charset="0"/>
              </a:rPr>
              <a:t>Today both CS and PS in the mix</a:t>
            </a:r>
          </a:p>
        </p:txBody>
      </p:sp>
    </p:spTree>
    <p:custDataLst>
      <p:tags r:id="rId1"/>
    </p:custDataLst>
  </p:cSld>
  <p:clrMapOvr>
    <a:masterClrMapping/>
  </p:clrMapOvr>
  <p:transition advTm="74609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64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64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164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164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164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16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406" grpId="0"/>
      <p:bldP spid="16409" grpId="0"/>
      <p:bldP spid="16411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1.6|7.6|5.3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3.2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9|16.5|13.4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9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8.7|11.8|31.8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8|4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1|2.8|75.8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3|6.3|13.1|52.3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6.1|7.3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5.6|16.4|13.3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70.7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8.2|15.8|15.9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1.4|19|11.8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6|22.5|18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2.6|6.5|6.6|106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6.5|28.9"/>
</p:tagLst>
</file>

<file path=ppt/theme/theme1.xml><?xml version="1.0" encoding="utf-8"?>
<a:theme xmlns:a="http://schemas.openxmlformats.org/drawingml/2006/main" name="1_Office Theme">
  <a:themeElements>
    <a:clrScheme name="1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_Office Theme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9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GB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alibri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9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GB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alibri" pitchFamily="34" charset="0"/>
          </a:defRPr>
        </a:defPPr>
      </a:lstStyle>
    </a:lnDef>
  </a:objectDefaults>
  <a:extraClrSchemeLst>
    <a:extraClrScheme>
      <a:clrScheme name="1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3gpp2</Template>
  <TotalTime>2783</TotalTime>
  <Words>1033</Words>
  <Application>Microsoft Office PowerPoint</Application>
  <PresentationFormat>On-screen Show (4:3)</PresentationFormat>
  <Paragraphs>252</Paragraphs>
  <Slides>24</Slides>
  <Notes>24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1" baseType="lpstr">
      <vt:lpstr>Arial</vt:lpstr>
      <vt:lpstr>Calibri</vt:lpstr>
      <vt:lpstr>Tahoma</vt:lpstr>
      <vt:lpstr>Wingdings</vt:lpstr>
      <vt:lpstr>Batang</vt:lpstr>
      <vt:lpstr>MS PGothic</vt:lpstr>
      <vt:lpstr>1_Office Theme</vt:lpstr>
      <vt:lpstr>Next Generation Core Networks Summit 2011 Standardisation and Developments  within SAE</vt:lpstr>
      <vt:lpstr>Terminology</vt:lpstr>
      <vt:lpstr>Topics of this presentation</vt:lpstr>
      <vt:lpstr>Overview of the standardisation work on SAE</vt:lpstr>
      <vt:lpstr>The 3rd Generation Partnership Project  </vt:lpstr>
      <vt:lpstr>Technical Specification Groups</vt:lpstr>
      <vt:lpstr>3GPP Evolution</vt:lpstr>
      <vt:lpstr>How is EPC different to current core networks?</vt:lpstr>
      <vt:lpstr>2G/3G architecture domains</vt:lpstr>
      <vt:lpstr>EPS architecture domains</vt:lpstr>
      <vt:lpstr>An all-IP core network</vt:lpstr>
      <vt:lpstr>Multiple access networks</vt:lpstr>
      <vt:lpstr>QoS in the EPS</vt:lpstr>
      <vt:lpstr>QoS in the EPS</vt:lpstr>
      <vt:lpstr>Differences between pre-EPS and EPS QoS</vt:lpstr>
      <vt:lpstr>Standards – Where are we now &amp; where are we heading?</vt:lpstr>
      <vt:lpstr>3GPP releases</vt:lpstr>
      <vt:lpstr>Building on releases</vt:lpstr>
      <vt:lpstr>Release 8</vt:lpstr>
      <vt:lpstr>Rel-9</vt:lpstr>
      <vt:lpstr>Rel-10</vt:lpstr>
      <vt:lpstr>Rel-11 (future)</vt:lpstr>
      <vt:lpstr>Conclusions</vt:lpstr>
      <vt:lpstr>Thank You!</vt:lpstr>
    </vt:vector>
  </TitlesOfParts>
  <Company>ETSI MCC / 3GPP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Standardisation and Developments within SAE</dc:title>
  <dc:subject>NGCN 2011</dc:subject>
  <dc:creator>Frederic Firmin</dc:creator>
  <cp:lastModifiedBy>Kevin Flynn</cp:lastModifiedBy>
  <cp:revision>15</cp:revision>
  <dcterms:created xsi:type="dcterms:W3CDTF">2011-03-23T10:22:58Z</dcterms:created>
  <dcterms:modified xsi:type="dcterms:W3CDTF">2011-06-14T09:11:18Z</dcterms:modified>
</cp:coreProperties>
</file>