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3"/>
  </p:notesMasterIdLst>
  <p:handoutMasterIdLst>
    <p:handoutMasterId r:id="rId24"/>
  </p:handoutMasterIdLst>
  <p:sldIdLst>
    <p:sldId id="303" r:id="rId2"/>
    <p:sldId id="304" r:id="rId3"/>
    <p:sldId id="305" r:id="rId4"/>
    <p:sldId id="306" r:id="rId5"/>
    <p:sldId id="307" r:id="rId6"/>
    <p:sldId id="308" r:id="rId7"/>
    <p:sldId id="309" r:id="rId8"/>
    <p:sldId id="310" r:id="rId9"/>
    <p:sldId id="311" r:id="rId10"/>
    <p:sldId id="313" r:id="rId11"/>
    <p:sldId id="314" r:id="rId12"/>
    <p:sldId id="315" r:id="rId13"/>
    <p:sldId id="317" r:id="rId14"/>
    <p:sldId id="318" r:id="rId15"/>
    <p:sldId id="319" r:id="rId16"/>
    <p:sldId id="320" r:id="rId17"/>
    <p:sldId id="322" r:id="rId18"/>
    <p:sldId id="323" r:id="rId19"/>
    <p:sldId id="324" r:id="rId20"/>
    <p:sldId id="325" r:id="rId21"/>
    <p:sldId id="326" r:id="rId22"/>
  </p:sldIdLst>
  <p:sldSz cx="9144000" cy="6858000" type="screen4x3"/>
  <p:notesSz cx="6797675" cy="9928225"/>
  <p:defaultTextStyle>
    <a:defPPr>
      <a:defRPr lang="en-GB"/>
    </a:defPPr>
    <a:lvl1pPr algn="l" rtl="0" eaLnBrk="0" fontAlgn="base" hangingPunct="0">
      <a:spcBef>
        <a:spcPct val="0"/>
      </a:spcBef>
      <a:spcAft>
        <a:spcPct val="0"/>
      </a:spcAft>
      <a:defRPr sz="10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2AF2F"/>
    <a:srgbClr val="72732F"/>
    <a:srgbClr val="B1D254"/>
    <a:srgbClr val="C6D254"/>
    <a:srgbClr val="2A6EA8"/>
    <a:srgbClr val="FF3300"/>
    <a:srgbClr val="5C88D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94625" autoAdjust="0"/>
  </p:normalViewPr>
  <p:slideViewPr>
    <p:cSldViewPr snapToGrid="0">
      <p:cViewPr varScale="1">
        <p:scale>
          <a:sx n="95" d="100"/>
          <a:sy n="95" d="100"/>
        </p:scale>
        <p:origin x="-96" y="-4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18"/>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flynn\Local%20Settings\Temp\wzb267\SA_Index.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14"/>
          <c:dPt>
            <c:idx val="2"/>
            <c:spPr>
              <a:solidFill>
                <a:srgbClr val="92D050"/>
              </a:solidFill>
            </c:spPr>
          </c:dPt>
          <c:cat>
            <c:strRef>
              <c:f>Sheet1!$A$1:$A$3</c:f>
              <c:strCache>
                <c:ptCount val="3"/>
                <c:pt idx="0">
                  <c:v>Asia</c:v>
                </c:pt>
                <c:pt idx="1">
                  <c:v>Europe Middle East &amp; Africa</c:v>
                </c:pt>
                <c:pt idx="2">
                  <c:v>North America</c:v>
                </c:pt>
              </c:strCache>
            </c:strRef>
          </c:cat>
          <c:val>
            <c:numRef>
              <c:f>Sheet1!$B$1:$B$3</c:f>
              <c:numCache>
                <c:formatCode>General</c:formatCode>
                <c:ptCount val="3"/>
                <c:pt idx="0">
                  <c:v>4517</c:v>
                </c:pt>
                <c:pt idx="1">
                  <c:v>4689</c:v>
                </c:pt>
                <c:pt idx="2">
                  <c:v>2006</c:v>
                </c:pt>
              </c:numCache>
            </c:numRef>
          </c:val>
        </c:ser>
      </c:pie3DChart>
      <c:spPr>
        <a:ln>
          <a:noFill/>
        </a:ln>
      </c:spPr>
    </c:plotArea>
    <c:legend>
      <c:legendPos val="r"/>
      <c:layout/>
    </c:legend>
    <c:plotVisOnly val="1"/>
  </c:chart>
  <c:spPr>
    <a:noFill/>
    <a:ln>
      <a:noFill/>
    </a:ln>
    <a:effectLst>
      <a:outerShdw blurRad="76200" dist="12700" dir="2700000" sy="-23000" kx="-800400" algn="bl" rotWithShape="0">
        <a:prstClr val="black">
          <a:alpha val="20000"/>
        </a:prstClr>
      </a:outerShdw>
    </a:effectLst>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defRPr>
            </a:lvl1pPr>
          </a:lstStyle>
          <a:p>
            <a:pPr>
              <a:defRPr/>
            </a:pPr>
            <a:fld id="{0677659F-6806-42A3-BF3F-79210CFC4DE5}" type="datetime1">
              <a:rPr lang="en-US"/>
              <a:pPr>
                <a:defRPr/>
              </a:pPr>
              <a:t>1/7/2011</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itchFamily="18" charset="0"/>
              </a:defRPr>
            </a:lvl1pPr>
          </a:lstStyle>
          <a:p>
            <a:pPr>
              <a:defRPr/>
            </a:pPr>
            <a:fld id="{C242C9DF-5E2D-4608-B8F7-6879766448D6}"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defRPr>
            </a:lvl1pPr>
          </a:lstStyle>
          <a:p>
            <a:pPr>
              <a:defRPr/>
            </a:pPr>
            <a:fld id="{D179C700-D60D-4536-86E0-3AB9E4882DD6}" type="datetime1">
              <a:rPr lang="en-US"/>
              <a:pPr>
                <a:defRPr/>
              </a:pPr>
              <a:t>1/7/2011</a:t>
            </a:fld>
            <a:endParaRPr lang="en-US" dirty="0"/>
          </a:p>
        </p:txBody>
      </p:sp>
      <p:sp>
        <p:nvSpPr>
          <p:cNvPr id="23556" name="Rectangle 4"/>
          <p:cNvSpPr>
            <a:spLocks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itchFamily="18" charset="0"/>
              </a:defRPr>
            </a:lvl1pPr>
          </a:lstStyle>
          <a:p>
            <a:pPr>
              <a:defRPr/>
            </a:pPr>
            <a:fld id="{F14FEE67-879C-4DA4-973F-5485E1F305A2}"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AC54B03-BF13-4928-B5A2-26244A8A2C61}" type="slidenum">
              <a:rPr lang="en-GB" smtClean="0"/>
              <a:pPr/>
              <a:t>1</a:t>
            </a:fld>
            <a:endParaRPr lang="en-GB" smtClean="0"/>
          </a:p>
        </p:txBody>
      </p:sp>
      <p:sp>
        <p:nvSpPr>
          <p:cNvPr id="24579" name="Rectangle 2"/>
          <p:cNvSpPr>
            <a:spLocks noChangeArrowheads="1" noTextEdit="1"/>
          </p:cNvSpPr>
          <p:nvPr>
            <p:ph type="sldImg"/>
          </p:nvPr>
        </p:nvSpPr>
        <p:spPr>
          <a:xfrm>
            <a:off x="915988" y="742950"/>
            <a:ext cx="4967287" cy="3725863"/>
          </a:xfrm>
          <a:ln/>
        </p:spPr>
      </p:sp>
      <p:sp>
        <p:nvSpPr>
          <p:cNvPr id="24580" name="Rectangle 3"/>
          <p:cNvSpPr>
            <a:spLocks noGrp="1" noChangeArrowheads="1"/>
          </p:cNvSpPr>
          <p:nvPr>
            <p:ph type="body" idx="1"/>
          </p:nvPr>
        </p:nvSpPr>
        <p:spPr>
          <a:xfrm>
            <a:off x="904875" y="4718050"/>
            <a:ext cx="4987925" cy="44672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5D1F1247-8A5A-4DBC-8CDF-E07FAC5DC64D}" type="slidenum">
              <a:rPr lang="ja-JP" altLang="en-GB" smtClean="0"/>
              <a:pPr/>
              <a:t>13</a:t>
            </a:fld>
            <a:endParaRPr lang="en-GB"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712E0217-B474-44CF-BAF4-C3A573753CAE}" type="slidenum">
              <a:rPr lang="en-GB" smtClean="0"/>
              <a:pPr/>
              <a:t>15</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p:txBody>
          <a:bodyPr/>
          <a:lstStyle>
            <a:lvl1pPr>
              <a:defRPr/>
            </a:lvl1pPr>
          </a:lstStyle>
          <a:p>
            <a:pPr>
              <a:defRPr/>
            </a:pPr>
            <a:fld id="{D80BD140-C16C-43D9-9183-2DF4D002B758}" type="slidenum">
              <a:rPr lang="en-GB"/>
              <a:pPr>
                <a:defRPr/>
              </a:pPr>
              <a:t>‹#›</a:t>
            </a:fld>
            <a:endParaRPr lang="en-GB"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2B62F75D-3A33-43C2-9BD4-878440A49EBD}" type="slidenum">
              <a:rPr lang="en-GB"/>
              <a:pPr>
                <a:defRPr/>
              </a:pPr>
              <a:t>‹#›</a:t>
            </a:fld>
            <a:endParaRPr lang="en-GB"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228600"/>
            <a:ext cx="2097087" cy="60563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2600" y="228600"/>
            <a:ext cx="6142038"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4AA74A16-CE07-432E-AFA4-72A05C41E27D}" type="slidenum">
              <a:rPr lang="en-GB"/>
              <a:pPr>
                <a:defRPr/>
              </a:pPr>
              <a:t>‹#›</a:t>
            </a:fld>
            <a:endParaRPr lang="en-GB"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2600" y="228600"/>
            <a:ext cx="6834188"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54150"/>
            <a:ext cx="8388350" cy="4830763"/>
          </a:xfrm>
        </p:spPr>
        <p:txBody>
          <a:bodyPr/>
          <a:lstStyle/>
          <a:p>
            <a:pPr lvl="0"/>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2D5B9B11-E2A4-42FE-921A-46FB87981D5A}" type="slidenum">
              <a:rPr lang="en-GB"/>
              <a:pPr>
                <a:defRPr/>
              </a:pPr>
              <a:t>‹#›</a:t>
            </a:fld>
            <a:endParaRPr lang="en-GB"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F3E40F03-149A-4644-882B-A5FF73203C40}" type="slidenum">
              <a:rPr lang="en-GB"/>
              <a:pPr>
                <a:defRPr/>
              </a:pPr>
              <a:t>‹#›</a:t>
            </a:fld>
            <a:endParaRPr lang="en-GB"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6316DA0-A8FC-4A4C-B4C2-7B13EA169C6E}" type="slidenum">
              <a:rPr lang="en-GB"/>
              <a:pPr>
                <a:defRPr/>
              </a:pPr>
              <a:t>‹#›</a:t>
            </a:fld>
            <a:endParaRPr lang="en-GB"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54150"/>
            <a:ext cx="4117975"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56150" y="1454150"/>
            <a:ext cx="4117975"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8EAEDE47-EA33-41C6-912F-5E7D2BEFBCA4}" type="slidenum">
              <a:rPr lang="en-GB"/>
              <a:pPr>
                <a:defRPr/>
              </a:pPr>
              <a:t>‹#›</a:t>
            </a:fld>
            <a:endParaRPr lang="en-GB"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7E25B435-6032-4F41-9F22-AF0A8684C377}" type="slidenum">
              <a:rPr lang="en-GB"/>
              <a:pPr>
                <a:defRPr/>
              </a:pPr>
              <a:t>‹#›</a:t>
            </a:fld>
            <a:endParaRPr lang="en-GB"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79F60FC7-BA40-442A-A50F-BDE2F935354E}" type="slidenum">
              <a:rPr lang="en-GB"/>
              <a:pPr>
                <a:defRPr/>
              </a:pPr>
              <a:t>‹#›</a:t>
            </a:fld>
            <a:endParaRPr lang="en-GB"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5D39503-9A1C-4388-96E2-B447D6D175F1}" type="slidenum">
              <a:rPr lang="en-GB"/>
              <a:pPr>
                <a:defRPr/>
              </a:pPr>
              <a:t>‹#›</a:t>
            </a:fld>
            <a:endParaRPr lang="en-GB"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54393B6-A33C-4219-9558-977443B63362}" type="slidenum">
              <a:rPr lang="en-GB"/>
              <a:pPr>
                <a:defRPr/>
              </a:pPr>
              <a:t>‹#›</a:t>
            </a:fld>
            <a:endParaRPr lang="en-GB"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576FEA3-2E91-4E07-939F-CF5EE6BBC2E5}" type="slidenum">
              <a:rPr lang="en-GB"/>
              <a:pPr>
                <a:defRPr/>
              </a:pPr>
              <a:t>‹#›</a:t>
            </a:fld>
            <a:endParaRPr lang="en-GB"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3GPP-Group-2010.jpg"/>
          <p:cNvPicPr>
            <a:picLocks noChangeAspect="1"/>
          </p:cNvPicPr>
          <p:nvPr userDrawn="1"/>
        </p:nvPicPr>
        <p:blipFill>
          <a:blip r:embed="rId14" cstate="print"/>
          <a:srcRect/>
          <a:stretch>
            <a:fillRect/>
          </a:stretch>
        </p:blipFill>
        <p:spPr bwMode="auto">
          <a:xfrm>
            <a:off x="26988" y="119063"/>
            <a:ext cx="2057400" cy="1100137"/>
          </a:xfrm>
          <a:prstGeom prst="rect">
            <a:avLst/>
          </a:prstGeom>
          <a:noFill/>
          <a:ln w="9525">
            <a:noFill/>
            <a:miter lim="800000"/>
            <a:headEnd/>
            <a:tailEnd/>
          </a:ln>
        </p:spPr>
      </p:pic>
      <p:sp>
        <p:nvSpPr>
          <p:cNvPr id="56334" name="AutoShape 14"/>
          <p:cNvSpPr>
            <a:spLocks noChangeArrowheads="1"/>
          </p:cNvSpPr>
          <p:nvPr userDrawn="1"/>
        </p:nvSpPr>
        <p:spPr bwMode="auto">
          <a:xfrm>
            <a:off x="590550" y="6373813"/>
            <a:ext cx="6054725" cy="323850"/>
          </a:xfrm>
          <a:prstGeom prst="homePlate">
            <a:avLst>
              <a:gd name="adj" fmla="val 91576"/>
            </a:avLst>
          </a:prstGeom>
          <a:solidFill>
            <a:srgbClr val="72AF2F">
              <a:alpha val="95000"/>
            </a:srgbClr>
          </a:solidFill>
          <a:ln w="9525">
            <a:noFill/>
            <a:miter lim="800000"/>
            <a:headEnd/>
            <a:tailEnd/>
          </a:ln>
          <a:effectLst/>
        </p:spPr>
        <p:txBody>
          <a:bodyPr wrap="none" anchor="ctr"/>
          <a:lstStyle/>
          <a:p>
            <a:pPr>
              <a:defRPr/>
            </a:pPr>
            <a:endParaRPr lang="en-GB" dirty="0">
              <a:latin typeface="Arial" charset="0"/>
            </a:endParaRPr>
          </a:p>
        </p:txBody>
      </p:sp>
      <p:pic>
        <p:nvPicPr>
          <p:cNvPr id="1028" name="Picture 7" descr="green2.jpg"/>
          <p:cNvPicPr>
            <a:picLocks noChangeAspect="1"/>
          </p:cNvPicPr>
          <p:nvPr/>
        </p:nvPicPr>
        <p:blipFill>
          <a:blip r:embed="rId15" cstate="print"/>
          <a:srcRect/>
          <a:stretch>
            <a:fillRect/>
          </a:stretch>
        </p:blipFill>
        <p:spPr bwMode="auto">
          <a:xfrm>
            <a:off x="8562975" y="6475413"/>
            <a:ext cx="365125" cy="239712"/>
          </a:xfrm>
          <a:prstGeom prst="rect">
            <a:avLst/>
          </a:prstGeom>
          <a:noFill/>
          <a:ln w="9525">
            <a:noFill/>
            <a:miter lim="800000"/>
            <a:headEnd/>
            <a:tailEnd/>
          </a:ln>
        </p:spPr>
      </p:pic>
      <p:sp>
        <p:nvSpPr>
          <p:cNvPr id="1029" name="Title Placeholder 1"/>
          <p:cNvSpPr>
            <a:spLocks noGrp="1"/>
          </p:cNvSpPr>
          <p:nvPr>
            <p:ph type="title"/>
          </p:nvPr>
        </p:nvSpPr>
        <p:spPr bwMode="auto">
          <a:xfrm>
            <a:off x="2084388" y="228600"/>
            <a:ext cx="523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0" name="Text Placeholder 2"/>
          <p:cNvSpPr>
            <a:spLocks noGrp="1"/>
          </p:cNvSpPr>
          <p:nvPr>
            <p:ph type="body" idx="1"/>
          </p:nvPr>
        </p:nvSpPr>
        <p:spPr bwMode="auto">
          <a:xfrm>
            <a:off x="485775" y="1454150"/>
            <a:ext cx="838835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1" name="Picture 6" descr="3GPP_TM_RD.jpg"/>
          <p:cNvPicPr>
            <a:picLocks noChangeAspect="1"/>
          </p:cNvPicPr>
          <p:nvPr/>
        </p:nvPicPr>
        <p:blipFill>
          <a:blip r:embed="rId16" cstate="print"/>
          <a:srcRect/>
          <a:stretch>
            <a:fillRect/>
          </a:stretch>
        </p:blipFill>
        <p:spPr bwMode="auto">
          <a:xfrm>
            <a:off x="7383463" y="188913"/>
            <a:ext cx="1493837" cy="869950"/>
          </a:xfrm>
          <a:prstGeom prst="rect">
            <a:avLst/>
          </a:prstGeom>
          <a:noFill/>
          <a:ln w="9525">
            <a:noFill/>
            <a:miter lim="800000"/>
            <a:headEnd/>
            <a:tailEnd/>
          </a:ln>
        </p:spPr>
      </p:pic>
      <p:sp>
        <p:nvSpPr>
          <p:cNvPr id="9" name="Slide Number Placeholder 5"/>
          <p:cNvSpPr>
            <a:spLocks noGrp="1"/>
          </p:cNvSpPr>
          <p:nvPr>
            <p:ph type="sldNum" sz="quarter" idx="4"/>
          </p:nvPr>
        </p:nvSpPr>
        <p:spPr>
          <a:xfrm>
            <a:off x="8558213" y="6483350"/>
            <a:ext cx="395287" cy="222250"/>
          </a:xfrm>
          <a:prstGeom prst="rect">
            <a:avLst/>
          </a:prstGeom>
        </p:spPr>
        <p:txBody>
          <a:bodyPr/>
          <a:lstStyle>
            <a:lvl1pPr eaLnBrk="1" hangingPunct="1">
              <a:defRPr sz="1100">
                <a:solidFill>
                  <a:schemeClr val="bg1"/>
                </a:solidFill>
                <a:latin typeface="Arial" charset="0"/>
              </a:defRPr>
            </a:lvl1pPr>
          </a:lstStyle>
          <a:p>
            <a:pPr>
              <a:defRPr/>
            </a:pPr>
            <a:fld id="{692A3E4B-5165-4D1D-B9DF-F36A71B36F1A}" type="slidenum">
              <a:rPr lang="en-GB"/>
              <a:pPr>
                <a:defRPr/>
              </a:pPr>
              <a:t>‹#›</a:t>
            </a:fld>
            <a:endParaRPr lang="en-GB" dirty="0"/>
          </a:p>
        </p:txBody>
      </p:sp>
      <p:pic>
        <p:nvPicPr>
          <p:cNvPr id="1033" name="Picture 7" descr="green2.jpg"/>
          <p:cNvPicPr>
            <a:picLocks noChangeAspect="1"/>
          </p:cNvPicPr>
          <p:nvPr userDrawn="1"/>
        </p:nvPicPr>
        <p:blipFill>
          <a:blip r:embed="rId15" cstate="print"/>
          <a:srcRect/>
          <a:stretch>
            <a:fillRect/>
          </a:stretch>
        </p:blipFill>
        <p:spPr bwMode="auto">
          <a:xfrm>
            <a:off x="8562975" y="6475413"/>
            <a:ext cx="365125" cy="239712"/>
          </a:xfrm>
          <a:prstGeom prst="rect">
            <a:avLst/>
          </a:prstGeom>
          <a:noFill/>
          <a:ln w="9525">
            <a:noFill/>
            <a:miter lim="800000"/>
            <a:headEnd/>
            <a:tailEnd/>
          </a:ln>
        </p:spPr>
      </p:pic>
      <p:pic>
        <p:nvPicPr>
          <p:cNvPr id="1034" name="Picture 6" descr="3GPP_TM_RD.jpg"/>
          <p:cNvPicPr>
            <a:picLocks noChangeAspect="1"/>
          </p:cNvPicPr>
          <p:nvPr userDrawn="1"/>
        </p:nvPicPr>
        <p:blipFill>
          <a:blip r:embed="rId16" cstate="print"/>
          <a:srcRect/>
          <a:stretch>
            <a:fillRect/>
          </a:stretch>
        </p:blipFill>
        <p:spPr bwMode="auto">
          <a:xfrm>
            <a:off x="7383463" y="188913"/>
            <a:ext cx="1493837" cy="869950"/>
          </a:xfrm>
          <a:prstGeom prst="rect">
            <a:avLst/>
          </a:prstGeom>
          <a:noFill/>
          <a:ln w="9525">
            <a:noFill/>
            <a:miter lim="800000"/>
            <a:headEnd/>
            <a:tailEnd/>
          </a:ln>
        </p:spPr>
      </p:pic>
      <p:pic>
        <p:nvPicPr>
          <p:cNvPr id="1035" name="Picture 13" descr="green2.jpg"/>
          <p:cNvPicPr>
            <a:picLocks noChangeAspect="1"/>
          </p:cNvPicPr>
          <p:nvPr userDrawn="1"/>
        </p:nvPicPr>
        <p:blipFill>
          <a:blip r:embed="rId15" cstate="print"/>
          <a:srcRect/>
          <a:stretch>
            <a:fillRect/>
          </a:stretch>
        </p:blipFill>
        <p:spPr bwMode="auto">
          <a:xfrm>
            <a:off x="8562975" y="6475413"/>
            <a:ext cx="365125" cy="239712"/>
          </a:xfrm>
          <a:prstGeom prst="rect">
            <a:avLst/>
          </a:prstGeom>
          <a:noFill/>
          <a:ln w="9525">
            <a:noFill/>
            <a:miter lim="800000"/>
            <a:headEnd/>
            <a:tailEnd/>
          </a:ln>
        </p:spPr>
      </p:pic>
      <p:sp>
        <p:nvSpPr>
          <p:cNvPr id="56336" name="Text Box 16"/>
          <p:cNvSpPr txBox="1">
            <a:spLocks noChangeArrowheads="1"/>
          </p:cNvSpPr>
          <p:nvPr userDrawn="1"/>
        </p:nvSpPr>
        <p:spPr bwMode="auto">
          <a:xfrm>
            <a:off x="622300" y="6427788"/>
            <a:ext cx="5792788" cy="244475"/>
          </a:xfrm>
          <a:prstGeom prst="rect">
            <a:avLst/>
          </a:prstGeom>
          <a:noFill/>
          <a:ln w="9525">
            <a:noFill/>
            <a:miter lim="800000"/>
            <a:headEnd/>
            <a:tailEnd/>
          </a:ln>
          <a:effectLst/>
        </p:spPr>
        <p:txBody>
          <a:bodyPr>
            <a:spAutoFit/>
          </a:bodyPr>
          <a:lstStyle/>
          <a:p>
            <a:pPr>
              <a:spcBef>
                <a:spcPct val="50000"/>
              </a:spcBef>
              <a:defRPr/>
            </a:pPr>
            <a:r>
              <a:rPr lang="en-GB" dirty="0">
                <a:solidFill>
                  <a:schemeClr val="bg1"/>
                </a:solidFill>
                <a:latin typeface="Arial" charset="0"/>
              </a:rPr>
              <a:t>© 3GPP 2010   -   </a:t>
            </a:r>
            <a:r>
              <a:rPr lang="en-GB" dirty="0">
                <a:solidFill>
                  <a:schemeClr val="bg1"/>
                </a:solidFill>
                <a:latin typeface="Arial" charset="0"/>
              </a:rPr>
              <a:t>Africa Com, Cape Town, 10-11</a:t>
            </a:r>
            <a:r>
              <a:rPr lang="en-GB" dirty="0">
                <a:solidFill>
                  <a:schemeClr val="bg1"/>
                </a:solidFill>
              </a:rPr>
              <a:t> November </a:t>
            </a:r>
            <a:r>
              <a:rPr lang="en-GB" dirty="0">
                <a:solidFill>
                  <a:schemeClr val="bg1"/>
                </a:solidFill>
              </a:rPr>
              <a:t>2010</a:t>
            </a:r>
            <a:endParaRPr lang="en-GB" dirty="0">
              <a:solidFill>
                <a:schemeClr val="bg1"/>
              </a:solidFill>
              <a:latin typeface="Arial" charset="0"/>
            </a:endParaRPr>
          </a:p>
        </p:txBody>
      </p:sp>
      <p:sp>
        <p:nvSpPr>
          <p:cNvPr id="13" name="TextBox 12"/>
          <p:cNvSpPr txBox="1"/>
          <p:nvPr userDrawn="1"/>
        </p:nvSpPr>
        <p:spPr>
          <a:xfrm>
            <a:off x="255588" y="1179513"/>
            <a:ext cx="1770062" cy="200025"/>
          </a:xfrm>
          <a:prstGeom prst="rect">
            <a:avLst/>
          </a:prstGeom>
          <a:noFill/>
        </p:spPr>
        <p:txBody>
          <a:bodyPr wrap="none">
            <a:spAutoFit/>
          </a:bodyPr>
          <a:lstStyle/>
          <a:p>
            <a:pPr>
              <a:defRPr/>
            </a:pPr>
            <a:r>
              <a:rPr lang="en-GB" sz="700" dirty="0">
                <a:solidFill>
                  <a:srgbClr val="FFC000"/>
                </a:solidFill>
                <a:latin typeface="Arial Black" pitchFamily="34" charset="0"/>
              </a:rPr>
              <a:t>THE Mobile Broadband Standard</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200" algn="ctr" rtl="0" eaLnBrk="0" fontAlgn="base" hangingPunct="0">
        <a:spcBef>
          <a:spcPct val="0"/>
        </a:spcBef>
        <a:spcAft>
          <a:spcPct val="0"/>
        </a:spcAft>
        <a:defRPr sz="3200">
          <a:solidFill>
            <a:srgbClr val="FF0000"/>
          </a:solidFill>
          <a:latin typeface="Calibri" pitchFamily="34" charset="0"/>
        </a:defRPr>
      </a:lvl6pPr>
      <a:lvl7pPr marL="914400" algn="ctr" rtl="0" eaLnBrk="0" fontAlgn="base" hangingPunct="0">
        <a:spcBef>
          <a:spcPct val="0"/>
        </a:spcBef>
        <a:spcAft>
          <a:spcPct val="0"/>
        </a:spcAft>
        <a:defRPr sz="3200">
          <a:solidFill>
            <a:srgbClr val="FF0000"/>
          </a:solidFill>
          <a:latin typeface="Calibri" pitchFamily="34" charset="0"/>
        </a:defRPr>
      </a:lvl7pPr>
      <a:lvl8pPr marL="1371600" algn="ctr" rtl="0" eaLnBrk="0" fontAlgn="base" hangingPunct="0">
        <a:spcBef>
          <a:spcPct val="0"/>
        </a:spcBef>
        <a:spcAft>
          <a:spcPct val="0"/>
        </a:spcAft>
        <a:defRPr sz="3200">
          <a:solidFill>
            <a:srgbClr val="FF0000"/>
          </a:solidFill>
          <a:latin typeface="Calibri" pitchFamily="34" charset="0"/>
        </a:defRPr>
      </a:lvl8pPr>
      <a:lvl9pPr marL="1828800" algn="ctr" rtl="0" eaLnBrk="0" fontAlgn="base" hangingPunct="0">
        <a:spcBef>
          <a:spcPct val="0"/>
        </a:spcBef>
        <a:spcAft>
          <a:spcPct val="0"/>
        </a:spcAft>
        <a:defRPr sz="3200">
          <a:solidFill>
            <a:srgbClr val="FF0000"/>
          </a:solidFill>
          <a:latin typeface="Calibri" pitchFamily="34" charset="0"/>
        </a:defRPr>
      </a:lvl9pPr>
    </p:titleStyle>
    <p:bodyStyle>
      <a:lvl1pPr marL="342900" indent="-342900" algn="l" rtl="0" eaLnBrk="0" fontAlgn="base" hangingPunct="0">
        <a:spcBef>
          <a:spcPct val="20000"/>
        </a:spcBef>
        <a:spcAft>
          <a:spcPct val="0"/>
        </a:spcAft>
        <a:buBlip>
          <a:blip r:embed="rId17"/>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rgentcomm.com/networks_and_systems/news/700-mhz-lte-support-20090611/"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3GPP-Group-2010.jpg"/>
          <p:cNvPicPr>
            <a:picLocks noChangeAspect="1"/>
          </p:cNvPicPr>
          <p:nvPr/>
        </p:nvPicPr>
        <p:blipFill>
          <a:blip r:embed="rId3" cstate="print">
            <a:duotone>
              <a:schemeClr val="bg2">
                <a:shade val="45000"/>
                <a:satMod val="135000"/>
              </a:schemeClr>
              <a:prstClr val="white"/>
            </a:duotone>
          </a:blip>
          <a:srcRect/>
          <a:stretch>
            <a:fillRect/>
          </a:stretch>
        </p:blipFill>
        <p:spPr bwMode="auto">
          <a:xfrm>
            <a:off x="-1037" y="1123576"/>
            <a:ext cx="9145037" cy="4890053"/>
          </a:xfrm>
          <a:prstGeom prst="rect">
            <a:avLst/>
          </a:prstGeom>
          <a:noFill/>
          <a:ln w="9525">
            <a:noFill/>
            <a:miter lim="800000"/>
            <a:headEnd/>
            <a:tailEnd/>
          </a:ln>
        </p:spPr>
      </p:pic>
      <p:sp>
        <p:nvSpPr>
          <p:cNvPr id="2051"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F03EA82-971F-4A87-A002-C7CA5ABAB378}" type="slidenum">
              <a:rPr lang="en-GB" smtClean="0">
                <a:latin typeface="Arial" pitchFamily="34" charset="0"/>
              </a:rPr>
              <a:pPr/>
              <a:t>1</a:t>
            </a:fld>
            <a:endParaRPr lang="en-GB" smtClean="0">
              <a:latin typeface="Arial" pitchFamily="34" charset="0"/>
            </a:endParaRPr>
          </a:p>
        </p:txBody>
      </p:sp>
      <p:sp>
        <p:nvSpPr>
          <p:cNvPr id="9219" name="Rectangle 2"/>
          <p:cNvSpPr>
            <a:spLocks noGrp="1" noChangeArrowheads="1"/>
          </p:cNvSpPr>
          <p:nvPr>
            <p:ph type="ctrTitle" idx="4294967295"/>
          </p:nvPr>
        </p:nvSpPr>
        <p:spPr>
          <a:xfrm>
            <a:off x="665163" y="2209800"/>
            <a:ext cx="7878762" cy="3963988"/>
          </a:xfrm>
        </p:spPr>
        <p:txBody>
          <a:bodyPr rtlCol="0">
            <a:normAutofit/>
          </a:bodyPr>
          <a:lstStyle/>
          <a:p>
            <a:pPr eaLnBrk="1" hangingPunct="1">
              <a:defRPr/>
            </a:pPr>
            <a:r>
              <a:rPr lang="en-GB" b="1" i="1" dirty="0" smtClean="0">
                <a:effectLst>
                  <a:outerShdw blurRad="38100" dist="38100" dir="2700000" algn="tl">
                    <a:srgbClr val="C0C0C0"/>
                  </a:outerShdw>
                </a:effectLst>
              </a:rPr>
              <a:t>  </a:t>
            </a:r>
            <a:r>
              <a:rPr lang="en-GB" b="1" i="1" dirty="0" smtClean="0">
                <a:effectLst>
                  <a:outerShdw blurRad="38100" dist="38100" dir="2700000" algn="tl">
                    <a:srgbClr val="C0C0C0"/>
                  </a:outerShdw>
                </a:effectLst>
                <a:latin typeface="Arial" charset="0"/>
              </a:rPr>
              <a:t>3GPP Standards Update</a:t>
            </a:r>
            <a:r>
              <a:rPr lang="en-GB" dirty="0" smtClean="0">
                <a:latin typeface="Arial" charset="0"/>
              </a:rPr>
              <a:t> </a:t>
            </a:r>
            <a:r>
              <a:rPr lang="en-US" dirty="0" smtClean="0">
                <a:effectLst>
                  <a:outerShdw blurRad="38100" dist="38100" dir="2700000" algn="tl">
                    <a:srgbClr val="C0C0C0"/>
                  </a:outerShdw>
                </a:effectLst>
                <a:latin typeface="Arial" charset="0"/>
              </a:rPr>
              <a:t/>
            </a:r>
            <a:br>
              <a:rPr lang="en-US" dirty="0" smtClean="0">
                <a:effectLst>
                  <a:outerShdw blurRad="38100" dist="38100" dir="2700000" algn="tl">
                    <a:srgbClr val="C0C0C0"/>
                  </a:outerShdw>
                </a:effectLst>
                <a:latin typeface="Arial" charset="0"/>
              </a:rPr>
            </a:br>
            <a:r>
              <a:rPr lang="en-US" sz="2800" dirty="0" smtClean="0">
                <a:effectLst>
                  <a:outerShdw blurRad="38100" dist="38100" dir="2700000" algn="tl">
                    <a:srgbClr val="C0C0C0"/>
                  </a:outerShdw>
                </a:effectLst>
              </a:rPr>
              <a:t/>
            </a:r>
            <a:br>
              <a:rPr lang="en-US" sz="2800" dirty="0" smtClean="0">
                <a:effectLst>
                  <a:outerShdw blurRad="38100" dist="38100" dir="2700000" algn="tl">
                    <a:srgbClr val="C0C0C0"/>
                  </a:outerShdw>
                </a:effectLst>
              </a:rPr>
            </a:br>
            <a:endParaRPr lang="en-GB" sz="2800" dirty="0" smtClean="0">
              <a:effectLst>
                <a:outerShdw blurRad="38100" dist="38100" dir="2700000" algn="tl">
                  <a:srgbClr val="C0C0C0"/>
                </a:outerShdw>
              </a:effectLst>
            </a:endParaRPr>
          </a:p>
        </p:txBody>
      </p:sp>
      <p:sp>
        <p:nvSpPr>
          <p:cNvPr id="2053" name="Subtitle 6"/>
          <p:cNvSpPr>
            <a:spLocks noGrp="1"/>
          </p:cNvSpPr>
          <p:nvPr>
            <p:ph type="subTitle" idx="4294967295"/>
          </p:nvPr>
        </p:nvSpPr>
        <p:spPr>
          <a:xfrm>
            <a:off x="1417638" y="3894138"/>
            <a:ext cx="6524625" cy="1870075"/>
          </a:xfrm>
        </p:spPr>
        <p:txBody>
          <a:bodyPr/>
          <a:lstStyle/>
          <a:p>
            <a:pPr marL="0" indent="0" algn="ctr">
              <a:lnSpc>
                <a:spcPct val="80000"/>
              </a:lnSpc>
              <a:buFontTx/>
              <a:buNone/>
            </a:pPr>
            <a:r>
              <a:rPr lang="en-US" sz="2000" smtClean="0"/>
              <a:t/>
            </a:r>
            <a:br>
              <a:rPr lang="en-US" sz="2000" smtClean="0"/>
            </a:br>
            <a:r>
              <a:rPr lang="en-US" smtClean="0">
                <a:latin typeface="Arial" pitchFamily="34" charset="0"/>
              </a:rPr>
              <a:t>Adrian Scrase</a:t>
            </a:r>
          </a:p>
          <a:p>
            <a:pPr marL="0" indent="0" algn="ctr">
              <a:lnSpc>
                <a:spcPct val="80000"/>
              </a:lnSpc>
              <a:buFontTx/>
              <a:buNone/>
            </a:pPr>
            <a:endParaRPr lang="en-US" smtClean="0">
              <a:latin typeface="Arial" pitchFamily="34" charset="0"/>
            </a:endParaRPr>
          </a:p>
          <a:p>
            <a:pPr marL="0" indent="0" algn="ctr">
              <a:lnSpc>
                <a:spcPct val="80000"/>
              </a:lnSpc>
              <a:buFontTx/>
              <a:buNone/>
            </a:pPr>
            <a:r>
              <a:rPr lang="en-US" sz="2000" smtClean="0">
                <a:latin typeface="Arial" pitchFamily="34" charset="0"/>
              </a:rPr>
              <a:t>Head of 3GPP Mobile </a:t>
            </a:r>
          </a:p>
          <a:p>
            <a:pPr marL="0" indent="0" algn="ctr">
              <a:lnSpc>
                <a:spcPct val="80000"/>
              </a:lnSpc>
              <a:buFontTx/>
              <a:buNone/>
            </a:pPr>
            <a:r>
              <a:rPr lang="en-US" sz="2000" smtClean="0">
                <a:latin typeface="Arial" pitchFamily="34" charset="0"/>
              </a:rPr>
              <a:t>Competence Centre</a:t>
            </a:r>
          </a:p>
          <a:p>
            <a:pPr marL="0" indent="0" algn="ctr">
              <a:lnSpc>
                <a:spcPct val="80000"/>
              </a:lnSpc>
              <a:buFontTx/>
              <a:buNone/>
            </a:pPr>
            <a:endParaRPr lang="en-GB" sz="2000" smtClean="0">
              <a:latin typeface="Arial" pitchFamily="34" charset="0"/>
            </a:endParaRPr>
          </a:p>
        </p:txBody>
      </p:sp>
      <p:sp>
        <p:nvSpPr>
          <p:cNvPr id="2054" name="Slide Number Placeholder 4"/>
          <p:cNvSpPr txBox="1">
            <a:spLocks noGrp="1"/>
          </p:cNvSpPr>
          <p:nvPr/>
        </p:nvSpPr>
        <p:spPr bwMode="auto">
          <a:xfrm>
            <a:off x="8532813" y="6457950"/>
            <a:ext cx="395287" cy="222250"/>
          </a:xfrm>
          <a:prstGeom prst="rect">
            <a:avLst/>
          </a:prstGeom>
          <a:noFill/>
          <a:ln w="9525">
            <a:noFill/>
            <a:miter lim="800000"/>
            <a:headEnd/>
            <a:tailEnd/>
          </a:ln>
        </p:spPr>
        <p:txBody>
          <a:bodyPr/>
          <a:lstStyle/>
          <a:p>
            <a:pPr eaLnBrk="1" hangingPunct="1"/>
            <a:endParaRPr lang="en-US" sz="1100">
              <a:solidFill>
                <a:schemeClr val="bg1"/>
              </a:solidFill>
            </a:endParaRPr>
          </a:p>
        </p:txBody>
      </p:sp>
      <p:sp>
        <p:nvSpPr>
          <p:cNvPr id="2055" name="Rectangle 6"/>
          <p:cNvSpPr>
            <a:spLocks noChangeArrowheads="1"/>
          </p:cNvSpPr>
          <p:nvPr/>
        </p:nvSpPr>
        <p:spPr bwMode="auto">
          <a:xfrm>
            <a:off x="0" y="0"/>
            <a:ext cx="2252663" cy="1404938"/>
          </a:xfrm>
          <a:prstGeom prst="rect">
            <a:avLst/>
          </a:prstGeom>
          <a:solidFill>
            <a:schemeClr val="bg1"/>
          </a:solidFill>
          <a:ln w="9525" algn="ctr">
            <a:noFill/>
            <a:round/>
            <a:headEnd/>
            <a:tailEnd/>
          </a:ln>
        </p:spPr>
        <p:txBody>
          <a:bodyPr/>
          <a:lstStyle/>
          <a:p>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bwMode="auto">
          <a:xfrm>
            <a:off x="8305800" y="6400800"/>
            <a:ext cx="723900" cy="374650"/>
          </a:xfrm>
          <a:noFill/>
          <a:ln>
            <a:miter lim="800000"/>
            <a:headEnd/>
            <a:tailEnd/>
          </a:ln>
        </p:spPr>
        <p:txBody>
          <a:bodyPr vert="horz" wrap="square" lIns="91440" tIns="45720" rIns="91440" bIns="45720" numCol="1" anchor="t" anchorCtr="0" compatLnSpc="1">
            <a:prstTxWarp prst="textNoShape">
              <a:avLst/>
            </a:prstTxWarp>
          </a:bodyPr>
          <a:lstStyle/>
          <a:p>
            <a:fld id="{AFD32D68-1B66-4D5E-8A22-8AACE849CD95}" type="slidenum">
              <a:rPr lang="en-GB" smtClean="0">
                <a:latin typeface="Arial" pitchFamily="34" charset="0"/>
              </a:rPr>
              <a:pPr/>
              <a:t>10</a:t>
            </a:fld>
            <a:endParaRPr lang="en-GB" smtClean="0">
              <a:latin typeface="Arial" pitchFamily="34" charset="0"/>
            </a:endParaRPr>
          </a:p>
        </p:txBody>
      </p:sp>
      <p:sp>
        <p:nvSpPr>
          <p:cNvPr id="12291" name="Rectangle 2"/>
          <p:cNvSpPr>
            <a:spLocks noGrp="1" noChangeArrowheads="1"/>
          </p:cNvSpPr>
          <p:nvPr>
            <p:ph type="title" idx="4294967295"/>
          </p:nvPr>
        </p:nvSpPr>
        <p:spPr>
          <a:xfrm>
            <a:off x="1503363" y="136525"/>
            <a:ext cx="5659437" cy="1143000"/>
          </a:xfrm>
        </p:spPr>
        <p:txBody>
          <a:bodyPr/>
          <a:lstStyle/>
          <a:p>
            <a:pPr eaLnBrk="1" hangingPunct="1">
              <a:defRPr/>
            </a:pPr>
            <a:r>
              <a:rPr lang="en-US" sz="2800" dirty="0" smtClean="0">
                <a:solidFill>
                  <a:srgbClr val="004846"/>
                </a:solidFill>
                <a:latin typeface="Arial" pitchFamily="34" charset="0"/>
              </a:rPr>
              <a:t>3GPP LTE</a:t>
            </a:r>
            <a:r>
              <a:rPr lang="en-US" sz="1600" dirty="0" smtClean="0">
                <a:solidFill>
                  <a:srgbClr val="004846"/>
                </a:solidFill>
                <a:latin typeface="Arial" pitchFamily="34" charset="0"/>
              </a:rPr>
              <a:t/>
            </a:r>
            <a:br>
              <a:rPr lang="en-US" sz="1600" dirty="0" smtClean="0">
                <a:solidFill>
                  <a:srgbClr val="004846"/>
                </a:solidFill>
                <a:latin typeface="Arial" pitchFamily="34" charset="0"/>
              </a:rPr>
            </a:br>
            <a:r>
              <a:rPr lang="en-US" sz="1400" dirty="0" smtClean="0">
                <a:solidFill>
                  <a:schemeClr val="tx1">
                    <a:lumMod val="50000"/>
                    <a:lumOff val="50000"/>
                  </a:schemeClr>
                </a:solidFill>
                <a:latin typeface="Arial" pitchFamily="34" charset="0"/>
              </a:rPr>
              <a:t>Release 8</a:t>
            </a:r>
            <a:endParaRPr lang="en-GB" sz="1400" dirty="0" smtClean="0">
              <a:solidFill>
                <a:schemeClr val="tx1">
                  <a:lumMod val="50000"/>
                  <a:lumOff val="50000"/>
                </a:schemeClr>
              </a:solidFill>
              <a:latin typeface="Arial" pitchFamily="34" charset="0"/>
            </a:endParaRPr>
          </a:p>
        </p:txBody>
      </p:sp>
      <p:sp>
        <p:nvSpPr>
          <p:cNvPr id="11268" name="Rectangle 4"/>
          <p:cNvSpPr>
            <a:spLocks noChangeArrowheads="1"/>
          </p:cNvSpPr>
          <p:nvPr/>
        </p:nvSpPr>
        <p:spPr bwMode="auto">
          <a:xfrm>
            <a:off x="457200" y="1543050"/>
            <a:ext cx="8229600" cy="3282950"/>
          </a:xfrm>
          <a:prstGeom prst="rect">
            <a:avLst/>
          </a:prstGeom>
          <a:noFill/>
          <a:ln w="9525">
            <a:noFill/>
            <a:miter lim="800000"/>
            <a:headEnd/>
            <a:tailEnd/>
          </a:ln>
        </p:spPr>
        <p:txBody>
          <a:bodyPr/>
          <a:lstStyle/>
          <a:p>
            <a:pPr marL="342900" indent="-342900" eaLnBrk="1" hangingPunct="1">
              <a:spcBef>
                <a:spcPct val="20000"/>
              </a:spcBef>
              <a:buFontTx/>
              <a:buBlip>
                <a:blip r:embed="rId2"/>
              </a:buBlip>
            </a:pPr>
            <a:r>
              <a:rPr lang="en-GB" sz="1800"/>
              <a:t>Broadband data throughput</a:t>
            </a:r>
          </a:p>
          <a:p>
            <a:pPr marL="742950" lvl="1" indent="-285750" eaLnBrk="1" hangingPunct="1">
              <a:spcBef>
                <a:spcPct val="20000"/>
              </a:spcBef>
              <a:buClr>
                <a:srgbClr val="C00000"/>
              </a:buClr>
              <a:buFont typeface="Arial" pitchFamily="34" charset="0"/>
              <a:buChar char="•"/>
            </a:pPr>
            <a:r>
              <a:rPr lang="en-US" sz="1600"/>
              <a:t>Downlink target 3-4 times greater than HSDPA Release 6</a:t>
            </a:r>
          </a:p>
          <a:p>
            <a:pPr marL="742950" lvl="1" indent="-285750" eaLnBrk="1" hangingPunct="1">
              <a:spcBef>
                <a:spcPct val="20000"/>
              </a:spcBef>
              <a:buClr>
                <a:srgbClr val="C00000"/>
              </a:buClr>
              <a:buFont typeface="Arial" pitchFamily="34" charset="0"/>
              <a:buChar char="•"/>
            </a:pPr>
            <a:r>
              <a:rPr lang="en-US" sz="1600"/>
              <a:t>Uplink target 2-3 times greater than HSUPA Release 6</a:t>
            </a:r>
          </a:p>
          <a:p>
            <a:pPr marL="342900" indent="-342900" eaLnBrk="1" hangingPunct="1">
              <a:spcBef>
                <a:spcPct val="20000"/>
              </a:spcBef>
              <a:buFontTx/>
              <a:buBlip>
                <a:blip r:embed="rId2"/>
              </a:buBlip>
            </a:pPr>
            <a:r>
              <a:rPr lang="en-GB" sz="1800"/>
              <a:t>Increased cell edge bit rates</a:t>
            </a:r>
          </a:p>
          <a:p>
            <a:pPr marL="742950" lvl="1" indent="-285750" eaLnBrk="1" hangingPunct="1">
              <a:spcBef>
                <a:spcPct val="20000"/>
              </a:spcBef>
              <a:buClr>
                <a:srgbClr val="C00000"/>
              </a:buClr>
              <a:buFont typeface="Arial" pitchFamily="34" charset="0"/>
              <a:buChar char="•"/>
            </a:pPr>
            <a:r>
              <a:rPr lang="en-GB" sz="1600"/>
              <a:t>Downlink: 70% of the values at 5% of the Cumulative Distribution Function (CDF)</a:t>
            </a:r>
          </a:p>
          <a:p>
            <a:pPr marL="742950" lvl="1" indent="-285750" eaLnBrk="1" hangingPunct="1">
              <a:spcBef>
                <a:spcPct val="20000"/>
              </a:spcBef>
              <a:buClr>
                <a:srgbClr val="C00000"/>
              </a:buClr>
              <a:buFont typeface="Arial" pitchFamily="34" charset="0"/>
              <a:buChar char="•"/>
            </a:pPr>
            <a:r>
              <a:rPr lang="en-GB" sz="1600"/>
              <a:t>Uplink: same values at 5% of the Cumulative Distribution Function (CDF)</a:t>
            </a:r>
            <a:endParaRPr lang="en-US" sz="1600"/>
          </a:p>
          <a:p>
            <a:pPr marL="342900" indent="-342900" eaLnBrk="1" hangingPunct="1">
              <a:spcBef>
                <a:spcPct val="20000"/>
              </a:spcBef>
              <a:buFontTx/>
              <a:buBlip>
                <a:blip r:embed="rId2"/>
              </a:buBlip>
            </a:pPr>
            <a:r>
              <a:rPr lang="en-GB" sz="1800"/>
              <a:t>Significantly reduced latency</a:t>
            </a:r>
          </a:p>
          <a:p>
            <a:pPr marL="742950" lvl="1" indent="-285750" eaLnBrk="1" hangingPunct="1">
              <a:spcBef>
                <a:spcPct val="20000"/>
              </a:spcBef>
              <a:buClr>
                <a:srgbClr val="C00000"/>
              </a:buClr>
              <a:buFont typeface="Arial" pitchFamily="34" charset="0"/>
              <a:buChar char="•"/>
            </a:pPr>
            <a:endParaRPr lang="en-GB" sz="1400"/>
          </a:p>
        </p:txBody>
      </p:sp>
      <p:sp>
        <p:nvSpPr>
          <p:cNvPr id="11269" name="Rectangle 3"/>
          <p:cNvSpPr>
            <a:spLocks noChangeArrowheads="1"/>
          </p:cNvSpPr>
          <p:nvPr/>
        </p:nvSpPr>
        <p:spPr bwMode="auto">
          <a:xfrm>
            <a:off x="444500" y="3960813"/>
            <a:ext cx="7835900" cy="2152650"/>
          </a:xfrm>
          <a:prstGeom prst="rect">
            <a:avLst/>
          </a:prstGeom>
          <a:noFill/>
          <a:ln w="9525">
            <a:noFill/>
            <a:miter lim="800000"/>
            <a:headEnd/>
            <a:tailEnd/>
          </a:ln>
        </p:spPr>
        <p:txBody>
          <a:bodyPr/>
          <a:lstStyle/>
          <a:p>
            <a:pPr marL="342900" indent="-342900" eaLnBrk="1" hangingPunct="1">
              <a:spcBef>
                <a:spcPct val="20000"/>
              </a:spcBef>
              <a:buFontTx/>
              <a:buBlip>
                <a:blip r:embed="rId2"/>
              </a:buBlip>
            </a:pPr>
            <a:r>
              <a:rPr lang="en-GB" sz="1800"/>
              <a:t>High mobility</a:t>
            </a:r>
          </a:p>
          <a:p>
            <a:pPr marL="342900" indent="-342900" eaLnBrk="1" hangingPunct="1">
              <a:spcBef>
                <a:spcPct val="20000"/>
              </a:spcBef>
              <a:buFontTx/>
              <a:buBlip>
                <a:blip r:embed="rId2"/>
              </a:buBlip>
            </a:pPr>
            <a:r>
              <a:rPr lang="en-GB" sz="1800" u="sng"/>
              <a:t>Significantly reduced CAPEX and OPEX</a:t>
            </a:r>
          </a:p>
        </p:txBody>
      </p:sp>
      <p:sp>
        <p:nvSpPr>
          <p:cNvPr id="11270" name="Rectangle 6"/>
          <p:cNvSpPr>
            <a:spLocks noChangeArrowheads="1"/>
          </p:cNvSpPr>
          <p:nvPr/>
        </p:nvSpPr>
        <p:spPr bwMode="auto">
          <a:xfrm>
            <a:off x="3665538" y="5969000"/>
            <a:ext cx="1120775" cy="200025"/>
          </a:xfrm>
          <a:prstGeom prst="rect">
            <a:avLst/>
          </a:prstGeom>
          <a:solidFill>
            <a:schemeClr val="bg1"/>
          </a:solidFill>
          <a:ln w="9525">
            <a:noFill/>
            <a:miter lim="800000"/>
            <a:headEnd/>
            <a:tailEnd/>
          </a:ln>
        </p:spPr>
        <p:txBody>
          <a:bodyPr wrap="none">
            <a:spAutoFit/>
          </a:bodyPr>
          <a:lstStyle/>
          <a:p>
            <a:r>
              <a:rPr lang="en-US" sz="700"/>
              <a:t>www.3gpp.org/releases</a:t>
            </a:r>
          </a:p>
        </p:txBody>
      </p:sp>
      <p:sp>
        <p:nvSpPr>
          <p:cNvPr id="11271" name="Slide Number Placeholder 3"/>
          <p:cNvSpPr txBox="1">
            <a:spLocks/>
          </p:cNvSpPr>
          <p:nvPr/>
        </p:nvSpPr>
        <p:spPr bwMode="auto">
          <a:xfrm>
            <a:off x="8558213" y="6427788"/>
            <a:ext cx="585787" cy="304800"/>
          </a:xfrm>
          <a:prstGeom prst="rect">
            <a:avLst/>
          </a:prstGeom>
          <a:noFill/>
          <a:ln w="9525">
            <a:noFill/>
            <a:miter lim="800000"/>
            <a:headEnd/>
            <a:tailEnd/>
          </a:ln>
        </p:spPr>
        <p:txBody>
          <a:bodyPr/>
          <a:lstStyle/>
          <a:p>
            <a:pPr eaLnBrk="1" hangingPunct="1"/>
            <a:fld id="{08AD0A61-DB18-48E0-ADD9-3D6C96FBB028}" type="slidenum">
              <a:rPr lang="en-GB" sz="1100">
                <a:solidFill>
                  <a:schemeClr val="bg1"/>
                </a:solidFill>
              </a:rPr>
              <a:pPr eaLnBrk="1" hangingPunct="1"/>
              <a:t>10</a:t>
            </a:fld>
            <a:endParaRPr lang="en-GB" sz="1100">
              <a:solidFill>
                <a:schemeClr val="bg1"/>
              </a:solidFill>
            </a:endParaRPr>
          </a:p>
        </p:txBody>
      </p:sp>
    </p:spTree>
  </p:cSld>
  <p:clrMapOvr>
    <a:masterClrMapping/>
  </p:clrMapOvr>
  <p:transition spd="slow"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bwMode="auto">
          <a:xfrm>
            <a:off x="8528050" y="6442075"/>
            <a:ext cx="457200" cy="228600"/>
          </a:xfrm>
          <a:noFill/>
          <a:ln>
            <a:miter lim="800000"/>
            <a:headEnd/>
            <a:tailEnd/>
          </a:ln>
        </p:spPr>
        <p:txBody>
          <a:bodyPr vert="horz" wrap="square" lIns="91440" tIns="45720" rIns="91440" bIns="45720" numCol="1" anchor="t" anchorCtr="0" compatLnSpc="1">
            <a:prstTxWarp prst="textNoShape">
              <a:avLst/>
            </a:prstTxWarp>
          </a:bodyPr>
          <a:lstStyle/>
          <a:p>
            <a:fld id="{5A873DB4-F485-404E-B6F9-2F187AAE2BFA}" type="slidenum">
              <a:rPr lang="en-GB" smtClean="0">
                <a:latin typeface="Arial" pitchFamily="34" charset="0"/>
              </a:rPr>
              <a:pPr/>
              <a:t>11</a:t>
            </a:fld>
            <a:endParaRPr lang="en-GB" smtClean="0">
              <a:latin typeface="Arial" pitchFamily="34" charset="0"/>
            </a:endParaRPr>
          </a:p>
        </p:txBody>
      </p:sp>
      <p:sp>
        <p:nvSpPr>
          <p:cNvPr id="14340" name="Rectangle 4"/>
          <p:cNvSpPr>
            <a:spLocks noChangeArrowheads="1"/>
          </p:cNvSpPr>
          <p:nvPr/>
        </p:nvSpPr>
        <p:spPr bwMode="auto">
          <a:xfrm>
            <a:off x="454025" y="1408113"/>
            <a:ext cx="8509000" cy="4491037"/>
          </a:xfrm>
          <a:prstGeom prst="rect">
            <a:avLst/>
          </a:prstGeom>
          <a:noFill/>
          <a:ln w="9525">
            <a:noFill/>
            <a:miter lim="800000"/>
            <a:headEnd/>
            <a:tailEnd/>
          </a:ln>
        </p:spPr>
        <p:txBody>
          <a:bodyPr/>
          <a:lstStyle/>
          <a:p>
            <a:pPr marL="342900" indent="-342900" eaLnBrk="1" hangingPunct="1">
              <a:spcBef>
                <a:spcPct val="20000"/>
              </a:spcBef>
              <a:buFontTx/>
              <a:buBlip>
                <a:blip r:embed="rId2"/>
              </a:buBlip>
              <a:defRPr/>
            </a:pPr>
            <a:endParaRPr lang="en-GB" sz="1800" dirty="0"/>
          </a:p>
          <a:p>
            <a:pPr marL="216000" indent="-342900" eaLnBrk="1" hangingPunct="1">
              <a:spcBef>
                <a:spcPts val="0"/>
              </a:spcBef>
              <a:buFontTx/>
              <a:buBlip>
                <a:blip r:embed="rId2"/>
              </a:buBlip>
              <a:defRPr/>
            </a:pPr>
            <a:r>
              <a:rPr lang="en-GB" sz="2000" dirty="0"/>
              <a:t>Continuing </a:t>
            </a:r>
            <a:r>
              <a:rPr lang="en-GB" sz="2000" dirty="0" err="1"/>
              <a:t>femtocell</a:t>
            </a:r>
            <a:r>
              <a:rPr lang="en-GB" sz="2000" dirty="0"/>
              <a:t> integration</a:t>
            </a:r>
          </a:p>
          <a:p>
            <a:pPr marL="216000" indent="-342900" eaLnBrk="1" hangingPunct="1">
              <a:spcBef>
                <a:spcPts val="0"/>
              </a:spcBef>
              <a:buFontTx/>
              <a:buBlip>
                <a:blip r:embed="rId2"/>
              </a:buBlip>
              <a:defRPr/>
            </a:pPr>
            <a:endParaRPr lang="en-GB" sz="2000" dirty="0"/>
          </a:p>
          <a:p>
            <a:pPr marL="216000" indent="-342900" eaLnBrk="1" hangingPunct="1">
              <a:spcBef>
                <a:spcPts val="0"/>
              </a:spcBef>
              <a:buFontTx/>
              <a:buBlip>
                <a:blip r:embed="rId2"/>
              </a:buBlip>
              <a:defRPr/>
            </a:pPr>
            <a:r>
              <a:rPr lang="en-GB" sz="2000" dirty="0"/>
              <a:t>Added functionality, broadens LTE deployment scenarios</a:t>
            </a:r>
          </a:p>
          <a:p>
            <a:pPr marL="216000" indent="-342900" eaLnBrk="1" hangingPunct="1">
              <a:spcBef>
                <a:spcPts val="0"/>
              </a:spcBef>
              <a:buFontTx/>
              <a:buBlip>
                <a:blip r:embed="rId2"/>
              </a:buBlip>
              <a:defRPr/>
            </a:pPr>
            <a:endParaRPr lang="en-GB" sz="2000" dirty="0"/>
          </a:p>
          <a:p>
            <a:pPr marL="216000" indent="-342900" eaLnBrk="1" hangingPunct="1">
              <a:spcBef>
                <a:spcPts val="0"/>
              </a:spcBef>
              <a:buFontTx/>
              <a:buBlip>
                <a:blip r:embed="rId2"/>
              </a:buBlip>
              <a:defRPr/>
            </a:pPr>
            <a:r>
              <a:rPr lang="en-GB" sz="2000" dirty="0"/>
              <a:t>Feeding back results from first LTE deployments</a:t>
            </a:r>
          </a:p>
          <a:p>
            <a:pPr marL="216000" indent="-342900" eaLnBrk="1" hangingPunct="1">
              <a:spcBef>
                <a:spcPts val="0"/>
              </a:spcBef>
              <a:buFontTx/>
              <a:buBlip>
                <a:blip r:embed="rId2"/>
              </a:buBlip>
              <a:defRPr/>
            </a:pPr>
            <a:endParaRPr lang="en-GB" sz="2000" dirty="0"/>
          </a:p>
          <a:p>
            <a:pPr marL="216000" indent="-342900" eaLnBrk="1" hangingPunct="1">
              <a:spcBef>
                <a:spcPts val="0"/>
              </a:spcBef>
              <a:buFontTx/>
              <a:buBlip>
                <a:blip r:embed="rId2"/>
              </a:buBlip>
              <a:defRPr/>
            </a:pPr>
            <a:r>
              <a:rPr lang="en-GB" sz="2000" dirty="0"/>
              <a:t>Emergency user-equipment positioning and Commercial Mobile Alert System (CMAS)</a:t>
            </a:r>
          </a:p>
          <a:p>
            <a:pPr marL="216000" indent="-342900" eaLnBrk="1" hangingPunct="1">
              <a:spcBef>
                <a:spcPts val="0"/>
              </a:spcBef>
              <a:buFontTx/>
              <a:buBlip>
                <a:blip r:embed="rId2"/>
              </a:buBlip>
              <a:defRPr/>
            </a:pPr>
            <a:endParaRPr lang="en-GB" sz="2000" dirty="0"/>
          </a:p>
          <a:p>
            <a:pPr marL="216000" indent="-342900" eaLnBrk="1" hangingPunct="1">
              <a:spcBef>
                <a:spcPts val="0"/>
              </a:spcBef>
              <a:buFontTx/>
              <a:buBlip>
                <a:blip r:embed="rId2"/>
              </a:buBlip>
              <a:defRPr/>
            </a:pPr>
            <a:r>
              <a:rPr lang="en-GB" sz="2000" dirty="0"/>
              <a:t>Further evolution of IMS architecture.</a:t>
            </a:r>
          </a:p>
          <a:p>
            <a:pPr marL="216000" indent="-342900" eaLnBrk="1" hangingPunct="1">
              <a:spcBef>
                <a:spcPts val="0"/>
              </a:spcBef>
              <a:buFontTx/>
              <a:buBlip>
                <a:blip r:embed="rId2"/>
              </a:buBlip>
              <a:defRPr/>
            </a:pPr>
            <a:endParaRPr lang="en-GB" sz="2000" dirty="0">
              <a:solidFill>
                <a:srgbClr val="8B0305"/>
              </a:solidFill>
            </a:endParaRPr>
          </a:p>
          <a:p>
            <a:pPr marL="216000" indent="-342900" eaLnBrk="1" hangingPunct="1">
              <a:spcBef>
                <a:spcPts val="0"/>
              </a:spcBef>
              <a:buFontTx/>
              <a:buBlip>
                <a:blip r:embed="rId2"/>
              </a:buBlip>
              <a:defRPr/>
            </a:pPr>
            <a:r>
              <a:rPr lang="en-GB" sz="2000" dirty="0"/>
              <a:t>Work on integrating non-LTE technologies</a:t>
            </a:r>
            <a:endParaRPr lang="en-GB" sz="1800" dirty="0"/>
          </a:p>
          <a:p>
            <a:pPr marL="216000" indent="-342900" eaLnBrk="1" hangingPunct="1">
              <a:spcBef>
                <a:spcPts val="0"/>
              </a:spcBef>
              <a:buFontTx/>
              <a:buChar char="•"/>
              <a:defRPr/>
            </a:pPr>
            <a:endParaRPr lang="en-GB" sz="1800" dirty="0">
              <a:solidFill>
                <a:srgbClr val="8B0305"/>
              </a:solidFill>
            </a:endParaRPr>
          </a:p>
        </p:txBody>
      </p:sp>
      <p:sp>
        <p:nvSpPr>
          <p:cNvPr id="12292" name="Rectangle 5"/>
          <p:cNvSpPr>
            <a:spLocks noChangeArrowheads="1"/>
          </p:cNvSpPr>
          <p:nvPr/>
        </p:nvSpPr>
        <p:spPr bwMode="auto">
          <a:xfrm>
            <a:off x="3519488" y="3227388"/>
            <a:ext cx="2770187" cy="396875"/>
          </a:xfrm>
          <a:prstGeom prst="rect">
            <a:avLst/>
          </a:prstGeom>
          <a:noFill/>
          <a:ln w="9525">
            <a:noFill/>
            <a:miter lim="800000"/>
            <a:headEnd/>
            <a:tailEnd/>
          </a:ln>
        </p:spPr>
        <p:txBody>
          <a:bodyPr>
            <a:spAutoFit/>
          </a:bodyPr>
          <a:lstStyle/>
          <a:p>
            <a:endParaRPr lang="en-GB"/>
          </a:p>
          <a:p>
            <a:endParaRPr lang="en-US"/>
          </a:p>
        </p:txBody>
      </p:sp>
      <p:sp>
        <p:nvSpPr>
          <p:cNvPr id="12293" name="Rectangle 6"/>
          <p:cNvSpPr>
            <a:spLocks noChangeArrowheads="1"/>
          </p:cNvSpPr>
          <p:nvPr/>
        </p:nvSpPr>
        <p:spPr bwMode="auto">
          <a:xfrm>
            <a:off x="3665538" y="5969000"/>
            <a:ext cx="1120775" cy="200025"/>
          </a:xfrm>
          <a:prstGeom prst="rect">
            <a:avLst/>
          </a:prstGeom>
          <a:solidFill>
            <a:schemeClr val="bg1"/>
          </a:solidFill>
          <a:ln w="9525">
            <a:noFill/>
            <a:miter lim="800000"/>
            <a:headEnd/>
            <a:tailEnd/>
          </a:ln>
        </p:spPr>
        <p:txBody>
          <a:bodyPr wrap="none">
            <a:spAutoFit/>
          </a:bodyPr>
          <a:lstStyle/>
          <a:p>
            <a:r>
              <a:rPr lang="en-US" sz="700"/>
              <a:t>www.3gpp.org/releases</a:t>
            </a:r>
          </a:p>
        </p:txBody>
      </p:sp>
      <p:sp>
        <p:nvSpPr>
          <p:cNvPr id="12" name="Rectangle 2"/>
          <p:cNvSpPr txBox="1">
            <a:spLocks noChangeArrowheads="1"/>
          </p:cNvSpPr>
          <p:nvPr/>
        </p:nvSpPr>
        <p:spPr bwMode="auto">
          <a:xfrm>
            <a:off x="1503363" y="136525"/>
            <a:ext cx="5659437" cy="854075"/>
          </a:xfrm>
          <a:prstGeom prst="rect">
            <a:avLst/>
          </a:prstGeom>
          <a:noFill/>
          <a:ln w="9525">
            <a:noFill/>
            <a:miter lim="800000"/>
            <a:headEnd/>
            <a:tailEnd/>
          </a:ln>
        </p:spPr>
        <p:txBody>
          <a:bodyPr anchor="ctr"/>
          <a:lstStyle/>
          <a:p>
            <a:pPr algn="ctr" eaLnBrk="1" hangingPunct="1">
              <a:defRPr/>
            </a:pPr>
            <a:r>
              <a:rPr lang="en-US" sz="2800" kern="0" dirty="0">
                <a:solidFill>
                  <a:srgbClr val="004846"/>
                </a:solidFill>
                <a:ea typeface="+mj-ea"/>
                <a:cs typeface="+mj-cs"/>
              </a:rPr>
              <a:t>3GPP LTE</a:t>
            </a:r>
            <a:r>
              <a:rPr lang="en-US" sz="2400" kern="0" dirty="0">
                <a:solidFill>
                  <a:srgbClr val="004846"/>
                </a:solidFill>
                <a:ea typeface="+mj-ea"/>
                <a:cs typeface="+mj-cs"/>
              </a:rPr>
              <a:t/>
            </a:r>
            <a:br>
              <a:rPr lang="en-US" sz="2400" kern="0" dirty="0">
                <a:solidFill>
                  <a:srgbClr val="004846"/>
                </a:solidFill>
                <a:ea typeface="+mj-ea"/>
                <a:cs typeface="+mj-cs"/>
              </a:rPr>
            </a:br>
            <a:r>
              <a:rPr lang="en-US" sz="1400" kern="0" dirty="0">
                <a:solidFill>
                  <a:schemeClr val="tx1">
                    <a:lumMod val="50000"/>
                    <a:lumOff val="50000"/>
                  </a:schemeClr>
                </a:solidFill>
                <a:ea typeface="+mj-ea"/>
                <a:cs typeface="+mj-cs"/>
              </a:rPr>
              <a:t>Release 9</a:t>
            </a:r>
            <a:endParaRPr lang="en-GB" sz="1400" kern="0" dirty="0">
              <a:solidFill>
                <a:schemeClr val="tx1">
                  <a:lumMod val="50000"/>
                  <a:lumOff val="50000"/>
                </a:schemeClr>
              </a:solidFill>
              <a:ea typeface="+mj-ea"/>
              <a:cs typeface="+mj-cs"/>
            </a:endParaRPr>
          </a:p>
        </p:txBody>
      </p:sp>
    </p:spTree>
  </p:cSld>
  <p:clrMapOvr>
    <a:masterClrMapping/>
  </p:clrMapOvr>
  <p:transition spd="slow" advClick="0"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2" cstate="print"/>
          <a:srcRect/>
          <a:stretch>
            <a:fillRect/>
          </a:stretch>
        </p:blipFill>
        <p:spPr bwMode="auto">
          <a:xfrm>
            <a:off x="5384800" y="5868988"/>
            <a:ext cx="3490913" cy="176212"/>
          </a:xfrm>
          <a:prstGeom prst="rect">
            <a:avLst/>
          </a:prstGeom>
          <a:noFill/>
          <a:ln w="9525">
            <a:noFill/>
            <a:miter lim="800000"/>
            <a:headEnd/>
            <a:tailEnd/>
          </a:ln>
        </p:spPr>
      </p:pic>
      <p:sp>
        <p:nvSpPr>
          <p:cNvPr id="9" name="Rounded Rectangle 8"/>
          <p:cNvSpPr/>
          <p:nvPr/>
        </p:nvSpPr>
        <p:spPr bwMode="auto">
          <a:xfrm>
            <a:off x="4495800" y="5676900"/>
            <a:ext cx="4502150" cy="495300"/>
          </a:xfrm>
          <a:prstGeom prst="roundRect">
            <a:avLst/>
          </a:prstGeom>
          <a:solidFill>
            <a:schemeClr val="bg2">
              <a:lumMod val="75000"/>
              <a:alpha val="50000"/>
            </a:schemeClr>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sp>
        <p:nvSpPr>
          <p:cNvPr id="13316" name="Slide Number Placeholder 3"/>
          <p:cNvSpPr>
            <a:spLocks noGrp="1"/>
          </p:cNvSpPr>
          <p:nvPr>
            <p:ph type="sldNum" sz="quarter" idx="10"/>
          </p:nvPr>
        </p:nvSpPr>
        <p:spPr bwMode="auto">
          <a:xfrm>
            <a:off x="8496300" y="6477000"/>
            <a:ext cx="647700" cy="228600"/>
          </a:xfrm>
          <a:noFill/>
          <a:ln>
            <a:miter lim="800000"/>
            <a:headEnd/>
            <a:tailEnd/>
          </a:ln>
        </p:spPr>
        <p:txBody>
          <a:bodyPr vert="horz" wrap="square" lIns="91440" tIns="45720" rIns="91440" bIns="45720" numCol="1" anchor="t" anchorCtr="0" compatLnSpc="1">
            <a:prstTxWarp prst="textNoShape">
              <a:avLst/>
            </a:prstTxWarp>
          </a:bodyPr>
          <a:lstStyle/>
          <a:p>
            <a:fld id="{846094AD-A560-486F-B6B0-C3561AC50D3E}" type="slidenum">
              <a:rPr lang="en-GB" smtClean="0">
                <a:latin typeface="Arial" pitchFamily="34" charset="0"/>
              </a:rPr>
              <a:pPr/>
              <a:t>12</a:t>
            </a:fld>
            <a:endParaRPr lang="en-GB" smtClean="0">
              <a:latin typeface="Arial" pitchFamily="34" charset="0"/>
            </a:endParaRPr>
          </a:p>
        </p:txBody>
      </p:sp>
      <p:sp>
        <p:nvSpPr>
          <p:cNvPr id="13317" name="Rectangle 2"/>
          <p:cNvSpPr>
            <a:spLocks noGrp="1"/>
          </p:cNvSpPr>
          <p:nvPr>
            <p:ph type="title"/>
          </p:nvPr>
        </p:nvSpPr>
        <p:spPr/>
        <p:txBody>
          <a:bodyPr/>
          <a:lstStyle/>
          <a:p>
            <a:r>
              <a:rPr lang="en-US" sz="2800" smtClean="0">
                <a:solidFill>
                  <a:srgbClr val="004846"/>
                </a:solidFill>
                <a:latin typeface="Arial" pitchFamily="34" charset="0"/>
              </a:rPr>
              <a:t>LTE network commitments</a:t>
            </a:r>
            <a:r>
              <a:rPr lang="en-US" sz="2800" smtClean="0">
                <a:solidFill>
                  <a:srgbClr val="004846"/>
                </a:solidFill>
              </a:rPr>
              <a:t> </a:t>
            </a:r>
          </a:p>
        </p:txBody>
      </p:sp>
      <p:pic>
        <p:nvPicPr>
          <p:cNvPr id="13318" name="Picture 7"/>
          <p:cNvPicPr>
            <a:picLocks noChangeAspect="1" noChangeArrowheads="1"/>
          </p:cNvPicPr>
          <p:nvPr/>
        </p:nvPicPr>
        <p:blipFill>
          <a:blip r:embed="rId3" cstate="print"/>
          <a:srcRect/>
          <a:stretch>
            <a:fillRect/>
          </a:stretch>
        </p:blipFill>
        <p:spPr bwMode="auto">
          <a:xfrm>
            <a:off x="153988" y="1625600"/>
            <a:ext cx="8780462" cy="3895725"/>
          </a:xfrm>
          <a:prstGeom prst="rect">
            <a:avLst/>
          </a:prstGeom>
          <a:noFill/>
          <a:ln w="9525">
            <a:noFill/>
            <a:miter lim="800000"/>
            <a:headEnd/>
            <a:tailEnd/>
          </a:ln>
        </p:spPr>
      </p:pic>
      <p:pic>
        <p:nvPicPr>
          <p:cNvPr id="13319" name="Picture 9"/>
          <p:cNvPicPr>
            <a:picLocks noChangeAspect="1" noChangeArrowheads="1"/>
          </p:cNvPicPr>
          <p:nvPr/>
        </p:nvPicPr>
        <p:blipFill>
          <a:blip r:embed="rId4" cstate="print"/>
          <a:srcRect/>
          <a:stretch>
            <a:fillRect/>
          </a:stretch>
        </p:blipFill>
        <p:spPr bwMode="auto">
          <a:xfrm>
            <a:off x="4648200" y="5715000"/>
            <a:ext cx="517525" cy="4159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2057400" y="0"/>
            <a:ext cx="5232400" cy="1143000"/>
          </a:xfrm>
        </p:spPr>
        <p:txBody>
          <a:bodyPr/>
          <a:lstStyle/>
          <a:p>
            <a:r>
              <a:rPr lang="en-US" altLang="ja-JP" sz="2800" smtClean="0">
                <a:solidFill>
                  <a:srgbClr val="004846"/>
                </a:solidFill>
                <a:latin typeface="Arial" pitchFamily="34" charset="0"/>
                <a:ea typeface="MS PGothic" pitchFamily="34" charset="-128"/>
                <a:cs typeface="Arial" pitchFamily="34" charset="0"/>
              </a:rPr>
              <a:t>LTE-Advanced</a:t>
            </a:r>
          </a:p>
        </p:txBody>
      </p:sp>
      <p:sp>
        <p:nvSpPr>
          <p:cNvPr id="14339" name="Rectangle 3"/>
          <p:cNvSpPr>
            <a:spLocks noGrp="1"/>
          </p:cNvSpPr>
          <p:nvPr>
            <p:ph type="body" idx="1"/>
          </p:nvPr>
        </p:nvSpPr>
        <p:spPr>
          <a:xfrm>
            <a:off x="381000" y="1427163"/>
            <a:ext cx="8388350" cy="4830762"/>
          </a:xfrm>
        </p:spPr>
        <p:txBody>
          <a:bodyPr/>
          <a:lstStyle/>
          <a:p>
            <a:pPr>
              <a:lnSpc>
                <a:spcPct val="80000"/>
              </a:lnSpc>
            </a:pPr>
            <a:r>
              <a:rPr lang="en-US" altLang="ja-JP" sz="1400" b="1" smtClean="0">
                <a:ea typeface="MS PGothic" pitchFamily="34" charset="-128"/>
              </a:rPr>
              <a:t>LTE Release 8 can meet most requirements of IMT-Advanced. </a:t>
            </a:r>
          </a:p>
          <a:p>
            <a:pPr lvl="1">
              <a:lnSpc>
                <a:spcPct val="80000"/>
              </a:lnSpc>
            </a:pPr>
            <a:r>
              <a:rPr lang="en-US" altLang="ja-JP" sz="1200" smtClean="0">
                <a:ea typeface="MS PGothic" pitchFamily="34" charset="-128"/>
              </a:rPr>
              <a:t>Two additional improvements to LTE performance needed:</a:t>
            </a:r>
          </a:p>
          <a:p>
            <a:pPr>
              <a:lnSpc>
                <a:spcPct val="80000"/>
              </a:lnSpc>
            </a:pPr>
            <a:endParaRPr lang="en-US" altLang="ja-JP" sz="1400" b="1" smtClean="0">
              <a:ea typeface="MS PGothic" pitchFamily="34" charset="-128"/>
            </a:endParaRPr>
          </a:p>
          <a:p>
            <a:pPr>
              <a:lnSpc>
                <a:spcPct val="80000"/>
              </a:lnSpc>
            </a:pPr>
            <a:r>
              <a:rPr lang="en-GB" altLang="ja-JP" sz="1400" b="1" smtClean="0">
                <a:ea typeface="MS PGothic" pitchFamily="34" charset="-128"/>
              </a:rPr>
              <a:t>Wider bandwidth</a:t>
            </a:r>
          </a:p>
          <a:p>
            <a:pPr lvl="1">
              <a:lnSpc>
                <a:spcPct val="80000"/>
              </a:lnSpc>
            </a:pPr>
            <a:r>
              <a:rPr lang="en-GB" altLang="ja-JP" sz="1200" smtClean="0">
                <a:ea typeface="MS PGothic" pitchFamily="34" charset="-128"/>
              </a:rPr>
              <a:t>To improve peak data rate and spectrum flexibility</a:t>
            </a:r>
          </a:p>
          <a:p>
            <a:pPr lvl="1">
              <a:lnSpc>
                <a:spcPct val="80000"/>
              </a:lnSpc>
            </a:pPr>
            <a:r>
              <a:rPr lang="en-GB" altLang="ja-JP" sz="1200" smtClean="0">
                <a:ea typeface="MS PGothic" pitchFamily="34" charset="-128"/>
              </a:rPr>
              <a:t>Spectrum/carrier aggregation based on component carrier(CC) concept to keep backward compatibility and allow smooth network migration</a:t>
            </a:r>
          </a:p>
          <a:p>
            <a:pPr lvl="2">
              <a:lnSpc>
                <a:spcPct val="80000"/>
              </a:lnSpc>
              <a:buFont typeface="Wingdings" pitchFamily="2" charset="2"/>
              <a:buChar char="ü"/>
            </a:pPr>
            <a:r>
              <a:rPr lang="en-GB" altLang="ja-JP" sz="1200" smtClean="0">
                <a:ea typeface="MS PGothic" pitchFamily="34" charset="-128"/>
              </a:rPr>
              <a:t>Support of maximum 5 component carriers</a:t>
            </a:r>
          </a:p>
          <a:p>
            <a:pPr lvl="2">
              <a:lnSpc>
                <a:spcPct val="80000"/>
              </a:lnSpc>
              <a:buFont typeface="Wingdings" pitchFamily="2" charset="2"/>
              <a:buChar char="ü"/>
            </a:pPr>
            <a:r>
              <a:rPr lang="en-GB" altLang="ja-JP" sz="1200" smtClean="0">
                <a:ea typeface="MS PGothic" pitchFamily="34" charset="-128"/>
              </a:rPr>
              <a:t>Each component carrier has a bandwidth defined in Release 8/9</a:t>
            </a:r>
          </a:p>
          <a:p>
            <a:pPr lvl="2">
              <a:lnSpc>
                <a:spcPct val="80000"/>
              </a:lnSpc>
              <a:buFont typeface="Wingdings" pitchFamily="2" charset="2"/>
              <a:buChar char="ü"/>
            </a:pPr>
            <a:r>
              <a:rPr lang="en-GB" altLang="ja-JP" sz="1200" smtClean="0">
                <a:ea typeface="MS PGothic" pitchFamily="34" charset="-128"/>
              </a:rPr>
              <a:t>Intra-band contiguous(, intra-band non-contiguous) and inter-band non-contiguous aggregation</a:t>
            </a:r>
          </a:p>
          <a:p>
            <a:pPr lvl="2">
              <a:lnSpc>
                <a:spcPct val="80000"/>
              </a:lnSpc>
              <a:buFont typeface="Wingdings" pitchFamily="2" charset="2"/>
              <a:buChar char="ü"/>
            </a:pPr>
            <a:r>
              <a:rPr lang="en-GB" altLang="ja-JP" sz="1200" smtClean="0">
                <a:ea typeface="MS PGothic" pitchFamily="34" charset="-128"/>
              </a:rPr>
              <a:t>RRC management of primary and secondary component carriers per UE</a:t>
            </a:r>
          </a:p>
          <a:p>
            <a:pPr lvl="2">
              <a:lnSpc>
                <a:spcPct val="80000"/>
              </a:lnSpc>
              <a:buFont typeface="Wingdings" pitchFamily="2" charset="2"/>
              <a:buChar char="ü"/>
            </a:pPr>
            <a:r>
              <a:rPr lang="en-GB" altLang="ja-JP" sz="1200" smtClean="0">
                <a:ea typeface="MS PGothic" pitchFamily="34" charset="-128"/>
              </a:rPr>
              <a:t>Dynamic cross-carrier scheduling by MAC</a:t>
            </a:r>
          </a:p>
          <a:p>
            <a:pPr lvl="1">
              <a:lnSpc>
                <a:spcPct val="80000"/>
              </a:lnSpc>
            </a:pPr>
            <a:r>
              <a:rPr lang="en-GB" altLang="ja-JP" sz="1200" smtClean="0">
                <a:ea typeface="MS PGothic" pitchFamily="34" charset="-128"/>
              </a:rPr>
              <a:t>Specified under the work item, “Carrier aggregation for LTE”</a:t>
            </a:r>
          </a:p>
          <a:p>
            <a:pPr>
              <a:lnSpc>
                <a:spcPct val="80000"/>
              </a:lnSpc>
            </a:pPr>
            <a:endParaRPr lang="en-GB" altLang="ja-JP" sz="1400" b="1" smtClean="0">
              <a:ea typeface="MS PGothic" pitchFamily="34" charset="-128"/>
            </a:endParaRPr>
          </a:p>
          <a:p>
            <a:pPr>
              <a:lnSpc>
                <a:spcPct val="80000"/>
              </a:lnSpc>
            </a:pPr>
            <a:r>
              <a:rPr lang="en-GB" altLang="ja-JP" sz="1400" b="1" smtClean="0">
                <a:ea typeface="MS PGothic" pitchFamily="34" charset="-128"/>
              </a:rPr>
              <a:t>Advanced MIMO techniques</a:t>
            </a:r>
          </a:p>
          <a:p>
            <a:pPr lvl="1">
              <a:lnSpc>
                <a:spcPct val="80000"/>
              </a:lnSpc>
            </a:pPr>
            <a:r>
              <a:rPr lang="en-GB" altLang="ja-JP" sz="1200" smtClean="0">
                <a:ea typeface="MS PGothic" pitchFamily="34" charset="-128"/>
              </a:rPr>
              <a:t>To improve peak data rate and cell/cell-edge spectrum efficiency</a:t>
            </a:r>
          </a:p>
          <a:p>
            <a:pPr lvl="1">
              <a:lnSpc>
                <a:spcPct val="80000"/>
              </a:lnSpc>
            </a:pPr>
            <a:r>
              <a:rPr lang="en-GB" altLang="ja-JP" sz="1200" smtClean="0">
                <a:ea typeface="MS PGothic" pitchFamily="34" charset="-128"/>
              </a:rPr>
              <a:t>Up to 8-layers for DL and 4-layers for UL</a:t>
            </a:r>
          </a:p>
          <a:p>
            <a:pPr lvl="2">
              <a:lnSpc>
                <a:spcPct val="80000"/>
              </a:lnSpc>
              <a:buFont typeface="Wingdings" pitchFamily="2" charset="2"/>
              <a:buChar char="ü"/>
            </a:pPr>
            <a:r>
              <a:rPr lang="en-GB" altLang="ja-JP" sz="1200" smtClean="0">
                <a:ea typeface="MS PGothic" pitchFamily="34" charset="-128"/>
              </a:rPr>
              <a:t>Dynamic SU/MU-MIMO switching </a:t>
            </a:r>
          </a:p>
          <a:p>
            <a:pPr lvl="2">
              <a:lnSpc>
                <a:spcPct val="80000"/>
              </a:lnSpc>
              <a:buFont typeface="Wingdings" pitchFamily="2" charset="2"/>
              <a:buChar char="ü"/>
            </a:pPr>
            <a:r>
              <a:rPr lang="en-GB" altLang="ja-JP" sz="1200" smtClean="0">
                <a:ea typeface="MS PGothic" pitchFamily="34" charset="-128"/>
              </a:rPr>
              <a:t>Support 4 spatial layers for  MU-MIMO with maximum 2 layers per user</a:t>
            </a:r>
          </a:p>
          <a:p>
            <a:pPr lvl="2">
              <a:lnSpc>
                <a:spcPct val="80000"/>
              </a:lnSpc>
              <a:buFont typeface="Wingdings" pitchFamily="2" charset="2"/>
              <a:buChar char="ü"/>
            </a:pPr>
            <a:r>
              <a:rPr lang="en-GB" altLang="ja-JP" sz="1200" smtClean="0">
                <a:ea typeface="MS PGothic" pitchFamily="34" charset="-128"/>
              </a:rPr>
              <a:t>Improved CSI feedback using double codebook structure </a:t>
            </a:r>
          </a:p>
          <a:p>
            <a:pPr lvl="2">
              <a:lnSpc>
                <a:spcPct val="80000"/>
              </a:lnSpc>
              <a:buFont typeface="Wingdings" pitchFamily="2" charset="2"/>
              <a:buChar char="ü"/>
            </a:pPr>
            <a:r>
              <a:rPr lang="en-GB" altLang="ja-JP" sz="1200" smtClean="0">
                <a:ea typeface="MS PGothic" pitchFamily="34" charset="-128"/>
              </a:rPr>
              <a:t>Dedicated reference signal structure to support advanced precoding</a:t>
            </a:r>
          </a:p>
          <a:p>
            <a:pPr lvl="2">
              <a:lnSpc>
                <a:spcPct val="80000"/>
              </a:lnSpc>
              <a:buFont typeface="Wingdings" pitchFamily="2" charset="2"/>
              <a:buChar char="ü"/>
            </a:pPr>
            <a:r>
              <a:rPr lang="en-GB" altLang="ja-JP" sz="1200" smtClean="0">
                <a:ea typeface="MS PGothic" pitchFamily="34" charset="-128"/>
              </a:rPr>
              <a:t>New codebook for 2Tx and 4Tx uplink MIMO</a:t>
            </a:r>
          </a:p>
          <a:p>
            <a:pPr lvl="1">
              <a:lnSpc>
                <a:spcPct val="80000"/>
              </a:lnSpc>
            </a:pPr>
            <a:r>
              <a:rPr lang="en-GB" altLang="ja-JP" sz="1200" smtClean="0">
                <a:ea typeface="MS PGothic" pitchFamily="34" charset="-128"/>
              </a:rPr>
              <a:t>Specified under the work items, “</a:t>
            </a:r>
            <a:r>
              <a:rPr lang="en-US" altLang="ja-JP" sz="1200" smtClean="0">
                <a:ea typeface="MS PGothic" pitchFamily="34" charset="-128"/>
              </a:rPr>
              <a:t>Enhanced Downlink Multiple Antenna Transmission for LTE” and </a:t>
            </a:r>
            <a:r>
              <a:rPr lang="ja-JP" altLang="en-US" sz="1200" smtClean="0">
                <a:ea typeface="MS PGothic" pitchFamily="34" charset="-128"/>
              </a:rPr>
              <a:t>“</a:t>
            </a:r>
            <a:r>
              <a:rPr lang="en-GB" altLang="ja-JP" sz="1200" smtClean="0">
                <a:ea typeface="MS PGothic" pitchFamily="34" charset="-128"/>
              </a:rPr>
              <a:t>UL multiple antenna transmission for LTE”</a:t>
            </a:r>
          </a:p>
          <a:p>
            <a:pPr lvl="1">
              <a:lnSpc>
                <a:spcPct val="80000"/>
              </a:lnSpc>
            </a:pPr>
            <a:endParaRPr lang="en-US" altLang="ja-JP" sz="1200" smtClean="0">
              <a:ea typeface="MS PGothic" pitchFamily="34" charset="-128"/>
            </a:endParaRPr>
          </a:p>
          <a:p>
            <a:pPr>
              <a:lnSpc>
                <a:spcPct val="80000"/>
              </a:lnSpc>
            </a:pPr>
            <a:endParaRPr lang="en-US" altLang="ja-JP" sz="1400" smtClean="0">
              <a:ea typeface="MS PGothic" pitchFamily="34" charset="-128"/>
            </a:endParaRPr>
          </a:p>
        </p:txBody>
      </p:sp>
      <p:sp>
        <p:nvSpPr>
          <p:cNvPr id="14340" name="Slide Number Placeholder 3"/>
          <p:cNvSpPr>
            <a:spLocks noGrp="1"/>
          </p:cNvSpPr>
          <p:nvPr>
            <p:ph type="sldNum" sz="quarter" idx="10"/>
          </p:nvPr>
        </p:nvSpPr>
        <p:spPr bwMode="auto">
          <a:xfrm>
            <a:off x="8558213" y="6400800"/>
            <a:ext cx="585787" cy="304800"/>
          </a:xfrm>
          <a:noFill/>
          <a:ln>
            <a:miter lim="800000"/>
            <a:headEnd/>
            <a:tailEnd/>
          </a:ln>
        </p:spPr>
        <p:txBody>
          <a:bodyPr vert="horz" wrap="square" lIns="91440" tIns="45720" rIns="91440" bIns="45720" numCol="1" anchor="t" anchorCtr="0" compatLnSpc="1">
            <a:prstTxWarp prst="textNoShape">
              <a:avLst/>
            </a:prstTxWarp>
          </a:bodyPr>
          <a:lstStyle/>
          <a:p>
            <a:fld id="{00145E68-18E3-4911-9D22-00A67D12F5C1}" type="slidenum">
              <a:rPr lang="en-GB" smtClean="0">
                <a:latin typeface="Arial" pitchFamily="34" charset="0"/>
              </a:rPr>
              <a:pPr/>
              <a:t>13</a:t>
            </a:fld>
            <a:endParaRPr lang="en-GB" smtClean="0">
              <a:latin typeface="Arial" pitchFamily="34" charset="0"/>
            </a:endParaRPr>
          </a:p>
        </p:txBody>
      </p:sp>
      <p:pic>
        <p:nvPicPr>
          <p:cNvPr id="14341" name="Picture 7" descr="LTE Advanced-Logo"/>
          <p:cNvPicPr>
            <a:picLocks noChangeAspect="1" noChangeArrowheads="1"/>
          </p:cNvPicPr>
          <p:nvPr/>
        </p:nvPicPr>
        <p:blipFill>
          <a:blip r:embed="rId3" cstate="print"/>
          <a:srcRect/>
          <a:stretch>
            <a:fillRect/>
          </a:stretch>
        </p:blipFill>
        <p:spPr bwMode="auto">
          <a:xfrm>
            <a:off x="7262813" y="3719513"/>
            <a:ext cx="1143000" cy="10429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2133600" y="0"/>
            <a:ext cx="5232400" cy="1143000"/>
          </a:xfrm>
        </p:spPr>
        <p:txBody>
          <a:bodyPr/>
          <a:lstStyle/>
          <a:p>
            <a:r>
              <a:rPr lang="en-US" altLang="ja-JP" sz="2800" smtClean="0">
                <a:solidFill>
                  <a:srgbClr val="004846"/>
                </a:solidFill>
                <a:latin typeface="Arial" pitchFamily="34" charset="0"/>
                <a:ea typeface="MS PGothic" pitchFamily="34" charset="-128"/>
                <a:cs typeface="Arial" pitchFamily="34" charset="0"/>
              </a:rPr>
              <a:t>LTE-Advanced</a:t>
            </a:r>
            <a:endParaRPr lang="ja-JP" altLang="en-US" sz="2800" smtClean="0">
              <a:solidFill>
                <a:srgbClr val="004846"/>
              </a:solidFill>
              <a:latin typeface="Arial" pitchFamily="34" charset="0"/>
              <a:ea typeface="MS PGothic" pitchFamily="34" charset="-128"/>
              <a:cs typeface="Arial" pitchFamily="34" charset="0"/>
            </a:endParaRPr>
          </a:p>
        </p:txBody>
      </p:sp>
      <p:sp>
        <p:nvSpPr>
          <p:cNvPr id="15363" name="Rectangle 3"/>
          <p:cNvSpPr>
            <a:spLocks noGrp="1"/>
          </p:cNvSpPr>
          <p:nvPr>
            <p:ph type="body" idx="1"/>
          </p:nvPr>
        </p:nvSpPr>
        <p:spPr>
          <a:xfrm>
            <a:off x="506413" y="1443038"/>
            <a:ext cx="8388350" cy="4552950"/>
          </a:xfrm>
        </p:spPr>
        <p:txBody>
          <a:bodyPr/>
          <a:lstStyle/>
          <a:p>
            <a:pPr>
              <a:lnSpc>
                <a:spcPct val="80000"/>
              </a:lnSpc>
            </a:pPr>
            <a:r>
              <a:rPr lang="en-US" altLang="ja-JP" sz="1800" smtClean="0">
                <a:ea typeface="MS PGothic" pitchFamily="34" charset="-128"/>
              </a:rPr>
              <a:t>Other improvements in LTE Release 10 are set to improve LTE performance even  further:</a:t>
            </a:r>
          </a:p>
          <a:p>
            <a:pPr eaLnBrk="1" hangingPunct="1">
              <a:lnSpc>
                <a:spcPct val="80000"/>
              </a:lnSpc>
            </a:pPr>
            <a:endParaRPr lang="en-GB" altLang="ja-JP" sz="1800" smtClean="0">
              <a:ea typeface="MS PGothic" pitchFamily="34" charset="-128"/>
            </a:endParaRPr>
          </a:p>
          <a:p>
            <a:pPr eaLnBrk="1" hangingPunct="1">
              <a:lnSpc>
                <a:spcPct val="80000"/>
              </a:lnSpc>
            </a:pPr>
            <a:r>
              <a:rPr lang="en-GB" altLang="ja-JP" sz="1800" smtClean="0">
                <a:ea typeface="MS PGothic" pitchFamily="34" charset="-128"/>
              </a:rPr>
              <a:t>Heterogeneous network</a:t>
            </a:r>
          </a:p>
          <a:p>
            <a:pPr lvl="1" eaLnBrk="1" hangingPunct="1">
              <a:lnSpc>
                <a:spcPct val="80000"/>
              </a:lnSpc>
            </a:pPr>
            <a:r>
              <a:rPr lang="en-GB" altLang="ja-JP" sz="1600" smtClean="0">
                <a:ea typeface="MS PGothic" pitchFamily="34" charset="-128"/>
              </a:rPr>
              <a:t>T</a:t>
            </a:r>
            <a:r>
              <a:rPr lang="en-GB" altLang="ja-JP" sz="1400" smtClean="0">
                <a:ea typeface="MS PGothic" pitchFamily="34" charset="-128"/>
              </a:rPr>
              <a:t>o improve cell-edge user throughput, coverage and deployment flexibility</a:t>
            </a:r>
          </a:p>
          <a:p>
            <a:pPr lvl="1" eaLnBrk="1" hangingPunct="1">
              <a:lnSpc>
                <a:spcPct val="80000"/>
              </a:lnSpc>
            </a:pPr>
            <a:r>
              <a:rPr lang="en-GB" altLang="ja-JP" sz="1400" smtClean="0">
                <a:ea typeface="MS PGothic" pitchFamily="34" charset="-128"/>
              </a:rPr>
              <a:t>Interference coordination for overlaid deployment of cells with different Tx power</a:t>
            </a:r>
          </a:p>
          <a:p>
            <a:pPr lvl="1" eaLnBrk="1" hangingPunct="1">
              <a:lnSpc>
                <a:spcPct val="80000"/>
              </a:lnSpc>
            </a:pPr>
            <a:r>
              <a:rPr lang="en-GB" altLang="ja-JP" sz="1400" smtClean="0">
                <a:ea typeface="MS PGothic" pitchFamily="34" charset="-128"/>
              </a:rPr>
              <a:t>Sspecified under the work item, “</a:t>
            </a:r>
            <a:r>
              <a:rPr lang="en-US" altLang="ja-JP" sz="1400" smtClean="0">
                <a:ea typeface="MS PGothic" pitchFamily="34" charset="-128"/>
              </a:rPr>
              <a:t>Enhanced ICIC for non-CA based deployments of heterogeneous networks for LTE”</a:t>
            </a:r>
            <a:endParaRPr lang="ja-JP" altLang="en-GB" sz="1400" smtClean="0">
              <a:ea typeface="MS PGothic" pitchFamily="34" charset="-128"/>
            </a:endParaRPr>
          </a:p>
          <a:p>
            <a:pPr eaLnBrk="1" hangingPunct="1">
              <a:lnSpc>
                <a:spcPct val="80000"/>
              </a:lnSpc>
            </a:pPr>
            <a:r>
              <a:rPr lang="en-GB" altLang="ja-JP" sz="1600" smtClean="0">
                <a:ea typeface="MS PGothic" pitchFamily="34" charset="-128"/>
              </a:rPr>
              <a:t>Relaying</a:t>
            </a:r>
          </a:p>
          <a:p>
            <a:pPr lvl="1" eaLnBrk="1" hangingPunct="1">
              <a:lnSpc>
                <a:spcPct val="80000"/>
              </a:lnSpc>
            </a:pPr>
            <a:r>
              <a:rPr lang="en-GB" altLang="ja-JP" sz="1400" smtClean="0">
                <a:ea typeface="MS PGothic" pitchFamily="34" charset="-128"/>
              </a:rPr>
              <a:t>To improve coverage and cost effective deployment</a:t>
            </a:r>
          </a:p>
          <a:p>
            <a:pPr lvl="1" eaLnBrk="1" hangingPunct="1">
              <a:lnSpc>
                <a:spcPct val="80000"/>
              </a:lnSpc>
            </a:pPr>
            <a:r>
              <a:rPr lang="en-GB" altLang="ja-JP" sz="1400" smtClean="0">
                <a:ea typeface="MS PGothic" pitchFamily="34" charset="-128"/>
              </a:rPr>
              <a:t>Type 1 relay node terminating up to layer 3, which can be seen Release 8 eNodeB from Release 8 LTE terminal</a:t>
            </a:r>
          </a:p>
          <a:p>
            <a:pPr lvl="1" eaLnBrk="1" hangingPunct="1">
              <a:lnSpc>
                <a:spcPct val="80000"/>
              </a:lnSpc>
            </a:pPr>
            <a:r>
              <a:rPr lang="en-GB" altLang="ja-JP" sz="1400" smtClean="0">
                <a:ea typeface="MS PGothic" pitchFamily="34" charset="-128"/>
              </a:rPr>
              <a:t>To be specified under the work item, “ Relays for LTE”</a:t>
            </a:r>
            <a:endParaRPr lang="ja-JP" altLang="en-GB" sz="1400" smtClean="0">
              <a:ea typeface="MS PGothic" pitchFamily="34" charset="-128"/>
            </a:endParaRPr>
          </a:p>
          <a:p>
            <a:pPr eaLnBrk="1" hangingPunct="1">
              <a:lnSpc>
                <a:spcPct val="80000"/>
              </a:lnSpc>
            </a:pPr>
            <a:r>
              <a:rPr lang="en-GB" altLang="ja-JP" sz="1800" smtClean="0">
                <a:ea typeface="MS PGothic" pitchFamily="34" charset="-128"/>
              </a:rPr>
              <a:t>Coordinated multipoint transmission and reception (CoMP)</a:t>
            </a:r>
          </a:p>
          <a:p>
            <a:pPr lvl="1" eaLnBrk="1" hangingPunct="1">
              <a:lnSpc>
                <a:spcPct val="80000"/>
              </a:lnSpc>
            </a:pPr>
            <a:r>
              <a:rPr lang="en-GB" altLang="ja-JP" sz="1400" smtClean="0">
                <a:ea typeface="MS PGothic" pitchFamily="34" charset="-128"/>
              </a:rPr>
              <a:t>To improve cell-edge user throughput, coverage</a:t>
            </a:r>
          </a:p>
          <a:p>
            <a:pPr lvl="1" eaLnBrk="1" hangingPunct="1">
              <a:lnSpc>
                <a:spcPct val="80000"/>
              </a:lnSpc>
            </a:pPr>
            <a:r>
              <a:rPr lang="en-GB" altLang="ja-JP" sz="1400" smtClean="0">
                <a:ea typeface="MS PGothic" pitchFamily="34" charset="-128"/>
              </a:rPr>
              <a:t>To be studied under the study item, “Coordinated Multi-Point Operation for LTE”</a:t>
            </a:r>
            <a:endParaRPr lang="ja-JP" altLang="en-GB" sz="1400" smtClean="0">
              <a:ea typeface="MS PGothic" pitchFamily="34" charset="-128"/>
            </a:endParaRPr>
          </a:p>
          <a:p>
            <a:pPr eaLnBrk="1" hangingPunct="1">
              <a:lnSpc>
                <a:spcPct val="80000"/>
              </a:lnSpc>
            </a:pPr>
            <a:r>
              <a:rPr lang="en-GB" altLang="ja-JP" sz="1800" smtClean="0">
                <a:ea typeface="MS PGothic" pitchFamily="34" charset="-128"/>
              </a:rPr>
              <a:t>LTE Self Optimising Networks (SON) Enhancements</a:t>
            </a:r>
          </a:p>
          <a:p>
            <a:pPr eaLnBrk="1" hangingPunct="1">
              <a:lnSpc>
                <a:spcPct val="80000"/>
              </a:lnSpc>
            </a:pPr>
            <a:r>
              <a:rPr lang="en-US" altLang="ja-JP" sz="1800" smtClean="0">
                <a:ea typeface="MS PGothic" pitchFamily="34" charset="-128"/>
              </a:rPr>
              <a:t>HNB and HeNB mobility enhancements</a:t>
            </a:r>
          </a:p>
        </p:txBody>
      </p:sp>
      <p:sp>
        <p:nvSpPr>
          <p:cNvPr id="15364" name="Slide Number Placeholder 3"/>
          <p:cNvSpPr>
            <a:spLocks noGrp="1"/>
          </p:cNvSpPr>
          <p:nvPr>
            <p:ph type="sldNum" sz="quarter" idx="10"/>
          </p:nvPr>
        </p:nvSpPr>
        <p:spPr bwMode="auto">
          <a:xfrm>
            <a:off x="8558213" y="6400800"/>
            <a:ext cx="585787" cy="304800"/>
          </a:xfrm>
          <a:noFill/>
          <a:ln>
            <a:miter lim="800000"/>
            <a:headEnd/>
            <a:tailEnd/>
          </a:ln>
        </p:spPr>
        <p:txBody>
          <a:bodyPr vert="horz" wrap="square" lIns="91440" tIns="45720" rIns="91440" bIns="45720" numCol="1" anchor="t" anchorCtr="0" compatLnSpc="1">
            <a:prstTxWarp prst="textNoShape">
              <a:avLst/>
            </a:prstTxWarp>
          </a:bodyPr>
          <a:lstStyle/>
          <a:p>
            <a:fld id="{031D8D11-0895-4DAE-87D3-1EDA7B3DC66D}" type="slidenum">
              <a:rPr lang="en-GB" smtClean="0">
                <a:latin typeface="Arial" pitchFamily="34" charset="0"/>
              </a:rPr>
              <a:pPr/>
              <a:t>14</a:t>
            </a:fld>
            <a:endParaRPr lang="en-GB" smtClean="0">
              <a:latin typeface="Arial" pitchFamily="34" charset="0"/>
            </a:endParaRPr>
          </a:p>
        </p:txBody>
      </p:sp>
      <p:pic>
        <p:nvPicPr>
          <p:cNvPr id="15365" name="Picture 7" descr="LTE Advanced-Logo"/>
          <p:cNvPicPr>
            <a:picLocks noChangeAspect="1" noChangeArrowheads="1"/>
          </p:cNvPicPr>
          <p:nvPr/>
        </p:nvPicPr>
        <p:blipFill>
          <a:blip r:embed="rId2" cstate="print"/>
          <a:srcRect/>
          <a:stretch>
            <a:fillRect/>
          </a:stretch>
        </p:blipFill>
        <p:spPr bwMode="auto">
          <a:xfrm>
            <a:off x="7418388" y="4395788"/>
            <a:ext cx="1143000" cy="1041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bwMode="auto">
          <a:xfrm>
            <a:off x="8558213" y="6400800"/>
            <a:ext cx="585787" cy="304800"/>
          </a:xfrm>
          <a:noFill/>
          <a:ln>
            <a:miter lim="800000"/>
            <a:headEnd/>
            <a:tailEnd/>
          </a:ln>
        </p:spPr>
        <p:txBody>
          <a:bodyPr vert="horz" wrap="square" lIns="91440" tIns="45720" rIns="91440" bIns="45720" numCol="1" anchor="t" anchorCtr="0" compatLnSpc="1">
            <a:prstTxWarp prst="textNoShape">
              <a:avLst/>
            </a:prstTxWarp>
          </a:bodyPr>
          <a:lstStyle/>
          <a:p>
            <a:fld id="{A4815D99-4178-411E-9B5E-BB439997E9D9}" type="slidenum">
              <a:rPr lang="en-GB" smtClean="0">
                <a:latin typeface="Arial" pitchFamily="34" charset="0"/>
              </a:rPr>
              <a:pPr/>
              <a:t>15</a:t>
            </a:fld>
            <a:endParaRPr lang="en-GB" smtClean="0">
              <a:latin typeface="Arial" pitchFamily="34" charset="0"/>
            </a:endParaRPr>
          </a:p>
        </p:txBody>
      </p:sp>
      <p:sp>
        <p:nvSpPr>
          <p:cNvPr id="18435" name="Rectangle 2"/>
          <p:cNvSpPr>
            <a:spLocks noGrp="1"/>
          </p:cNvSpPr>
          <p:nvPr>
            <p:ph type="title"/>
          </p:nvPr>
        </p:nvSpPr>
        <p:spPr>
          <a:xfrm>
            <a:off x="2286000" y="152400"/>
            <a:ext cx="5014913" cy="1216025"/>
          </a:xfrm>
        </p:spPr>
        <p:txBody>
          <a:bodyPr/>
          <a:lstStyle/>
          <a:p>
            <a:pPr>
              <a:defRPr/>
            </a:pPr>
            <a:r>
              <a:rPr lang="en-GB" sz="2800" dirty="0" smtClean="0">
                <a:solidFill>
                  <a:srgbClr val="004846"/>
                </a:solidFill>
                <a:latin typeface="Arial" charset="0"/>
              </a:rPr>
              <a:t>LTE-Advanced Timeline</a:t>
            </a:r>
            <a:r>
              <a:rPr lang="en-GB" sz="2400" dirty="0" smtClean="0">
                <a:solidFill>
                  <a:srgbClr val="004846"/>
                </a:solidFill>
                <a:latin typeface="Arial" charset="0"/>
              </a:rPr>
              <a:t/>
            </a:r>
            <a:br>
              <a:rPr lang="en-GB" sz="2400" dirty="0" smtClean="0">
                <a:solidFill>
                  <a:srgbClr val="004846"/>
                </a:solidFill>
                <a:latin typeface="Arial" charset="0"/>
              </a:rPr>
            </a:br>
            <a:r>
              <a:rPr lang="en-GB" sz="1050" dirty="0" smtClean="0">
                <a:solidFill>
                  <a:schemeClr val="bg1">
                    <a:lumMod val="50000"/>
                  </a:schemeClr>
                </a:solidFill>
                <a:latin typeface="Arial" charset="0"/>
              </a:rPr>
              <a:t>LTE-Advanced is the 3GPP submission for the </a:t>
            </a:r>
            <a:br>
              <a:rPr lang="en-GB" sz="1050" dirty="0" smtClean="0">
                <a:solidFill>
                  <a:schemeClr val="bg1">
                    <a:lumMod val="50000"/>
                  </a:schemeClr>
                </a:solidFill>
                <a:latin typeface="Arial" charset="0"/>
              </a:rPr>
            </a:br>
            <a:r>
              <a:rPr lang="en-GB" sz="1050" dirty="0" smtClean="0">
                <a:solidFill>
                  <a:schemeClr val="bg1">
                    <a:lumMod val="50000"/>
                  </a:schemeClr>
                </a:solidFill>
                <a:latin typeface="Arial" charset="0"/>
              </a:rPr>
              <a:t>ITU’s IMT-Advanced system</a:t>
            </a:r>
            <a:endParaRPr lang="en-US" sz="2400" dirty="0" smtClean="0">
              <a:solidFill>
                <a:schemeClr val="bg1">
                  <a:lumMod val="50000"/>
                </a:schemeClr>
              </a:solidFill>
              <a:latin typeface="Arial" charset="0"/>
            </a:endParaRPr>
          </a:p>
        </p:txBody>
      </p:sp>
      <p:sp>
        <p:nvSpPr>
          <p:cNvPr id="16388" name="Rectangle 3"/>
          <p:cNvSpPr>
            <a:spLocks/>
          </p:cNvSpPr>
          <p:nvPr/>
        </p:nvSpPr>
        <p:spPr bwMode="auto">
          <a:xfrm>
            <a:off x="152400" y="1371600"/>
            <a:ext cx="8661400" cy="4262438"/>
          </a:xfrm>
          <a:prstGeom prst="rect">
            <a:avLst/>
          </a:prstGeom>
          <a:noFill/>
          <a:ln w="9525">
            <a:noFill/>
            <a:miter lim="800000"/>
            <a:headEnd/>
            <a:tailEnd/>
          </a:ln>
        </p:spPr>
        <p:txBody>
          <a:bodyPr/>
          <a:lstStyle/>
          <a:p>
            <a:pPr marL="342900" indent="-342900">
              <a:lnSpc>
                <a:spcPct val="80000"/>
              </a:lnSpc>
              <a:spcBef>
                <a:spcPct val="20000"/>
              </a:spcBef>
              <a:tabLst>
                <a:tab pos="6635750" algn="l"/>
              </a:tabLst>
            </a:pPr>
            <a:endParaRPr lang="en-US" altLang="ja-JP" sz="1800">
              <a:ea typeface="MS PGothic" pitchFamily="34" charset="-128"/>
            </a:endParaRPr>
          </a:p>
          <a:p>
            <a:pPr marL="342900" indent="-342900">
              <a:spcBef>
                <a:spcPct val="20000"/>
              </a:spcBef>
              <a:spcAft>
                <a:spcPct val="20000"/>
              </a:spcAft>
              <a:buFontTx/>
              <a:buBlip>
                <a:blip r:embed="rId3"/>
              </a:buBlip>
              <a:tabLst>
                <a:tab pos="6635750" algn="l"/>
              </a:tabLst>
            </a:pPr>
            <a:r>
              <a:rPr lang="en-US" altLang="ja-JP" sz="1800">
                <a:ea typeface="MS PGothic" pitchFamily="34" charset="-128"/>
              </a:rPr>
              <a:t>Study Item, “LTE-Advanced” approved in 3GPP	</a:t>
            </a:r>
            <a:r>
              <a:rPr lang="en-US" altLang="ja-JP" sz="1800">
                <a:solidFill>
                  <a:srgbClr val="72AF2F"/>
                </a:solidFill>
                <a:ea typeface="MS PGothic" pitchFamily="34" charset="-128"/>
              </a:rPr>
              <a:t>- Mar 2008  </a:t>
            </a:r>
            <a:r>
              <a:rPr lang="en-GB" altLang="ja-JP" sz="2800">
                <a:solidFill>
                  <a:srgbClr val="B60050"/>
                </a:solidFill>
                <a:latin typeface="Calibri" pitchFamily="34" charset="0"/>
                <a:ea typeface="MS PGothic" pitchFamily="34" charset="-128"/>
                <a:sym typeface="Wingdings" pitchFamily="2" charset="2"/>
              </a:rPr>
              <a:t></a:t>
            </a:r>
            <a:r>
              <a:rPr lang="en-GB" altLang="ja-JP" sz="2800">
                <a:latin typeface="Calibri" pitchFamily="34" charset="0"/>
                <a:ea typeface="MS PGothic" pitchFamily="34" charset="-128"/>
              </a:rPr>
              <a:t> </a:t>
            </a:r>
            <a:endParaRPr lang="en-US" altLang="ja-JP" sz="1800" b="1">
              <a:solidFill>
                <a:srgbClr val="72AF2F"/>
              </a:solidFill>
              <a:ea typeface="MS PGothic" pitchFamily="34" charset="-128"/>
            </a:endParaRPr>
          </a:p>
          <a:p>
            <a:pPr marL="342900" indent="-342900">
              <a:spcBef>
                <a:spcPct val="20000"/>
              </a:spcBef>
              <a:spcAft>
                <a:spcPct val="20000"/>
              </a:spcAft>
              <a:buFontTx/>
              <a:buBlip>
                <a:blip r:embed="rId3"/>
              </a:buBlip>
              <a:tabLst>
                <a:tab pos="6635750" algn="l"/>
              </a:tabLst>
            </a:pPr>
            <a:r>
              <a:rPr lang="en-US" altLang="ja-JP" sz="1800">
                <a:ea typeface="MS PGothic" pitchFamily="34" charset="-128"/>
              </a:rPr>
              <a:t>LTE-Advanced Requirements (TR 36.913) 	</a:t>
            </a:r>
            <a:r>
              <a:rPr lang="en-US" altLang="ja-JP" sz="1800">
                <a:solidFill>
                  <a:srgbClr val="72AF2F"/>
                </a:solidFill>
                <a:ea typeface="MS PGothic" pitchFamily="34" charset="-128"/>
              </a:rPr>
              <a:t>- Jun 2008 </a:t>
            </a:r>
            <a:r>
              <a:rPr lang="en-GB" altLang="ja-JP" sz="2800">
                <a:solidFill>
                  <a:srgbClr val="B60050"/>
                </a:solidFill>
                <a:latin typeface="Calibri" pitchFamily="34" charset="0"/>
                <a:ea typeface="MS PGothic" pitchFamily="34" charset="-128"/>
                <a:sym typeface="Wingdings" pitchFamily="2" charset="2"/>
              </a:rPr>
              <a:t></a:t>
            </a:r>
            <a:endParaRPr lang="en-GB" altLang="ja-JP" sz="1800">
              <a:solidFill>
                <a:srgbClr val="72AF2F"/>
              </a:solidFill>
              <a:ea typeface="MS PGothic" pitchFamily="34" charset="-128"/>
            </a:endParaRPr>
          </a:p>
          <a:p>
            <a:pPr marL="342900" indent="-342900">
              <a:spcBef>
                <a:spcPct val="20000"/>
              </a:spcBef>
              <a:spcAft>
                <a:spcPct val="20000"/>
              </a:spcAft>
              <a:buFontTx/>
              <a:buBlip>
                <a:blip r:embed="rId3"/>
              </a:buBlip>
              <a:tabLst>
                <a:tab pos="6635750" algn="l"/>
              </a:tabLst>
            </a:pPr>
            <a:r>
              <a:rPr lang="en-GB" altLang="ja-JP" sz="1800">
                <a:ea typeface="MS PGothic" pitchFamily="34" charset="-128"/>
              </a:rPr>
              <a:t>LTE-Advanced “Early Submission” made to ITU-R	</a:t>
            </a:r>
            <a:r>
              <a:rPr lang="en-GB" altLang="ja-JP" sz="1800">
                <a:solidFill>
                  <a:srgbClr val="72AF2F"/>
                </a:solidFill>
                <a:ea typeface="MS PGothic" pitchFamily="34" charset="-128"/>
              </a:rPr>
              <a:t>- Sep 2008 </a:t>
            </a:r>
            <a:r>
              <a:rPr lang="en-GB" altLang="ja-JP" sz="2800">
                <a:solidFill>
                  <a:srgbClr val="B60050"/>
                </a:solidFill>
                <a:latin typeface="Calibri" pitchFamily="34" charset="0"/>
                <a:ea typeface="MS PGothic" pitchFamily="34" charset="-128"/>
                <a:sym typeface="Wingdings" pitchFamily="2" charset="2"/>
              </a:rPr>
              <a:t></a:t>
            </a:r>
            <a:endParaRPr lang="en-US" altLang="ja-JP" sz="1800">
              <a:ea typeface="MS PGothic" pitchFamily="34" charset="-128"/>
            </a:endParaRPr>
          </a:p>
          <a:p>
            <a:pPr marL="342900" indent="-342900">
              <a:spcBef>
                <a:spcPct val="20000"/>
              </a:spcBef>
              <a:spcAft>
                <a:spcPct val="20000"/>
              </a:spcAft>
              <a:buFontTx/>
              <a:buBlip>
                <a:blip r:embed="rId3"/>
              </a:buBlip>
              <a:tabLst>
                <a:tab pos="6635750" algn="l"/>
              </a:tabLst>
            </a:pPr>
            <a:r>
              <a:rPr lang="en-US" altLang="ja-JP" sz="1800">
                <a:ea typeface="MS PGothic" pitchFamily="34" charset="-128"/>
              </a:rPr>
              <a:t>“Complete Technology Submission” to ITU-R	</a:t>
            </a:r>
            <a:r>
              <a:rPr lang="en-US" altLang="ja-JP" sz="1800">
                <a:solidFill>
                  <a:srgbClr val="72AF2F"/>
                </a:solidFill>
                <a:ea typeface="MS PGothic" pitchFamily="34" charset="-128"/>
              </a:rPr>
              <a:t>- Jun 2009 </a:t>
            </a:r>
            <a:r>
              <a:rPr lang="en-GB" altLang="ja-JP" sz="2800">
                <a:solidFill>
                  <a:srgbClr val="B60050"/>
                </a:solidFill>
                <a:latin typeface="Calibri" pitchFamily="34" charset="0"/>
                <a:ea typeface="MS PGothic" pitchFamily="34" charset="-128"/>
                <a:sym typeface="Wingdings" pitchFamily="2" charset="2"/>
              </a:rPr>
              <a:t></a:t>
            </a:r>
            <a:endParaRPr lang="en-US" altLang="ja-JP" sz="1800">
              <a:solidFill>
                <a:srgbClr val="72AF2F"/>
              </a:solidFill>
              <a:ea typeface="MS PGothic" pitchFamily="34" charset="-128"/>
            </a:endParaRPr>
          </a:p>
          <a:p>
            <a:pPr marL="342900" indent="-342900">
              <a:spcBef>
                <a:spcPct val="20000"/>
              </a:spcBef>
              <a:spcAft>
                <a:spcPct val="20000"/>
              </a:spcAft>
              <a:buFontTx/>
              <a:buBlip>
                <a:blip r:embed="rId3"/>
              </a:buBlip>
              <a:tabLst>
                <a:tab pos="6635750" algn="l"/>
              </a:tabLst>
            </a:pPr>
            <a:r>
              <a:rPr lang="en-US" altLang="ja-JP" sz="1800">
                <a:ea typeface="MS PGothic" pitchFamily="34" charset="-128"/>
              </a:rPr>
              <a:t>“Final submission” to ITU-R 	</a:t>
            </a:r>
            <a:r>
              <a:rPr lang="en-US" sz="1800">
                <a:solidFill>
                  <a:srgbClr val="72AF2F"/>
                </a:solidFill>
              </a:rPr>
              <a:t>- Oct 2009 </a:t>
            </a:r>
            <a:r>
              <a:rPr lang="en-GB" altLang="ja-JP" sz="2800">
                <a:solidFill>
                  <a:srgbClr val="B60050"/>
                </a:solidFill>
                <a:latin typeface="Calibri" pitchFamily="34" charset="0"/>
                <a:ea typeface="MS PGothic" pitchFamily="34" charset="-128"/>
                <a:sym typeface="Wingdings" pitchFamily="2" charset="2"/>
              </a:rPr>
              <a:t></a:t>
            </a:r>
          </a:p>
          <a:p>
            <a:pPr marL="342900" indent="-342900">
              <a:spcBef>
                <a:spcPct val="20000"/>
              </a:spcBef>
              <a:spcAft>
                <a:spcPct val="20000"/>
              </a:spcAft>
              <a:buFontTx/>
              <a:buBlip>
                <a:blip r:embed="rId3"/>
              </a:buBlip>
              <a:tabLst>
                <a:tab pos="6635750" algn="l"/>
              </a:tabLst>
            </a:pPr>
            <a:r>
              <a:rPr lang="en-US" altLang="ja-JP" sz="1800">
                <a:ea typeface="MS PGothic" pitchFamily="34" charset="-128"/>
              </a:rPr>
              <a:t>Evaluation Process “Final Decision” by ITU-R 	</a:t>
            </a:r>
            <a:r>
              <a:rPr lang="en-US" sz="1800">
                <a:solidFill>
                  <a:srgbClr val="72AF2F"/>
                </a:solidFill>
              </a:rPr>
              <a:t>- Oct 2010 </a:t>
            </a:r>
            <a:r>
              <a:rPr lang="en-GB" altLang="ja-JP" sz="2800" b="1">
                <a:solidFill>
                  <a:srgbClr val="B60050"/>
                </a:solidFill>
                <a:latin typeface="Calibri" pitchFamily="34" charset="0"/>
                <a:ea typeface="MS PGothic" pitchFamily="34" charset="-128"/>
                <a:sym typeface="Wingdings" pitchFamily="2" charset="2"/>
              </a:rPr>
              <a:t></a:t>
            </a:r>
            <a:endParaRPr lang="en-GB" sz="2800" b="1">
              <a:solidFill>
                <a:srgbClr val="72AF2F"/>
              </a:solidFill>
            </a:endParaRPr>
          </a:p>
          <a:p>
            <a:pPr marL="342900" indent="-342900">
              <a:spcBef>
                <a:spcPct val="20000"/>
              </a:spcBef>
              <a:spcAft>
                <a:spcPct val="20000"/>
              </a:spcAft>
              <a:buFontTx/>
              <a:buBlip>
                <a:blip r:embed="rId3"/>
              </a:buBlip>
              <a:tabLst>
                <a:tab pos="6635750" algn="l"/>
              </a:tabLst>
            </a:pPr>
            <a:r>
              <a:rPr lang="en-US" altLang="ja-JP" sz="1800">
                <a:ea typeface="MS PGothic" pitchFamily="34" charset="-128"/>
              </a:rPr>
              <a:t>Completion of LTE-Advanced specifications by 3GPP</a:t>
            </a:r>
            <a:r>
              <a:rPr lang="en-US" sz="1800"/>
              <a:t>	</a:t>
            </a:r>
            <a:r>
              <a:rPr lang="en-US" sz="1800">
                <a:solidFill>
                  <a:srgbClr val="72AF2F"/>
                </a:solidFill>
              </a:rPr>
              <a:t>- Mar 2011</a:t>
            </a:r>
          </a:p>
          <a:p>
            <a:pPr marL="342900" indent="-342900">
              <a:lnSpc>
                <a:spcPct val="80000"/>
              </a:lnSpc>
              <a:spcBef>
                <a:spcPct val="20000"/>
              </a:spcBef>
              <a:spcAft>
                <a:spcPct val="20000"/>
              </a:spcAft>
              <a:buFontTx/>
              <a:buBlip>
                <a:blip r:embed="rId3"/>
              </a:buBlip>
              <a:tabLst>
                <a:tab pos="6635750" algn="l"/>
              </a:tabLst>
            </a:pPr>
            <a:endParaRPr lang="en-US" sz="1800">
              <a:solidFill>
                <a:srgbClr val="72AF2F"/>
              </a:solidFill>
            </a:endParaRPr>
          </a:p>
        </p:txBody>
      </p:sp>
      <p:pic>
        <p:nvPicPr>
          <p:cNvPr id="16389" name="Picture 5" descr="3GPP-logo-transparent.png"/>
          <p:cNvPicPr>
            <a:picLocks noChangeAspect="1"/>
          </p:cNvPicPr>
          <p:nvPr/>
        </p:nvPicPr>
        <p:blipFill>
          <a:blip r:embed="rId4" cstate="print"/>
          <a:srcRect/>
          <a:stretch>
            <a:fillRect/>
          </a:stretch>
        </p:blipFill>
        <p:spPr bwMode="auto">
          <a:xfrm>
            <a:off x="7772400" y="5791200"/>
            <a:ext cx="1066800" cy="625475"/>
          </a:xfrm>
          <a:prstGeom prst="rect">
            <a:avLst/>
          </a:prstGeom>
          <a:noFill/>
          <a:ln w="9525">
            <a:noFill/>
            <a:miter lim="800000"/>
            <a:headEnd/>
            <a:tailEnd/>
          </a:ln>
        </p:spPr>
      </p:pic>
      <p:pic>
        <p:nvPicPr>
          <p:cNvPr id="16390" name="Picture 7" descr="LTE Advanced-Logo"/>
          <p:cNvPicPr>
            <a:picLocks noChangeAspect="1" noChangeArrowheads="1"/>
          </p:cNvPicPr>
          <p:nvPr/>
        </p:nvPicPr>
        <p:blipFill>
          <a:blip r:embed="rId5" cstate="print"/>
          <a:srcRect/>
          <a:stretch>
            <a:fillRect/>
          </a:stretch>
        </p:blipFill>
        <p:spPr bwMode="auto">
          <a:xfrm>
            <a:off x="655638" y="5527675"/>
            <a:ext cx="923925" cy="8413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E968E74-3F73-4F06-9070-DFF9961BD3F4}" type="slidenum">
              <a:rPr lang="en-GB" smtClean="0">
                <a:latin typeface="Arial" pitchFamily="34" charset="0"/>
              </a:rPr>
              <a:pPr/>
              <a:t>16</a:t>
            </a:fld>
            <a:endParaRPr lang="en-GB" smtClean="0">
              <a:latin typeface="Arial" pitchFamily="34" charset="0"/>
            </a:endParaRPr>
          </a:p>
        </p:txBody>
      </p:sp>
      <p:sp>
        <p:nvSpPr>
          <p:cNvPr id="17411" name="Rectangle 2"/>
          <p:cNvSpPr>
            <a:spLocks noGrp="1"/>
          </p:cNvSpPr>
          <p:nvPr>
            <p:ph type="title"/>
          </p:nvPr>
        </p:nvSpPr>
        <p:spPr>
          <a:xfrm>
            <a:off x="1295400" y="152400"/>
            <a:ext cx="6005513" cy="1196975"/>
          </a:xfrm>
        </p:spPr>
        <p:txBody>
          <a:bodyPr/>
          <a:lstStyle/>
          <a:p>
            <a:r>
              <a:rPr lang="en-GB" sz="2800" smtClean="0">
                <a:solidFill>
                  <a:srgbClr val="004846"/>
                </a:solidFill>
                <a:latin typeface="Arial" pitchFamily="34" charset="0"/>
                <a:cs typeface="Arial" pitchFamily="34" charset="0"/>
              </a:rPr>
              <a:t>Spectrum</a:t>
            </a:r>
            <a:endParaRPr lang="en-US" sz="2800" smtClean="0">
              <a:solidFill>
                <a:srgbClr val="004846"/>
              </a:solidFill>
              <a:latin typeface="Arial" pitchFamily="34" charset="0"/>
              <a:cs typeface="Arial" pitchFamily="34" charset="0"/>
            </a:endParaRPr>
          </a:p>
        </p:txBody>
      </p:sp>
      <p:sp>
        <p:nvSpPr>
          <p:cNvPr id="24580" name="Rectangle 3"/>
          <p:cNvSpPr>
            <a:spLocks noGrp="1"/>
          </p:cNvSpPr>
          <p:nvPr>
            <p:ph type="body" idx="1"/>
          </p:nvPr>
        </p:nvSpPr>
        <p:spPr>
          <a:xfrm>
            <a:off x="0" y="1800225"/>
            <a:ext cx="4395788" cy="1668463"/>
          </a:xfrm>
        </p:spPr>
        <p:txBody>
          <a:bodyPr/>
          <a:lstStyle/>
          <a:p>
            <a:pPr>
              <a:defRPr/>
            </a:pPr>
            <a:r>
              <a:rPr lang="en-GB" sz="2400" dirty="0" smtClean="0">
                <a:latin typeface="Arial" pitchFamily="34" charset="0"/>
                <a:cs typeface="Arial" pitchFamily="34" charset="0"/>
              </a:rPr>
              <a:t>Additional spectrum can be added to the specifications as required</a:t>
            </a:r>
          </a:p>
          <a:p>
            <a:pPr>
              <a:defRPr/>
            </a:pPr>
            <a:endParaRPr lang="en-GB" sz="2000" dirty="0" smtClean="0">
              <a:latin typeface="Arial" pitchFamily="34" charset="0"/>
              <a:cs typeface="Arial" pitchFamily="34" charset="0"/>
            </a:endParaRPr>
          </a:p>
          <a:p>
            <a:pPr>
              <a:buFontTx/>
              <a:buNone/>
              <a:defRPr/>
            </a:pPr>
            <a:r>
              <a:rPr lang="en-GB" sz="1600" dirty="0" smtClean="0">
                <a:solidFill>
                  <a:schemeClr val="tx1">
                    <a:lumMod val="50000"/>
                    <a:lumOff val="50000"/>
                  </a:schemeClr>
                </a:solidFill>
                <a:latin typeface="Arial" pitchFamily="34" charset="0"/>
                <a:cs typeface="Arial" pitchFamily="34" charset="0"/>
              </a:rPr>
              <a:t>(</a:t>
            </a:r>
            <a:r>
              <a:rPr lang="en-GB" sz="1600" dirty="0" err="1" smtClean="0">
                <a:solidFill>
                  <a:schemeClr val="tx1">
                    <a:lumMod val="50000"/>
                    <a:lumOff val="50000"/>
                  </a:schemeClr>
                </a:solidFill>
                <a:latin typeface="Arial" pitchFamily="34" charset="0"/>
                <a:cs typeface="Arial" pitchFamily="34" charset="0"/>
              </a:rPr>
              <a:t>eg</a:t>
            </a:r>
            <a:r>
              <a:rPr lang="en-GB" sz="1600" dirty="0" smtClean="0">
                <a:solidFill>
                  <a:schemeClr val="tx1">
                    <a:lumMod val="50000"/>
                    <a:lumOff val="50000"/>
                  </a:schemeClr>
                </a:solidFill>
                <a:latin typeface="Arial" pitchFamily="34" charset="0"/>
                <a:cs typeface="Arial" pitchFamily="34" charset="0"/>
              </a:rPr>
              <a:t>. 3500MHz currently being added)</a:t>
            </a:r>
            <a:endParaRPr lang="en-US" sz="1600" dirty="0" smtClean="0">
              <a:solidFill>
                <a:schemeClr val="tx1">
                  <a:lumMod val="50000"/>
                  <a:lumOff val="50000"/>
                </a:schemeClr>
              </a:solidFill>
              <a:latin typeface="Arial" pitchFamily="34" charset="0"/>
              <a:cs typeface="Arial" pitchFamily="34" charset="0"/>
            </a:endParaRPr>
          </a:p>
        </p:txBody>
      </p:sp>
      <p:sp>
        <p:nvSpPr>
          <p:cNvPr id="17413"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0EC95333-9BBF-4664-8691-DA99BE54E2DE}" type="slidenum">
              <a:rPr lang="en-GB" sz="1100">
                <a:solidFill>
                  <a:schemeClr val="bg1"/>
                </a:solidFill>
              </a:rPr>
              <a:pPr eaLnBrk="1" hangingPunct="1"/>
              <a:t>16</a:t>
            </a:fld>
            <a:endParaRPr lang="en-GB" sz="1100">
              <a:solidFill>
                <a:schemeClr val="bg1"/>
              </a:solidFill>
            </a:endParaRPr>
          </a:p>
        </p:txBody>
      </p:sp>
      <p:sp>
        <p:nvSpPr>
          <p:cNvPr id="17414" name="Rectangle 7"/>
          <p:cNvSpPr>
            <a:spLocks/>
          </p:cNvSpPr>
          <p:nvPr/>
        </p:nvSpPr>
        <p:spPr bwMode="auto">
          <a:xfrm>
            <a:off x="111125" y="4110038"/>
            <a:ext cx="2909888" cy="1428750"/>
          </a:xfrm>
          <a:prstGeom prst="rect">
            <a:avLst/>
          </a:prstGeom>
          <a:noFill/>
          <a:ln w="9525">
            <a:noFill/>
            <a:miter lim="800000"/>
            <a:headEnd/>
            <a:tailEnd/>
          </a:ln>
        </p:spPr>
        <p:txBody>
          <a:bodyPr/>
          <a:lstStyle/>
          <a:p>
            <a:pPr>
              <a:spcBef>
                <a:spcPct val="20000"/>
              </a:spcBef>
              <a:buFontTx/>
              <a:buBlip>
                <a:blip r:embed="rId2"/>
              </a:buBlip>
            </a:pPr>
            <a:r>
              <a:rPr lang="en-GB" sz="2400">
                <a:latin typeface="Calibri" pitchFamily="34" charset="0"/>
              </a:rPr>
              <a:t> </a:t>
            </a:r>
            <a:r>
              <a:rPr lang="en-US" sz="2400"/>
              <a:t>Re-farming</a:t>
            </a:r>
          </a:p>
          <a:p>
            <a:pPr>
              <a:spcBef>
                <a:spcPct val="20000"/>
              </a:spcBef>
            </a:pPr>
            <a:r>
              <a:rPr lang="en-US" sz="1200"/>
              <a:t>900/1800MHz GSM bands are attracting a lot of attention, as “spectrum re-farming” in those bands is seen as one  way to allow the roll out of mobile broadband services.</a:t>
            </a:r>
          </a:p>
          <a:p>
            <a:pPr>
              <a:spcBef>
                <a:spcPct val="20000"/>
              </a:spcBef>
            </a:pPr>
            <a:endParaRPr lang="en-GB" sz="1200"/>
          </a:p>
          <a:p>
            <a:pPr>
              <a:spcBef>
                <a:spcPct val="20000"/>
              </a:spcBef>
            </a:pPr>
            <a:endParaRPr lang="en-US" sz="1200"/>
          </a:p>
          <a:p>
            <a:pPr>
              <a:spcBef>
                <a:spcPct val="20000"/>
              </a:spcBef>
            </a:pPr>
            <a:endParaRPr lang="en-US" sz="1200"/>
          </a:p>
          <a:p>
            <a:pPr>
              <a:spcBef>
                <a:spcPct val="20000"/>
              </a:spcBef>
            </a:pPr>
            <a:endParaRPr lang="en-US" sz="2400"/>
          </a:p>
        </p:txBody>
      </p:sp>
      <p:pic>
        <p:nvPicPr>
          <p:cNvPr id="24584" name="Picture 1264" descr="bands_rel9"/>
          <p:cNvPicPr>
            <a:picLocks noChangeAspect="1" noChangeArrowheads="1"/>
          </p:cNvPicPr>
          <p:nvPr/>
        </p:nvPicPr>
        <p:blipFill>
          <a:blip r:embed="rId3" cstate="print"/>
          <a:srcRect/>
          <a:stretch>
            <a:fillRect/>
          </a:stretch>
        </p:blipFill>
        <p:spPr bwMode="auto">
          <a:xfrm>
            <a:off x="3583959" y="1391009"/>
            <a:ext cx="4931854" cy="4322498"/>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HeroicExtremeLeftFacing"/>
            <a:lightRig rig="threePt" dir="t"/>
          </a:scene3d>
        </p:spPr>
      </p:pic>
      <p:sp>
        <p:nvSpPr>
          <p:cNvPr id="10" name="Rectangle 9"/>
          <p:cNvSpPr/>
          <p:nvPr/>
        </p:nvSpPr>
        <p:spPr>
          <a:xfrm>
            <a:off x="5421313" y="5945188"/>
            <a:ext cx="1493837" cy="246062"/>
          </a:xfrm>
          <a:prstGeom prst="rect">
            <a:avLst/>
          </a:prstGeom>
        </p:spPr>
        <p:txBody>
          <a:bodyPr wrap="none">
            <a:spAutoFit/>
          </a:bodyPr>
          <a:lstStyle/>
          <a:p>
            <a:pPr>
              <a:defRPr/>
            </a:pPr>
            <a:r>
              <a:rPr lang="en-US" dirty="0">
                <a:solidFill>
                  <a:schemeClr val="tx1">
                    <a:lumMod val="50000"/>
                    <a:lumOff val="50000"/>
                  </a:schemeClr>
                </a:solidFill>
                <a:latin typeface="Arial" charset="0"/>
              </a:rPr>
              <a:t>(See 3GPP </a:t>
            </a:r>
            <a:r>
              <a:rPr lang="en-GB" dirty="0">
                <a:solidFill>
                  <a:schemeClr val="tx1">
                    <a:lumMod val="50000"/>
                    <a:lumOff val="50000"/>
                  </a:schemeClr>
                </a:solidFill>
                <a:cs typeface="Arial" pitchFamily="34" charset="0"/>
              </a:rPr>
              <a:t>TS 36.101)</a:t>
            </a:r>
            <a:endParaRPr lang="en-GB" dirty="0">
              <a:latin typeface="Arial" charset="0"/>
            </a:endParaRPr>
          </a:p>
        </p:txBody>
      </p:sp>
      <p:pic>
        <p:nvPicPr>
          <p:cNvPr id="17417" name="Picture 8" descr="3GPP-logo-transparent.png"/>
          <p:cNvPicPr>
            <a:picLocks noChangeAspect="1"/>
          </p:cNvPicPr>
          <p:nvPr/>
        </p:nvPicPr>
        <p:blipFill>
          <a:blip r:embed="rId4"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1E0C9E4-B0A3-497E-9070-B498B9D6FBB3}" type="slidenum">
              <a:rPr lang="en-GB" smtClean="0">
                <a:latin typeface="Arial" pitchFamily="34" charset="0"/>
              </a:rPr>
              <a:pPr/>
              <a:t>17</a:t>
            </a:fld>
            <a:endParaRPr lang="en-GB" smtClean="0">
              <a:latin typeface="Arial" pitchFamily="34" charset="0"/>
            </a:endParaRPr>
          </a:p>
        </p:txBody>
      </p:sp>
      <p:sp>
        <p:nvSpPr>
          <p:cNvPr id="18435" name="Rectangle 2"/>
          <p:cNvSpPr>
            <a:spLocks noGrp="1"/>
          </p:cNvSpPr>
          <p:nvPr>
            <p:ph type="title"/>
          </p:nvPr>
        </p:nvSpPr>
        <p:spPr>
          <a:xfrm>
            <a:off x="2057400" y="152400"/>
            <a:ext cx="5232400" cy="1143000"/>
          </a:xfrm>
        </p:spPr>
        <p:txBody>
          <a:bodyPr/>
          <a:lstStyle/>
          <a:p>
            <a:r>
              <a:rPr lang="en-US" sz="2800" smtClean="0">
                <a:solidFill>
                  <a:srgbClr val="004846"/>
                </a:solidFill>
                <a:latin typeface="Arial" pitchFamily="34" charset="0"/>
              </a:rPr>
              <a:t>Machine Type Communications</a:t>
            </a:r>
          </a:p>
        </p:txBody>
      </p:sp>
      <p:sp>
        <p:nvSpPr>
          <p:cNvPr id="18436" name="Rectangle 3"/>
          <p:cNvSpPr>
            <a:spLocks noGrp="1"/>
          </p:cNvSpPr>
          <p:nvPr>
            <p:ph type="body" idx="1"/>
          </p:nvPr>
        </p:nvSpPr>
        <p:spPr>
          <a:xfrm>
            <a:off x="357188" y="1382713"/>
            <a:ext cx="8388350" cy="496887"/>
          </a:xfrm>
        </p:spPr>
        <p:txBody>
          <a:bodyPr/>
          <a:lstStyle/>
          <a:p>
            <a:pPr>
              <a:lnSpc>
                <a:spcPct val="80000"/>
              </a:lnSpc>
            </a:pPr>
            <a:r>
              <a:rPr lang="en-US" sz="2000" smtClean="0">
                <a:latin typeface="Arial" pitchFamily="34" charset="0"/>
              </a:rPr>
              <a:t>Work started on this in Rel 10</a:t>
            </a:r>
          </a:p>
        </p:txBody>
      </p:sp>
      <p:sp>
        <p:nvSpPr>
          <p:cNvPr id="18437" name="Rectangle 4"/>
          <p:cNvSpPr>
            <a:spLocks/>
          </p:cNvSpPr>
          <p:nvPr/>
        </p:nvSpPr>
        <p:spPr bwMode="auto">
          <a:xfrm>
            <a:off x="338138" y="1843088"/>
            <a:ext cx="3984625" cy="2551112"/>
          </a:xfrm>
          <a:prstGeom prst="rect">
            <a:avLst/>
          </a:prstGeom>
          <a:noFill/>
          <a:ln w="9525">
            <a:noFill/>
            <a:miter lim="800000"/>
            <a:headEnd/>
            <a:tailEnd/>
          </a:ln>
        </p:spPr>
        <p:txBody>
          <a:bodyPr/>
          <a:lstStyle/>
          <a:p>
            <a:pPr marL="342900" indent="-342900">
              <a:lnSpc>
                <a:spcPct val="80000"/>
              </a:lnSpc>
              <a:spcBef>
                <a:spcPct val="20000"/>
              </a:spcBef>
              <a:buFontTx/>
              <a:buBlip>
                <a:blip r:embed="rId2"/>
              </a:buBlip>
            </a:pPr>
            <a:r>
              <a:rPr lang="en-US" sz="2000"/>
              <a:t>14 MTC Features identified</a:t>
            </a:r>
          </a:p>
          <a:p>
            <a:pPr marL="742950" lvl="1" indent="-285750">
              <a:lnSpc>
                <a:spcPct val="80000"/>
              </a:lnSpc>
              <a:spcBef>
                <a:spcPct val="20000"/>
              </a:spcBef>
              <a:buClr>
                <a:srgbClr val="C00000"/>
              </a:buClr>
              <a:buFont typeface="Arial" pitchFamily="34" charset="0"/>
              <a:buChar char="•"/>
            </a:pPr>
            <a:r>
              <a:rPr lang="en-GB" sz="1600">
                <a:solidFill>
                  <a:srgbClr val="7B7B7B"/>
                </a:solidFill>
              </a:rPr>
              <a:t>Low Mobility</a:t>
            </a:r>
          </a:p>
          <a:p>
            <a:pPr marL="742950" lvl="1" indent="-285750">
              <a:lnSpc>
                <a:spcPct val="80000"/>
              </a:lnSpc>
              <a:spcBef>
                <a:spcPct val="20000"/>
              </a:spcBef>
              <a:buClr>
                <a:srgbClr val="C00000"/>
              </a:buClr>
              <a:buFont typeface="Arial" pitchFamily="34" charset="0"/>
              <a:buChar char="•"/>
            </a:pPr>
            <a:r>
              <a:rPr lang="en-GB" sz="1600">
                <a:solidFill>
                  <a:srgbClr val="7B7B7B"/>
                </a:solidFill>
              </a:rPr>
              <a:t>Time Controlled</a:t>
            </a:r>
          </a:p>
          <a:p>
            <a:pPr marL="742950" lvl="1" indent="-285750">
              <a:lnSpc>
                <a:spcPct val="80000"/>
              </a:lnSpc>
              <a:spcBef>
                <a:spcPct val="20000"/>
              </a:spcBef>
              <a:buClr>
                <a:srgbClr val="C00000"/>
              </a:buClr>
              <a:buFont typeface="Arial" pitchFamily="34" charset="0"/>
              <a:buChar char="•"/>
            </a:pPr>
            <a:r>
              <a:rPr lang="en-GB" sz="1600">
                <a:solidFill>
                  <a:srgbClr val="7B7B7B"/>
                </a:solidFill>
              </a:rPr>
              <a:t>Time Tolerant</a:t>
            </a:r>
          </a:p>
          <a:p>
            <a:pPr marL="742950" lvl="1" indent="-285750">
              <a:lnSpc>
                <a:spcPct val="80000"/>
              </a:lnSpc>
              <a:spcBef>
                <a:spcPct val="20000"/>
              </a:spcBef>
              <a:buClr>
                <a:srgbClr val="C00000"/>
              </a:buClr>
              <a:buFont typeface="Arial" pitchFamily="34" charset="0"/>
              <a:buChar char="•"/>
            </a:pPr>
            <a:r>
              <a:rPr lang="en-GB" sz="1600">
                <a:solidFill>
                  <a:srgbClr val="7B7B7B"/>
                </a:solidFill>
              </a:rPr>
              <a:t>Packet Switched (PS) Only</a:t>
            </a:r>
          </a:p>
          <a:p>
            <a:pPr marL="742950" lvl="1" indent="-285750">
              <a:lnSpc>
                <a:spcPct val="80000"/>
              </a:lnSpc>
              <a:spcBef>
                <a:spcPct val="20000"/>
              </a:spcBef>
              <a:buClr>
                <a:srgbClr val="C00000"/>
              </a:buClr>
              <a:buFont typeface="Arial" pitchFamily="34" charset="0"/>
              <a:buChar char="•"/>
            </a:pPr>
            <a:r>
              <a:rPr lang="en-GB" sz="1600">
                <a:solidFill>
                  <a:srgbClr val="7B7B7B"/>
                </a:solidFill>
              </a:rPr>
              <a:t>Small Data Transmissions</a:t>
            </a:r>
          </a:p>
          <a:p>
            <a:pPr marL="742950" lvl="1" indent="-285750">
              <a:lnSpc>
                <a:spcPct val="80000"/>
              </a:lnSpc>
              <a:spcBef>
                <a:spcPct val="20000"/>
              </a:spcBef>
              <a:buClr>
                <a:srgbClr val="C00000"/>
              </a:buClr>
              <a:buFont typeface="Arial" pitchFamily="34" charset="0"/>
              <a:buChar char="•"/>
            </a:pPr>
            <a:r>
              <a:rPr lang="en-GB" sz="1600">
                <a:solidFill>
                  <a:srgbClr val="7B7B7B"/>
                </a:solidFill>
              </a:rPr>
              <a:t>Mobile Originated Only</a:t>
            </a:r>
          </a:p>
          <a:p>
            <a:pPr marL="742950" lvl="1" indent="-285750">
              <a:lnSpc>
                <a:spcPct val="80000"/>
              </a:lnSpc>
              <a:spcBef>
                <a:spcPct val="20000"/>
              </a:spcBef>
              <a:buClr>
                <a:srgbClr val="C00000"/>
              </a:buClr>
              <a:buFont typeface="Arial" pitchFamily="34" charset="0"/>
              <a:buChar char="•"/>
            </a:pPr>
            <a:r>
              <a:rPr lang="en-GB" sz="1600">
                <a:solidFill>
                  <a:srgbClr val="7B7B7B"/>
                </a:solidFill>
              </a:rPr>
              <a:t>Infrequent Mobile Terminated</a:t>
            </a:r>
          </a:p>
        </p:txBody>
      </p:sp>
      <p:sp>
        <p:nvSpPr>
          <p:cNvPr id="18438" name="Rectangle 5"/>
          <p:cNvSpPr>
            <a:spLocks/>
          </p:cNvSpPr>
          <p:nvPr/>
        </p:nvSpPr>
        <p:spPr bwMode="auto">
          <a:xfrm>
            <a:off x="285750" y="4164013"/>
            <a:ext cx="8388350" cy="2122487"/>
          </a:xfrm>
          <a:prstGeom prst="rect">
            <a:avLst/>
          </a:prstGeom>
          <a:noFill/>
          <a:ln w="9525">
            <a:noFill/>
            <a:miter lim="800000"/>
            <a:headEnd/>
            <a:tailEnd/>
          </a:ln>
        </p:spPr>
        <p:txBody>
          <a:bodyPr/>
          <a:lstStyle/>
          <a:p>
            <a:pPr marL="342900" indent="-342900">
              <a:lnSpc>
                <a:spcPct val="80000"/>
              </a:lnSpc>
              <a:spcBef>
                <a:spcPct val="20000"/>
              </a:spcBef>
              <a:buFontTx/>
              <a:buBlip>
                <a:blip r:embed="rId2"/>
              </a:buBlip>
            </a:pPr>
            <a:r>
              <a:rPr lang="en-US" sz="2000"/>
              <a:t>In Rel 10, 3GPP will focus on the general functionality required to support these features</a:t>
            </a:r>
          </a:p>
          <a:p>
            <a:pPr marL="742950" lvl="1" indent="-285750">
              <a:lnSpc>
                <a:spcPct val="80000"/>
              </a:lnSpc>
              <a:spcBef>
                <a:spcPct val="20000"/>
              </a:spcBef>
              <a:buClr>
                <a:srgbClr val="C00000"/>
              </a:buClr>
              <a:buFont typeface="Arial" pitchFamily="34" charset="0"/>
              <a:buChar char="•"/>
            </a:pPr>
            <a:r>
              <a:rPr lang="en-US" altLang="zh-CN" sz="1600">
                <a:solidFill>
                  <a:srgbClr val="7B7B7B"/>
                </a:solidFill>
                <a:ea typeface="宋体"/>
                <a:cs typeface="宋体"/>
              </a:rPr>
              <a:t>Overload control (Radio Network Congestion use case, Signalling Network Congestion use case and Core Network Congestion use case)</a:t>
            </a:r>
          </a:p>
          <a:p>
            <a:pPr marL="742950" lvl="1" indent="-285750">
              <a:lnSpc>
                <a:spcPct val="80000"/>
              </a:lnSpc>
              <a:spcBef>
                <a:spcPct val="20000"/>
              </a:spcBef>
              <a:buClr>
                <a:srgbClr val="C00000"/>
              </a:buClr>
              <a:buFont typeface="Arial" pitchFamily="34" charset="0"/>
              <a:buChar char="•"/>
            </a:pPr>
            <a:r>
              <a:rPr lang="en-US" altLang="zh-CN" sz="1600">
                <a:solidFill>
                  <a:srgbClr val="7B7B7B"/>
                </a:solidFill>
                <a:ea typeface="宋体"/>
                <a:cs typeface="宋体"/>
              </a:rPr>
              <a:t>Addressing</a:t>
            </a:r>
          </a:p>
          <a:p>
            <a:pPr marL="742950" lvl="1" indent="-285750">
              <a:lnSpc>
                <a:spcPct val="80000"/>
              </a:lnSpc>
              <a:spcBef>
                <a:spcPct val="20000"/>
              </a:spcBef>
              <a:buClr>
                <a:srgbClr val="C00000"/>
              </a:buClr>
              <a:buFont typeface="Arial" pitchFamily="34" charset="0"/>
              <a:buChar char="•"/>
            </a:pPr>
            <a:r>
              <a:rPr lang="en-US" altLang="zh-CN" sz="1600">
                <a:solidFill>
                  <a:srgbClr val="7B7B7B"/>
                </a:solidFill>
                <a:ea typeface="宋体"/>
                <a:cs typeface="宋体"/>
              </a:rPr>
              <a:t>Identifiers</a:t>
            </a:r>
          </a:p>
          <a:p>
            <a:pPr marL="742950" lvl="1" indent="-285750">
              <a:lnSpc>
                <a:spcPct val="80000"/>
              </a:lnSpc>
              <a:spcBef>
                <a:spcPct val="20000"/>
              </a:spcBef>
              <a:buClr>
                <a:srgbClr val="C00000"/>
              </a:buClr>
              <a:buFont typeface="Arial" pitchFamily="34" charset="0"/>
              <a:buChar char="•"/>
            </a:pPr>
            <a:r>
              <a:rPr lang="en-US" altLang="zh-CN" sz="1600">
                <a:solidFill>
                  <a:srgbClr val="7B7B7B"/>
                </a:solidFill>
                <a:ea typeface="宋体"/>
                <a:cs typeface="宋体"/>
              </a:rPr>
              <a:t>Subscription control</a:t>
            </a:r>
          </a:p>
          <a:p>
            <a:pPr marL="742950" lvl="1" indent="-285750">
              <a:lnSpc>
                <a:spcPct val="80000"/>
              </a:lnSpc>
              <a:spcBef>
                <a:spcPct val="20000"/>
              </a:spcBef>
              <a:buClr>
                <a:srgbClr val="C00000"/>
              </a:buClr>
              <a:buFont typeface="Arial" pitchFamily="34" charset="0"/>
              <a:buChar char="•"/>
            </a:pPr>
            <a:r>
              <a:rPr lang="en-US" altLang="zh-CN" sz="1600">
                <a:solidFill>
                  <a:srgbClr val="7B7B7B"/>
                </a:solidFill>
                <a:ea typeface="宋体"/>
                <a:cs typeface="宋体"/>
              </a:rPr>
              <a:t>Security</a:t>
            </a:r>
            <a:endParaRPr lang="en-US" sz="1600">
              <a:solidFill>
                <a:srgbClr val="7B7B7B"/>
              </a:solidFill>
            </a:endParaRPr>
          </a:p>
        </p:txBody>
      </p:sp>
      <p:sp>
        <p:nvSpPr>
          <p:cNvPr id="18439" name="Rectangle 6"/>
          <p:cNvSpPr>
            <a:spLocks/>
          </p:cNvSpPr>
          <p:nvPr/>
        </p:nvSpPr>
        <p:spPr bwMode="auto">
          <a:xfrm>
            <a:off x="4005263" y="1843088"/>
            <a:ext cx="5138737" cy="2206625"/>
          </a:xfrm>
          <a:prstGeom prst="rect">
            <a:avLst/>
          </a:prstGeom>
          <a:noFill/>
          <a:ln w="9525">
            <a:noFill/>
            <a:miter lim="800000"/>
            <a:headEnd/>
            <a:tailEnd/>
          </a:ln>
        </p:spPr>
        <p:txBody>
          <a:bodyPr/>
          <a:lstStyle/>
          <a:p>
            <a:pPr marL="342900" indent="-342900">
              <a:lnSpc>
                <a:spcPct val="80000"/>
              </a:lnSpc>
              <a:spcBef>
                <a:spcPct val="20000"/>
              </a:spcBef>
            </a:pPr>
            <a:endParaRPr lang="en-US" sz="1600"/>
          </a:p>
          <a:p>
            <a:pPr marL="742950" lvl="1" indent="-285750">
              <a:lnSpc>
                <a:spcPct val="80000"/>
              </a:lnSpc>
              <a:spcBef>
                <a:spcPct val="20000"/>
              </a:spcBef>
              <a:buClr>
                <a:srgbClr val="C00000"/>
              </a:buClr>
              <a:buFont typeface="Arial" pitchFamily="34" charset="0"/>
              <a:buChar char="•"/>
            </a:pPr>
            <a:r>
              <a:rPr lang="en-GB" sz="1600">
                <a:solidFill>
                  <a:srgbClr val="7B7B7B"/>
                </a:solidFill>
              </a:rPr>
              <a:t>MTC Monitoring</a:t>
            </a:r>
          </a:p>
          <a:p>
            <a:pPr marL="742950" lvl="1" indent="-285750">
              <a:lnSpc>
                <a:spcPct val="80000"/>
              </a:lnSpc>
              <a:spcBef>
                <a:spcPct val="20000"/>
              </a:spcBef>
              <a:buClr>
                <a:srgbClr val="C00000"/>
              </a:buClr>
              <a:buFont typeface="Arial" pitchFamily="34" charset="0"/>
              <a:buChar char="•"/>
            </a:pPr>
            <a:r>
              <a:rPr lang="en-GB" sz="1600">
                <a:solidFill>
                  <a:srgbClr val="7B7B7B"/>
                </a:solidFill>
              </a:rPr>
              <a:t>Priority Alarm Message (PAM)</a:t>
            </a:r>
          </a:p>
          <a:p>
            <a:pPr marL="742950" lvl="1" indent="-285750">
              <a:lnSpc>
                <a:spcPct val="80000"/>
              </a:lnSpc>
              <a:spcBef>
                <a:spcPct val="20000"/>
              </a:spcBef>
              <a:buClr>
                <a:srgbClr val="C00000"/>
              </a:buClr>
              <a:buFont typeface="Arial" pitchFamily="34" charset="0"/>
              <a:buChar char="•"/>
            </a:pPr>
            <a:r>
              <a:rPr lang="en-GB" sz="1600">
                <a:solidFill>
                  <a:srgbClr val="7B7B7B"/>
                </a:solidFill>
              </a:rPr>
              <a:t>Secure Connection</a:t>
            </a:r>
          </a:p>
          <a:p>
            <a:pPr marL="742950" lvl="1" indent="-285750">
              <a:lnSpc>
                <a:spcPct val="80000"/>
              </a:lnSpc>
              <a:spcBef>
                <a:spcPct val="20000"/>
              </a:spcBef>
              <a:buClr>
                <a:srgbClr val="C00000"/>
              </a:buClr>
              <a:buFont typeface="Arial" pitchFamily="34" charset="0"/>
              <a:buChar char="•"/>
            </a:pPr>
            <a:r>
              <a:rPr lang="en-GB" sz="1600">
                <a:solidFill>
                  <a:srgbClr val="7B7B7B"/>
                </a:solidFill>
              </a:rPr>
              <a:t>Location Specific Trigger</a:t>
            </a:r>
          </a:p>
          <a:p>
            <a:pPr marL="742950" lvl="1" indent="-285750">
              <a:lnSpc>
                <a:spcPct val="80000"/>
              </a:lnSpc>
              <a:spcBef>
                <a:spcPct val="20000"/>
              </a:spcBef>
              <a:buClr>
                <a:srgbClr val="C00000"/>
              </a:buClr>
              <a:buFont typeface="Arial" pitchFamily="34" charset="0"/>
              <a:buChar char="•"/>
            </a:pPr>
            <a:r>
              <a:rPr lang="en-GB" sz="1600">
                <a:solidFill>
                  <a:srgbClr val="7B7B7B"/>
                </a:solidFill>
              </a:rPr>
              <a:t>Network Provided Destination for Uplink Data</a:t>
            </a:r>
          </a:p>
          <a:p>
            <a:pPr marL="742950" lvl="1" indent="-285750">
              <a:lnSpc>
                <a:spcPct val="80000"/>
              </a:lnSpc>
              <a:spcBef>
                <a:spcPct val="20000"/>
              </a:spcBef>
              <a:buClr>
                <a:srgbClr val="C00000"/>
              </a:buClr>
              <a:buFont typeface="Arial" pitchFamily="34" charset="0"/>
              <a:buChar char="•"/>
            </a:pPr>
            <a:r>
              <a:rPr lang="en-GB" sz="1600">
                <a:solidFill>
                  <a:srgbClr val="7B7B7B"/>
                </a:solidFill>
              </a:rPr>
              <a:t>Infrequent Transmission</a:t>
            </a:r>
          </a:p>
          <a:p>
            <a:pPr marL="742950" lvl="1" indent="-285750">
              <a:lnSpc>
                <a:spcPct val="80000"/>
              </a:lnSpc>
              <a:spcBef>
                <a:spcPct val="20000"/>
              </a:spcBef>
              <a:buClr>
                <a:srgbClr val="C00000"/>
              </a:buClr>
              <a:buFont typeface="Arial" pitchFamily="34" charset="0"/>
              <a:buChar char="•"/>
            </a:pPr>
            <a:r>
              <a:rPr lang="en-GB" sz="1600">
                <a:solidFill>
                  <a:srgbClr val="7B7B7B"/>
                </a:solidFill>
              </a:rPr>
              <a:t>Group Based MTC Features</a:t>
            </a:r>
          </a:p>
        </p:txBody>
      </p:sp>
      <p:pic>
        <p:nvPicPr>
          <p:cNvPr id="18440" name="Picture 7" descr="3GPP-logo-transparent.png"/>
          <p:cNvPicPr>
            <a:picLocks noChangeAspect="1"/>
          </p:cNvPicPr>
          <p:nvPr/>
        </p:nvPicPr>
        <p:blipFill>
          <a:blip r:embed="rId3"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3B501E4-BCD7-4262-B9A6-817C075108B0}" type="slidenum">
              <a:rPr lang="en-GB" smtClean="0">
                <a:latin typeface="Arial" pitchFamily="34" charset="0"/>
              </a:rPr>
              <a:pPr/>
              <a:t>18</a:t>
            </a:fld>
            <a:endParaRPr lang="en-GB" smtClean="0">
              <a:latin typeface="Arial" pitchFamily="34" charset="0"/>
            </a:endParaRPr>
          </a:p>
        </p:txBody>
      </p:sp>
      <p:sp>
        <p:nvSpPr>
          <p:cNvPr id="19459" name="Rectangle 2"/>
          <p:cNvSpPr>
            <a:spLocks noGrp="1"/>
          </p:cNvSpPr>
          <p:nvPr>
            <p:ph type="title"/>
          </p:nvPr>
        </p:nvSpPr>
        <p:spPr>
          <a:xfrm>
            <a:off x="2522538" y="211138"/>
            <a:ext cx="4794250" cy="1160462"/>
          </a:xfrm>
        </p:spPr>
        <p:txBody>
          <a:bodyPr/>
          <a:lstStyle/>
          <a:p>
            <a:r>
              <a:rPr lang="en-GB" sz="2800" smtClean="0">
                <a:solidFill>
                  <a:srgbClr val="004846"/>
                </a:solidFill>
                <a:latin typeface="Arial" pitchFamily="34" charset="0"/>
              </a:rPr>
              <a:t>Convergence (Scale)</a:t>
            </a:r>
            <a:endParaRPr lang="en-US" sz="2800" smtClean="0">
              <a:solidFill>
                <a:srgbClr val="004846"/>
              </a:solidFill>
              <a:latin typeface="Arial" pitchFamily="34" charset="0"/>
            </a:endParaRPr>
          </a:p>
        </p:txBody>
      </p:sp>
      <p:sp>
        <p:nvSpPr>
          <p:cNvPr id="19460" name="Rectangle 3"/>
          <p:cNvSpPr>
            <a:spLocks noGrp="1"/>
          </p:cNvSpPr>
          <p:nvPr>
            <p:ph type="body" idx="1"/>
          </p:nvPr>
        </p:nvSpPr>
        <p:spPr>
          <a:xfrm>
            <a:off x="223838" y="1785938"/>
            <a:ext cx="3538537" cy="4697412"/>
          </a:xfrm>
        </p:spPr>
        <p:txBody>
          <a:bodyPr/>
          <a:lstStyle/>
          <a:p>
            <a:r>
              <a:rPr lang="en-GB" sz="1800" smtClean="0">
                <a:latin typeface="Arial" pitchFamily="34" charset="0"/>
              </a:rPr>
              <a:t>Machine-to-machine </a:t>
            </a:r>
          </a:p>
          <a:p>
            <a:r>
              <a:rPr lang="en-GB" sz="1800" smtClean="0">
                <a:latin typeface="Arial" pitchFamily="34" charset="0"/>
              </a:rPr>
              <a:t>Intelligent Transport Systems</a:t>
            </a:r>
          </a:p>
          <a:p>
            <a:r>
              <a:rPr lang="en-GB" sz="1800" smtClean="0">
                <a:latin typeface="Arial" pitchFamily="34" charset="0"/>
              </a:rPr>
              <a:t>Smart Grids</a:t>
            </a:r>
          </a:p>
          <a:p>
            <a:r>
              <a:rPr lang="en-GB" sz="1800" smtClean="0">
                <a:latin typeface="Arial" pitchFamily="34" charset="0"/>
              </a:rPr>
              <a:t>Smart Cards, eCommerce, USB, High Speed Interface</a:t>
            </a:r>
          </a:p>
          <a:p>
            <a:r>
              <a:rPr lang="en-GB" sz="1800" i="1" smtClean="0">
                <a:latin typeface="Arial" pitchFamily="34" charset="0"/>
              </a:rPr>
              <a:t>m</a:t>
            </a:r>
            <a:r>
              <a:rPr lang="en-GB" sz="1800" smtClean="0">
                <a:latin typeface="Arial" pitchFamily="34" charset="0"/>
              </a:rPr>
              <a:t>Health</a:t>
            </a:r>
          </a:p>
          <a:p>
            <a:r>
              <a:rPr lang="en-GB" sz="1800" smtClean="0">
                <a:latin typeface="Arial" pitchFamily="34" charset="0"/>
              </a:rPr>
              <a:t>RFID</a:t>
            </a:r>
          </a:p>
          <a:p>
            <a:r>
              <a:rPr lang="en-US" sz="1800" smtClean="0">
                <a:latin typeface="Arial" pitchFamily="34" charset="0"/>
              </a:rPr>
              <a:t>Multi-Standard Radio (MSR-BS)</a:t>
            </a:r>
            <a:endParaRPr lang="en-GB" sz="1400" smtClean="0">
              <a:latin typeface="Arial" pitchFamily="34" charset="0"/>
            </a:endParaRPr>
          </a:p>
          <a:p>
            <a:endParaRPr lang="en-US" sz="1400" smtClean="0">
              <a:latin typeface="Arial" pitchFamily="34" charset="0"/>
            </a:endParaRPr>
          </a:p>
        </p:txBody>
      </p:sp>
      <p:sp>
        <p:nvSpPr>
          <p:cNvPr id="19461"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D02AD7F7-2162-4A7C-B7A5-6320E8969347}" type="slidenum">
              <a:rPr lang="en-GB" sz="1100">
                <a:solidFill>
                  <a:schemeClr val="bg1"/>
                </a:solidFill>
              </a:rPr>
              <a:pPr eaLnBrk="1" hangingPunct="1"/>
              <a:t>18</a:t>
            </a:fld>
            <a:endParaRPr lang="en-GB" sz="1100">
              <a:solidFill>
                <a:schemeClr val="bg1"/>
              </a:solidFill>
            </a:endParaRPr>
          </a:p>
        </p:txBody>
      </p:sp>
      <p:pic>
        <p:nvPicPr>
          <p:cNvPr id="342022" name="Picture 6" descr="ETSI_ITS_Small"/>
          <p:cNvPicPr>
            <a:picLocks noChangeAspect="1" noChangeArrowheads="1"/>
          </p:cNvPicPr>
          <p:nvPr/>
        </p:nvPicPr>
        <p:blipFill>
          <a:blip r:embed="rId2" cstate="print"/>
          <a:srcRect/>
          <a:stretch>
            <a:fillRect/>
          </a:stretch>
        </p:blipFill>
        <p:spPr bwMode="auto">
          <a:xfrm rot="256768">
            <a:off x="4165600" y="2395538"/>
            <a:ext cx="4470400" cy="3273425"/>
          </a:xfrm>
          <a:prstGeom prst="rect">
            <a:avLst/>
          </a:prstGeom>
          <a:noFill/>
          <a:effectLst>
            <a:outerShdw dist="107763" dir="2700000" algn="ctr" rotWithShape="0">
              <a:srgbClr val="808080">
                <a:alpha val="50000"/>
              </a:srgbClr>
            </a:outerShdw>
          </a:effectLst>
        </p:spPr>
      </p:pic>
      <p:pic>
        <p:nvPicPr>
          <p:cNvPr id="19463" name="Picture 6" descr="3GPP-logo-transparent.png"/>
          <p:cNvPicPr>
            <a:picLocks noChangeAspect="1"/>
          </p:cNvPicPr>
          <p:nvPr/>
        </p:nvPicPr>
        <p:blipFill>
          <a:blip r:embed="rId3"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7D035E3-6FAC-4E27-BED2-B31749854BA9}" type="slidenum">
              <a:rPr lang="en-GB" smtClean="0">
                <a:latin typeface="Arial" pitchFamily="34" charset="0"/>
              </a:rPr>
              <a:pPr/>
              <a:t>19</a:t>
            </a:fld>
            <a:endParaRPr lang="en-GB" smtClean="0">
              <a:latin typeface="Arial" pitchFamily="34" charset="0"/>
            </a:endParaRPr>
          </a:p>
        </p:txBody>
      </p:sp>
      <p:sp>
        <p:nvSpPr>
          <p:cNvPr id="20483" name="Rectangle 2"/>
          <p:cNvSpPr>
            <a:spLocks noGrp="1"/>
          </p:cNvSpPr>
          <p:nvPr>
            <p:ph type="title"/>
          </p:nvPr>
        </p:nvSpPr>
        <p:spPr/>
        <p:txBody>
          <a:bodyPr/>
          <a:lstStyle/>
          <a:p>
            <a:r>
              <a:rPr lang="en-US" sz="2800" smtClean="0">
                <a:solidFill>
                  <a:srgbClr val="004846"/>
                </a:solidFill>
                <a:latin typeface="Arial" pitchFamily="34" charset="0"/>
              </a:rPr>
              <a:t>Convergence (Technology)</a:t>
            </a:r>
            <a:endParaRPr lang="en-GB" sz="2800" smtClean="0">
              <a:solidFill>
                <a:srgbClr val="004846"/>
              </a:solidFill>
              <a:latin typeface="Arial" pitchFamily="34" charset="0"/>
            </a:endParaRPr>
          </a:p>
        </p:txBody>
      </p:sp>
      <p:sp>
        <p:nvSpPr>
          <p:cNvPr id="20484"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732DEC23-8BE5-4075-909F-D9029620DFD9}" type="slidenum">
              <a:rPr lang="en-GB" sz="1100">
                <a:solidFill>
                  <a:schemeClr val="bg1"/>
                </a:solidFill>
              </a:rPr>
              <a:pPr eaLnBrk="1" hangingPunct="1"/>
              <a:t>19</a:t>
            </a:fld>
            <a:endParaRPr lang="en-GB" sz="1100">
              <a:solidFill>
                <a:schemeClr val="bg1"/>
              </a:solidFill>
            </a:endParaRPr>
          </a:p>
        </p:txBody>
      </p:sp>
      <p:sp>
        <p:nvSpPr>
          <p:cNvPr id="18437" name="Rectangle 4"/>
          <p:cNvSpPr>
            <a:spLocks/>
          </p:cNvSpPr>
          <p:nvPr/>
        </p:nvSpPr>
        <p:spPr bwMode="auto">
          <a:xfrm>
            <a:off x="304800" y="1828800"/>
            <a:ext cx="6096000" cy="4881563"/>
          </a:xfrm>
          <a:prstGeom prst="rect">
            <a:avLst/>
          </a:prstGeom>
          <a:noFill/>
          <a:ln w="9525">
            <a:noFill/>
            <a:miter lim="800000"/>
            <a:headEnd/>
            <a:tailEnd/>
          </a:ln>
        </p:spPr>
        <p:txBody>
          <a:bodyPr/>
          <a:lstStyle/>
          <a:p>
            <a:pPr algn="ctr">
              <a:lnSpc>
                <a:spcPct val="80000"/>
              </a:lnSpc>
              <a:spcBef>
                <a:spcPct val="20000"/>
              </a:spcBef>
              <a:defRPr/>
            </a:pPr>
            <a:endParaRPr lang="en-GB" sz="2000" dirty="0">
              <a:solidFill>
                <a:srgbClr val="4D4D4D"/>
              </a:solidFill>
            </a:endParaRPr>
          </a:p>
          <a:p>
            <a:pPr>
              <a:lnSpc>
                <a:spcPct val="80000"/>
              </a:lnSpc>
              <a:spcBef>
                <a:spcPct val="20000"/>
              </a:spcBef>
              <a:buFontTx/>
              <a:buBlip>
                <a:blip r:embed="rId2"/>
              </a:buBlip>
              <a:defRPr/>
            </a:pPr>
            <a:endParaRPr lang="en-GB" sz="1600" dirty="0"/>
          </a:p>
          <a:p>
            <a:pPr marL="271463" indent="-271463">
              <a:lnSpc>
                <a:spcPct val="80000"/>
              </a:lnSpc>
              <a:spcBef>
                <a:spcPct val="20000"/>
              </a:spcBef>
              <a:buFontTx/>
              <a:buBlip>
                <a:blip r:embed="rId2"/>
              </a:buBlip>
              <a:defRPr/>
            </a:pPr>
            <a:r>
              <a:rPr lang="en-GB" sz="1800" dirty="0"/>
              <a:t>2009 - CDMA Development Group (CDG) join 3GPP as a Market Representation Partner (MRP) </a:t>
            </a:r>
          </a:p>
          <a:p>
            <a:pPr marL="271463" indent="-271463">
              <a:lnSpc>
                <a:spcPct val="80000"/>
              </a:lnSpc>
              <a:spcBef>
                <a:spcPct val="20000"/>
              </a:spcBef>
              <a:buFontTx/>
              <a:buBlip>
                <a:blip r:embed="rId2"/>
              </a:buBlip>
              <a:defRPr/>
            </a:pPr>
            <a:endParaRPr lang="en-GB" sz="1800" dirty="0"/>
          </a:p>
          <a:p>
            <a:pPr marL="271463" indent="-271463">
              <a:lnSpc>
                <a:spcPct val="80000"/>
              </a:lnSpc>
              <a:spcBef>
                <a:spcPct val="20000"/>
              </a:spcBef>
              <a:buFontTx/>
              <a:buBlip>
                <a:blip r:embed="rId2"/>
              </a:buBlip>
              <a:defRPr/>
            </a:pPr>
            <a:r>
              <a:rPr lang="en-GB" sz="1800" dirty="0"/>
              <a:t> 2009 - TD-SCDMA Forum pave the way for TD-LTE in China</a:t>
            </a:r>
          </a:p>
          <a:p>
            <a:pPr marL="271463" indent="-271463">
              <a:lnSpc>
                <a:spcPct val="80000"/>
              </a:lnSpc>
              <a:spcBef>
                <a:spcPct val="20000"/>
              </a:spcBef>
              <a:buFontTx/>
              <a:buBlip>
                <a:blip r:embed="rId2"/>
              </a:buBlip>
              <a:defRPr/>
            </a:pPr>
            <a:endParaRPr lang="en-GB" sz="1800" dirty="0"/>
          </a:p>
          <a:p>
            <a:pPr marL="271463" indent="-271463">
              <a:lnSpc>
                <a:spcPct val="80000"/>
              </a:lnSpc>
              <a:spcBef>
                <a:spcPct val="20000"/>
              </a:spcBef>
              <a:buFontTx/>
              <a:buBlip>
                <a:blip r:embed="rId2"/>
              </a:buBlip>
              <a:defRPr/>
            </a:pPr>
            <a:r>
              <a:rPr lang="en-GB" sz="1800" dirty="0"/>
              <a:t>2009 - Public Safety Agencies announce that LTE meets their requirements  </a:t>
            </a:r>
            <a:r>
              <a:rPr lang="en-GB" sz="1100" dirty="0"/>
              <a:t>(See </a:t>
            </a:r>
            <a:r>
              <a:rPr lang="en-US" sz="1100" dirty="0"/>
              <a:t>APCO, NENA, NPSTC </a:t>
            </a:r>
            <a:r>
              <a:rPr lang="en-US" sz="1100" dirty="0">
                <a:hlinkClick r:id="rId3"/>
              </a:rPr>
              <a:t>Announcements</a:t>
            </a:r>
            <a:r>
              <a:rPr lang="en-US" sz="1100" dirty="0"/>
              <a:t>)</a:t>
            </a:r>
            <a:endParaRPr lang="en-GB" sz="1800" dirty="0"/>
          </a:p>
          <a:p>
            <a:pPr marL="271463" indent="-271463">
              <a:lnSpc>
                <a:spcPct val="80000"/>
              </a:lnSpc>
              <a:spcBef>
                <a:spcPct val="20000"/>
              </a:spcBef>
              <a:buFontTx/>
              <a:buBlip>
                <a:blip r:embed="rId2"/>
              </a:buBlip>
              <a:defRPr/>
            </a:pPr>
            <a:endParaRPr lang="en-GB" sz="1800" dirty="0"/>
          </a:p>
          <a:p>
            <a:pPr marL="271463" indent="-271463">
              <a:lnSpc>
                <a:spcPct val="80000"/>
              </a:lnSpc>
              <a:spcBef>
                <a:spcPct val="20000"/>
              </a:spcBef>
              <a:buFontTx/>
              <a:buBlip>
                <a:blip r:embed="rId2"/>
              </a:buBlip>
              <a:defRPr/>
            </a:pPr>
            <a:r>
              <a:rPr lang="en-GB" sz="1800" dirty="0"/>
              <a:t>2010 – </a:t>
            </a:r>
            <a:r>
              <a:rPr lang="en-US" sz="1800" dirty="0"/>
              <a:t>3GPP is working with Broadband Forum to support FMC using 3GPP EPC</a:t>
            </a:r>
            <a:endParaRPr lang="en-GB" sz="1800" dirty="0"/>
          </a:p>
          <a:p>
            <a:pPr marL="271463" indent="-271463">
              <a:lnSpc>
                <a:spcPct val="80000"/>
              </a:lnSpc>
              <a:spcBef>
                <a:spcPct val="20000"/>
              </a:spcBef>
              <a:defRPr/>
            </a:pPr>
            <a:endParaRPr lang="en-GB" sz="1800" dirty="0"/>
          </a:p>
          <a:p>
            <a:pPr marL="0" lvl="1">
              <a:lnSpc>
                <a:spcPct val="80000"/>
              </a:lnSpc>
              <a:spcBef>
                <a:spcPct val="20000"/>
              </a:spcBef>
              <a:buClr>
                <a:srgbClr val="C00000"/>
              </a:buClr>
              <a:buFont typeface="Arial" pitchFamily="34" charset="0"/>
              <a:buChar char="•"/>
              <a:defRPr/>
            </a:pPr>
            <a:endParaRPr lang="en-GB" sz="1800" dirty="0"/>
          </a:p>
        </p:txBody>
      </p:sp>
      <p:sp>
        <p:nvSpPr>
          <p:cNvPr id="20486" name="Rectangle 5"/>
          <p:cNvSpPr>
            <a:spLocks noChangeArrowheads="1"/>
          </p:cNvSpPr>
          <p:nvPr/>
        </p:nvSpPr>
        <p:spPr bwMode="auto">
          <a:xfrm>
            <a:off x="873125" y="4840288"/>
            <a:ext cx="4562475" cy="396875"/>
          </a:xfrm>
          <a:prstGeom prst="rect">
            <a:avLst/>
          </a:prstGeom>
          <a:noFill/>
          <a:ln w="9525">
            <a:noFill/>
            <a:miter lim="800000"/>
            <a:headEnd/>
            <a:tailEnd/>
          </a:ln>
        </p:spPr>
        <p:txBody>
          <a:bodyPr>
            <a:spAutoFit/>
          </a:bodyPr>
          <a:lstStyle/>
          <a:p>
            <a:endParaRPr lang="en-GB"/>
          </a:p>
          <a:p>
            <a:r>
              <a:rPr lang="en-GB"/>
              <a:t> </a:t>
            </a:r>
          </a:p>
        </p:txBody>
      </p:sp>
      <p:pic>
        <p:nvPicPr>
          <p:cNvPr id="20487" name="Picture 5" descr="BBF_image.jpg"/>
          <p:cNvPicPr>
            <a:picLocks noChangeAspect="1"/>
          </p:cNvPicPr>
          <p:nvPr/>
        </p:nvPicPr>
        <p:blipFill>
          <a:blip r:embed="rId4" cstate="print"/>
          <a:srcRect/>
          <a:stretch>
            <a:fillRect/>
          </a:stretch>
        </p:blipFill>
        <p:spPr bwMode="auto">
          <a:xfrm rot="443804">
            <a:off x="6391275" y="2967038"/>
            <a:ext cx="2441575" cy="2386012"/>
          </a:xfrm>
          <a:prstGeom prst="rect">
            <a:avLst/>
          </a:prstGeom>
          <a:noFill/>
          <a:ln w="9525">
            <a:noFill/>
            <a:miter lim="800000"/>
            <a:headEnd/>
            <a:tailEnd/>
          </a:ln>
        </p:spPr>
      </p:pic>
      <p:sp>
        <p:nvSpPr>
          <p:cNvPr id="20488" name="Rectangle 8"/>
          <p:cNvSpPr>
            <a:spLocks noChangeArrowheads="1"/>
          </p:cNvSpPr>
          <p:nvPr/>
        </p:nvSpPr>
        <p:spPr bwMode="auto">
          <a:xfrm>
            <a:off x="2354263" y="1246188"/>
            <a:ext cx="4572000" cy="436562"/>
          </a:xfrm>
          <a:prstGeom prst="rect">
            <a:avLst/>
          </a:prstGeom>
          <a:noFill/>
          <a:ln w="9525">
            <a:noFill/>
            <a:miter lim="800000"/>
            <a:headEnd/>
            <a:tailEnd/>
          </a:ln>
        </p:spPr>
        <p:txBody>
          <a:bodyPr>
            <a:spAutoFit/>
          </a:bodyPr>
          <a:lstStyle/>
          <a:p>
            <a:pPr algn="ctr">
              <a:lnSpc>
                <a:spcPct val="80000"/>
              </a:lnSpc>
              <a:spcBef>
                <a:spcPct val="20000"/>
              </a:spcBef>
            </a:pPr>
            <a:r>
              <a:rPr lang="en-GB" sz="1400">
                <a:solidFill>
                  <a:srgbClr val="4D4D4D"/>
                </a:solidFill>
              </a:rPr>
              <a:t>3GPP LTE is a</a:t>
            </a:r>
            <a:r>
              <a:rPr lang="en-GB" sz="1400" i="1">
                <a:solidFill>
                  <a:srgbClr val="4D4D4D"/>
                </a:solidFill>
              </a:rPr>
              <a:t> </a:t>
            </a:r>
            <a:r>
              <a:rPr lang="en-GB" sz="1400">
                <a:solidFill>
                  <a:srgbClr val="4D4D4D"/>
                </a:solidFill>
              </a:rPr>
              <a:t>point of convergence, to unite the world’s operators on a common technology platform</a:t>
            </a:r>
          </a:p>
        </p:txBody>
      </p:sp>
      <p:pic>
        <p:nvPicPr>
          <p:cNvPr id="20489" name="Picture 8" descr="3GPP-logo-transparent.png"/>
          <p:cNvPicPr>
            <a:picLocks noChangeAspect="1"/>
          </p:cNvPicPr>
          <p:nvPr/>
        </p:nvPicPr>
        <p:blipFill>
          <a:blip r:embed="rId5"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89346A7-A2AC-416D-9BEB-D1C25F4E43C4}" type="slidenum">
              <a:rPr lang="en-GB" smtClean="0">
                <a:latin typeface="Arial" pitchFamily="34" charset="0"/>
              </a:rPr>
              <a:pPr/>
              <a:t>2</a:t>
            </a:fld>
            <a:endParaRPr lang="en-GB" smtClean="0">
              <a:latin typeface="Arial" pitchFamily="34" charset="0"/>
            </a:endParaRPr>
          </a:p>
        </p:txBody>
      </p:sp>
      <p:sp>
        <p:nvSpPr>
          <p:cNvPr id="3075" name="Rectangle 2"/>
          <p:cNvSpPr>
            <a:spLocks noGrp="1"/>
          </p:cNvSpPr>
          <p:nvPr>
            <p:ph type="title"/>
          </p:nvPr>
        </p:nvSpPr>
        <p:spPr>
          <a:xfrm>
            <a:off x="2120900" y="112713"/>
            <a:ext cx="4867275" cy="1125537"/>
          </a:xfrm>
        </p:spPr>
        <p:txBody>
          <a:bodyPr/>
          <a:lstStyle/>
          <a:p>
            <a:r>
              <a:rPr lang="en-US" sz="2800" smtClean="0">
                <a:solidFill>
                  <a:srgbClr val="004846"/>
                </a:solidFill>
                <a:latin typeface="Arial" pitchFamily="34" charset="0"/>
              </a:rPr>
              <a:t>The role of 3GPP</a:t>
            </a:r>
            <a:endParaRPr lang="en-GB" sz="2800" smtClean="0">
              <a:solidFill>
                <a:srgbClr val="004846"/>
              </a:solidFill>
              <a:latin typeface="Arial" pitchFamily="34" charset="0"/>
            </a:endParaRPr>
          </a:p>
        </p:txBody>
      </p:sp>
      <p:sp>
        <p:nvSpPr>
          <p:cNvPr id="3076" name="Rectangle 3"/>
          <p:cNvSpPr>
            <a:spLocks noGrp="1"/>
          </p:cNvSpPr>
          <p:nvPr>
            <p:ph type="body" idx="1"/>
          </p:nvPr>
        </p:nvSpPr>
        <p:spPr>
          <a:xfrm>
            <a:off x="382588" y="1397000"/>
            <a:ext cx="8218487" cy="1847850"/>
          </a:xfrm>
        </p:spPr>
        <p:txBody>
          <a:bodyPr/>
          <a:lstStyle/>
          <a:p>
            <a:pPr>
              <a:lnSpc>
                <a:spcPct val="80000"/>
              </a:lnSpc>
              <a:buFontTx/>
              <a:buNone/>
            </a:pPr>
            <a:r>
              <a:rPr lang="en-US" sz="1200" smtClean="0"/>
              <a:t> </a:t>
            </a:r>
          </a:p>
          <a:p>
            <a:pPr>
              <a:lnSpc>
                <a:spcPct val="150000"/>
              </a:lnSpc>
            </a:pPr>
            <a:r>
              <a:rPr lang="en-US" sz="1800" smtClean="0">
                <a:latin typeface="Arial" pitchFamily="34" charset="0"/>
              </a:rPr>
              <a:t>GSM, GPRS, EDGE, W-CDMA, HSPA and LTE are all [RAN] Technologies specified by 3GPP</a:t>
            </a:r>
          </a:p>
          <a:p>
            <a:pPr>
              <a:lnSpc>
                <a:spcPct val="150000"/>
              </a:lnSpc>
            </a:pPr>
            <a:r>
              <a:rPr lang="en-US" sz="1800" smtClean="0">
                <a:latin typeface="Arial" pitchFamily="34" charset="0"/>
              </a:rPr>
              <a:t>Core network and Systems architecture evolution have kept pace </a:t>
            </a:r>
          </a:p>
          <a:p>
            <a:pPr>
              <a:lnSpc>
                <a:spcPct val="80000"/>
              </a:lnSpc>
              <a:buFontTx/>
              <a:buNone/>
            </a:pPr>
            <a:endParaRPr lang="en-US" sz="1200" smtClean="0"/>
          </a:p>
          <a:p>
            <a:pPr>
              <a:lnSpc>
                <a:spcPct val="80000"/>
              </a:lnSpc>
              <a:buFontTx/>
              <a:buNone/>
            </a:pPr>
            <a:endParaRPr lang="en-US" sz="1200" smtClean="0"/>
          </a:p>
        </p:txBody>
      </p:sp>
      <p:pic>
        <p:nvPicPr>
          <p:cNvPr id="21" name="Picture 20" descr="partners2.jpg"/>
          <p:cNvPicPr>
            <a:picLocks noChangeAspect="1"/>
          </p:cNvPicPr>
          <p:nvPr/>
        </p:nvPicPr>
        <p:blipFill>
          <a:blip r:embed="rId2" cstate="print"/>
          <a:stretch>
            <a:fillRect/>
          </a:stretch>
        </p:blipFill>
        <p:spPr>
          <a:xfrm>
            <a:off x="4356774" y="3775164"/>
            <a:ext cx="4351311" cy="2131255"/>
          </a:xfrm>
          <a:prstGeom prst="rect">
            <a:avLst/>
          </a:prstGeom>
          <a:effectLst>
            <a:outerShdw blurRad="76200" dir="18900000" sy="23000" kx="-1200000" algn="bl" rotWithShape="0">
              <a:prstClr val="black">
                <a:alpha val="20000"/>
              </a:prstClr>
            </a:outerShdw>
          </a:effectLst>
          <a:scene3d>
            <a:camera prst="perspectiveHeroicExtremeLeftFacing"/>
            <a:lightRig rig="threePt" dir="t"/>
          </a:scene3d>
        </p:spPr>
      </p:pic>
      <p:sp>
        <p:nvSpPr>
          <p:cNvPr id="3078" name="Rectangle 28"/>
          <p:cNvSpPr>
            <a:spLocks noChangeArrowheads="1"/>
          </p:cNvSpPr>
          <p:nvPr/>
        </p:nvSpPr>
        <p:spPr bwMode="auto">
          <a:xfrm>
            <a:off x="401638" y="3778250"/>
            <a:ext cx="4432300" cy="2170113"/>
          </a:xfrm>
          <a:prstGeom prst="rect">
            <a:avLst/>
          </a:prstGeom>
          <a:noFill/>
          <a:ln w="9525">
            <a:noFill/>
            <a:miter lim="800000"/>
            <a:headEnd/>
            <a:tailEnd/>
          </a:ln>
        </p:spPr>
        <p:txBody>
          <a:bodyPr>
            <a:spAutoFit/>
          </a:bodyPr>
          <a:lstStyle/>
          <a:p>
            <a:pPr marL="271463" indent="-271463">
              <a:lnSpc>
                <a:spcPct val="150000"/>
              </a:lnSpc>
              <a:buFontTx/>
              <a:buBlip>
                <a:blip r:embed="rId3"/>
              </a:buBlip>
            </a:pPr>
            <a:r>
              <a:rPr lang="en-US" sz="1800"/>
              <a:t>The 3GPP Organizational Partners are Regional and National Standards Bodies;</a:t>
            </a:r>
          </a:p>
          <a:p>
            <a:pPr marL="271463" indent="-271463">
              <a:lnSpc>
                <a:spcPct val="150000"/>
              </a:lnSpc>
              <a:buFontTx/>
              <a:buBlip>
                <a:blip r:embed="rId3"/>
              </a:buBlip>
            </a:pPr>
            <a:r>
              <a:rPr lang="en-US" sz="1800"/>
              <a:t>Companies participate through their membership of one of these 6 Partners</a:t>
            </a:r>
          </a:p>
        </p:txBody>
      </p:sp>
    </p:spTree>
  </p:cSld>
  <p:clrMapOvr>
    <a:masterClrMapping/>
  </p:clrMapOvr>
  <p:transition spd="slow" advClick="0" advTm="3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7E34D04-A258-4E70-8592-5C5375AF9178}" type="slidenum">
              <a:rPr lang="en-GB" smtClean="0">
                <a:latin typeface="Arial" pitchFamily="34" charset="0"/>
              </a:rPr>
              <a:pPr/>
              <a:t>20</a:t>
            </a:fld>
            <a:endParaRPr lang="en-GB" smtClean="0">
              <a:latin typeface="Arial" pitchFamily="34" charset="0"/>
            </a:endParaRPr>
          </a:p>
        </p:txBody>
      </p:sp>
      <p:sp>
        <p:nvSpPr>
          <p:cNvPr id="21507" name="Rectangle 2"/>
          <p:cNvSpPr>
            <a:spLocks noGrp="1"/>
          </p:cNvSpPr>
          <p:nvPr>
            <p:ph type="title"/>
          </p:nvPr>
        </p:nvSpPr>
        <p:spPr/>
        <p:txBody>
          <a:bodyPr/>
          <a:lstStyle/>
          <a:p>
            <a:r>
              <a:rPr lang="en-GB" sz="2800" smtClean="0">
                <a:solidFill>
                  <a:srgbClr val="004846"/>
                </a:solidFill>
                <a:latin typeface="Arial" pitchFamily="34" charset="0"/>
              </a:rPr>
              <a:t>Conclusions</a:t>
            </a:r>
            <a:endParaRPr lang="en-US" sz="2800" smtClean="0">
              <a:solidFill>
                <a:srgbClr val="004846"/>
              </a:solidFill>
              <a:latin typeface="Arial" pitchFamily="34" charset="0"/>
            </a:endParaRPr>
          </a:p>
        </p:txBody>
      </p:sp>
      <p:sp>
        <p:nvSpPr>
          <p:cNvPr id="21508" name="Rectangle 3"/>
          <p:cNvSpPr>
            <a:spLocks noGrp="1"/>
          </p:cNvSpPr>
          <p:nvPr>
            <p:ph type="body" idx="1"/>
          </p:nvPr>
        </p:nvSpPr>
        <p:spPr>
          <a:xfrm>
            <a:off x="311150" y="1609725"/>
            <a:ext cx="8350250" cy="4992688"/>
          </a:xfrm>
        </p:spPr>
        <p:txBody>
          <a:bodyPr/>
          <a:lstStyle/>
          <a:p>
            <a:pPr eaLnBrk="1" hangingPunct="1">
              <a:spcBef>
                <a:spcPct val="30000"/>
              </a:spcBef>
              <a:spcAft>
                <a:spcPct val="30000"/>
              </a:spcAft>
            </a:pPr>
            <a:r>
              <a:rPr lang="en-US" sz="2000" smtClean="0">
                <a:latin typeface="Arial" pitchFamily="34" charset="0"/>
                <a:cs typeface="Arial" pitchFamily="34" charset="0"/>
              </a:rPr>
              <a:t>3GPP LTE is set to be </a:t>
            </a:r>
            <a:r>
              <a:rPr lang="en-US" sz="2000" i="1" u="sng" smtClean="0">
                <a:latin typeface="Arial" pitchFamily="34" charset="0"/>
                <a:cs typeface="Arial" pitchFamily="34" charset="0"/>
              </a:rPr>
              <a:t>the</a:t>
            </a:r>
            <a:r>
              <a:rPr lang="en-US" sz="2000" i="1" smtClean="0">
                <a:latin typeface="Arial" pitchFamily="34" charset="0"/>
                <a:cs typeface="Arial" pitchFamily="34" charset="0"/>
              </a:rPr>
              <a:t>  </a:t>
            </a:r>
            <a:r>
              <a:rPr lang="en-US" sz="2000" smtClean="0">
                <a:latin typeface="Arial" pitchFamily="34" charset="0"/>
                <a:cs typeface="Arial" pitchFamily="34" charset="0"/>
              </a:rPr>
              <a:t>major enabler for mobile broadband </a:t>
            </a:r>
          </a:p>
          <a:p>
            <a:pPr eaLnBrk="1" hangingPunct="1">
              <a:spcBef>
                <a:spcPct val="30000"/>
              </a:spcBef>
              <a:spcAft>
                <a:spcPct val="30000"/>
              </a:spcAft>
            </a:pPr>
            <a:r>
              <a:rPr lang="en-US" sz="2000" smtClean="0">
                <a:latin typeface="Arial" pitchFamily="34" charset="0"/>
                <a:cs typeface="Arial" pitchFamily="34" charset="0"/>
              </a:rPr>
              <a:t>EDGE and HSPA remain hugely successful</a:t>
            </a:r>
          </a:p>
          <a:p>
            <a:pPr eaLnBrk="1" hangingPunct="1">
              <a:spcBef>
                <a:spcPct val="30000"/>
              </a:spcBef>
              <a:spcAft>
                <a:spcPct val="30000"/>
              </a:spcAft>
            </a:pPr>
            <a:r>
              <a:rPr lang="en-US" sz="2000" smtClean="0">
                <a:latin typeface="Arial" pitchFamily="34" charset="0"/>
              </a:rPr>
              <a:t>Industrial input to the standards process is of an unprecedented level</a:t>
            </a:r>
          </a:p>
          <a:p>
            <a:r>
              <a:rPr lang="en-US" sz="2000" smtClean="0">
                <a:latin typeface="Arial" pitchFamily="34" charset="0"/>
                <a:cs typeface="Arial" pitchFamily="34" charset="0"/>
              </a:rPr>
              <a:t>The first commercial LTE Networks have been launched based on 3GPP Release 8 and R9</a:t>
            </a:r>
          </a:p>
          <a:p>
            <a:pPr eaLnBrk="1" hangingPunct="1">
              <a:spcBef>
                <a:spcPct val="30000"/>
              </a:spcBef>
              <a:spcAft>
                <a:spcPct val="30000"/>
              </a:spcAft>
            </a:pPr>
            <a:r>
              <a:rPr lang="en-GB" sz="2000" smtClean="0">
                <a:latin typeface="Arial" pitchFamily="34" charset="0"/>
                <a:cs typeface="Arial" pitchFamily="34" charset="0"/>
              </a:rPr>
              <a:t>LTE-Advanced will enable new services &amp; innovation beyond 3GPP Release 10</a:t>
            </a:r>
            <a:endParaRPr lang="en-US" sz="2000" smtClean="0">
              <a:latin typeface="Arial" pitchFamily="34" charset="0"/>
            </a:endParaRPr>
          </a:p>
          <a:p>
            <a:pPr eaLnBrk="1" hangingPunct="1">
              <a:spcBef>
                <a:spcPct val="30000"/>
              </a:spcBef>
              <a:spcAft>
                <a:spcPct val="30000"/>
              </a:spcAft>
            </a:pPr>
            <a:r>
              <a:rPr lang="en-US" sz="2000" smtClean="0">
                <a:latin typeface="Arial" pitchFamily="34" charset="0"/>
                <a:cs typeface="Arial" pitchFamily="34" charset="0"/>
              </a:rPr>
              <a:t>3GPP LTE is an evolution path which unites the GSM/UMTS, TD-LTE and CDMA families as well as the fixed/mobile communities</a:t>
            </a:r>
          </a:p>
        </p:txBody>
      </p:sp>
      <p:sp>
        <p:nvSpPr>
          <p:cNvPr id="21509" name="Slide Number Placeholder 6"/>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2EF192DB-FF2D-40C7-A7BD-45DBFCBB3743}" type="slidenum">
              <a:rPr lang="en-GB" sz="1100">
                <a:solidFill>
                  <a:schemeClr val="bg1"/>
                </a:solidFill>
              </a:rPr>
              <a:pPr eaLnBrk="1" hangingPunct="1"/>
              <a:t>20</a:t>
            </a:fld>
            <a:endParaRPr lang="en-GB" sz="1100">
              <a:solidFill>
                <a:schemeClr val="bg1"/>
              </a:solidFill>
            </a:endParaRPr>
          </a:p>
        </p:txBody>
      </p:sp>
      <p:pic>
        <p:nvPicPr>
          <p:cNvPr id="21510" name="Picture 5" descr="3GPP-logo-transparent.png"/>
          <p:cNvPicPr>
            <a:picLocks noChangeAspect="1"/>
          </p:cNvPicPr>
          <p:nvPr/>
        </p:nvPicPr>
        <p:blipFill>
          <a:blip r:embed="rId2"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00200" y="0"/>
            <a:ext cx="5232400" cy="1143000"/>
          </a:xfrm>
        </p:spPr>
        <p:txBody>
          <a:bodyPr/>
          <a:lstStyle/>
          <a:p>
            <a:pPr>
              <a:defRPr/>
            </a:pPr>
            <a:r>
              <a:rPr lang="en-GB" sz="6600" dirty="0" smtClean="0">
                <a:solidFill>
                  <a:schemeClr val="bg2">
                    <a:lumMod val="60000"/>
                    <a:lumOff val="40000"/>
                  </a:schemeClr>
                </a:solidFill>
                <a:effectLst>
                  <a:outerShdw blurRad="38100" dist="38100" dir="2700000" algn="tl">
                    <a:srgbClr val="000000">
                      <a:alpha val="43137"/>
                    </a:srgbClr>
                  </a:outerShdw>
                </a:effectLst>
              </a:rPr>
              <a:t>Thank You</a:t>
            </a:r>
          </a:p>
        </p:txBody>
      </p:sp>
      <p:sp>
        <p:nvSpPr>
          <p:cNvPr id="22531" name="Slide Number Placeholder 3"/>
          <p:cNvSpPr>
            <a:spLocks noGrp="1"/>
          </p:cNvSpPr>
          <p:nvPr>
            <p:ph type="sldNum" sz="quarter" idx="10"/>
          </p:nvPr>
        </p:nvSpPr>
        <p:spPr bwMode="auto">
          <a:xfrm>
            <a:off x="8558213" y="6483350"/>
            <a:ext cx="585787" cy="222250"/>
          </a:xfrm>
          <a:noFill/>
          <a:ln>
            <a:miter lim="800000"/>
            <a:headEnd/>
            <a:tailEnd/>
          </a:ln>
        </p:spPr>
        <p:txBody>
          <a:bodyPr vert="horz" wrap="square" lIns="91440" tIns="45720" rIns="91440" bIns="45720" numCol="1" anchor="t" anchorCtr="0" compatLnSpc="1">
            <a:prstTxWarp prst="textNoShape">
              <a:avLst/>
            </a:prstTxWarp>
          </a:bodyPr>
          <a:lstStyle/>
          <a:p>
            <a:fld id="{D5AF8A2F-B156-47FD-919A-35D855C0774C}" type="slidenum">
              <a:rPr lang="en-GB" smtClean="0">
                <a:latin typeface="Arial" pitchFamily="34" charset="0"/>
              </a:rPr>
              <a:pPr/>
              <a:t>21</a:t>
            </a:fld>
            <a:endParaRPr lang="en-GB" smtClean="0">
              <a:latin typeface="Arial" pitchFamily="34" charset="0"/>
            </a:endParaRPr>
          </a:p>
        </p:txBody>
      </p:sp>
      <p:sp>
        <p:nvSpPr>
          <p:cNvPr id="8" name="TextBox 7"/>
          <p:cNvSpPr txBox="1"/>
          <p:nvPr/>
        </p:nvSpPr>
        <p:spPr>
          <a:xfrm>
            <a:off x="2230438" y="5073650"/>
            <a:ext cx="5138737" cy="769938"/>
          </a:xfrm>
          <a:prstGeom prst="rect">
            <a:avLst/>
          </a:prstGeom>
          <a:noFill/>
        </p:spPr>
        <p:txBody>
          <a:bodyPr>
            <a:spAutoFit/>
          </a:bodyPr>
          <a:lstStyle/>
          <a:p>
            <a:pPr>
              <a:defRPr/>
            </a:pPr>
            <a:r>
              <a:rPr lang="en-GB" sz="4400" b="1" dirty="0">
                <a:solidFill>
                  <a:schemeClr val="bg1">
                    <a:lumMod val="85000"/>
                  </a:schemeClr>
                </a:solidFill>
              </a:rPr>
              <a:t>www.3gpp.org</a:t>
            </a:r>
          </a:p>
        </p:txBody>
      </p:sp>
      <p:pic>
        <p:nvPicPr>
          <p:cNvPr id="22533" name="Picture 8" descr="OPs_image.jpg"/>
          <p:cNvPicPr>
            <a:picLocks noChangeAspect="1"/>
          </p:cNvPicPr>
          <p:nvPr/>
        </p:nvPicPr>
        <p:blipFill>
          <a:blip r:embed="rId2" cstate="print"/>
          <a:srcRect/>
          <a:stretch>
            <a:fillRect/>
          </a:stretch>
        </p:blipFill>
        <p:spPr bwMode="auto">
          <a:xfrm>
            <a:off x="1576388" y="1905000"/>
            <a:ext cx="5991225" cy="3048000"/>
          </a:xfrm>
          <a:prstGeom prst="rect">
            <a:avLst/>
          </a:prstGeom>
          <a:noFill/>
          <a:ln w="9525">
            <a:noFill/>
            <a:miter lim="800000"/>
            <a:headEnd/>
            <a:tailEnd/>
          </a:ln>
        </p:spPr>
      </p:pic>
      <p:pic>
        <p:nvPicPr>
          <p:cNvPr id="10" name="Picture 9" descr="3GPP-logo.jpg"/>
          <p:cNvPicPr>
            <a:picLocks noChangeAspect="1"/>
          </p:cNvPicPr>
          <p:nvPr/>
        </p:nvPicPr>
        <p:blipFill>
          <a:blip r:embed="rId3" cstate="print"/>
          <a:srcRect/>
          <a:stretch>
            <a:fillRect/>
          </a:stretch>
        </p:blipFill>
        <p:spPr bwMode="auto">
          <a:xfrm>
            <a:off x="1143000" y="1524000"/>
            <a:ext cx="6391275" cy="35607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childTnLst>
                                </p:cTn>
                              </p:par>
                            </p:childTnLst>
                          </p:cTn>
                        </p:par>
                        <p:par>
                          <p:cTn id="8" fill="hold">
                            <p:stCondLst>
                              <p:cond delay="7000"/>
                            </p:stCondLst>
                            <p:childTnLst>
                              <p:par>
                                <p:cTn id="9" presetID="10" presetClass="exit" presetSubtype="0" fill="hold" nodeType="afterEffect">
                                  <p:stCondLst>
                                    <p:cond delay="4000"/>
                                  </p:stCondLst>
                                  <p:childTnLst>
                                    <p:animEffect transition="out" filter="fade">
                                      <p:cBhvr>
                                        <p:cTn id="10" dur="5000"/>
                                        <p:tgtEl>
                                          <p:spTgt spid="10"/>
                                        </p:tgtEl>
                                      </p:cBhvr>
                                    </p:animEffect>
                                    <p:set>
                                      <p:cBhvr>
                                        <p:cTn id="11"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2EE3483-F7AE-45A9-BA3F-1236E08C3A25}" type="slidenum">
              <a:rPr lang="en-GB" smtClean="0">
                <a:latin typeface="Arial" pitchFamily="34" charset="0"/>
              </a:rPr>
              <a:pPr/>
              <a:t>3</a:t>
            </a:fld>
            <a:endParaRPr lang="en-GB" smtClean="0">
              <a:latin typeface="Arial" pitchFamily="34" charset="0"/>
            </a:endParaRPr>
          </a:p>
        </p:txBody>
      </p:sp>
      <p:sp>
        <p:nvSpPr>
          <p:cNvPr id="4099" name="Rectangle 3"/>
          <p:cNvSpPr>
            <a:spLocks noGrp="1" noChangeArrowheads="1"/>
          </p:cNvSpPr>
          <p:nvPr>
            <p:ph type="title"/>
          </p:nvPr>
        </p:nvSpPr>
        <p:spPr>
          <a:xfrm>
            <a:off x="2220913" y="141288"/>
            <a:ext cx="5565775" cy="723900"/>
          </a:xfrm>
        </p:spPr>
        <p:txBody>
          <a:bodyPr/>
          <a:lstStyle/>
          <a:p>
            <a:r>
              <a:rPr lang="en-US" sz="2800" smtClean="0">
                <a:solidFill>
                  <a:srgbClr val="004846"/>
                </a:solidFill>
                <a:latin typeface="Arial" pitchFamily="34" charset="0"/>
              </a:rPr>
              <a:t>3GPP Membership</a:t>
            </a:r>
            <a:endParaRPr lang="en-GB" sz="2800" smtClean="0">
              <a:solidFill>
                <a:srgbClr val="004846"/>
              </a:solidFill>
              <a:latin typeface="Arial" pitchFamily="34" charset="0"/>
            </a:endParaRPr>
          </a:p>
        </p:txBody>
      </p:sp>
      <p:sp>
        <p:nvSpPr>
          <p:cNvPr id="4100" name="Rectangle 6"/>
          <p:cNvSpPr>
            <a:spLocks noChangeArrowheads="1"/>
          </p:cNvSpPr>
          <p:nvPr/>
        </p:nvSpPr>
        <p:spPr bwMode="auto">
          <a:xfrm>
            <a:off x="7905750" y="4903788"/>
            <a:ext cx="4572000" cy="184150"/>
          </a:xfrm>
          <a:prstGeom prst="rect">
            <a:avLst/>
          </a:prstGeom>
          <a:noFill/>
          <a:ln w="9525">
            <a:noFill/>
            <a:miter lim="800000"/>
            <a:headEnd/>
            <a:tailEnd/>
          </a:ln>
        </p:spPr>
        <p:txBody>
          <a:bodyPr>
            <a:spAutoFit/>
          </a:bodyPr>
          <a:lstStyle/>
          <a:p>
            <a:endParaRPr lang="en-US" sz="600"/>
          </a:p>
        </p:txBody>
      </p:sp>
      <p:pic>
        <p:nvPicPr>
          <p:cNvPr id="4101" name="Picture 14" descr="members_right1.jpg"/>
          <p:cNvPicPr>
            <a:picLocks noChangeAspect="1"/>
          </p:cNvPicPr>
          <p:nvPr/>
        </p:nvPicPr>
        <p:blipFill>
          <a:blip r:embed="rId2" cstate="print"/>
          <a:srcRect/>
          <a:stretch>
            <a:fillRect/>
          </a:stretch>
        </p:blipFill>
        <p:spPr bwMode="auto">
          <a:xfrm>
            <a:off x="3998913" y="1271588"/>
            <a:ext cx="3373437" cy="4783137"/>
          </a:xfrm>
          <a:prstGeom prst="rect">
            <a:avLst/>
          </a:prstGeom>
          <a:noFill/>
          <a:ln w="9525">
            <a:noFill/>
            <a:miter lim="800000"/>
            <a:headEnd/>
            <a:tailEnd/>
          </a:ln>
        </p:spPr>
      </p:pic>
      <p:pic>
        <p:nvPicPr>
          <p:cNvPr id="4102" name="Picture 16" descr="members_left.jpg"/>
          <p:cNvPicPr>
            <a:picLocks noChangeAspect="1"/>
          </p:cNvPicPr>
          <p:nvPr/>
        </p:nvPicPr>
        <p:blipFill>
          <a:blip r:embed="rId3" cstate="print"/>
          <a:srcRect/>
          <a:stretch>
            <a:fillRect/>
          </a:stretch>
        </p:blipFill>
        <p:spPr bwMode="auto">
          <a:xfrm>
            <a:off x="388938" y="1406525"/>
            <a:ext cx="3475037" cy="4908550"/>
          </a:xfrm>
          <a:prstGeom prst="rect">
            <a:avLst/>
          </a:prstGeom>
          <a:noFill/>
          <a:ln w="9525">
            <a:noFill/>
            <a:miter lim="800000"/>
            <a:headEnd/>
            <a:tailEnd/>
          </a:ln>
        </p:spPr>
      </p:pic>
      <p:sp>
        <p:nvSpPr>
          <p:cNvPr id="4103" name="TextBox 17"/>
          <p:cNvSpPr txBox="1">
            <a:spLocks noChangeArrowheads="1"/>
          </p:cNvSpPr>
          <p:nvPr/>
        </p:nvSpPr>
        <p:spPr bwMode="auto">
          <a:xfrm>
            <a:off x="7456488" y="2763838"/>
            <a:ext cx="1527175" cy="430212"/>
          </a:xfrm>
          <a:prstGeom prst="rect">
            <a:avLst/>
          </a:prstGeom>
          <a:noFill/>
          <a:ln w="9525">
            <a:noFill/>
            <a:miter lim="800000"/>
            <a:headEnd/>
            <a:tailEnd/>
          </a:ln>
        </p:spPr>
        <p:txBody>
          <a:bodyPr>
            <a:spAutoFit/>
          </a:bodyPr>
          <a:lstStyle/>
          <a:p>
            <a:pPr>
              <a:buFontTx/>
              <a:buBlip>
                <a:blip r:embed="rId4"/>
              </a:buBlip>
            </a:pPr>
            <a:r>
              <a:rPr lang="en-GB" sz="1100"/>
              <a:t> 378 Organisations (November 2010)</a:t>
            </a:r>
          </a:p>
        </p:txBody>
      </p:sp>
      <p:pic>
        <p:nvPicPr>
          <p:cNvPr id="4104" name="Picture 9" descr="3GPP-logo-transparent.png"/>
          <p:cNvPicPr>
            <a:picLocks noChangeAspect="1"/>
          </p:cNvPicPr>
          <p:nvPr/>
        </p:nvPicPr>
        <p:blipFill>
          <a:blip r:embed="rId5"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3DB51D2-D310-4C44-933D-E66111AABA42}" type="slidenum">
              <a:rPr lang="en-GB" smtClean="0">
                <a:latin typeface="Arial" pitchFamily="34" charset="0"/>
              </a:rPr>
              <a:pPr/>
              <a:t>4</a:t>
            </a:fld>
            <a:endParaRPr lang="en-GB" smtClean="0">
              <a:latin typeface="Arial" pitchFamily="34" charset="0"/>
            </a:endParaRPr>
          </a:p>
        </p:txBody>
      </p:sp>
      <p:sp>
        <p:nvSpPr>
          <p:cNvPr id="5123" name="Rectangle 3"/>
          <p:cNvSpPr>
            <a:spLocks noGrp="1" noChangeArrowheads="1"/>
          </p:cNvSpPr>
          <p:nvPr>
            <p:ph type="title" idx="4294967295"/>
          </p:nvPr>
        </p:nvSpPr>
        <p:spPr>
          <a:xfrm>
            <a:off x="1628775" y="219075"/>
            <a:ext cx="5641975" cy="1143000"/>
          </a:xfrm>
        </p:spPr>
        <p:txBody>
          <a:bodyPr/>
          <a:lstStyle/>
          <a:p>
            <a:pPr eaLnBrk="1" hangingPunct="1"/>
            <a:r>
              <a:rPr lang="en-US" sz="2800" smtClean="0">
                <a:solidFill>
                  <a:srgbClr val="004846"/>
                </a:solidFill>
                <a:latin typeface="Arial" pitchFamily="34" charset="0"/>
              </a:rPr>
              <a:t>Where the work is done</a:t>
            </a:r>
            <a:endParaRPr lang="en-GB" sz="2800" smtClean="0">
              <a:solidFill>
                <a:srgbClr val="004846"/>
              </a:solidFill>
              <a:latin typeface="Arial" pitchFamily="34" charset="0"/>
            </a:endParaRPr>
          </a:p>
        </p:txBody>
      </p:sp>
      <p:sp>
        <p:nvSpPr>
          <p:cNvPr id="5124" name="Slide Number Placeholder 4"/>
          <p:cNvSpPr txBox="1">
            <a:spLocks noGrp="1"/>
          </p:cNvSpPr>
          <p:nvPr/>
        </p:nvSpPr>
        <p:spPr bwMode="auto">
          <a:xfrm>
            <a:off x="8567738" y="6446838"/>
            <a:ext cx="366712" cy="274637"/>
          </a:xfrm>
          <a:prstGeom prst="rect">
            <a:avLst/>
          </a:prstGeom>
          <a:noFill/>
          <a:ln w="9525">
            <a:noFill/>
            <a:miter lim="800000"/>
            <a:headEnd/>
            <a:tailEnd/>
          </a:ln>
        </p:spPr>
        <p:txBody>
          <a:bodyPr/>
          <a:lstStyle/>
          <a:p>
            <a:pPr eaLnBrk="1" hangingPunct="1"/>
            <a:endParaRPr lang="en-US" sz="1100">
              <a:solidFill>
                <a:schemeClr val="bg1"/>
              </a:solidFill>
            </a:endParaRPr>
          </a:p>
        </p:txBody>
      </p:sp>
      <p:pic>
        <p:nvPicPr>
          <p:cNvPr id="5125" name="Picture 7" descr="TSGs"/>
          <p:cNvPicPr>
            <a:picLocks noChangeAspect="1" noChangeArrowheads="1"/>
          </p:cNvPicPr>
          <p:nvPr/>
        </p:nvPicPr>
        <p:blipFill>
          <a:blip r:embed="rId2" cstate="print"/>
          <a:srcRect/>
          <a:stretch>
            <a:fillRect/>
          </a:stretch>
        </p:blipFill>
        <p:spPr bwMode="auto">
          <a:xfrm>
            <a:off x="206375" y="1530350"/>
            <a:ext cx="4273550" cy="2900363"/>
          </a:xfrm>
          <a:prstGeom prst="rect">
            <a:avLst/>
          </a:prstGeom>
          <a:noFill/>
          <a:ln w="9525">
            <a:noFill/>
            <a:miter lim="800000"/>
            <a:headEnd/>
            <a:tailEnd/>
          </a:ln>
        </p:spPr>
      </p:pic>
      <p:sp>
        <p:nvSpPr>
          <p:cNvPr id="5126" name="Rounded Rectangle 6"/>
          <p:cNvSpPr>
            <a:spLocks noChangeArrowheads="1"/>
          </p:cNvSpPr>
          <p:nvPr/>
        </p:nvSpPr>
        <p:spPr bwMode="auto">
          <a:xfrm>
            <a:off x="5194300" y="1978025"/>
            <a:ext cx="3455988" cy="2312988"/>
          </a:xfrm>
          <a:prstGeom prst="roundRect">
            <a:avLst>
              <a:gd name="adj" fmla="val 16667"/>
            </a:avLst>
          </a:prstGeom>
          <a:solidFill>
            <a:srgbClr val="004846">
              <a:alpha val="50195"/>
            </a:srgbClr>
          </a:solidFill>
          <a:ln w="9525" algn="ctr">
            <a:noFill/>
            <a:round/>
            <a:headEnd/>
            <a:tailEnd/>
          </a:ln>
        </p:spPr>
        <p:txBody>
          <a:bodyPr/>
          <a:lstStyle/>
          <a:p>
            <a:endParaRPr lang="en-US"/>
          </a:p>
        </p:txBody>
      </p:sp>
      <p:graphicFrame>
        <p:nvGraphicFramePr>
          <p:cNvPr id="8" name="Chart 7"/>
          <p:cNvGraphicFramePr/>
          <p:nvPr/>
        </p:nvGraphicFramePr>
        <p:xfrm>
          <a:off x="5482631" y="2119446"/>
          <a:ext cx="2971800" cy="2382715"/>
        </p:xfrm>
        <a:graphic>
          <a:graphicData uri="http://schemas.openxmlformats.org/drawingml/2006/chart">
            <c:chart xmlns:c="http://schemas.openxmlformats.org/drawingml/2006/chart" xmlns:r="http://schemas.openxmlformats.org/officeDocument/2006/relationships" r:id="rId3"/>
          </a:graphicData>
        </a:graphic>
      </p:graphicFrame>
      <p:sp>
        <p:nvSpPr>
          <p:cNvPr id="5128" name="TextBox 13"/>
          <p:cNvSpPr txBox="1">
            <a:spLocks noChangeArrowheads="1"/>
          </p:cNvSpPr>
          <p:nvPr/>
        </p:nvSpPr>
        <p:spPr bwMode="auto">
          <a:xfrm>
            <a:off x="5267325" y="2160588"/>
            <a:ext cx="3270250" cy="276225"/>
          </a:xfrm>
          <a:prstGeom prst="rect">
            <a:avLst/>
          </a:prstGeom>
          <a:noFill/>
          <a:ln w="9525">
            <a:noFill/>
            <a:miter lim="800000"/>
            <a:headEnd/>
            <a:tailEnd/>
          </a:ln>
        </p:spPr>
        <p:txBody>
          <a:bodyPr wrap="none">
            <a:spAutoFit/>
          </a:bodyPr>
          <a:lstStyle/>
          <a:p>
            <a:r>
              <a:rPr lang="en-GB" sz="1200" b="1"/>
              <a:t>Meeting Delegates* by region (June 2010):</a:t>
            </a:r>
          </a:p>
        </p:txBody>
      </p:sp>
      <p:sp>
        <p:nvSpPr>
          <p:cNvPr id="5129" name="TextBox 14"/>
          <p:cNvSpPr txBox="1">
            <a:spLocks noChangeArrowheads="1"/>
          </p:cNvSpPr>
          <p:nvPr/>
        </p:nvSpPr>
        <p:spPr bwMode="auto">
          <a:xfrm>
            <a:off x="6310313" y="4000500"/>
            <a:ext cx="2149475" cy="185738"/>
          </a:xfrm>
          <a:prstGeom prst="rect">
            <a:avLst/>
          </a:prstGeom>
          <a:noFill/>
          <a:ln w="9525">
            <a:noFill/>
            <a:miter lim="800000"/>
            <a:headEnd/>
            <a:tailEnd/>
          </a:ln>
        </p:spPr>
        <p:txBody>
          <a:bodyPr wrap="none">
            <a:spAutoFit/>
          </a:bodyPr>
          <a:lstStyle/>
          <a:p>
            <a:r>
              <a:rPr lang="en-US" sz="600"/>
              <a:t>* Participants in TSG and WG meetings over the last year</a:t>
            </a:r>
            <a:endParaRPr lang="en-GB" sz="600"/>
          </a:p>
        </p:txBody>
      </p:sp>
      <p:sp>
        <p:nvSpPr>
          <p:cNvPr id="13" name="Rectangle 12"/>
          <p:cNvSpPr/>
          <p:nvPr/>
        </p:nvSpPr>
        <p:spPr>
          <a:xfrm>
            <a:off x="869950" y="5041900"/>
            <a:ext cx="7591425" cy="1176338"/>
          </a:xfrm>
          <a:prstGeom prst="rect">
            <a:avLst/>
          </a:prstGeom>
        </p:spPr>
        <p:txBody>
          <a:bodyPr>
            <a:spAutoFit/>
          </a:bodyPr>
          <a:lstStyle/>
          <a:p>
            <a:pPr marL="342900" indent="-342900">
              <a:spcBef>
                <a:spcPct val="20000"/>
              </a:spcBef>
              <a:buFontTx/>
              <a:buBlip>
                <a:blip r:embed="rId4"/>
              </a:buBlip>
              <a:defRPr/>
            </a:pPr>
            <a:r>
              <a:rPr lang="en-US" sz="1600" kern="0" dirty="0">
                <a:solidFill>
                  <a:srgbClr val="000000"/>
                </a:solidFill>
                <a:latin typeface="Arial" charset="0"/>
                <a:cs typeface="Arial" pitchFamily="34" charset="0"/>
              </a:rPr>
              <a:t>Plenary meetings every 3 months, approve specifications and the Freezing of 3GPP Releases</a:t>
            </a:r>
          </a:p>
          <a:p>
            <a:pPr marL="342900" indent="-342900">
              <a:spcBef>
                <a:spcPct val="20000"/>
              </a:spcBef>
              <a:buFontTx/>
              <a:buBlip>
                <a:blip r:embed="rId4"/>
              </a:buBlip>
              <a:defRPr/>
            </a:pPr>
            <a:r>
              <a:rPr lang="en-US" sz="1600" kern="0" dirty="0">
                <a:solidFill>
                  <a:srgbClr val="000000"/>
                </a:solidFill>
                <a:latin typeface="Arial" charset="0"/>
                <a:cs typeface="Arial" pitchFamily="34" charset="0"/>
              </a:rPr>
              <a:t>The 50</a:t>
            </a:r>
            <a:r>
              <a:rPr lang="en-US" sz="1600" kern="0" baseline="30000" dirty="0">
                <a:solidFill>
                  <a:srgbClr val="000000"/>
                </a:solidFill>
                <a:latin typeface="Arial" charset="0"/>
                <a:cs typeface="Arial" pitchFamily="34" charset="0"/>
              </a:rPr>
              <a:t>th</a:t>
            </a:r>
            <a:r>
              <a:rPr lang="en-US" sz="1600" kern="0" dirty="0">
                <a:solidFill>
                  <a:srgbClr val="000000"/>
                </a:solidFill>
                <a:latin typeface="Arial" charset="0"/>
                <a:cs typeface="Arial" pitchFamily="34" charset="0"/>
              </a:rPr>
              <a:t> TSG Plenary will be in Istanbul in December 2010</a:t>
            </a:r>
          </a:p>
          <a:p>
            <a:pPr marL="342900" indent="-342900">
              <a:spcBef>
                <a:spcPct val="20000"/>
              </a:spcBef>
              <a:buFontTx/>
              <a:buBlip>
                <a:blip r:embed="rId4"/>
              </a:buBlip>
              <a:defRPr/>
            </a:pPr>
            <a:endParaRPr lang="en-US" sz="1600" kern="0" dirty="0">
              <a:solidFill>
                <a:srgbClr val="000000"/>
              </a:solidFill>
              <a:latin typeface="Arial" charset="0"/>
              <a:cs typeface="Arial" pitchFamily="34" charset="0"/>
            </a:endParaRPr>
          </a:p>
        </p:txBody>
      </p:sp>
      <p:pic>
        <p:nvPicPr>
          <p:cNvPr id="5131" name="Picture 11" descr="3GPP-logo-transparent.png"/>
          <p:cNvPicPr>
            <a:picLocks noChangeAspect="1"/>
          </p:cNvPicPr>
          <p:nvPr/>
        </p:nvPicPr>
        <p:blipFill>
          <a:blip r:embed="rId5"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advTm="1518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3625" y="152400"/>
            <a:ext cx="6696075" cy="990600"/>
          </a:xfrm>
        </p:spPr>
        <p:txBody>
          <a:bodyPr/>
          <a:lstStyle/>
          <a:p>
            <a:r>
              <a:rPr lang="en-GB" sz="2800" smtClean="0">
                <a:solidFill>
                  <a:srgbClr val="004846"/>
                </a:solidFill>
                <a:latin typeface="Arial" pitchFamily="34" charset="0"/>
                <a:cs typeface="Arial" pitchFamily="34" charset="0"/>
              </a:rPr>
              <a:t>Spanning the Generations...</a:t>
            </a:r>
          </a:p>
        </p:txBody>
      </p:sp>
      <p:sp>
        <p:nvSpPr>
          <p:cNvPr id="614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7FED5B0-667F-4505-A7CD-7402150EC7F0}" type="slidenum">
              <a:rPr lang="en-GB" smtClean="0">
                <a:latin typeface="Arial" pitchFamily="34" charset="0"/>
              </a:rPr>
              <a:pPr/>
              <a:t>5</a:t>
            </a:fld>
            <a:endParaRPr lang="en-GB" smtClean="0">
              <a:latin typeface="Arial" pitchFamily="34" charset="0"/>
            </a:endParaRPr>
          </a:p>
        </p:txBody>
      </p:sp>
      <p:sp>
        <p:nvSpPr>
          <p:cNvPr id="13" name="Rectangle 3"/>
          <p:cNvSpPr txBox="1">
            <a:spLocks/>
          </p:cNvSpPr>
          <p:nvPr/>
        </p:nvSpPr>
        <p:spPr bwMode="auto">
          <a:xfrm>
            <a:off x="762000" y="1524000"/>
            <a:ext cx="8020050" cy="4970463"/>
          </a:xfrm>
          <a:prstGeom prst="rect">
            <a:avLst/>
          </a:prstGeom>
          <a:noFill/>
          <a:ln w="9525">
            <a:noFill/>
            <a:miter lim="800000"/>
            <a:headEnd/>
            <a:tailEnd/>
          </a:ln>
        </p:spPr>
        <p:txBody>
          <a:bodyPr/>
          <a:lstStyle/>
          <a:p>
            <a:pPr marL="342900" indent="-342900">
              <a:lnSpc>
                <a:spcPct val="80000"/>
              </a:lnSpc>
              <a:spcBef>
                <a:spcPct val="20000"/>
              </a:spcBef>
              <a:buFontTx/>
              <a:buBlip>
                <a:blip r:embed="rId2"/>
              </a:buBlip>
              <a:defRPr/>
            </a:pPr>
            <a:r>
              <a:rPr lang="en-US" sz="2000" kern="0" dirty="0">
                <a:latin typeface="Arial" charset="0"/>
              </a:rPr>
              <a:t>3GPP Specified Radio Interfaces</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2G radio: GSM, GPRS, EDGE</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3G radio: WCDMA, HSPA, LTE</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4G radio: LTE Advanced</a:t>
            </a:r>
          </a:p>
          <a:p>
            <a:pPr marL="742950" lvl="1" indent="-285750">
              <a:lnSpc>
                <a:spcPct val="80000"/>
              </a:lnSpc>
              <a:spcBef>
                <a:spcPct val="20000"/>
              </a:spcBef>
              <a:buClr>
                <a:srgbClr val="C00000"/>
              </a:buClr>
              <a:buFont typeface="Arial" charset="0"/>
              <a:buChar char="•"/>
              <a:defRPr/>
            </a:pPr>
            <a:endParaRPr lang="en-US" sz="1800" kern="0" dirty="0">
              <a:solidFill>
                <a:srgbClr val="4D4D4D"/>
              </a:solidFill>
              <a:latin typeface="Arial" charset="0"/>
            </a:endParaRPr>
          </a:p>
          <a:p>
            <a:pPr marL="342900" indent="-342900">
              <a:lnSpc>
                <a:spcPct val="80000"/>
              </a:lnSpc>
              <a:spcBef>
                <a:spcPct val="20000"/>
              </a:spcBef>
              <a:buFontTx/>
              <a:buBlip>
                <a:blip r:embed="rId2"/>
              </a:buBlip>
              <a:defRPr/>
            </a:pPr>
            <a:r>
              <a:rPr lang="en-US" sz="2000" kern="0" dirty="0">
                <a:latin typeface="Arial" charset="0"/>
              </a:rPr>
              <a:t>3GPP Core Network</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2G/3G: GSM core network</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3G/4G: Evolved Packet Core (EPC)</a:t>
            </a:r>
          </a:p>
          <a:p>
            <a:pPr marL="742950" lvl="1" indent="-285750">
              <a:lnSpc>
                <a:spcPct val="80000"/>
              </a:lnSpc>
              <a:spcBef>
                <a:spcPct val="20000"/>
              </a:spcBef>
              <a:buClr>
                <a:srgbClr val="C00000"/>
              </a:buClr>
              <a:buFont typeface="Arial" charset="0"/>
              <a:buChar char="•"/>
              <a:defRPr/>
            </a:pPr>
            <a:endParaRPr lang="en-US" sz="1800" kern="0" dirty="0">
              <a:solidFill>
                <a:srgbClr val="4D4D4D"/>
              </a:solidFill>
              <a:latin typeface="Arial" charset="0"/>
            </a:endParaRPr>
          </a:p>
          <a:p>
            <a:pPr marL="342900" indent="-342900">
              <a:lnSpc>
                <a:spcPct val="80000"/>
              </a:lnSpc>
              <a:spcBef>
                <a:spcPct val="20000"/>
              </a:spcBef>
              <a:buFontTx/>
              <a:buBlip>
                <a:blip r:embed="rId2"/>
              </a:buBlip>
              <a:defRPr/>
            </a:pPr>
            <a:r>
              <a:rPr lang="en-US" sz="2000" kern="0" dirty="0">
                <a:latin typeface="Arial" charset="0"/>
              </a:rPr>
              <a:t>3GPP Service Layer</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GSM services</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IP Multimedia Subsystem (IMS)</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Multimedia Telephony (MMTEL)</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Support of Messaging and other OMA functionality</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Emergency services and public warning</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Etc.</a:t>
            </a:r>
          </a:p>
        </p:txBody>
      </p:sp>
      <p:grpSp>
        <p:nvGrpSpPr>
          <p:cNvPr id="6149" name="Group 14"/>
          <p:cNvGrpSpPr>
            <a:grpSpLocks/>
          </p:cNvGrpSpPr>
          <p:nvPr/>
        </p:nvGrpSpPr>
        <p:grpSpPr bwMode="auto">
          <a:xfrm>
            <a:off x="6553200" y="2133600"/>
            <a:ext cx="1949450" cy="3384550"/>
            <a:chOff x="6728573" y="5503923"/>
            <a:chExt cx="1948880" cy="3385671"/>
          </a:xfrm>
        </p:grpSpPr>
        <p:sp>
          <p:nvSpPr>
            <p:cNvPr id="9" name="Rectangle 8"/>
            <p:cNvSpPr/>
            <p:nvPr/>
          </p:nvSpPr>
          <p:spPr>
            <a:xfrm>
              <a:off x="6777971" y="5677110"/>
              <a:ext cx="1681090" cy="861774"/>
            </a:xfrm>
            <a:prstGeom prst="rect">
              <a:avLst/>
            </a:prstGeom>
            <a:scene3d>
              <a:camera prst="perspectiveHeroicExtremeLeftFacing"/>
              <a:lightRig rig="threePt" dir="t"/>
            </a:scene3d>
          </p:spPr>
          <p:txBody>
            <a:bodyPr>
              <a:spAutoFit/>
            </a:bodyPr>
            <a:lstStyle/>
            <a:p>
              <a:pPr>
                <a:defRPr/>
              </a:pPr>
              <a:r>
                <a:rPr lang="en-GB" dirty="0">
                  <a:latin typeface="Arial" charset="0"/>
                </a:rPr>
                <a:t>...UMTS became the dominant 3G technology, setting the foundations for a single worldwide 4G standard in future years</a:t>
              </a:r>
            </a:p>
          </p:txBody>
        </p:sp>
        <p:sp>
          <p:nvSpPr>
            <p:cNvPr id="6152" name="Rectangle 25"/>
            <p:cNvSpPr>
              <a:spLocks noChangeArrowheads="1"/>
            </p:cNvSpPr>
            <p:nvPr/>
          </p:nvSpPr>
          <p:spPr bwMode="auto">
            <a:xfrm rot="370894">
              <a:off x="6728573" y="5503923"/>
              <a:ext cx="320675" cy="585787"/>
            </a:xfrm>
            <a:prstGeom prst="rect">
              <a:avLst/>
            </a:prstGeom>
            <a:noFill/>
            <a:ln w="9525">
              <a:noFill/>
              <a:miter lim="800000"/>
              <a:headEnd/>
              <a:tailEnd/>
            </a:ln>
          </p:spPr>
          <p:txBody>
            <a:bodyPr wrap="none">
              <a:spAutoFit/>
            </a:bodyPr>
            <a:lstStyle/>
            <a:p>
              <a:r>
                <a:rPr lang="en-GB" sz="3200"/>
                <a:t>“</a:t>
              </a:r>
            </a:p>
          </p:txBody>
        </p:sp>
        <p:sp>
          <p:nvSpPr>
            <p:cNvPr id="6153" name="Rectangle 26"/>
            <p:cNvSpPr>
              <a:spLocks noChangeArrowheads="1"/>
            </p:cNvSpPr>
            <p:nvPr/>
          </p:nvSpPr>
          <p:spPr bwMode="auto">
            <a:xfrm rot="370894">
              <a:off x="8053722" y="8187004"/>
              <a:ext cx="320675" cy="585787"/>
            </a:xfrm>
            <a:prstGeom prst="rect">
              <a:avLst/>
            </a:prstGeom>
            <a:noFill/>
            <a:ln w="9525">
              <a:noFill/>
              <a:miter lim="800000"/>
              <a:headEnd/>
              <a:tailEnd/>
            </a:ln>
          </p:spPr>
          <p:txBody>
            <a:bodyPr wrap="none">
              <a:spAutoFit/>
            </a:bodyPr>
            <a:lstStyle/>
            <a:p>
              <a:r>
                <a:rPr lang="en-GB" sz="3200"/>
                <a:t>”</a:t>
              </a:r>
            </a:p>
          </p:txBody>
        </p:sp>
        <p:sp>
          <p:nvSpPr>
            <p:cNvPr id="14" name="TextBox 13"/>
            <p:cNvSpPr txBox="1"/>
            <p:nvPr/>
          </p:nvSpPr>
          <p:spPr>
            <a:xfrm>
              <a:off x="7718536" y="8704928"/>
              <a:ext cx="958917" cy="184666"/>
            </a:xfrm>
            <a:prstGeom prst="rect">
              <a:avLst/>
            </a:prstGeom>
            <a:noFill/>
            <a:scene3d>
              <a:camera prst="perspectiveHeroicExtremeLeftFacing"/>
              <a:lightRig rig="threePt" dir="t"/>
            </a:scene3d>
          </p:spPr>
          <p:txBody>
            <a:bodyPr wrap="none">
              <a:spAutoFit/>
            </a:bodyPr>
            <a:lstStyle/>
            <a:p>
              <a:pPr>
                <a:defRPr/>
              </a:pPr>
              <a:r>
                <a:rPr lang="en-GB" sz="600" dirty="0">
                  <a:solidFill>
                    <a:schemeClr val="tx2"/>
                  </a:solidFill>
                  <a:latin typeface="Arial" charset="0"/>
                </a:rPr>
                <a:t>Radio-Electronics.com</a:t>
              </a:r>
            </a:p>
          </p:txBody>
        </p:sp>
      </p:grpSp>
      <p:pic>
        <p:nvPicPr>
          <p:cNvPr id="6150" name="Picture 14" descr="3GPP-logo-transparent.png"/>
          <p:cNvPicPr>
            <a:picLocks noChangeAspect="1"/>
          </p:cNvPicPr>
          <p:nvPr/>
        </p:nvPicPr>
        <p:blipFill>
          <a:blip r:embed="rId3"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7B634E5-493C-4FBA-9268-D3EA8638ACBA}" type="slidenum">
              <a:rPr lang="en-GB" smtClean="0">
                <a:latin typeface="Arial" pitchFamily="34" charset="0"/>
              </a:rPr>
              <a:pPr/>
              <a:t>6</a:t>
            </a:fld>
            <a:endParaRPr lang="en-GB" smtClean="0">
              <a:latin typeface="Arial" pitchFamily="34" charset="0"/>
            </a:endParaRPr>
          </a:p>
        </p:txBody>
      </p:sp>
      <p:sp>
        <p:nvSpPr>
          <p:cNvPr id="7171" name="Rectangle 2"/>
          <p:cNvSpPr>
            <a:spLocks noGrp="1"/>
          </p:cNvSpPr>
          <p:nvPr>
            <p:ph type="title"/>
          </p:nvPr>
        </p:nvSpPr>
        <p:spPr/>
        <p:txBody>
          <a:bodyPr/>
          <a:lstStyle/>
          <a:p>
            <a:r>
              <a:rPr lang="en-US" sz="2800" smtClean="0">
                <a:solidFill>
                  <a:srgbClr val="004846"/>
                </a:solidFill>
                <a:latin typeface="Arial" pitchFamily="34" charset="0"/>
              </a:rPr>
              <a:t>3GPP Evolution</a:t>
            </a:r>
          </a:p>
        </p:txBody>
      </p:sp>
      <p:sp>
        <p:nvSpPr>
          <p:cNvPr id="7172" name="Rectangle 3"/>
          <p:cNvSpPr>
            <a:spLocks noGrp="1"/>
          </p:cNvSpPr>
          <p:nvPr>
            <p:ph type="body" idx="1"/>
          </p:nvPr>
        </p:nvSpPr>
        <p:spPr>
          <a:xfrm>
            <a:off x="261938" y="1668463"/>
            <a:ext cx="5948362" cy="4692650"/>
          </a:xfrm>
        </p:spPr>
        <p:txBody>
          <a:bodyPr/>
          <a:lstStyle/>
          <a:p>
            <a:pPr>
              <a:lnSpc>
                <a:spcPct val="90000"/>
              </a:lnSpc>
            </a:pPr>
            <a:r>
              <a:rPr lang="en-US" sz="2400" smtClean="0">
                <a:latin typeface="Arial" pitchFamily="34" charset="0"/>
              </a:rPr>
              <a:t>Radio Interfaces</a:t>
            </a:r>
          </a:p>
          <a:p>
            <a:pPr lvl="1">
              <a:lnSpc>
                <a:spcPct val="90000"/>
              </a:lnSpc>
            </a:pPr>
            <a:r>
              <a:rPr lang="en-US" sz="1600" smtClean="0">
                <a:solidFill>
                  <a:srgbClr val="7B7B7B"/>
                </a:solidFill>
                <a:latin typeface="Arial" pitchFamily="34" charset="0"/>
              </a:rPr>
              <a:t>Higher Data Throughput</a:t>
            </a:r>
          </a:p>
          <a:p>
            <a:pPr lvl="1">
              <a:lnSpc>
                <a:spcPct val="90000"/>
              </a:lnSpc>
            </a:pPr>
            <a:r>
              <a:rPr lang="en-US" sz="1600" smtClean="0">
                <a:solidFill>
                  <a:srgbClr val="7B7B7B"/>
                </a:solidFill>
                <a:latin typeface="Arial" pitchFamily="34" charset="0"/>
              </a:rPr>
              <a:t>Lower Latency</a:t>
            </a:r>
          </a:p>
          <a:p>
            <a:pPr lvl="1">
              <a:lnSpc>
                <a:spcPct val="90000"/>
              </a:lnSpc>
            </a:pPr>
            <a:r>
              <a:rPr lang="en-US" sz="1600" smtClean="0">
                <a:solidFill>
                  <a:srgbClr val="7B7B7B"/>
                </a:solidFill>
                <a:latin typeface="Arial" pitchFamily="34" charset="0"/>
              </a:rPr>
              <a:t>More Spectrum Flexibility</a:t>
            </a:r>
          </a:p>
          <a:p>
            <a:pPr lvl="1">
              <a:lnSpc>
                <a:spcPct val="90000"/>
              </a:lnSpc>
            </a:pPr>
            <a:r>
              <a:rPr lang="en-US" sz="1600" smtClean="0">
                <a:solidFill>
                  <a:srgbClr val="7B7B7B"/>
                </a:solidFill>
                <a:latin typeface="Arial" pitchFamily="34" charset="0"/>
              </a:rPr>
              <a:t>Improved CAPEX and OPEX</a:t>
            </a:r>
          </a:p>
          <a:p>
            <a:pPr>
              <a:lnSpc>
                <a:spcPct val="90000"/>
              </a:lnSpc>
            </a:pPr>
            <a:r>
              <a:rPr lang="en-US" sz="2400" smtClean="0">
                <a:latin typeface="Arial" pitchFamily="34" charset="0"/>
              </a:rPr>
              <a:t>IP Core Network</a:t>
            </a:r>
          </a:p>
          <a:p>
            <a:pPr lvl="1">
              <a:lnSpc>
                <a:spcPct val="90000"/>
              </a:lnSpc>
            </a:pPr>
            <a:r>
              <a:rPr lang="en-US" sz="1600" smtClean="0">
                <a:solidFill>
                  <a:srgbClr val="7B7B7B"/>
                </a:solidFill>
                <a:latin typeface="Arial" pitchFamily="34" charset="0"/>
              </a:rPr>
              <a:t>Support of non-3GPP Accesses</a:t>
            </a:r>
          </a:p>
          <a:p>
            <a:pPr lvl="1">
              <a:lnSpc>
                <a:spcPct val="90000"/>
              </a:lnSpc>
            </a:pPr>
            <a:r>
              <a:rPr lang="en-US" sz="1600" smtClean="0">
                <a:solidFill>
                  <a:srgbClr val="7B7B7B"/>
                </a:solidFill>
                <a:latin typeface="Arial" pitchFamily="34" charset="0"/>
              </a:rPr>
              <a:t>Packet Only Support</a:t>
            </a:r>
          </a:p>
          <a:p>
            <a:pPr lvl="1">
              <a:lnSpc>
                <a:spcPct val="90000"/>
              </a:lnSpc>
            </a:pPr>
            <a:r>
              <a:rPr lang="en-US" sz="1600" smtClean="0">
                <a:solidFill>
                  <a:srgbClr val="7B7B7B"/>
                </a:solidFill>
                <a:latin typeface="Arial" pitchFamily="34" charset="0"/>
              </a:rPr>
              <a:t>Improved Security</a:t>
            </a:r>
          </a:p>
          <a:p>
            <a:pPr lvl="1">
              <a:lnSpc>
                <a:spcPct val="90000"/>
              </a:lnSpc>
            </a:pPr>
            <a:r>
              <a:rPr lang="en-US" sz="1600" smtClean="0">
                <a:solidFill>
                  <a:srgbClr val="7B7B7B"/>
                </a:solidFill>
                <a:latin typeface="Arial" pitchFamily="34" charset="0"/>
              </a:rPr>
              <a:t>Greater Device Diversity</a:t>
            </a:r>
          </a:p>
          <a:p>
            <a:pPr>
              <a:lnSpc>
                <a:spcPct val="90000"/>
              </a:lnSpc>
            </a:pPr>
            <a:r>
              <a:rPr lang="en-US" sz="2400" smtClean="0">
                <a:latin typeface="Arial" pitchFamily="34" charset="0"/>
              </a:rPr>
              <a:t>Service Layer</a:t>
            </a:r>
          </a:p>
          <a:p>
            <a:pPr lvl="1">
              <a:lnSpc>
                <a:spcPct val="90000"/>
              </a:lnSpc>
            </a:pPr>
            <a:r>
              <a:rPr lang="en-US" sz="1600" smtClean="0">
                <a:solidFill>
                  <a:srgbClr val="7B7B7B"/>
                </a:solidFill>
                <a:latin typeface="Arial" pitchFamily="34" charset="0"/>
              </a:rPr>
              <a:t>More IMS Applications (MBMS, PSS, mobile TV now IMS enabled)</a:t>
            </a:r>
          </a:p>
          <a:p>
            <a:pPr lvl="1">
              <a:lnSpc>
                <a:spcPct val="90000"/>
              </a:lnSpc>
            </a:pPr>
            <a:r>
              <a:rPr lang="en-US" sz="1600" smtClean="0">
                <a:solidFill>
                  <a:srgbClr val="7B7B7B"/>
                </a:solidFill>
                <a:latin typeface="Arial" pitchFamily="34" charset="0"/>
              </a:rPr>
              <a:t>Greater session continuity</a:t>
            </a:r>
          </a:p>
        </p:txBody>
      </p:sp>
      <p:sp>
        <p:nvSpPr>
          <p:cNvPr id="6" name="Rectangle 5"/>
          <p:cNvSpPr/>
          <p:nvPr/>
        </p:nvSpPr>
        <p:spPr>
          <a:xfrm>
            <a:off x="6172200" y="1981200"/>
            <a:ext cx="1592664" cy="2400657"/>
          </a:xfrm>
          <a:prstGeom prst="rect">
            <a:avLst/>
          </a:prstGeom>
          <a:effectLst>
            <a:outerShdw blurRad="76200" dir="18900000" sy="23000" kx="-1200000" algn="bl" rotWithShape="0">
              <a:prstClr val="black">
                <a:alpha val="20000"/>
              </a:prstClr>
            </a:outerShdw>
          </a:effectLst>
          <a:scene3d>
            <a:camera prst="perspectiveHeroicExtremeLeftFacing"/>
            <a:lightRig rig="threePt" dir="t"/>
          </a:scene3d>
        </p:spPr>
        <p:txBody>
          <a:bodyPr>
            <a:spAutoFit/>
          </a:bodyPr>
          <a:lstStyle/>
          <a:p>
            <a:pPr>
              <a:defRPr/>
            </a:pPr>
            <a:r>
              <a:rPr lang="en-GB" sz="1200" dirty="0"/>
              <a:t>Through successive standards releases, 3GPP offers the wireless industry a coherent framework to serve the evolving needs of its customers while optimising the value of operators’ current network investments</a:t>
            </a:r>
            <a:r>
              <a:rPr lang="en-GB" dirty="0"/>
              <a:t>. </a:t>
            </a:r>
          </a:p>
        </p:txBody>
      </p:sp>
      <p:sp>
        <p:nvSpPr>
          <p:cNvPr id="7174" name="Rectangle 6"/>
          <p:cNvSpPr>
            <a:spLocks noChangeArrowheads="1"/>
          </p:cNvSpPr>
          <p:nvPr/>
        </p:nvSpPr>
        <p:spPr bwMode="auto">
          <a:xfrm rot="573751">
            <a:off x="6065838" y="1897063"/>
            <a:ext cx="1792287" cy="708025"/>
          </a:xfrm>
          <a:prstGeom prst="rect">
            <a:avLst/>
          </a:prstGeom>
          <a:noFill/>
          <a:ln w="9525">
            <a:noFill/>
            <a:miter lim="800000"/>
            <a:headEnd/>
            <a:tailEnd/>
          </a:ln>
        </p:spPr>
        <p:txBody>
          <a:bodyPr>
            <a:spAutoFit/>
          </a:bodyPr>
          <a:lstStyle/>
          <a:p>
            <a:r>
              <a:rPr lang="en-GB" sz="4000"/>
              <a:t>“</a:t>
            </a:r>
          </a:p>
        </p:txBody>
      </p:sp>
      <p:sp>
        <p:nvSpPr>
          <p:cNvPr id="7175" name="Rectangle 7"/>
          <p:cNvSpPr>
            <a:spLocks noChangeArrowheads="1"/>
          </p:cNvSpPr>
          <p:nvPr/>
        </p:nvSpPr>
        <p:spPr bwMode="auto">
          <a:xfrm rot="573751">
            <a:off x="7218363" y="3987800"/>
            <a:ext cx="355600" cy="708025"/>
          </a:xfrm>
          <a:prstGeom prst="rect">
            <a:avLst/>
          </a:prstGeom>
          <a:noFill/>
          <a:ln w="9525">
            <a:noFill/>
            <a:miter lim="800000"/>
            <a:headEnd/>
            <a:tailEnd/>
          </a:ln>
        </p:spPr>
        <p:txBody>
          <a:bodyPr wrap="none">
            <a:spAutoFit/>
          </a:bodyPr>
          <a:lstStyle/>
          <a:p>
            <a:r>
              <a:rPr lang="en-GB" sz="4000"/>
              <a:t>”</a:t>
            </a:r>
          </a:p>
        </p:txBody>
      </p:sp>
      <p:sp>
        <p:nvSpPr>
          <p:cNvPr id="9" name="TextBox 8"/>
          <p:cNvSpPr txBox="1"/>
          <p:nvPr/>
        </p:nvSpPr>
        <p:spPr bwMode="auto">
          <a:xfrm>
            <a:off x="6705600" y="4419600"/>
            <a:ext cx="1168910" cy="184666"/>
          </a:xfrm>
          <a:prstGeom prst="rect">
            <a:avLst/>
          </a:prstGeom>
          <a:noFill/>
          <a:scene3d>
            <a:camera prst="perspectiveHeroicExtremeLeftFacing"/>
            <a:lightRig rig="threePt" dir="t"/>
          </a:scene3d>
        </p:spPr>
        <p:txBody>
          <a:bodyPr wrap="none">
            <a:spAutoFit/>
          </a:bodyPr>
          <a:lstStyle/>
          <a:p>
            <a:pPr>
              <a:defRPr/>
            </a:pPr>
            <a:r>
              <a:rPr lang="en-GB" sz="600" dirty="0">
                <a:solidFill>
                  <a:schemeClr val="tx2"/>
                </a:solidFill>
                <a:latin typeface="Arial" charset="0"/>
              </a:rPr>
              <a:t>J-P  </a:t>
            </a:r>
            <a:r>
              <a:rPr lang="en-GB" sz="600" dirty="0" err="1">
                <a:solidFill>
                  <a:schemeClr val="tx2"/>
                </a:solidFill>
                <a:latin typeface="Arial" charset="0"/>
              </a:rPr>
              <a:t>Bienaime</a:t>
            </a:r>
            <a:r>
              <a:rPr lang="en-GB" sz="600" dirty="0">
                <a:solidFill>
                  <a:schemeClr val="tx2"/>
                </a:solidFill>
                <a:latin typeface="Arial" charset="0"/>
              </a:rPr>
              <a:t>, UMTS Forum</a:t>
            </a:r>
          </a:p>
        </p:txBody>
      </p:sp>
      <p:pic>
        <p:nvPicPr>
          <p:cNvPr id="7177" name="Picture 9" descr="3GPP-logo-transparent.png"/>
          <p:cNvPicPr>
            <a:picLocks noChangeAspect="1"/>
          </p:cNvPicPr>
          <p:nvPr/>
        </p:nvPicPr>
        <p:blipFill>
          <a:blip r:embed="rId2"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3GPP_features.jpg"/>
          <p:cNvPicPr>
            <a:picLocks noChangeAspect="1"/>
          </p:cNvPicPr>
          <p:nvPr/>
        </p:nvPicPr>
        <p:blipFill>
          <a:blip r:embed="rId2" cstate="print"/>
          <a:srcRect/>
          <a:stretch>
            <a:fillRect/>
          </a:stretch>
        </p:blipFill>
        <p:spPr bwMode="auto">
          <a:xfrm>
            <a:off x="1828800" y="1065213"/>
            <a:ext cx="5430838" cy="4224337"/>
          </a:xfrm>
          <a:prstGeom prst="rect">
            <a:avLst/>
          </a:prstGeom>
          <a:noFill/>
          <a:ln w="9525">
            <a:noFill/>
            <a:miter lim="800000"/>
            <a:headEnd/>
            <a:tailEnd/>
          </a:ln>
        </p:spPr>
      </p:pic>
      <p:sp>
        <p:nvSpPr>
          <p:cNvPr id="8195" name="Title 1"/>
          <p:cNvSpPr>
            <a:spLocks noGrp="1"/>
          </p:cNvSpPr>
          <p:nvPr>
            <p:ph type="title"/>
          </p:nvPr>
        </p:nvSpPr>
        <p:spPr>
          <a:xfrm>
            <a:off x="914400" y="152400"/>
            <a:ext cx="6834188" cy="1143000"/>
          </a:xfrm>
        </p:spPr>
        <p:txBody>
          <a:bodyPr/>
          <a:lstStyle/>
          <a:p>
            <a:r>
              <a:rPr lang="en-GB" sz="2800" smtClean="0">
                <a:solidFill>
                  <a:srgbClr val="004846"/>
                </a:solidFill>
                <a:latin typeface="Arial" pitchFamily="34" charset="0"/>
                <a:cs typeface="Arial" pitchFamily="34" charset="0"/>
              </a:rPr>
              <a:t>Building on Releases</a:t>
            </a:r>
          </a:p>
        </p:txBody>
      </p:sp>
      <p:sp>
        <p:nvSpPr>
          <p:cNvPr id="819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5D920EE-5125-4165-887F-35339D55192C}" type="slidenum">
              <a:rPr lang="en-GB" smtClean="0">
                <a:latin typeface="Arial" pitchFamily="34" charset="0"/>
              </a:rPr>
              <a:pPr/>
              <a:t>7</a:t>
            </a:fld>
            <a:endParaRPr lang="en-GB" smtClean="0">
              <a:latin typeface="Arial" pitchFamily="34" charset="0"/>
            </a:endParaRPr>
          </a:p>
        </p:txBody>
      </p:sp>
      <p:sp>
        <p:nvSpPr>
          <p:cNvPr id="8197" name="Rectangle 9"/>
          <p:cNvSpPr>
            <a:spLocks noChangeArrowheads="1"/>
          </p:cNvSpPr>
          <p:nvPr/>
        </p:nvSpPr>
        <p:spPr bwMode="auto">
          <a:xfrm>
            <a:off x="7315200" y="2039938"/>
            <a:ext cx="1519238" cy="954087"/>
          </a:xfrm>
          <a:prstGeom prst="rect">
            <a:avLst/>
          </a:prstGeom>
          <a:solidFill>
            <a:srgbClr val="72AF2F">
              <a:alpha val="20000"/>
            </a:srgbClr>
          </a:solidFill>
          <a:ln w="9525">
            <a:noFill/>
            <a:miter lim="800000"/>
            <a:headEnd/>
            <a:tailEnd/>
          </a:ln>
        </p:spPr>
        <p:txBody>
          <a:bodyPr>
            <a:spAutoFit/>
          </a:bodyPr>
          <a:lstStyle/>
          <a:p>
            <a:r>
              <a:rPr lang="en-GB" sz="800" b="1"/>
              <a:t>Release 10 </a:t>
            </a:r>
            <a:r>
              <a:rPr lang="en-GB" sz="800"/>
              <a:t>LTE-Advanced meeting the requirements set by ITU’s IMT-Advanced project.</a:t>
            </a:r>
          </a:p>
          <a:p>
            <a:endParaRPr lang="en-GB" sz="800"/>
          </a:p>
          <a:p>
            <a:r>
              <a:rPr lang="en-GB" sz="800"/>
              <a:t>Also includes quad-carrier operation for HSPA+. </a:t>
            </a:r>
          </a:p>
        </p:txBody>
      </p:sp>
      <p:sp>
        <p:nvSpPr>
          <p:cNvPr id="8198" name="Rectangle 8"/>
          <p:cNvSpPr>
            <a:spLocks noChangeArrowheads="1"/>
          </p:cNvSpPr>
          <p:nvPr/>
        </p:nvSpPr>
        <p:spPr bwMode="auto">
          <a:xfrm>
            <a:off x="77788" y="2011363"/>
            <a:ext cx="1568450" cy="954087"/>
          </a:xfrm>
          <a:prstGeom prst="rect">
            <a:avLst/>
          </a:prstGeom>
          <a:solidFill>
            <a:srgbClr val="72AF2F">
              <a:alpha val="20000"/>
            </a:srgbClr>
          </a:solidFill>
          <a:ln w="9525">
            <a:noFill/>
            <a:miter lim="800000"/>
            <a:headEnd/>
            <a:tailEnd/>
          </a:ln>
        </p:spPr>
        <p:txBody>
          <a:bodyPr>
            <a:spAutoFit/>
          </a:bodyPr>
          <a:lstStyle/>
          <a:p>
            <a:r>
              <a:rPr lang="en-GB" sz="800" b="1"/>
              <a:t>Release 99: </a:t>
            </a:r>
            <a:r>
              <a:rPr lang="en-GB" sz="800"/>
              <a:t>Enhancements to GSM data (EDGE). Majority of deployments today are based on Release 99. Provides support for GSM/EDGE/GPRS/WCDMA radio-access networks.</a:t>
            </a:r>
          </a:p>
        </p:txBody>
      </p:sp>
      <p:sp>
        <p:nvSpPr>
          <p:cNvPr id="8199" name="Rectangle 11"/>
          <p:cNvSpPr>
            <a:spLocks noChangeArrowheads="1"/>
          </p:cNvSpPr>
          <p:nvPr/>
        </p:nvSpPr>
        <p:spPr bwMode="auto">
          <a:xfrm>
            <a:off x="92075" y="3046413"/>
            <a:ext cx="1554163" cy="584200"/>
          </a:xfrm>
          <a:prstGeom prst="rect">
            <a:avLst/>
          </a:prstGeom>
          <a:solidFill>
            <a:srgbClr val="72AF2F">
              <a:alpha val="20000"/>
            </a:srgbClr>
          </a:solidFill>
          <a:ln w="9525">
            <a:noFill/>
            <a:miter lim="800000"/>
            <a:headEnd/>
            <a:tailEnd/>
          </a:ln>
        </p:spPr>
        <p:txBody>
          <a:bodyPr>
            <a:spAutoFit/>
          </a:bodyPr>
          <a:lstStyle/>
          <a:p>
            <a:r>
              <a:rPr lang="en-GB" sz="800" b="1"/>
              <a:t>Release 4: </a:t>
            </a:r>
            <a:r>
              <a:rPr lang="en-GB" sz="800"/>
              <a:t>Multimedia messaging support. First steps toward using IP transport in the core network.</a:t>
            </a:r>
          </a:p>
        </p:txBody>
      </p:sp>
      <p:sp>
        <p:nvSpPr>
          <p:cNvPr id="8200" name="Rectangle 12"/>
          <p:cNvSpPr>
            <a:spLocks noChangeArrowheads="1"/>
          </p:cNvSpPr>
          <p:nvPr/>
        </p:nvSpPr>
        <p:spPr bwMode="auto">
          <a:xfrm>
            <a:off x="92075" y="3729038"/>
            <a:ext cx="1560513" cy="954087"/>
          </a:xfrm>
          <a:prstGeom prst="rect">
            <a:avLst/>
          </a:prstGeom>
          <a:solidFill>
            <a:srgbClr val="72AF2F">
              <a:alpha val="20000"/>
            </a:srgbClr>
          </a:solidFill>
          <a:ln w="9525">
            <a:noFill/>
            <a:miter lim="800000"/>
            <a:headEnd/>
            <a:tailEnd/>
          </a:ln>
        </p:spPr>
        <p:txBody>
          <a:bodyPr>
            <a:spAutoFit/>
          </a:bodyPr>
          <a:lstStyle/>
          <a:p>
            <a:r>
              <a:rPr lang="en-GB" sz="800" b="1"/>
              <a:t>Release 5</a:t>
            </a:r>
            <a:r>
              <a:rPr lang="en-GB" sz="800"/>
              <a:t>: HSDPA. First phase of Internet Protocol Multimedia Subsystem (IMS). Full ability to use IP-based transport instead of just Asynchronous Transfer Mode (ATM) in the core network.</a:t>
            </a:r>
          </a:p>
        </p:txBody>
      </p:sp>
      <p:sp>
        <p:nvSpPr>
          <p:cNvPr id="8201" name="Rectangle 13"/>
          <p:cNvSpPr>
            <a:spLocks noChangeArrowheads="1"/>
          </p:cNvSpPr>
          <p:nvPr/>
        </p:nvSpPr>
        <p:spPr bwMode="auto">
          <a:xfrm>
            <a:off x="77788" y="4725988"/>
            <a:ext cx="1574800" cy="1323975"/>
          </a:xfrm>
          <a:prstGeom prst="rect">
            <a:avLst/>
          </a:prstGeom>
          <a:solidFill>
            <a:srgbClr val="72AF2F">
              <a:alpha val="20000"/>
            </a:srgbClr>
          </a:solidFill>
          <a:ln w="9525">
            <a:noFill/>
            <a:miter lim="800000"/>
            <a:headEnd/>
            <a:tailEnd/>
          </a:ln>
        </p:spPr>
        <p:txBody>
          <a:bodyPr>
            <a:spAutoFit/>
          </a:bodyPr>
          <a:lstStyle/>
          <a:p>
            <a:r>
              <a:rPr lang="en-GB" sz="800" b="1"/>
              <a:t>Release 6: </a:t>
            </a:r>
            <a:r>
              <a:rPr lang="en-GB" sz="800"/>
              <a:t>HSUPA. Enhanced multimedia support through Multimedia Broadcast/Multicast Services (MBMS). Performance specifications for advanced receivers. Wireless Local Area Network (WLAN) integration option. IMS enhancements. Initial VoIP capability.</a:t>
            </a:r>
          </a:p>
        </p:txBody>
      </p:sp>
      <p:sp>
        <p:nvSpPr>
          <p:cNvPr id="8202" name="Rectangle 14"/>
          <p:cNvSpPr>
            <a:spLocks noChangeArrowheads="1"/>
          </p:cNvSpPr>
          <p:nvPr/>
        </p:nvSpPr>
        <p:spPr bwMode="auto">
          <a:xfrm>
            <a:off x="1758950" y="5451475"/>
            <a:ext cx="5437188" cy="830263"/>
          </a:xfrm>
          <a:prstGeom prst="rect">
            <a:avLst/>
          </a:prstGeom>
          <a:solidFill>
            <a:srgbClr val="72AF2F">
              <a:alpha val="20000"/>
            </a:srgbClr>
          </a:solidFill>
          <a:ln w="9525">
            <a:noFill/>
            <a:miter lim="800000"/>
            <a:headEnd/>
            <a:tailEnd/>
          </a:ln>
        </p:spPr>
        <p:txBody>
          <a:bodyPr>
            <a:spAutoFit/>
          </a:bodyPr>
          <a:lstStyle/>
          <a:p>
            <a:r>
              <a:rPr lang="en-GB" sz="800" b="1"/>
              <a:t>Release 7: </a:t>
            </a:r>
            <a:r>
              <a:rPr lang="en-GB" sz="800"/>
              <a:t>Evolved EDGE. Specifies HSPA+, higher order modulation and MIMO. Performance enhancements, improved spectral efficiency, increased capacity, and better resistance to interference. Continuous Packet Connectivity (CPC) enables efficient “always-on” service and enhanced uplink UL VoIP capacity, as well as reductions in call set-up delay for Push-to-Talk Over Cellular (PoC). Radio enhancements to HSPA include 64 Quadrature Amplitude Modulation (QAM) in the downlink DL and 16 QAM in the uplink. Also includes optimization of MBMS capabilities through the multicast/broadcast, single-frequency network (MBSFN) function.</a:t>
            </a:r>
          </a:p>
        </p:txBody>
      </p:sp>
      <p:sp>
        <p:nvSpPr>
          <p:cNvPr id="8203" name="Rectangle 15"/>
          <p:cNvSpPr>
            <a:spLocks noChangeArrowheads="1"/>
          </p:cNvSpPr>
          <p:nvPr/>
        </p:nvSpPr>
        <p:spPr bwMode="auto">
          <a:xfrm>
            <a:off x="7329488" y="4852988"/>
            <a:ext cx="1533525" cy="1446212"/>
          </a:xfrm>
          <a:prstGeom prst="rect">
            <a:avLst/>
          </a:prstGeom>
          <a:solidFill>
            <a:srgbClr val="72AF2F">
              <a:alpha val="20000"/>
            </a:srgbClr>
          </a:solidFill>
          <a:ln w="9525">
            <a:noFill/>
            <a:miter lim="800000"/>
            <a:headEnd/>
            <a:tailEnd/>
          </a:ln>
        </p:spPr>
        <p:txBody>
          <a:bodyPr>
            <a:spAutoFit/>
          </a:bodyPr>
          <a:lstStyle/>
          <a:p>
            <a:r>
              <a:rPr lang="en-GB" sz="800" b="1"/>
              <a:t>Release 8</a:t>
            </a:r>
            <a:r>
              <a:rPr lang="en-GB" sz="800"/>
              <a:t>: HSPA Evolution, simultaneous use of MIMO and 64 QAM. Includes dual-carrier HSPA (DC-HSPA) wherein two WCDMA radio channels can be combined for a doubling of throughput performance. Specifies OFDMA-based 3GPP LTE. </a:t>
            </a:r>
          </a:p>
          <a:p>
            <a:endParaRPr lang="en-GB" sz="800"/>
          </a:p>
          <a:p>
            <a:r>
              <a:rPr lang="en-GB" sz="800"/>
              <a:t>Defines EPC.</a:t>
            </a:r>
          </a:p>
        </p:txBody>
      </p:sp>
      <p:sp>
        <p:nvSpPr>
          <p:cNvPr id="8204" name="Rectangle 16"/>
          <p:cNvSpPr>
            <a:spLocks noChangeArrowheads="1"/>
          </p:cNvSpPr>
          <p:nvPr/>
        </p:nvSpPr>
        <p:spPr bwMode="auto">
          <a:xfrm>
            <a:off x="7321550" y="3087688"/>
            <a:ext cx="1506538" cy="1692275"/>
          </a:xfrm>
          <a:prstGeom prst="rect">
            <a:avLst/>
          </a:prstGeom>
          <a:solidFill>
            <a:srgbClr val="72AF2F">
              <a:alpha val="20000"/>
            </a:srgbClr>
          </a:solidFill>
          <a:ln w="9525">
            <a:noFill/>
            <a:miter lim="800000"/>
            <a:headEnd/>
            <a:tailEnd/>
          </a:ln>
        </p:spPr>
        <p:txBody>
          <a:bodyPr>
            <a:spAutoFit/>
          </a:bodyPr>
          <a:lstStyle/>
          <a:p>
            <a:r>
              <a:rPr lang="en-GB" sz="800" b="1"/>
              <a:t>Release 9: </a:t>
            </a:r>
            <a:r>
              <a:rPr lang="en-GB" sz="800"/>
              <a:t>HSPA and LTE enhancements including HSPA dual-carrier operation in combination with MIMO, EPC enhancements, femtocell support, support for regulatory features such as emergency user-equipment positioning and Commercial Mobile Alert System (CMAS), and evolution of IMS architecture.</a:t>
            </a:r>
          </a:p>
        </p:txBody>
      </p:sp>
      <p:sp>
        <p:nvSpPr>
          <p:cNvPr id="8205" name="TextBox 17"/>
          <p:cNvSpPr txBox="1">
            <a:spLocks noChangeArrowheads="1"/>
          </p:cNvSpPr>
          <p:nvPr/>
        </p:nvSpPr>
        <p:spPr bwMode="auto">
          <a:xfrm>
            <a:off x="0" y="6208713"/>
            <a:ext cx="2566988" cy="168275"/>
          </a:xfrm>
          <a:prstGeom prst="rect">
            <a:avLst/>
          </a:prstGeom>
          <a:noFill/>
          <a:ln w="9525">
            <a:noFill/>
            <a:miter lim="800000"/>
            <a:headEnd/>
            <a:tailEnd/>
          </a:ln>
        </p:spPr>
        <p:txBody>
          <a:bodyPr>
            <a:spAutoFit/>
          </a:bodyPr>
          <a:lstStyle/>
          <a:p>
            <a:r>
              <a:rPr lang="en-GB" sz="500"/>
              <a:t>Text adapted from 3G Americas White Paper, September 2010</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D034B1D-9C06-4C1A-8EB3-C9269F6293DB}" type="slidenum">
              <a:rPr lang="en-GB" smtClean="0">
                <a:latin typeface="Arial" pitchFamily="34" charset="0"/>
              </a:rPr>
              <a:pPr/>
              <a:t>8</a:t>
            </a:fld>
            <a:endParaRPr lang="en-GB" smtClean="0">
              <a:latin typeface="Arial" pitchFamily="34" charset="0"/>
            </a:endParaRPr>
          </a:p>
        </p:txBody>
      </p:sp>
      <p:sp>
        <p:nvSpPr>
          <p:cNvPr id="9219" name="Rectangle 2"/>
          <p:cNvSpPr>
            <a:spLocks noGrp="1"/>
          </p:cNvSpPr>
          <p:nvPr>
            <p:ph type="title"/>
          </p:nvPr>
        </p:nvSpPr>
        <p:spPr>
          <a:xfrm>
            <a:off x="2795588" y="173038"/>
            <a:ext cx="3975100" cy="1198562"/>
          </a:xfrm>
        </p:spPr>
        <p:txBody>
          <a:bodyPr/>
          <a:lstStyle/>
          <a:p>
            <a:r>
              <a:rPr lang="en-US" sz="2800" smtClean="0">
                <a:solidFill>
                  <a:srgbClr val="004846"/>
                </a:solidFill>
                <a:latin typeface="Arial" pitchFamily="34" charset="0"/>
              </a:rPr>
              <a:t>Evolving EDGE</a:t>
            </a:r>
          </a:p>
        </p:txBody>
      </p:sp>
      <p:sp>
        <p:nvSpPr>
          <p:cNvPr id="11" name="Rectangle 10"/>
          <p:cNvSpPr/>
          <p:nvPr/>
        </p:nvSpPr>
        <p:spPr>
          <a:xfrm>
            <a:off x="176213" y="1555750"/>
            <a:ext cx="4852987" cy="4376738"/>
          </a:xfrm>
          <a:prstGeom prst="rect">
            <a:avLst/>
          </a:prstGeom>
        </p:spPr>
        <p:txBody>
          <a:bodyPr>
            <a:spAutoFit/>
          </a:bodyPr>
          <a:lstStyle/>
          <a:p>
            <a:pPr marL="342900" indent="-342900">
              <a:spcBef>
                <a:spcPct val="20000"/>
              </a:spcBef>
              <a:buFontTx/>
              <a:buBlip>
                <a:blip r:embed="rId2"/>
              </a:buBlip>
              <a:defRPr/>
            </a:pPr>
            <a:r>
              <a:rPr lang="en-US" sz="1600" kern="0" dirty="0">
                <a:solidFill>
                  <a:srgbClr val="000000"/>
                </a:solidFill>
                <a:latin typeface="Arial" charset="0"/>
                <a:cs typeface="Arial" pitchFamily="34" charset="0"/>
              </a:rPr>
              <a:t>GERAN  H(e)NB Enhancements (Release 9)</a:t>
            </a:r>
          </a:p>
          <a:p>
            <a:pPr marL="342900" indent="-342900">
              <a:spcBef>
                <a:spcPct val="20000"/>
              </a:spcBef>
              <a:buFontTx/>
              <a:buBlip>
                <a:blip r:embed="rId2"/>
              </a:buBlip>
              <a:defRPr/>
            </a:pPr>
            <a:endParaRPr lang="en-US" sz="1600" kern="0" dirty="0">
              <a:solidFill>
                <a:srgbClr val="000000"/>
              </a:solidFill>
              <a:latin typeface="Arial" charset="0"/>
              <a:cs typeface="Arial" pitchFamily="34" charset="0"/>
            </a:endParaRPr>
          </a:p>
          <a:p>
            <a:pPr marL="342900" indent="-342900">
              <a:spcBef>
                <a:spcPct val="20000"/>
              </a:spcBef>
              <a:buFontTx/>
              <a:buBlip>
                <a:blip r:embed="rId2"/>
              </a:buBlip>
              <a:defRPr/>
            </a:pPr>
            <a:r>
              <a:rPr lang="en-GB" sz="1600" dirty="0">
                <a:latin typeface="Arial" charset="0"/>
              </a:rPr>
              <a:t>Voice services over Adaptive Multi-user channels on One Slot (</a:t>
            </a:r>
            <a:r>
              <a:rPr lang="en-GB" sz="1600" kern="0" dirty="0">
                <a:latin typeface="Arial" charset="0"/>
                <a:cs typeface="Arial" pitchFamily="34" charset="0"/>
              </a:rPr>
              <a:t>VAMOS) (Release 9)</a:t>
            </a:r>
          </a:p>
          <a:p>
            <a:pPr marL="342900" indent="-342900">
              <a:spcBef>
                <a:spcPct val="20000"/>
              </a:spcBef>
              <a:buFontTx/>
              <a:buBlip>
                <a:blip r:embed="rId2"/>
              </a:buBlip>
              <a:defRPr/>
            </a:pPr>
            <a:endParaRPr lang="en-GB" sz="1600" kern="0" dirty="0">
              <a:latin typeface="Arial" charset="0"/>
              <a:cs typeface="Arial" pitchFamily="34" charset="0"/>
            </a:endParaRPr>
          </a:p>
          <a:p>
            <a:pPr marL="342900" indent="-342900">
              <a:spcBef>
                <a:spcPct val="20000"/>
              </a:spcBef>
              <a:buFontTx/>
              <a:buBlip>
                <a:blip r:embed="rId2"/>
              </a:buBlip>
              <a:defRPr/>
            </a:pPr>
            <a:r>
              <a:rPr lang="en-GB" sz="1600" dirty="0">
                <a:latin typeface="Arial" charset="0"/>
              </a:rPr>
              <a:t>GERAN Improvements for Machine Type Communications</a:t>
            </a:r>
          </a:p>
          <a:p>
            <a:pPr marL="342900" indent="-342900">
              <a:spcBef>
                <a:spcPct val="20000"/>
              </a:spcBef>
              <a:buFontTx/>
              <a:buBlip>
                <a:blip r:embed="rId2"/>
              </a:buBlip>
              <a:defRPr/>
            </a:pPr>
            <a:endParaRPr lang="en-GB" sz="1600" dirty="0">
              <a:latin typeface="Arial" charset="0"/>
            </a:endParaRPr>
          </a:p>
          <a:p>
            <a:pPr marL="342900" indent="-342900">
              <a:spcBef>
                <a:spcPct val="20000"/>
              </a:spcBef>
              <a:buFontTx/>
              <a:buBlip>
                <a:blip r:embed="rId2"/>
              </a:buBlip>
              <a:defRPr/>
            </a:pPr>
            <a:r>
              <a:rPr lang="en-GB" sz="1600" kern="0" dirty="0">
                <a:solidFill>
                  <a:srgbClr val="000000"/>
                </a:solidFill>
                <a:latin typeface="Arial" charset="0"/>
                <a:cs typeface="Arial" pitchFamily="34" charset="0"/>
              </a:rPr>
              <a:t>GERAN/E-UTRAN Inter-working</a:t>
            </a:r>
          </a:p>
          <a:p>
            <a:pPr marL="342900" indent="-342900">
              <a:spcBef>
                <a:spcPct val="20000"/>
              </a:spcBef>
              <a:buFontTx/>
              <a:buBlip>
                <a:blip r:embed="rId2"/>
              </a:buBlip>
              <a:defRPr/>
            </a:pPr>
            <a:endParaRPr lang="en-GB" sz="1600" kern="0" dirty="0">
              <a:solidFill>
                <a:srgbClr val="000000"/>
              </a:solidFill>
              <a:latin typeface="Arial" charset="0"/>
              <a:cs typeface="Arial" pitchFamily="34" charset="0"/>
            </a:endParaRPr>
          </a:p>
          <a:p>
            <a:pPr marL="342900" indent="-342900">
              <a:spcBef>
                <a:spcPct val="20000"/>
              </a:spcBef>
              <a:buFontTx/>
              <a:buBlip>
                <a:blip r:embed="rId2"/>
              </a:buBlip>
              <a:defRPr/>
            </a:pPr>
            <a:r>
              <a:rPr lang="en-GB" sz="1600" dirty="0">
                <a:latin typeface="Arial" charset="0"/>
              </a:rPr>
              <a:t>Multicarrier and Multi-RAT BTS</a:t>
            </a:r>
          </a:p>
          <a:p>
            <a:pPr marL="342900" indent="-342900">
              <a:spcBef>
                <a:spcPct val="20000"/>
              </a:spcBef>
              <a:buFontTx/>
              <a:buBlip>
                <a:blip r:embed="rId2"/>
              </a:buBlip>
              <a:defRPr/>
            </a:pPr>
            <a:endParaRPr lang="en-GB" sz="1600" kern="0" dirty="0">
              <a:latin typeface="Arial" charset="0"/>
              <a:cs typeface="Arial" pitchFamily="34" charset="0"/>
            </a:endParaRPr>
          </a:p>
          <a:p>
            <a:pPr marL="342900" indent="-342900">
              <a:spcBef>
                <a:spcPct val="20000"/>
              </a:spcBef>
              <a:buFontTx/>
              <a:buBlip>
                <a:blip r:embed="rId2"/>
              </a:buBlip>
              <a:defRPr/>
            </a:pPr>
            <a:r>
              <a:rPr lang="en-GB" sz="1600" kern="0" dirty="0">
                <a:latin typeface="Arial" charset="0"/>
                <a:cs typeface="Arial" pitchFamily="34" charset="0"/>
              </a:rPr>
              <a:t>Local call local switch (Release 10 onwards)</a:t>
            </a:r>
          </a:p>
          <a:p>
            <a:pPr marL="342900" indent="-342900">
              <a:spcBef>
                <a:spcPct val="20000"/>
              </a:spcBef>
              <a:buFontTx/>
              <a:buBlip>
                <a:blip r:embed="rId2"/>
              </a:buBlip>
              <a:defRPr/>
            </a:pPr>
            <a:endParaRPr lang="en-GB" sz="1600" kern="0" dirty="0">
              <a:latin typeface="Arial" charset="0"/>
              <a:cs typeface="Arial" pitchFamily="34" charset="0"/>
            </a:endParaRPr>
          </a:p>
          <a:p>
            <a:pPr marL="342900" indent="-342900">
              <a:spcBef>
                <a:spcPct val="20000"/>
              </a:spcBef>
              <a:buFontTx/>
              <a:buBlip>
                <a:blip r:embed="rId2"/>
              </a:buBlip>
              <a:defRPr/>
            </a:pPr>
            <a:r>
              <a:rPr lang="en-GB" sz="1600" kern="0" dirty="0">
                <a:latin typeface="Arial" charset="0"/>
              </a:rPr>
              <a:t>Conformance Test development</a:t>
            </a:r>
          </a:p>
        </p:txBody>
      </p:sp>
      <p:pic>
        <p:nvPicPr>
          <p:cNvPr id="8" name="Picture 7" descr="vamos.jpg"/>
          <p:cNvPicPr>
            <a:picLocks noChangeAspect="1"/>
          </p:cNvPicPr>
          <p:nvPr/>
        </p:nvPicPr>
        <p:blipFill>
          <a:blip r:embed="rId3" cstate="print"/>
          <a:stretch>
            <a:fillRect/>
          </a:stretch>
        </p:blipFill>
        <p:spPr>
          <a:xfrm>
            <a:off x="4343400" y="1905000"/>
            <a:ext cx="4555365" cy="4081350"/>
          </a:xfrm>
          <a:prstGeom prst="rect">
            <a:avLst/>
          </a:prstGeom>
          <a:scene3d>
            <a:camera prst="perspectiveHeroicExtremeLeftFacing"/>
            <a:lightRig rig="threePt" dir="t"/>
          </a:scene3d>
        </p:spPr>
      </p:pic>
      <p:pic>
        <p:nvPicPr>
          <p:cNvPr id="9222" name="Picture 6" descr="3GPP-logo-transparent.png"/>
          <p:cNvPicPr>
            <a:picLocks noChangeAspect="1"/>
          </p:cNvPicPr>
          <p:nvPr/>
        </p:nvPicPr>
        <p:blipFill>
          <a:blip r:embed="rId4"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784D670-92A8-402C-879F-D10C8119DDF4}" type="slidenum">
              <a:rPr lang="en-GB" smtClean="0">
                <a:latin typeface="Arial" pitchFamily="34" charset="0"/>
              </a:rPr>
              <a:pPr/>
              <a:t>9</a:t>
            </a:fld>
            <a:endParaRPr lang="en-GB" smtClean="0">
              <a:latin typeface="Arial" pitchFamily="34" charset="0"/>
            </a:endParaRPr>
          </a:p>
        </p:txBody>
      </p:sp>
      <p:sp>
        <p:nvSpPr>
          <p:cNvPr id="10243" name="Rectangle 2"/>
          <p:cNvSpPr>
            <a:spLocks noGrp="1"/>
          </p:cNvSpPr>
          <p:nvPr>
            <p:ph type="title"/>
          </p:nvPr>
        </p:nvSpPr>
        <p:spPr/>
        <p:txBody>
          <a:bodyPr/>
          <a:lstStyle/>
          <a:p>
            <a:r>
              <a:rPr lang="en-GB" sz="2800" smtClean="0">
                <a:solidFill>
                  <a:srgbClr val="004846"/>
                </a:solidFill>
                <a:latin typeface="Arial" pitchFamily="34" charset="0"/>
              </a:rPr>
              <a:t>Evolving HSPA</a:t>
            </a:r>
            <a:endParaRPr lang="en-US" sz="2800" smtClean="0">
              <a:solidFill>
                <a:srgbClr val="004846"/>
              </a:solidFill>
              <a:latin typeface="Arial" pitchFamily="34" charset="0"/>
            </a:endParaRPr>
          </a:p>
        </p:txBody>
      </p:sp>
      <p:sp>
        <p:nvSpPr>
          <p:cNvPr id="10244" name="Rectangle 3"/>
          <p:cNvSpPr>
            <a:spLocks noGrp="1"/>
          </p:cNvSpPr>
          <p:nvPr>
            <p:ph type="body" idx="1"/>
          </p:nvPr>
        </p:nvSpPr>
        <p:spPr>
          <a:xfrm>
            <a:off x="200025" y="2441575"/>
            <a:ext cx="3979863" cy="3613150"/>
          </a:xfrm>
        </p:spPr>
        <p:txBody>
          <a:bodyPr/>
          <a:lstStyle/>
          <a:p>
            <a:pPr>
              <a:spcBef>
                <a:spcPts val="300"/>
              </a:spcBef>
            </a:pPr>
            <a:r>
              <a:rPr lang="en-US" sz="1800" smtClean="0">
                <a:latin typeface="Arial" pitchFamily="34" charset="0"/>
              </a:rPr>
              <a:t>Improved spectrum efficiency (modulation 16QAM, Reduced radio frame lengths</a:t>
            </a:r>
          </a:p>
          <a:p>
            <a:pPr>
              <a:spcBef>
                <a:spcPts val="300"/>
              </a:spcBef>
            </a:pPr>
            <a:r>
              <a:rPr lang="en-US" sz="1800" smtClean="0">
                <a:latin typeface="Arial" pitchFamily="34" charset="0"/>
              </a:rPr>
              <a:t>New functionalities within radio networks (incl.re-transmissions between NodeB and the Radio Network Controller)</a:t>
            </a:r>
            <a:endParaRPr lang="en-US" sz="2000" smtClean="0">
              <a:latin typeface="Arial" pitchFamily="34" charset="0"/>
            </a:endParaRPr>
          </a:p>
          <a:p>
            <a:pPr>
              <a:spcBef>
                <a:spcPts val="300"/>
              </a:spcBef>
            </a:pPr>
            <a:r>
              <a:rPr lang="en-US" sz="1800" smtClean="0">
                <a:latin typeface="Arial" pitchFamily="34" charset="0"/>
              </a:rPr>
              <a:t>Latency reduced (100ms for HSDPA and 50ms for HSUPA)</a:t>
            </a:r>
          </a:p>
        </p:txBody>
      </p:sp>
      <p:sp>
        <p:nvSpPr>
          <p:cNvPr id="10245" name="Slide Number Placeholder 4"/>
          <p:cNvSpPr txBox="1">
            <a:spLocks noGrp="1"/>
          </p:cNvSpPr>
          <p:nvPr/>
        </p:nvSpPr>
        <p:spPr bwMode="auto">
          <a:xfrm>
            <a:off x="8558213" y="6462713"/>
            <a:ext cx="376237" cy="247650"/>
          </a:xfrm>
          <a:prstGeom prst="rect">
            <a:avLst/>
          </a:prstGeom>
          <a:noFill/>
          <a:ln w="9525">
            <a:noFill/>
            <a:miter lim="800000"/>
            <a:headEnd/>
            <a:tailEnd/>
          </a:ln>
        </p:spPr>
        <p:txBody>
          <a:bodyPr/>
          <a:lstStyle/>
          <a:p>
            <a:pPr eaLnBrk="1" hangingPunct="1"/>
            <a:endParaRPr lang="en-US" sz="1100">
              <a:solidFill>
                <a:schemeClr val="bg1"/>
              </a:solidFill>
            </a:endParaRPr>
          </a:p>
        </p:txBody>
      </p:sp>
      <p:sp>
        <p:nvSpPr>
          <p:cNvPr id="10246" name="Rectangle 7"/>
          <p:cNvSpPr>
            <a:spLocks noChangeArrowheads="1"/>
          </p:cNvSpPr>
          <p:nvPr/>
        </p:nvSpPr>
        <p:spPr bwMode="auto">
          <a:xfrm>
            <a:off x="228600" y="1752600"/>
            <a:ext cx="8678863" cy="646113"/>
          </a:xfrm>
          <a:prstGeom prst="rect">
            <a:avLst/>
          </a:prstGeom>
          <a:noFill/>
          <a:ln w="9525">
            <a:noFill/>
            <a:miter lim="800000"/>
            <a:headEnd/>
            <a:tailEnd/>
          </a:ln>
        </p:spPr>
        <p:txBody>
          <a:bodyPr>
            <a:spAutoFit/>
          </a:bodyPr>
          <a:lstStyle/>
          <a:p>
            <a:pPr marL="271463" indent="-271463">
              <a:spcBef>
                <a:spcPts val="300"/>
              </a:spcBef>
              <a:buFontTx/>
              <a:buBlip>
                <a:blip r:embed="rId2"/>
              </a:buBlip>
            </a:pPr>
            <a:r>
              <a:rPr lang="en-US" sz="1800"/>
              <a:t>3GPP R5 &amp; R7 added MIMO antenna and 16QAM (Uplink)/ 64QAM (Downlink) modulation</a:t>
            </a:r>
          </a:p>
        </p:txBody>
      </p:sp>
      <p:pic>
        <p:nvPicPr>
          <p:cNvPr id="10247" name="Picture 10" descr="Informa"/>
          <p:cNvPicPr>
            <a:picLocks noChangeAspect="1" noChangeArrowheads="1"/>
          </p:cNvPicPr>
          <p:nvPr/>
        </p:nvPicPr>
        <p:blipFill>
          <a:blip r:embed="rId3" cstate="print"/>
          <a:srcRect/>
          <a:stretch>
            <a:fillRect/>
          </a:stretch>
        </p:blipFill>
        <p:spPr bwMode="auto">
          <a:xfrm>
            <a:off x="4445000" y="2667000"/>
            <a:ext cx="4110038" cy="2746375"/>
          </a:xfrm>
          <a:prstGeom prst="rect">
            <a:avLst/>
          </a:prstGeom>
          <a:noFill/>
          <a:ln w="9525">
            <a:noFill/>
            <a:miter lim="800000"/>
            <a:headEnd/>
            <a:tailEnd/>
          </a:ln>
        </p:spPr>
      </p:pic>
      <p:pic>
        <p:nvPicPr>
          <p:cNvPr id="10248" name="Picture 7" descr="3GPP-logo-transparent.png"/>
          <p:cNvPicPr>
            <a:picLocks noChangeAspect="1"/>
          </p:cNvPicPr>
          <p:nvPr/>
        </p:nvPicPr>
        <p:blipFill>
          <a:blip r:embed="rId4" cstate="print"/>
          <a:srcRect/>
          <a:stretch>
            <a:fillRect/>
          </a:stretch>
        </p:blipFill>
        <p:spPr bwMode="auto">
          <a:xfrm>
            <a:off x="7772400" y="5791200"/>
            <a:ext cx="1066800" cy="625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11628</TotalTime>
  <Words>1593</Words>
  <Application>Microsoft Office PowerPoint</Application>
  <PresentationFormat>On-screen Show (4:3)</PresentationFormat>
  <Paragraphs>256</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Times New Roman</vt:lpstr>
      <vt:lpstr>Arial Black</vt:lpstr>
      <vt:lpstr>MS PGothic</vt:lpstr>
      <vt:lpstr>Wingdings</vt:lpstr>
      <vt:lpstr>宋体</vt:lpstr>
      <vt:lpstr>Office Theme</vt:lpstr>
      <vt:lpstr>  3GPP Standards Update   </vt:lpstr>
      <vt:lpstr>The role of 3GPP</vt:lpstr>
      <vt:lpstr>3GPP Membership</vt:lpstr>
      <vt:lpstr>Where the work is done</vt:lpstr>
      <vt:lpstr>Spanning the Generations...</vt:lpstr>
      <vt:lpstr>3GPP Evolution</vt:lpstr>
      <vt:lpstr>Building on Releases</vt:lpstr>
      <vt:lpstr>Evolving EDGE</vt:lpstr>
      <vt:lpstr>Evolving HSPA</vt:lpstr>
      <vt:lpstr>3GPP LTE Release 8</vt:lpstr>
      <vt:lpstr>Slide 11</vt:lpstr>
      <vt:lpstr>LTE network commitments </vt:lpstr>
      <vt:lpstr>LTE-Advanced</vt:lpstr>
      <vt:lpstr>LTE-Advanced</vt:lpstr>
      <vt:lpstr>LTE-Advanced Timeline LTE-Advanced is the 3GPP submission for the  ITU’s IMT-Advanced system</vt:lpstr>
      <vt:lpstr>Spectrum</vt:lpstr>
      <vt:lpstr>Machine Type Communications</vt:lpstr>
      <vt:lpstr>Convergence (Scale)</vt:lpstr>
      <vt:lpstr>Convergence (Technology)</vt:lpstr>
      <vt:lpstr>Conclusions</vt:lpstr>
      <vt:lpstr>Thank You</vt:lpstr>
    </vt:vector>
  </TitlesOfParts>
  <Company>3GPP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Scrase</dc:creator>
  <dc:description>© 2009  All rights reserved</dc:description>
  <cp:lastModifiedBy>Flynn</cp:lastModifiedBy>
  <cp:revision>373</cp:revision>
  <dcterms:created xsi:type="dcterms:W3CDTF">2008-08-30T09:32:10Z</dcterms:created>
  <dcterms:modified xsi:type="dcterms:W3CDTF">2011-01-07T09:36:23Z</dcterms:modified>
</cp:coreProperties>
</file>