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6" r:id="rId4"/>
  </p:sldMasterIdLst>
  <p:notesMasterIdLst>
    <p:notesMasterId r:id="rId22"/>
  </p:notesMasterIdLst>
  <p:handoutMasterIdLst>
    <p:handoutMasterId r:id="rId23"/>
  </p:handoutMasterIdLst>
  <p:sldIdLst>
    <p:sldId id="362" r:id="rId5"/>
    <p:sldId id="363" r:id="rId6"/>
    <p:sldId id="927" r:id="rId7"/>
    <p:sldId id="577" r:id="rId8"/>
    <p:sldId id="903" r:id="rId9"/>
    <p:sldId id="907" r:id="rId10"/>
    <p:sldId id="928" r:id="rId11"/>
    <p:sldId id="689" r:id="rId12"/>
    <p:sldId id="930" r:id="rId13"/>
    <p:sldId id="456" r:id="rId14"/>
    <p:sldId id="371" r:id="rId15"/>
    <p:sldId id="838" r:id="rId16"/>
    <p:sldId id="1136" r:id="rId17"/>
    <p:sldId id="1141" r:id="rId18"/>
    <p:sldId id="1143" r:id="rId19"/>
    <p:sldId id="933" r:id="rId20"/>
    <p:sldId id="395" r:id="rId21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6FB"/>
    <a:srgbClr val="FCB040"/>
    <a:srgbClr val="C6D254"/>
    <a:srgbClr val="C00E0E"/>
    <a:srgbClr val="C00000"/>
    <a:srgbClr val="B3B1B2"/>
    <a:srgbClr val="33CC33"/>
    <a:srgbClr val="66CCFF"/>
    <a:srgbClr val="00FF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ABB3D8-4F21-4D60-A8BF-AAAEA3BE2D0B}" v="5" dt="2024-10-02T13:29:33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4007" autoAdjust="0"/>
  </p:normalViewPr>
  <p:slideViewPr>
    <p:cSldViewPr snapToGrid="0" showGuides="1">
      <p:cViewPr varScale="1">
        <p:scale>
          <a:sx n="105" d="100"/>
          <a:sy n="105" d="100"/>
        </p:scale>
        <p:origin x="109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4014" y="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tsihq-my.sharepoint.com/personal/dongwook_kim_etsi_org/Documents/Documents/Spec%20manager/TSG%20Prep/TSG104/Stats1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'general info'!$L$59</c:f>
              <c:strCache>
                <c:ptCount val="1"/>
                <c:pt idx="0">
                  <c:v>Nbr of specs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'general info'!$K$60:$K$75</c:f>
              <c:strCache>
                <c:ptCount val="16"/>
                <c:pt idx="0">
                  <c:v>R99</c:v>
                </c:pt>
                <c:pt idx="1">
                  <c:v>Rel-4</c:v>
                </c:pt>
                <c:pt idx="2">
                  <c:v>Rel-5</c:v>
                </c:pt>
                <c:pt idx="3">
                  <c:v>Rel-6</c:v>
                </c:pt>
                <c:pt idx="4">
                  <c:v>Rel-7</c:v>
                </c:pt>
                <c:pt idx="5">
                  <c:v>Rel-8</c:v>
                </c:pt>
                <c:pt idx="6">
                  <c:v>Rel-9</c:v>
                </c:pt>
                <c:pt idx="7">
                  <c:v>Rel-10</c:v>
                </c:pt>
                <c:pt idx="8">
                  <c:v>Rel-11</c:v>
                </c:pt>
                <c:pt idx="9">
                  <c:v>Rel-12</c:v>
                </c:pt>
                <c:pt idx="10">
                  <c:v>Rel-13</c:v>
                </c:pt>
                <c:pt idx="11">
                  <c:v>Rel-14</c:v>
                </c:pt>
                <c:pt idx="12">
                  <c:v>Rel-15</c:v>
                </c:pt>
                <c:pt idx="13">
                  <c:v>Rel-16</c:v>
                </c:pt>
                <c:pt idx="14">
                  <c:v>Rel-17</c:v>
                </c:pt>
                <c:pt idx="15">
                  <c:v>Rel-18</c:v>
                </c:pt>
              </c:strCache>
            </c:strRef>
          </c:cat>
          <c:val>
            <c:numRef>
              <c:f>'general info'!$L$60:$L$75</c:f>
              <c:numCache>
                <c:formatCode>General</c:formatCode>
                <c:ptCount val="16"/>
                <c:pt idx="0">
                  <c:v>446</c:v>
                </c:pt>
                <c:pt idx="1">
                  <c:v>516</c:v>
                </c:pt>
                <c:pt idx="2">
                  <c:v>582</c:v>
                </c:pt>
                <c:pt idx="3">
                  <c:v>760</c:v>
                </c:pt>
                <c:pt idx="4">
                  <c:v>875</c:v>
                </c:pt>
                <c:pt idx="5">
                  <c:v>1079</c:v>
                </c:pt>
                <c:pt idx="6">
                  <c:v>1117</c:v>
                </c:pt>
                <c:pt idx="7">
                  <c:v>1063</c:v>
                </c:pt>
                <c:pt idx="8">
                  <c:v>1184</c:v>
                </c:pt>
                <c:pt idx="9">
                  <c:v>1245</c:v>
                </c:pt>
                <c:pt idx="10">
                  <c:v>1284</c:v>
                </c:pt>
                <c:pt idx="11">
                  <c:v>1322</c:v>
                </c:pt>
                <c:pt idx="12">
                  <c:v>1500</c:v>
                </c:pt>
                <c:pt idx="13">
                  <c:v>1637</c:v>
                </c:pt>
                <c:pt idx="14">
                  <c:v>1721</c:v>
                </c:pt>
                <c:pt idx="15">
                  <c:v>1816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17-40EC-8036-858E131BD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94708096"/>
        <c:axId val="94709632"/>
      </c:lineChart>
      <c:catAx>
        <c:axId val="94708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09632"/>
        <c:crosses val="autoZero"/>
        <c:auto val="1"/>
        <c:lblAlgn val="ctr"/>
        <c:lblOffset val="100"/>
        <c:noMultiLvlLbl val="0"/>
      </c:catAx>
      <c:valAx>
        <c:axId val="94709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080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BAD0620-CC16-404B-B551-3DC42B4DBA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94F7581-54C3-4F11-819F-7542C862562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445D02ED-03E7-49A7-A7AE-8A98E9AFBC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A0D5A3C-9F2C-4C2B-8318-6391BD15B23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CB61262-F3FE-4E70-B107-2B74005DF8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4F93CDD-5094-4F34-88D0-9B32B053B5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3CA9B43-0864-4DC0-AAEA-5B3E9F9CDF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9A77F46-A2C9-4392-96AC-30C8AB5962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3E52F82-4A81-45F7-B443-767910818E3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15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B3CF682-F8D6-40BA-8C98-ECA21B4098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F639953-01D8-4E03-B84A-59753C3459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ABCD10C-D5DB-4DDE-9359-72217E4C07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E6CD8FB-B796-4D18-938A-B8D64A53B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0B0E6D6-FAA0-40FA-8DB6-992F22E7E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DF9AD6E-F35F-42D2-A56C-87461F240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0250" indent="-28098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3950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3213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22475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96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68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40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12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424E15-A3B7-4339-8BBA-17870E3F254B}" type="slidenum">
              <a:rPr lang="en-GB" altLang="en-US" smtClean="0">
                <a:latin typeface="Times New Roman" panose="02020603050405020304" pitchFamily="18" charset="0"/>
              </a:rPr>
              <a:pPr/>
              <a:t>3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CD10C-D5DB-4DDE-9359-72217E4C07B0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61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423549-A5DC-41C8-9CC5-3427E654E52F}" type="slidenum">
              <a:rPr lang="en-GB" altLang="en-US" smtClean="0">
                <a:latin typeface="Times New Roman" panose="02020603050405020304" pitchFamily="18" charset="0"/>
              </a:rPr>
              <a:pPr/>
              <a:t>4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1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CD10C-D5DB-4DDE-9359-72217E4C07B0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069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C433F0F8-DE55-4ED8-9392-5D4F990BF7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E49B0D2B-C1D4-43F8-8D16-E8A5FAEBB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32F8037-1BE2-47C3-8130-88BBD57E4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025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39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32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24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96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68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40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12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0"/>
              </a:spcBef>
            </a:pPr>
            <a:fld id="{8493E6B9-C6BD-4998-9CCD-746566B36356}" type="slidenum">
              <a:rPr lang="en-GB" altLang="en-US" smtClean="0"/>
              <a:pPr defTabSz="914400"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438AFDB6-D358-4472-A5C4-73EF1E123F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69075D3-0893-4EF7-B8C5-D0D8ADCCE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4B890284-B1BF-43C4-AF3A-95D2C6110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025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39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32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24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96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68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40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12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0"/>
              </a:spcBef>
            </a:pPr>
            <a:fld id="{C43D59B8-0A41-4233-BE21-11E13983CD9C}" type="slidenum">
              <a:rPr lang="en-GB" altLang="en-US" smtClean="0"/>
              <a:pPr defTabSz="914400"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8737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1AFC3BC-4525-4238-AD5C-1FF58328CD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5E46B656-8E4E-4EA9-B141-125197B0F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B29A1F2E-3B7E-40D9-9885-13BCCFD2F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0250" indent="-28098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3950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3213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22475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96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68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40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12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172012-2F84-4EB5-8B11-7A1EB75A5760}" type="slidenum">
              <a:rPr lang="en-GB" altLang="en-US" smtClean="0">
                <a:latin typeface="Times New Roman" panose="02020603050405020304" pitchFamily="18" charset="0"/>
              </a:rPr>
              <a:pPr/>
              <a:t>10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19603429-1970-4B7E-9976-83FB61217A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FB409595-E8C1-4FE3-AF91-BF51FCCC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229D2150-FCF0-48CC-9EFC-627EBCF3D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0250" indent="-28098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3950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3213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22475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96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68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40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12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21FD74-F25C-41C9-A83B-443CDF06D351}" type="slidenum">
              <a:rPr lang="en-GB" altLang="en-US" smtClean="0">
                <a:latin typeface="Times New Roman" panose="02020603050405020304" pitchFamily="18" charset="0"/>
              </a:rPr>
              <a:pPr/>
              <a:t>11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9DBA820F-822B-4846-9CFA-819A232EDF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B0D002-9F88-4478-9BE5-4E236118FE2E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13FA9CA9-DC45-4879-8FBA-27E6D9F64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0"/>
            <a:ext cx="2998787" cy="501650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  <p:txBody>
          <a:bodyPr lIns="94320" tIns="47160" rIns="94320" bIns="47160"/>
          <a:lstStyle/>
          <a:p>
            <a: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6" charset="0"/>
                <a:ea typeface="+mn-ea" charset="0"/>
                <a:cs typeface="+mn-ea" charset="0"/>
              </a:rPr>
              <a:t>10/31/16</a:t>
            </a: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C7DDA74B-92AE-4AD6-B9DF-50EF8F862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9578975"/>
            <a:ext cx="29987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E642F17A-8AAD-4F92-94CF-8123C4A8E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4789488"/>
            <a:ext cx="50768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0" name="Rectangle 4">
            <a:extLst>
              <a:ext uri="{FF2B5EF4-FFF2-40B4-BE49-F238E27FC236}">
                <a16:creationId xmlns:a16="http://schemas.microsoft.com/office/drawing/2014/main" id="{EA7D6D9C-0C82-4E59-B828-2B1DE55E7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9578975"/>
            <a:ext cx="29987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2D30A9B-1387-4864-A0F6-C144C06B9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CD10C-D5DB-4DDE-9359-72217E4C07B0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977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506149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5556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4178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56474"/>
      </p:ext>
    </p:extLst>
  </p:cSld>
  <p:clrMapOvr>
    <a:masterClrMapping/>
  </p:clrMapOvr>
  <p:transition>
    <p:wipe dir="r"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228600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47700" y="1454153"/>
            <a:ext cx="11184467" cy="4830763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6700902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66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>
            <a:extLst>
              <a:ext uri="{FF2B5EF4-FFF2-40B4-BE49-F238E27FC236}">
                <a16:creationId xmlns:a16="http://schemas.microsoft.com/office/drawing/2014/main" id="{99A89519-8D1F-4C1C-ADC2-4470291B7F3C}"/>
              </a:ext>
            </a:extLst>
          </p:cNvPr>
          <p:cNvSpPr/>
          <p:nvPr userDrawn="1"/>
        </p:nvSpPr>
        <p:spPr>
          <a:xfrm>
            <a:off x="0" y="6413500"/>
            <a:ext cx="12199938" cy="182563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F467B7E-544F-48E5-BEDB-99BC1CEFD9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29D303E-68B8-488B-8EE7-B4B1B54213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id="{39981097-E200-47AA-85D8-567D688D6073}"/>
              </a:ext>
            </a:extLst>
          </p:cNvPr>
          <p:cNvSpPr/>
          <p:nvPr userDrawn="1"/>
        </p:nvSpPr>
        <p:spPr>
          <a:xfrm>
            <a:off x="-7938" y="1455738"/>
            <a:ext cx="11483976" cy="269875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A74F498-2A3A-4D48-8ADE-65A441209D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82300" y="6591300"/>
            <a:ext cx="987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ln w="0"/>
                <a:latin typeface="Calibri" panose="020F0502020204030204" pitchFamily="34" charset="0"/>
              </a:rPr>
              <a:t>© </a:t>
            </a:r>
            <a:r>
              <a:rPr lang="en-GB" altLang="en-US" sz="800">
                <a:ln w="0"/>
                <a:latin typeface="Calibri" panose="020F0502020204030204" pitchFamily="34" charset="0"/>
              </a:rPr>
              <a:t>3GPP 2024</a:t>
            </a:r>
            <a:endParaRPr lang="en-GB" altLang="en-US" sz="800" dirty="0">
              <a:ln w="0"/>
              <a:latin typeface="Calibri" panose="020F050202020403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487E43C1-7FD7-4237-B7B7-FF2895546F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2634" y="6370638"/>
            <a:ext cx="110611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&lt;EVENT – Update:  VIEW / Slide Master&gt;</a:t>
            </a:r>
          </a:p>
        </p:txBody>
      </p:sp>
      <p:pic>
        <p:nvPicPr>
          <p:cNvPr id="1033" name="Picture 1">
            <a:extLst>
              <a:ext uri="{FF2B5EF4-FFF2-40B4-BE49-F238E27FC236}">
                <a16:creationId xmlns:a16="http://schemas.microsoft.com/office/drawing/2014/main" id="{7188B4A3-DA55-4C62-8EA2-66685B86185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476250"/>
            <a:ext cx="14081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2">
            <a:extLst>
              <a:ext uri="{FF2B5EF4-FFF2-40B4-BE49-F238E27FC236}">
                <a16:creationId xmlns:a16="http://schemas.microsoft.com/office/drawing/2014/main" id="{54F3A418-D8D0-4D4F-8FDC-361FF196C0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95088" y="6351588"/>
            <a:ext cx="4042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1E35E1B-0369-453E-A3C0-650E56AFDE17}" type="slidenum">
              <a:rPr lang="en-GB" altLang="en-US" sz="1400" smtClean="0">
                <a:latin typeface="Century Gothic" panose="020B0502020202020204" pitchFamily="34" charset="0"/>
              </a:rPr>
              <a:pPr>
                <a:defRPr/>
              </a:pPr>
              <a:t>‹#›</a:t>
            </a:fld>
            <a:endParaRPr lang="en-GB" altLang="en-US" sz="1400" dirty="0">
              <a:latin typeface="Century Gothic" panose="020B0502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4" r:id="rId1"/>
    <p:sldLayoutId id="2147485355" r:id="rId2"/>
    <p:sldLayoutId id="2147485356" r:id="rId3"/>
    <p:sldLayoutId id="2147485357" r:id="rId4"/>
    <p:sldLayoutId id="2147485358" r:id="rId5"/>
    <p:sldLayoutId id="2147485360" r:id="rId6"/>
  </p:sldLayoutIdLst>
  <p:transition>
    <p:wipe dir="r"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tsg_ran/TSG_RAN/TSGR_AHs/2023_06_RAN_Rel19_WS/Docs/RWS-230488.zi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tsg_sa/TSG_SA/TSGS_100_Taipei_2023-06/Docs/SP-230765.zip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3gpp.org/ftp/tsg_sa/TSG_SA/TSGS_100_Taipei_2023-06/Docs/SP-230759.zi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dynareport/21918.htm" TargetMode="External"/><Relationship Id="rId3" Type="http://schemas.openxmlformats.org/officeDocument/2006/relationships/image" Target="../media/image28.jpg"/><Relationship Id="rId7" Type="http://schemas.openxmlformats.org/officeDocument/2006/relationships/hyperlink" Target="https://www.3gpp.org/dynareport/21917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3gpp.org/dynareport/21916.htm" TargetMode="External"/><Relationship Id="rId5" Type="http://schemas.openxmlformats.org/officeDocument/2006/relationships/hyperlink" Target="https://www.3gpp.org/dynareport/21915.htm" TargetMode="External"/><Relationship Id="rId4" Type="http://schemas.openxmlformats.org/officeDocument/2006/relationships/hyperlink" Target="https://www.3gpp.org/dynareport/21914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gpp.org/ftp/Information/WORK_PL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10" Type="http://schemas.openxmlformats.org/officeDocument/2006/relationships/hyperlink" Target="https://www.3gpp.org/about-us/partners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3gpp.org/about-3gpp/15-bodies-with-which-3gpp-has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3gpp.org/Work-Plan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DC4DE7F-DCEA-4804-9910-D86AC58F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613" y="3160713"/>
            <a:ext cx="10321099" cy="1133475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Montserrat" panose="00000500000000000000" pitchFamily="50" charset="0"/>
              </a:rPr>
              <a:t>Introducing 3GPP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65109CE4-3B5E-4CA5-887C-00ECE79A9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73163" y="4497388"/>
            <a:ext cx="8342312" cy="1296987"/>
          </a:xfrm>
        </p:spPr>
        <p:txBody>
          <a:bodyPr rtlCol="0">
            <a:normAutofit/>
          </a:bodyPr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0"/>
              </a:rPr>
              <a:t>&lt;Name&gt;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0"/>
              </a:rPr>
              <a:t>&lt;Role&gt;</a:t>
            </a:r>
            <a:endParaRPr lang="en-GB" sz="20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A040349-3AAD-4FBD-8684-22CB17C8ED34}"/>
              </a:ext>
            </a:extLst>
          </p:cNvPr>
          <p:cNvSpPr/>
          <p:nvPr/>
        </p:nvSpPr>
        <p:spPr>
          <a:xfrm>
            <a:off x="2860675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SA2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Architecture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A0A17594-1AB7-416C-8412-30364B45836E}"/>
              </a:ext>
            </a:extLst>
          </p:cNvPr>
          <p:cNvSpPr/>
          <p:nvPr/>
        </p:nvSpPr>
        <p:spPr>
          <a:xfrm>
            <a:off x="4381500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SA3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Security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503A768-98AB-41BB-8D8C-DF2371CB16EF}"/>
              </a:ext>
            </a:extLst>
          </p:cNvPr>
          <p:cNvSpPr/>
          <p:nvPr/>
        </p:nvSpPr>
        <p:spPr>
          <a:xfrm>
            <a:off x="5908675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SA4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Media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369871C1-7802-4B74-8307-FB8BB6F0DCEB}"/>
              </a:ext>
            </a:extLst>
          </p:cNvPr>
          <p:cNvSpPr/>
          <p:nvPr/>
        </p:nvSpPr>
        <p:spPr>
          <a:xfrm>
            <a:off x="7435850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SA5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OAM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5A2A4E4-045D-4CC5-9891-4CCCD7201CF2}"/>
              </a:ext>
            </a:extLst>
          </p:cNvPr>
          <p:cNvSpPr/>
          <p:nvPr/>
        </p:nvSpPr>
        <p:spPr>
          <a:xfrm>
            <a:off x="8963025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SA6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Apps/MC</a:t>
            </a:r>
          </a:p>
        </p:txBody>
      </p: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EFB2FBD-D720-4DC9-AE2F-532C225FD1E0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298450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3E45D89E-2361-456F-A19F-12CFBE306893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1819275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5FDC98A1-DDD2-4C1D-BBF5-A3081AC02793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3346450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>
            <a:extLst>
              <a:ext uri="{FF2B5EF4-FFF2-40B4-BE49-F238E27FC236}">
                <a16:creationId xmlns:a16="http://schemas.microsoft.com/office/drawing/2014/main" id="{07C0A89D-6601-43F9-A846-4BD9379FB1FA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4873625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E26678A5-82BF-4DB9-80A8-6565586B6D74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6400800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E3148A69-1E65-4CF5-AB45-3B957CF2DC1F}"/>
              </a:ext>
            </a:extLst>
          </p:cNvPr>
          <p:cNvSpPr/>
          <p:nvPr/>
        </p:nvSpPr>
        <p:spPr>
          <a:xfrm>
            <a:off x="10464800" y="3218689"/>
            <a:ext cx="1262063" cy="2841476"/>
          </a:xfrm>
          <a:prstGeom prst="roundRect">
            <a:avLst/>
          </a:prstGeom>
          <a:solidFill>
            <a:srgbClr val="00C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RAN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WGs</a:t>
            </a: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C58E917F-93D2-4456-94B5-8C11DB849531}"/>
              </a:ext>
            </a:extLst>
          </p:cNvPr>
          <p:cNvSpPr/>
          <p:nvPr/>
        </p:nvSpPr>
        <p:spPr>
          <a:xfrm>
            <a:off x="2160588" y="5465763"/>
            <a:ext cx="8218487" cy="6032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CT – Protocols &amp; Coding</a:t>
            </a:r>
          </a:p>
        </p:txBody>
      </p: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0F69F6B6-3CCC-4DCE-8EDB-DDF13D42F51C}"/>
              </a:ext>
            </a:extLst>
          </p:cNvPr>
          <p:cNvCxnSpPr>
            <a:stCxn id="0" idx="2"/>
          </p:cNvCxnSpPr>
          <p:nvPr/>
        </p:nvCxnSpPr>
        <p:spPr>
          <a:xfrm rot="5400000">
            <a:off x="3328193" y="5190332"/>
            <a:ext cx="481013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>
            <a:extLst>
              <a:ext uri="{FF2B5EF4-FFF2-40B4-BE49-F238E27FC236}">
                <a16:creationId xmlns:a16="http://schemas.microsoft.com/office/drawing/2014/main" id="{BF9C4CB9-5096-469B-893B-F8133C30BE88}"/>
              </a:ext>
            </a:extLst>
          </p:cNvPr>
          <p:cNvCxnSpPr/>
          <p:nvPr/>
        </p:nvCxnSpPr>
        <p:spPr>
          <a:xfrm rot="5400000">
            <a:off x="4849018" y="5206207"/>
            <a:ext cx="481013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>
            <a:extLst>
              <a:ext uri="{FF2B5EF4-FFF2-40B4-BE49-F238E27FC236}">
                <a16:creationId xmlns:a16="http://schemas.microsoft.com/office/drawing/2014/main" id="{C9B17D2E-E7B2-4AEE-81B8-48FDB43E2012}"/>
              </a:ext>
            </a:extLst>
          </p:cNvPr>
          <p:cNvCxnSpPr/>
          <p:nvPr/>
        </p:nvCxnSpPr>
        <p:spPr>
          <a:xfrm rot="5400000">
            <a:off x="6376194" y="5201444"/>
            <a:ext cx="481012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>
            <a:extLst>
              <a:ext uri="{FF2B5EF4-FFF2-40B4-BE49-F238E27FC236}">
                <a16:creationId xmlns:a16="http://schemas.microsoft.com/office/drawing/2014/main" id="{A9402F63-0589-4C88-A897-C254B1656189}"/>
              </a:ext>
            </a:extLst>
          </p:cNvPr>
          <p:cNvCxnSpPr/>
          <p:nvPr/>
        </p:nvCxnSpPr>
        <p:spPr>
          <a:xfrm rot="5400000">
            <a:off x="7904162" y="5211763"/>
            <a:ext cx="479425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>
            <a:extLst>
              <a:ext uri="{FF2B5EF4-FFF2-40B4-BE49-F238E27FC236}">
                <a16:creationId xmlns:a16="http://schemas.microsoft.com/office/drawing/2014/main" id="{8EAEFA90-AA04-4897-9C2D-4A6866942CC4}"/>
              </a:ext>
            </a:extLst>
          </p:cNvPr>
          <p:cNvCxnSpPr/>
          <p:nvPr/>
        </p:nvCxnSpPr>
        <p:spPr>
          <a:xfrm rot="5400000">
            <a:off x="9430544" y="5191919"/>
            <a:ext cx="481012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E1E338D2-0635-47D2-93F2-89FE7C752FA4}"/>
              </a:ext>
            </a:extLst>
          </p:cNvPr>
          <p:cNvCxnSpPr>
            <a:cxnSpLocks/>
          </p:cNvCxnSpPr>
          <p:nvPr/>
        </p:nvCxnSpPr>
        <p:spPr>
          <a:xfrm rot="5400000">
            <a:off x="1217612" y="4198938"/>
            <a:ext cx="2517775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8E8B173-9673-40A3-8885-8881436F3995}"/>
              </a:ext>
            </a:extLst>
          </p:cNvPr>
          <p:cNvCxnSpPr/>
          <p:nvPr/>
        </p:nvCxnSpPr>
        <p:spPr>
          <a:xfrm flipH="1">
            <a:off x="285750" y="2200275"/>
            <a:ext cx="11113" cy="3798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804" name="TextBox 87">
            <a:extLst>
              <a:ext uri="{FF2B5EF4-FFF2-40B4-BE49-F238E27FC236}">
                <a16:creationId xmlns:a16="http://schemas.microsoft.com/office/drawing/2014/main" id="{212975BA-22C5-43E6-BF07-DD73451D72E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5880" y="2247106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time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32805" name="Title 1">
            <a:extLst>
              <a:ext uri="{FF2B5EF4-FFF2-40B4-BE49-F238E27FC236}">
                <a16:creationId xmlns:a16="http://schemas.microsoft.com/office/drawing/2014/main" id="{9F1B0658-2D32-4D8C-BB7F-584D1133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85723"/>
            <a:ext cx="8644572" cy="1325563"/>
          </a:xfrm>
        </p:spPr>
        <p:txBody>
          <a:bodyPr/>
          <a:lstStyle/>
          <a:p>
            <a:r>
              <a:rPr lang="en-GB" altLang="en-US" sz="2800" dirty="0">
                <a:solidFill>
                  <a:srgbClr val="C00000"/>
                </a:solidFill>
                <a:latin typeface="Montserrat" panose="00000500000000000000" pitchFamily="50" charset="0"/>
              </a:rPr>
              <a:t>Three stage approach to Features, through Releases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50F48E-1547-4E4F-B859-C3F01578A4DD}"/>
              </a:ext>
            </a:extLst>
          </p:cNvPr>
          <p:cNvSpPr txBox="1"/>
          <p:nvPr/>
        </p:nvSpPr>
        <p:spPr>
          <a:xfrm flipH="1">
            <a:off x="379413" y="2135188"/>
            <a:ext cx="1574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Century Gothic" panose="020B0502020202020204" pitchFamily="34" charset="0"/>
                <a:cs typeface="Calibri" panose="020F0502020204030204" pitchFamily="34" charset="0"/>
              </a:rPr>
              <a:t>Stage 1</a:t>
            </a:r>
            <a:r>
              <a:rPr lang="en-GB" sz="1050" dirty="0">
                <a:latin typeface="Century Gothic" panose="020B0502020202020204" pitchFamily="34" charset="0"/>
                <a:cs typeface="Calibri" panose="020F0502020204030204" pitchFamily="34" charset="0"/>
              </a:rPr>
              <a:t> Requirements: Overall service description from the user’s standpoint.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319115-23F7-4C6E-83BD-8B70A8D5DDC7}"/>
              </a:ext>
            </a:extLst>
          </p:cNvPr>
          <p:cNvSpPr txBox="1"/>
          <p:nvPr/>
        </p:nvSpPr>
        <p:spPr>
          <a:xfrm flipH="1">
            <a:off x="401638" y="3432162"/>
            <a:ext cx="1792287" cy="15004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Century Gothic" panose="020B0502020202020204" pitchFamily="34" charset="0"/>
                <a:cs typeface="Calibri" panose="020F0502020204030204" pitchFamily="34" charset="0"/>
              </a:rPr>
              <a:t>Stage 2</a:t>
            </a:r>
            <a:endParaRPr lang="en-GB" sz="105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050" dirty="0">
                <a:latin typeface="Century Gothic" panose="020B0502020202020204" pitchFamily="34" charset="0"/>
                <a:cs typeface="Calibri" panose="020F0502020204030204" pitchFamily="34" charset="0"/>
              </a:rPr>
              <a:t>Architecture:  Overall description of the organization of the network functions to map service requirements into network capabilities.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E1146E-9348-45C5-AF16-4F0C80BA23EA}"/>
              </a:ext>
            </a:extLst>
          </p:cNvPr>
          <p:cNvSpPr txBox="1"/>
          <p:nvPr/>
        </p:nvSpPr>
        <p:spPr>
          <a:xfrm flipH="1">
            <a:off x="407988" y="4932573"/>
            <a:ext cx="1792287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Century Gothic" panose="020B0502020202020204" pitchFamily="34" charset="0"/>
                <a:cs typeface="Calibri" panose="020F0502020204030204" pitchFamily="34" charset="0"/>
              </a:rPr>
              <a:t>Stage 3</a:t>
            </a:r>
            <a:r>
              <a:rPr lang="en-GB" sz="105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GB" sz="1050" dirty="0">
                <a:latin typeface="Century Gothic" panose="020B0502020202020204" pitchFamily="34" charset="0"/>
                <a:cs typeface="Calibri" panose="020F0502020204030204" pitchFamily="34" charset="0"/>
              </a:rPr>
              <a:t>Protocols:  The definition of switching and signalling capabilities needed to support services defined in Stage 1.</a:t>
            </a:r>
          </a:p>
        </p:txBody>
      </p:sp>
      <p:sp>
        <p:nvSpPr>
          <p:cNvPr id="33" name="Rounded Rectangle 46">
            <a:extLst>
              <a:ext uri="{FF2B5EF4-FFF2-40B4-BE49-F238E27FC236}">
                <a16:creationId xmlns:a16="http://schemas.microsoft.com/office/drawing/2014/main" id="{999B0232-747C-429E-AAF2-6DEEDA54EFA4}"/>
              </a:ext>
            </a:extLst>
          </p:cNvPr>
          <p:cNvSpPr/>
          <p:nvPr/>
        </p:nvSpPr>
        <p:spPr>
          <a:xfrm>
            <a:off x="1919288" y="2142999"/>
            <a:ext cx="158750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SA1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Requirements</a:t>
            </a:r>
          </a:p>
        </p:txBody>
      </p:sp>
      <p:sp>
        <p:nvSpPr>
          <p:cNvPr id="7" name="Rounded Rectangle 50">
            <a:extLst>
              <a:ext uri="{FF2B5EF4-FFF2-40B4-BE49-F238E27FC236}">
                <a16:creationId xmlns:a16="http://schemas.microsoft.com/office/drawing/2014/main" id="{F205D7F8-8D84-A775-D3A1-51102ED22F48}"/>
              </a:ext>
            </a:extLst>
          </p:cNvPr>
          <p:cNvSpPr/>
          <p:nvPr/>
        </p:nvSpPr>
        <p:spPr>
          <a:xfrm>
            <a:off x="10464799" y="2131282"/>
            <a:ext cx="1262063" cy="738187"/>
          </a:xfrm>
          <a:prstGeom prst="roundRect">
            <a:avLst/>
          </a:prstGeom>
          <a:solidFill>
            <a:srgbClr val="00C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RAN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Release content 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definition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633093-6DD6-BA73-E2F0-DBB803AFAEBC}"/>
              </a:ext>
            </a:extLst>
          </p:cNvPr>
          <p:cNvCxnSpPr>
            <a:cxnSpLocks/>
          </p:cNvCxnSpPr>
          <p:nvPr/>
        </p:nvCxnSpPr>
        <p:spPr>
          <a:xfrm>
            <a:off x="3568699" y="2500376"/>
            <a:ext cx="6727445" cy="0"/>
          </a:xfrm>
          <a:prstGeom prst="straightConnector1">
            <a:avLst/>
          </a:prstGeom>
          <a:ln w="12700" cap="flat" cmpd="sng" algn="ctr">
            <a:solidFill>
              <a:schemeClr val="accent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F5774C-D5FB-1C2D-1E06-07D4B947A742}"/>
              </a:ext>
            </a:extLst>
          </p:cNvPr>
          <p:cNvCxnSpPr>
            <a:stCxn id="7" idx="2"/>
          </p:cNvCxnSpPr>
          <p:nvPr/>
        </p:nvCxnSpPr>
        <p:spPr>
          <a:xfrm flipH="1">
            <a:off x="11095830" y="2869469"/>
            <a:ext cx="1" cy="281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logos with text&#10;&#10;Description automatically generated">
            <a:extLst>
              <a:ext uri="{FF2B5EF4-FFF2-40B4-BE49-F238E27FC236}">
                <a16:creationId xmlns:a16="http://schemas.microsoft.com/office/drawing/2014/main" id="{F68AACDC-4253-DC2F-6580-D088F7624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4" y="4593583"/>
            <a:ext cx="1995888" cy="551731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7F3B9B3B-37B5-7CD2-6700-C311DCF74A03}"/>
              </a:ext>
            </a:extLst>
          </p:cNvPr>
          <p:cNvSpPr/>
          <p:nvPr/>
        </p:nvSpPr>
        <p:spPr>
          <a:xfrm>
            <a:off x="3125874" y="2978570"/>
            <a:ext cx="685800" cy="1389888"/>
          </a:xfrm>
          <a:prstGeom prst="rightArrow">
            <a:avLst>
              <a:gd name="adj1" fmla="val 85526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D5A116-8C7D-46DB-93F2-1551E8F0FF41}"/>
              </a:ext>
            </a:extLst>
          </p:cNvPr>
          <p:cNvSpPr/>
          <p:nvPr/>
        </p:nvSpPr>
        <p:spPr>
          <a:xfrm>
            <a:off x="0" y="6264781"/>
            <a:ext cx="12192000" cy="55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037" name="Title 1">
            <a:extLst>
              <a:ext uri="{FF2B5EF4-FFF2-40B4-BE49-F238E27FC236}">
                <a16:creationId xmlns:a16="http://schemas.microsoft.com/office/drawing/2014/main" id="{B52790AD-94A2-4831-BECC-0AEF1693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200025"/>
            <a:ext cx="8875713" cy="1143000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C00000"/>
                </a:solidFill>
                <a:latin typeface="Montserrat" panose="00000500000000000000" pitchFamily="50" charset="0"/>
              </a:rPr>
              <a:t>Bringing the work into the groups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997926-BC49-4DDD-B4B9-F64BADE5D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086264"/>
              </p:ext>
            </p:extLst>
          </p:nvPr>
        </p:nvGraphicFramePr>
        <p:xfrm>
          <a:off x="8296907" y="1806335"/>
          <a:ext cx="3479943" cy="4917928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71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90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3GPP Specifications and Reports:</a:t>
                      </a:r>
                      <a:endParaRPr lang="en-GB" sz="1100" b="1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6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Requirements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21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Service aspects ("stage 1")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22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Technical realization ("stage 2")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23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Signalling protocols ("stage 3") - user equipment to network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24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Radio aspects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25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CODECs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26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27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62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Signalling protocols ("stage 3") -(RSS-CN) and OAM&amp;P and Charging (overflow from 32.- range)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28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Signalling protocols ("stage 3") - intra-fixed-network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29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Programme management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30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Subscriber Identity Module (SIM / USIM), IC Cards. Test specs.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31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OAM&amp;P and Charging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32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Security aspects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33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UE and (U)SIM test specifications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34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Security algorithms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35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6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LTE (Evolved UTRA), LTE-Advanced, LTE-Advanced Pro radio technology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36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68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Multiple radio access technology aspects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37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Radio technology beyond LTE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38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822FBB-121E-4FB9-8ADA-4337E916E9C9}"/>
              </a:ext>
            </a:extLst>
          </p:cNvPr>
          <p:cNvSpPr txBox="1"/>
          <p:nvPr/>
        </p:nvSpPr>
        <p:spPr>
          <a:xfrm>
            <a:off x="143808" y="1922377"/>
            <a:ext cx="260869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pc="300" dirty="0">
                <a:solidFill>
                  <a:schemeClr val="accent1"/>
                </a:solidFill>
                <a:latin typeface="Century Gothic" panose="020B0502020202020204" pitchFamily="34" charset="0"/>
              </a:rPr>
              <a:t>Use Case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High or Low data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Higher user mobility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Improved coverage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E8EF77-EC3F-41E6-94B4-E321FF5B3A2A}"/>
              </a:ext>
            </a:extLst>
          </p:cNvPr>
          <p:cNvSpPr txBox="1"/>
          <p:nvPr/>
        </p:nvSpPr>
        <p:spPr>
          <a:xfrm>
            <a:off x="143808" y="2616933"/>
            <a:ext cx="272396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pc="300" dirty="0">
                <a:solidFill>
                  <a:schemeClr val="accent1"/>
                </a:solidFill>
                <a:latin typeface="Century Gothic" panose="020B0502020202020204" pitchFamily="34" charset="0"/>
              </a:rPr>
              <a:t>Overall </a:t>
            </a:r>
            <a:r>
              <a:rPr lang="en-GB" sz="1100" spc="3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SystemGoals</a:t>
            </a:r>
            <a:endParaRPr lang="en-GB" sz="1100" spc="3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Enable new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Greater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More flexibility – not one-size-fits-all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D9EE6BA-D812-BC84-BD18-737793F6B20B}"/>
              </a:ext>
            </a:extLst>
          </p:cNvPr>
          <p:cNvSpPr/>
          <p:nvPr/>
        </p:nvSpPr>
        <p:spPr>
          <a:xfrm>
            <a:off x="7626096" y="2931996"/>
            <a:ext cx="548734" cy="1389888"/>
          </a:xfrm>
          <a:prstGeom prst="rightArrow">
            <a:avLst>
              <a:gd name="adj1" fmla="val 85526"/>
              <a:gd name="adj2" fmla="val 50000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B1477-3E3C-1C23-1E56-899144478942}"/>
              </a:ext>
            </a:extLst>
          </p:cNvPr>
          <p:cNvSpPr txBox="1"/>
          <p:nvPr/>
        </p:nvSpPr>
        <p:spPr>
          <a:xfrm>
            <a:off x="3833340" y="239984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Montserrat" panose="00000500000000000000" pitchFamily="50" charset="0"/>
              </a:rPr>
              <a:t>3GPP Working Groups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DAFEA5E-4384-57B1-71AB-DE8F63C8F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210" y="2661456"/>
            <a:ext cx="3653809" cy="2356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0BA1AD-491B-5228-FEE3-A0C4B2222346}"/>
              </a:ext>
            </a:extLst>
          </p:cNvPr>
          <p:cNvSpPr txBox="1"/>
          <p:nvPr/>
        </p:nvSpPr>
        <p:spPr>
          <a:xfrm>
            <a:off x="143808" y="3324273"/>
            <a:ext cx="2601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pc="300" dirty="0">
                <a:solidFill>
                  <a:schemeClr val="accent1"/>
                </a:solidFill>
                <a:latin typeface="Century Gothic" panose="020B0502020202020204" pitchFamily="34" charset="0"/>
              </a:rPr>
              <a:t>Pre-Standards 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Test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3GPP MRP Papers and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Regional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IMT process (ITU)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latin typeface="Century Gothic" panose="020B0502020202020204" pitchFamily="34" charset="0"/>
            </a:endParaRPr>
          </a:p>
        </p:txBody>
      </p:sp>
      <p:pic>
        <p:nvPicPr>
          <p:cNvPr id="3" name="그림 1" descr="A diagram of a diagram&#10;&#10;Description automatically generated">
            <a:extLst>
              <a:ext uri="{FF2B5EF4-FFF2-40B4-BE49-F238E27FC236}">
                <a16:creationId xmlns:a16="http://schemas.microsoft.com/office/drawing/2014/main" id="{D7373645-BDF3-C923-61C7-D6E451AED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48" y="5213628"/>
            <a:ext cx="1563483" cy="1565278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C6E727-43E4-2E38-5DFC-4347FC7F4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2081" y="5213628"/>
            <a:ext cx="751369" cy="55086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41B4A64F-2F17-458D-856B-9777ACFB7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92" y="166624"/>
            <a:ext cx="7062139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C00000"/>
                </a:solidFill>
                <a:latin typeface="Century Gothic" panose="020B0502020202020204" pitchFamily="34" charset="0"/>
                <a:ea typeface="DejaVu Sans"/>
                <a:cs typeface="Calibri Light" panose="020F0302020204030204" pitchFamily="34" charset="0"/>
              </a:rPr>
              <a:t>5G Releases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80AF7F6-85B4-4E3B-9EBC-7ED045559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92" y="1986280"/>
            <a:ext cx="6556248" cy="4268216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Release15</a:t>
            </a:r>
            <a:r>
              <a:rPr lang="en-US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The work on new radio (nr) and the 5G system (5GS) jointly addressed the urgent subset of needs for early commercial deployments.</a:t>
            </a:r>
          </a:p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Release16</a:t>
            </a:r>
            <a:r>
              <a:rPr lang="en-US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Met all identified 5G use cases, to allow a full </a:t>
            </a:r>
            <a:r>
              <a:rPr lang="pt-BR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3GPP IMT-2020 submission to ITU-R</a:t>
            </a:r>
            <a:r>
              <a:rPr lang="en-US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.</a:t>
            </a:r>
          </a:p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17</a:t>
            </a:r>
            <a:r>
              <a:rPr lang="en-US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Enhances the earlier 5G work, meeting more 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'vertical' industry needs, specifying NR operation in unlicensed bands, NR MIMO, V2-everything.</a:t>
            </a:r>
          </a:p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18: 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Brought a balanced evolution in terms of:</a:t>
            </a:r>
          </a:p>
          <a:p>
            <a:pPr marL="915987" lvl="1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Mobile broadband evolution versus further vertical domain expansion; </a:t>
            </a:r>
          </a:p>
          <a:p>
            <a:pPr marL="915987" lvl="1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Immediate versus longer-term market needs; </a:t>
            </a:r>
          </a:p>
          <a:p>
            <a:pPr marL="915987" lvl="1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Device evolution versus network evolution.</a:t>
            </a:r>
          </a:p>
          <a:p>
            <a:pPr marL="915987" lvl="1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Introduced </a:t>
            </a: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5G-Advanced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 as a mid-generational marker (covers Rel-18, 19, 20)</a:t>
            </a:r>
          </a:p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19: 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The current focus of the groups. Due for completion in 2025…</a:t>
            </a:r>
          </a:p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20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Further 5G Advanced content. Stage-3 freeze envisaged Mar. 2027</a:t>
            </a:r>
          </a:p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GB" sz="1400" dirty="0">
              <a:solidFill>
                <a:srgbClr val="40404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GB" sz="1400" dirty="0">
              <a:solidFill>
                <a:srgbClr val="40404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741363" indent="-28098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2900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2900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</p:txBody>
      </p:sp>
      <p:pic>
        <p:nvPicPr>
          <p:cNvPr id="4" name="Picture 3" descr="A logo with a green and black design&#10;&#10;Description automatically generated">
            <a:extLst>
              <a:ext uri="{FF2B5EF4-FFF2-40B4-BE49-F238E27FC236}">
                <a16:creationId xmlns:a16="http://schemas.microsoft.com/office/drawing/2014/main" id="{5D9B81E3-28E7-5515-25EF-A35CCAF57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59" y="2690368"/>
            <a:ext cx="3791466" cy="23617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0FE88-26B9-048A-FBA8-DF69BA84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4" y="27399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Montserrat" panose="00000500000000000000" pitchFamily="50" charset="0"/>
              </a:rPr>
              <a:t>Rel-19 takes shape (RAN)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3D81AE-6DD9-99B9-D0A0-AB431699639D}"/>
              </a:ext>
            </a:extLst>
          </p:cNvPr>
          <p:cNvSpPr txBox="1">
            <a:spLocks/>
          </p:cNvSpPr>
          <p:nvPr/>
        </p:nvSpPr>
        <p:spPr bwMode="auto">
          <a:xfrm>
            <a:off x="838200" y="2331719"/>
            <a:ext cx="4821936" cy="38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Montserrat" panose="00000500000000000000" pitchFamily="50" charset="0"/>
              </a:rPr>
              <a:t>TSG RAN </a:t>
            </a:r>
            <a:r>
              <a:rPr lang="en-GB" sz="1800" dirty="0">
                <a:latin typeface="Montserrat" panose="00000500000000000000" pitchFamily="50" charset="0"/>
              </a:rPr>
              <a:t>(</a:t>
            </a:r>
            <a:r>
              <a:rPr lang="en-GB" sz="1800" dirty="0">
                <a:latin typeface="Montserrat" panose="00000500000000000000" pitchFamily="50" charset="0"/>
                <a:hlinkClick r:id="rId3"/>
              </a:rPr>
              <a:t>RWS-230488</a:t>
            </a:r>
            <a:r>
              <a:rPr lang="en-GB" sz="1800" dirty="0">
                <a:latin typeface="Montserrat" panose="00000500000000000000" pitchFamily="50" charset="0"/>
              </a:rPr>
              <a:t>)</a:t>
            </a:r>
          </a:p>
          <a:p>
            <a:r>
              <a:rPr lang="en-US" sz="1600" dirty="0">
                <a:latin typeface="Montserrat" panose="00000500000000000000" pitchFamily="50" charset="0"/>
              </a:rPr>
              <a:t>Major topics: AI/ML Air Interface, MIMO Evo., Duplex Evo., Ambient IoT, Network Energy Saving </a:t>
            </a:r>
            <a:r>
              <a:rPr lang="en-US" sz="1600" dirty="0" err="1">
                <a:latin typeface="Montserrat" panose="00000500000000000000" pitchFamily="50" charset="0"/>
              </a:rPr>
              <a:t>Enh</a:t>
            </a:r>
            <a:r>
              <a:rPr lang="en-US" sz="1600" dirty="0">
                <a:latin typeface="Montserrat" panose="00000500000000000000" pitchFamily="50" charset="0"/>
              </a:rPr>
              <a:t>.,  Mobility </a:t>
            </a:r>
            <a:r>
              <a:rPr lang="en-US" sz="1600" dirty="0" err="1">
                <a:latin typeface="Montserrat" panose="00000500000000000000" pitchFamily="50" charset="0"/>
              </a:rPr>
              <a:t>Enh</a:t>
            </a:r>
            <a:r>
              <a:rPr lang="en-US" sz="1600" dirty="0">
                <a:latin typeface="Montserrat" panose="00000500000000000000" pitchFamily="50" charset="0"/>
              </a:rPr>
              <a:t>., NTN Evo., XR Evo., AI/ML for NG-RAN, SON/MDT, Channel Modeling (&amp; possibly additional aspects e.g. for ISAC) for further </a:t>
            </a:r>
            <a:r>
              <a:rPr lang="en-US" sz="1600" dirty="0" err="1">
                <a:latin typeface="Montserrat" panose="00000500000000000000" pitchFamily="50" charset="0"/>
              </a:rPr>
              <a:t>evol</a:t>
            </a:r>
            <a:r>
              <a:rPr lang="en-US" sz="1600" dirty="0">
                <a:latin typeface="Montserrat" panose="00000500000000000000" pitchFamily="50" charset="0"/>
              </a:rPr>
              <a:t>.</a:t>
            </a:r>
          </a:p>
          <a:p>
            <a:r>
              <a:rPr lang="en-US" sz="1600" dirty="0">
                <a:latin typeface="Montserrat" panose="00000500000000000000" pitchFamily="50" charset="0"/>
              </a:rPr>
              <a:t> Plus, other RAN1, RAN2 &amp; RAN3 led topics.</a:t>
            </a:r>
          </a:p>
          <a:p>
            <a:r>
              <a:rPr lang="en-US" sz="1600" dirty="0">
                <a:latin typeface="Montserrat" panose="00000500000000000000" pitchFamily="50" charset="0"/>
              </a:rPr>
              <a:t> Plus, others listed in </a:t>
            </a:r>
            <a:r>
              <a:rPr lang="en-US" sz="1600" dirty="0">
                <a:latin typeface="Montserrat" panose="00000500000000000000" pitchFamily="50" charset="0"/>
                <a:hlinkClick r:id="rId3"/>
              </a:rPr>
              <a:t>RWS-230488</a:t>
            </a:r>
            <a:r>
              <a:rPr lang="en-US" sz="1600" dirty="0">
                <a:latin typeface="Montserrat" panose="00000500000000000000" pitchFamily="50" charset="0"/>
              </a:rPr>
              <a:t> slide 7.</a:t>
            </a:r>
          </a:p>
          <a:p>
            <a:endParaRPr lang="en-US" sz="1600" dirty="0">
              <a:latin typeface="Montserrat" panose="00000500000000000000" pitchFamily="50" charset="0"/>
            </a:endParaRPr>
          </a:p>
          <a:p>
            <a:endParaRPr lang="en-GB" sz="1600" dirty="0">
              <a:latin typeface="Montserrat" panose="00000500000000000000" pitchFamily="50" charset="0"/>
            </a:endParaRPr>
          </a:p>
          <a:p>
            <a:endParaRPr lang="en-GB" dirty="0">
              <a:latin typeface="Montserrat" panose="00000500000000000000" pitchFamily="50" charset="0"/>
            </a:endParaRPr>
          </a:p>
        </p:txBody>
      </p:sp>
      <p:pic>
        <p:nvPicPr>
          <p:cNvPr id="8" name="Picture 7" descr="A close-up of a white paper&#10;&#10;Description automatically generated">
            <a:extLst>
              <a:ext uri="{FF2B5EF4-FFF2-40B4-BE49-F238E27FC236}">
                <a16:creationId xmlns:a16="http://schemas.microsoft.com/office/drawing/2014/main" id="{5490ACE8-23EE-1898-0A94-73669416A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8710"/>
            <a:ext cx="5410192" cy="45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49941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0FE88-26B9-048A-FBA8-DF69BA84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4" y="27399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Montserrat" panose="00000500000000000000" pitchFamily="50" charset="0"/>
              </a:rPr>
              <a:t>Rel-19 takes shape (SA)</a:t>
            </a:r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7FB9AB0-8DEC-8ECD-5CE3-DA6132F1B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28" y="1890045"/>
            <a:ext cx="5631345" cy="44440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5F85E-36EF-586E-7068-C6E3719F1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951" y="2715767"/>
            <a:ext cx="4971288" cy="355304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Montserrat" panose="00000500000000000000" pitchFamily="50" charset="0"/>
              </a:rPr>
              <a:t>TSG SA </a:t>
            </a:r>
            <a:r>
              <a:rPr lang="en-GB" sz="1800" dirty="0">
                <a:latin typeface="Montserrat" panose="00000500000000000000" pitchFamily="50" charset="0"/>
              </a:rPr>
              <a:t>(</a:t>
            </a:r>
            <a:r>
              <a:rPr lang="en-GB" sz="1800" dirty="0">
                <a:latin typeface="Montserrat" panose="00000500000000000000" pitchFamily="50" charset="0"/>
                <a:hlinkClick r:id="rId3"/>
              </a:rPr>
              <a:t>SP-230765</a:t>
            </a:r>
            <a:r>
              <a:rPr lang="en-GB" sz="1800" dirty="0">
                <a:latin typeface="Montserrat" panose="00000500000000000000" pitchFamily="50" charset="0"/>
              </a:rPr>
              <a:t>, </a:t>
            </a:r>
            <a:r>
              <a:rPr lang="en-GB" sz="1800" dirty="0">
                <a:latin typeface="Montserrat" panose="00000500000000000000" pitchFamily="50" charset="0"/>
                <a:hlinkClick r:id="rId4"/>
              </a:rPr>
              <a:t>SP-230759</a:t>
            </a:r>
            <a:r>
              <a:rPr lang="en-GB" sz="1800" b="0" i="0" dirty="0">
                <a:effectLst/>
                <a:latin typeface="Montserrat" panose="00000500000000000000" pitchFamily="50" charset="0"/>
              </a:rPr>
              <a:t>)</a:t>
            </a:r>
            <a:endParaRPr lang="en-GB" sz="1800" dirty="0">
              <a:latin typeface="Montserrat" panose="00000500000000000000" pitchFamily="50" charset="0"/>
            </a:endParaRPr>
          </a:p>
          <a:p>
            <a:pPr marL="0" indent="0">
              <a:buNone/>
            </a:pPr>
            <a:r>
              <a:rPr lang="en-GB" sz="1600" dirty="0">
                <a:latin typeface="Montserrat" panose="00000500000000000000" pitchFamily="50" charset="0"/>
              </a:rPr>
              <a:t>Guidance to SA2 on Rel-19 work planning:</a:t>
            </a:r>
          </a:p>
          <a:p>
            <a:r>
              <a:rPr lang="en-GB" sz="1600" dirty="0">
                <a:latin typeface="Montserrat" panose="00000500000000000000" pitchFamily="50" charset="0"/>
              </a:rPr>
              <a:t> Headline “core” topics: Satellite Access, Energy Efficiency / Energy Saving as a Service, XRM and Metaverse, IMS and NG_RTC </a:t>
            </a:r>
            <a:r>
              <a:rPr lang="en-GB" sz="1600" dirty="0" err="1">
                <a:latin typeface="Montserrat" panose="00000500000000000000" pitchFamily="50" charset="0"/>
              </a:rPr>
              <a:t>enh</a:t>
            </a:r>
            <a:r>
              <a:rPr lang="en-GB" sz="1600" dirty="0">
                <a:latin typeface="Montserrat" panose="00000500000000000000" pitchFamily="50" charset="0"/>
              </a:rPr>
              <a:t>. …</a:t>
            </a:r>
          </a:p>
          <a:p>
            <a:pPr marL="0" indent="0">
              <a:buNone/>
            </a:pPr>
            <a:endParaRPr lang="en-GB" sz="1800" dirty="0">
              <a:latin typeface="Montserrat" panose="00000500000000000000" pitchFamily="50" charset="0"/>
            </a:endParaRPr>
          </a:p>
          <a:p>
            <a:endParaRPr lang="en-GB" sz="1800" dirty="0">
              <a:latin typeface="Montserrat" panose="00000500000000000000" pitchFamily="50" charset="0"/>
            </a:endParaRPr>
          </a:p>
          <a:p>
            <a:endParaRPr lang="en-GB" sz="1800" dirty="0">
              <a:latin typeface="Montserrat" panose="00000500000000000000" pitchFamily="50" charset="0"/>
            </a:endParaRPr>
          </a:p>
          <a:p>
            <a:endParaRPr lang="en-GB" sz="20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30290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15615-F595-300A-97D4-6BA152D33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3D64D3-916A-B98B-20E7-DA7438A645E1}"/>
              </a:ext>
            </a:extLst>
          </p:cNvPr>
          <p:cNvSpPr/>
          <p:nvPr/>
        </p:nvSpPr>
        <p:spPr>
          <a:xfrm>
            <a:off x="0" y="1783055"/>
            <a:ext cx="5221224" cy="44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CFFD379-2359-CEF5-041C-E2A6B829F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92" y="166624"/>
            <a:ext cx="7062139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C00000"/>
                </a:solidFill>
                <a:latin typeface="Century Gothic" panose="020B0502020202020204" pitchFamily="34" charset="0"/>
                <a:ea typeface="DejaVu Sans"/>
                <a:cs typeface="Calibri Light" panose="020F0302020204030204" pitchFamily="34" charset="0"/>
              </a:rPr>
              <a:t>Beyond Release 19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58A3A28-1992-E4E9-700B-C7217DD8D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70" y="1947672"/>
            <a:ext cx="4711234" cy="4306824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2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19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Complete e/o 2025</a:t>
            </a:r>
          </a:p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2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20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</a:t>
            </a:r>
          </a:p>
          <a:p>
            <a:pPr marL="915987" lvl="1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TSG-Wide Rel-20 Workshops during TSG#107 week </a:t>
            </a:r>
          </a:p>
          <a:p>
            <a:pPr marL="915987" lvl="1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Rel-20 focusing on Technical Specifications for 5G Advanced</a:t>
            </a:r>
          </a:p>
          <a:p>
            <a:pPr marL="915987" lvl="1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6G Studies expected to start in Release 20, including TSG RAN IMT-2030 study</a:t>
            </a:r>
          </a:p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2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21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</a:t>
            </a:r>
          </a:p>
          <a:p>
            <a:pPr marL="915987" lvl="1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TSG RAN IMT-2030 submission and normative work for 6G</a:t>
            </a:r>
          </a:p>
          <a:p>
            <a:pPr marL="915987" lvl="1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1st set of 3GPP 6G technical specifications</a:t>
            </a:r>
          </a:p>
          <a:p>
            <a:pPr marL="915987" lvl="1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21 is expected to be delivered with a single drop (i.e., a single code freeze)</a:t>
            </a:r>
          </a:p>
          <a:p>
            <a:pPr marL="915987" lvl="1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Timeline decided by June 2026</a:t>
            </a:r>
          </a:p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2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GB" sz="1400" dirty="0">
              <a:solidFill>
                <a:srgbClr val="40404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741363" indent="-28098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2900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2900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</p:txBody>
      </p:sp>
      <p:pic>
        <p:nvPicPr>
          <p:cNvPr id="6" name="Picture 5" descr="A close-up of a timeline&#10;&#10;Description automatically generated">
            <a:extLst>
              <a:ext uri="{FF2B5EF4-FFF2-40B4-BE49-F238E27FC236}">
                <a16:creationId xmlns:a16="http://schemas.microsoft.com/office/drawing/2014/main" id="{28E4336A-14A1-5095-923C-4E60E0B8E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861" y="2090946"/>
            <a:ext cx="7062139" cy="402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17992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93FA-4750-4ACA-BD7F-DE20AC3C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6" y="11224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Century Gothic" panose="020B0502020202020204" pitchFamily="34" charset="0"/>
              </a:rPr>
              <a:t>For more info on 3GPP…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B550D6-6401-4279-A78C-43016E8B83B8}"/>
              </a:ext>
            </a:extLst>
          </p:cNvPr>
          <p:cNvSpPr/>
          <p:nvPr/>
        </p:nvSpPr>
        <p:spPr>
          <a:xfrm>
            <a:off x="8162571" y="2100777"/>
            <a:ext cx="2111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www.3gpp.org/highlights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442AA5-E436-4E1B-B514-0855B086A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86" y="1972823"/>
            <a:ext cx="5154825" cy="4325926"/>
          </a:xfrm>
        </p:spPr>
        <p:txBody>
          <a:bodyPr/>
          <a:lstStyle/>
          <a:p>
            <a:pPr marL="449263" indent="-449263"/>
            <a:r>
              <a:rPr lang="en-GB" sz="1800" dirty="0">
                <a:latin typeface="Century Gothic" panose="020B0502020202020204" pitchFamily="34" charset="0"/>
              </a:rPr>
              <a:t>Specifications, working documents, news, portal, technology articles: </a:t>
            </a:r>
          </a:p>
          <a:p>
            <a:pPr marL="906463" lvl="1" indent="-449263"/>
            <a:r>
              <a:rPr lang="en-GB" sz="1400" dirty="0">
                <a:latin typeface="Century Gothic" panose="020B0502020202020204" pitchFamily="34" charset="0"/>
              </a:rPr>
              <a:t>Online;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 </a:t>
            </a:r>
          </a:p>
          <a:p>
            <a:pPr marL="449263" indent="-449263"/>
            <a:r>
              <a:rPr lang="en-GB" sz="1800" dirty="0">
                <a:latin typeface="Century Gothic" panose="020B0502020202020204" pitchFamily="34" charset="0"/>
              </a:rPr>
              <a:t>Consider attending a WG or TSG meeting (listing):</a:t>
            </a:r>
          </a:p>
          <a:p>
            <a:pPr marL="906463" lvl="1" indent="-449263"/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https://portal.3gpp.org/ 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Subscribe to our regular newsletter:</a:t>
            </a:r>
          </a:p>
          <a:p>
            <a:pPr lvl="1"/>
            <a:r>
              <a:rPr lang="en-GB" sz="1400" dirty="0">
                <a:latin typeface="Century Gothic" panose="020B0502020202020204" pitchFamily="34" charset="0"/>
              </a:rPr>
              <a:t> 	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www.3gpp.org/highlights </a:t>
            </a:r>
          </a:p>
          <a:p>
            <a:pPr marL="449263" indent="-449263"/>
            <a:r>
              <a:rPr lang="en-GB" sz="1800" dirty="0">
                <a:latin typeface="Century Gothic" panose="020B0502020202020204" pitchFamily="34" charset="0"/>
              </a:rPr>
              <a:t>Keep in touch: </a:t>
            </a:r>
          </a:p>
          <a:p>
            <a:pPr marL="906463" lvl="1" indent="-449263"/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www.3gpp.org/contact </a:t>
            </a:r>
          </a:p>
          <a:p>
            <a:pPr marL="449263" indent="-449263"/>
            <a:endParaRPr lang="en-GB" sz="18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BD0061-07BA-4CA3-946B-55C3C6ECDC43}"/>
              </a:ext>
            </a:extLst>
          </p:cNvPr>
          <p:cNvSpPr/>
          <p:nvPr/>
        </p:nvSpPr>
        <p:spPr>
          <a:xfrm>
            <a:off x="85912" y="6581001"/>
            <a:ext cx="1305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10757F-15A4-D3EB-D05C-6FF7B71A9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829" y="2075626"/>
            <a:ext cx="2550918" cy="2589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D9231B-6483-1AAD-22F9-AE579DC54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264" y="3267449"/>
            <a:ext cx="4100282" cy="2723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912BE-E3B2-FFB8-CC7B-3AFB72C3208A}"/>
              </a:ext>
            </a:extLst>
          </p:cNvPr>
          <p:cNvSpPr txBox="1"/>
          <p:nvPr/>
        </p:nvSpPr>
        <p:spPr>
          <a:xfrm>
            <a:off x="10274046" y="6073268"/>
            <a:ext cx="1991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28603094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7A679801-DFC3-49B6-85B2-3046FE24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552" y="92948"/>
            <a:ext cx="6015164" cy="1325562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Concluding thoughts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9391B900-762A-4BDD-BC71-6C8CAE82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88" y="2052638"/>
            <a:ext cx="5704268" cy="4247578"/>
          </a:xfrm>
        </p:spPr>
        <p:txBody>
          <a:bodyPr/>
          <a:lstStyle/>
          <a:p>
            <a:pPr marL="608013" indent="-608013" eaLnBrk="1" hangingPunct="1">
              <a:defRPr/>
            </a:pPr>
            <a:r>
              <a:rPr lang="en-GB" altLang="en-US" sz="1600" dirty="0">
                <a:latin typeface="Century Gothic" panose="020B0502020202020204" pitchFamily="34" charset="0"/>
              </a:rPr>
              <a:t>3GPP is industry driven - Standardization of interfaces enables an interoperable, multi-vendor approach to deployment.</a:t>
            </a:r>
          </a:p>
          <a:p>
            <a:pPr marL="608013" indent="-608013" eaLnBrk="1" hangingPunct="1">
              <a:defRPr/>
            </a:pPr>
            <a:r>
              <a:rPr lang="en-GB" altLang="en-US" sz="1600" dirty="0">
                <a:latin typeface="Century Gothic" panose="020B0502020202020204" pitchFamily="34" charset="0"/>
              </a:rPr>
              <a:t>The 3GPP processes are necessarily complex, but we will adapt to bring new sectors into the work.</a:t>
            </a:r>
          </a:p>
          <a:p>
            <a:pPr marL="608013" indent="-608013" eaLnBrk="1" hangingPunct="1">
              <a:defRPr/>
            </a:pPr>
            <a:r>
              <a:rPr lang="en-GB" sz="16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19 </a:t>
            </a:r>
            <a:r>
              <a:rPr lang="en-GB" sz="16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is</a:t>
            </a:r>
            <a:r>
              <a:rPr lang="en-GB" sz="16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 </a:t>
            </a:r>
            <a:r>
              <a:rPr lang="en-GB" sz="16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the current focus of the groups. Due for completion in 2025.</a:t>
            </a:r>
          </a:p>
          <a:p>
            <a:pPr marL="608013" indent="-608013" eaLnBrk="1" hangingPunct="1">
              <a:defRPr/>
            </a:pPr>
            <a:r>
              <a:rPr lang="en-GB" altLang="en-US" sz="1600" b="1" dirty="0">
                <a:latin typeface="Century Gothic" panose="020B0502020202020204" pitchFamily="34" charset="0"/>
              </a:rPr>
              <a:t>Release 20 </a:t>
            </a:r>
            <a:r>
              <a:rPr lang="en-GB" altLang="en-US" sz="1600" dirty="0">
                <a:latin typeface="Century Gothic" panose="020B0502020202020204" pitchFamily="34" charset="0"/>
              </a:rPr>
              <a:t>content and priorities discussion underway. </a:t>
            </a:r>
            <a:endParaRPr lang="en-GB" altLang="en-US" sz="1600" b="1" dirty="0">
              <a:latin typeface="Century Gothic" panose="020B0502020202020204" pitchFamily="34" charset="0"/>
            </a:endParaRPr>
          </a:p>
          <a:p>
            <a:pPr marL="608013" indent="-608013" eaLnBrk="1" hangingPunct="1">
              <a:defRPr/>
            </a:pPr>
            <a:r>
              <a:rPr lang="en-GB" altLang="en-US" sz="1600" dirty="0">
                <a:latin typeface="Century Gothic" panose="020B0502020202020204" pitchFamily="34" charset="0"/>
              </a:rPr>
              <a:t>5G Advanced (</a:t>
            </a:r>
            <a:r>
              <a:rPr lang="en-GB" altLang="en-US" sz="1600" b="1" dirty="0">
                <a:latin typeface="Century Gothic" panose="020B0502020202020204" pitchFamily="34" charset="0"/>
              </a:rPr>
              <a:t>Rel-18</a:t>
            </a:r>
            <a:r>
              <a:rPr lang="en-GB" altLang="en-US" sz="1600" dirty="0">
                <a:latin typeface="Century Gothic" panose="020B0502020202020204" pitchFamily="34" charset="0"/>
              </a:rPr>
              <a:t> onwards) will lay the foundations that 6G will be built on.</a:t>
            </a:r>
          </a:p>
          <a:p>
            <a:pPr marL="608013" indent="-608013" eaLnBrk="1" hangingPunct="1">
              <a:defRPr/>
            </a:pPr>
            <a:r>
              <a:rPr lang="en-GB" altLang="en-US" sz="1600" dirty="0">
                <a:latin typeface="Century Gothic" panose="020B0502020202020204" pitchFamily="34" charset="0"/>
              </a:rPr>
              <a:t>6G timeline under consideration. Studies will come in </a:t>
            </a:r>
            <a:r>
              <a:rPr lang="en-GB" altLang="en-US" sz="1600" b="1" dirty="0">
                <a:latin typeface="Century Gothic" panose="020B0502020202020204" pitchFamily="34" charset="0"/>
              </a:rPr>
              <a:t>Rel-20</a:t>
            </a:r>
            <a:r>
              <a:rPr lang="en-GB" altLang="en-US" sz="1600" dirty="0">
                <a:latin typeface="Century Gothic" panose="020B0502020202020204" pitchFamily="34" charset="0"/>
              </a:rPr>
              <a:t> and Specifications no sooner than </a:t>
            </a:r>
            <a:r>
              <a:rPr lang="en-GB" altLang="en-US" sz="1600" b="1" dirty="0">
                <a:latin typeface="Century Gothic" panose="020B0502020202020204" pitchFamily="34" charset="0"/>
              </a:rPr>
              <a:t>Rel-21</a:t>
            </a:r>
            <a:r>
              <a:rPr lang="en-GB" altLang="en-US" sz="1600" dirty="0">
                <a:latin typeface="Century Gothic" panose="020B0502020202020204" pitchFamily="34" charset="0"/>
              </a:rPr>
              <a:t>.</a:t>
            </a:r>
            <a:endParaRPr lang="en-GB" altLang="en-US" sz="1400" dirty="0">
              <a:latin typeface="Century Gothic" panose="020B0502020202020204" pitchFamily="34" charset="0"/>
            </a:endParaRPr>
          </a:p>
          <a:p>
            <a:pPr marL="608013" indent="-608013" eaLnBrk="1" hangingPunct="1">
              <a:defRPr/>
            </a:pPr>
            <a:endParaRPr lang="en-GB" altLang="en-US" sz="1400" dirty="0">
              <a:latin typeface="Century Gothic" panose="020B0502020202020204" pitchFamily="34" charset="0"/>
            </a:endParaRPr>
          </a:p>
          <a:p>
            <a:pPr marL="608013" indent="-608013" eaLnBrk="1" hangingPunct="1">
              <a:defRPr/>
            </a:pPr>
            <a:endParaRPr lang="en-GB" altLang="en-US" sz="1400" dirty="0">
              <a:latin typeface="Century Gothic" panose="020B0502020202020204" pitchFamily="34" charset="0"/>
            </a:endParaRPr>
          </a:p>
          <a:p>
            <a:pPr marL="608013" indent="-608013" eaLnBrk="1" hangingPunct="1">
              <a:defRPr/>
            </a:pPr>
            <a:endParaRPr lang="en-GB" alt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EC6CB45-1E4F-4F63-ACF4-9FB7673E8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1" y="269026"/>
            <a:ext cx="1845501" cy="114948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6D2E24-AC92-8FEA-5DBA-AD7DB81E5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95881"/>
              </p:ext>
            </p:extLst>
          </p:nvPr>
        </p:nvGraphicFramePr>
        <p:xfrm>
          <a:off x="6694138" y="4690201"/>
          <a:ext cx="5120640" cy="147285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65503">
                  <a:extLst>
                    <a:ext uri="{9D8B030D-6E8A-4147-A177-3AD203B41FA5}">
                      <a16:colId xmlns:a16="http://schemas.microsoft.com/office/drawing/2014/main" val="715688294"/>
                    </a:ext>
                  </a:extLst>
                </a:gridCol>
                <a:gridCol w="3755137">
                  <a:extLst>
                    <a:ext uri="{9D8B030D-6E8A-4147-A177-3AD203B41FA5}">
                      <a16:colId xmlns:a16="http://schemas.microsoft.com/office/drawing/2014/main" val="3786284527"/>
                    </a:ext>
                  </a:extLst>
                </a:gridCol>
              </a:tblGrid>
              <a:tr h="287973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TR </a:t>
                      </a:r>
                      <a:r>
                        <a:rPr lang="en-GB" sz="1000" u="none" strike="noStrike" dirty="0">
                          <a:solidFill>
                            <a:srgbClr val="4A900D"/>
                          </a:solidFill>
                          <a:effectLst/>
                          <a:hlinkClick r:id="rId4"/>
                        </a:rPr>
                        <a:t>21.914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Release 14 Description; Summary of Rel-14 Work Items</a:t>
                      </a:r>
                      <a:endParaRPr lang="en-GB" sz="100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8968623"/>
                  </a:ext>
                </a:extLst>
              </a:tr>
              <a:tr h="296041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TR </a:t>
                      </a:r>
                      <a:r>
                        <a:rPr lang="en-GB" sz="1000" u="none" strike="noStrike" dirty="0">
                          <a:solidFill>
                            <a:srgbClr val="4A900D"/>
                          </a:solidFill>
                          <a:effectLst/>
                          <a:hlinkClick r:id="rId5"/>
                        </a:rPr>
                        <a:t>21.915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Release 15 Description; Summary of Rel-15 Work Items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174440"/>
                  </a:ext>
                </a:extLst>
              </a:tr>
              <a:tr h="269920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TR </a:t>
                      </a:r>
                      <a:r>
                        <a:rPr lang="en-GB" sz="1000" u="none" strike="noStrike">
                          <a:solidFill>
                            <a:srgbClr val="4A900D"/>
                          </a:solidFill>
                          <a:effectLst/>
                          <a:hlinkClick r:id="rId6"/>
                        </a:rPr>
                        <a:t>21.916</a:t>
                      </a:r>
                      <a:endParaRPr lang="en-GB" sz="100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Release 16 Description; Summary of Rel-16 Work Items</a:t>
                      </a:r>
                      <a:endParaRPr lang="en-GB" sz="100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3814665"/>
                  </a:ext>
                </a:extLst>
              </a:tr>
              <a:tr h="304748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TR </a:t>
                      </a:r>
                      <a:r>
                        <a:rPr lang="en-GB" sz="1000" u="none" strike="noStrike">
                          <a:solidFill>
                            <a:srgbClr val="4A900D"/>
                          </a:solidFill>
                          <a:effectLst/>
                          <a:hlinkClick r:id="rId7"/>
                        </a:rPr>
                        <a:t>21.917</a:t>
                      </a:r>
                      <a:endParaRPr lang="en-GB" sz="100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Release 17 Description; Summary of Rel-17 Work Items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5060401"/>
                  </a:ext>
                </a:extLst>
              </a:tr>
              <a:tr h="314173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TR </a:t>
                      </a:r>
                      <a:r>
                        <a:rPr lang="en-GB" sz="1000" u="none" strike="noStrike">
                          <a:solidFill>
                            <a:srgbClr val="4A900D"/>
                          </a:solidFill>
                          <a:effectLst/>
                          <a:hlinkClick r:id="rId8"/>
                        </a:rPr>
                        <a:t>21.918</a:t>
                      </a:r>
                      <a:endParaRPr lang="en-GB" sz="100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Release 18 Description; Summary of Rel-18 Work Items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3947182"/>
                  </a:ext>
                </a:extLst>
              </a:tr>
            </a:tbl>
          </a:graphicData>
        </a:graphic>
      </p:graphicFrame>
      <p:sp>
        <p:nvSpPr>
          <p:cNvPr id="10" name="Rectangle: Top Corners One Rounded and One Snipped 9">
            <a:extLst>
              <a:ext uri="{FF2B5EF4-FFF2-40B4-BE49-F238E27FC236}">
                <a16:creationId xmlns:a16="http://schemas.microsoft.com/office/drawing/2014/main" id="{AAA2FED3-9D54-7018-FCA8-48AC210390E8}"/>
              </a:ext>
            </a:extLst>
          </p:cNvPr>
          <p:cNvSpPr/>
          <p:nvPr/>
        </p:nvSpPr>
        <p:spPr>
          <a:xfrm>
            <a:off x="6694138" y="2432303"/>
            <a:ext cx="5120640" cy="2257898"/>
          </a:xfrm>
          <a:prstGeom prst="snipRoundRect">
            <a:avLst>
              <a:gd name="adj1" fmla="val 6163"/>
              <a:gd name="adj2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i="1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3GPP uses a system of parallel "Releases" which provide developers with a stable platform for the implementation of features at a given point and then allow for the addition of new functionality in subsequent Releases.</a:t>
            </a:r>
            <a:br>
              <a:rPr kumimoji="0" lang="en-US" altLang="en-US" sz="1200" i="1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</a:br>
            <a:r>
              <a:rPr kumimoji="0" lang="en-US" altLang="en-US" sz="1200" i="1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You can learn more about 3GPP Releases by looking into the following resources: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 full Release Description is produced by the Work Plan manager at the </a:t>
            </a:r>
            <a:r>
              <a:rPr kumimoji="0" lang="en-US" altLang="en-US" sz="1200" b="1" i="0" u="sng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completion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of the Release:</a:t>
            </a:r>
            <a:endParaRPr lang="en-GB" sz="1200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6D0583D-A3B8-49EF-86B0-2735A35E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80097"/>
            <a:ext cx="10491787" cy="1325562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C00000"/>
                </a:solidFill>
                <a:latin typeface="Montserrat" panose="00000500000000000000" pitchFamily="50" charset="0"/>
              </a:rPr>
              <a:t>Content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2DEC876-F5D2-42E5-914C-27C88222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78" y="1982407"/>
            <a:ext cx="7310005" cy="3540125"/>
          </a:xfrm>
        </p:spPr>
        <p:txBody>
          <a:bodyPr/>
          <a:lstStyle/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The role of 3GPP 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3GPP – How the project works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The 3GPP eco-system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Technical Specification Groups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Quarterly meeting cycle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3GPP releases &amp; Stages of a release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Bringing the work in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5G Releases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Rel-19 planning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Conclusions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Beyond </a:t>
            </a:r>
            <a:r>
              <a:rPr lang="en-GB" sz="1800">
                <a:latin typeface="Montserrat" panose="00000500000000000000" pitchFamily="50" charset="0"/>
              </a:rPr>
              <a:t>Release 19…</a:t>
            </a:r>
            <a:endParaRPr lang="en-GB" sz="1800" dirty="0">
              <a:latin typeface="Montserrat" panose="00000500000000000000" pitchFamily="50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GB" altLang="en-US" sz="1800" dirty="0">
              <a:latin typeface="Montserrat" panose="00000500000000000000" pitchFamily="50" charset="0"/>
            </a:endParaRPr>
          </a:p>
          <a:p>
            <a:pPr marL="608013" indent="-608013" eaLnBrk="1" hangingPunct="1">
              <a:defRPr/>
            </a:pPr>
            <a:endParaRPr lang="en-GB" altLang="en-US" sz="1800" dirty="0">
              <a:latin typeface="Montserrat" panose="00000500000000000000" pitchFamily="50" charset="0"/>
            </a:endParaRPr>
          </a:p>
          <a:p>
            <a:pPr marL="608013" indent="-608013" eaLnBrk="1" hangingPunct="1">
              <a:defRPr/>
            </a:pPr>
            <a:endParaRPr lang="en-GB" altLang="en-US" sz="1800" dirty="0">
              <a:latin typeface="Montserrat" panose="00000500000000000000" pitchFamily="50" charset="0"/>
            </a:endParaRPr>
          </a:p>
          <a:p>
            <a:pPr marL="608013" indent="-608013" eaLnBrk="1" hangingPunct="1">
              <a:defRPr/>
            </a:pPr>
            <a:endParaRPr lang="en-GB" altLang="en-US" sz="1800" dirty="0">
              <a:latin typeface="Montserrat" panose="00000500000000000000" pitchFamily="50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81C485B-CD2B-8BCE-4063-DE45FC9C7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47" y="3789759"/>
            <a:ext cx="4706410" cy="2120307"/>
          </a:xfrm>
          <a:prstGeom prst="rect">
            <a:avLst/>
          </a:prstGeom>
        </p:spPr>
      </p:pic>
      <p:sp>
        <p:nvSpPr>
          <p:cNvPr id="22531" name="Title 1">
            <a:extLst>
              <a:ext uri="{FF2B5EF4-FFF2-40B4-BE49-F238E27FC236}">
                <a16:creationId xmlns:a16="http://schemas.microsoft.com/office/drawing/2014/main" id="{B155CE37-53AC-4287-A4FB-DBCB4E0F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53604"/>
            <a:ext cx="10448925" cy="10064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C00000"/>
                </a:solidFill>
                <a:latin typeface="Montserrat" panose="00000500000000000000" pitchFamily="50" charset="0"/>
              </a:rPr>
              <a:t>The role of 3GPP</a:t>
            </a:r>
          </a:p>
        </p:txBody>
      </p:sp>
      <p:sp>
        <p:nvSpPr>
          <p:cNvPr id="8196" name="Content Placeholder 2">
            <a:extLst>
              <a:ext uri="{FF2B5EF4-FFF2-40B4-BE49-F238E27FC236}">
                <a16:creationId xmlns:a16="http://schemas.microsoft.com/office/drawing/2014/main" id="{9401E6DC-36B4-4CA6-A762-FAC50915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934369"/>
            <a:ext cx="7415645" cy="1181100"/>
          </a:xfrm>
        </p:spPr>
        <p:txBody>
          <a:bodyPr/>
          <a:lstStyle/>
          <a:p>
            <a:pPr marL="608013" indent="-608013" eaLnBrk="1" hangingPunct="1"/>
            <a:r>
              <a:rPr lang="en-GB" altLang="en-US" sz="1800" b="1" dirty="0">
                <a:latin typeface="Montserrat" panose="00000500000000000000" pitchFamily="50" charset="0"/>
              </a:rPr>
              <a:t>Standardization</a:t>
            </a:r>
            <a:r>
              <a:rPr lang="en-GB" altLang="en-US" sz="1800" dirty="0">
                <a:latin typeface="Montserrat" panose="00000500000000000000" pitchFamily="50" charset="0"/>
              </a:rPr>
              <a:t> of three generations of cellular. Soon to be four!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639360-0784-449A-A23C-0A5BB08779C3}"/>
              </a:ext>
            </a:extLst>
          </p:cNvPr>
          <p:cNvSpPr/>
          <p:nvPr/>
        </p:nvSpPr>
        <p:spPr>
          <a:xfrm>
            <a:off x="533399" y="2676029"/>
            <a:ext cx="6293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8013" indent="-608013" eaLnBrk="1" hangingPunct="1">
              <a:buFontTx/>
              <a:buBlip>
                <a:blip r:embed="rId4"/>
              </a:buBlip>
              <a:defRPr/>
            </a:pPr>
            <a:r>
              <a:rPr lang="en-GB" altLang="en-US" dirty="0">
                <a:latin typeface="Montserrat" panose="00000500000000000000" pitchFamily="50" charset="0"/>
              </a:rPr>
              <a:t>Providing the </a:t>
            </a:r>
            <a:r>
              <a:rPr lang="en-GB" altLang="en-US" b="1" dirty="0">
                <a:latin typeface="Montserrat" panose="00000500000000000000" pitchFamily="50" charset="0"/>
              </a:rPr>
              <a:t>system description </a:t>
            </a:r>
            <a:r>
              <a:rPr lang="en-GB" altLang="en-US" dirty="0">
                <a:latin typeface="Montserrat" panose="00000500000000000000" pitchFamily="50" charset="0"/>
              </a:rPr>
              <a:t>for mobile telecommunications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EFD1BC-D79F-4FB6-948E-97D2B972CB8B}"/>
              </a:ext>
            </a:extLst>
          </p:cNvPr>
          <p:cNvSpPr/>
          <p:nvPr/>
        </p:nvSpPr>
        <p:spPr>
          <a:xfrm>
            <a:off x="533400" y="36893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8013" indent="-608013" eaLnBrk="1" hangingPunct="1">
              <a:buFontTx/>
              <a:buBlip>
                <a:blip r:embed="rId4"/>
              </a:buBlip>
              <a:defRPr/>
            </a:pPr>
            <a:r>
              <a:rPr lang="en-GB" altLang="en-US" dirty="0">
                <a:latin typeface="Montserrat" panose="00000500000000000000" pitchFamily="50" charset="0"/>
              </a:rPr>
              <a:t>This system description is characterized by a number of </a:t>
            </a:r>
            <a:r>
              <a:rPr lang="en-GB" altLang="en-US" b="1" dirty="0">
                <a:latin typeface="Montserrat" panose="00000500000000000000" pitchFamily="50" charset="0"/>
              </a:rPr>
              <a:t>standardized interfaces</a:t>
            </a:r>
            <a:r>
              <a:rPr lang="en-GB" altLang="en-US" dirty="0">
                <a:latin typeface="Montserrat" panose="00000500000000000000" pitchFamily="50" charset="0"/>
              </a:rPr>
              <a:t>. It is </a:t>
            </a:r>
            <a:r>
              <a:rPr lang="en-GB" altLang="en-US" b="1" dirty="0">
                <a:latin typeface="Montserrat" panose="00000500000000000000" pitchFamily="50" charset="0"/>
              </a:rPr>
              <a:t>not</a:t>
            </a:r>
            <a:r>
              <a:rPr lang="en-GB" altLang="en-US" dirty="0">
                <a:latin typeface="Montserrat" panose="00000500000000000000" pitchFamily="50" charset="0"/>
              </a:rPr>
              <a:t> a description of a standardized </a:t>
            </a:r>
            <a:r>
              <a:rPr lang="en-GB" altLang="en-US" b="1" dirty="0">
                <a:latin typeface="Montserrat" panose="00000500000000000000" pitchFamily="50" charset="0"/>
              </a:rPr>
              <a:t>deployment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A39C59-FA20-4084-BC02-EC080D098CB8}"/>
              </a:ext>
            </a:extLst>
          </p:cNvPr>
          <p:cNvSpPr/>
          <p:nvPr/>
        </p:nvSpPr>
        <p:spPr>
          <a:xfrm>
            <a:off x="533400" y="4755634"/>
            <a:ext cx="6896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8013" indent="-608013" eaLnBrk="1" hangingPunct="1">
              <a:buFontTx/>
              <a:buBlip>
                <a:blip r:embed="rId4"/>
              </a:buBlip>
              <a:defRPr/>
            </a:pPr>
            <a:r>
              <a:rPr lang="en-GB" altLang="en-US" dirty="0">
                <a:latin typeface="Montserrat" panose="00000500000000000000" pitchFamily="50" charset="0"/>
              </a:rPr>
              <a:t>Enabling an interoperable, multi-vendor approach to deployment for mass market economies of scale, without stifling innovation 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FAC3EA05-0C89-677E-F619-D0D061BC0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452195"/>
            <a:ext cx="4337304" cy="7667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 noGrp="1"/>
          </p:cNvSpPr>
          <p:nvPr>
            <p:ph idx="1"/>
          </p:nvPr>
        </p:nvSpPr>
        <p:spPr>
          <a:xfrm>
            <a:off x="273050" y="1976438"/>
            <a:ext cx="4606925" cy="3887788"/>
          </a:xfrm>
        </p:spPr>
        <p:txBody>
          <a:bodyPr/>
          <a:lstStyle/>
          <a:p>
            <a:pPr marL="357188" indent="-357188" eaLnBrk="1" hangingPunct="1"/>
            <a:r>
              <a:rPr lang="" altLang="en-US" sz="1600" b="1" dirty="0">
                <a:latin typeface="Montserrat" panose="00000500000000000000" pitchFamily="50" charset="0"/>
              </a:rPr>
              <a:t>3GPP works based on</a:t>
            </a:r>
          </a:p>
          <a:p>
            <a:pPr marL="715963" lvl="1" indent="-358775" eaLnBrk="1" hangingPunct="1"/>
            <a:r>
              <a:rPr lang="en-US" altLang="en-US" sz="1400" dirty="0">
                <a:latin typeface="Montserrat" panose="00000500000000000000" pitchFamily="50" charset="0"/>
              </a:rPr>
              <a:t>P</a:t>
            </a:r>
            <a:r>
              <a:rPr lang="" altLang="en-US" sz="1400" dirty="0">
                <a:latin typeface="Montserrat" panose="00000500000000000000" pitchFamily="50" charset="0"/>
              </a:rPr>
              <a:t>articipation in face-to-face meetings</a:t>
            </a:r>
          </a:p>
          <a:p>
            <a:pPr marL="715963" lvl="1" indent="-358775" eaLnBrk="1" hangingPunct="1"/>
            <a:r>
              <a:rPr lang="en-US" altLang="en-US" sz="1400" dirty="0">
                <a:latin typeface="Montserrat" panose="00000500000000000000" pitchFamily="50" charset="0"/>
              </a:rPr>
              <a:t>Pro-activity &amp; C</a:t>
            </a:r>
            <a:r>
              <a:rPr lang="" altLang="en-US" sz="1400" dirty="0">
                <a:latin typeface="Montserrat" panose="00000500000000000000" pitchFamily="50" charset="0"/>
              </a:rPr>
              <a:t>ontributions </a:t>
            </a:r>
            <a:r>
              <a:rPr lang="en-US" altLang="en-US" sz="1400" dirty="0">
                <a:latin typeface="Montserrat" panose="00000500000000000000" pitchFamily="50" charset="0"/>
              </a:rPr>
              <a:t>–</a:t>
            </a:r>
            <a:r>
              <a:rPr lang="" altLang="en-US" sz="1400" dirty="0">
                <a:latin typeface="Montserrat" panose="00000500000000000000" pitchFamily="50" charset="0"/>
              </a:rPr>
              <a:t> you need written proposals to get attention</a:t>
            </a:r>
          </a:p>
          <a:p>
            <a:pPr marL="715963" lvl="1" indent="-358775" eaLnBrk="1" hangingPunct="1"/>
            <a:r>
              <a:rPr lang="" altLang="en-US" sz="1400" u="sng" dirty="0">
                <a:latin typeface="Montserrat" panose="00000500000000000000" pitchFamily="50" charset="0"/>
              </a:rPr>
              <a:t>Consenus </a:t>
            </a:r>
            <a:r>
              <a:rPr lang="en-US" altLang="en-US" sz="1400" u="sng" dirty="0">
                <a:latin typeface="Montserrat" panose="00000500000000000000" pitchFamily="50" charset="0"/>
              </a:rPr>
              <a:t>–</a:t>
            </a:r>
            <a:r>
              <a:rPr lang="" altLang="en-US" sz="1400" u="sng" dirty="0">
                <a:latin typeface="Montserrat" panose="00000500000000000000" pitchFamily="50" charset="0"/>
              </a:rPr>
              <a:t> nobody says “no” in order to progress</a:t>
            </a:r>
          </a:p>
          <a:p>
            <a:pPr marL="357188" indent="-357188" eaLnBrk="1" hangingPunct="1">
              <a:spcBef>
                <a:spcPts val="2400"/>
              </a:spcBef>
            </a:pPr>
            <a:r>
              <a:rPr lang="" altLang="en-US" sz="1600" b="1" dirty="0">
                <a:latin typeface="Montserrat" panose="00000500000000000000" pitchFamily="50" charset="0"/>
              </a:rPr>
              <a:t>Work organization</a:t>
            </a:r>
          </a:p>
          <a:p>
            <a:pPr marL="715963" lvl="1" indent="-358775" eaLnBrk="1" hangingPunct="1"/>
            <a:r>
              <a:rPr lang="" altLang="en-US" sz="1400" dirty="0">
                <a:latin typeface="Montserrat" panose="00000500000000000000" pitchFamily="50" charset="0"/>
              </a:rPr>
              <a:t>Study Items, Work Items </a:t>
            </a:r>
          </a:p>
          <a:p>
            <a:pPr marL="715963" lvl="1" indent="-358775" eaLnBrk="1" hangingPunct="1"/>
            <a:r>
              <a:rPr lang="" altLang="ko-KR" sz="1400" dirty="0">
                <a:latin typeface="Montserrat" panose="00000500000000000000" pitchFamily="50" charset="0"/>
                <a:ea typeface="굴림" charset="-127"/>
              </a:rPr>
              <a:t>Releases with fixed time-lines, which are partially overlapping</a:t>
            </a:r>
          </a:p>
          <a:p>
            <a:pPr marL="715963" lvl="1" indent="-358775" eaLnBrk="1" hangingPunct="1"/>
            <a:r>
              <a:rPr lang="" altLang="ko-KR" sz="1400" dirty="0">
                <a:latin typeface="Montserrat" panose="00000500000000000000" pitchFamily="50" charset="0"/>
                <a:ea typeface="굴림" charset="-127"/>
                <a:hlinkClick r:id="rId3"/>
              </a:rPr>
              <a:t>Work Plan</a:t>
            </a:r>
            <a:r>
              <a:rPr lang="" altLang="ko-KR" sz="1400" dirty="0">
                <a:latin typeface="Montserrat" panose="00000500000000000000" pitchFamily="50" charset="0"/>
                <a:ea typeface="굴림" charset="-127"/>
              </a:rPr>
              <a:t> (good overview)</a:t>
            </a:r>
          </a:p>
          <a:p>
            <a:pPr marL="357188" indent="-357188" eaLnBrk="1" hangingPunct="1">
              <a:spcBef>
                <a:spcPts val="2400"/>
              </a:spcBef>
            </a:pPr>
            <a:r>
              <a:rPr lang="" altLang="ko-KR" sz="1600" b="1" dirty="0">
                <a:latin typeface="Montserrat" panose="00000500000000000000" pitchFamily="50" charset="0"/>
                <a:ea typeface="굴림" charset="-127"/>
              </a:rPr>
              <a:t>3 stages, often overlapping</a:t>
            </a:r>
          </a:p>
          <a:p>
            <a:pPr marL="715963" lvl="1" indent="-358775" eaLnBrk="1" hangingPunct="1"/>
            <a:r>
              <a:rPr lang="en-US" altLang="en-US" sz="1400" dirty="0">
                <a:latin typeface="Montserrat" panose="00000500000000000000" pitchFamily="50" charset="0"/>
              </a:rPr>
              <a:t>S</a:t>
            </a:r>
            <a:r>
              <a:rPr lang="" altLang="en-US" sz="1400" dirty="0">
                <a:latin typeface="Montserrat" panose="00000500000000000000" pitchFamily="50" charset="0"/>
              </a:rPr>
              <a:t>tage 1: Requirements</a:t>
            </a:r>
          </a:p>
          <a:p>
            <a:pPr marL="715963" lvl="1" indent="-358775" eaLnBrk="1" hangingPunct="1"/>
            <a:r>
              <a:rPr lang="" altLang="en-US" sz="1400" dirty="0">
                <a:latin typeface="Montserrat" panose="00000500000000000000" pitchFamily="50" charset="0"/>
              </a:rPr>
              <a:t>Stage 2: Architecture</a:t>
            </a:r>
          </a:p>
          <a:p>
            <a:pPr marL="715963" lvl="1" indent="-358775" eaLnBrk="1" hangingPunct="1"/>
            <a:r>
              <a:rPr lang="" altLang="en-US" sz="1400" dirty="0">
                <a:latin typeface="Montserrat" panose="00000500000000000000" pitchFamily="50" charset="0"/>
              </a:rPr>
              <a:t>Stage 3: Protocols</a:t>
            </a:r>
          </a:p>
        </p:txBody>
      </p:sp>
      <p:sp>
        <p:nvSpPr>
          <p:cNvPr id="23555" name="제목 5"/>
          <p:cNvSpPr>
            <a:spLocks noGrp="1"/>
          </p:cNvSpPr>
          <p:nvPr>
            <p:ph type="title"/>
          </p:nvPr>
        </p:nvSpPr>
        <p:spPr>
          <a:xfrm>
            <a:off x="242888" y="88710"/>
            <a:ext cx="10515600" cy="1325562"/>
          </a:xfrm>
        </p:spPr>
        <p:txBody>
          <a:bodyPr/>
          <a:lstStyle/>
          <a:p>
            <a:r>
              <a:rPr lang="en-US" altLang="ko-KR" dirty="0">
                <a:solidFill>
                  <a:srgbClr val="C00000"/>
                </a:solidFill>
                <a:latin typeface="Montserrat" panose="00000500000000000000" pitchFamily="50" charset="0"/>
              </a:rPr>
              <a:t>3GPP – How the project Work</a:t>
            </a:r>
            <a:r>
              <a:rPr lang="" altLang="ko-KR" dirty="0">
                <a:solidFill>
                  <a:srgbClr val="C00000"/>
                </a:solidFill>
                <a:latin typeface="Montserrat" panose="00000500000000000000" pitchFamily="50" charset="0"/>
              </a:rPr>
              <a:t>s</a:t>
            </a:r>
            <a:endParaRPr lang="ko-KR" altLang="en-US" dirty="0">
              <a:solidFill>
                <a:srgbClr val="C00000"/>
              </a:solidFill>
              <a:latin typeface="Montserrat" panose="00000500000000000000" pitchFamily="50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999038" y="1976438"/>
            <a:ext cx="7037387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 eaLnBrk="1" hangingPunct="1">
              <a:defRPr/>
            </a:pPr>
            <a:r>
              <a:rPr lang="" altLang="en-US" sz="1600" b="1" dirty="0">
                <a:latin typeface="Montserrat" panose="00000500000000000000" pitchFamily="50" charset="0"/>
              </a:rPr>
              <a:t>Companies not individuels participate</a:t>
            </a:r>
          </a:p>
          <a:p>
            <a:pPr marL="715963" lvl="1" indent="-358775" eaLnBrk="1" hangingPunct="1">
              <a:defRPr/>
            </a:pPr>
            <a:r>
              <a:rPr lang="en-US" altLang="en-US" sz="1400" dirty="0">
                <a:latin typeface="Montserrat" panose="00000500000000000000" pitchFamily="50" charset="0"/>
              </a:rPr>
              <a:t>F</a:t>
            </a:r>
            <a:r>
              <a:rPr lang="" altLang="en-US" sz="1400" dirty="0">
                <a:latin typeface="Montserrat" panose="00000500000000000000" pitchFamily="50" charset="0"/>
              </a:rPr>
              <a:t>rom all over the world</a:t>
            </a:r>
          </a:p>
          <a:p>
            <a:pPr marL="715963" lvl="1" indent="-358775" eaLnBrk="1" hangingPunct="1">
              <a:defRPr/>
            </a:pPr>
            <a:r>
              <a:rPr lang="en-US" altLang="en-US" sz="1400" dirty="0">
                <a:latin typeface="Montserrat" panose="00000500000000000000" pitchFamily="50" charset="0"/>
              </a:rPr>
              <a:t>A</a:t>
            </a:r>
            <a:r>
              <a:rPr lang="" altLang="en-US" sz="1400" dirty="0">
                <a:latin typeface="Montserrat" panose="00000500000000000000" pitchFamily="50" charset="0"/>
              </a:rPr>
              <a:t>ll major telecommunication companies </a:t>
            </a:r>
            <a:r>
              <a:rPr lang="en-US" altLang="en-US" sz="1400" dirty="0">
                <a:latin typeface="Montserrat" panose="00000500000000000000" pitchFamily="50" charset="0"/>
              </a:rPr>
              <a:t>–</a:t>
            </a:r>
            <a:r>
              <a:rPr lang="" altLang="en-US" sz="1400" dirty="0">
                <a:latin typeface="Montserrat" panose="00000500000000000000" pitchFamily="50" charset="0"/>
              </a:rPr>
              <a:t> operators, vendors, service providers</a:t>
            </a:r>
          </a:p>
          <a:p>
            <a:pPr marL="715963" lvl="1" indent="-358775" eaLnBrk="1" hangingPunct="1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Ministries, Regulators and government agencies actively engaged</a:t>
            </a:r>
          </a:p>
          <a:p>
            <a:pPr marL="715963" lvl="1" indent="-358775" eaLnBrk="1" hangingPunct="1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More and more vertical industry representatives bring their work directly to 3GPP</a:t>
            </a:r>
            <a:endParaRPr lang="" altLang="en-US" sz="1400" u="sng" dirty="0">
              <a:latin typeface="Montserrat" panose="00000500000000000000" pitchFamily="50" charset="0"/>
            </a:endParaRPr>
          </a:p>
          <a:p>
            <a:pPr marL="357188" indent="-357188" eaLnBrk="1" hangingPunct="1">
              <a:spcBef>
                <a:spcPts val="2400"/>
              </a:spcBef>
              <a:defRPr/>
            </a:pPr>
            <a:r>
              <a:rPr lang="" altLang="en-US" sz="1600" b="1" dirty="0">
                <a:latin typeface="Montserrat" panose="00000500000000000000" pitchFamily="50" charset="0"/>
              </a:rPr>
              <a:t>Amazing Track Record </a:t>
            </a:r>
          </a:p>
          <a:p>
            <a:pPr marL="715963" lvl="1" indent="-358775" eaLnBrk="1" hangingPunct="1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3GPP started 1998, since then all 3GPP Releases have been deployed</a:t>
            </a:r>
          </a:p>
          <a:p>
            <a:pPr marL="715963" lvl="1" indent="-358775" eaLnBrk="1" hangingPunct="1">
              <a:defRPr/>
            </a:pPr>
            <a:r>
              <a:rPr lang="" altLang="ko-KR" sz="1400" dirty="0">
                <a:latin typeface="Montserrat" panose="00000500000000000000" pitchFamily="50" charset="0"/>
                <a:ea typeface="굴림" panose="020B0600000101010101" pitchFamily="50" charset="-127"/>
              </a:rPr>
              <a:t>Seamless migration from “old” to “new” mobile generations </a:t>
            </a:r>
          </a:p>
          <a:p>
            <a:pPr marL="357188" indent="-357188" eaLnBrk="1" hangingPunct="1">
              <a:spcBef>
                <a:spcPts val="2400"/>
              </a:spcBef>
              <a:defRPr/>
            </a:pPr>
            <a:r>
              <a:rPr lang="" altLang="ko-KR" sz="1600" b="1" dirty="0">
                <a:latin typeface="Montserrat" panose="00000500000000000000" pitchFamily="50" charset="0"/>
                <a:ea typeface="굴림" panose="020B0600000101010101" pitchFamily="50" charset="-127"/>
              </a:rPr>
              <a:t>A new Release every 15 to 24 months</a:t>
            </a:r>
          </a:p>
          <a:p>
            <a:pPr marL="715963" lvl="1" indent="-358775" eaLnBrk="1" hangingPunct="1">
              <a:defRPr/>
            </a:pPr>
            <a:r>
              <a:rPr lang="en-US" altLang="en-US" sz="1400" dirty="0">
                <a:latin typeface="Montserrat" panose="00000500000000000000" pitchFamily="50" charset="0"/>
              </a:rPr>
              <a:t>A</a:t>
            </a:r>
            <a:r>
              <a:rPr lang="" altLang="en-US" sz="1400" dirty="0">
                <a:latin typeface="Montserrat" panose="00000500000000000000" pitchFamily="50" charset="0"/>
              </a:rPr>
              <a:t>llows for resonably fast standardization &amp; deployment of new technologies</a:t>
            </a:r>
          </a:p>
          <a:p>
            <a:pPr marL="715963" lvl="1" indent="-358775" eaLnBrk="1" hangingPunct="1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S</a:t>
            </a:r>
            <a:r>
              <a:rPr lang="en-US" altLang="en-US" sz="1400" dirty="0">
                <a:latin typeface="Montserrat" panose="00000500000000000000" pitchFamily="50" charset="0"/>
              </a:rPr>
              <a:t>t</a:t>
            </a:r>
            <a:r>
              <a:rPr lang="" altLang="en-US" sz="1400" dirty="0">
                <a:latin typeface="Montserrat" panose="00000500000000000000" pitchFamily="50" charset="0"/>
              </a:rPr>
              <a:t>rong commitment to time-lines guarantees reliable planning</a:t>
            </a:r>
          </a:p>
          <a:p>
            <a:pPr marL="0" indent="0">
              <a:buNone/>
              <a:defRPr/>
            </a:pPr>
            <a:endParaRPr lang="en-US" altLang="ko-KR" sz="1800" dirty="0">
              <a:latin typeface="Montserrat" panose="00000500000000000000" pitchFamily="50" charset="0"/>
              <a:ea typeface="굴림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4879975" y="1976438"/>
            <a:ext cx="0" cy="419576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2928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B8B0B5-0523-1D13-34DD-B717B0ED9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69" y="2128301"/>
            <a:ext cx="5597296" cy="32219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D456F08-02FF-FDA7-58F2-639F5D23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52" y="195278"/>
            <a:ext cx="9726180" cy="1140114"/>
          </a:xfrm>
        </p:spPr>
        <p:txBody>
          <a:bodyPr/>
          <a:lstStyle/>
          <a:p>
            <a:r>
              <a:rPr lang="en-GB" alt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3GPP Membership</a:t>
            </a:r>
          </a:p>
        </p:txBody>
      </p:sp>
      <p:pic>
        <p:nvPicPr>
          <p:cNvPr id="12" name="Picture 11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963822A0-552B-FE8B-7B00-4430E9EA1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043" y="4240717"/>
            <a:ext cx="638619" cy="276546"/>
          </a:xfrm>
          <a:prstGeom prst="rect">
            <a:avLst/>
          </a:prstGeom>
        </p:spPr>
      </p:pic>
      <p:pic>
        <p:nvPicPr>
          <p:cNvPr id="14" name="Picture 13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748AB75-64DA-89D4-B737-72C98CB5E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314" y="4164515"/>
            <a:ext cx="879926" cy="333409"/>
          </a:xfrm>
          <a:prstGeom prst="rect">
            <a:avLst/>
          </a:prstGeom>
        </p:spPr>
      </p:pic>
      <p:pic>
        <p:nvPicPr>
          <p:cNvPr id="16" name="Picture 15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09BB6F51-0DAA-0877-C98E-6FB3E2EB4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01" y="4081010"/>
            <a:ext cx="890262" cy="595960"/>
          </a:xfrm>
          <a:prstGeom prst="rect">
            <a:avLst/>
          </a:prstGeom>
        </p:spPr>
      </p:pic>
      <p:pic>
        <p:nvPicPr>
          <p:cNvPr id="19" name="Picture 1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87991965-A142-46E4-2EC8-59458E5977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236" y="4930558"/>
            <a:ext cx="1166184" cy="349587"/>
          </a:xfrm>
          <a:prstGeom prst="rect">
            <a:avLst/>
          </a:prstGeom>
        </p:spPr>
      </p:pic>
      <p:pic>
        <p:nvPicPr>
          <p:cNvPr id="21" name="Picture 20" descr="A picture containing font, graphics, graphic design, text&#10;&#10;Description automatically generated">
            <a:extLst>
              <a:ext uri="{FF2B5EF4-FFF2-40B4-BE49-F238E27FC236}">
                <a16:creationId xmlns:a16="http://schemas.microsoft.com/office/drawing/2014/main" id="{BD730128-44D6-214B-384B-5CA9B08302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88" y="4917193"/>
            <a:ext cx="870284" cy="362952"/>
          </a:xfrm>
          <a:prstGeom prst="rect">
            <a:avLst/>
          </a:prstGeom>
        </p:spPr>
      </p:pic>
      <p:pic>
        <p:nvPicPr>
          <p:cNvPr id="23" name="Picture 22" descr="A blue and grey logo&#10;&#10;Description automatically generated with low confidence">
            <a:extLst>
              <a:ext uri="{FF2B5EF4-FFF2-40B4-BE49-F238E27FC236}">
                <a16:creationId xmlns:a16="http://schemas.microsoft.com/office/drawing/2014/main" id="{BCB9F36C-7DC3-F45F-544B-C3CE61D8E5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032" y="4865369"/>
            <a:ext cx="808645" cy="484884"/>
          </a:xfrm>
          <a:prstGeom prst="rect">
            <a:avLst/>
          </a:prstGeom>
        </p:spPr>
      </p:pic>
      <p:pic>
        <p:nvPicPr>
          <p:cNvPr id="25" name="Picture 24" descr="A blue and white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6F975773-0AF0-AE7C-558D-5C4C834FF1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55" y="4934054"/>
            <a:ext cx="1166184" cy="30678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C2A483F-33FB-F989-EC8D-F536EDBB7B60}"/>
              </a:ext>
            </a:extLst>
          </p:cNvPr>
          <p:cNvSpPr txBox="1"/>
          <p:nvPr/>
        </p:nvSpPr>
        <p:spPr>
          <a:xfrm>
            <a:off x="6692928" y="1840239"/>
            <a:ext cx="48940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i="0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50" charset="0"/>
              </a:rPr>
              <a:t>7</a:t>
            </a:r>
            <a:r>
              <a:rPr lang="en-GB" sz="1600" i="0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50" charset="0"/>
              </a:rPr>
              <a:t> </a:t>
            </a:r>
            <a:r>
              <a:rPr lang="en-GB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50" charset="0"/>
              </a:rPr>
              <a:t>O</a:t>
            </a:r>
            <a:r>
              <a:rPr lang="en-GB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50" charset="0"/>
              </a:rPr>
              <a:t>rganizational </a:t>
            </a:r>
            <a:r>
              <a:rPr lang="en-GB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50" charset="0"/>
              </a:rPr>
              <a:t>P</a:t>
            </a:r>
            <a:r>
              <a:rPr lang="en-GB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50" charset="0"/>
              </a:rPr>
              <a:t>artners</a:t>
            </a:r>
            <a:r>
              <a:rPr lang="en-GB" sz="1600" i="0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50" charset="0"/>
              </a:rPr>
              <a:t> – from Asia, Europe and North America – determine the general policy and strategy of 3GPP.</a:t>
            </a:r>
          </a:p>
          <a:p>
            <a:pPr algn="ctr"/>
            <a:endParaRPr lang="en-GB" sz="1600" dirty="0">
              <a:solidFill>
                <a:schemeClr val="accent1">
                  <a:lumMod val="50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n-GB" sz="1600" i="0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50" charset="0"/>
              </a:rPr>
              <a:t>Companies and Organizations have joined 3GPP as Members via one of these OPs.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E06E0B-63BB-B586-E9F3-2605BD323331}"/>
              </a:ext>
            </a:extLst>
          </p:cNvPr>
          <p:cNvSpPr txBox="1"/>
          <p:nvPr/>
        </p:nvSpPr>
        <p:spPr>
          <a:xfrm>
            <a:off x="8407149" y="5795410"/>
            <a:ext cx="25571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latin typeface="Montserrat" panose="00000500000000000000" pitchFamily="50" charset="0"/>
                <a:hlinkClick r:id="rId10"/>
              </a:rPr>
              <a:t>https://www.3gpp.org/about-us/partners</a:t>
            </a:r>
            <a:r>
              <a:rPr lang="en-GB" sz="900" dirty="0">
                <a:latin typeface="Montserrat" panose="00000500000000000000" pitchFamily="50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C694A0-A17E-692E-0A70-6518A34494D8}"/>
              </a:ext>
            </a:extLst>
          </p:cNvPr>
          <p:cNvSpPr txBox="1"/>
          <p:nvPr/>
        </p:nvSpPr>
        <p:spPr>
          <a:xfrm>
            <a:off x="393129" y="5406424"/>
            <a:ext cx="5677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/>
              <a:t>July 2024</a:t>
            </a:r>
          </a:p>
        </p:txBody>
      </p:sp>
    </p:spTree>
    <p:extLst>
      <p:ext uri="{BB962C8B-B14F-4D97-AF65-F5344CB8AC3E}">
        <p14:creationId xmlns:p14="http://schemas.microsoft.com/office/powerpoint/2010/main" val="119080744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oup of logos with different names&#10;&#10;Description automatically generated">
            <a:extLst>
              <a:ext uri="{FF2B5EF4-FFF2-40B4-BE49-F238E27FC236}">
                <a16:creationId xmlns:a16="http://schemas.microsoft.com/office/drawing/2014/main" id="{724A8F81-EF45-42A1-6ADA-240A84A31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5" y="4825572"/>
            <a:ext cx="3030351" cy="1426596"/>
          </a:xfrm>
          <a:prstGeom prst="rect">
            <a:avLst/>
          </a:prstGeom>
        </p:spPr>
      </p:pic>
      <p:pic>
        <p:nvPicPr>
          <p:cNvPr id="15" name="Picture 14" descr="A group of logos with text&#10;&#10;Description automatically generated">
            <a:extLst>
              <a:ext uri="{FF2B5EF4-FFF2-40B4-BE49-F238E27FC236}">
                <a16:creationId xmlns:a16="http://schemas.microsoft.com/office/drawing/2014/main" id="{8FA037FE-AD8D-9E07-4B7D-C28E25E7B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77" y="5200162"/>
            <a:ext cx="3201171" cy="884913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39D913-75D8-4A98-93F3-E6B211FE2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6" y="2320559"/>
            <a:ext cx="2719598" cy="190371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DCB819-A895-4229-B470-5E7B8DA4C0E4}"/>
              </a:ext>
            </a:extLst>
          </p:cNvPr>
          <p:cNvSpPr/>
          <p:nvPr/>
        </p:nvSpPr>
        <p:spPr>
          <a:xfrm>
            <a:off x="273152" y="2200328"/>
            <a:ext cx="2549327" cy="1981417"/>
          </a:xfrm>
          <a:prstGeom prst="roundRect">
            <a:avLst>
              <a:gd name="adj" fmla="val 6902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99" name="Title 1">
            <a:extLst>
              <a:ext uri="{FF2B5EF4-FFF2-40B4-BE49-F238E27FC236}">
                <a16:creationId xmlns:a16="http://schemas.microsoft.com/office/drawing/2014/main" id="{40726B4C-443E-4446-9F01-CB521299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52" y="195278"/>
            <a:ext cx="9726180" cy="1140114"/>
          </a:xfrm>
        </p:spPr>
        <p:txBody>
          <a:bodyPr/>
          <a:lstStyle/>
          <a:p>
            <a:r>
              <a:rPr lang="en-GB" altLang="en-US" dirty="0">
                <a:solidFill>
                  <a:srgbClr val="C00000"/>
                </a:solidFill>
                <a:latin typeface="Montserrat" panose="00000500000000000000" pitchFamily="50" charset="0"/>
              </a:rPr>
              <a:t>3GPP standards eco-system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855715-C8AC-47F8-BC89-4DBAC9BCB5F4}"/>
              </a:ext>
            </a:extLst>
          </p:cNvPr>
          <p:cNvSpPr txBox="1"/>
          <p:nvPr/>
        </p:nvSpPr>
        <p:spPr>
          <a:xfrm>
            <a:off x="4211266" y="4811035"/>
            <a:ext cx="1448234" cy="2619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50" dirty="0">
                <a:latin typeface="Calibri Light" panose="020F0302020204030204" pitchFamily="34" charset="0"/>
              </a:rPr>
              <a:t>5G / 6G Projects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FBA7DF-3D9A-4731-A443-944212E20F01}"/>
              </a:ext>
            </a:extLst>
          </p:cNvPr>
          <p:cNvSpPr txBox="1"/>
          <p:nvPr/>
        </p:nvSpPr>
        <p:spPr>
          <a:xfrm>
            <a:off x="8060891" y="1911872"/>
            <a:ext cx="3689498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00" dirty="0">
                <a:latin typeface="Calibri Light" panose="020F0302020204030204" pitchFamily="34" charset="0"/>
              </a:rPr>
              <a:t>Liaisons in/out: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32D254-C8C2-4EC7-88E6-041420948204}"/>
              </a:ext>
            </a:extLst>
          </p:cNvPr>
          <p:cNvSpPr txBox="1"/>
          <p:nvPr/>
        </p:nvSpPr>
        <p:spPr bwMode="auto">
          <a:xfrm>
            <a:off x="6625202" y="4815046"/>
            <a:ext cx="1339850" cy="2539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050" dirty="0">
                <a:latin typeface="Calibri Light" panose="020F0302020204030204" pitchFamily="34" charset="0"/>
              </a:rPr>
              <a:t>Certification Bodies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897C7A-E3CE-4A74-B0BD-CBD1B22DE5A7}"/>
              </a:ext>
            </a:extLst>
          </p:cNvPr>
          <p:cNvSpPr txBox="1"/>
          <p:nvPr/>
        </p:nvSpPr>
        <p:spPr>
          <a:xfrm>
            <a:off x="273152" y="1837210"/>
            <a:ext cx="2378486" cy="41549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50" dirty="0">
                <a:latin typeface="Century Gothic" panose="020B0502020202020204" pitchFamily="34" charset="0"/>
              </a:rPr>
              <a:t>3GPP Organizational Partners (OPs)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629D57D-9E8A-48A7-B0D9-80DCFEB3C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238" y="1964169"/>
            <a:ext cx="5006975" cy="2873646"/>
          </a:xfrm>
        </p:spPr>
        <p:txBody>
          <a:bodyPr/>
          <a:lstStyle/>
          <a:p>
            <a:pPr marL="266700" indent="-266700" algn="just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T</a:t>
            </a:r>
            <a:r>
              <a:rPr lang="en-GB" altLang="en-US" sz="1400" dirty="0">
                <a:latin typeface="Montserrat" panose="00000500000000000000" pitchFamily="50" charset="0"/>
              </a:rPr>
              <a:t>he 3GPP </a:t>
            </a:r>
            <a:r>
              <a:rPr lang="en-GB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Organizational Partners</a:t>
            </a:r>
            <a:r>
              <a:rPr lang="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 (OP) </a:t>
            </a:r>
            <a:r>
              <a:rPr lang="en-GB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 </a:t>
            </a:r>
            <a:r>
              <a:rPr lang="en-GB" altLang="en-US" sz="1400" dirty="0">
                <a:latin typeface="Montserrat" panose="00000500000000000000" pitchFamily="50" charset="0"/>
              </a:rPr>
              <a:t>- 7 Standards Organizations - from China, Europe, India, Japan, Korea and the United States.</a:t>
            </a:r>
            <a:endParaRPr lang="" altLang="en-US" sz="1400" dirty="0">
              <a:latin typeface="Montserrat" panose="00000500000000000000" pitchFamily="50" charset="0"/>
            </a:endParaRPr>
          </a:p>
          <a:p>
            <a:pPr marL="266700" indent="-266700" algn="just">
              <a:defRPr/>
            </a:pPr>
            <a:r>
              <a:rPr lang="en-GB" altLang="en-US" sz="1400" dirty="0">
                <a:latin typeface="Montserrat" panose="00000500000000000000" pitchFamily="50" charset="0"/>
              </a:rPr>
              <a:t>Participation in 3GPP by companies and organizations becoming </a:t>
            </a:r>
            <a:r>
              <a:rPr lang="" altLang="en-US" sz="1400" dirty="0">
                <a:latin typeface="Montserrat" panose="00000500000000000000" pitchFamily="50" charset="0"/>
              </a:rPr>
              <a:t>M</a:t>
            </a:r>
            <a:r>
              <a:rPr lang="en-GB" altLang="en-US" sz="1400" dirty="0">
                <a:latin typeface="Montserrat" panose="00000500000000000000" pitchFamily="50" charset="0"/>
              </a:rPr>
              <a:t>embers of one of</a:t>
            </a:r>
            <a:r>
              <a:rPr lang="" altLang="en-US" sz="1400" dirty="0">
                <a:latin typeface="Montserrat" panose="00000500000000000000" pitchFamily="50" charset="0"/>
              </a:rPr>
              <a:t> the</a:t>
            </a:r>
            <a:r>
              <a:rPr lang="en-GB" altLang="en-US" sz="1400" dirty="0">
                <a:latin typeface="Montserrat" panose="00000500000000000000" pitchFamily="50" charset="0"/>
              </a:rPr>
              <a:t>se</a:t>
            </a:r>
            <a:r>
              <a:rPr lang="" altLang="en-US" sz="1400" dirty="0">
                <a:latin typeface="Montserrat" panose="00000500000000000000" pitchFamily="50" charset="0"/>
              </a:rPr>
              <a:t>  7  OPs.</a:t>
            </a:r>
          </a:p>
          <a:p>
            <a:pPr marL="266700" indent="-266700" algn="just">
              <a:defRPr/>
            </a:pPr>
            <a:r>
              <a:rPr lang="en-GB" altLang="en-US" sz="1400" dirty="0">
                <a:latin typeface="Montserrat" panose="00000500000000000000" pitchFamily="50" charset="0"/>
              </a:rPr>
              <a:t>Inputs on market requirements may come in to the Project via 3GPP </a:t>
            </a:r>
            <a:r>
              <a:rPr lang="en-GB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Market Representation Partners</a:t>
            </a:r>
            <a:r>
              <a:rPr lang="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 (MRP)</a:t>
            </a:r>
            <a:r>
              <a:rPr lang="en-GB" altLang="en-US" sz="1400" dirty="0">
                <a:latin typeface="Montserrat" panose="00000500000000000000" pitchFamily="50" charset="0"/>
              </a:rPr>
              <a:t>. </a:t>
            </a:r>
          </a:p>
          <a:p>
            <a:pPr marL="266700" indent="-266700" algn="just">
              <a:defRPr/>
            </a:pPr>
            <a:r>
              <a:rPr lang="en-GB" altLang="en-US" sz="1400" dirty="0">
                <a:latin typeface="Montserrat" panose="00000500000000000000" pitchFamily="50" charset="0"/>
              </a:rPr>
              <a:t>There is a lot of additional </a:t>
            </a:r>
            <a:r>
              <a:rPr lang="en-GB" altLang="en-US" sz="1400" b="1" dirty="0">
                <a:solidFill>
                  <a:schemeClr val="accent2"/>
                </a:solidFill>
                <a:latin typeface="Montserrat" panose="00000500000000000000" pitchFamily="50" charset="0"/>
              </a:rPr>
              <a:t>external liaison </a:t>
            </a:r>
            <a:r>
              <a:rPr lang="en-GB" altLang="en-US" sz="1400" dirty="0">
                <a:latin typeface="Montserrat" panose="00000500000000000000" pitchFamily="50" charset="0"/>
              </a:rPr>
              <a:t>activity…SDOs, Industry bodies, projects…</a:t>
            </a:r>
          </a:p>
          <a:p>
            <a:pPr algn="just">
              <a:defRPr/>
            </a:pPr>
            <a:endParaRPr lang="en-GB" altLang="en-US" sz="1200" dirty="0">
              <a:latin typeface="Montserrat" panose="00000500000000000000" pitchFamily="50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70EE5F-A92F-4814-8C0D-9395DE9E06E7}"/>
              </a:ext>
            </a:extLst>
          </p:cNvPr>
          <p:cNvSpPr/>
          <p:nvPr/>
        </p:nvSpPr>
        <p:spPr>
          <a:xfrm>
            <a:off x="149980" y="4764431"/>
            <a:ext cx="3108129" cy="1598895"/>
          </a:xfrm>
          <a:prstGeom prst="roundRect">
            <a:avLst>
              <a:gd name="adj" fmla="val 6902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C4D296-7937-4972-B77A-CF5D394762D9}"/>
              </a:ext>
            </a:extLst>
          </p:cNvPr>
          <p:cNvSpPr/>
          <p:nvPr/>
        </p:nvSpPr>
        <p:spPr>
          <a:xfrm>
            <a:off x="8060891" y="2240449"/>
            <a:ext cx="3689498" cy="4122877"/>
          </a:xfrm>
          <a:prstGeom prst="roundRect">
            <a:avLst>
              <a:gd name="adj" fmla="val 3444"/>
            </a:avLst>
          </a:prstGeom>
          <a:noFill/>
          <a:ln w="0" cmpd="dbl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05" name="TextBox 29704">
            <a:extLst>
              <a:ext uri="{FF2B5EF4-FFF2-40B4-BE49-F238E27FC236}">
                <a16:creationId xmlns:a16="http://schemas.microsoft.com/office/drawing/2014/main" id="{86163432-F042-4E02-8132-064921FE5142}"/>
              </a:ext>
            </a:extLst>
          </p:cNvPr>
          <p:cNvSpPr txBox="1"/>
          <p:nvPr/>
        </p:nvSpPr>
        <p:spPr>
          <a:xfrm>
            <a:off x="8060891" y="2252708"/>
            <a:ext cx="3698347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dirty="0">
                <a:latin typeface="Montserrat" panose="00000500000000000000" pitchFamily="50" charset="0"/>
              </a:rPr>
              <a:t>450 MHz Alliance,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AISG, Bluetooth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Broadband Forum (BBF), </a:t>
            </a:r>
            <a:r>
              <a:rPr lang="en-GB" sz="900" dirty="0" err="1">
                <a:latin typeface="Montserrat" panose="00000500000000000000" pitchFamily="50" charset="0"/>
              </a:rPr>
              <a:t>CableLabs</a:t>
            </a:r>
            <a:r>
              <a:rPr lang="en-GB" sz="900" dirty="0">
                <a:latin typeface="Montserrat" panose="00000500000000000000" pitchFamily="50" charset="0"/>
              </a:rPr>
              <a:t>, 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International Special Committee on Radio Interference (CISPR),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CTIA</a:t>
            </a:r>
            <a:r>
              <a:rPr lang="en-GB" sz="900" dirty="0">
                <a:latin typeface="Montserrat" panose="00000500000000000000" pitchFamily="50" charset="0"/>
              </a:rPr>
              <a:t>, Digital Video Broadcasting (DVB) Project, </a:t>
            </a:r>
            <a:r>
              <a:rPr lang="en-GB" sz="900" dirty="0" err="1">
                <a:solidFill>
                  <a:schemeClr val="accent2"/>
                </a:solidFill>
                <a:latin typeface="Montserrat" panose="00000500000000000000" pitchFamily="50" charset="0"/>
              </a:rPr>
              <a:t>Ecma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, International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Expert Group for Emergency Access (EGEA), </a:t>
            </a:r>
            <a:r>
              <a:rPr lang="en-GB" sz="900" dirty="0" err="1">
                <a:latin typeface="Montserrat" panose="00000500000000000000" pitchFamily="50" charset="0"/>
              </a:rPr>
              <a:t>Eurescom</a:t>
            </a:r>
            <a:r>
              <a:rPr lang="en-GB" sz="900" dirty="0">
                <a:latin typeface="Montserrat" panose="00000500000000000000" pitchFamily="50" charset="0"/>
              </a:rPr>
              <a:t>, 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COST 273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European Radiocommunications Committee (ERC), </a:t>
            </a:r>
            <a:r>
              <a:rPr lang="en-GB" sz="900" dirty="0">
                <a:latin typeface="Montserrat" panose="00000500000000000000" pitchFamily="50" charset="0"/>
              </a:rPr>
              <a:t>Fixed Mobile Convergence Alliance (FMCA),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GCF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Global TD-LTE Initiative (GTD)</a:t>
            </a:r>
            <a:r>
              <a:rPr lang="en-GB" sz="900" dirty="0">
                <a:latin typeface="Montserrat" panose="00000500000000000000" pitchFamily="50" charset="0"/>
              </a:rPr>
              <a:t>, GPS Industry Council, GSM Association, </a:t>
            </a:r>
            <a:r>
              <a:rPr lang="en-GB" sz="900" dirty="0" err="1">
                <a:solidFill>
                  <a:schemeClr val="accent2"/>
                </a:solidFill>
                <a:latin typeface="Montserrat" panose="00000500000000000000" pitchFamily="50" charset="0"/>
              </a:rPr>
              <a:t>HomeRF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 Forum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IDB Forum</a:t>
            </a:r>
            <a:r>
              <a:rPr lang="en-GB" sz="900" dirty="0">
                <a:latin typeface="Montserrat" panose="00000500000000000000" pitchFamily="50" charset="0"/>
              </a:rPr>
              <a:t>, IEEE,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Internet Engineering Task Force (IETF),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IrDA</a:t>
            </a:r>
            <a:r>
              <a:rPr lang="en-GB" sz="900" dirty="0">
                <a:latin typeface="Montserrat" panose="00000500000000000000" pitchFamily="50" charset="0"/>
              </a:rPr>
              <a:t>, International Multimedia </a:t>
            </a:r>
            <a:r>
              <a:rPr lang="en-GB" sz="900" dirty="0" err="1">
                <a:latin typeface="Montserrat" panose="00000500000000000000" pitchFamily="50" charset="0"/>
              </a:rPr>
              <a:t>Telecomunications</a:t>
            </a:r>
            <a:r>
              <a:rPr lang="en-GB" sz="900" dirty="0">
                <a:latin typeface="Montserrat" panose="00000500000000000000" pitchFamily="50" charset="0"/>
              </a:rPr>
              <a:t> Consortium (IMTC),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Internet Streaming Media Alliance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ISO-ITU expert group</a:t>
            </a:r>
            <a:r>
              <a:rPr lang="en-GB" sz="900" dirty="0">
                <a:latin typeface="Montserrat" panose="00000500000000000000" pitchFamily="50" charset="0"/>
              </a:rPr>
              <a:t>, ISO MPEG / JPEG, ITU-T SG2,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JAIN tm (</a:t>
            </a:r>
            <a:r>
              <a:rPr lang="en-GB" sz="900" dirty="0" err="1">
                <a:solidFill>
                  <a:schemeClr val="accent2"/>
                </a:solidFill>
                <a:latin typeface="Montserrat" panose="00000500000000000000" pitchFamily="50" charset="0"/>
              </a:rPr>
              <a:t>Javatm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 APIs for Integrated Networks)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The Java Community Process (JCP), </a:t>
            </a:r>
            <a:r>
              <a:rPr lang="en-GB" sz="900" dirty="0">
                <a:latin typeface="Montserrat" panose="00000500000000000000" pitchFamily="50" charset="0"/>
              </a:rPr>
              <a:t>Liberty Alliance Project,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Metro Ethernet Forum (MEF)</a:t>
            </a:r>
            <a:r>
              <a:rPr lang="en-GB" sz="900" dirty="0">
                <a:latin typeface="Montserrat" panose="00000500000000000000" pitchFamily="50" charset="0"/>
              </a:rPr>
              <a:t>, NENA,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NGMN (Next Generation Mobile Networks),</a:t>
            </a:r>
            <a:r>
              <a:rPr lang="en-GB" sz="900" dirty="0">
                <a:latin typeface="Montserrat" panose="00000500000000000000" pitchFamily="50" charset="0"/>
              </a:rPr>
              <a:t>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oneM2M</a:t>
            </a:r>
            <a:r>
              <a:rPr lang="en-GB" sz="900" dirty="0">
                <a:latin typeface="Montserrat" panose="00000500000000000000" pitchFamily="50" charset="0"/>
              </a:rPr>
              <a:t>, OMA (Open Mobile Alliance ),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Open Networking Foundation (ONF),</a:t>
            </a:r>
            <a:r>
              <a:rPr lang="en-GB" sz="900" dirty="0">
                <a:latin typeface="Montserrat" panose="00000500000000000000" pitchFamily="50" charset="0"/>
              </a:rPr>
              <a:t>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Open IPTV Forum</a:t>
            </a:r>
            <a:r>
              <a:rPr lang="en-GB" sz="900" dirty="0">
                <a:latin typeface="Montserrat" panose="00000500000000000000" pitchFamily="50" charset="0"/>
              </a:rPr>
              <a:t>, Object Management Group (OMG),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PCS Type Certification Review Board (PTCRB)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Portable Computer and Communications Association (PCCA)</a:t>
            </a:r>
            <a:r>
              <a:rPr lang="en-GB" sz="900" dirty="0">
                <a:latin typeface="Montserrat" panose="00000500000000000000" pitchFamily="50" charset="0"/>
              </a:rPr>
              <a:t>, Presence and Availability Management (PAM) Forum,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RSA Laboratories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SDR Forum</a:t>
            </a:r>
            <a:r>
              <a:rPr lang="en-GB" sz="900" dirty="0">
                <a:latin typeface="Montserrat" panose="00000500000000000000" pitchFamily="50" charset="0"/>
              </a:rPr>
              <a:t>, Sun Micro Systems Inc., Steerco, </a:t>
            </a:r>
            <a:r>
              <a:rPr lang="en-GB" sz="900" dirty="0" err="1">
                <a:solidFill>
                  <a:schemeClr val="accent2"/>
                </a:solidFill>
                <a:latin typeface="Montserrat" panose="00000500000000000000" pitchFamily="50" charset="0"/>
              </a:rPr>
              <a:t>SyncML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 Initiative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Trusted Computing Group (TCG), </a:t>
            </a:r>
            <a:r>
              <a:rPr lang="en-GB" sz="900" dirty="0" err="1">
                <a:latin typeface="Montserrat" panose="00000500000000000000" pitchFamily="50" charset="0"/>
              </a:rPr>
              <a:t>TeleManagement</a:t>
            </a:r>
            <a:r>
              <a:rPr lang="en-GB" sz="900" dirty="0">
                <a:latin typeface="Montserrat" panose="00000500000000000000" pitchFamily="50" charset="0"/>
              </a:rPr>
              <a:t> Forum (TMF), TCCA,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TIA /TR45</a:t>
            </a:r>
            <a:r>
              <a:rPr lang="en-GB" sz="900" dirty="0">
                <a:latin typeface="Montserrat" panose="00000500000000000000" pitchFamily="50" charset="0"/>
              </a:rPr>
              <a:t>, TIA/TR47,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ITU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TV-anytime Forum</a:t>
            </a:r>
            <a:r>
              <a:rPr lang="en-GB" sz="900" dirty="0">
                <a:latin typeface="Montserrat" panose="00000500000000000000" pitchFamily="50" charset="0"/>
              </a:rPr>
              <a:t>, Voice </a:t>
            </a:r>
            <a:r>
              <a:rPr lang="en-GB" sz="900" dirty="0" err="1">
                <a:latin typeface="Montserrat" panose="00000500000000000000" pitchFamily="50" charset="0"/>
              </a:rPr>
              <a:t>eXtensible</a:t>
            </a:r>
            <a:r>
              <a:rPr lang="en-GB" sz="900" dirty="0">
                <a:latin typeface="Montserrat" panose="00000500000000000000" pitchFamily="50" charset="0"/>
              </a:rPr>
              <a:t> Mark-up Language (VXML) Forum,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Wi-Fi Alliance,</a:t>
            </a:r>
            <a:r>
              <a:rPr lang="en-GB" sz="900" dirty="0">
                <a:latin typeface="Montserrat" panose="00000500000000000000" pitchFamily="50" charset="0"/>
              </a:rPr>
              <a:t>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Wireless Broadband Alliance (WBA)</a:t>
            </a:r>
            <a:r>
              <a:rPr lang="en-GB" sz="900" dirty="0">
                <a:latin typeface="Montserrat" panose="00000500000000000000" pitchFamily="50" charset="0"/>
              </a:rPr>
              <a:t>, WLAN Smart Card Consortium,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Wireless World Research Forum (WWRF),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World Wide Web Consortium (W3C)</a:t>
            </a:r>
          </a:p>
          <a:p>
            <a:pPr algn="just"/>
            <a:endParaRPr lang="en-GB" sz="900" dirty="0">
              <a:solidFill>
                <a:schemeClr val="accent1"/>
              </a:solidFill>
              <a:latin typeface="Montserrat" panose="00000500000000000000" pitchFamily="50" charset="0"/>
            </a:endParaRPr>
          </a:p>
          <a:p>
            <a:pPr algn="just"/>
            <a:r>
              <a:rPr lang="en-GB" sz="600" dirty="0">
                <a:latin typeface="Montserrat" panose="00000500000000000000" pitchFamily="50" charset="0"/>
              </a:rPr>
              <a:t>(Source: extract from </a:t>
            </a:r>
            <a:r>
              <a:rPr lang="en-GB" sz="600" dirty="0">
                <a:latin typeface="Montserrat" panose="00000500000000000000" pitchFamily="50" charset="0"/>
                <a:hlinkClick r:id="rId6"/>
              </a:rPr>
              <a:t>https://www.3gpp.org/about-3gpp/15-bodies-with-which-3gpp-has</a:t>
            </a:r>
            <a:r>
              <a:rPr lang="en-GB" sz="600" dirty="0">
                <a:latin typeface="Montserrat" panose="00000500000000000000" pitchFamily="50" charset="0"/>
              </a:rPr>
              <a:t>)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65B6DD-2477-407F-A76F-2E4A1C6D3E10}"/>
              </a:ext>
            </a:extLst>
          </p:cNvPr>
          <p:cNvSpPr/>
          <p:nvPr/>
        </p:nvSpPr>
        <p:spPr>
          <a:xfrm>
            <a:off x="62552" y="2175009"/>
            <a:ext cx="637409" cy="4060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800+ </a:t>
            </a:r>
            <a:r>
              <a:rPr lang="en-GB" sz="700" dirty="0"/>
              <a:t>companies</a:t>
            </a:r>
            <a:endParaRPr lang="en-GB" sz="1200" dirty="0"/>
          </a:p>
        </p:txBody>
      </p:sp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5F08959-E117-45C7-8BAD-649D53CEE8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31" y="5589842"/>
            <a:ext cx="798890" cy="40218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CEED7DE0-2055-4647-8AE5-438F17AF8E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31" y="5296085"/>
            <a:ext cx="798890" cy="22539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86A88A7-A430-4A20-BF80-B816732C8E7A}"/>
              </a:ext>
            </a:extLst>
          </p:cNvPr>
          <p:cNvSpPr/>
          <p:nvPr/>
        </p:nvSpPr>
        <p:spPr>
          <a:xfrm>
            <a:off x="6806065" y="5200162"/>
            <a:ext cx="984261" cy="854491"/>
          </a:xfrm>
          <a:prstGeom prst="roundRect">
            <a:avLst>
              <a:gd name="adj" fmla="val 6902"/>
            </a:avLst>
          </a:prstGeom>
          <a:noFill/>
          <a:ln w="190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A8FF5ED-26D0-4F8F-81D2-6E4517447999}"/>
              </a:ext>
            </a:extLst>
          </p:cNvPr>
          <p:cNvSpPr/>
          <p:nvPr/>
        </p:nvSpPr>
        <p:spPr>
          <a:xfrm>
            <a:off x="3314762" y="5200162"/>
            <a:ext cx="3344391" cy="854490"/>
          </a:xfrm>
          <a:prstGeom prst="roundRect">
            <a:avLst>
              <a:gd name="adj" fmla="val 6902"/>
            </a:avLst>
          </a:prstGeom>
          <a:noFill/>
          <a:ln w="190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437C27-D4BC-4BB1-967F-2D2F65A94EA2}"/>
              </a:ext>
            </a:extLst>
          </p:cNvPr>
          <p:cNvSpPr txBox="1"/>
          <p:nvPr/>
        </p:nvSpPr>
        <p:spPr>
          <a:xfrm>
            <a:off x="432762" y="4425582"/>
            <a:ext cx="2378486" cy="41549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1050" dirty="0">
                <a:latin typeface="Century Gothic" panose="020B0502020202020204" pitchFamily="34" charset="0"/>
              </a:rPr>
              <a:t>3GPP Market Representation Partners</a:t>
            </a:r>
            <a:r>
              <a:rPr lang="" altLang="en-US" sz="1050" dirty="0">
                <a:latin typeface="Century Gothic" panose="020B0502020202020204" pitchFamily="34" charset="0"/>
              </a:rPr>
              <a:t> (MRP</a:t>
            </a:r>
            <a:r>
              <a:rPr lang="en-GB" altLang="en-US" sz="1050" dirty="0">
                <a:latin typeface="Century Gothic" panose="020B0502020202020204" pitchFamily="34" charset="0"/>
              </a:rPr>
              <a:t>s</a:t>
            </a:r>
            <a:r>
              <a:rPr lang="" altLang="en-US" sz="1050" dirty="0">
                <a:latin typeface="Century Gothic" panose="020B0502020202020204" pitchFamily="34" charset="0"/>
              </a:rPr>
              <a:t>)</a:t>
            </a:r>
            <a:endParaRPr lang="en-GB" sz="105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E3A5F5DF-08D8-42E3-8648-C9CB520D5D84}"/>
              </a:ext>
            </a:extLst>
          </p:cNvPr>
          <p:cNvSpPr txBox="1">
            <a:spLocks/>
          </p:cNvSpPr>
          <p:nvPr/>
        </p:nvSpPr>
        <p:spPr bwMode="auto">
          <a:xfrm>
            <a:off x="571894" y="2053902"/>
            <a:ext cx="4429518" cy="41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Montserrat" panose="00000500000000000000" pitchFamily="50" charset="0"/>
              </a:rPr>
              <a:t>TSGs prepare, approve and maintain the 3GPP Technical Specifications and Technical Reports.</a:t>
            </a:r>
          </a:p>
          <a:p>
            <a:r>
              <a:rPr lang="en-GB" sz="1400" dirty="0">
                <a:latin typeface="Montserrat" panose="00000500000000000000" pitchFamily="50" charset="0"/>
              </a:rPr>
              <a:t>Responsible for the detailed time frame and management of the work’s progress;</a:t>
            </a:r>
          </a:p>
          <a:p>
            <a:pPr lvl="1"/>
            <a:r>
              <a:rPr lang="en-GB" sz="1100" dirty="0">
                <a:latin typeface="Montserrat" panose="00000500000000000000" pitchFamily="50" charset="0"/>
              </a:rPr>
              <a:t>Management of work items;</a:t>
            </a:r>
          </a:p>
          <a:p>
            <a:pPr lvl="1"/>
            <a:r>
              <a:rPr lang="en-GB" sz="1100" dirty="0">
                <a:latin typeface="Montserrat" panose="00000500000000000000" pitchFamily="50" charset="0"/>
              </a:rPr>
              <a:t>Technical Co-ordination;</a:t>
            </a:r>
          </a:p>
          <a:p>
            <a:pPr lvl="1"/>
            <a:r>
              <a:rPr lang="en-GB" sz="1100" dirty="0">
                <a:latin typeface="Montserrat" panose="00000500000000000000" pitchFamily="50" charset="0"/>
              </a:rPr>
              <a:t>Proposal and approval of work items within the agreed scope and terms of reference of the TSG</a:t>
            </a:r>
          </a:p>
          <a:p>
            <a:r>
              <a:rPr lang="en-GB" sz="1400" dirty="0">
                <a:latin typeface="Montserrat" panose="00000500000000000000" pitchFamily="50" charset="0"/>
              </a:rPr>
              <a:t>TSG Chair is responsible for the overall management of the technical work within the TSG and its Working Groups. </a:t>
            </a:r>
          </a:p>
          <a:p>
            <a:r>
              <a:rPr lang="en-GB" sz="1400" dirty="0">
                <a:latin typeface="Montserrat" panose="00000500000000000000" pitchFamily="50" charset="0"/>
              </a:rPr>
              <a:t>WG Chair is responsible for the overall management of the technical work within the WG and its sub-groups.</a:t>
            </a:r>
          </a:p>
          <a:p>
            <a:r>
              <a:rPr lang="en-GB" sz="1400" dirty="0">
                <a:latin typeface="Montserrat" panose="00000500000000000000" pitchFamily="50" charset="0"/>
              </a:rPr>
              <a:t>3GPP Project Coordination Group (PCG) and OP group are management groups (See ‘About/PCG’ section of the website)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413E06A-0E6A-44FC-A647-7095B652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" y="82550"/>
            <a:ext cx="10515600" cy="1325563"/>
          </a:xfrm>
        </p:spPr>
        <p:txBody>
          <a:bodyPr/>
          <a:lstStyle/>
          <a:p>
            <a:r>
              <a:rPr lang="en-GB" altLang="en-US" sz="3600" dirty="0">
                <a:solidFill>
                  <a:srgbClr val="C00000"/>
                </a:solidFill>
                <a:latin typeface="Montserrat" panose="00000500000000000000" pitchFamily="50" charset="0"/>
              </a:rPr>
              <a:t>Technical Specification Groups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D15F87-D921-135B-5290-662DFD562AFB}"/>
              </a:ext>
            </a:extLst>
          </p:cNvPr>
          <p:cNvGrpSpPr/>
          <p:nvPr/>
        </p:nvGrpSpPr>
        <p:grpSpPr>
          <a:xfrm>
            <a:off x="5111496" y="1865376"/>
            <a:ext cx="6913659" cy="4451440"/>
            <a:chOff x="3626836" y="1620349"/>
            <a:chExt cx="3838395" cy="466090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0F153BF-F22C-6CCA-CE54-0E17FB9E063A}"/>
                </a:ext>
              </a:extLst>
            </p:cNvPr>
            <p:cNvSpPr/>
            <p:nvPr/>
          </p:nvSpPr>
          <p:spPr>
            <a:xfrm>
              <a:off x="3626836" y="1620349"/>
              <a:ext cx="1096684" cy="548342"/>
            </a:xfrm>
            <a:custGeom>
              <a:avLst/>
              <a:gdLst>
                <a:gd name="connsiteX0" fmla="*/ 0 w 1096684"/>
                <a:gd name="connsiteY0" fmla="*/ 54834 h 548342"/>
                <a:gd name="connsiteX1" fmla="*/ 54834 w 1096684"/>
                <a:gd name="connsiteY1" fmla="*/ 0 h 548342"/>
                <a:gd name="connsiteX2" fmla="*/ 1041850 w 1096684"/>
                <a:gd name="connsiteY2" fmla="*/ 0 h 548342"/>
                <a:gd name="connsiteX3" fmla="*/ 1096684 w 1096684"/>
                <a:gd name="connsiteY3" fmla="*/ 54834 h 548342"/>
                <a:gd name="connsiteX4" fmla="*/ 1096684 w 1096684"/>
                <a:gd name="connsiteY4" fmla="*/ 493508 h 548342"/>
                <a:gd name="connsiteX5" fmla="*/ 1041850 w 1096684"/>
                <a:gd name="connsiteY5" fmla="*/ 548342 h 548342"/>
                <a:gd name="connsiteX6" fmla="*/ 54834 w 1096684"/>
                <a:gd name="connsiteY6" fmla="*/ 548342 h 548342"/>
                <a:gd name="connsiteX7" fmla="*/ 0 w 1096684"/>
                <a:gd name="connsiteY7" fmla="*/ 493508 h 548342"/>
                <a:gd name="connsiteX8" fmla="*/ 0 w 1096684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684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1041850" y="0"/>
                  </a:lnTo>
                  <a:cubicBezTo>
                    <a:pt x="1072134" y="0"/>
                    <a:pt x="1096684" y="24550"/>
                    <a:pt x="1096684" y="54834"/>
                  </a:cubicBezTo>
                  <a:lnTo>
                    <a:pt x="1096684" y="493508"/>
                  </a:lnTo>
                  <a:cubicBezTo>
                    <a:pt x="1096684" y="523792"/>
                    <a:pt x="1072134" y="548342"/>
                    <a:pt x="1041850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540" tIns="36380" rIns="46540" bIns="363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/>
                <a:t>TSG RAN – Radio Access Network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54EBB1B-6327-2BDC-733A-6BA775439C27}"/>
                </a:ext>
              </a:extLst>
            </p:cNvPr>
            <p:cNvSpPr/>
            <p:nvPr/>
          </p:nvSpPr>
          <p:spPr>
            <a:xfrm>
              <a:off x="3736505" y="2168691"/>
              <a:ext cx="109668" cy="4112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1256"/>
                  </a:lnTo>
                  <a:lnTo>
                    <a:pt x="109668" y="411256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556F76E-2FE3-09DD-4751-494816E47C30}"/>
                </a:ext>
              </a:extLst>
            </p:cNvPr>
            <p:cNvSpPr/>
            <p:nvPr/>
          </p:nvSpPr>
          <p:spPr>
            <a:xfrm>
              <a:off x="3812070" y="2305777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RAN1 – Radio Layer 1 (Physical Layer)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6076801-500B-07A4-9680-46DA12400E96}"/>
                </a:ext>
              </a:extLst>
            </p:cNvPr>
            <p:cNvSpPr/>
            <p:nvPr/>
          </p:nvSpPr>
          <p:spPr>
            <a:xfrm>
              <a:off x="3736505" y="2168691"/>
              <a:ext cx="109668" cy="109668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96684"/>
                  </a:lnTo>
                  <a:lnTo>
                    <a:pt x="109668" y="1096684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C63FEE6-3A97-8855-497B-E3934A89883A}"/>
                </a:ext>
              </a:extLst>
            </p:cNvPr>
            <p:cNvSpPr/>
            <p:nvPr/>
          </p:nvSpPr>
          <p:spPr>
            <a:xfrm>
              <a:off x="3812070" y="2991205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RAN2 – Radio Layer 2 and Radio Layer 3 RRC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6172D0C-9EB1-2E21-7ED8-A5864C576744}"/>
                </a:ext>
              </a:extLst>
            </p:cNvPr>
            <p:cNvSpPr/>
            <p:nvPr/>
          </p:nvSpPr>
          <p:spPr>
            <a:xfrm>
              <a:off x="3736505" y="2168691"/>
              <a:ext cx="109668" cy="17821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82112"/>
                  </a:lnTo>
                  <a:lnTo>
                    <a:pt x="109668" y="1782112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3115A9-0B99-08F2-CCCB-08FAB7A12EA4}"/>
                </a:ext>
              </a:extLst>
            </p:cNvPr>
            <p:cNvSpPr/>
            <p:nvPr/>
          </p:nvSpPr>
          <p:spPr>
            <a:xfrm>
              <a:off x="3812070" y="3676632"/>
              <a:ext cx="955104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RAN3 – UTRAN/E-UTRAN/NG-RAN Architecture and Related Network Interfaces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28555DD-B6FC-909E-CD7E-20CA07CEE9FB}"/>
                </a:ext>
              </a:extLst>
            </p:cNvPr>
            <p:cNvSpPr/>
            <p:nvPr/>
          </p:nvSpPr>
          <p:spPr>
            <a:xfrm>
              <a:off x="3736505" y="2168691"/>
              <a:ext cx="109668" cy="24675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67539"/>
                  </a:lnTo>
                  <a:lnTo>
                    <a:pt x="109668" y="2467539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2313BD-FF5B-0D1C-53C9-0F6788890BF4}"/>
                </a:ext>
              </a:extLst>
            </p:cNvPr>
            <p:cNvSpPr/>
            <p:nvPr/>
          </p:nvSpPr>
          <p:spPr>
            <a:xfrm>
              <a:off x="3812070" y="4362060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RAN4 – Radio Performance and Protocol Aspects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B463819-92BB-34D5-C120-89B6A2C4B15B}"/>
                </a:ext>
              </a:extLst>
            </p:cNvPr>
            <p:cNvSpPr/>
            <p:nvPr/>
          </p:nvSpPr>
          <p:spPr>
            <a:xfrm>
              <a:off x="3736505" y="2168691"/>
              <a:ext cx="109668" cy="31529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52967"/>
                  </a:lnTo>
                  <a:lnTo>
                    <a:pt x="109668" y="3152967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4EE4DC2-CB08-F9AB-6123-08E90ED7BA8B}"/>
                </a:ext>
              </a:extLst>
            </p:cNvPr>
            <p:cNvSpPr/>
            <p:nvPr/>
          </p:nvSpPr>
          <p:spPr>
            <a:xfrm>
              <a:off x="3812070" y="5047488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RAN5 – Mobile Terminal Conformance Testing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0C1091-CF99-E408-6BE9-614CC0556644}"/>
                </a:ext>
              </a:extLst>
            </p:cNvPr>
            <p:cNvSpPr/>
            <p:nvPr/>
          </p:nvSpPr>
          <p:spPr>
            <a:xfrm>
              <a:off x="3736505" y="2168691"/>
              <a:ext cx="109668" cy="38383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838395"/>
                  </a:lnTo>
                  <a:lnTo>
                    <a:pt x="109668" y="3838395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0B15628-B941-C1D4-88EA-3E183F99F674}"/>
                </a:ext>
              </a:extLst>
            </p:cNvPr>
            <p:cNvSpPr/>
            <p:nvPr/>
          </p:nvSpPr>
          <p:spPr>
            <a:xfrm>
              <a:off x="3846173" y="5732916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>
                  <a:solidFill>
                    <a:schemeClr val="accent6">
                      <a:lumMod val="75000"/>
                    </a:schemeClr>
                  </a:solidFill>
                </a:rPr>
                <a:t>RAN AH1 – TSG RAN ITU-R Ad Hoc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F02478B-55CA-5895-5913-0726BDDC6B85}"/>
                </a:ext>
              </a:extLst>
            </p:cNvPr>
            <p:cNvSpPr/>
            <p:nvPr/>
          </p:nvSpPr>
          <p:spPr>
            <a:xfrm>
              <a:off x="4997692" y="1620349"/>
              <a:ext cx="1096684" cy="548342"/>
            </a:xfrm>
            <a:custGeom>
              <a:avLst/>
              <a:gdLst>
                <a:gd name="connsiteX0" fmla="*/ 0 w 1096684"/>
                <a:gd name="connsiteY0" fmla="*/ 54834 h 548342"/>
                <a:gd name="connsiteX1" fmla="*/ 54834 w 1096684"/>
                <a:gd name="connsiteY1" fmla="*/ 0 h 548342"/>
                <a:gd name="connsiteX2" fmla="*/ 1041850 w 1096684"/>
                <a:gd name="connsiteY2" fmla="*/ 0 h 548342"/>
                <a:gd name="connsiteX3" fmla="*/ 1096684 w 1096684"/>
                <a:gd name="connsiteY3" fmla="*/ 54834 h 548342"/>
                <a:gd name="connsiteX4" fmla="*/ 1096684 w 1096684"/>
                <a:gd name="connsiteY4" fmla="*/ 493508 h 548342"/>
                <a:gd name="connsiteX5" fmla="*/ 1041850 w 1096684"/>
                <a:gd name="connsiteY5" fmla="*/ 548342 h 548342"/>
                <a:gd name="connsiteX6" fmla="*/ 54834 w 1096684"/>
                <a:gd name="connsiteY6" fmla="*/ 548342 h 548342"/>
                <a:gd name="connsiteX7" fmla="*/ 0 w 1096684"/>
                <a:gd name="connsiteY7" fmla="*/ 493508 h 548342"/>
                <a:gd name="connsiteX8" fmla="*/ 0 w 1096684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684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1041850" y="0"/>
                  </a:lnTo>
                  <a:cubicBezTo>
                    <a:pt x="1072134" y="0"/>
                    <a:pt x="1096684" y="24550"/>
                    <a:pt x="1096684" y="54834"/>
                  </a:cubicBezTo>
                  <a:lnTo>
                    <a:pt x="1096684" y="493508"/>
                  </a:lnTo>
                  <a:cubicBezTo>
                    <a:pt x="1096684" y="523792"/>
                    <a:pt x="1072134" y="548342"/>
                    <a:pt x="1041850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540" tIns="36380" rIns="46540" bIns="363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/>
                <a:t>TSG SA – Service and System Aspects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232C90-10B3-11D0-ED74-8DA0AA008A29}"/>
                </a:ext>
              </a:extLst>
            </p:cNvPr>
            <p:cNvSpPr/>
            <p:nvPr/>
          </p:nvSpPr>
          <p:spPr>
            <a:xfrm>
              <a:off x="5107360" y="2168691"/>
              <a:ext cx="109668" cy="4112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1256"/>
                  </a:lnTo>
                  <a:lnTo>
                    <a:pt x="109668" y="411256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DC2F468-A857-34D1-4350-EEB4276289DB}"/>
                </a:ext>
              </a:extLst>
            </p:cNvPr>
            <p:cNvSpPr/>
            <p:nvPr/>
          </p:nvSpPr>
          <p:spPr>
            <a:xfrm>
              <a:off x="5177245" y="2305777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SA WG1 - Services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82803AD-AF6A-0B12-AF98-92FE4FB614EC}"/>
                </a:ext>
              </a:extLst>
            </p:cNvPr>
            <p:cNvSpPr/>
            <p:nvPr/>
          </p:nvSpPr>
          <p:spPr>
            <a:xfrm>
              <a:off x="5107360" y="2168691"/>
              <a:ext cx="109668" cy="109668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96684"/>
                  </a:lnTo>
                  <a:lnTo>
                    <a:pt x="109668" y="1096684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DB00C94-299A-E32A-D65E-D40C4E89D69C}"/>
                </a:ext>
              </a:extLst>
            </p:cNvPr>
            <p:cNvSpPr/>
            <p:nvPr/>
          </p:nvSpPr>
          <p:spPr>
            <a:xfrm>
              <a:off x="5177245" y="2991205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SA WG2 - System Architecture and Services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A6EF813-C707-2BA4-8C47-8459F9BD1D4C}"/>
                </a:ext>
              </a:extLst>
            </p:cNvPr>
            <p:cNvSpPr/>
            <p:nvPr/>
          </p:nvSpPr>
          <p:spPr>
            <a:xfrm>
              <a:off x="5107360" y="2168691"/>
              <a:ext cx="109668" cy="17821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82112"/>
                  </a:lnTo>
                  <a:lnTo>
                    <a:pt x="109668" y="1782112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73DEF7-08BA-AD2D-9DEE-F845B97F6DE4}"/>
                </a:ext>
              </a:extLst>
            </p:cNvPr>
            <p:cNvSpPr/>
            <p:nvPr/>
          </p:nvSpPr>
          <p:spPr>
            <a:xfrm>
              <a:off x="5177245" y="3676632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SA WG3 - Security and Privacy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CE0CADF-5BE3-CAB1-9E46-58882EA14534}"/>
                </a:ext>
              </a:extLst>
            </p:cNvPr>
            <p:cNvSpPr/>
            <p:nvPr/>
          </p:nvSpPr>
          <p:spPr>
            <a:xfrm>
              <a:off x="5107360" y="2168691"/>
              <a:ext cx="109668" cy="24675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67539"/>
                  </a:lnTo>
                  <a:lnTo>
                    <a:pt x="109668" y="2467539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6BAF27-1AA2-B20E-8799-54ADDF41FEBC}"/>
                </a:ext>
              </a:extLst>
            </p:cNvPr>
            <p:cNvSpPr/>
            <p:nvPr/>
          </p:nvSpPr>
          <p:spPr>
            <a:xfrm>
              <a:off x="5177245" y="4362060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SA WG4 - Multimedia Codecs, Systems and Services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E9F87F4-D928-DC77-1820-659FBAC5F1B9}"/>
                </a:ext>
              </a:extLst>
            </p:cNvPr>
            <p:cNvSpPr/>
            <p:nvPr/>
          </p:nvSpPr>
          <p:spPr>
            <a:xfrm>
              <a:off x="5107360" y="2168691"/>
              <a:ext cx="109668" cy="31529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52967"/>
                  </a:lnTo>
                  <a:lnTo>
                    <a:pt x="109668" y="3152967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FD36A25-2D32-404B-6324-2A80DAD45A79}"/>
                </a:ext>
              </a:extLst>
            </p:cNvPr>
            <p:cNvSpPr/>
            <p:nvPr/>
          </p:nvSpPr>
          <p:spPr>
            <a:xfrm>
              <a:off x="5177245" y="5047488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SA WG5 - Management, Orchestration and Charging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BEF12BC-41A6-8DDB-914B-C23DA659D89E}"/>
                </a:ext>
              </a:extLst>
            </p:cNvPr>
            <p:cNvSpPr/>
            <p:nvPr/>
          </p:nvSpPr>
          <p:spPr>
            <a:xfrm>
              <a:off x="5107360" y="2168691"/>
              <a:ext cx="109668" cy="38383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838395"/>
                  </a:lnTo>
                  <a:lnTo>
                    <a:pt x="109668" y="3838395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74A3E09-8251-83D8-1149-811CCABDD145}"/>
                </a:ext>
              </a:extLst>
            </p:cNvPr>
            <p:cNvSpPr/>
            <p:nvPr/>
          </p:nvSpPr>
          <p:spPr>
            <a:xfrm>
              <a:off x="5177245" y="5732916"/>
              <a:ext cx="955103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SA WG6 - Application Enablement and Critical Communication Applications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9C0D78C-D24D-9908-7DB7-981479DEE86B}"/>
                </a:ext>
              </a:extLst>
            </p:cNvPr>
            <p:cNvSpPr/>
            <p:nvPr/>
          </p:nvSpPr>
          <p:spPr>
            <a:xfrm>
              <a:off x="6368547" y="1620349"/>
              <a:ext cx="1096684" cy="548342"/>
            </a:xfrm>
            <a:custGeom>
              <a:avLst/>
              <a:gdLst>
                <a:gd name="connsiteX0" fmla="*/ 0 w 1096684"/>
                <a:gd name="connsiteY0" fmla="*/ 54834 h 548342"/>
                <a:gd name="connsiteX1" fmla="*/ 54834 w 1096684"/>
                <a:gd name="connsiteY1" fmla="*/ 0 h 548342"/>
                <a:gd name="connsiteX2" fmla="*/ 1041850 w 1096684"/>
                <a:gd name="connsiteY2" fmla="*/ 0 h 548342"/>
                <a:gd name="connsiteX3" fmla="*/ 1096684 w 1096684"/>
                <a:gd name="connsiteY3" fmla="*/ 54834 h 548342"/>
                <a:gd name="connsiteX4" fmla="*/ 1096684 w 1096684"/>
                <a:gd name="connsiteY4" fmla="*/ 493508 h 548342"/>
                <a:gd name="connsiteX5" fmla="*/ 1041850 w 1096684"/>
                <a:gd name="connsiteY5" fmla="*/ 548342 h 548342"/>
                <a:gd name="connsiteX6" fmla="*/ 54834 w 1096684"/>
                <a:gd name="connsiteY6" fmla="*/ 548342 h 548342"/>
                <a:gd name="connsiteX7" fmla="*/ 0 w 1096684"/>
                <a:gd name="connsiteY7" fmla="*/ 493508 h 548342"/>
                <a:gd name="connsiteX8" fmla="*/ 0 w 1096684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684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1041850" y="0"/>
                  </a:lnTo>
                  <a:cubicBezTo>
                    <a:pt x="1072134" y="0"/>
                    <a:pt x="1096684" y="24550"/>
                    <a:pt x="1096684" y="54834"/>
                  </a:cubicBezTo>
                  <a:lnTo>
                    <a:pt x="1096684" y="493508"/>
                  </a:lnTo>
                  <a:cubicBezTo>
                    <a:pt x="1096684" y="523792"/>
                    <a:pt x="1072134" y="548342"/>
                    <a:pt x="1041850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540" tIns="36380" rIns="46540" bIns="363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i="0" u="none" kern="1200" dirty="0"/>
                <a:t>TSG CT – Core Network and Terminals</a:t>
              </a:r>
              <a:endParaRPr lang="en-GB" sz="1400" b="1" kern="120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D6876D-CFF0-EFB5-796F-D4CBFF81E06B}"/>
                </a:ext>
              </a:extLst>
            </p:cNvPr>
            <p:cNvSpPr/>
            <p:nvPr/>
          </p:nvSpPr>
          <p:spPr>
            <a:xfrm>
              <a:off x="6478216" y="2168691"/>
              <a:ext cx="109668" cy="4112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1256"/>
                  </a:lnTo>
                  <a:lnTo>
                    <a:pt x="109668" y="411256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C67C16D-F82F-B742-57B2-FE17E3F35B37}"/>
                </a:ext>
              </a:extLst>
            </p:cNvPr>
            <p:cNvSpPr/>
            <p:nvPr/>
          </p:nvSpPr>
          <p:spPr>
            <a:xfrm>
              <a:off x="6553782" y="2305777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i="0" u="none" kern="1200"/>
                <a:t>CT WG1 - User Equipment - Core Network Protocols</a:t>
              </a:r>
              <a:endParaRPr lang="en-GB" sz="1000" kern="120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DBC1C6-B33C-90F4-6FEF-CA35C8DCA783}"/>
                </a:ext>
              </a:extLst>
            </p:cNvPr>
            <p:cNvSpPr/>
            <p:nvPr/>
          </p:nvSpPr>
          <p:spPr>
            <a:xfrm>
              <a:off x="6478216" y="2168691"/>
              <a:ext cx="109668" cy="109668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96684"/>
                  </a:lnTo>
                  <a:lnTo>
                    <a:pt x="109668" y="1096684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4D4DA3-E6F4-AE3F-8F4A-831372E199B6}"/>
                </a:ext>
              </a:extLst>
            </p:cNvPr>
            <p:cNvSpPr/>
            <p:nvPr/>
          </p:nvSpPr>
          <p:spPr>
            <a:xfrm>
              <a:off x="6553782" y="2991205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i="0" u="none" kern="1200"/>
                <a:t>CT WG3 - Interworking with External Networks &amp; Policy and Charging Control</a:t>
              </a:r>
              <a:endParaRPr lang="en-GB" sz="1000" kern="120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A2CE491-5423-1800-9BC5-CC4B54EE1D83}"/>
                </a:ext>
              </a:extLst>
            </p:cNvPr>
            <p:cNvSpPr/>
            <p:nvPr/>
          </p:nvSpPr>
          <p:spPr>
            <a:xfrm>
              <a:off x="6478216" y="2168691"/>
              <a:ext cx="109668" cy="17821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82112"/>
                  </a:lnTo>
                  <a:lnTo>
                    <a:pt x="109668" y="1782112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6E4AA73-757C-5803-ABF3-B78192569CE5}"/>
                </a:ext>
              </a:extLst>
            </p:cNvPr>
            <p:cNvSpPr/>
            <p:nvPr/>
          </p:nvSpPr>
          <p:spPr>
            <a:xfrm>
              <a:off x="6553782" y="3676632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i="0" u="none" kern="1200"/>
                <a:t>CT WG4 - Core Network Protocols</a:t>
              </a:r>
              <a:endParaRPr lang="en-GB" sz="1000" kern="120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E35017-5711-7C94-684F-08A16B071823}"/>
                </a:ext>
              </a:extLst>
            </p:cNvPr>
            <p:cNvSpPr/>
            <p:nvPr/>
          </p:nvSpPr>
          <p:spPr>
            <a:xfrm>
              <a:off x="6478216" y="2168691"/>
              <a:ext cx="109668" cy="24675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67539"/>
                  </a:lnTo>
                  <a:lnTo>
                    <a:pt x="109668" y="2467539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F3E35D3-F342-980F-0061-DD33F08C3C4A}"/>
                </a:ext>
              </a:extLst>
            </p:cNvPr>
            <p:cNvSpPr/>
            <p:nvPr/>
          </p:nvSpPr>
          <p:spPr>
            <a:xfrm>
              <a:off x="6553782" y="4362060"/>
              <a:ext cx="877347" cy="548342"/>
            </a:xfrm>
            <a:custGeom>
              <a:avLst/>
              <a:gdLst>
                <a:gd name="connsiteX0" fmla="*/ 0 w 877347"/>
                <a:gd name="connsiteY0" fmla="*/ 54834 h 548342"/>
                <a:gd name="connsiteX1" fmla="*/ 54834 w 877347"/>
                <a:gd name="connsiteY1" fmla="*/ 0 h 548342"/>
                <a:gd name="connsiteX2" fmla="*/ 822513 w 877347"/>
                <a:gd name="connsiteY2" fmla="*/ 0 h 548342"/>
                <a:gd name="connsiteX3" fmla="*/ 877347 w 877347"/>
                <a:gd name="connsiteY3" fmla="*/ 54834 h 548342"/>
                <a:gd name="connsiteX4" fmla="*/ 877347 w 877347"/>
                <a:gd name="connsiteY4" fmla="*/ 493508 h 548342"/>
                <a:gd name="connsiteX5" fmla="*/ 822513 w 877347"/>
                <a:gd name="connsiteY5" fmla="*/ 548342 h 548342"/>
                <a:gd name="connsiteX6" fmla="*/ 54834 w 877347"/>
                <a:gd name="connsiteY6" fmla="*/ 548342 h 548342"/>
                <a:gd name="connsiteX7" fmla="*/ 0 w 877347"/>
                <a:gd name="connsiteY7" fmla="*/ 493508 h 548342"/>
                <a:gd name="connsiteX8" fmla="*/ 0 w 877347"/>
                <a:gd name="connsiteY8" fmla="*/ 54834 h 5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347" h="548342">
                  <a:moveTo>
                    <a:pt x="0" y="54834"/>
                  </a:moveTo>
                  <a:cubicBezTo>
                    <a:pt x="0" y="24550"/>
                    <a:pt x="24550" y="0"/>
                    <a:pt x="54834" y="0"/>
                  </a:cubicBezTo>
                  <a:lnTo>
                    <a:pt x="822513" y="0"/>
                  </a:lnTo>
                  <a:cubicBezTo>
                    <a:pt x="852797" y="0"/>
                    <a:pt x="877347" y="24550"/>
                    <a:pt x="877347" y="54834"/>
                  </a:cubicBezTo>
                  <a:lnTo>
                    <a:pt x="877347" y="493508"/>
                  </a:lnTo>
                  <a:cubicBezTo>
                    <a:pt x="877347" y="523792"/>
                    <a:pt x="852797" y="548342"/>
                    <a:pt x="822513" y="548342"/>
                  </a:cubicBezTo>
                  <a:lnTo>
                    <a:pt x="54834" y="548342"/>
                  </a:lnTo>
                  <a:cubicBezTo>
                    <a:pt x="24550" y="548342"/>
                    <a:pt x="0" y="523792"/>
                    <a:pt x="0" y="493508"/>
                  </a:cubicBezTo>
                  <a:lnTo>
                    <a:pt x="0" y="5483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35110" tIns="28760" rIns="35110" bIns="28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i="0" u="none" kern="1200" dirty="0"/>
                <a:t>CT WG6 - Smart Card Application Aspects</a:t>
              </a:r>
              <a:endParaRPr lang="en-GB" sz="1000" kern="1200" dirty="0"/>
            </a:p>
          </p:txBody>
        </p:sp>
      </p:grp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E99720F-8A1F-2F78-F9CB-7D5FD6B0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2447063"/>
            <a:ext cx="7601712" cy="3311306"/>
          </a:xfrm>
          <a:prstGeom prst="rect">
            <a:avLst/>
          </a:prstGeom>
        </p:spPr>
      </p:pic>
      <p:sp>
        <p:nvSpPr>
          <p:cNvPr id="34819" name="Rectangle 2">
            <a:extLst>
              <a:ext uri="{FF2B5EF4-FFF2-40B4-BE49-F238E27FC236}">
                <a16:creationId xmlns:a16="http://schemas.microsoft.com/office/drawing/2014/main" id="{2FDFEEB2-7CA6-4931-8194-69E55EC815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6238" y="122238"/>
            <a:ext cx="10515600" cy="1325562"/>
          </a:xfrm>
        </p:spPr>
        <p:txBody>
          <a:bodyPr/>
          <a:lstStyle/>
          <a:p>
            <a:r>
              <a:rPr lang="nb-NO" altLang="en-US" sz="3200" dirty="0">
                <a:solidFill>
                  <a:srgbClr val="C00000"/>
                </a:solidFill>
                <a:latin typeface="Montserrat" panose="00000500000000000000" pitchFamily="50" charset="0"/>
              </a:rPr>
              <a:t>Work Schedule driven by technical meetings</a:t>
            </a:r>
            <a:endParaRPr lang="en-US" altLang="en-US" sz="3200" dirty="0">
              <a:solidFill>
                <a:srgbClr val="C00000"/>
              </a:solidFill>
              <a:latin typeface="Montserrat" panose="00000500000000000000" pitchFamily="50" charset="0"/>
            </a:endParaRP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929F9FE-4BB5-4343-89E8-5BAA40C3A92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76239" y="2069810"/>
            <a:ext cx="4022026" cy="4065813"/>
          </a:xfrm>
        </p:spPr>
        <p:txBody>
          <a:bodyPr/>
          <a:lstStyle/>
          <a:p>
            <a:pPr algn="just"/>
            <a:r>
              <a:rPr lang="nb-NO" altLang="en-US" sz="1600" dirty="0">
                <a:latin typeface="Century Gothic" panose="020B0502020202020204" pitchFamily="34" charset="0"/>
              </a:rPr>
              <a:t>New work is initiated by member companies as Work Items, via Tdocs at meetings</a:t>
            </a:r>
          </a:p>
          <a:p>
            <a:pPr algn="just"/>
            <a:r>
              <a:rPr lang="nb-NO" altLang="en-US" sz="1600" dirty="0">
                <a:latin typeface="Century Gothic" panose="020B0502020202020204" pitchFamily="34" charset="0"/>
              </a:rPr>
              <a:t>Work Items are prioritised and allocated time for discussion during meetings</a:t>
            </a:r>
          </a:p>
          <a:p>
            <a:pPr algn="just"/>
            <a:r>
              <a:rPr lang="nb-NO" altLang="en-US" sz="1600" dirty="0">
                <a:latin typeface="Century Gothic" panose="020B0502020202020204" pitchFamily="34" charset="0"/>
              </a:rPr>
              <a:t>3GPP member companies may contribute to any work item, on equal terms</a:t>
            </a:r>
          </a:p>
          <a:p>
            <a:pPr algn="just"/>
            <a:r>
              <a:rPr lang="nb-NO" altLang="en-US" sz="1600" dirty="0">
                <a:latin typeface="Century Gothic" panose="020B0502020202020204" pitchFamily="34" charset="0"/>
              </a:rPr>
              <a:t>3GPP seeks consensus on all technical matters (but has mechanisms if consensus cannot be reached)</a:t>
            </a:r>
          </a:p>
          <a:p>
            <a:pPr algn="just"/>
            <a:r>
              <a:rPr lang="nb-NO" altLang="en-US" sz="1600" dirty="0">
                <a:latin typeface="Century Gothic" panose="020B0502020202020204" pitchFamily="34" charset="0"/>
              </a:rPr>
              <a:t>The Release deadline is respected. Unfinished work is deferred to a later release</a:t>
            </a:r>
            <a:endParaRPr lang="en-US" altLang="en-US" sz="1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B6B1049-B819-D79D-2DC5-AE02CF3E7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348531"/>
              </p:ext>
            </p:extLst>
          </p:nvPr>
        </p:nvGraphicFramePr>
        <p:xfrm>
          <a:off x="4983480" y="1875677"/>
          <a:ext cx="7208520" cy="4212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67" name="Title 1">
            <a:extLst>
              <a:ext uri="{FF2B5EF4-FFF2-40B4-BE49-F238E27FC236}">
                <a16:creationId xmlns:a16="http://schemas.microsoft.com/office/drawing/2014/main" id="{FA61A54E-80A4-4CA8-841F-A39A585B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7" y="83041"/>
            <a:ext cx="10515600" cy="1325563"/>
          </a:xfrm>
        </p:spPr>
        <p:txBody>
          <a:bodyPr/>
          <a:lstStyle/>
          <a:p>
            <a:r>
              <a:rPr lang="en-GB" altLang="en-US" dirty="0">
                <a:solidFill>
                  <a:srgbClr val="C00000"/>
                </a:solidFill>
                <a:latin typeface="Montserrat" panose="00000500000000000000" pitchFamily="50" charset="0"/>
              </a:rPr>
              <a:t>3GPP productivity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37D8E3A-0AC0-433D-A4EB-A572BDC03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53" y="1875677"/>
            <a:ext cx="5047380" cy="4351338"/>
          </a:xfrm>
        </p:spPr>
        <p:txBody>
          <a:bodyPr/>
          <a:lstStyle/>
          <a:p>
            <a:pPr>
              <a:defRPr/>
            </a:pPr>
            <a:r>
              <a:rPr lang="en-GB" altLang="en-US" sz="2000" dirty="0">
                <a:latin typeface="Montserrat" panose="00000500000000000000" pitchFamily="50" charset="0"/>
              </a:rPr>
              <a:t> </a:t>
            </a:r>
            <a:r>
              <a:rPr lang="en-GB" altLang="en-US" sz="1600" dirty="0">
                <a:latin typeface="Montserrat" panose="00000500000000000000" pitchFamily="50" charset="0"/>
              </a:rPr>
              <a:t>Release-based work</a:t>
            </a:r>
          </a:p>
          <a:p>
            <a:pPr lvl="1">
              <a:defRPr/>
            </a:pPr>
            <a:r>
              <a:rPr lang="en-GB" altLang="en-US" sz="1400" dirty="0">
                <a:latin typeface="Montserrat" panose="00000500000000000000" pitchFamily="50" charset="0"/>
              </a:rPr>
              <a:t>Releases are major packages of Features (There is a new 3GPP Release ~ every 15 – 24 months)</a:t>
            </a:r>
          </a:p>
          <a:p>
            <a:pPr lvl="1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A s</a:t>
            </a:r>
            <a:r>
              <a:rPr lang="en-US" altLang="en-US" sz="1400" dirty="0">
                <a:latin typeface="Montserrat" panose="00000500000000000000" pitchFamily="50" charset="0"/>
              </a:rPr>
              <a:t>t</a:t>
            </a:r>
            <a:r>
              <a:rPr lang="" altLang="en-US" sz="1400" dirty="0">
                <a:latin typeface="Montserrat" panose="00000500000000000000" pitchFamily="50" charset="0"/>
              </a:rPr>
              <a:t>rong commitment to time-lines guarantees reliable planning and time-to-market</a:t>
            </a:r>
          </a:p>
          <a:p>
            <a:pPr lvl="1">
              <a:defRPr/>
            </a:pPr>
            <a:r>
              <a:rPr lang="en-GB" altLang="en-US" sz="1400" dirty="0">
                <a:latin typeface="Montserrat" panose="00000500000000000000" pitchFamily="50" charset="0"/>
              </a:rPr>
              <a:t>The Work plan is built-up of Work Items that deliver the Features</a:t>
            </a:r>
          </a:p>
          <a:p>
            <a:pPr lvl="1">
              <a:defRPr/>
            </a:pPr>
            <a:r>
              <a:rPr lang="en-GB" altLang="en-US" sz="1400" dirty="0">
                <a:latin typeface="Montserrat" panose="00000500000000000000" pitchFamily="50" charset="0"/>
              </a:rPr>
              <a:t>Work Items: </a:t>
            </a:r>
          </a:p>
          <a:p>
            <a:pPr lvl="2">
              <a:spcBef>
                <a:spcPts val="0"/>
              </a:spcBef>
              <a:defRPr/>
            </a:pPr>
            <a:r>
              <a:rPr lang="en-GB" altLang="en-US" sz="1200" dirty="0">
                <a:latin typeface="Montserrat" panose="00000500000000000000" pitchFamily="50" charset="0"/>
              </a:rPr>
              <a:t>WI may cover more than one specification</a:t>
            </a:r>
          </a:p>
          <a:p>
            <a:pPr lvl="2">
              <a:spcBef>
                <a:spcPts val="0"/>
              </a:spcBef>
              <a:defRPr/>
            </a:pPr>
            <a:r>
              <a:rPr lang="en-GB" altLang="en-US" sz="1200" dirty="0">
                <a:latin typeface="Montserrat" panose="00000500000000000000" pitchFamily="50" charset="0"/>
              </a:rPr>
              <a:t>WI may cover more than one TSG or WG</a:t>
            </a:r>
          </a:p>
          <a:p>
            <a:pPr lvl="2">
              <a:spcBef>
                <a:spcPts val="0"/>
              </a:spcBef>
              <a:defRPr/>
            </a:pPr>
            <a:r>
              <a:rPr lang="en-GB" altLang="en-US" sz="1200" dirty="0">
                <a:latin typeface="Montserrat" panose="00000500000000000000" pitchFamily="50" charset="0"/>
              </a:rPr>
              <a:t>WI Description document exists for each WI</a:t>
            </a:r>
          </a:p>
          <a:p>
            <a:pPr marL="265113" lvl="1" indent="-265113">
              <a:buClrTx/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GB" altLang="en-US" sz="1600" dirty="0">
                <a:latin typeface="Montserrat" panose="00000500000000000000" pitchFamily="50" charset="0"/>
              </a:rPr>
              <a:t>Multiple releases are maintained in parallel</a:t>
            </a:r>
          </a:p>
          <a:p>
            <a:pPr>
              <a:defRPr/>
            </a:pPr>
            <a:r>
              <a:rPr lang="en-GB" altLang="en-US" sz="1600" dirty="0">
                <a:latin typeface="Montserrat" panose="00000500000000000000" pitchFamily="50" charset="0"/>
              </a:rPr>
              <a:t> See the 3GPP Work Plan for details of features:</a:t>
            </a:r>
          </a:p>
          <a:p>
            <a:pPr lvl="2">
              <a:defRPr/>
            </a:pPr>
            <a:r>
              <a:rPr lang="en-GB" altLang="en-US" sz="1200" dirty="0">
                <a:latin typeface="Montserrat" panose="00000500000000000000" pitchFamily="50" charset="0"/>
                <a:hlinkClick r:id="rId5"/>
              </a:rPr>
              <a:t>http://www.3gpp.org/Work-Plan</a:t>
            </a:r>
            <a:endParaRPr lang="en-GB" altLang="en-US" sz="1400" dirty="0">
              <a:latin typeface="Montserrat" panose="000005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756105-17B6-42B7-B48A-C44F3B9B7B4E}"/>
              </a:ext>
            </a:extLst>
          </p:cNvPr>
          <p:cNvSpPr txBox="1"/>
          <p:nvPr/>
        </p:nvSpPr>
        <p:spPr>
          <a:xfrm>
            <a:off x="6096000" y="2553648"/>
            <a:ext cx="3459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Montserrat" panose="00000500000000000000" pitchFamily="50" charset="0"/>
              </a:rPr>
              <a:t>Number of specifications (frozen Releases)</a:t>
            </a:r>
          </a:p>
        </p:txBody>
      </p:sp>
    </p:spTree>
    <p:extLst>
      <p:ext uri="{BB962C8B-B14F-4D97-AF65-F5344CB8AC3E}">
        <p14:creationId xmlns:p14="http://schemas.microsoft.com/office/powerpoint/2010/main" val="345988672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13BEEBA675044A96DE28BDD893E607" ma:contentTypeVersion="13" ma:contentTypeDescription="Create a new document." ma:contentTypeScope="" ma:versionID="128a8422487fc329a7dc26f28cf6102c">
  <xsd:schema xmlns:xsd="http://www.w3.org/2001/XMLSchema" xmlns:xs="http://www.w3.org/2001/XMLSchema" xmlns:p="http://schemas.microsoft.com/office/2006/metadata/properties" xmlns:ns3="679a257e-872f-4c98-9e8a-0a9c104f72cd" xmlns:ns4="280d8efa-eff2-4910-88d2-79ca146720c4" targetNamespace="http://schemas.microsoft.com/office/2006/metadata/properties" ma:root="true" ma:fieldsID="5ee17176e517ccea8510c39d83da9bad" ns3:_="" ns4:_="">
    <xsd:import namespace="679a257e-872f-4c98-9e8a-0a9c104f72cd"/>
    <xsd:import namespace="280d8efa-eff2-4910-88d2-79ca146720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a257e-872f-4c98-9e8a-0a9c104f7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d8efa-eff2-4910-88d2-79ca146720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458B13-1493-454A-A724-E63BBA19DD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9a257e-872f-4c98-9e8a-0a9c104f72cd"/>
    <ds:schemaRef ds:uri="280d8efa-eff2-4910-88d2-79ca146720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28A70F-161F-4FA9-B193-C97FB71CE3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40F517-45A4-486D-BDBB-01E4DE03B032}">
  <ds:schemaRefs>
    <ds:schemaRef ds:uri="http://purl.org/dc/elements/1.1/"/>
    <ds:schemaRef ds:uri="http://schemas.microsoft.com/office/2006/metadata/properties"/>
    <ds:schemaRef ds:uri="679a257e-872f-4c98-9e8a-0a9c104f72c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280d8efa-eff2-4910-88d2-79ca146720c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12105</TotalTime>
  <Words>2198</Words>
  <Application>Microsoft Office PowerPoint</Application>
  <PresentationFormat>Widescreen</PresentationFormat>
  <Paragraphs>291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Montserrat</vt:lpstr>
      <vt:lpstr>Times New Roman</vt:lpstr>
      <vt:lpstr>Office Theme</vt:lpstr>
      <vt:lpstr>Introducing 3GPP</vt:lpstr>
      <vt:lpstr>Content</vt:lpstr>
      <vt:lpstr>The role of 3GPP</vt:lpstr>
      <vt:lpstr>3GPP – How the project Works</vt:lpstr>
      <vt:lpstr>3GPP Membership</vt:lpstr>
      <vt:lpstr>3GPP standards eco-system </vt:lpstr>
      <vt:lpstr>Technical Specification Groups</vt:lpstr>
      <vt:lpstr>Work Schedule driven by technical meetings</vt:lpstr>
      <vt:lpstr>3GPP productivity</vt:lpstr>
      <vt:lpstr>Three stage approach to Features, through Releases</vt:lpstr>
      <vt:lpstr>Bringing the work into the groups</vt:lpstr>
      <vt:lpstr>PowerPoint Presentation</vt:lpstr>
      <vt:lpstr>Rel-19 takes shape (RAN)</vt:lpstr>
      <vt:lpstr>Rel-19 takes shape (SA)</vt:lpstr>
      <vt:lpstr>PowerPoint Presentation</vt:lpstr>
      <vt:lpstr>For more info on 3GPP…</vt:lpstr>
      <vt:lpstr>Concluding thoughts</vt:lpstr>
    </vt:vector>
  </TitlesOfParts>
  <Company>3GPP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3GPP template</dc:title>
  <dc:creator>Kevin Flynn</dc:creator>
  <dc:description>© 3GPP 2018</dc:description>
  <cp:lastModifiedBy>Kevin Flynn</cp:lastModifiedBy>
  <cp:revision>1029</cp:revision>
  <cp:lastPrinted>2019-09-25T11:24:01Z</cp:lastPrinted>
  <dcterms:created xsi:type="dcterms:W3CDTF">2010-02-05T13:52:04Z</dcterms:created>
  <dcterms:modified xsi:type="dcterms:W3CDTF">2024-10-08T12:22:11Z</dcterms:modified>
  <cp:contentStatus>Template 2017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0x010100BB13BEEBA675044A96DE28BDD893E607</vt:lpwstr>
  </property>
</Properties>
</file>