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47" autoAdjust="0"/>
    <p:restoredTop sz="94653"/>
  </p:normalViewPr>
  <p:slideViewPr>
    <p:cSldViewPr snapToGrid="0" snapToObjects="1" showGuides="1">
      <p:cViewPr varScale="1">
        <p:scale>
          <a:sx n="119" d="100"/>
          <a:sy n="119" d="100"/>
        </p:scale>
        <p:origin x="108" y="4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389B2D-7180-4E7E-A42B-26C609C27809}" type="datetimeFigureOut">
              <a:rPr lang="es-ES_tradnl" smtClean="0"/>
              <a:t>13/03/2018</a:t>
            </a:fld>
            <a:endParaRPr lang="es-ES_trad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5FA6-819E-4F89-80A3-E2A6C4A68ACE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04128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7313" y="744538"/>
            <a:ext cx="6607175" cy="3717925"/>
          </a:xfrm>
          <a:ln/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 dirty="0" smtClean="0">
              <a:cs typeface="Arial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42D8ED-8F7B-47C6-8A8B-E0C58FE43BB7}" type="slidenum">
              <a:rPr lang="en-US" altLang="en-US" smtClean="0">
                <a:cs typeface="Arial" charset="0"/>
              </a:rPr>
              <a:pPr/>
              <a:t>1</a:t>
            </a:fld>
            <a:endParaRPr lang="en-US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03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7313" y="744538"/>
            <a:ext cx="6607175" cy="3717925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0D5636-5974-4924-9EB0-3C4A351540D2}" type="slidenum">
              <a:rPr lang="en-US" altLang="en-US" smtClean="0">
                <a:cs typeface="Arial" charset="0"/>
              </a:rPr>
              <a:pPr/>
              <a:t>4</a:t>
            </a:fld>
            <a:endParaRPr lang="en-US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862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7313" y="744538"/>
            <a:ext cx="6607175" cy="3717925"/>
          </a:xfrm>
          <a:ln/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lvl="1"/>
            <a:endParaRPr lang="en-US" altLang="en-US" sz="1600" dirty="0">
              <a:solidFill>
                <a:srgbClr val="2E2E2E"/>
              </a:solidFill>
              <a:cs typeface="Arial" charset="0"/>
            </a:endParaRP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BE2FF0-DCE0-4110-9E38-BE881DC92FCF}" type="slidenum">
              <a:rPr lang="en-US" altLang="en-US" smtClean="0">
                <a:cs typeface="Arial" charset="0"/>
              </a:rPr>
              <a:pPr/>
              <a:t>5</a:t>
            </a:fld>
            <a:endParaRPr lang="en-US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631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7313" y="744538"/>
            <a:ext cx="6607175" cy="3717925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0D5636-5974-4924-9EB0-3C4A351540D2}" type="slidenum">
              <a:rPr lang="en-US" altLang="en-US" smtClean="0">
                <a:cs typeface="Arial" charset="0"/>
              </a:rPr>
              <a:pPr/>
              <a:t>6</a:t>
            </a:fld>
            <a:endParaRPr lang="en-US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886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7313" y="744538"/>
            <a:ext cx="6607175" cy="3717925"/>
          </a:xfrm>
          <a:ln/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lvl="1"/>
            <a:endParaRPr lang="en-US" altLang="en-US" sz="1600" dirty="0">
              <a:solidFill>
                <a:srgbClr val="2E2E2E"/>
              </a:solidFill>
              <a:cs typeface="Arial" charset="0"/>
            </a:endParaRP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BE2FF0-DCE0-4110-9E38-BE881DC92FCF}" type="slidenum">
              <a:rPr lang="en-US" altLang="en-US" smtClean="0">
                <a:cs typeface="Arial" charset="0"/>
              </a:rPr>
              <a:pPr/>
              <a:t>7</a:t>
            </a:fld>
            <a:endParaRPr lang="en-US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216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7313" y="744538"/>
            <a:ext cx="6607175" cy="3717925"/>
          </a:xfrm>
          <a:ln/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 dirty="0" smtClean="0">
              <a:cs typeface="Arial" charset="0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42D8ED-8F7B-47C6-8A8B-E0C58FE43BB7}" type="slidenum">
              <a:rPr lang="en-US" altLang="en-US" smtClean="0">
                <a:cs typeface="Arial" charset="0"/>
              </a:rPr>
              <a:pPr/>
              <a:t>8</a:t>
            </a:fld>
            <a:endParaRPr lang="en-US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72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0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582083"/>
            <a:ext cx="2743200" cy="52599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582083"/>
            <a:ext cx="8026400" cy="52599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3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4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5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5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5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3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7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03250"/>
            <a:ext cx="4011084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603251"/>
            <a:ext cx="6815667" cy="51223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2904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4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50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5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70972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68501"/>
            <a:ext cx="109728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3600" y="617643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63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3"/>
            <a:ext cx="12169333" cy="5676433"/>
          </a:xfrm>
          <a:prstGeom prst="rect">
            <a:avLst/>
          </a:prstGeom>
        </p:spPr>
      </p:pic>
      <p:sp>
        <p:nvSpPr>
          <p:cNvPr id="16388" name="Subtitle 2"/>
          <p:cNvSpPr txBox="1">
            <a:spLocks/>
          </p:cNvSpPr>
          <p:nvPr/>
        </p:nvSpPr>
        <p:spPr bwMode="auto">
          <a:xfrm>
            <a:off x="88853" y="4906604"/>
            <a:ext cx="6570663" cy="74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None/>
            </a:pPr>
            <a:endParaRPr lang="en-US" altLang="en-US" sz="1800" dirty="0">
              <a:solidFill>
                <a:srgbClr val="3E8937"/>
              </a:solidFill>
              <a:latin typeface="Gisha" panose="020B0502040204020203" pitchFamily="34" charset="-79"/>
              <a:cs typeface="Gisha" panose="020B0502040204020203" pitchFamily="34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54895" y="3331611"/>
            <a:ext cx="59022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b="1" dirty="0" smtClean="0">
                <a:solidFill>
                  <a:srgbClr val="3E8937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Energy </a:t>
            </a:r>
            <a:r>
              <a:rPr lang="en-US" altLang="en-US" sz="2800" b="1" dirty="0" smtClean="0">
                <a:solidFill>
                  <a:srgbClr val="3E8937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efficiency and Green ICT standards for </a:t>
            </a:r>
            <a:r>
              <a:rPr lang="en-US" altLang="en-US" sz="2800" b="1" dirty="0">
                <a:solidFill>
                  <a:srgbClr val="3E8937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5G developed by ITU-T SG5</a:t>
            </a:r>
            <a:endParaRPr lang="en-US" altLang="en-US" sz="4000" dirty="0">
              <a:solidFill>
                <a:srgbClr val="3E893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isha" panose="020B0502040204020203" pitchFamily="34" charset="-79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60516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349" y="1269819"/>
            <a:ext cx="7317317" cy="429101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Clr>
                <a:srgbClr val="006000"/>
              </a:buClr>
              <a:buFont typeface="Wingdings" panose="05000000000000000000" pitchFamily="2" charset="2"/>
              <a:buChar char="§"/>
              <a:defRPr/>
            </a:pPr>
            <a:r>
              <a:rPr lang="en-US" sz="1600" dirty="0" smtClean="0"/>
              <a:t>Studying ICT environmental aspects of electromagnetic phenomena and climate change and </a:t>
            </a:r>
            <a:r>
              <a:rPr lang="en-US" sz="1600" b="1" dirty="0" smtClean="0"/>
              <a:t>protection of telecommunication networks and equipment from interference and lightning</a:t>
            </a:r>
            <a:r>
              <a:rPr lang="en-US" sz="1600" dirty="0" smtClean="0"/>
              <a:t>.</a:t>
            </a:r>
          </a:p>
          <a:p>
            <a:pPr>
              <a:lnSpc>
                <a:spcPct val="90000"/>
              </a:lnSpc>
              <a:buClr>
                <a:srgbClr val="006000"/>
              </a:buClr>
              <a:buFont typeface="Wingdings" panose="05000000000000000000" pitchFamily="2" charset="2"/>
              <a:buChar char="§"/>
              <a:defRPr/>
            </a:pPr>
            <a:endParaRPr lang="en-US" sz="1600" dirty="0" smtClean="0"/>
          </a:p>
          <a:p>
            <a:pPr>
              <a:lnSpc>
                <a:spcPct val="90000"/>
              </a:lnSpc>
              <a:buClr>
                <a:srgbClr val="006000"/>
              </a:buClr>
              <a:buFont typeface="Wingdings" panose="05000000000000000000" pitchFamily="2" charset="2"/>
              <a:buChar char="§"/>
              <a:defRPr/>
            </a:pPr>
            <a:r>
              <a:rPr lang="en-US" sz="1600" dirty="0" smtClean="0"/>
              <a:t>Studies related to </a:t>
            </a:r>
            <a:r>
              <a:rPr lang="en-US" sz="1600" b="1" dirty="0" smtClean="0"/>
              <a:t>electromagnetic compatibility (EMC</a:t>
            </a:r>
            <a:r>
              <a:rPr lang="en-US" sz="1600" dirty="0" smtClean="0"/>
              <a:t>), to safety and </a:t>
            </a:r>
            <a:r>
              <a:rPr lang="en-US" sz="1600" b="1" dirty="0" smtClean="0"/>
              <a:t>to health effects connected with electromagnetic fields p</a:t>
            </a:r>
            <a:r>
              <a:rPr lang="en-US" sz="1600" dirty="0" smtClean="0"/>
              <a:t>roduced by telecommunication installations and devices, including cellular phones.</a:t>
            </a:r>
          </a:p>
          <a:p>
            <a:pPr>
              <a:lnSpc>
                <a:spcPct val="90000"/>
              </a:lnSpc>
              <a:buClr>
                <a:srgbClr val="006000"/>
              </a:buClr>
              <a:buFont typeface="Wingdings" panose="05000000000000000000" pitchFamily="2" charset="2"/>
              <a:buChar char="§"/>
              <a:defRPr/>
            </a:pPr>
            <a:endParaRPr lang="en-US" sz="1600" dirty="0" smtClean="0"/>
          </a:p>
          <a:p>
            <a:pPr>
              <a:lnSpc>
                <a:spcPct val="90000"/>
              </a:lnSpc>
              <a:buClr>
                <a:srgbClr val="006000"/>
              </a:buClr>
              <a:buFont typeface="Wingdings" panose="05000000000000000000" pitchFamily="2" charset="2"/>
              <a:buChar char="§"/>
              <a:defRPr/>
            </a:pPr>
            <a:r>
              <a:rPr lang="en-US" sz="1600" dirty="0" smtClean="0"/>
              <a:t>Studies on methodologies for </a:t>
            </a:r>
            <a:r>
              <a:rPr lang="en-US" sz="1600" b="1" dirty="0" smtClean="0"/>
              <a:t>assessing the environmental impact of ICT</a:t>
            </a:r>
            <a:r>
              <a:rPr lang="en-US" sz="1600" dirty="0" smtClean="0"/>
              <a:t>, publishing guidelines for using ICTs in an eco-friendly way, tackling </a:t>
            </a:r>
            <a:r>
              <a:rPr lang="en-US" sz="1600" b="1" dirty="0" smtClean="0"/>
              <a:t>e-waste issues</a:t>
            </a:r>
            <a:r>
              <a:rPr lang="en-US" sz="1600" dirty="0" smtClean="0"/>
              <a:t>, </a:t>
            </a:r>
            <a:r>
              <a:rPr lang="en-US" sz="1600" b="1" dirty="0" smtClean="0"/>
              <a:t>energy efficiency </a:t>
            </a:r>
            <a:r>
              <a:rPr lang="en-US" sz="1600" dirty="0" smtClean="0"/>
              <a:t>and </a:t>
            </a:r>
            <a:r>
              <a:rPr lang="en-US" sz="1600" b="1" dirty="0" smtClean="0"/>
              <a:t>power feeding systems</a:t>
            </a:r>
            <a:r>
              <a:rPr lang="en-US" sz="1600" dirty="0" smtClean="0"/>
              <a:t>.</a:t>
            </a:r>
          </a:p>
          <a:p>
            <a:pPr>
              <a:lnSpc>
                <a:spcPct val="90000"/>
              </a:lnSpc>
              <a:buClr>
                <a:srgbClr val="006000"/>
              </a:buClr>
              <a:buFont typeface="Wingdings" panose="05000000000000000000" pitchFamily="2" charset="2"/>
              <a:buChar char="§"/>
              <a:defRPr/>
            </a:pPr>
            <a:endParaRPr lang="en-US" sz="1600" dirty="0" smtClean="0"/>
          </a:p>
          <a:p>
            <a:pPr>
              <a:lnSpc>
                <a:spcPct val="90000"/>
              </a:lnSpc>
              <a:buClr>
                <a:srgbClr val="006000"/>
              </a:buClr>
              <a:buFont typeface="Wingdings" panose="05000000000000000000" pitchFamily="2" charset="2"/>
              <a:buChar char="§"/>
              <a:defRPr/>
            </a:pPr>
            <a:r>
              <a:rPr lang="en-US" sz="1600" dirty="0" smtClean="0"/>
              <a:t>Studies on how to use ICT </a:t>
            </a:r>
            <a:r>
              <a:rPr lang="en-US" sz="1600" b="1" dirty="0" smtClean="0"/>
              <a:t>to help countries </a:t>
            </a:r>
            <a:r>
              <a:rPr lang="en-US" sz="1600" dirty="0" smtClean="0"/>
              <a:t>and the ICT sector </a:t>
            </a:r>
            <a:r>
              <a:rPr lang="en-US" sz="1600" b="1" dirty="0" smtClean="0"/>
              <a:t>to adapt to the effects </a:t>
            </a:r>
            <a:r>
              <a:rPr lang="en-US" sz="1600" dirty="0" smtClean="0"/>
              <a:t>of environmental challenges, </a:t>
            </a:r>
            <a:r>
              <a:rPr lang="en-US" sz="1600" b="1" dirty="0" smtClean="0"/>
              <a:t>including climate change.</a:t>
            </a:r>
          </a:p>
          <a:p>
            <a:pPr>
              <a:lnSpc>
                <a:spcPct val="90000"/>
              </a:lnSpc>
              <a:buClr>
                <a:srgbClr val="006000"/>
              </a:buClr>
              <a:buFont typeface="Wingdings" panose="05000000000000000000" pitchFamily="2" charset="2"/>
              <a:buChar char="§"/>
              <a:defRPr/>
            </a:pPr>
            <a:endParaRPr lang="en-US" sz="1600" b="1" dirty="0" smtClean="0"/>
          </a:p>
          <a:p>
            <a:pPr>
              <a:lnSpc>
                <a:spcPct val="90000"/>
              </a:lnSpc>
              <a:buClr>
                <a:srgbClr val="006000"/>
              </a:buClr>
              <a:buFont typeface="Wingdings" panose="05000000000000000000" pitchFamily="2" charset="2"/>
              <a:buChar char="§"/>
              <a:defRPr/>
            </a:pPr>
            <a:r>
              <a:rPr lang="en-US" sz="1600" dirty="0" smtClean="0"/>
              <a:t>It is also identifying the needs for more consistent and </a:t>
            </a:r>
            <a:r>
              <a:rPr lang="en-US" sz="1600" dirty="0" err="1" smtClean="0"/>
              <a:t>standardised</a:t>
            </a:r>
            <a:r>
              <a:rPr lang="en-US" sz="1600" dirty="0" smtClean="0"/>
              <a:t> </a:t>
            </a:r>
            <a:r>
              <a:rPr lang="en-US" sz="1600" b="1" dirty="0" smtClean="0"/>
              <a:t>eco-friendly practices for the ICT sector</a:t>
            </a:r>
            <a:r>
              <a:rPr lang="en-US" sz="1600" dirty="0" smtClean="0"/>
              <a:t> (e.g. labelling, procurement practices, eco-rating schemes for mobile phones)</a:t>
            </a:r>
            <a:endParaRPr lang="en-US" sz="1600" kern="1200" dirty="0">
              <a:solidFill>
                <a:schemeClr val="tx1"/>
              </a:solidFill>
              <a:latin typeface="Gisha" panose="020B0502040204020203" pitchFamily="34" charset="-79"/>
              <a:ea typeface="宋体" panose="02010600030101010101" pitchFamily="2" charset="-122"/>
              <a:cs typeface="Gisha" panose="020B0502040204020203" pitchFamily="34" charset="-79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705864" y="238439"/>
            <a:ext cx="98890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E438A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rgbClr val="5C5C5C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Ø"/>
              <a:defRPr sz="2800">
                <a:solidFill>
                  <a:srgbClr val="5C5C5C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§"/>
              <a:defRPr sz="2400">
                <a:solidFill>
                  <a:srgbClr val="5C5C5C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en-US" sz="2800" b="1" kern="0" dirty="0" smtClean="0">
                <a:solidFill>
                  <a:schemeClr val="tx2"/>
                </a:solidFill>
                <a:latin typeface="Gisha" panose="020B0502040204020203" pitchFamily="34" charset="-79"/>
                <a:ea typeface="+mj-ea"/>
                <a:cs typeface="Gisha" panose="020B0502040204020203" pitchFamily="34" charset="-79"/>
              </a:rPr>
              <a:t>ITU-T Study Group 5</a:t>
            </a:r>
            <a:endParaRPr lang="en-US" altLang="en-US" sz="2800" b="1" kern="0" dirty="0">
              <a:solidFill>
                <a:schemeClr val="tx2"/>
              </a:solidFill>
              <a:latin typeface="Gisha" panose="020B0502040204020203" pitchFamily="34" charset="-79"/>
              <a:ea typeface="+mj-ea"/>
              <a:cs typeface="Gisha" panose="020B0502040204020203" pitchFamily="34" charset="-79"/>
            </a:endParaRPr>
          </a:p>
        </p:txBody>
      </p:sp>
      <p:sp>
        <p:nvSpPr>
          <p:cNvPr id="13318" name="Rectangle 3"/>
          <p:cNvSpPr txBox="1">
            <a:spLocks noChangeArrowheads="1"/>
          </p:cNvSpPr>
          <p:nvPr/>
        </p:nvSpPr>
        <p:spPr bwMode="auto">
          <a:xfrm>
            <a:off x="89942" y="686329"/>
            <a:ext cx="372688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285750" indent="-285750"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25000"/>
              </a:spcBef>
              <a:spcAft>
                <a:spcPct val="25000"/>
              </a:spcAft>
              <a:buFont typeface="Wingdings" pitchFamily="2" charset="2"/>
              <a:buNone/>
            </a:pPr>
            <a:r>
              <a:rPr lang="de-DE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Tasks </a:t>
            </a:r>
            <a:r>
              <a:rPr lang="de-DE" altLang="en-US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and</a:t>
            </a:r>
            <a:r>
              <a:rPr lang="de-DE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 </a:t>
            </a:r>
            <a:r>
              <a:rPr lang="de-DE" altLang="en-US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objectives</a:t>
            </a:r>
            <a:endParaRPr lang="de-DE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pic>
        <p:nvPicPr>
          <p:cNvPr id="13319" name="Picture 5" descr="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933" y="3200400"/>
            <a:ext cx="1593851" cy="1813809"/>
          </a:xfrm>
          <a:prstGeom prst="rect">
            <a:avLst/>
          </a:prstGeom>
          <a:solidFill>
            <a:srgbClr val="C5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625">
            <a:off x="9558370" y="1215284"/>
            <a:ext cx="1686984" cy="2432286"/>
          </a:xfrm>
          <a:prstGeom prst="rect">
            <a:avLst/>
          </a:prstGeom>
          <a:solidFill>
            <a:srgbClr val="C5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8433" y="1514451"/>
            <a:ext cx="1686984" cy="2282603"/>
          </a:xfrm>
          <a:prstGeom prst="rect">
            <a:avLst/>
          </a:prstGeom>
          <a:solidFill>
            <a:srgbClr val="C5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59057">
            <a:off x="8054793" y="4002981"/>
            <a:ext cx="1693333" cy="2157999"/>
          </a:xfrm>
          <a:prstGeom prst="rect">
            <a:avLst/>
          </a:prstGeom>
          <a:solidFill>
            <a:srgbClr val="C5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1834" y="4465638"/>
            <a:ext cx="1748367" cy="1522412"/>
          </a:xfrm>
          <a:prstGeom prst="rect">
            <a:avLst/>
          </a:prstGeom>
          <a:solidFill>
            <a:srgbClr val="C5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ontent Placeholder 3"/>
          <p:cNvSpPr txBox="1">
            <a:spLocks/>
          </p:cNvSpPr>
          <p:nvPr/>
        </p:nvSpPr>
        <p:spPr>
          <a:xfrm>
            <a:off x="365983" y="5383776"/>
            <a:ext cx="10358965" cy="58738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US" altLang="fr-FR" sz="1800" b="1" kern="0" dirty="0" smtClean="0">
                <a:solidFill>
                  <a:srgbClr val="C00000"/>
                </a:solidFill>
              </a:rPr>
              <a:t>Next meeting:  </a:t>
            </a:r>
            <a:r>
              <a:rPr lang="en-US" altLang="fr-FR" sz="1800" kern="0" dirty="0" smtClean="0">
                <a:solidFill>
                  <a:srgbClr val="FF0000"/>
                </a:solidFill>
              </a:rPr>
              <a:t>11 -21 September 2018, Geneva</a:t>
            </a:r>
          </a:p>
          <a:p>
            <a:pPr lvl="1">
              <a:buFont typeface="Wingdings" pitchFamily="2" charset="2"/>
              <a:buNone/>
              <a:defRPr/>
            </a:pPr>
            <a:endParaRPr lang="en-US" altLang="fr-FR" sz="1800" i="1" kern="0" dirty="0" smtClean="0">
              <a:solidFill>
                <a:srgbClr val="00B05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fr-FR" sz="1800" kern="0" dirty="0" smtClean="0">
              <a:solidFill>
                <a:srgbClr val="2E2E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5146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0" y="221378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E438A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rgbClr val="5C5C5C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Ø"/>
              <a:defRPr sz="2800">
                <a:solidFill>
                  <a:srgbClr val="5C5C5C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§"/>
              <a:defRPr sz="2400">
                <a:solidFill>
                  <a:srgbClr val="5C5C5C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en-US" sz="2800" b="1" kern="0" dirty="0">
                <a:solidFill>
                  <a:schemeClr val="tx2"/>
                </a:solidFill>
                <a:latin typeface="Gisha" panose="020B0502040204020203" pitchFamily="34" charset="-79"/>
                <a:ea typeface="+mj-ea"/>
                <a:cs typeface="Gisha" panose="020B0502040204020203" pitchFamily="34" charset="-79"/>
              </a:rPr>
              <a:t>Working Party </a:t>
            </a:r>
            <a:r>
              <a:rPr lang="en-US" altLang="en-US" sz="2800" b="1" kern="0" dirty="0" smtClean="0">
                <a:solidFill>
                  <a:schemeClr val="tx2"/>
                </a:solidFill>
                <a:latin typeface="Gisha" panose="020B0502040204020203" pitchFamily="34" charset="-79"/>
                <a:ea typeface="+mj-ea"/>
                <a:cs typeface="Gisha" panose="020B0502040204020203" pitchFamily="34" charset="-79"/>
              </a:rPr>
              <a:t>2/5</a:t>
            </a:r>
            <a:r>
              <a:rPr lang="en-US" altLang="en-US" sz="2800" b="1" kern="0" dirty="0">
                <a:solidFill>
                  <a:schemeClr val="tx2"/>
                </a:solidFill>
                <a:latin typeface="Gisha" panose="020B0502040204020203" pitchFamily="34" charset="-79"/>
                <a:ea typeface="+mj-ea"/>
                <a:cs typeface="Gisha" panose="020B0502040204020203" pitchFamily="34" charset="-79"/>
              </a:rPr>
              <a:t>: ICT And Climate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10969" y="887742"/>
            <a:ext cx="10381556" cy="5112568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006000"/>
              </a:buClr>
              <a:buNone/>
              <a:defRPr/>
            </a:pPr>
            <a:r>
              <a:rPr lang="en-US" b="1" dirty="0">
                <a:latin typeface="Calibri"/>
                <a:ea typeface="+mj-ea"/>
                <a:cs typeface="Calibri"/>
              </a:rPr>
              <a:t>Work areas:</a:t>
            </a:r>
          </a:p>
          <a:p>
            <a:pPr>
              <a:lnSpc>
                <a:spcPct val="150000"/>
              </a:lnSpc>
              <a:buClr>
                <a:srgbClr val="006C31"/>
              </a:buClr>
              <a:buFont typeface="Wingdings" panose="05000000000000000000" pitchFamily="2" charset="2"/>
              <a:buChar char="§"/>
              <a:defRPr/>
            </a:pPr>
            <a:r>
              <a:rPr lang="en-US" sz="18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Q6/5</a:t>
            </a:r>
            <a:r>
              <a:rPr lang="en-US" sz="1800" b="1" dirty="0" smtClean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 - Achieving energy efficiency and smart energy </a:t>
            </a:r>
            <a:endParaRPr lang="en-US" sz="1800" b="1" kern="1200" dirty="0">
              <a:solidFill>
                <a:schemeClr val="tx1"/>
              </a:solidFill>
              <a:latin typeface="Gisha" panose="020B0502040204020203" pitchFamily="34" charset="-79"/>
              <a:ea typeface="宋体" panose="02010600030101010101" pitchFamily="2" charset="-122"/>
              <a:cs typeface="Gisha" panose="020B0502040204020203" pitchFamily="34" charset="-79"/>
            </a:endParaRPr>
          </a:p>
          <a:p>
            <a:pPr>
              <a:lnSpc>
                <a:spcPct val="150000"/>
              </a:lnSpc>
              <a:buClr>
                <a:srgbClr val="006C31"/>
              </a:buClr>
              <a:buFont typeface="Wingdings" panose="05000000000000000000" pitchFamily="2" charset="2"/>
              <a:buChar char="§"/>
              <a:defRPr/>
            </a:pPr>
            <a:r>
              <a:rPr lang="en-US" sz="18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Q7/5</a:t>
            </a:r>
            <a:r>
              <a:rPr lang="en-US" sz="1800" b="1" dirty="0" smtClean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 - Circular economy including e-waste </a:t>
            </a:r>
            <a:endParaRPr lang="en-US" sz="1800" b="1" kern="1200" dirty="0">
              <a:solidFill>
                <a:schemeClr val="tx1"/>
              </a:solidFill>
              <a:latin typeface="Gisha" panose="020B0502040204020203" pitchFamily="34" charset="-79"/>
              <a:ea typeface="宋体" panose="02010600030101010101" pitchFamily="2" charset="-122"/>
              <a:cs typeface="Gisha" panose="020B0502040204020203" pitchFamily="34" charset="-79"/>
            </a:endParaRPr>
          </a:p>
          <a:p>
            <a:pPr>
              <a:lnSpc>
                <a:spcPct val="150000"/>
              </a:lnSpc>
              <a:buClr>
                <a:srgbClr val="006C31"/>
              </a:buClr>
              <a:buFont typeface="Wingdings" panose="05000000000000000000" pitchFamily="2" charset="2"/>
              <a:buChar char="§"/>
              <a:defRPr/>
            </a:pPr>
            <a:r>
              <a:rPr lang="en-US" sz="18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Q9/5</a:t>
            </a:r>
            <a:r>
              <a:rPr lang="en-US" sz="1800" b="1" dirty="0" smtClean="0">
                <a:solidFill>
                  <a:schemeClr val="tx1"/>
                </a:solidFill>
                <a:latin typeface="Gisha" panose="020B0502040204020203" pitchFamily="34" charset="-79"/>
                <a:ea typeface="宋体" panose="02010600030101010101" pitchFamily="2" charset="-122"/>
                <a:cs typeface="Gisha" panose="020B0502040204020203" pitchFamily="34" charset="-79"/>
              </a:rPr>
              <a:t> - Climate change and assessment of information and communication technology (ICT) in the framework of the Sustainable Development Goals (SDGs) </a:t>
            </a:r>
            <a:endParaRPr lang="en-US" sz="1800" b="1" kern="1200" dirty="0">
              <a:solidFill>
                <a:schemeClr val="tx1"/>
              </a:solidFill>
              <a:latin typeface="Gisha" panose="020B0502040204020203" pitchFamily="34" charset="-79"/>
              <a:ea typeface="宋体" panose="02010600030101010101" pitchFamily="2" charset="-122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7173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1"/>
          <p:cNvSpPr txBox="1">
            <a:spLocks/>
          </p:cNvSpPr>
          <p:nvPr/>
        </p:nvSpPr>
        <p:spPr>
          <a:xfrm>
            <a:off x="421442" y="1966206"/>
            <a:ext cx="7112328" cy="181371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9pPr>
          </a:lstStyle>
          <a:p>
            <a:pPr>
              <a:buClr>
                <a:srgbClr val="3E8937"/>
              </a:buClr>
              <a:defRPr/>
            </a:pPr>
            <a:r>
              <a:rPr lang="en-US" sz="2000" b="1" kern="0" dirty="0">
                <a:solidFill>
                  <a:schemeClr val="tx1"/>
                </a:solidFill>
                <a:cs typeface="Gisha" panose="020B0502040204020203" pitchFamily="34" charset="-79"/>
              </a:rPr>
              <a:t>Metrics and measurement methods defined for broadband wireline/wireless equipment and small networking devices</a:t>
            </a:r>
          </a:p>
          <a:p>
            <a:pPr>
              <a:buClr>
                <a:srgbClr val="3E8937"/>
              </a:buClr>
              <a:defRPr/>
            </a:pPr>
            <a:r>
              <a:rPr lang="en-US" sz="2000" b="1" kern="0" dirty="0">
                <a:solidFill>
                  <a:schemeClr val="tx1"/>
                </a:solidFill>
                <a:cs typeface="Gisha" panose="020B0502040204020203" pitchFamily="34" charset="-79"/>
              </a:rPr>
              <a:t>These metrics allow for comparisons of equipment within the same class (e.g. equipment using the same technologies)</a:t>
            </a:r>
          </a:p>
        </p:txBody>
      </p:sp>
      <p:sp>
        <p:nvSpPr>
          <p:cNvPr id="47109" name="Rectangle 9"/>
          <p:cNvSpPr>
            <a:spLocks noChangeArrowheads="1"/>
          </p:cNvSpPr>
          <p:nvPr/>
        </p:nvSpPr>
        <p:spPr bwMode="auto">
          <a:xfrm>
            <a:off x="116945" y="1271257"/>
            <a:ext cx="7745395" cy="767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b="1" dirty="0">
                <a:solidFill>
                  <a:schemeClr val="tx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Recommendation </a:t>
            </a:r>
            <a:r>
              <a:rPr lang="en-US" altLang="en-US" b="1" dirty="0" smtClean="0">
                <a:solidFill>
                  <a:schemeClr val="tx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ITU-T L.1310: </a:t>
            </a:r>
            <a:r>
              <a:rPr lang="en-US" altLang="en-US" dirty="0" smtClean="0">
                <a:solidFill>
                  <a:schemeClr val="tx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Energy </a:t>
            </a:r>
            <a:r>
              <a:rPr lang="en-US" altLang="en-US" dirty="0">
                <a:solidFill>
                  <a:schemeClr val="tx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efficiency metrics and measurement methods for telecommunication equipment</a:t>
            </a:r>
          </a:p>
        </p:txBody>
      </p:sp>
      <p:pic>
        <p:nvPicPr>
          <p:cNvPr id="47110" name="Picture 10" descr="manage-meas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62993" y="935696"/>
            <a:ext cx="2346164" cy="1613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14" descr="making-compariso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62993" y="4053709"/>
            <a:ext cx="2346164" cy="1298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6" descr="ANd9GcShJDh-jFCMv2Q-AxSZT1niOwoDoVo6_7RGvG4jebULii939ltNU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2993" y="2534503"/>
            <a:ext cx="2346164" cy="152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026096" y="172996"/>
            <a:ext cx="101398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E438A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rgbClr val="5C5C5C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Ø"/>
              <a:defRPr sz="2800">
                <a:solidFill>
                  <a:srgbClr val="5C5C5C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§"/>
              <a:defRPr sz="2400">
                <a:solidFill>
                  <a:srgbClr val="5C5C5C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  <a:defRPr/>
            </a:pPr>
            <a:r>
              <a:rPr lang="en-US" altLang="en-US" sz="2800" b="1" kern="0" dirty="0" smtClean="0">
                <a:solidFill>
                  <a:schemeClr val="tx2"/>
                </a:solidFill>
                <a:latin typeface="Gisha" panose="020B0502040204020203" pitchFamily="34" charset="-79"/>
                <a:ea typeface="+mj-ea"/>
                <a:cs typeface="Gisha" panose="020B0502040204020203" pitchFamily="34" charset="-79"/>
              </a:rPr>
              <a:t>Highlights on Q6/5 Deliverables</a:t>
            </a:r>
            <a:endParaRPr lang="en-US" altLang="en-US" sz="3400" b="1" kern="0" dirty="0">
              <a:solidFill>
                <a:srgbClr val="00B050"/>
              </a:solidFill>
              <a:latin typeface="+mn-lt"/>
              <a:ea typeface="+mj-ea"/>
              <a:cs typeface="Gisha" panose="020B0502040204020203" pitchFamily="34" charset="-79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6946" y="3537702"/>
            <a:ext cx="74168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Recommendation </a:t>
            </a:r>
            <a:r>
              <a:rPr lang="en-US" altLang="en-US" b="1" dirty="0" smtClean="0">
                <a:solidFill>
                  <a:schemeClr val="tx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ITU-T L.1330: </a:t>
            </a:r>
            <a:r>
              <a:rPr lang="en-US" altLang="en-US" dirty="0" smtClean="0">
                <a:solidFill>
                  <a:schemeClr val="tx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Energy efficiency measurement and metrics for telecommunication networks</a:t>
            </a:r>
            <a:endParaRPr lang="en-US" altLang="en-US" dirty="0" smtClean="0">
              <a:ea typeface="宋体" panose="02010600030101010101" pitchFamily="2" charset="-122"/>
              <a:cs typeface="Gisha" panose="020B0502040204020203" pitchFamily="34" charset="-79"/>
            </a:endParaRPr>
          </a:p>
          <a:p>
            <a:r>
              <a:rPr lang="en-US" altLang="zh-CN" b="1" dirty="0" smtClean="0">
                <a:ea typeface="宋体" panose="02010600030101010101" pitchFamily="2" charset="-122"/>
                <a:cs typeface="Gisha" panose="020B0502040204020203" pitchFamily="34" charset="-79"/>
              </a:rPr>
              <a:t>Recommendation </a:t>
            </a:r>
            <a:r>
              <a:rPr lang="en-US" altLang="en-US" b="1" dirty="0" smtClean="0">
                <a:ea typeface="宋体" panose="02010600030101010101" pitchFamily="2" charset="-122"/>
                <a:cs typeface="Gisha" panose="020B0502040204020203" pitchFamily="34" charset="-79"/>
              </a:rPr>
              <a:t>ITU-T L.1331: </a:t>
            </a:r>
            <a:r>
              <a:rPr lang="en-US" altLang="en-US" dirty="0" smtClean="0">
                <a:ea typeface="宋体" panose="02010600030101010101" pitchFamily="2" charset="-122"/>
                <a:cs typeface="Gisha" panose="020B0502040204020203" pitchFamily="34" charset="-79"/>
              </a:rPr>
              <a:t>Assessment of mobile network energy efficiency</a:t>
            </a:r>
          </a:p>
          <a:p>
            <a:r>
              <a:rPr lang="en-US" altLang="zh-CN" b="1" dirty="0" smtClean="0">
                <a:ea typeface="宋体" panose="02010600030101010101" pitchFamily="2" charset="-122"/>
                <a:cs typeface="Gisha" panose="020B0502040204020203" pitchFamily="34" charset="-79"/>
              </a:rPr>
              <a:t>Recommendation </a:t>
            </a:r>
            <a:r>
              <a:rPr lang="en-US" altLang="en-US" b="1" dirty="0" smtClean="0">
                <a:ea typeface="宋体" panose="02010600030101010101" pitchFamily="2" charset="-122"/>
                <a:cs typeface="Gisha" panose="020B0502040204020203" pitchFamily="34" charset="-79"/>
              </a:rPr>
              <a:t>ITU-T L.1332: </a:t>
            </a:r>
            <a:r>
              <a:rPr lang="en-US" altLang="en-US" dirty="0" smtClean="0">
                <a:ea typeface="宋体" panose="02010600030101010101" pitchFamily="2" charset="-122"/>
                <a:cs typeface="Gisha" panose="020B0502040204020203" pitchFamily="34" charset="-79"/>
              </a:rPr>
              <a:t>Total network infrastructure Energy efficiency metrics</a:t>
            </a:r>
            <a:endParaRPr lang="en-US" altLang="en-US" dirty="0" smtClean="0">
              <a:solidFill>
                <a:schemeClr val="tx1"/>
              </a:solidFill>
              <a:ea typeface="宋体" panose="02010600030101010101" pitchFamily="2" charset="-122"/>
              <a:cs typeface="Gisha" panose="020B0502040204020203" pitchFamily="34" charset="-79"/>
            </a:endParaRPr>
          </a:p>
          <a:p>
            <a:r>
              <a:rPr lang="en-US" altLang="zh-CN" b="1" dirty="0" smtClean="0">
                <a:solidFill>
                  <a:schemeClr val="tx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Recommendation </a:t>
            </a:r>
            <a:r>
              <a:rPr lang="en-US" altLang="en-US" b="1" dirty="0" smtClean="0">
                <a:solidFill>
                  <a:schemeClr val="tx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ITU-T L.1340: </a:t>
            </a:r>
            <a:r>
              <a:rPr lang="en-US" altLang="en-US" dirty="0" smtClean="0">
                <a:solidFill>
                  <a:schemeClr val="tx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Informative values on the energy efficiency of telecommunication equipment</a:t>
            </a:r>
          </a:p>
          <a:p>
            <a:r>
              <a:rPr lang="en-US" altLang="zh-CN" b="1" dirty="0" smtClean="0">
                <a:ea typeface="宋体" panose="02010600030101010101" pitchFamily="2" charset="-122"/>
                <a:cs typeface="Gisha" panose="020B0502040204020203" pitchFamily="34" charset="-79"/>
              </a:rPr>
              <a:t>Recommendation </a:t>
            </a:r>
            <a:r>
              <a:rPr lang="en-US" altLang="en-US" b="1" dirty="0" smtClean="0">
                <a:ea typeface="宋体" panose="02010600030101010101" pitchFamily="2" charset="-122"/>
                <a:cs typeface="Gisha" panose="020B0502040204020203" pitchFamily="34" charset="-79"/>
              </a:rPr>
              <a:t>ITU-T L.1350: </a:t>
            </a:r>
            <a:r>
              <a:rPr lang="en-US" altLang="en-US" dirty="0" smtClean="0">
                <a:ea typeface="宋体" panose="02010600030101010101" pitchFamily="2" charset="-122"/>
                <a:cs typeface="Gisha" panose="020B0502040204020203" pitchFamily="34" charset="-79"/>
              </a:rPr>
              <a:t>Energy efficiency metrics of a base station site</a:t>
            </a:r>
            <a:endParaRPr lang="it-IT" altLang="en-US" dirty="0" smtClean="0">
              <a:ea typeface="宋体" panose="02010600030101010101" pitchFamily="2" charset="-122"/>
              <a:cs typeface="Gisha" panose="020B0502040204020203" pitchFamily="34" charset="-79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16946" y="696216"/>
            <a:ext cx="4354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Energy Efficiency</a:t>
            </a:r>
            <a:endParaRPr lang="en-US" sz="3200" b="1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ea typeface="+mj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648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544831" y="2733869"/>
            <a:ext cx="4191535" cy="3718250"/>
          </a:xfrm>
          <a:prstGeom prst="rect">
            <a:avLst/>
          </a:prstGeom>
          <a:solidFill>
            <a:srgbClr val="9BC258">
              <a:alpha val="80000"/>
            </a:srgb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000">
              <a:solidFill>
                <a:schemeClr val="bg1"/>
              </a:solidFill>
              <a:latin typeface="+mn-lt"/>
              <a:cs typeface="Gisha" panose="020B0502040204020203" pitchFamily="34" charset="-79"/>
            </a:endParaRPr>
          </a:p>
        </p:txBody>
      </p:sp>
      <p:sp>
        <p:nvSpPr>
          <p:cNvPr id="20" name="Content Placeholder 11"/>
          <p:cNvSpPr txBox="1">
            <a:spLocks/>
          </p:cNvSpPr>
          <p:nvPr/>
        </p:nvSpPr>
        <p:spPr>
          <a:xfrm>
            <a:off x="6713170" y="2845034"/>
            <a:ext cx="3845911" cy="207115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9pPr>
          </a:lstStyle>
          <a:p>
            <a:pPr>
              <a:buClr>
                <a:srgbClr val="3E8937"/>
              </a:buClr>
              <a:defRPr/>
            </a:pPr>
            <a:r>
              <a:rPr lang="en-US" sz="2000" b="1" kern="0" dirty="0">
                <a:solidFill>
                  <a:schemeClr val="bg1"/>
                </a:solidFill>
                <a:cs typeface="Gisha" panose="020B0502040204020203" pitchFamily="34" charset="-79"/>
              </a:rPr>
              <a:t>Best practices related to optimum design and construction</a:t>
            </a:r>
          </a:p>
          <a:p>
            <a:pPr>
              <a:buClr>
                <a:srgbClr val="3E8937"/>
              </a:buClr>
              <a:defRPr/>
            </a:pPr>
            <a:r>
              <a:rPr lang="en-US" sz="2000" b="1" kern="0" dirty="0">
                <a:solidFill>
                  <a:schemeClr val="bg1"/>
                </a:solidFill>
                <a:cs typeface="Gisha" panose="020B0502040204020203" pitchFamily="34" charset="-79"/>
              </a:rPr>
              <a:t>Efficient use and management of data </a:t>
            </a:r>
            <a:r>
              <a:rPr lang="en-US" sz="2000" b="1" kern="0" dirty="0" smtClean="0">
                <a:solidFill>
                  <a:schemeClr val="bg1"/>
                </a:solidFill>
                <a:cs typeface="Gisha" panose="020B0502040204020203" pitchFamily="34" charset="-79"/>
              </a:rPr>
              <a:t>centers</a:t>
            </a:r>
            <a:r>
              <a:rPr lang="en-US" sz="2000" b="1" kern="0" dirty="0">
                <a:solidFill>
                  <a:schemeClr val="bg1"/>
                </a:solidFill>
                <a:cs typeface="Gisha" panose="020B0502040204020203" pitchFamily="34" charset="-79"/>
              </a:rPr>
              <a:t>, taking into account both power and cooling equipment</a:t>
            </a:r>
          </a:p>
        </p:txBody>
      </p:sp>
      <p:pic>
        <p:nvPicPr>
          <p:cNvPr id="45061" name="Picture 2" descr="C:\Documents and Settings\bueti\My Documents\My Pictures\eaton-hp-future-data-cen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6749" y="2733869"/>
            <a:ext cx="4548082" cy="37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Rectangle 9"/>
          <p:cNvSpPr>
            <a:spLocks noChangeArrowheads="1"/>
          </p:cNvSpPr>
          <p:nvPr/>
        </p:nvSpPr>
        <p:spPr bwMode="auto">
          <a:xfrm>
            <a:off x="269823" y="848257"/>
            <a:ext cx="11802841" cy="188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en-US" sz="2400" b="1" dirty="0" smtClean="0">
                <a:solidFill>
                  <a:schemeClr val="tx1"/>
                </a:solidFill>
                <a:cs typeface="Gisha" panose="020B0502040204020203" pitchFamily="34" charset="-79"/>
              </a:rPr>
              <a:t>Recommendation ITU-T </a:t>
            </a:r>
            <a:r>
              <a:rPr lang="en-US" altLang="en-US" sz="2400" b="1" dirty="0">
                <a:solidFill>
                  <a:schemeClr val="tx1"/>
                </a:solidFill>
                <a:cs typeface="Gisha" panose="020B0502040204020203" pitchFamily="34" charset="-79"/>
              </a:rPr>
              <a:t>L.1300: Best practices for green data </a:t>
            </a:r>
            <a:r>
              <a:rPr lang="en-US" altLang="en-US" sz="2400" b="1" dirty="0" smtClean="0">
                <a:solidFill>
                  <a:schemeClr val="tx1"/>
                </a:solidFill>
                <a:cs typeface="Gisha" panose="020B0502040204020203" pitchFamily="34" charset="-79"/>
              </a:rPr>
              <a:t>center's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en-US" sz="2400" b="1" dirty="0" smtClean="0">
                <a:solidFill>
                  <a:schemeClr val="tx1"/>
                </a:solidFill>
                <a:cs typeface="Gisha" panose="020B0502040204020203" pitchFamily="34" charset="-79"/>
              </a:rPr>
              <a:t>Recommendation ITU-T L.1301: Minimum data set and communication interface requirements for data centre energy management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en-US" sz="2400" b="1" dirty="0" smtClean="0">
                <a:solidFill>
                  <a:schemeClr val="tx1"/>
                </a:solidFill>
                <a:cs typeface="Gisha" panose="020B0502040204020203" pitchFamily="34" charset="-79"/>
              </a:rPr>
              <a:t>Recommendation ITU-T  L.1302: (draft): Assessment of energy efficiency on infrastructure in data centre and telecom centre</a:t>
            </a:r>
            <a:endParaRPr lang="en-US" altLang="en-US" sz="2400" b="1" dirty="0">
              <a:solidFill>
                <a:schemeClr val="tx1"/>
              </a:solidFill>
              <a:cs typeface="Gisha" panose="020B0502040204020203" pitchFamily="34" charset="-79"/>
            </a:endParaRPr>
          </a:p>
        </p:txBody>
      </p:sp>
      <p:sp>
        <p:nvSpPr>
          <p:cNvPr id="12" name="Content Placeholder 11"/>
          <p:cNvSpPr txBox="1">
            <a:spLocks/>
          </p:cNvSpPr>
          <p:nvPr/>
        </p:nvSpPr>
        <p:spPr>
          <a:xfrm>
            <a:off x="6697396" y="5269472"/>
            <a:ext cx="3874183" cy="125262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9pPr>
          </a:lstStyle>
          <a:p>
            <a:pPr marL="0" indent="0">
              <a:buClr>
                <a:schemeClr val="bg1"/>
              </a:buClr>
              <a:buNone/>
              <a:defRPr/>
            </a:pPr>
            <a:r>
              <a:rPr lang="en-US" sz="1800" kern="0" dirty="0">
                <a:solidFill>
                  <a:schemeClr val="bg1"/>
                </a:solidFill>
                <a:cs typeface="Gisha" panose="020B0502040204020203" pitchFamily="34" charset="-79"/>
              </a:rPr>
              <a:t>For example, applying best practices to </a:t>
            </a:r>
            <a:r>
              <a:rPr lang="en-US" sz="1800" b="1" kern="0" dirty="0">
                <a:solidFill>
                  <a:schemeClr val="bg1"/>
                </a:solidFill>
                <a:cs typeface="Gisha" panose="020B0502040204020203" pitchFamily="34" charset="-79"/>
              </a:rPr>
              <a:t>cooling</a:t>
            </a:r>
            <a:r>
              <a:rPr lang="en-US" sz="1800" kern="0" dirty="0">
                <a:solidFill>
                  <a:schemeClr val="bg1"/>
                </a:solidFill>
                <a:cs typeface="Gisha" panose="020B0502040204020203" pitchFamily="34" charset="-79"/>
              </a:rPr>
              <a:t> could </a:t>
            </a:r>
            <a:r>
              <a:rPr lang="en-US" sz="1800" b="1" kern="0" dirty="0">
                <a:solidFill>
                  <a:schemeClr val="bg1"/>
                </a:solidFill>
                <a:cs typeface="Gisha" panose="020B0502040204020203" pitchFamily="34" charset="-79"/>
              </a:rPr>
              <a:t>reduce the energy consumption</a:t>
            </a:r>
            <a:r>
              <a:rPr lang="en-US" sz="1800" kern="0" dirty="0">
                <a:solidFill>
                  <a:schemeClr val="bg1"/>
                </a:solidFill>
                <a:cs typeface="Gisha" panose="020B0502040204020203" pitchFamily="34" charset="-79"/>
              </a:rPr>
              <a:t> of a typical </a:t>
            </a:r>
            <a:r>
              <a:rPr lang="en-US" sz="1800" kern="0" dirty="0" smtClean="0">
                <a:solidFill>
                  <a:schemeClr val="bg1"/>
                </a:solidFill>
                <a:cs typeface="Gisha" panose="020B0502040204020203" pitchFamily="34" charset="-79"/>
              </a:rPr>
              <a:t>data center </a:t>
            </a:r>
            <a:r>
              <a:rPr lang="en-US" sz="1800" b="1" kern="0" dirty="0">
                <a:solidFill>
                  <a:schemeClr val="bg1"/>
                </a:solidFill>
                <a:cs typeface="Gisha" panose="020B0502040204020203" pitchFamily="34" charset="-79"/>
              </a:rPr>
              <a:t>by more than 50%. 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34910" y="353943"/>
            <a:ext cx="2510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Data </a:t>
            </a:r>
            <a:r>
              <a:rPr lang="fr-FR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centers</a:t>
            </a:r>
            <a:endParaRPr lang="fr-FR" sz="3200" b="1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1026096" y="172996"/>
            <a:ext cx="101398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E438A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rgbClr val="5C5C5C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Ø"/>
              <a:defRPr sz="2800">
                <a:solidFill>
                  <a:srgbClr val="5C5C5C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§"/>
              <a:defRPr sz="2400">
                <a:solidFill>
                  <a:srgbClr val="5C5C5C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  <a:defRPr/>
            </a:pPr>
            <a:r>
              <a:rPr lang="en-US" altLang="en-US" sz="2800" b="1" kern="0" dirty="0" smtClean="0">
                <a:solidFill>
                  <a:schemeClr val="tx2"/>
                </a:solidFill>
                <a:latin typeface="Gisha" panose="020B0502040204020203" pitchFamily="34" charset="-79"/>
                <a:ea typeface="+mj-ea"/>
                <a:cs typeface="Gisha" panose="020B0502040204020203" pitchFamily="34" charset="-79"/>
              </a:rPr>
              <a:t>Highlights on Q6/5 Deliverables</a:t>
            </a:r>
            <a:endParaRPr lang="en-US" altLang="en-US" sz="3400" b="1" kern="0" dirty="0">
              <a:solidFill>
                <a:srgbClr val="00B050"/>
              </a:solidFill>
              <a:latin typeface="+mn-lt"/>
              <a:ea typeface="+mj-ea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9138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1623902" y="1203616"/>
            <a:ext cx="9576556" cy="454059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3"/>
          <p:cNvSpPr/>
          <p:nvPr/>
        </p:nvSpPr>
        <p:spPr bwMode="auto">
          <a:xfrm>
            <a:off x="940721" y="1203616"/>
            <a:ext cx="6443821" cy="4537560"/>
          </a:xfrm>
          <a:prstGeom prst="rect">
            <a:avLst/>
          </a:prstGeom>
          <a:solidFill>
            <a:srgbClr val="9BC25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ontent Placeholder 11"/>
          <p:cNvSpPr txBox="1">
            <a:spLocks/>
          </p:cNvSpPr>
          <p:nvPr/>
        </p:nvSpPr>
        <p:spPr>
          <a:xfrm>
            <a:off x="1127866" y="2840192"/>
            <a:ext cx="6155029" cy="21955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9pPr>
          </a:lstStyle>
          <a:p>
            <a:pPr>
              <a:buClr>
                <a:srgbClr val="3E8937"/>
              </a:buClr>
              <a:defRPr/>
            </a:pPr>
            <a:r>
              <a:rPr lang="en-US" sz="2000" b="1" kern="0" dirty="0">
                <a:solidFill>
                  <a:schemeClr val="bg1"/>
                </a:solidFill>
                <a:cs typeface="Gisha" panose="020B0502040204020203" pitchFamily="34" charset="-79"/>
              </a:rPr>
              <a:t>Metrics and measurement methods defined for Power system DC and AC, Cooling equipment and renewable  system</a:t>
            </a:r>
          </a:p>
          <a:p>
            <a:pPr>
              <a:buClr>
                <a:srgbClr val="3E8937"/>
              </a:buClr>
              <a:defRPr/>
            </a:pPr>
            <a:r>
              <a:rPr lang="en-US" sz="2000" b="1" kern="0" dirty="0">
                <a:solidFill>
                  <a:schemeClr val="bg1"/>
                </a:solidFill>
                <a:cs typeface="Gisha" panose="020B0502040204020203" pitchFamily="34" charset="-79"/>
              </a:rPr>
              <a:t>These metrics allow for </a:t>
            </a:r>
            <a:r>
              <a:rPr lang="en-US" sz="2000" b="1" kern="0" dirty="0" smtClean="0">
                <a:solidFill>
                  <a:schemeClr val="bg1"/>
                </a:solidFill>
                <a:cs typeface="Gisha" panose="020B0502040204020203" pitchFamily="34" charset="-79"/>
              </a:rPr>
              <a:t>comparison </a:t>
            </a:r>
            <a:r>
              <a:rPr lang="en-US" sz="2000" b="1" kern="0" dirty="0">
                <a:solidFill>
                  <a:schemeClr val="bg1"/>
                </a:solidFill>
                <a:cs typeface="Gisha" panose="020B0502040204020203" pitchFamily="34" charset="-79"/>
              </a:rPr>
              <a:t>of equipment within the same class (e.g. equipment using the same technologies)</a:t>
            </a:r>
          </a:p>
        </p:txBody>
      </p:sp>
      <p:sp>
        <p:nvSpPr>
          <p:cNvPr id="47109" name="Rectangle 9"/>
          <p:cNvSpPr>
            <a:spLocks noChangeArrowheads="1"/>
          </p:cNvSpPr>
          <p:nvPr/>
        </p:nvSpPr>
        <p:spPr bwMode="auto">
          <a:xfrm>
            <a:off x="1142226" y="1569436"/>
            <a:ext cx="6213288" cy="152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Recommendation </a:t>
            </a:r>
            <a:r>
              <a:rPr lang="en-US" altLang="en-US" b="1" dirty="0">
                <a:solidFill>
                  <a:schemeClr val="bg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ITU-T </a:t>
            </a:r>
            <a:r>
              <a:rPr lang="en-US" altLang="en-US" b="1" dirty="0" smtClean="0">
                <a:solidFill>
                  <a:schemeClr val="bg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L.1320: </a:t>
            </a:r>
            <a:r>
              <a:rPr lang="en-US" altLang="en-US" dirty="0" smtClean="0">
                <a:solidFill>
                  <a:schemeClr val="bg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Energy </a:t>
            </a:r>
            <a:r>
              <a:rPr lang="en-US" altLang="en-US" dirty="0">
                <a:solidFill>
                  <a:schemeClr val="bg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efficiency metrics and measurement for power and cooling equipment for telecommunications and data </a:t>
            </a:r>
            <a:r>
              <a:rPr lang="en-US" altLang="en-US" dirty="0" smtClean="0">
                <a:solidFill>
                  <a:schemeClr val="bg1"/>
                </a:solidFill>
                <a:ea typeface="宋体" panose="02010600030101010101" pitchFamily="2" charset="-122"/>
                <a:cs typeface="Gisha" panose="020B0502040204020203" pitchFamily="34" charset="-79"/>
              </a:rPr>
              <a:t>centers</a:t>
            </a:r>
            <a:endParaRPr lang="en-US" altLang="en-US" dirty="0">
              <a:solidFill>
                <a:schemeClr val="bg1"/>
              </a:solidFill>
              <a:ea typeface="宋体" panose="02010600030101010101" pitchFamily="2" charset="-122"/>
              <a:cs typeface="Gisha" panose="020B0502040204020203" pitchFamily="34" charset="-79"/>
            </a:endParaRPr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>
            <p:extLst/>
          </p:nvPr>
        </p:nvGraphicFramePr>
        <p:xfrm>
          <a:off x="7384542" y="1203616"/>
          <a:ext cx="3844944" cy="2436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4" imgW="2799360" imgH="2979000" progId="">
                  <p:embed/>
                </p:oleObj>
              </mc:Choice>
              <mc:Fallback>
                <p:oleObj r:id="rId4" imgW="2799360" imgH="2979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4542" y="1203616"/>
                        <a:ext cx="3844944" cy="24366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extLst/>
          </p:nvPr>
        </p:nvGraphicFramePr>
        <p:xfrm>
          <a:off x="7585543" y="3655980"/>
          <a:ext cx="3474133" cy="1993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r:id="rId6" imgW="3591000" imgH="2151720" progId="">
                  <p:embed/>
                </p:oleObj>
              </mc:Choice>
              <mc:Fallback>
                <p:oleObj r:id="rId6" imgW="3591000" imgH="215172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5543" y="3655980"/>
                        <a:ext cx="3474133" cy="1993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ZoneTexte 11"/>
          <p:cNvSpPr txBox="1"/>
          <p:nvPr/>
        </p:nvSpPr>
        <p:spPr>
          <a:xfrm>
            <a:off x="0" y="615553"/>
            <a:ext cx="4354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Energy Efficiency</a:t>
            </a:r>
            <a:endParaRPr lang="en-US" sz="3200" b="1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1026096" y="172996"/>
            <a:ext cx="101398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E438A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rgbClr val="5C5C5C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Ø"/>
              <a:defRPr sz="2800">
                <a:solidFill>
                  <a:srgbClr val="5C5C5C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§"/>
              <a:defRPr sz="2400">
                <a:solidFill>
                  <a:srgbClr val="5C5C5C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  <a:defRPr/>
            </a:pPr>
            <a:r>
              <a:rPr lang="en-US" altLang="en-US" sz="2800" b="1" kern="0" dirty="0" smtClean="0">
                <a:solidFill>
                  <a:schemeClr val="tx2"/>
                </a:solidFill>
                <a:latin typeface="Gisha" panose="020B0502040204020203" pitchFamily="34" charset="-79"/>
                <a:ea typeface="+mj-ea"/>
                <a:cs typeface="Gisha" panose="020B0502040204020203" pitchFamily="34" charset="-79"/>
              </a:rPr>
              <a:t>Highlights on Q6/5 Deliverables</a:t>
            </a:r>
            <a:endParaRPr lang="en-US" altLang="en-US" sz="3400" b="1" kern="0" dirty="0">
              <a:solidFill>
                <a:srgbClr val="00B050"/>
              </a:solidFill>
              <a:latin typeface="+mn-lt"/>
              <a:ea typeface="+mj-ea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91866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544831" y="2771447"/>
            <a:ext cx="4191535" cy="3718250"/>
          </a:xfrm>
          <a:prstGeom prst="rect">
            <a:avLst/>
          </a:prstGeom>
          <a:solidFill>
            <a:srgbClr val="9BC258">
              <a:alpha val="80000"/>
            </a:srgb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000">
              <a:solidFill>
                <a:schemeClr val="bg1"/>
              </a:solidFill>
              <a:latin typeface="+mn-lt"/>
              <a:cs typeface="Gisha" panose="020B0502040204020203" pitchFamily="34" charset="-79"/>
            </a:endParaRPr>
          </a:p>
        </p:txBody>
      </p:sp>
      <p:sp>
        <p:nvSpPr>
          <p:cNvPr id="20" name="Content Placeholder 11"/>
          <p:cNvSpPr txBox="1">
            <a:spLocks/>
          </p:cNvSpPr>
          <p:nvPr/>
        </p:nvSpPr>
        <p:spPr>
          <a:xfrm>
            <a:off x="6713170" y="2845034"/>
            <a:ext cx="4023196" cy="207115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9pPr>
          </a:lstStyle>
          <a:p>
            <a:pPr>
              <a:buClr>
                <a:srgbClr val="3E8937"/>
              </a:buClr>
              <a:defRPr/>
            </a:pPr>
            <a:r>
              <a:rPr lang="en-US" sz="2000" b="1" kern="0" dirty="0" smtClean="0">
                <a:solidFill>
                  <a:schemeClr val="bg1"/>
                </a:solidFill>
                <a:cs typeface="Gisha" panose="020B0502040204020203" pitchFamily="34" charset="-79"/>
              </a:rPr>
              <a:t>ITU-T L.1325: Renewable energy solutions and energy saving solution for ICT infrastructure </a:t>
            </a:r>
          </a:p>
          <a:p>
            <a:pPr>
              <a:buClr>
                <a:srgbClr val="3E8937"/>
              </a:buClr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cs typeface="Gisha" panose="020B0502040204020203" pitchFamily="34" charset="-79"/>
              </a:rPr>
              <a:t>ITU-T L.1200 series: UP to 400VDC system, with increasing voltage, decrease energy consumption. </a:t>
            </a:r>
          </a:p>
        </p:txBody>
      </p:sp>
      <p:sp>
        <p:nvSpPr>
          <p:cNvPr id="45063" name="Rectangle 9"/>
          <p:cNvSpPr>
            <a:spLocks noChangeArrowheads="1"/>
          </p:cNvSpPr>
          <p:nvPr/>
        </p:nvSpPr>
        <p:spPr bwMode="auto">
          <a:xfrm>
            <a:off x="269823" y="1407574"/>
            <a:ext cx="11802841" cy="188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en-US" sz="2400" b="1" dirty="0" smtClean="0">
                <a:solidFill>
                  <a:schemeClr val="tx1"/>
                </a:solidFill>
                <a:cs typeface="Gisha" panose="020B0502040204020203" pitchFamily="34" charset="-79"/>
              </a:rPr>
              <a:t>Recommendation ITU-T </a:t>
            </a:r>
            <a:r>
              <a:rPr lang="en-US" altLang="en-US" sz="2400" b="1" dirty="0" smtClean="0">
                <a:cs typeface="Gisha" panose="020B0502040204020203" pitchFamily="34" charset="-79"/>
              </a:rPr>
              <a:t>L.1325: Green ICT solutions for telecom network facilities</a:t>
            </a:r>
          </a:p>
          <a:p>
            <a:r>
              <a:rPr lang="en-US" altLang="en-US" sz="2400" b="1" dirty="0" smtClean="0">
                <a:cs typeface="Gisha" panose="020B0502040204020203" pitchFamily="34" charset="-79"/>
              </a:rPr>
              <a:t>Recommendation ITU-T L.1200: Direct current power feeding interface up to 400 V at the input to telecommunication and ICT equipment </a:t>
            </a:r>
            <a:r>
              <a:rPr lang="en-US" altLang="zh-CN" sz="2400" b="1" dirty="0" smtClean="0">
                <a:cs typeface="Gisha" panose="020B0502040204020203" pitchFamily="34" charset="-79"/>
              </a:rPr>
              <a:t>( and also ITU-T L.1201, L.1202, L.1203, L.1204, L.1205)</a:t>
            </a:r>
            <a:endParaRPr lang="en-US" altLang="en-US" sz="2400" b="1" dirty="0" smtClean="0">
              <a:cs typeface="Gisha" panose="020B0502040204020203" pitchFamily="34" charset="-79"/>
            </a:endParaRPr>
          </a:p>
        </p:txBody>
      </p:sp>
      <p:sp>
        <p:nvSpPr>
          <p:cNvPr id="12" name="Content Placeholder 11"/>
          <p:cNvSpPr txBox="1">
            <a:spLocks/>
          </p:cNvSpPr>
          <p:nvPr/>
        </p:nvSpPr>
        <p:spPr>
          <a:xfrm>
            <a:off x="6697396" y="5194316"/>
            <a:ext cx="3874183" cy="125262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Char char="§"/>
              <a:defRPr sz="3200">
                <a:solidFill>
                  <a:srgbClr val="5C5C5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Ø"/>
              <a:defRPr sz="2800">
                <a:solidFill>
                  <a:srgbClr val="5C5C5C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C"/>
              </a:buClr>
              <a:buFont typeface="Wingdings" pitchFamily="2" charset="2"/>
              <a:buChar char="§"/>
              <a:defRPr sz="2400">
                <a:solidFill>
                  <a:srgbClr val="5C5C5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–"/>
              <a:defRPr sz="2000">
                <a:solidFill>
                  <a:srgbClr val="5C5C5C"/>
                </a:solidFill>
                <a:latin typeface="+mn-lt"/>
              </a:defRPr>
            </a:lvl9pPr>
          </a:lstStyle>
          <a:p>
            <a:pPr marL="0" indent="0">
              <a:buClr>
                <a:schemeClr val="bg1"/>
              </a:buClr>
              <a:buNone/>
              <a:defRPr/>
            </a:pPr>
            <a:r>
              <a:rPr lang="en-US" sz="1800" kern="0" dirty="0">
                <a:solidFill>
                  <a:schemeClr val="bg1"/>
                </a:solidFill>
                <a:cs typeface="Gisha" panose="020B0502040204020203" pitchFamily="34" charset="-79"/>
              </a:rPr>
              <a:t>For </a:t>
            </a:r>
            <a:r>
              <a:rPr lang="en-US" sz="1800" kern="0" dirty="0" smtClean="0">
                <a:solidFill>
                  <a:schemeClr val="bg1"/>
                </a:solidFill>
                <a:cs typeface="Gisha" panose="020B0502040204020203" pitchFamily="34" charset="-79"/>
              </a:rPr>
              <a:t>example, </a:t>
            </a:r>
            <a:r>
              <a:rPr lang="en-US" sz="1800" kern="0" dirty="0">
                <a:solidFill>
                  <a:schemeClr val="bg1"/>
                </a:solidFill>
                <a:cs typeface="Gisha" panose="020B0502040204020203" pitchFamily="34" charset="-79"/>
              </a:rPr>
              <a:t>applying </a:t>
            </a:r>
            <a:r>
              <a:rPr lang="en-US" sz="1800" kern="0" dirty="0" smtClean="0">
                <a:solidFill>
                  <a:schemeClr val="bg1"/>
                </a:solidFill>
                <a:cs typeface="Gisha" panose="020B0502040204020203" pitchFamily="34" charset="-79"/>
              </a:rPr>
              <a:t>renewable energy and free cooling technology to </a:t>
            </a:r>
            <a:r>
              <a:rPr lang="en-US" sz="1800" b="1" kern="0" dirty="0" smtClean="0">
                <a:solidFill>
                  <a:schemeClr val="bg1"/>
                </a:solidFill>
                <a:cs typeface="Gisha" panose="020B0502040204020203" pitchFamily="34" charset="-79"/>
              </a:rPr>
              <a:t>reduce </a:t>
            </a:r>
            <a:r>
              <a:rPr lang="en-US" sz="1800" b="1" kern="0" dirty="0">
                <a:solidFill>
                  <a:schemeClr val="bg1"/>
                </a:solidFill>
                <a:cs typeface="Gisha" panose="020B0502040204020203" pitchFamily="34" charset="-79"/>
              </a:rPr>
              <a:t>the energy consumption</a:t>
            </a:r>
            <a:r>
              <a:rPr lang="en-US" sz="1800" kern="0" dirty="0">
                <a:solidFill>
                  <a:schemeClr val="bg1"/>
                </a:solidFill>
                <a:cs typeface="Gisha" panose="020B0502040204020203" pitchFamily="34" charset="-79"/>
              </a:rPr>
              <a:t> of </a:t>
            </a:r>
            <a:r>
              <a:rPr lang="en-US" sz="1800" kern="0" dirty="0" smtClean="0">
                <a:solidFill>
                  <a:schemeClr val="bg1"/>
                </a:solidFill>
                <a:cs typeface="Gisha" panose="020B0502040204020203" pitchFamily="34" charset="-79"/>
              </a:rPr>
              <a:t>a typical base station </a:t>
            </a:r>
            <a:r>
              <a:rPr lang="en-US" sz="1800" b="1" kern="0" dirty="0" smtClean="0">
                <a:solidFill>
                  <a:schemeClr val="bg1"/>
                </a:solidFill>
                <a:cs typeface="Gisha" panose="020B0502040204020203" pitchFamily="34" charset="-79"/>
              </a:rPr>
              <a:t>by </a:t>
            </a:r>
            <a:r>
              <a:rPr lang="en-US" sz="1800" b="1" kern="0" dirty="0">
                <a:solidFill>
                  <a:schemeClr val="bg1"/>
                </a:solidFill>
                <a:cs typeface="Gisha" panose="020B0502040204020203" pitchFamily="34" charset="-79"/>
              </a:rPr>
              <a:t>more than </a:t>
            </a:r>
            <a:r>
              <a:rPr lang="en-US" sz="1800" b="1" kern="0" dirty="0" smtClean="0">
                <a:solidFill>
                  <a:schemeClr val="bg1"/>
                </a:solidFill>
                <a:cs typeface="Gisha" panose="020B0502040204020203" pitchFamily="34" charset="-79"/>
              </a:rPr>
              <a:t>30</a:t>
            </a:r>
            <a:r>
              <a:rPr lang="en-US" sz="1800" b="1" kern="0" dirty="0">
                <a:solidFill>
                  <a:schemeClr val="bg1"/>
                </a:solidFill>
                <a:cs typeface="Gisha" panose="020B0502040204020203" pitchFamily="34" charset="-79"/>
              </a:rPr>
              <a:t>%. 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99079" y="794099"/>
            <a:ext cx="6409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Green and energy saving standards </a:t>
            </a:r>
            <a:endParaRPr lang="fr-FR" sz="3200" b="1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ea typeface="+mj-ea"/>
              <a:cs typeface="Calibri"/>
            </a:endParaRPr>
          </a:p>
        </p:txBody>
      </p:sp>
      <p:pic>
        <p:nvPicPr>
          <p:cNvPr id="11" name="Picture 4" descr="C:\Users\campilon\Desktop\photos\shutterstock_2868215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2756" y="4496845"/>
            <a:ext cx="2526993" cy="1521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5" descr="C:\Users\campilon\Desktop\photos\568471_2010491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0493" y="3391069"/>
            <a:ext cx="2515788" cy="2211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1026096" y="172996"/>
            <a:ext cx="101398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E438A"/>
              </a:buClr>
              <a:buSzPct val="110000"/>
              <a:buFont typeface="Wingdings" panose="05000000000000000000" pitchFamily="2" charset="2"/>
              <a:buChar char="§"/>
              <a:defRPr sz="3200">
                <a:solidFill>
                  <a:srgbClr val="5C5C5C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Ø"/>
              <a:defRPr sz="2800">
                <a:solidFill>
                  <a:srgbClr val="5C5C5C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E438A"/>
              </a:buClr>
              <a:buFont typeface="Wingdings" panose="05000000000000000000" pitchFamily="2" charset="2"/>
              <a:buChar char="§"/>
              <a:defRPr sz="2400">
                <a:solidFill>
                  <a:srgbClr val="5C5C5C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Verdana" panose="020B0604030504040204" pitchFamily="34" charset="0"/>
              <a:buChar char="–"/>
              <a:defRPr sz="2000">
                <a:solidFill>
                  <a:srgbClr val="5C5C5C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  <a:defRPr/>
            </a:pPr>
            <a:r>
              <a:rPr lang="en-US" altLang="en-US" sz="2800" b="1" kern="0" dirty="0" smtClean="0">
                <a:solidFill>
                  <a:schemeClr val="tx2"/>
                </a:solidFill>
                <a:latin typeface="Gisha" panose="020B0502040204020203" pitchFamily="34" charset="-79"/>
                <a:ea typeface="+mj-ea"/>
                <a:cs typeface="Gisha" panose="020B0502040204020203" pitchFamily="34" charset="-79"/>
              </a:rPr>
              <a:t>Highlights on Q6/5 Deliverables</a:t>
            </a:r>
            <a:endParaRPr lang="en-US" altLang="en-US" sz="3400" b="1" kern="0" dirty="0">
              <a:solidFill>
                <a:srgbClr val="00B050"/>
              </a:solidFill>
              <a:latin typeface="+mn-lt"/>
              <a:ea typeface="+mj-ea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0480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3"/>
            <a:ext cx="12169333" cy="5676433"/>
          </a:xfrm>
          <a:prstGeom prst="rect">
            <a:avLst/>
          </a:prstGeom>
        </p:spPr>
      </p:pic>
      <p:sp>
        <p:nvSpPr>
          <p:cNvPr id="16388" name="Subtitle 2"/>
          <p:cNvSpPr txBox="1">
            <a:spLocks/>
          </p:cNvSpPr>
          <p:nvPr/>
        </p:nvSpPr>
        <p:spPr bwMode="auto">
          <a:xfrm>
            <a:off x="88853" y="4906604"/>
            <a:ext cx="6570663" cy="74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None/>
            </a:pPr>
            <a:endParaRPr lang="en-US" altLang="en-US" sz="1800" dirty="0">
              <a:solidFill>
                <a:srgbClr val="3E8937"/>
              </a:solidFill>
              <a:latin typeface="Gisha" panose="020B0502040204020203" pitchFamily="34" charset="-79"/>
              <a:cs typeface="Gisha" panose="020B0502040204020203" pitchFamily="34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54895" y="3331611"/>
            <a:ext cx="6956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000" b="1" dirty="0" smtClean="0">
                <a:solidFill>
                  <a:srgbClr val="3E893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sha" panose="020B0502040204020203" pitchFamily="34" charset="-79"/>
                <a:cs typeface="Gisha" panose="020B0502040204020203" pitchFamily="34" charset="-79"/>
              </a:rPr>
              <a:t>Thank you</a:t>
            </a:r>
            <a:endParaRPr lang="en-US" altLang="en-US" sz="4000" b="1" dirty="0">
              <a:solidFill>
                <a:srgbClr val="3E893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isha" panose="020B0502040204020203" pitchFamily="34" charset="-79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93775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TU White Background.potx" id="{9694207F-B86C-4347-AF5B-E18AD6864DC7}" vid="{B9639EA1-9A26-4D10-99CD-41579998E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53ECB765E3847BA9DE2DB84B90300" ma:contentTypeVersion="0" ma:contentTypeDescription="Create a new document." ma:contentTypeScope="" ma:versionID="284ed77f59dec6eeb5f2af58cab56b8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B6A6EFE-0E3F-424F-9E73-7678F8F0DADF}">
  <ds:schemaRefs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A808093-1FD9-4A6D-84A8-C92104936E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C38511-BC1D-4211-B95F-BD24B6E59A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ITU White Background</Template>
  <TotalTime>5</TotalTime>
  <Words>606</Words>
  <Application>Microsoft Office PowerPoint</Application>
  <PresentationFormat>Widescreen</PresentationFormat>
  <Paragraphs>55</Paragraphs>
  <Slides>8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宋体</vt:lpstr>
      <vt:lpstr>Arial</vt:lpstr>
      <vt:lpstr>Calibri</vt:lpstr>
      <vt:lpstr>Gisha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TSB-SG5-SG20</dc:creator>
  <cp:lastModifiedBy>TSB-SG5-SG20</cp:lastModifiedBy>
  <cp:revision>2</cp:revision>
  <dcterms:created xsi:type="dcterms:W3CDTF">2018-03-09T08:03:45Z</dcterms:created>
  <dcterms:modified xsi:type="dcterms:W3CDTF">2018-03-13T08:24:24Z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0x010100F8F53ECB765E3847BA9DE2DB84B90300</vt:lpwstr>
  </property>
</Properties>
</file>