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4" r:id="rId3"/>
    <p:sldId id="265" r:id="rId4"/>
    <p:sldId id="266" r:id="rId5"/>
    <p:sldId id="267" r:id="rId6"/>
    <p:sldId id="268" r:id="rId7"/>
    <p:sldId id="270" r:id="rId8"/>
    <p:sldId id="269" r:id="rId9"/>
    <p:sldId id="276" r:id="rId10"/>
    <p:sldId id="274" r:id="rId11"/>
    <p:sldId id="277" r:id="rId12"/>
    <p:sldId id="275" r:id="rId13"/>
    <p:sldId id="28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o" initials="CL" lastIdx="7" clrIdx="0">
    <p:extLst>
      <p:ext uri="{19B8F6BF-5375-455C-9EA6-DF929625EA0E}">
        <p15:presenceInfo xmlns:p15="http://schemas.microsoft.com/office/powerpoint/2012/main" userId="CLo" providerId="None"/>
      </p:ext>
    </p:extLst>
  </p:cmAuthor>
  <p:cmAuthor id="2" name="Iraj Sodagar" initials="IS" lastIdx="6" clrIdx="1">
    <p:extLst>
      <p:ext uri="{19B8F6BF-5375-455C-9EA6-DF929625EA0E}">
        <p15:presenceInfo xmlns:p15="http://schemas.microsoft.com/office/powerpoint/2012/main" userId="0066939d630bec6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E55D0A-E40F-498A-9566-66ED26226748}" v="55" dt="2018-07-06T05:58:24.8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113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3036" y="114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Stockhammer" userId="2aa20ba2-ba43-46c1-9e8b-e40494025eed" providerId="ADAL" clId="{ED3996D2-502C-4B5B-A3D1-49BECD51E1D5}"/>
    <pc:docChg chg="custSel modSld">
      <pc:chgData name="Thomas Stockhammer" userId="2aa20ba2-ba43-46c1-9e8b-e40494025eed" providerId="ADAL" clId="{ED3996D2-502C-4B5B-A3D1-49BECD51E1D5}" dt="2018-07-06T05:58:24.890" v="54" actId="5793"/>
      <pc:docMkLst>
        <pc:docMk/>
      </pc:docMkLst>
      <pc:sldChg chg="modSp">
        <pc:chgData name="Thomas Stockhammer" userId="2aa20ba2-ba43-46c1-9e8b-e40494025eed" providerId="ADAL" clId="{ED3996D2-502C-4B5B-A3D1-49BECD51E1D5}" dt="2018-07-06T05:56:00.599" v="6" actId="20577"/>
        <pc:sldMkLst>
          <pc:docMk/>
          <pc:sldMk cId="23516877" sldId="265"/>
        </pc:sldMkLst>
        <pc:spChg chg="mod">
          <ac:chgData name="Thomas Stockhammer" userId="2aa20ba2-ba43-46c1-9e8b-e40494025eed" providerId="ADAL" clId="{ED3996D2-502C-4B5B-A3D1-49BECD51E1D5}" dt="2018-07-06T05:56:00.599" v="6" actId="20577"/>
          <ac:spMkLst>
            <pc:docMk/>
            <pc:sldMk cId="23516877" sldId="265"/>
            <ac:spMk id="3" creationId="{DB39578E-19C4-45FF-B634-620AD155BDCE}"/>
          </ac:spMkLst>
        </pc:spChg>
      </pc:sldChg>
      <pc:sldChg chg="modSp">
        <pc:chgData name="Thomas Stockhammer" userId="2aa20ba2-ba43-46c1-9e8b-e40494025eed" providerId="ADAL" clId="{ED3996D2-502C-4B5B-A3D1-49BECD51E1D5}" dt="2018-07-06T05:58:24.890" v="54" actId="5793"/>
        <pc:sldMkLst>
          <pc:docMk/>
          <pc:sldMk cId="3378625562" sldId="269"/>
        </pc:sldMkLst>
        <pc:spChg chg="mod">
          <ac:chgData name="Thomas Stockhammer" userId="2aa20ba2-ba43-46c1-9e8b-e40494025eed" providerId="ADAL" clId="{ED3996D2-502C-4B5B-A3D1-49BECD51E1D5}" dt="2018-07-06T05:58:24.890" v="54" actId="5793"/>
          <ac:spMkLst>
            <pc:docMk/>
            <pc:sldMk cId="3378625562" sldId="269"/>
            <ac:spMk id="3" creationId="{C4E35252-100E-4823-80BE-B182C5716E7C}"/>
          </ac:spMkLst>
        </pc:spChg>
      </pc:sldChg>
      <pc:sldChg chg="modSp">
        <pc:chgData name="Thomas Stockhammer" userId="2aa20ba2-ba43-46c1-9e8b-e40494025eed" providerId="ADAL" clId="{ED3996D2-502C-4B5B-A3D1-49BECD51E1D5}" dt="2018-07-06T05:57:44.062" v="20" actId="20577"/>
        <pc:sldMkLst>
          <pc:docMk/>
          <pc:sldMk cId="1228263281" sldId="270"/>
        </pc:sldMkLst>
        <pc:spChg chg="mod">
          <ac:chgData name="Thomas Stockhammer" userId="2aa20ba2-ba43-46c1-9e8b-e40494025eed" providerId="ADAL" clId="{ED3996D2-502C-4B5B-A3D1-49BECD51E1D5}" dt="2018-07-06T05:57:44.062" v="20" actId="20577"/>
          <ac:spMkLst>
            <pc:docMk/>
            <pc:sldMk cId="1228263281" sldId="270"/>
            <ac:spMk id="3" creationId="{C4E35252-100E-4823-80BE-B182C5716E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BE5876-FF1F-41AC-B6E8-EC5B09A5D29E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BD406-1683-4277-92F2-45EEB18745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549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A72106-9860-434B-B97B-D439D0CC4611}" type="datetime1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2822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D61BA-CB3E-4A61-A025-86F6C73C0765}" type="datetime1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336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8ED74-13CC-47D5-A922-D439255AE22C}" type="datetime1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53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14413"/>
            <a:ext cx="10058400" cy="1450757"/>
          </a:xfrm>
        </p:spPr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7ACA2-713D-42C5-B8A3-9537F98EDEBF}" type="datetime1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852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23F392-6637-4953-A933-C8D8CCA98481}" type="datetime1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8713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42720-D34C-435E-A2AE-03B6ED8D9D9E}" type="datetime1">
              <a:rPr lang="en-US" smtClean="0"/>
              <a:t>7/4/2018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747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86E41-91B9-4119-88FC-F6E608F73F8B}" type="datetime1">
              <a:rPr lang="en-US" smtClean="0"/>
              <a:t>7/4/2018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306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B8864-59D1-4350-BA1F-2443E01E7231}" type="datetime1">
              <a:rPr lang="en-US" smtClean="0"/>
              <a:t>7/4/2018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64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09974-BA3F-484D-9069-CA04B786F020}" type="datetime1">
              <a:rPr lang="en-US" smtClean="0"/>
              <a:t>7/4/2018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740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017C56A-926A-4F6D-8A17-1CCF9EAB64A7}" type="datetime1">
              <a:rPr lang="en-US" smtClean="0"/>
              <a:t>7/4/2018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82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13040-467F-4CA2-9D32-3F28B7F324AA}" type="datetime1">
              <a:rPr lang="en-US" smtClean="0"/>
              <a:t>7/4/2018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101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799" y="263527"/>
            <a:ext cx="10145683" cy="12612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D819853-A44A-4C42-9FD6-CCC71C119C4A}" type="datetime1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B3E0A90-6474-4C07-9613-AE3859703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lo@qti.qualcomm.com" TargetMode="External"/><Relationship Id="rId2" Type="http://schemas.openxmlformats.org/officeDocument/2006/relationships/hyperlink" Target="mailto:irajs@live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1922-64A8-4CCC-880F-1C5C479EF5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i="1" dirty="0"/>
              <a:t>Processing Model of</a:t>
            </a:r>
            <a:br>
              <a:rPr lang="en-US" i="1" dirty="0"/>
            </a:br>
            <a:r>
              <a:rPr lang="en-US" i="1" dirty="0"/>
              <a:t>DASH Client for Application-specific Events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FA921A-4A81-4CD8-9987-7CA140A1F5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474328" cy="1945180"/>
          </a:xfrm>
        </p:spPr>
        <p:txBody>
          <a:bodyPr>
            <a:normAutofit/>
          </a:bodyPr>
          <a:lstStyle/>
          <a:p>
            <a:pPr algn="ctr"/>
            <a:r>
              <a:rPr lang="en-US" sz="1200" dirty="0"/>
              <a:t>Iraj Sodagar (</a:t>
            </a:r>
            <a:r>
              <a:rPr lang="en-US" sz="1200" dirty="0">
                <a:hlinkClick r:id="rId2"/>
              </a:rPr>
              <a:t>irajs@live.com</a:t>
            </a:r>
            <a:r>
              <a:rPr lang="en-US" sz="1200" dirty="0"/>
              <a:t>)</a:t>
            </a:r>
          </a:p>
          <a:p>
            <a:pPr algn="ctr"/>
            <a:r>
              <a:rPr lang="es-ES" sz="1200" dirty="0"/>
              <a:t>Charles Lo (</a:t>
            </a:r>
            <a:r>
              <a:rPr lang="es-ES" sz="1200" dirty="0">
                <a:hlinkClick r:id="rId3"/>
              </a:rPr>
              <a:t>clo@qti.qualcomm.com</a:t>
            </a:r>
            <a:r>
              <a:rPr lang="es-ES" sz="1200" dirty="0"/>
              <a:t>)</a:t>
            </a:r>
            <a:endParaRPr lang="en-US" sz="1200" dirty="0"/>
          </a:p>
          <a:p>
            <a:pPr algn="ctr"/>
            <a:r>
              <a:rPr lang="en-US" sz="1200" dirty="0"/>
              <a:t>07/03/2018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C814FC-0EFD-49A3-97C4-BF6FC2A43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958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C641F-900E-4686-9AF6-02B724EEF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3"/>
            <a:ext cx="10058400" cy="869669"/>
          </a:xfrm>
        </p:spPr>
        <p:txBody>
          <a:bodyPr/>
          <a:lstStyle/>
          <a:p>
            <a:r>
              <a:rPr lang="en-US" dirty="0"/>
              <a:t>MPD Events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745362E2-F421-40EF-AAC8-5B4DB1CBCFD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8796272"/>
              </p:ext>
            </p:extLst>
          </p:nvPr>
        </p:nvGraphicFramePr>
        <p:xfrm>
          <a:off x="857839" y="1084082"/>
          <a:ext cx="10850253" cy="4709135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73426">
                  <a:extLst>
                    <a:ext uri="{9D8B030D-6E8A-4147-A177-3AD203B41FA5}">
                      <a16:colId xmlns:a16="http://schemas.microsoft.com/office/drawing/2014/main" val="1550662131"/>
                    </a:ext>
                  </a:extLst>
                </a:gridCol>
                <a:gridCol w="271257">
                  <a:extLst>
                    <a:ext uri="{9D8B030D-6E8A-4147-A177-3AD203B41FA5}">
                      <a16:colId xmlns:a16="http://schemas.microsoft.com/office/drawing/2014/main" val="3424258554"/>
                    </a:ext>
                  </a:extLst>
                </a:gridCol>
                <a:gridCol w="271257">
                  <a:extLst>
                    <a:ext uri="{9D8B030D-6E8A-4147-A177-3AD203B41FA5}">
                      <a16:colId xmlns:a16="http://schemas.microsoft.com/office/drawing/2014/main" val="713263170"/>
                    </a:ext>
                  </a:extLst>
                </a:gridCol>
                <a:gridCol w="286447">
                  <a:extLst>
                    <a:ext uri="{9D8B030D-6E8A-4147-A177-3AD203B41FA5}">
                      <a16:colId xmlns:a16="http://schemas.microsoft.com/office/drawing/2014/main" val="961727198"/>
                    </a:ext>
                  </a:extLst>
                </a:gridCol>
                <a:gridCol w="1801069">
                  <a:extLst>
                    <a:ext uri="{9D8B030D-6E8A-4147-A177-3AD203B41FA5}">
                      <a16:colId xmlns:a16="http://schemas.microsoft.com/office/drawing/2014/main" val="761473472"/>
                    </a:ext>
                  </a:extLst>
                </a:gridCol>
                <a:gridCol w="933253">
                  <a:extLst>
                    <a:ext uri="{9D8B030D-6E8A-4147-A177-3AD203B41FA5}">
                      <a16:colId xmlns:a16="http://schemas.microsoft.com/office/drawing/2014/main" val="3463939226"/>
                    </a:ext>
                  </a:extLst>
                </a:gridCol>
                <a:gridCol w="7013544">
                  <a:extLst>
                    <a:ext uri="{9D8B030D-6E8A-4147-A177-3AD203B41FA5}">
                      <a16:colId xmlns:a16="http://schemas.microsoft.com/office/drawing/2014/main" val="4254930289"/>
                    </a:ext>
                  </a:extLst>
                </a:gridCol>
              </a:tblGrid>
              <a:tr h="137326">
                <a:tc gridSpan="5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  <a:tabLst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Element or Attribute Name</a:t>
                      </a:r>
                      <a:endParaRPr lang="en-US" sz="11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1200"/>
                        </a:spcAft>
                        <a:tabLst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Use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1200"/>
                        </a:spcAft>
                        <a:tabLst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1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873438"/>
                  </a:ext>
                </a:extLst>
              </a:tr>
              <a:tr h="315291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 b="1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Event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specifies an event and contains the message of the event, formatted as a string. The content of this element depends on the event scheme. 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034724"/>
                  </a:ext>
                </a:extLst>
              </a:tr>
              <a:tr h="1061379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100" dirty="0" err="1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presentationTime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OD</a:t>
                      </a:r>
                      <a:b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</a:b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default: 0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specifies the presentation time of the event relative to the start of the Period.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The value of the presentation time in seconds is the division of the value of this attribute and the value of the </a:t>
                      </a:r>
                      <a:r>
                        <a:rPr lang="en-US" sz="11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@timescale</a:t>
                      </a: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attribute.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If not present, the value of the presentation time is 0.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077913"/>
                  </a:ext>
                </a:extLst>
              </a:tr>
              <a:tr h="1061379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@duration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specifies the presentation duration of the event.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The value of the duration in seconds is the division of the value of this attribute and the value of the </a:t>
                      </a:r>
                      <a:r>
                        <a:rPr lang="en-US" sz="11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@timescale</a:t>
                      </a: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attribute.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If not present, the value of the duration is unknown.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16658"/>
                  </a:ext>
                </a:extLst>
              </a:tr>
              <a:tr h="700011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@id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specifies an identifier for this instance of the event.  Events with equivalent content and attribute values in the </a:t>
                      </a:r>
                      <a:r>
                        <a:rPr lang="en-US" sz="1100" b="1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Event</a:t>
                      </a: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element shall have the same value for this attribute. 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The scope of the </a:t>
                      </a:r>
                      <a:r>
                        <a:rPr lang="en-US" sz="1200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@id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for each Event is with the same </a:t>
                      </a:r>
                      <a:r>
                        <a:rPr lang="en-US" sz="1200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200" dirty="0" err="1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schemeIdURI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and </a:t>
                      </a:r>
                      <a:r>
                        <a:rPr lang="en-US" sz="1200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@value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pair.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289188"/>
                  </a:ext>
                </a:extLst>
              </a:tr>
              <a:tr h="854133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1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@messageData</a:t>
                      </a:r>
                      <a:endParaRPr lang="en-US" sz="12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specifies the value for the event stream element. The value space and semantics must be defined by the owners of the scheme identified in the </a:t>
                      </a:r>
                      <a:r>
                        <a:rPr lang="en-US" sz="1100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@schemeIdUri</a:t>
                      </a: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 attribute.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NOTE: this attribute is an alternative to specifying a complete XML element(s) in the Event. It is useful when an event leans itself to a compact string representation</a:t>
                      </a:r>
                      <a:endParaRPr lang="en-US" sz="12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415158"/>
                  </a:ext>
                </a:extLst>
              </a:tr>
              <a:tr h="549302">
                <a:tc gridSpan="7">
                  <a:txBody>
                    <a:bodyPr/>
                    <a:lstStyle/>
                    <a:p>
                      <a:pPr marL="0" marR="0" algn="l" hangingPunct="0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8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Legend: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22860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For attributes: M=Mandatory, O=Optional, OD=Optional with Default Value, CM=Conditionally Mandatory.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22860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For elements: &lt;minOccurs&gt;...&lt;</a:t>
                      </a:r>
                      <a:r>
                        <a:rPr lang="en-US" sz="800" b="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maxOccurs</a:t>
                      </a: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&gt; (N=unbounded)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Elements are </a:t>
                      </a:r>
                      <a:r>
                        <a:rPr lang="en-US" sz="800" b="1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bold</a:t>
                      </a:r>
                      <a:r>
                        <a:rPr lang="en-US" sz="800" b="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; attributes are non-bold and preceded with an @.</a:t>
                      </a:r>
                      <a:endParaRPr lang="en-US" sz="11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55603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459CAB5-38E8-4F1E-A806-0D8621678AF5}"/>
              </a:ext>
            </a:extLst>
          </p:cNvPr>
          <p:cNvSpPr txBox="1"/>
          <p:nvPr/>
        </p:nvSpPr>
        <p:spPr>
          <a:xfrm>
            <a:off x="999242" y="2984555"/>
            <a:ext cx="205195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ED= @duration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EFC46E-6FF0-4055-8F9A-367E6A507F94}"/>
              </a:ext>
            </a:extLst>
          </p:cNvPr>
          <p:cNvSpPr txBox="1"/>
          <p:nvPr/>
        </p:nvSpPr>
        <p:spPr>
          <a:xfrm>
            <a:off x="999242" y="1953751"/>
            <a:ext cx="265900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 = @</a:t>
            </a:r>
            <a:r>
              <a:rPr lang="en-US" sz="1600" dirty="0" err="1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presentationTime</a:t>
            </a:r>
            <a:endParaRPr lang="en-US" sz="16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6CBE37-007D-4B8B-A972-F528D945E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2192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293C0-CFC9-449B-A241-A9E09951C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3"/>
            <a:ext cx="10058400" cy="774493"/>
          </a:xfrm>
        </p:spPr>
        <p:txBody>
          <a:bodyPr/>
          <a:lstStyle/>
          <a:p>
            <a:r>
              <a:rPr lang="en-US" dirty="0"/>
              <a:t>Dispatch Timing Modes for MPD Events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091609-F7A4-4D62-B7DE-0253578D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34911"/>
            <a:ext cx="10058400" cy="463418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dirty="0"/>
              <a:t> </a:t>
            </a:r>
            <a:r>
              <a:rPr lang="en-US" sz="2800" dirty="0"/>
              <a:t>Two Modes:</a:t>
            </a:r>
          </a:p>
          <a:p>
            <a:pPr marL="806958" lvl="1" indent="-514350">
              <a:buFont typeface="+mj-lt"/>
              <a:buAutoNum type="arabicPeriod"/>
            </a:pPr>
            <a:r>
              <a:rPr lang="en-US" sz="2600" dirty="0"/>
              <a:t>Dispatch the app event such that it is available early enough as other media data scheduled for the same time</a:t>
            </a:r>
          </a:p>
          <a:p>
            <a:pPr marL="806958" lvl="1" indent="-514350">
              <a:buFont typeface="+mj-lt"/>
              <a:buAutoNum type="arabicPeriod"/>
            </a:pPr>
            <a:r>
              <a:rPr lang="en-US" sz="2600" dirty="0"/>
              <a:t>Dispatch the app event at the Event Start Time (EST)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E1BDDCA-897D-49DA-A6B3-9DA168C43B0C}"/>
              </a:ext>
            </a:extLst>
          </p:cNvPr>
          <p:cNvCxnSpPr>
            <a:cxnSpLocks/>
          </p:cNvCxnSpPr>
          <p:nvPr/>
        </p:nvCxnSpPr>
        <p:spPr>
          <a:xfrm>
            <a:off x="1602557" y="6155981"/>
            <a:ext cx="9609684" cy="42124"/>
          </a:xfrm>
          <a:prstGeom prst="straightConnector1">
            <a:avLst/>
          </a:prstGeom>
          <a:ln w="38100">
            <a:solidFill>
              <a:srgbClr val="0033CC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1E0B59C-6444-4F76-9E11-1C945CE22883}"/>
              </a:ext>
            </a:extLst>
          </p:cNvPr>
          <p:cNvCxnSpPr/>
          <p:nvPr/>
        </p:nvCxnSpPr>
        <p:spPr>
          <a:xfrm>
            <a:off x="5846514" y="6089754"/>
            <a:ext cx="0" cy="280036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B890E8E-592B-456A-9015-57284A38EC14}"/>
              </a:ext>
            </a:extLst>
          </p:cNvPr>
          <p:cNvCxnSpPr/>
          <p:nvPr/>
        </p:nvCxnSpPr>
        <p:spPr>
          <a:xfrm>
            <a:off x="9698052" y="6089754"/>
            <a:ext cx="0" cy="280036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F7972CE-697F-44B0-A11F-45281978159D}"/>
              </a:ext>
            </a:extLst>
          </p:cNvPr>
          <p:cNvCxnSpPr>
            <a:cxnSpLocks/>
          </p:cNvCxnSpPr>
          <p:nvPr/>
        </p:nvCxnSpPr>
        <p:spPr>
          <a:xfrm flipH="1">
            <a:off x="5829356" y="4869894"/>
            <a:ext cx="17158" cy="1231686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1DBBB4B-1F62-478E-91BA-C145D8E43E2E}"/>
              </a:ext>
            </a:extLst>
          </p:cNvPr>
          <p:cNvSpPr txBox="1"/>
          <p:nvPr/>
        </p:nvSpPr>
        <p:spPr>
          <a:xfrm>
            <a:off x="10210723" y="6249649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cs typeface="Arial" panose="020B0604020202020204" pitchFamily="34" charset="0"/>
              </a:rPr>
              <a:t>Media timeline</a:t>
            </a:r>
            <a:endParaRPr lang="en-US" sz="1600" baseline="-25000" dirty="0">
              <a:solidFill>
                <a:srgbClr val="0033C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70C6DAB-91AE-4DAE-9AC6-FD21DA39B24C}"/>
              </a:ext>
            </a:extLst>
          </p:cNvPr>
          <p:cNvCxnSpPr>
            <a:cxnSpLocks/>
          </p:cNvCxnSpPr>
          <p:nvPr/>
        </p:nvCxnSpPr>
        <p:spPr>
          <a:xfrm flipV="1">
            <a:off x="5871151" y="5171307"/>
            <a:ext cx="3796517" cy="2187"/>
          </a:xfrm>
          <a:prstGeom prst="straightConnector1">
            <a:avLst/>
          </a:prstGeom>
          <a:ln>
            <a:solidFill>
              <a:srgbClr val="0033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48BEE58-D04F-4CA4-8624-13594A88DC69}"/>
              </a:ext>
            </a:extLst>
          </p:cNvPr>
          <p:cNvSpPr txBox="1"/>
          <p:nvPr/>
        </p:nvSpPr>
        <p:spPr>
          <a:xfrm>
            <a:off x="6856572" y="4825506"/>
            <a:ext cx="215226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Duration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A40AD3-5048-4021-885E-EB8B6F065F79}"/>
              </a:ext>
            </a:extLst>
          </p:cNvPr>
          <p:cNvSpPr/>
          <p:nvPr/>
        </p:nvSpPr>
        <p:spPr>
          <a:xfrm>
            <a:off x="5871151" y="5382232"/>
            <a:ext cx="3842854" cy="71934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2EEA5F3-A161-42CF-BCC2-FEB074250951}"/>
              </a:ext>
            </a:extLst>
          </p:cNvPr>
          <p:cNvCxnSpPr>
            <a:cxnSpLocks/>
          </p:cNvCxnSpPr>
          <p:nvPr/>
        </p:nvCxnSpPr>
        <p:spPr>
          <a:xfrm>
            <a:off x="9698052" y="4869894"/>
            <a:ext cx="0" cy="123275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0667D7-CBE0-463D-B164-23366A872C39}"/>
              </a:ext>
            </a:extLst>
          </p:cNvPr>
          <p:cNvCxnSpPr>
            <a:cxnSpLocks/>
          </p:cNvCxnSpPr>
          <p:nvPr/>
        </p:nvCxnSpPr>
        <p:spPr>
          <a:xfrm>
            <a:off x="3129190" y="4985904"/>
            <a:ext cx="0" cy="1191139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35C6FAA-DD96-4A6C-89A9-E7A3292B80EB}"/>
              </a:ext>
            </a:extLst>
          </p:cNvPr>
          <p:cNvSpPr txBox="1"/>
          <p:nvPr/>
        </p:nvSpPr>
        <p:spPr>
          <a:xfrm>
            <a:off x="4795019" y="3948972"/>
            <a:ext cx="21522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Start Time (EST)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7379DE6-422F-4FF9-B33B-B1CB8487F8EF}"/>
              </a:ext>
            </a:extLst>
          </p:cNvPr>
          <p:cNvCxnSpPr>
            <a:cxnSpLocks/>
          </p:cNvCxnSpPr>
          <p:nvPr/>
        </p:nvCxnSpPr>
        <p:spPr>
          <a:xfrm flipH="1">
            <a:off x="5829356" y="4496080"/>
            <a:ext cx="27646" cy="1593674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A7F9178-29CB-4908-B160-91CC6AB4B915}"/>
              </a:ext>
            </a:extLst>
          </p:cNvPr>
          <p:cNvSpPr txBox="1"/>
          <p:nvPr/>
        </p:nvSpPr>
        <p:spPr>
          <a:xfrm>
            <a:off x="2142970" y="3969478"/>
            <a:ext cx="215226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 time of the Period containing the event (PST)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73307D5-2219-41C4-9949-A2BC86FD6E7E}"/>
              </a:ext>
            </a:extLst>
          </p:cNvPr>
          <p:cNvGrpSpPr/>
          <p:nvPr/>
        </p:nvGrpSpPr>
        <p:grpSpPr>
          <a:xfrm>
            <a:off x="5190265" y="3179478"/>
            <a:ext cx="1361771" cy="810120"/>
            <a:chOff x="5295173" y="2819473"/>
            <a:chExt cx="1297414" cy="1140000"/>
          </a:xfrm>
        </p:grpSpPr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A06B0C8E-FC36-4631-A3E1-F4DD428048DB}"/>
                </a:ext>
              </a:extLst>
            </p:cNvPr>
            <p:cNvSpPr/>
            <p:nvPr/>
          </p:nvSpPr>
          <p:spPr>
            <a:xfrm rot="16200000">
              <a:off x="5485362" y="3301434"/>
              <a:ext cx="793241" cy="522838"/>
            </a:xfrm>
            <a:prstGeom prst="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8F35A2D-00F1-4B07-83E9-3D8527D09DD8}"/>
                </a:ext>
              </a:extLst>
            </p:cNvPr>
            <p:cNvSpPr txBox="1"/>
            <p:nvPr/>
          </p:nvSpPr>
          <p:spPr>
            <a:xfrm>
              <a:off x="5295173" y="2819473"/>
              <a:ext cx="1297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accent6"/>
                  </a:solidFill>
                  <a:cs typeface="Arial" panose="020B0604020202020204" pitchFamily="34" charset="0"/>
                </a:rPr>
                <a:t>Event dispatch</a:t>
              </a:r>
              <a:endParaRPr lang="en-US" sz="1400" b="1" baseline="-25000" dirty="0">
                <a:solidFill>
                  <a:schemeClr val="accent6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8169275-7C60-43EA-AE6D-25227AAC50E2}"/>
              </a:ext>
            </a:extLst>
          </p:cNvPr>
          <p:cNvSpPr txBox="1"/>
          <p:nvPr/>
        </p:nvSpPr>
        <p:spPr>
          <a:xfrm>
            <a:off x="3645409" y="2708335"/>
            <a:ext cx="1886387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baseline="-25000" dirty="0">
                <a:solidFill>
                  <a:schemeClr val="accent1"/>
                </a:solidFill>
                <a:cs typeface="Arial" panose="020B0604020202020204" pitchFamily="34" charset="0"/>
              </a:rPr>
              <a:t>Mode 1</a:t>
            </a:r>
            <a:endParaRPr lang="en-US" b="1" baseline="-25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5504302-2412-4F9F-BD7B-47A065A8D14D}"/>
              </a:ext>
            </a:extLst>
          </p:cNvPr>
          <p:cNvGrpSpPr/>
          <p:nvPr/>
        </p:nvGrpSpPr>
        <p:grpSpPr>
          <a:xfrm>
            <a:off x="3578601" y="3234278"/>
            <a:ext cx="1361771" cy="810120"/>
            <a:chOff x="5295173" y="2819473"/>
            <a:chExt cx="1297414" cy="1140000"/>
          </a:xfrm>
        </p:grpSpPr>
        <p:sp>
          <p:nvSpPr>
            <p:cNvPr id="28" name="Arrow: Right 27">
              <a:extLst>
                <a:ext uri="{FF2B5EF4-FFF2-40B4-BE49-F238E27FC236}">
                  <a16:creationId xmlns:a16="http://schemas.microsoft.com/office/drawing/2014/main" id="{D182A151-4A12-46CA-92E3-822CE7A9BF7C}"/>
                </a:ext>
              </a:extLst>
            </p:cNvPr>
            <p:cNvSpPr/>
            <p:nvPr/>
          </p:nvSpPr>
          <p:spPr>
            <a:xfrm rot="16200000">
              <a:off x="5485362" y="3301434"/>
              <a:ext cx="793241" cy="522838"/>
            </a:xfrm>
            <a:prstGeom prst="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430B695-3312-43B4-9EBD-9497D4662FC3}"/>
                </a:ext>
              </a:extLst>
            </p:cNvPr>
            <p:cNvSpPr txBox="1"/>
            <p:nvPr/>
          </p:nvSpPr>
          <p:spPr>
            <a:xfrm>
              <a:off x="5295173" y="2819473"/>
              <a:ext cx="1297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accent6"/>
                  </a:solidFill>
                  <a:cs typeface="Arial" panose="020B0604020202020204" pitchFamily="34" charset="0"/>
                </a:rPr>
                <a:t>Event dispatch</a:t>
              </a:r>
              <a:endParaRPr lang="en-US" sz="1400" b="1" baseline="-25000" dirty="0">
                <a:solidFill>
                  <a:schemeClr val="accent6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A4C7A7C-1DDA-4A89-9BED-2C2897EE0DE2}"/>
              </a:ext>
            </a:extLst>
          </p:cNvPr>
          <p:cNvSpPr txBox="1"/>
          <p:nvPr/>
        </p:nvSpPr>
        <p:spPr>
          <a:xfrm>
            <a:off x="5060896" y="2725438"/>
            <a:ext cx="1886387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baseline="-25000" dirty="0">
                <a:solidFill>
                  <a:schemeClr val="accent1"/>
                </a:solidFill>
                <a:cs typeface="Arial" panose="020B0604020202020204" pitchFamily="34" charset="0"/>
              </a:rPr>
              <a:t>Mode 2</a:t>
            </a:r>
            <a:endParaRPr lang="en-US" b="1" baseline="-25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6193F96D-61DE-48C2-9446-966C45638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958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4C854F-D995-4DB1-B812-12DA718DA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860" y="253878"/>
            <a:ext cx="12028785" cy="726809"/>
          </a:xfrm>
        </p:spPr>
        <p:txBody>
          <a:bodyPr>
            <a:normAutofit fontScale="90000"/>
          </a:bodyPr>
          <a:lstStyle/>
          <a:p>
            <a:r>
              <a:rPr lang="en-US" dirty="0"/>
              <a:t>Common Event Dispatch API for MPD &amp; Inband events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C0F7E84-0E24-41E3-A9F6-74B0FC0344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78" y="1710368"/>
            <a:ext cx="5360398" cy="4216539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aligned(8) class 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DASHEventMessageBox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FullBox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(‘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emsg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’, version, flags = 0){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 if (version==0) {</a:t>
            </a:r>
            <a:br>
              <a:rPr lang="en-US" altLang="en-US" sz="1400" dirty="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string            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scheme_id_uri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en-US" sz="1400" dirty="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string            value;</a:t>
            </a:r>
            <a:br>
              <a:rPr lang="en-US" altLang="en-US" sz="1400" dirty="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 timescale;</a:t>
            </a:r>
            <a:br>
              <a:rPr lang="en-US" altLang="en-US" sz="1400" dirty="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 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presentation_time_delta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 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event_duration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 id;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 } else if (version==1) {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    timescale;</a:t>
            </a:r>
            <a:br>
              <a:rPr lang="en-US" altLang="en-US" sz="1400" dirty="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int(64)     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presentation_time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    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event_duration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    id;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string               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scheme_id_uri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en-US" altLang="en-US" sz="1400" dirty="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string               value;</a:t>
            </a:r>
            <a:br>
              <a:rPr lang="en-US" altLang="en-US" sz="1400" dirty="0">
                <a:solidFill>
                  <a:schemeClr val="tx1"/>
                </a:solidFill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 }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 unsigned int(8)   </a:t>
            </a:r>
            <a:r>
              <a:rPr lang="en-US" altLang="en-US" sz="1400" dirty="0" err="1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message_data</a:t>
            </a:r>
            <a: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[];</a:t>
            </a:r>
            <a:br>
              <a:rPr lang="en-US" altLang="en-US" sz="14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en-US" sz="1600" dirty="0">
                <a:solidFill>
                  <a:schemeClr val="tx1"/>
                </a:solidFill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altLang="en-US" sz="3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49BF63B-C981-427E-B9B9-E199EBC5FF7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873092"/>
              </p:ext>
            </p:extLst>
          </p:nvPr>
        </p:nvGraphicFramePr>
        <p:xfrm>
          <a:off x="9340144" y="3474872"/>
          <a:ext cx="2783029" cy="1340020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320062">
                  <a:extLst>
                    <a:ext uri="{9D8B030D-6E8A-4147-A177-3AD203B41FA5}">
                      <a16:colId xmlns:a16="http://schemas.microsoft.com/office/drawing/2014/main" val="1550662131"/>
                    </a:ext>
                  </a:extLst>
                </a:gridCol>
                <a:gridCol w="354704">
                  <a:extLst>
                    <a:ext uri="{9D8B030D-6E8A-4147-A177-3AD203B41FA5}">
                      <a16:colId xmlns:a16="http://schemas.microsoft.com/office/drawing/2014/main" val="961727198"/>
                    </a:ext>
                  </a:extLst>
                </a:gridCol>
                <a:gridCol w="2108263">
                  <a:extLst>
                    <a:ext uri="{9D8B030D-6E8A-4147-A177-3AD203B41FA5}">
                      <a16:colId xmlns:a16="http://schemas.microsoft.com/office/drawing/2014/main" val="761473472"/>
                    </a:ext>
                  </a:extLst>
                </a:gridCol>
              </a:tblGrid>
              <a:tr h="282813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1200"/>
                        </a:spcAft>
                        <a:tabLst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Element or Attribute Name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4873438"/>
                  </a:ext>
                </a:extLst>
              </a:tr>
              <a:tr h="14385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 b="1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Event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034724"/>
                  </a:ext>
                </a:extLst>
              </a:tr>
              <a:tr h="146699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400" dirty="0" err="1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presentationTime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0077913"/>
                  </a:ext>
                </a:extLst>
              </a:tr>
              <a:tr h="150342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@duration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16658"/>
                  </a:ext>
                </a:extLst>
              </a:tr>
              <a:tr h="16071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@id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9289188"/>
                  </a:ext>
                </a:extLst>
              </a:tr>
              <a:tr h="389695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114" marR="631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3114" marR="631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</a:t>
                      </a:r>
                      <a:r>
                        <a:rPr lang="en-US" sz="1400" dirty="0" err="1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messageData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3114" marR="631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415158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07859CA-3AF4-4AEE-930D-CE5B6EDDDC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484838"/>
              </p:ext>
            </p:extLst>
          </p:nvPr>
        </p:nvGraphicFramePr>
        <p:xfrm>
          <a:off x="9340145" y="1722977"/>
          <a:ext cx="2783028" cy="1381506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35028">
                  <a:extLst>
                    <a:ext uri="{9D8B030D-6E8A-4147-A177-3AD203B41FA5}">
                      <a16:colId xmlns:a16="http://schemas.microsoft.com/office/drawing/2014/main" val="2094021819"/>
                    </a:ext>
                  </a:extLst>
                </a:gridCol>
                <a:gridCol w="246219">
                  <a:extLst>
                    <a:ext uri="{9D8B030D-6E8A-4147-A177-3AD203B41FA5}">
                      <a16:colId xmlns:a16="http://schemas.microsoft.com/office/drawing/2014/main" val="2657999745"/>
                    </a:ext>
                  </a:extLst>
                </a:gridCol>
                <a:gridCol w="2301781">
                  <a:extLst>
                    <a:ext uri="{9D8B030D-6E8A-4147-A177-3AD203B41FA5}">
                      <a16:colId xmlns:a16="http://schemas.microsoft.com/office/drawing/2014/main" val="3383387354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300"/>
                        </a:spcBef>
                        <a:spcAft>
                          <a:spcPts val="1200"/>
                        </a:spcAft>
                        <a:tabLst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</a:tabLs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Element or Attribute Name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095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l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 b="1" dirty="0" err="1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EventStream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15138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@xlink:href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9193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@xlink:actuate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63666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@schemeIdUri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615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@value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172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@timescale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668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 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ts val="115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400" b="1" dirty="0">
                          <a:effectLst/>
                          <a:latin typeface="Courier New" panose="02070309020205020404" pitchFamily="49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Event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8324677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1AA5B0D-7478-41D8-922C-4E06B79CE5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828904"/>
              </p:ext>
            </p:extLst>
          </p:nvPr>
        </p:nvGraphicFramePr>
        <p:xfrm>
          <a:off x="6125497" y="1710368"/>
          <a:ext cx="2738702" cy="3261360"/>
        </p:xfrm>
        <a:graphic>
          <a:graphicData uri="http://schemas.openxmlformats.org/drawingml/2006/table">
            <a:tbl>
              <a:tblPr firstRow="1" firstCol="1" bandRow="1" bandCol="1">
                <a:tableStyleId>{69012ECD-51FC-41F1-AA8D-1B2483CD663E}</a:tableStyleId>
              </a:tblPr>
              <a:tblGrid>
                <a:gridCol w="2738702">
                  <a:extLst>
                    <a:ext uri="{9D8B030D-6E8A-4147-A177-3AD203B41FA5}">
                      <a16:colId xmlns:a16="http://schemas.microsoft.com/office/drawing/2014/main" val="3383387354"/>
                    </a:ext>
                  </a:extLst>
                </a:gridCol>
              </a:tblGrid>
              <a:tr h="3549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600" b="1" dirty="0">
                          <a:latin typeface="+mn-lt"/>
                        </a:rPr>
                        <a:t>Common Event Dispatch API Parameters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095233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effectLst/>
                          <a:latin typeface="+mn-lt"/>
                        </a:rPr>
                        <a:t>schemeIdUri</a:t>
                      </a:r>
                      <a:endParaRPr lang="en-US" sz="1600" b="0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961575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effectLst/>
                          <a:latin typeface="+mn-lt"/>
                        </a:rPr>
                        <a:t>value</a:t>
                      </a:r>
                      <a:endParaRPr lang="en-US" sz="1600" b="0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8417208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0909492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effectLst/>
                          <a:latin typeface="+mn-lt"/>
                        </a:rPr>
                        <a:t>timescale</a:t>
                      </a:r>
                      <a:endParaRPr lang="en-US" sz="1600" b="0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966824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SST/PST*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8324677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EST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77099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7391157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1200"/>
                        </a:spcAft>
                      </a:pPr>
                      <a:r>
                        <a:rPr lang="en-US" sz="16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MessageData</a:t>
                      </a:r>
                      <a:endParaRPr lang="en-US" sz="1600" b="0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0387783"/>
                  </a:ext>
                </a:extLst>
              </a:tr>
            </a:tbl>
          </a:graphicData>
        </a:graphic>
      </p:graphicFrame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E909A5C3-5F7A-48EB-A16F-D50E7300CF82}"/>
              </a:ext>
            </a:extLst>
          </p:cNvPr>
          <p:cNvCxnSpPr>
            <a:cxnSpLocks/>
          </p:cNvCxnSpPr>
          <p:nvPr/>
        </p:nvCxnSpPr>
        <p:spPr>
          <a:xfrm flipH="1">
            <a:off x="8863699" y="2494114"/>
            <a:ext cx="46867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59B5FC4-84F8-4910-B963-4CDE0AE36239}"/>
              </a:ext>
            </a:extLst>
          </p:cNvPr>
          <p:cNvCxnSpPr>
            <a:cxnSpLocks/>
          </p:cNvCxnSpPr>
          <p:nvPr/>
        </p:nvCxnSpPr>
        <p:spPr>
          <a:xfrm flipV="1">
            <a:off x="4517923" y="2494114"/>
            <a:ext cx="1578077" cy="163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851CEB2-9606-4E0E-B4DA-DF376F453F08}"/>
              </a:ext>
            </a:extLst>
          </p:cNvPr>
          <p:cNvCxnSpPr>
            <a:cxnSpLocks/>
          </p:cNvCxnSpPr>
          <p:nvPr/>
        </p:nvCxnSpPr>
        <p:spPr>
          <a:xfrm flipV="1">
            <a:off x="3647768" y="2766138"/>
            <a:ext cx="2477729" cy="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DDE3488-9F1A-43EF-922A-4B9E7DEA0D1D}"/>
              </a:ext>
            </a:extLst>
          </p:cNvPr>
          <p:cNvCxnSpPr>
            <a:cxnSpLocks/>
          </p:cNvCxnSpPr>
          <p:nvPr/>
        </p:nvCxnSpPr>
        <p:spPr>
          <a:xfrm flipV="1">
            <a:off x="3463412" y="3160152"/>
            <a:ext cx="2630909" cy="48524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3005A01-0311-4608-A306-6AE6A1CBC874}"/>
              </a:ext>
            </a:extLst>
          </p:cNvPr>
          <p:cNvCxnSpPr>
            <a:cxnSpLocks/>
          </p:cNvCxnSpPr>
          <p:nvPr/>
        </p:nvCxnSpPr>
        <p:spPr>
          <a:xfrm>
            <a:off x="4001729" y="2980812"/>
            <a:ext cx="2064775" cy="49406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A66AE9D-D0EC-44CA-A787-3BB33146DACA}"/>
              </a:ext>
            </a:extLst>
          </p:cNvPr>
          <p:cNvCxnSpPr>
            <a:cxnSpLocks/>
          </p:cNvCxnSpPr>
          <p:nvPr/>
        </p:nvCxnSpPr>
        <p:spPr>
          <a:xfrm>
            <a:off x="3647768" y="3474872"/>
            <a:ext cx="2446553" cy="10408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4B64AA5-5768-4312-B681-1CAC7EEB3BD8}"/>
              </a:ext>
            </a:extLst>
          </p:cNvPr>
          <p:cNvCxnSpPr>
            <a:cxnSpLocks/>
          </p:cNvCxnSpPr>
          <p:nvPr/>
        </p:nvCxnSpPr>
        <p:spPr>
          <a:xfrm flipV="1">
            <a:off x="4245077" y="4814892"/>
            <a:ext cx="1849244" cy="71411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F4DB0C1-8B4A-4EA0-94BC-971BF3101266}"/>
              </a:ext>
            </a:extLst>
          </p:cNvPr>
          <p:cNvCxnSpPr>
            <a:cxnSpLocks/>
          </p:cNvCxnSpPr>
          <p:nvPr/>
        </p:nvCxnSpPr>
        <p:spPr>
          <a:xfrm>
            <a:off x="4332108" y="3257311"/>
            <a:ext cx="1791710" cy="876046"/>
          </a:xfrm>
          <a:prstGeom prst="straightConnector1">
            <a:avLst/>
          </a:prstGeom>
          <a:ln w="28575">
            <a:solidFill>
              <a:srgbClr val="FF0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D252FE38-883C-44F5-8DB4-2C3727D02B40}"/>
              </a:ext>
            </a:extLst>
          </p:cNvPr>
          <p:cNvCxnSpPr>
            <a:cxnSpLocks/>
          </p:cNvCxnSpPr>
          <p:nvPr/>
        </p:nvCxnSpPr>
        <p:spPr>
          <a:xfrm flipV="1">
            <a:off x="5167740" y="4215923"/>
            <a:ext cx="956078" cy="26124"/>
          </a:xfrm>
          <a:prstGeom prst="straightConnector1">
            <a:avLst/>
          </a:prstGeom>
          <a:ln w="28575">
            <a:solidFill>
              <a:srgbClr val="FF0000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4AEBAC87-AA42-4042-B414-AC9D3A54243D}"/>
              </a:ext>
            </a:extLst>
          </p:cNvPr>
          <p:cNvCxnSpPr>
            <a:cxnSpLocks/>
          </p:cNvCxnSpPr>
          <p:nvPr/>
        </p:nvCxnSpPr>
        <p:spPr>
          <a:xfrm flipH="1">
            <a:off x="8863699" y="2695675"/>
            <a:ext cx="468674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5B30CC9D-7C5F-4F03-A175-CECC159E131E}"/>
              </a:ext>
            </a:extLst>
          </p:cNvPr>
          <p:cNvCxnSpPr>
            <a:cxnSpLocks/>
          </p:cNvCxnSpPr>
          <p:nvPr/>
        </p:nvCxnSpPr>
        <p:spPr>
          <a:xfrm flipH="1">
            <a:off x="8863699" y="2854669"/>
            <a:ext cx="498428" cy="62020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70287FA-E42E-4D4D-B1B5-EC73A7F3327B}"/>
              </a:ext>
            </a:extLst>
          </p:cNvPr>
          <p:cNvCxnSpPr>
            <a:cxnSpLocks/>
            <a:stCxn id="5" idx="1"/>
          </p:cNvCxnSpPr>
          <p:nvPr/>
        </p:nvCxnSpPr>
        <p:spPr>
          <a:xfrm flipH="1">
            <a:off x="8871970" y="4144882"/>
            <a:ext cx="468174" cy="37081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57A216E-97E9-42A4-8FF5-4205EFDEE02A}"/>
              </a:ext>
            </a:extLst>
          </p:cNvPr>
          <p:cNvCxnSpPr>
            <a:cxnSpLocks/>
          </p:cNvCxnSpPr>
          <p:nvPr/>
        </p:nvCxnSpPr>
        <p:spPr>
          <a:xfrm flipH="1" flipV="1">
            <a:off x="8863698" y="3104483"/>
            <a:ext cx="468676" cy="122580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1913AFE-7CB9-4483-BEC6-DA7ECBBB9CD5}"/>
              </a:ext>
            </a:extLst>
          </p:cNvPr>
          <p:cNvCxnSpPr>
            <a:cxnSpLocks/>
          </p:cNvCxnSpPr>
          <p:nvPr/>
        </p:nvCxnSpPr>
        <p:spPr>
          <a:xfrm flipH="1">
            <a:off x="8814362" y="4680069"/>
            <a:ext cx="518011" cy="184156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A554890F-71EE-4404-9DF8-F2C25A290EE6}"/>
              </a:ext>
            </a:extLst>
          </p:cNvPr>
          <p:cNvCxnSpPr>
            <a:cxnSpLocks/>
          </p:cNvCxnSpPr>
          <p:nvPr/>
        </p:nvCxnSpPr>
        <p:spPr>
          <a:xfrm flipH="1">
            <a:off x="8864199" y="3980510"/>
            <a:ext cx="497928" cy="217673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3EE32364-3CD1-456B-9E38-35E6DC1AC102}"/>
              </a:ext>
            </a:extLst>
          </p:cNvPr>
          <p:cNvCxnSpPr>
            <a:cxnSpLocks/>
            <a:stCxn id="51" idx="3"/>
          </p:cNvCxnSpPr>
          <p:nvPr/>
        </p:nvCxnSpPr>
        <p:spPr>
          <a:xfrm flipH="1">
            <a:off x="8849074" y="1529408"/>
            <a:ext cx="452660" cy="229495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43599278-CDA0-4EE7-839F-DECFDF778DC0}"/>
              </a:ext>
            </a:extLst>
          </p:cNvPr>
          <p:cNvSpPr txBox="1"/>
          <p:nvPr/>
        </p:nvSpPr>
        <p:spPr>
          <a:xfrm flipH="1">
            <a:off x="9301734" y="1344742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PeriodStart</a:t>
            </a:r>
            <a:endParaRPr lang="en-US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773F5C1-7884-42B8-B3D6-8A6C1EE76C5F}"/>
              </a:ext>
            </a:extLst>
          </p:cNvPr>
          <p:cNvSpPr txBox="1"/>
          <p:nvPr/>
        </p:nvSpPr>
        <p:spPr>
          <a:xfrm flipH="1">
            <a:off x="209105" y="1353641"/>
            <a:ext cx="4247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Earliest Presentation Time of Segment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7177AFCB-7617-42AB-AB9F-D7196CEBE401}"/>
              </a:ext>
            </a:extLst>
          </p:cNvPr>
          <p:cNvCxnSpPr>
            <a:cxnSpLocks/>
          </p:cNvCxnSpPr>
          <p:nvPr/>
        </p:nvCxnSpPr>
        <p:spPr>
          <a:xfrm>
            <a:off x="3970132" y="1545996"/>
            <a:ext cx="2133639" cy="222807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D1628931-3F34-4534-BA3E-111D76BAA65A}"/>
              </a:ext>
            </a:extLst>
          </p:cNvPr>
          <p:cNvSpPr txBox="1"/>
          <p:nvPr/>
        </p:nvSpPr>
        <p:spPr>
          <a:xfrm flipH="1">
            <a:off x="8535885" y="5839482"/>
            <a:ext cx="3977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*</a:t>
            </a:r>
            <a:r>
              <a:rPr lang="en-US" sz="1400" dirty="0"/>
              <a:t>Can be omitted in Proposal 2</a:t>
            </a: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C0DE26-2688-4D56-B911-0209E1A1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12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E1B545-BF2F-4141-B310-C1BE34F86FE6}"/>
              </a:ext>
            </a:extLst>
          </p:cNvPr>
          <p:cNvSpPr txBox="1"/>
          <p:nvPr/>
        </p:nvSpPr>
        <p:spPr>
          <a:xfrm>
            <a:off x="5553512" y="1115736"/>
            <a:ext cx="2061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  <a:highlight>
                  <a:srgbClr val="FFFF00"/>
                </a:highlight>
              </a:rPr>
              <a:t>UNDER DISCUSSION</a:t>
            </a:r>
          </a:p>
        </p:txBody>
      </p:sp>
    </p:spTree>
    <p:extLst>
      <p:ext uri="{BB962C8B-B14F-4D97-AF65-F5344CB8AC3E}">
        <p14:creationId xmlns:p14="http://schemas.microsoft.com/office/powerpoint/2010/main" val="16191610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FCB2D-8444-4FFA-BE13-E6F6C7C7B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C6418-74DC-49FB-A018-312AF1BD6F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Two event dispatch modes are considered for both MPD and inband events: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2400" dirty="0"/>
              <a:t>Dispatch prior to EST, treated similar to regular media</a:t>
            </a:r>
          </a:p>
          <a:p>
            <a:pPr marL="749808" lvl="1" indent="-457200">
              <a:buFont typeface="+mj-lt"/>
              <a:buAutoNum type="arabicPeriod"/>
            </a:pPr>
            <a:r>
              <a:rPr lang="en-US" sz="2400" dirty="0"/>
              <a:t>Dispatch at EST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App can register with DASH client whether it wants events dispatching in either mode.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AE19D9-834F-458A-9615-987D573EB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43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064FA-F0E7-4941-A480-309C50258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4"/>
            <a:ext cx="10058400" cy="918828"/>
          </a:xfrm>
        </p:spPr>
        <p:txBody>
          <a:bodyPr/>
          <a:lstStyle/>
          <a:p>
            <a:r>
              <a:rPr lang="en-US" dirty="0"/>
              <a:t>DASH Client’s Processing Model (1/2)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3A30C9-F7C8-42A1-89CF-D8A1FB45D765}"/>
              </a:ext>
            </a:extLst>
          </p:cNvPr>
          <p:cNvSpPr/>
          <p:nvPr/>
        </p:nvSpPr>
        <p:spPr>
          <a:xfrm>
            <a:off x="1424739" y="2579924"/>
            <a:ext cx="5113366" cy="52095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DASH Client control, selection &amp; heuristic logic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3AEA54-7BE6-482C-AADA-9030EAFE630C}"/>
              </a:ext>
            </a:extLst>
          </p:cNvPr>
          <p:cNvSpPr/>
          <p:nvPr/>
        </p:nvSpPr>
        <p:spPr>
          <a:xfrm>
            <a:off x="1416375" y="3800419"/>
            <a:ext cx="1532645" cy="89688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HTTP stack</a:t>
            </a:r>
          </a:p>
          <a:p>
            <a:pPr algn="ctr"/>
            <a:r>
              <a:rPr lang="en-US" dirty="0"/>
              <a:t>API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CA54551-4E1C-4B00-8345-EF93E1BAA234}"/>
              </a:ext>
            </a:extLst>
          </p:cNvPr>
          <p:cNvSpPr/>
          <p:nvPr/>
        </p:nvSpPr>
        <p:spPr>
          <a:xfrm>
            <a:off x="9156562" y="3684500"/>
            <a:ext cx="1417742" cy="1013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Media Decoder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119E3D4-CA40-41E4-BBBD-9C5302ACEA90}"/>
              </a:ext>
            </a:extLst>
          </p:cNvPr>
          <p:cNvSpPr/>
          <p:nvPr/>
        </p:nvSpPr>
        <p:spPr>
          <a:xfrm>
            <a:off x="5855363" y="4077761"/>
            <a:ext cx="2615314" cy="367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Media decoder input buffer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958BAE1-0663-49D2-857F-4BA158E58807}"/>
              </a:ext>
            </a:extLst>
          </p:cNvPr>
          <p:cNvSpPr/>
          <p:nvPr/>
        </p:nvSpPr>
        <p:spPr>
          <a:xfrm>
            <a:off x="3783779" y="3824670"/>
            <a:ext cx="1263189" cy="89688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Segment Parsing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479AC2-CDF9-45A9-9D60-58A1F4D151D1}"/>
              </a:ext>
            </a:extLst>
          </p:cNvPr>
          <p:cNvSpPr/>
          <p:nvPr/>
        </p:nvSpPr>
        <p:spPr>
          <a:xfrm>
            <a:off x="5534982" y="3368680"/>
            <a:ext cx="1534631" cy="54951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Event Processing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F4894A-F91C-465F-A8FE-EE5FAC4C8D92}"/>
              </a:ext>
            </a:extLst>
          </p:cNvPr>
          <p:cNvSpPr/>
          <p:nvPr/>
        </p:nvSpPr>
        <p:spPr>
          <a:xfrm>
            <a:off x="7370038" y="3360269"/>
            <a:ext cx="1112174" cy="557836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App Event</a:t>
            </a:r>
          </a:p>
          <a:p>
            <a:pPr algn="ctr"/>
            <a:r>
              <a:rPr lang="en-US" sz="1600" dirty="0"/>
              <a:t>dispatch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AE1655A-0B37-41A6-AAA7-F8D14C5594AC}"/>
              </a:ext>
            </a:extLst>
          </p:cNvPr>
          <p:cNvSpPr/>
          <p:nvPr/>
        </p:nvSpPr>
        <p:spPr>
          <a:xfrm>
            <a:off x="1416374" y="5019108"/>
            <a:ext cx="1532645" cy="51721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HTTP</a:t>
            </a:r>
          </a:p>
          <a:p>
            <a:pPr algn="ctr"/>
            <a:r>
              <a:rPr lang="en-US" dirty="0"/>
              <a:t>stack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D7F0F68-4B20-4244-A915-1F39A2B2B766}"/>
              </a:ext>
            </a:extLst>
          </p:cNvPr>
          <p:cNvSpPr/>
          <p:nvPr/>
        </p:nvSpPr>
        <p:spPr>
          <a:xfrm>
            <a:off x="2949020" y="4108499"/>
            <a:ext cx="834760" cy="269407"/>
          </a:xfrm>
          <a:prstGeom prst="rightArrow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28BA825-235E-4464-BC80-52BDD68A00FC}"/>
              </a:ext>
            </a:extLst>
          </p:cNvPr>
          <p:cNvSpPr/>
          <p:nvPr/>
        </p:nvSpPr>
        <p:spPr>
          <a:xfrm>
            <a:off x="5024420" y="4210346"/>
            <a:ext cx="857307" cy="167560"/>
          </a:xfrm>
          <a:prstGeom prst="rightArrow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A559C5BA-D298-4199-9CC7-DCE149B29806}"/>
              </a:ext>
            </a:extLst>
          </p:cNvPr>
          <p:cNvSpPr/>
          <p:nvPr/>
        </p:nvSpPr>
        <p:spPr>
          <a:xfrm>
            <a:off x="8506162" y="4178161"/>
            <a:ext cx="650400" cy="141402"/>
          </a:xfrm>
          <a:prstGeom prst="rightArrow">
            <a:avLst/>
          </a:prstGeom>
          <a:solidFill>
            <a:schemeClr val="bg2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8222F6C6-43FE-4638-84CB-87D814F74924}"/>
              </a:ext>
            </a:extLst>
          </p:cNvPr>
          <p:cNvGrpSpPr/>
          <p:nvPr/>
        </p:nvGrpSpPr>
        <p:grpSpPr>
          <a:xfrm>
            <a:off x="2196446" y="3069393"/>
            <a:ext cx="97900" cy="731026"/>
            <a:chOff x="2215299" y="2674306"/>
            <a:chExt cx="108799" cy="598206"/>
          </a:xfrm>
        </p:grpSpPr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48939B39-A151-4518-87E8-89B1262F0412}"/>
                </a:ext>
              </a:extLst>
            </p:cNvPr>
            <p:cNvCxnSpPr/>
            <p:nvPr/>
          </p:nvCxnSpPr>
          <p:spPr>
            <a:xfrm flipV="1">
              <a:off x="2215299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88FCD382-F3D8-4BDF-B155-83BB40889170}"/>
                </a:ext>
              </a:extLst>
            </p:cNvPr>
            <p:cNvCxnSpPr>
              <a:cxnSpLocks/>
            </p:cNvCxnSpPr>
            <p:nvPr/>
          </p:nvCxnSpPr>
          <p:spPr>
            <a:xfrm>
              <a:off x="2324098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98F622C-6E0B-4353-AC86-F887AD29F7E6}"/>
              </a:ext>
            </a:extLst>
          </p:cNvPr>
          <p:cNvGrpSpPr/>
          <p:nvPr/>
        </p:nvGrpSpPr>
        <p:grpSpPr>
          <a:xfrm>
            <a:off x="4337894" y="3100873"/>
            <a:ext cx="207500" cy="682259"/>
            <a:chOff x="2215299" y="2674306"/>
            <a:chExt cx="108799" cy="598206"/>
          </a:xfrm>
        </p:grpSpPr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56A19D7D-C43D-43FB-9A8F-259DB09BCFD6}"/>
                </a:ext>
              </a:extLst>
            </p:cNvPr>
            <p:cNvCxnSpPr/>
            <p:nvPr/>
          </p:nvCxnSpPr>
          <p:spPr>
            <a:xfrm flipV="1">
              <a:off x="2215299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95E8031-4B0E-42B0-BAF8-94868993D130}"/>
                </a:ext>
              </a:extLst>
            </p:cNvPr>
            <p:cNvCxnSpPr>
              <a:cxnSpLocks/>
            </p:cNvCxnSpPr>
            <p:nvPr/>
          </p:nvCxnSpPr>
          <p:spPr>
            <a:xfrm>
              <a:off x="2324098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E944846-A6E3-4C2F-B3A5-D4A130B7EE3F}"/>
              </a:ext>
            </a:extLst>
          </p:cNvPr>
          <p:cNvCxnSpPr/>
          <p:nvPr/>
        </p:nvCxnSpPr>
        <p:spPr>
          <a:xfrm flipV="1">
            <a:off x="9709604" y="2171846"/>
            <a:ext cx="0" cy="1476768"/>
          </a:xfrm>
          <a:prstGeom prst="straightConnector1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2558F50E-979B-4A12-AD54-1EA921F67C34}"/>
              </a:ext>
            </a:extLst>
          </p:cNvPr>
          <p:cNvCxnSpPr>
            <a:cxnSpLocks/>
          </p:cNvCxnSpPr>
          <p:nvPr/>
        </p:nvCxnSpPr>
        <p:spPr>
          <a:xfrm>
            <a:off x="9849229" y="2190831"/>
            <a:ext cx="0" cy="1476768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5FD8D88-17C0-46B7-9687-FD5CCD3B9DD7}"/>
              </a:ext>
            </a:extLst>
          </p:cNvPr>
          <p:cNvCxnSpPr/>
          <p:nvPr/>
        </p:nvCxnSpPr>
        <p:spPr>
          <a:xfrm flipV="1">
            <a:off x="2233175" y="4697305"/>
            <a:ext cx="0" cy="32180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FD61BA1-2450-4DE9-9658-F560C5CEAF9B}"/>
              </a:ext>
            </a:extLst>
          </p:cNvPr>
          <p:cNvCxnSpPr>
            <a:cxnSpLocks/>
          </p:cNvCxnSpPr>
          <p:nvPr/>
        </p:nvCxnSpPr>
        <p:spPr>
          <a:xfrm>
            <a:off x="2361805" y="4697305"/>
            <a:ext cx="0" cy="3218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DF150784-9C7A-4475-88F3-62808B08F232}"/>
              </a:ext>
            </a:extLst>
          </p:cNvPr>
          <p:cNvCxnSpPr>
            <a:cxnSpLocks/>
            <a:endCxn id="12" idx="1"/>
          </p:cNvCxnSpPr>
          <p:nvPr/>
        </p:nvCxnSpPr>
        <p:spPr>
          <a:xfrm flipV="1">
            <a:off x="5046968" y="3643438"/>
            <a:ext cx="488014" cy="434323"/>
          </a:xfrm>
          <a:prstGeom prst="bentConnector3">
            <a:avLst>
              <a:gd name="adj1" fmla="val 50000"/>
            </a:avLst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32191B1-E900-4F71-B1A1-25E32F413847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 flipV="1">
            <a:off x="7069613" y="3639187"/>
            <a:ext cx="300425" cy="4251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 47">
            <a:extLst>
              <a:ext uri="{FF2B5EF4-FFF2-40B4-BE49-F238E27FC236}">
                <a16:creationId xmlns:a16="http://schemas.microsoft.com/office/drawing/2014/main" id="{E889124E-A1CF-4952-A693-853EAEA203C7}"/>
              </a:ext>
            </a:extLst>
          </p:cNvPr>
          <p:cNvSpPr/>
          <p:nvPr/>
        </p:nvSpPr>
        <p:spPr>
          <a:xfrm>
            <a:off x="1416374" y="1673619"/>
            <a:ext cx="9176780" cy="517212"/>
          </a:xfrm>
          <a:prstGeom prst="rect">
            <a:avLst/>
          </a:prstGeom>
          <a:solidFill>
            <a:schemeClr val="accent5"/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883BAB62-2373-4F6B-88AA-E88C5AEFE4CD}"/>
              </a:ext>
            </a:extLst>
          </p:cNvPr>
          <p:cNvGrpSpPr/>
          <p:nvPr/>
        </p:nvGrpSpPr>
        <p:grpSpPr>
          <a:xfrm>
            <a:off x="4347324" y="2190831"/>
            <a:ext cx="228206" cy="396669"/>
            <a:chOff x="2215299" y="2674306"/>
            <a:chExt cx="108799" cy="598206"/>
          </a:xfrm>
        </p:grpSpPr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683D9716-026A-437A-AD08-4CF1E1C2DE73}"/>
                </a:ext>
              </a:extLst>
            </p:cNvPr>
            <p:cNvCxnSpPr/>
            <p:nvPr/>
          </p:nvCxnSpPr>
          <p:spPr>
            <a:xfrm flipV="1">
              <a:off x="2215299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B8F30E64-3910-4A63-8D95-6BAC2BDF1E09}"/>
                </a:ext>
              </a:extLst>
            </p:cNvPr>
            <p:cNvCxnSpPr>
              <a:cxnSpLocks/>
            </p:cNvCxnSpPr>
            <p:nvPr/>
          </p:nvCxnSpPr>
          <p:spPr>
            <a:xfrm>
              <a:off x="2324098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B31A3DBD-AF78-4A98-8881-EE783BCDA17E}"/>
              </a:ext>
            </a:extLst>
          </p:cNvPr>
          <p:cNvGrpSpPr/>
          <p:nvPr/>
        </p:nvGrpSpPr>
        <p:grpSpPr>
          <a:xfrm>
            <a:off x="6758458" y="2190831"/>
            <a:ext cx="198522" cy="1143694"/>
            <a:chOff x="2215299" y="2674306"/>
            <a:chExt cx="108799" cy="598206"/>
          </a:xfrm>
        </p:grpSpPr>
        <p:cxnSp>
          <p:nvCxnSpPr>
            <p:cNvPr id="53" name="Straight Arrow Connector 52">
              <a:extLst>
                <a:ext uri="{FF2B5EF4-FFF2-40B4-BE49-F238E27FC236}">
                  <a16:creationId xmlns:a16="http://schemas.microsoft.com/office/drawing/2014/main" id="{8B535311-F0DF-44EE-8BF6-8B931B1B1954}"/>
                </a:ext>
              </a:extLst>
            </p:cNvPr>
            <p:cNvCxnSpPr/>
            <p:nvPr/>
          </p:nvCxnSpPr>
          <p:spPr>
            <a:xfrm flipV="1">
              <a:off x="2215299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53">
              <a:extLst>
                <a:ext uri="{FF2B5EF4-FFF2-40B4-BE49-F238E27FC236}">
                  <a16:creationId xmlns:a16="http://schemas.microsoft.com/office/drawing/2014/main" id="{78C96596-F2E5-4F0E-9B1E-D75FE01B86D0}"/>
                </a:ext>
              </a:extLst>
            </p:cNvPr>
            <p:cNvCxnSpPr>
              <a:cxnSpLocks/>
            </p:cNvCxnSpPr>
            <p:nvPr/>
          </p:nvCxnSpPr>
          <p:spPr>
            <a:xfrm>
              <a:off x="2324098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5002E1DE-B467-40BD-AECE-9475F35DC503}"/>
              </a:ext>
            </a:extLst>
          </p:cNvPr>
          <p:cNvGrpSpPr/>
          <p:nvPr/>
        </p:nvGrpSpPr>
        <p:grpSpPr>
          <a:xfrm>
            <a:off x="7824245" y="2214411"/>
            <a:ext cx="168318" cy="1110364"/>
            <a:chOff x="2215299" y="2674306"/>
            <a:chExt cx="108799" cy="598206"/>
          </a:xfrm>
        </p:grpSpPr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E8465EF6-D9B9-4947-B259-B41FF830A00B}"/>
                </a:ext>
              </a:extLst>
            </p:cNvPr>
            <p:cNvCxnSpPr/>
            <p:nvPr/>
          </p:nvCxnSpPr>
          <p:spPr>
            <a:xfrm flipV="1">
              <a:off x="2215299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F7A429F7-23E9-4197-9C55-B0E124D67346}"/>
                </a:ext>
              </a:extLst>
            </p:cNvPr>
            <p:cNvCxnSpPr>
              <a:cxnSpLocks/>
            </p:cNvCxnSpPr>
            <p:nvPr/>
          </p:nvCxnSpPr>
          <p:spPr>
            <a:xfrm>
              <a:off x="2324098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216E67EC-7818-4020-BFC1-DFD5C8D3C458}"/>
              </a:ext>
            </a:extLst>
          </p:cNvPr>
          <p:cNvCxnSpPr>
            <a:cxnSpLocks/>
          </p:cNvCxnSpPr>
          <p:nvPr/>
        </p:nvCxnSpPr>
        <p:spPr>
          <a:xfrm rot="5400000" flipV="1">
            <a:off x="1263785" y="5023480"/>
            <a:ext cx="0" cy="32180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477B2510-A0D8-4764-A95A-9B6DD8CEE64C}"/>
              </a:ext>
            </a:extLst>
          </p:cNvPr>
          <p:cNvCxnSpPr>
            <a:cxnSpLocks/>
          </p:cNvCxnSpPr>
          <p:nvPr/>
        </p:nvCxnSpPr>
        <p:spPr>
          <a:xfrm rot="5400000">
            <a:off x="1263784" y="5230871"/>
            <a:ext cx="0" cy="3218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Arrow: Right 78">
            <a:extLst>
              <a:ext uri="{FF2B5EF4-FFF2-40B4-BE49-F238E27FC236}">
                <a16:creationId xmlns:a16="http://schemas.microsoft.com/office/drawing/2014/main" id="{1E96BDAA-E65F-41E5-8891-A5CD7325B4B7}"/>
              </a:ext>
            </a:extLst>
          </p:cNvPr>
          <p:cNvSpPr/>
          <p:nvPr/>
        </p:nvSpPr>
        <p:spPr>
          <a:xfrm>
            <a:off x="10593157" y="4077761"/>
            <a:ext cx="321804" cy="22294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979191F-CFBA-4440-9A6F-24671018A1E1}"/>
              </a:ext>
            </a:extLst>
          </p:cNvPr>
          <p:cNvGrpSpPr/>
          <p:nvPr/>
        </p:nvGrpSpPr>
        <p:grpSpPr>
          <a:xfrm>
            <a:off x="6082909" y="3067660"/>
            <a:ext cx="110730" cy="292609"/>
            <a:chOff x="2215299" y="2674306"/>
            <a:chExt cx="108799" cy="598206"/>
          </a:xfrm>
        </p:grpSpPr>
        <p:cxnSp>
          <p:nvCxnSpPr>
            <p:cNvPr id="65" name="Straight Arrow Connector 64">
              <a:extLst>
                <a:ext uri="{FF2B5EF4-FFF2-40B4-BE49-F238E27FC236}">
                  <a16:creationId xmlns:a16="http://schemas.microsoft.com/office/drawing/2014/main" id="{ACE3EE05-4993-471B-BB36-7E57CEA50CB9}"/>
                </a:ext>
              </a:extLst>
            </p:cNvPr>
            <p:cNvCxnSpPr/>
            <p:nvPr/>
          </p:nvCxnSpPr>
          <p:spPr>
            <a:xfrm flipV="1">
              <a:off x="2215299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BD0F4302-5763-454A-BC77-A7318FF4AA6E}"/>
                </a:ext>
              </a:extLst>
            </p:cNvPr>
            <p:cNvCxnSpPr>
              <a:cxnSpLocks/>
            </p:cNvCxnSpPr>
            <p:nvPr/>
          </p:nvCxnSpPr>
          <p:spPr>
            <a:xfrm>
              <a:off x="2324098" y="2674306"/>
              <a:ext cx="0" cy="598206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0BA22FF-BDD5-4D48-854E-9BAF8E544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326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C7BB80-4F01-4DC9-9335-530B82799B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3"/>
            <a:ext cx="10058400" cy="774493"/>
          </a:xfrm>
        </p:spPr>
        <p:txBody>
          <a:bodyPr/>
          <a:lstStyle/>
          <a:p>
            <a:r>
              <a:rPr lang="en-US" dirty="0"/>
              <a:t>DASH Client Processing Model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39578E-19C4-45FF-B634-620AD155B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102936"/>
            <a:ext cx="10058400" cy="525073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DASH client manages fetching the Segments and parses the Segments before appending them into the media decoder input buffer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Parsing a Segment means to parse some of the high level boxes, e.g.: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Parsing </a:t>
            </a:r>
            <a:r>
              <a:rPr lang="en-US" sz="2000" dirty="0" err="1"/>
              <a:t>sidx</a:t>
            </a:r>
            <a:r>
              <a:rPr lang="en-US" sz="2000" dirty="0"/>
              <a:t> box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Parsing the event message box(es)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Events are passed to the event processing module.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Segment after parsing may or may not be appended into the media input buffer depending on the media playback operation. For example: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In case of video Segment </a:t>
            </a:r>
            <a:r>
              <a:rPr lang="en-US" sz="2000" dirty="0">
                <a:solidFill>
                  <a:srgbClr val="0000FF"/>
                </a:solidFill>
              </a:rPr>
              <a:t>carrying </a:t>
            </a:r>
            <a:r>
              <a:rPr lang="en-US" sz="2000" dirty="0" err="1">
                <a:solidFill>
                  <a:srgbClr val="0000FF"/>
                </a:solidFill>
              </a:rPr>
              <a:t>inband</a:t>
            </a:r>
            <a:r>
              <a:rPr lang="en-US" sz="2000" dirty="0">
                <a:solidFill>
                  <a:srgbClr val="0000FF"/>
                </a:solidFill>
              </a:rPr>
              <a:t> events </a:t>
            </a:r>
            <a:r>
              <a:rPr lang="en-US" sz="2000" dirty="0"/>
              <a:t>and normal playback, Segment is appended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In case of video Segment </a:t>
            </a:r>
            <a:r>
              <a:rPr lang="en-US" sz="2000" dirty="0">
                <a:solidFill>
                  <a:srgbClr val="0000FF"/>
                </a:solidFill>
              </a:rPr>
              <a:t>carrying </a:t>
            </a:r>
            <a:r>
              <a:rPr lang="en-US" sz="2000" dirty="0" err="1">
                <a:solidFill>
                  <a:srgbClr val="0000FF"/>
                </a:solidFill>
              </a:rPr>
              <a:t>inband</a:t>
            </a:r>
            <a:r>
              <a:rPr lang="en-US" sz="2000" dirty="0">
                <a:solidFill>
                  <a:srgbClr val="0000FF"/>
                </a:solidFill>
              </a:rPr>
              <a:t> events</a:t>
            </a:r>
            <a:r>
              <a:rPr lang="en-US" sz="2000" dirty="0"/>
              <a:t> and fast forward/rewind</a:t>
            </a:r>
            <a:r>
              <a:rPr lang="en-US" sz="2000" dirty="0">
                <a:solidFill>
                  <a:srgbClr val="0000FF"/>
                </a:solidFill>
              </a:rPr>
              <a:t> + playback</a:t>
            </a:r>
            <a:r>
              <a:rPr lang="en-US" sz="2000" dirty="0"/>
              <a:t>, Segment is appended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000" dirty="0"/>
              <a:t>In case of audio Segment </a:t>
            </a:r>
            <a:r>
              <a:rPr lang="en-US" sz="2000" dirty="0">
                <a:solidFill>
                  <a:srgbClr val="0000FF"/>
                </a:solidFill>
              </a:rPr>
              <a:t>(only) carrying </a:t>
            </a:r>
            <a:r>
              <a:rPr lang="en-US" sz="2000" dirty="0" err="1">
                <a:solidFill>
                  <a:srgbClr val="0000FF"/>
                </a:solidFill>
              </a:rPr>
              <a:t>inband</a:t>
            </a:r>
            <a:r>
              <a:rPr lang="en-US" sz="2000" dirty="0">
                <a:solidFill>
                  <a:srgbClr val="0000FF"/>
                </a:solidFill>
              </a:rPr>
              <a:t> events </a:t>
            </a:r>
            <a:r>
              <a:rPr lang="en-US" sz="2000" dirty="0"/>
              <a:t>and fast forward/rewind video</a:t>
            </a:r>
            <a:r>
              <a:rPr lang="en-US" sz="2000" dirty="0">
                <a:solidFill>
                  <a:srgbClr val="0000FF"/>
                </a:solidFill>
              </a:rPr>
              <a:t> + playback</a:t>
            </a:r>
            <a:r>
              <a:rPr lang="en-US" sz="2000" dirty="0"/>
              <a:t>, Segment is not appended</a:t>
            </a:r>
          </a:p>
          <a:p>
            <a:pPr lvl="1"/>
            <a:endParaRPr lang="en-US" sz="2000" dirty="0"/>
          </a:p>
          <a:p>
            <a:pPr lvl="1">
              <a:buFont typeface="Wingdings" panose="05000000000000000000" pitchFamily="2" charset="2"/>
              <a:buChar char="§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A891BA-95DE-445C-868A-43907A978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9D2F9-85AB-483A-B119-1C64606F8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4"/>
            <a:ext cx="10058400" cy="945108"/>
          </a:xfrm>
        </p:spPr>
        <p:txBody>
          <a:bodyPr/>
          <a:lstStyle/>
          <a:p>
            <a:r>
              <a:rPr lang="en-US" dirty="0"/>
              <a:t>Inband Event Timing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2C4C4-F987-4EA9-B28E-CCB777525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67872"/>
            <a:ext cx="10058400" cy="460122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Each inband event has 3 timing parameters:</a:t>
            </a:r>
          </a:p>
          <a:p>
            <a:pPr marL="544068" lvl="1" indent="-342900">
              <a:buFont typeface="+mj-lt"/>
              <a:buAutoNum type="arabicPeriod"/>
            </a:pPr>
            <a:r>
              <a:rPr lang="en-US" sz="2000" dirty="0"/>
              <a:t>The earliest presentation time of the Segment containing the event box (SST).</a:t>
            </a:r>
          </a:p>
          <a:p>
            <a:pPr marL="544068" lvl="1" indent="-342900">
              <a:buFont typeface="+mj-lt"/>
              <a:buAutoNum type="arabicPeriod"/>
            </a:pPr>
            <a:r>
              <a:rPr lang="en-US" sz="2000" dirty="0"/>
              <a:t>Event Start Time (EST): the moment in the media timeline that event becomes active.</a:t>
            </a:r>
          </a:p>
          <a:p>
            <a:pPr marL="544068" lvl="1" indent="-342900">
              <a:buFont typeface="+mj-lt"/>
              <a:buAutoNum type="arabicPeriod"/>
            </a:pPr>
            <a:r>
              <a:rPr lang="en-US" sz="2000" dirty="0"/>
              <a:t>Event duration (ED): the duration for which the event is active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54C2678-0876-4D21-B11D-2D65BAF75694}"/>
              </a:ext>
            </a:extLst>
          </p:cNvPr>
          <p:cNvCxnSpPr>
            <a:cxnSpLocks/>
          </p:cNvCxnSpPr>
          <p:nvPr/>
        </p:nvCxnSpPr>
        <p:spPr>
          <a:xfrm>
            <a:off x="1112363" y="5445954"/>
            <a:ext cx="10414764" cy="0"/>
          </a:xfrm>
          <a:prstGeom prst="straightConnector1">
            <a:avLst/>
          </a:prstGeom>
          <a:ln w="38100">
            <a:solidFill>
              <a:srgbClr val="0033CC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D9E338-6C08-47B0-B0E2-83CD4C819A44}"/>
              </a:ext>
            </a:extLst>
          </p:cNvPr>
          <p:cNvCxnSpPr/>
          <p:nvPr/>
        </p:nvCxnSpPr>
        <p:spPr>
          <a:xfrm>
            <a:off x="5356320" y="5165918"/>
            <a:ext cx="0" cy="280036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621A1BE-9375-4E79-AA02-8CFD35BE15BD}"/>
              </a:ext>
            </a:extLst>
          </p:cNvPr>
          <p:cNvCxnSpPr/>
          <p:nvPr/>
        </p:nvCxnSpPr>
        <p:spPr>
          <a:xfrm>
            <a:off x="9207858" y="5165918"/>
            <a:ext cx="0" cy="280036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45502F-8FF1-4C85-9471-C26A7AE54252}"/>
              </a:ext>
            </a:extLst>
          </p:cNvPr>
          <p:cNvCxnSpPr>
            <a:cxnSpLocks/>
          </p:cNvCxnSpPr>
          <p:nvPr/>
        </p:nvCxnSpPr>
        <p:spPr>
          <a:xfrm flipH="1">
            <a:off x="5339162" y="3946058"/>
            <a:ext cx="17158" cy="1231686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979F59D-F9A3-4D7C-B7C0-49223F1B4125}"/>
              </a:ext>
            </a:extLst>
          </p:cNvPr>
          <p:cNvSpPr txBox="1"/>
          <p:nvPr/>
        </p:nvSpPr>
        <p:spPr>
          <a:xfrm>
            <a:off x="10082522" y="5074287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cs typeface="Arial" panose="020B0604020202020204" pitchFamily="34" charset="0"/>
              </a:rPr>
              <a:t>Media timeline</a:t>
            </a:r>
            <a:endParaRPr lang="en-US" sz="1600" baseline="-25000" dirty="0">
              <a:solidFill>
                <a:srgbClr val="0033C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1E835EE-9FBD-49EC-BD05-6A267422FA0F}"/>
              </a:ext>
            </a:extLst>
          </p:cNvPr>
          <p:cNvCxnSpPr>
            <a:cxnSpLocks/>
          </p:cNvCxnSpPr>
          <p:nvPr/>
        </p:nvCxnSpPr>
        <p:spPr>
          <a:xfrm flipV="1">
            <a:off x="5380957" y="4247471"/>
            <a:ext cx="3796517" cy="2187"/>
          </a:xfrm>
          <a:prstGeom prst="straightConnector1">
            <a:avLst/>
          </a:prstGeom>
          <a:ln>
            <a:solidFill>
              <a:srgbClr val="0033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E51E1C2-37BF-4B53-AF8F-575EB42B793B}"/>
              </a:ext>
            </a:extLst>
          </p:cNvPr>
          <p:cNvSpPr txBox="1"/>
          <p:nvPr/>
        </p:nvSpPr>
        <p:spPr>
          <a:xfrm>
            <a:off x="6366378" y="3901670"/>
            <a:ext cx="215226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Duration (ED)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ACCDE6A-F6A6-48C5-A272-786149036D67}"/>
              </a:ext>
            </a:extLst>
          </p:cNvPr>
          <p:cNvSpPr/>
          <p:nvPr/>
        </p:nvSpPr>
        <p:spPr>
          <a:xfrm>
            <a:off x="5380957" y="4458396"/>
            <a:ext cx="3842854" cy="71934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6F10B3-7FC5-4BF0-A089-44B56B63AEC7}"/>
              </a:ext>
            </a:extLst>
          </p:cNvPr>
          <p:cNvCxnSpPr>
            <a:cxnSpLocks/>
          </p:cNvCxnSpPr>
          <p:nvPr/>
        </p:nvCxnSpPr>
        <p:spPr>
          <a:xfrm>
            <a:off x="9207858" y="3946058"/>
            <a:ext cx="0" cy="123275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88C7669-34F3-4852-B181-3757DEE0BF0D}"/>
              </a:ext>
            </a:extLst>
          </p:cNvPr>
          <p:cNvCxnSpPr>
            <a:cxnSpLocks/>
          </p:cNvCxnSpPr>
          <p:nvPr/>
        </p:nvCxnSpPr>
        <p:spPr>
          <a:xfrm>
            <a:off x="2638996" y="4062068"/>
            <a:ext cx="0" cy="1350773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AE5E2EAB-9C4D-497B-BD71-4A9BB1B2E243}"/>
              </a:ext>
            </a:extLst>
          </p:cNvPr>
          <p:cNvSpPr txBox="1"/>
          <p:nvPr/>
        </p:nvSpPr>
        <p:spPr>
          <a:xfrm>
            <a:off x="4304825" y="3025136"/>
            <a:ext cx="21522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Start Time (EST)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4E7D782-A833-4DFB-ADD4-AE00F9E9C275}"/>
              </a:ext>
            </a:extLst>
          </p:cNvPr>
          <p:cNvCxnSpPr>
            <a:cxnSpLocks/>
          </p:cNvCxnSpPr>
          <p:nvPr/>
        </p:nvCxnSpPr>
        <p:spPr>
          <a:xfrm flipH="1">
            <a:off x="5339162" y="3572244"/>
            <a:ext cx="27646" cy="1593674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5B42922-456C-496A-AD1F-D87D6966DFC2}"/>
              </a:ext>
            </a:extLst>
          </p:cNvPr>
          <p:cNvSpPr txBox="1"/>
          <p:nvPr/>
        </p:nvSpPr>
        <p:spPr>
          <a:xfrm>
            <a:off x="1652776" y="3045642"/>
            <a:ext cx="2152264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box location in media timeline i.e.</a:t>
            </a:r>
          </a:p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earliest presentation Time  of carrying Segment, or Segment Start Time (SST)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A0371B0-F74A-40EB-BF1C-30FDAEE4E89D}"/>
              </a:ext>
            </a:extLst>
          </p:cNvPr>
          <p:cNvSpPr/>
          <p:nvPr/>
        </p:nvSpPr>
        <p:spPr>
          <a:xfrm>
            <a:off x="1112363" y="5680797"/>
            <a:ext cx="1526633" cy="304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S(n-1)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FB91614-7108-4888-A2FC-0B1DF207CCC7}"/>
              </a:ext>
            </a:extLst>
          </p:cNvPr>
          <p:cNvSpPr/>
          <p:nvPr/>
        </p:nvSpPr>
        <p:spPr>
          <a:xfrm>
            <a:off x="2638996" y="5680797"/>
            <a:ext cx="1526633" cy="304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S(n)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C62EE7A-CFE5-4832-BB4F-303D74AC335E}"/>
              </a:ext>
            </a:extLst>
          </p:cNvPr>
          <p:cNvSpPr/>
          <p:nvPr/>
        </p:nvSpPr>
        <p:spPr>
          <a:xfrm>
            <a:off x="4165629" y="5680797"/>
            <a:ext cx="1526633" cy="304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S(n+1)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0A991FE-87DC-4B22-AC98-A9FEB249B291}"/>
              </a:ext>
            </a:extLst>
          </p:cNvPr>
          <p:cNvSpPr/>
          <p:nvPr/>
        </p:nvSpPr>
        <p:spPr>
          <a:xfrm>
            <a:off x="5636286" y="5680797"/>
            <a:ext cx="1526633" cy="304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S(n+2)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66F8F0FC-F421-431B-8136-FA1382BE8925}"/>
              </a:ext>
            </a:extLst>
          </p:cNvPr>
          <p:cNvSpPr/>
          <p:nvPr/>
        </p:nvSpPr>
        <p:spPr>
          <a:xfrm>
            <a:off x="7146160" y="5680797"/>
            <a:ext cx="1526633" cy="304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S(n+3)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2972C81-F6DA-4D9B-B14F-5E97A4B5DF89}"/>
              </a:ext>
            </a:extLst>
          </p:cNvPr>
          <p:cNvSpPr/>
          <p:nvPr/>
        </p:nvSpPr>
        <p:spPr>
          <a:xfrm>
            <a:off x="8672793" y="5680797"/>
            <a:ext cx="1526633" cy="304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S(n+4)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03B56C6-CAB9-4695-8E3F-B1CBE47EFA47}"/>
              </a:ext>
            </a:extLst>
          </p:cNvPr>
          <p:cNvSpPr txBox="1"/>
          <p:nvPr/>
        </p:nvSpPr>
        <p:spPr>
          <a:xfrm>
            <a:off x="10305499" y="5647961"/>
            <a:ext cx="9986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1"/>
                </a:solidFill>
                <a:cs typeface="Arial" panose="020B0604020202020204" pitchFamily="34" charset="0"/>
              </a:rPr>
              <a:t>Segments</a:t>
            </a:r>
            <a:endParaRPr lang="en-US" sz="1600" baseline="-25000" dirty="0">
              <a:solidFill>
                <a:schemeClr val="accent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937AB080-DB5E-43CA-990F-1DE8BAE38056}"/>
              </a:ext>
            </a:extLst>
          </p:cNvPr>
          <p:cNvCxnSpPr>
            <a:cxnSpLocks/>
          </p:cNvCxnSpPr>
          <p:nvPr/>
        </p:nvCxnSpPr>
        <p:spPr>
          <a:xfrm>
            <a:off x="2638996" y="5022815"/>
            <a:ext cx="0" cy="625146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ACDA835C-C4B6-4D8C-96C4-C1F3F508D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378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DA3E6-3161-443F-823C-1EEB0FAEF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3"/>
            <a:ext cx="10058400" cy="774493"/>
          </a:xfrm>
        </p:spPr>
        <p:txBody>
          <a:bodyPr/>
          <a:lstStyle/>
          <a:p>
            <a:r>
              <a:rPr lang="en-US" dirty="0" err="1"/>
              <a:t>emsg</a:t>
            </a:r>
            <a:r>
              <a:rPr lang="en-US" dirty="0"/>
              <a:t> box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650FE7BB-E5E0-466F-9151-38A24CD4439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53903" y="1271030"/>
            <a:ext cx="10182596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aligned(8) class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DASHEventMessageBox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 extends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FullBox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(‘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emsg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’, version, flags = 0){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 if (version==0)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string            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scheme_id_uri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string            value;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 timescale;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presentation_time_delta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event_duration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 id;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 } else if (version==1) {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    timescale;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int(64)    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presentation_time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   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event_duration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unsigned int(32)     id;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string              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scheme_id_uri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    string               value;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ingLiU" panose="02020509000000000000" pitchFamily="49" charset="-120"/>
                <a:ea typeface="MingLiU" panose="02020509000000000000" pitchFamily="49" charset="-12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 }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   unsigned int(8)   </a:t>
            </a:r>
            <a:r>
              <a:rPr kumimoji="0" lang="en-US" alt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message_data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[];</a:t>
            </a:r>
            <a:b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kumimoji="0" lang="en-US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581D1D6-B7D5-4396-AA10-58B4D79D703B}"/>
              </a:ext>
            </a:extLst>
          </p:cNvPr>
          <p:cNvCxnSpPr>
            <a:cxnSpLocks/>
          </p:cNvCxnSpPr>
          <p:nvPr/>
        </p:nvCxnSpPr>
        <p:spPr>
          <a:xfrm flipH="1" flipV="1">
            <a:off x="5929460" y="4223208"/>
            <a:ext cx="2704551" cy="149672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DD33246-B9E9-494E-B2DE-66E55CF72315}"/>
              </a:ext>
            </a:extLst>
          </p:cNvPr>
          <p:cNvCxnSpPr>
            <a:cxnSpLocks/>
          </p:cNvCxnSpPr>
          <p:nvPr/>
        </p:nvCxnSpPr>
        <p:spPr>
          <a:xfrm flipH="1" flipV="1">
            <a:off x="5495827" y="3016577"/>
            <a:ext cx="3138183" cy="257039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282913F-AF86-4D4E-B008-AB7208D11D6B}"/>
              </a:ext>
            </a:extLst>
          </p:cNvPr>
          <p:cNvSpPr txBox="1"/>
          <p:nvPr/>
        </p:nvSpPr>
        <p:spPr>
          <a:xfrm>
            <a:off x="8634010" y="5417693"/>
            <a:ext cx="355799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Duration = </a:t>
            </a:r>
            <a:r>
              <a:rPr lang="en-US" altLang="en-US" sz="1600" dirty="0" err="1"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event_duration</a:t>
            </a:r>
            <a:endParaRPr lang="en-US" sz="16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4E23DAF-273A-455F-BE0A-E26D5F5ADD0D}"/>
              </a:ext>
            </a:extLst>
          </p:cNvPr>
          <p:cNvCxnSpPr>
            <a:cxnSpLocks/>
          </p:cNvCxnSpPr>
          <p:nvPr/>
        </p:nvCxnSpPr>
        <p:spPr>
          <a:xfrm flipH="1">
            <a:off x="6242117" y="2871531"/>
            <a:ext cx="2298568" cy="104943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88A665D-463D-4A83-92A1-E2DF0E7D19B0}"/>
              </a:ext>
            </a:extLst>
          </p:cNvPr>
          <p:cNvCxnSpPr>
            <a:cxnSpLocks/>
          </p:cNvCxnSpPr>
          <p:nvPr/>
        </p:nvCxnSpPr>
        <p:spPr>
          <a:xfrm flipH="1">
            <a:off x="6601907" y="2720256"/>
            <a:ext cx="1938778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7F7C2AD-B697-47AF-9705-DDA55DEA5729}"/>
              </a:ext>
            </a:extLst>
          </p:cNvPr>
          <p:cNvSpPr txBox="1"/>
          <p:nvPr/>
        </p:nvSpPr>
        <p:spPr>
          <a:xfrm>
            <a:off x="8576506" y="2449335"/>
            <a:ext cx="3357827" cy="18158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Start Time (EST) can be calculated using one of these values:</a:t>
            </a:r>
          </a:p>
          <a:p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v0: EST = SST + </a:t>
            </a:r>
            <a:r>
              <a:rPr lang="en-US" altLang="en-US" sz="1600" dirty="0" err="1"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presentation_time_delta</a:t>
            </a:r>
            <a:endParaRPr lang="en-US" altLang="en-US" sz="1600" dirty="0">
              <a:latin typeface="Courier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solidFill>
                <a:srgbClr val="0033CC"/>
              </a:solidFill>
              <a:latin typeface="Courier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v1: EST = </a:t>
            </a:r>
            <a:r>
              <a:rPr lang="en-US" altLang="en-US" sz="1600" dirty="0" err="1">
                <a:latin typeface="Courier"/>
                <a:ea typeface="Times New Roman" panose="02020603050405020304" pitchFamily="18" charset="0"/>
                <a:cs typeface="Times New Roman" panose="02020603050405020304" pitchFamily="18" charset="0"/>
              </a:rPr>
              <a:t>presentation_time</a:t>
            </a:r>
            <a:endParaRPr lang="en-US" sz="1600" dirty="0">
              <a:solidFill>
                <a:srgbClr val="0033C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15607D-2B6B-461B-AFA0-BB059BFF4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6087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293C0-CFC9-449B-A241-A9E09951C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3"/>
            <a:ext cx="10058400" cy="774493"/>
          </a:xfrm>
        </p:spPr>
        <p:txBody>
          <a:bodyPr/>
          <a:lstStyle/>
          <a:p>
            <a:r>
              <a:rPr lang="en-US" dirty="0"/>
              <a:t>Dispatch Modes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091609-F7A4-4D62-B7DE-0253578D2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34911"/>
            <a:ext cx="10058400" cy="463418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1800" dirty="0"/>
              <a:t> </a:t>
            </a:r>
            <a:r>
              <a:rPr lang="en-US" sz="2400" dirty="0"/>
              <a:t>Two dispatch models:</a:t>
            </a:r>
          </a:p>
          <a:p>
            <a:pPr marL="806958" lvl="1" indent="-514350">
              <a:buFont typeface="+mj-lt"/>
              <a:buAutoNum type="arabicPeriod"/>
            </a:pPr>
            <a:r>
              <a:rPr lang="en-US" sz="2400" dirty="0"/>
              <a:t>Dispatch the app event as soon as it parsed (latest time is SST).</a:t>
            </a:r>
          </a:p>
          <a:p>
            <a:pPr marL="806958" lvl="1" indent="-514350">
              <a:buFont typeface="+mj-lt"/>
              <a:buAutoNum type="arabicPeriod"/>
            </a:pPr>
            <a:r>
              <a:rPr lang="en-US" sz="2400" dirty="0"/>
              <a:t>Dispatch the app event at EST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8E1BDDCA-897D-49DA-A6B3-9DA168C43B0C}"/>
              </a:ext>
            </a:extLst>
          </p:cNvPr>
          <p:cNvCxnSpPr>
            <a:cxnSpLocks/>
          </p:cNvCxnSpPr>
          <p:nvPr/>
        </p:nvCxnSpPr>
        <p:spPr>
          <a:xfrm>
            <a:off x="1602557" y="6155981"/>
            <a:ext cx="9609684" cy="42124"/>
          </a:xfrm>
          <a:prstGeom prst="straightConnector1">
            <a:avLst/>
          </a:prstGeom>
          <a:ln w="38100">
            <a:solidFill>
              <a:srgbClr val="0033CC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1E0B59C-6444-4F76-9E11-1C945CE22883}"/>
              </a:ext>
            </a:extLst>
          </p:cNvPr>
          <p:cNvCxnSpPr/>
          <p:nvPr/>
        </p:nvCxnSpPr>
        <p:spPr>
          <a:xfrm>
            <a:off x="5846514" y="6089754"/>
            <a:ext cx="0" cy="280036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B890E8E-592B-456A-9015-57284A38EC14}"/>
              </a:ext>
            </a:extLst>
          </p:cNvPr>
          <p:cNvCxnSpPr/>
          <p:nvPr/>
        </p:nvCxnSpPr>
        <p:spPr>
          <a:xfrm>
            <a:off x="9698052" y="6089754"/>
            <a:ext cx="0" cy="280036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F7972CE-697F-44B0-A11F-45281978159D}"/>
              </a:ext>
            </a:extLst>
          </p:cNvPr>
          <p:cNvCxnSpPr>
            <a:cxnSpLocks/>
          </p:cNvCxnSpPr>
          <p:nvPr/>
        </p:nvCxnSpPr>
        <p:spPr>
          <a:xfrm flipH="1">
            <a:off x="5829356" y="4869894"/>
            <a:ext cx="17158" cy="1231686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01DBBB4B-1F62-478E-91BA-C145D8E43E2E}"/>
              </a:ext>
            </a:extLst>
          </p:cNvPr>
          <p:cNvSpPr txBox="1"/>
          <p:nvPr/>
        </p:nvSpPr>
        <p:spPr>
          <a:xfrm>
            <a:off x="10210723" y="6249649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cs typeface="Arial" panose="020B0604020202020204" pitchFamily="34" charset="0"/>
              </a:rPr>
              <a:t>Media timeline</a:t>
            </a:r>
            <a:endParaRPr lang="en-US" sz="1600" baseline="-25000" dirty="0">
              <a:solidFill>
                <a:srgbClr val="0033C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70C6DAB-91AE-4DAE-9AC6-FD21DA39B24C}"/>
              </a:ext>
            </a:extLst>
          </p:cNvPr>
          <p:cNvCxnSpPr>
            <a:cxnSpLocks/>
          </p:cNvCxnSpPr>
          <p:nvPr/>
        </p:nvCxnSpPr>
        <p:spPr>
          <a:xfrm flipV="1">
            <a:off x="5871151" y="5171307"/>
            <a:ext cx="3796517" cy="2187"/>
          </a:xfrm>
          <a:prstGeom prst="straightConnector1">
            <a:avLst/>
          </a:prstGeom>
          <a:ln>
            <a:solidFill>
              <a:srgbClr val="0033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348BEE58-D04F-4CA4-8624-13594A88DC69}"/>
              </a:ext>
            </a:extLst>
          </p:cNvPr>
          <p:cNvSpPr txBox="1"/>
          <p:nvPr/>
        </p:nvSpPr>
        <p:spPr>
          <a:xfrm>
            <a:off x="6856572" y="4825506"/>
            <a:ext cx="215226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Duration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A40AD3-5048-4021-885E-EB8B6F065F79}"/>
              </a:ext>
            </a:extLst>
          </p:cNvPr>
          <p:cNvSpPr/>
          <p:nvPr/>
        </p:nvSpPr>
        <p:spPr>
          <a:xfrm>
            <a:off x="5871151" y="5382232"/>
            <a:ext cx="3842854" cy="71934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2EEA5F3-A161-42CF-BCC2-FEB074250951}"/>
              </a:ext>
            </a:extLst>
          </p:cNvPr>
          <p:cNvCxnSpPr>
            <a:cxnSpLocks/>
          </p:cNvCxnSpPr>
          <p:nvPr/>
        </p:nvCxnSpPr>
        <p:spPr>
          <a:xfrm>
            <a:off x="9698052" y="4869894"/>
            <a:ext cx="0" cy="123275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0667D7-CBE0-463D-B164-23366A872C39}"/>
              </a:ext>
            </a:extLst>
          </p:cNvPr>
          <p:cNvCxnSpPr>
            <a:cxnSpLocks/>
          </p:cNvCxnSpPr>
          <p:nvPr/>
        </p:nvCxnSpPr>
        <p:spPr>
          <a:xfrm>
            <a:off x="3129190" y="4985904"/>
            <a:ext cx="0" cy="1191139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35C6FAA-DD96-4A6C-89A9-E7A3292B80EB}"/>
              </a:ext>
            </a:extLst>
          </p:cNvPr>
          <p:cNvSpPr txBox="1"/>
          <p:nvPr/>
        </p:nvSpPr>
        <p:spPr>
          <a:xfrm>
            <a:off x="4795019" y="3948972"/>
            <a:ext cx="215226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Start Time (EST)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7379DE6-422F-4FF9-B33B-B1CB8487F8EF}"/>
              </a:ext>
            </a:extLst>
          </p:cNvPr>
          <p:cNvCxnSpPr>
            <a:cxnSpLocks/>
          </p:cNvCxnSpPr>
          <p:nvPr/>
        </p:nvCxnSpPr>
        <p:spPr>
          <a:xfrm flipH="1">
            <a:off x="5829356" y="4496080"/>
            <a:ext cx="27646" cy="1593674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A7F9178-29CB-4908-B160-91CC6AB4B915}"/>
              </a:ext>
            </a:extLst>
          </p:cNvPr>
          <p:cNvSpPr txBox="1"/>
          <p:nvPr/>
        </p:nvSpPr>
        <p:spPr>
          <a:xfrm>
            <a:off x="2053058" y="3933836"/>
            <a:ext cx="2152264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box location i.e.</a:t>
            </a:r>
          </a:p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Segment’s earliest presentation time (SST)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73307D5-2219-41C4-9949-A2BC86FD6E7E}"/>
              </a:ext>
            </a:extLst>
          </p:cNvPr>
          <p:cNvGrpSpPr/>
          <p:nvPr/>
        </p:nvGrpSpPr>
        <p:grpSpPr>
          <a:xfrm>
            <a:off x="5190265" y="3179478"/>
            <a:ext cx="1361771" cy="810120"/>
            <a:chOff x="5295173" y="2819473"/>
            <a:chExt cx="1297414" cy="1140000"/>
          </a:xfrm>
        </p:grpSpPr>
        <p:sp>
          <p:nvSpPr>
            <p:cNvPr id="24" name="Arrow: Right 23">
              <a:extLst>
                <a:ext uri="{FF2B5EF4-FFF2-40B4-BE49-F238E27FC236}">
                  <a16:creationId xmlns:a16="http://schemas.microsoft.com/office/drawing/2014/main" id="{A06B0C8E-FC36-4631-A3E1-F4DD428048DB}"/>
                </a:ext>
              </a:extLst>
            </p:cNvPr>
            <p:cNvSpPr/>
            <p:nvPr/>
          </p:nvSpPr>
          <p:spPr>
            <a:xfrm rot="16200000">
              <a:off x="5485362" y="3301434"/>
              <a:ext cx="793241" cy="522838"/>
            </a:xfrm>
            <a:prstGeom prst="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58F35A2D-00F1-4B07-83E9-3D8527D09DD8}"/>
                </a:ext>
              </a:extLst>
            </p:cNvPr>
            <p:cNvSpPr txBox="1"/>
            <p:nvPr/>
          </p:nvSpPr>
          <p:spPr>
            <a:xfrm>
              <a:off x="5295173" y="2819473"/>
              <a:ext cx="1297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accent6"/>
                  </a:solidFill>
                  <a:cs typeface="Arial" panose="020B0604020202020204" pitchFamily="34" charset="0"/>
                </a:rPr>
                <a:t>Event dispatch</a:t>
              </a:r>
              <a:endParaRPr lang="en-US" sz="1400" b="1" baseline="-25000" dirty="0">
                <a:solidFill>
                  <a:schemeClr val="accent6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8169275-7C60-43EA-AE6D-25227AAC50E2}"/>
              </a:ext>
            </a:extLst>
          </p:cNvPr>
          <p:cNvSpPr txBox="1"/>
          <p:nvPr/>
        </p:nvSpPr>
        <p:spPr>
          <a:xfrm>
            <a:off x="1644643" y="2725438"/>
            <a:ext cx="1886387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baseline="-25000" dirty="0">
                <a:solidFill>
                  <a:schemeClr val="accent1"/>
                </a:solidFill>
                <a:cs typeface="Arial" panose="020B0604020202020204" pitchFamily="34" charset="0"/>
              </a:rPr>
              <a:t>Mode 1</a:t>
            </a:r>
            <a:endParaRPr lang="en-US" b="1" baseline="-25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5504302-2412-4F9F-BD7B-47A065A8D14D}"/>
              </a:ext>
            </a:extLst>
          </p:cNvPr>
          <p:cNvGrpSpPr/>
          <p:nvPr/>
        </p:nvGrpSpPr>
        <p:grpSpPr>
          <a:xfrm>
            <a:off x="1561852" y="3175839"/>
            <a:ext cx="1361771" cy="810120"/>
            <a:chOff x="5295173" y="2819473"/>
            <a:chExt cx="1297414" cy="1140000"/>
          </a:xfrm>
        </p:grpSpPr>
        <p:sp>
          <p:nvSpPr>
            <p:cNvPr id="28" name="Arrow: Right 27">
              <a:extLst>
                <a:ext uri="{FF2B5EF4-FFF2-40B4-BE49-F238E27FC236}">
                  <a16:creationId xmlns:a16="http://schemas.microsoft.com/office/drawing/2014/main" id="{D182A151-4A12-46CA-92E3-822CE7A9BF7C}"/>
                </a:ext>
              </a:extLst>
            </p:cNvPr>
            <p:cNvSpPr/>
            <p:nvPr/>
          </p:nvSpPr>
          <p:spPr>
            <a:xfrm rot="16200000">
              <a:off x="5485362" y="3301434"/>
              <a:ext cx="793241" cy="522838"/>
            </a:xfrm>
            <a:prstGeom prst="rightArrow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430B695-3312-43B4-9EBD-9497D4662FC3}"/>
                </a:ext>
              </a:extLst>
            </p:cNvPr>
            <p:cNvSpPr txBox="1"/>
            <p:nvPr/>
          </p:nvSpPr>
          <p:spPr>
            <a:xfrm>
              <a:off x="5295173" y="2819473"/>
              <a:ext cx="12974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accent6"/>
                  </a:solidFill>
                  <a:cs typeface="Arial" panose="020B0604020202020204" pitchFamily="34" charset="0"/>
                </a:rPr>
                <a:t>Event dispatch</a:t>
              </a:r>
              <a:endParaRPr lang="en-US" sz="1400" b="1" baseline="-25000" dirty="0">
                <a:solidFill>
                  <a:schemeClr val="accent6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EA4C7A7C-1DDA-4A89-9BED-2C2897EE0DE2}"/>
              </a:ext>
            </a:extLst>
          </p:cNvPr>
          <p:cNvSpPr txBox="1"/>
          <p:nvPr/>
        </p:nvSpPr>
        <p:spPr>
          <a:xfrm>
            <a:off x="5060896" y="2725438"/>
            <a:ext cx="1886387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baseline="-25000" dirty="0">
                <a:solidFill>
                  <a:schemeClr val="accent1"/>
                </a:solidFill>
                <a:cs typeface="Arial" panose="020B0604020202020204" pitchFamily="34" charset="0"/>
              </a:rPr>
              <a:t>Mode 2</a:t>
            </a:r>
            <a:endParaRPr lang="en-US" b="1" baseline="-250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2B69B96C-452A-483E-81A7-F9ED577CD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834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BA296-FE4A-4170-8E08-3A5F4992F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3"/>
            <a:ext cx="10058400" cy="774493"/>
          </a:xfrm>
        </p:spPr>
        <p:txBody>
          <a:bodyPr/>
          <a:lstStyle/>
          <a:p>
            <a:r>
              <a:rPr lang="en-US" dirty="0"/>
              <a:t>Mode 1: Dispatch at SST (or earlier)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35252-100E-4823-80BE-B182C5716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34911"/>
            <a:ext cx="10058400" cy="463418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Event is dispatched as soon as the Segment is parsed (latest parsing time is SST as otherwise the media contained in the Segment would be late).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DASH client doesn’t need maintain a timeline for events, i.e. it is a stateless,  “fire &amp; forget” model.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Since Application receives the events in advance of their EST, it has time to prepare for processing the events.</a:t>
            </a:r>
          </a:p>
          <a:p>
            <a:pPr marL="635508" lvl="1" indent="-342900">
              <a:buFont typeface="Wingdings" panose="05000000000000000000" pitchFamily="2" charset="2"/>
              <a:buChar char="§"/>
            </a:pPr>
            <a:r>
              <a:rPr lang="en-US" sz="2400" dirty="0"/>
              <a:t>Advance notice duration &gt;= EST-SST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sz="2600" dirty="0"/>
              <a:t>Application needs to schedule the event at EST, </a:t>
            </a:r>
          </a:p>
          <a:p>
            <a:pPr marL="635508" lvl="1" indent="-342900">
              <a:buFont typeface="Wingdings" panose="05000000000000000000" pitchFamily="2" charset="2"/>
              <a:buChar char="§"/>
            </a:pPr>
            <a:r>
              <a:rPr lang="en-US" sz="2400" dirty="0"/>
              <a:t>it needs to be media time-aware in order to properly make use of EST. </a:t>
            </a:r>
          </a:p>
          <a:p>
            <a:pPr marL="635508" lvl="1" indent="-342900">
              <a:buFont typeface="Wingdings" panose="05000000000000000000" pitchFamily="2" charset="2"/>
              <a:buChar char="§"/>
            </a:pPr>
            <a:r>
              <a:rPr lang="en-US" sz="2400" dirty="0"/>
              <a:t>The detailed usage of EST depends on the nature and meaning of the event.</a:t>
            </a:r>
          </a:p>
          <a:p>
            <a:pPr marL="932688" lvl="2" indent="-457200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8B1033-CAA6-448D-986C-67B12424A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263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BA296-FE4A-4170-8E08-3A5F4992F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3"/>
            <a:ext cx="10058400" cy="774493"/>
          </a:xfrm>
        </p:spPr>
        <p:txBody>
          <a:bodyPr/>
          <a:lstStyle/>
          <a:p>
            <a:r>
              <a:rPr lang="en-US" dirty="0"/>
              <a:t>Mode 2: Dispatch at 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E35252-100E-4823-80BE-B182C5716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34911"/>
            <a:ext cx="10058400" cy="4634183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The DASH client computes the EST for each parsed event and schedules the event on the timeline.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Event is dispatched exactly at the event start time (likely only the message data is necessary, possibly the id).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Application may react at the time of receiving the event, since it is active at that moment.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600" dirty="0"/>
              <a:t>Application is media-time unaware: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400"/>
              <a:t>Does not </a:t>
            </a:r>
            <a:r>
              <a:rPr lang="en-US" sz="2400" dirty="0"/>
              <a:t>have to maintain a timeline and state of events, but may so if it needs to depending on the nature and meaning of the event.</a:t>
            </a:r>
          </a:p>
          <a:p>
            <a:pPr marL="0" indent="0">
              <a:buNone/>
            </a:pPr>
            <a:endParaRPr lang="en-US" sz="26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120130-3165-4B6F-82DF-E6B5E8893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25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79D2F9-85AB-483A-B119-1C64606F8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4"/>
            <a:ext cx="10058400" cy="945108"/>
          </a:xfrm>
        </p:spPr>
        <p:txBody>
          <a:bodyPr/>
          <a:lstStyle/>
          <a:p>
            <a:r>
              <a:rPr lang="en-US" dirty="0"/>
              <a:t>MPD Events Timing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2C4C4-F987-4EA9-B28E-CCB777525C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67872"/>
            <a:ext cx="10058400" cy="460122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/>
              <a:t>Each MPD event has 2 timing parameters:</a:t>
            </a:r>
          </a:p>
          <a:p>
            <a:pPr marL="544068" lvl="1" indent="-342900">
              <a:buFont typeface="+mj-lt"/>
              <a:buAutoNum type="arabicPeriod"/>
            </a:pPr>
            <a:r>
              <a:rPr lang="en-US" sz="2000" dirty="0"/>
              <a:t>Event Start Time (EST): the moment in the media timeline that event becomes active.</a:t>
            </a:r>
          </a:p>
          <a:p>
            <a:pPr marL="544068" lvl="1" indent="-342900">
              <a:buFont typeface="+mj-lt"/>
              <a:buAutoNum type="arabicPeriod"/>
            </a:pPr>
            <a:r>
              <a:rPr lang="en-US" sz="2000" dirty="0"/>
              <a:t>Event duration (ED): the duration for which the event is active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54C2678-0876-4D21-B11D-2D65BAF75694}"/>
              </a:ext>
            </a:extLst>
          </p:cNvPr>
          <p:cNvCxnSpPr>
            <a:cxnSpLocks/>
          </p:cNvCxnSpPr>
          <p:nvPr/>
        </p:nvCxnSpPr>
        <p:spPr>
          <a:xfrm>
            <a:off x="1112363" y="5445954"/>
            <a:ext cx="10414764" cy="0"/>
          </a:xfrm>
          <a:prstGeom prst="straightConnector1">
            <a:avLst/>
          </a:prstGeom>
          <a:ln w="38100">
            <a:solidFill>
              <a:srgbClr val="0033CC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D9E338-6C08-47B0-B0E2-83CD4C819A44}"/>
              </a:ext>
            </a:extLst>
          </p:cNvPr>
          <p:cNvCxnSpPr/>
          <p:nvPr/>
        </p:nvCxnSpPr>
        <p:spPr>
          <a:xfrm>
            <a:off x="5356320" y="5165918"/>
            <a:ext cx="0" cy="280036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621A1BE-9375-4E79-AA02-8CFD35BE15BD}"/>
              </a:ext>
            </a:extLst>
          </p:cNvPr>
          <p:cNvCxnSpPr/>
          <p:nvPr/>
        </p:nvCxnSpPr>
        <p:spPr>
          <a:xfrm>
            <a:off x="9207858" y="5165918"/>
            <a:ext cx="0" cy="280036"/>
          </a:xfrm>
          <a:prstGeom prst="line">
            <a:avLst/>
          </a:prstGeom>
          <a:ln w="28575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A45502F-8FF1-4C85-9471-C26A7AE54252}"/>
              </a:ext>
            </a:extLst>
          </p:cNvPr>
          <p:cNvCxnSpPr>
            <a:cxnSpLocks/>
          </p:cNvCxnSpPr>
          <p:nvPr/>
        </p:nvCxnSpPr>
        <p:spPr>
          <a:xfrm flipH="1">
            <a:off x="5339162" y="3946058"/>
            <a:ext cx="17158" cy="1231686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979F59D-F9A3-4D7C-B7C0-49223F1B4125}"/>
              </a:ext>
            </a:extLst>
          </p:cNvPr>
          <p:cNvSpPr txBox="1"/>
          <p:nvPr/>
        </p:nvSpPr>
        <p:spPr>
          <a:xfrm>
            <a:off x="10082522" y="5074287"/>
            <a:ext cx="1444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cs typeface="Arial" panose="020B0604020202020204" pitchFamily="34" charset="0"/>
              </a:rPr>
              <a:t>Media timeline</a:t>
            </a:r>
            <a:endParaRPr lang="en-US" sz="1600" baseline="-25000" dirty="0">
              <a:solidFill>
                <a:srgbClr val="0033CC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1E835EE-9FBD-49EC-BD05-6A267422FA0F}"/>
              </a:ext>
            </a:extLst>
          </p:cNvPr>
          <p:cNvCxnSpPr>
            <a:cxnSpLocks/>
          </p:cNvCxnSpPr>
          <p:nvPr/>
        </p:nvCxnSpPr>
        <p:spPr>
          <a:xfrm flipV="1">
            <a:off x="5380957" y="4247471"/>
            <a:ext cx="3796517" cy="2187"/>
          </a:xfrm>
          <a:prstGeom prst="straightConnector1">
            <a:avLst/>
          </a:prstGeom>
          <a:ln>
            <a:solidFill>
              <a:srgbClr val="0033CC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E51E1C2-37BF-4B53-AF8F-575EB42B793B}"/>
              </a:ext>
            </a:extLst>
          </p:cNvPr>
          <p:cNvSpPr txBox="1"/>
          <p:nvPr/>
        </p:nvSpPr>
        <p:spPr>
          <a:xfrm>
            <a:off x="6366378" y="3901670"/>
            <a:ext cx="215226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Duration (ED)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ACCDE6A-F6A6-48C5-A272-786149036D67}"/>
              </a:ext>
            </a:extLst>
          </p:cNvPr>
          <p:cNvSpPr/>
          <p:nvPr/>
        </p:nvSpPr>
        <p:spPr>
          <a:xfrm>
            <a:off x="5380957" y="4458396"/>
            <a:ext cx="3842854" cy="719348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12700"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6F10B3-7FC5-4BF0-A089-44B56B63AEC7}"/>
              </a:ext>
            </a:extLst>
          </p:cNvPr>
          <p:cNvCxnSpPr>
            <a:cxnSpLocks/>
          </p:cNvCxnSpPr>
          <p:nvPr/>
        </p:nvCxnSpPr>
        <p:spPr>
          <a:xfrm>
            <a:off x="9207858" y="3946058"/>
            <a:ext cx="0" cy="123275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88C7669-34F3-4852-B181-3757DEE0BF0D}"/>
              </a:ext>
            </a:extLst>
          </p:cNvPr>
          <p:cNvCxnSpPr>
            <a:cxnSpLocks/>
          </p:cNvCxnSpPr>
          <p:nvPr/>
        </p:nvCxnSpPr>
        <p:spPr>
          <a:xfrm>
            <a:off x="2638996" y="4062068"/>
            <a:ext cx="0" cy="1350773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AE5E2EAB-9C4D-497B-BD71-4A9BB1B2E243}"/>
              </a:ext>
            </a:extLst>
          </p:cNvPr>
          <p:cNvSpPr txBox="1"/>
          <p:nvPr/>
        </p:nvSpPr>
        <p:spPr>
          <a:xfrm>
            <a:off x="4285970" y="3090446"/>
            <a:ext cx="2697689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 Start Time  = (EST)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4E7D782-A833-4DFB-ADD4-AE00F9E9C275}"/>
              </a:ext>
            </a:extLst>
          </p:cNvPr>
          <p:cNvCxnSpPr>
            <a:cxnSpLocks/>
          </p:cNvCxnSpPr>
          <p:nvPr/>
        </p:nvCxnSpPr>
        <p:spPr>
          <a:xfrm flipH="1">
            <a:off x="5339162" y="3572244"/>
            <a:ext cx="27646" cy="1593674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45B42922-456C-496A-AD1F-D87D6966DFC2}"/>
              </a:ext>
            </a:extLst>
          </p:cNvPr>
          <p:cNvSpPr txBox="1"/>
          <p:nvPr/>
        </p:nvSpPr>
        <p:spPr>
          <a:xfrm>
            <a:off x="1652776" y="3045642"/>
            <a:ext cx="215226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 time of the Period containing the event (PST)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A0371B0-F74A-40EB-BF1C-30FDAEE4E89D}"/>
              </a:ext>
            </a:extLst>
          </p:cNvPr>
          <p:cNvSpPr/>
          <p:nvPr/>
        </p:nvSpPr>
        <p:spPr>
          <a:xfrm>
            <a:off x="1112363" y="5680797"/>
            <a:ext cx="1526633" cy="304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P(n-1)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FB91614-7108-4888-A2FC-0B1DF207CCC7}"/>
              </a:ext>
            </a:extLst>
          </p:cNvPr>
          <p:cNvSpPr/>
          <p:nvPr/>
        </p:nvSpPr>
        <p:spPr>
          <a:xfrm>
            <a:off x="2638996" y="5680798"/>
            <a:ext cx="6929056" cy="3041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P(n)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2972C81-F6DA-4D9B-B14F-5E97A4B5DF89}"/>
              </a:ext>
            </a:extLst>
          </p:cNvPr>
          <p:cNvSpPr/>
          <p:nvPr/>
        </p:nvSpPr>
        <p:spPr>
          <a:xfrm>
            <a:off x="9568087" y="5683995"/>
            <a:ext cx="1526633" cy="3041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P(n+1)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03B56C6-CAB9-4695-8E3F-B1CBE47EFA47}"/>
              </a:ext>
            </a:extLst>
          </p:cNvPr>
          <p:cNvSpPr txBox="1"/>
          <p:nvPr/>
        </p:nvSpPr>
        <p:spPr>
          <a:xfrm>
            <a:off x="11176907" y="5647961"/>
            <a:ext cx="804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accent1"/>
                </a:solidFill>
                <a:cs typeface="Arial" panose="020B0604020202020204" pitchFamily="34" charset="0"/>
              </a:rPr>
              <a:t>Periods</a:t>
            </a:r>
            <a:endParaRPr lang="en-US" sz="1600" baseline="-25000" dirty="0">
              <a:solidFill>
                <a:schemeClr val="accent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937AB080-DB5E-43CA-990F-1DE8BAE38056}"/>
              </a:ext>
            </a:extLst>
          </p:cNvPr>
          <p:cNvCxnSpPr>
            <a:cxnSpLocks/>
          </p:cNvCxnSpPr>
          <p:nvPr/>
        </p:nvCxnSpPr>
        <p:spPr>
          <a:xfrm>
            <a:off x="2638996" y="5022815"/>
            <a:ext cx="0" cy="625146"/>
          </a:xfrm>
          <a:prstGeom prst="straightConnector1">
            <a:avLst/>
          </a:prstGeom>
          <a:ln>
            <a:solidFill>
              <a:srgbClr val="FF0000"/>
            </a:solidFill>
            <a:prstDash val="dashDot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860565EF-C542-4A76-8127-32B70F6B9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E0A90-6474-4C07-9613-AE3859703F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9459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0</TotalTime>
  <Words>1291</Words>
  <Application>Microsoft Office PowerPoint</Application>
  <PresentationFormat>Widescreen</PresentationFormat>
  <Paragraphs>221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MingLiU</vt:lpstr>
      <vt:lpstr>MS Mincho</vt:lpstr>
      <vt:lpstr>Arial</vt:lpstr>
      <vt:lpstr>Calibri</vt:lpstr>
      <vt:lpstr>Calibri Light</vt:lpstr>
      <vt:lpstr>Courier</vt:lpstr>
      <vt:lpstr>Courier New</vt:lpstr>
      <vt:lpstr>Times New Roman</vt:lpstr>
      <vt:lpstr>Wingdings</vt:lpstr>
      <vt:lpstr>Retrospect</vt:lpstr>
      <vt:lpstr>Processing Model of DASH Client for Application-specific Events</vt:lpstr>
      <vt:lpstr>DASH Client’s Processing Model (1/2)</vt:lpstr>
      <vt:lpstr>DASH Client Processing Model (2/2)</vt:lpstr>
      <vt:lpstr>Inband Event Timing Model</vt:lpstr>
      <vt:lpstr>emsg box</vt:lpstr>
      <vt:lpstr>Dispatch Modes</vt:lpstr>
      <vt:lpstr>Mode 1: Dispatch at SST (or earlier)</vt:lpstr>
      <vt:lpstr>Mode 2: Dispatch at EST</vt:lpstr>
      <vt:lpstr>MPD Events Timing Model</vt:lpstr>
      <vt:lpstr>MPD Events</vt:lpstr>
      <vt:lpstr>Dispatch Timing Modes for MPD Events</vt:lpstr>
      <vt:lpstr>Common Event Dispatch API for MPD &amp; Inband events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Iraj Sodagar</dc:creator>
  <cp:lastModifiedBy>Thomas Stockhammer</cp:lastModifiedBy>
  <cp:revision>50</cp:revision>
  <dcterms:created xsi:type="dcterms:W3CDTF">2018-05-11T23:32:03Z</dcterms:created>
  <dcterms:modified xsi:type="dcterms:W3CDTF">2018-07-06T05:58:30Z</dcterms:modified>
</cp:coreProperties>
</file>