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60" r:id="rId3"/>
    <p:sldId id="263" r:id="rId4"/>
    <p:sldId id="261" r:id="rId5"/>
    <p:sldId id="262" r:id="rId6"/>
    <p:sldId id="264" r:id="rId7"/>
    <p:sldId id="265" r:id="rId8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382" autoAdjust="0"/>
  </p:normalViewPr>
  <p:slideViewPr>
    <p:cSldViewPr>
      <p:cViewPr>
        <p:scale>
          <a:sx n="68" d="100"/>
          <a:sy n="68" d="100"/>
        </p:scale>
        <p:origin x="-1446" y="-1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4FC0A1-FA87-468F-8BD5-7EBE30A0477B}" type="datetimeFigureOut">
              <a:rPr kumimoji="1" lang="ja-JP" altLang="en-US" smtClean="0"/>
              <a:t>2016/5/4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0C8654-E8E6-4565-9681-579164EBA6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246418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2016/5/4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39436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2016/5/4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709688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2016/5/4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660980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2016/5/4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70827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2016/5/4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366657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2016/5/4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37602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2016/5/4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369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2016/5/4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506035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2016/5/4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935953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2016/5/4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207345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2016/5/4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08277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DDF53-C237-45F1-8C53-7FDF828AEB4E}" type="datetimeFigureOut">
              <a:rPr kumimoji="1" lang="ja-JP" altLang="en-US" smtClean="0"/>
              <a:t>2016/5/4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41550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.w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23528" y="2130425"/>
            <a:ext cx="8496622" cy="1470025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Way forward on RAN2 selection of TBS values for SI messages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4437112"/>
            <a:ext cx="6400800" cy="1752600"/>
          </a:xfrm>
        </p:spPr>
        <p:txBody>
          <a:bodyPr/>
          <a:lstStyle/>
          <a:p>
            <a:r>
              <a:rPr kumimoji="1" lang="en-US" altLang="ja-JP" dirty="0" smtClean="0">
                <a:solidFill>
                  <a:schemeClr val="tx1"/>
                </a:solidFill>
              </a:rPr>
              <a:t>Ericsson,…</a:t>
            </a:r>
          </a:p>
        </p:txBody>
      </p:sp>
      <p:sp>
        <p:nvSpPr>
          <p:cNvPr id="6" name="正方形/長方形 3"/>
          <p:cNvSpPr>
            <a:spLocks noChangeArrowheads="1"/>
          </p:cNvSpPr>
          <p:nvPr/>
        </p:nvSpPr>
        <p:spPr bwMode="auto">
          <a:xfrm>
            <a:off x="6875463" y="260350"/>
            <a:ext cx="1944687" cy="400110"/>
          </a:xfrm>
          <a:prstGeom prst="rect">
            <a:avLst/>
          </a:pr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lvl="0" eaLnBrk="1" fontAlgn="base" hangingPunct="1">
              <a:spcBef>
                <a:spcPct val="0"/>
              </a:spcBef>
              <a:spcAft>
                <a:spcPts val="900"/>
              </a:spcAft>
              <a:buNone/>
              <a:defRPr/>
            </a:pPr>
            <a:r>
              <a:rPr lang="en-GB" altLang="zh-CN" sz="2000" kern="0" dirty="0">
                <a:solidFill>
                  <a:prstClr val="black"/>
                </a:solidFill>
                <a:latin typeface="Arial" charset="0"/>
              </a:rPr>
              <a:t>R2-163293</a:t>
            </a:r>
            <a:endParaRPr kumimoji="1" lang="en-GB" altLang="zh-CN" sz="20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pitchFamily="34" charset="-128"/>
            </a:endParaRPr>
          </a:p>
        </p:txBody>
      </p:sp>
      <p:sp>
        <p:nvSpPr>
          <p:cNvPr id="7" name="正方形/長方形 6"/>
          <p:cNvSpPr>
            <a:spLocks noChangeArrowheads="1"/>
          </p:cNvSpPr>
          <p:nvPr/>
        </p:nvSpPr>
        <p:spPr bwMode="auto">
          <a:xfrm>
            <a:off x="207963" y="188913"/>
            <a:ext cx="540067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sz="2000"/>
              <a:t>3GPP TSG-RAN WG2 Meeting NB-IOT ad-hoc </a:t>
            </a:r>
            <a:r>
              <a:rPr lang="en-US" altLang="ja-JP" sz="2000" smtClean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Sophia-</a:t>
            </a:r>
            <a:r>
              <a:rPr lang="en-US" altLang="ja-JP" sz="2000" dirty="0" err="1" smtClean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Antipolis</a:t>
            </a:r>
            <a:r>
              <a:rPr lang="en-US" altLang="ja-JP" sz="2000" dirty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, France, 3-4 May, 2016</a:t>
            </a:r>
            <a:endParaRPr lang="sv-SE" altLang="ja-JP" sz="2000" dirty="0">
              <a:solidFill>
                <a:prstClr val="black"/>
              </a:solidFill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5736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Prerequisite – RAN1 agreements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112568"/>
          </a:xfrm>
        </p:spPr>
        <p:txBody>
          <a:bodyPr>
            <a:normAutofit/>
          </a:bodyPr>
          <a:lstStyle/>
          <a:p>
            <a:pPr lvl="0" hangingPunct="0"/>
            <a:r>
              <a:rPr lang="en-US" b="1" dirty="0"/>
              <a:t>From </a:t>
            </a:r>
            <a:r>
              <a:rPr lang="en-US" b="1" dirty="0" smtClean="0"/>
              <a:t>“RAN1 </a:t>
            </a:r>
            <a:r>
              <a:rPr lang="en-US" b="1" dirty="0"/>
              <a:t>NB-</a:t>
            </a:r>
            <a:r>
              <a:rPr lang="en-US" b="1" dirty="0" err="1"/>
              <a:t>IoT</a:t>
            </a:r>
            <a:r>
              <a:rPr lang="en-US" b="1" dirty="0"/>
              <a:t> </a:t>
            </a:r>
            <a:r>
              <a:rPr lang="en-US" b="1" dirty="0" smtClean="0"/>
              <a:t>adhoc#2”</a:t>
            </a:r>
          </a:p>
          <a:p>
            <a:pPr lvl="0" hangingPunct="0"/>
            <a:r>
              <a:rPr lang="en-US" b="1" dirty="0" smtClean="0"/>
              <a:t>SI </a:t>
            </a:r>
            <a:r>
              <a:rPr lang="en-US" b="1" dirty="0"/>
              <a:t>scheduling</a:t>
            </a:r>
            <a:endParaRPr lang="sv-SE" dirty="0"/>
          </a:p>
          <a:p>
            <a:pPr lvl="1" hangingPunct="0"/>
            <a:r>
              <a:rPr lang="en-US" b="1" dirty="0"/>
              <a:t>SI scheduling information is provided in NB-SIB1.</a:t>
            </a:r>
            <a:endParaRPr lang="sv-SE" dirty="0"/>
          </a:p>
          <a:p>
            <a:pPr lvl="1" hangingPunct="0"/>
            <a:r>
              <a:rPr lang="en-US" b="1" dirty="0"/>
              <a:t>One transport block of an SI message is transmitted over 8 consecutive valid DL </a:t>
            </a:r>
            <a:r>
              <a:rPr lang="en-US" b="1" dirty="0" err="1"/>
              <a:t>subframes</a:t>
            </a:r>
            <a:r>
              <a:rPr lang="en-US" b="1" dirty="0"/>
              <a:t>. </a:t>
            </a:r>
            <a:endParaRPr lang="sv-SE" dirty="0"/>
          </a:p>
          <a:p>
            <a:pPr lvl="1" hangingPunct="0"/>
            <a:r>
              <a:rPr lang="en-US" b="1" dirty="0"/>
              <a:t>SI scheduling information is given by –</a:t>
            </a:r>
            <a:endParaRPr lang="sv-SE" dirty="0"/>
          </a:p>
          <a:p>
            <a:pPr lvl="2" hangingPunct="0"/>
            <a:r>
              <a:rPr lang="en-US" b="1" dirty="0"/>
              <a:t>TBS (2 bits)</a:t>
            </a:r>
            <a:endParaRPr lang="sv-SE" dirty="0"/>
          </a:p>
          <a:p>
            <a:pPr lvl="3" hangingPunct="0"/>
            <a:r>
              <a:rPr lang="en-US" b="1" dirty="0"/>
              <a:t>Values to be decided by RAN2, possible values are {208, 256, 328, 440, 552, 680}</a:t>
            </a:r>
            <a:endParaRPr lang="sv-SE" dirty="0"/>
          </a:p>
          <a:p>
            <a:endParaRPr kumimoji="1" lang="ja-JP" altLang="en-US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77779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RAN2 discussion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112568"/>
          </a:xfrm>
        </p:spPr>
        <p:txBody>
          <a:bodyPr>
            <a:normAutofit/>
          </a:bodyPr>
          <a:lstStyle/>
          <a:p>
            <a:pPr lvl="0" hangingPunct="0"/>
            <a:r>
              <a:rPr lang="sv-SE" b="1" dirty="0" smtClean="0"/>
              <a:t>The TBS values that RAN1 informed RAN2 to choose from are considered too limiting as the lowest value is 208 bits. </a:t>
            </a:r>
          </a:p>
          <a:p>
            <a:pPr lvl="0" hangingPunct="0"/>
            <a:r>
              <a:rPr lang="sv-SE" b="1" dirty="0" smtClean="0"/>
              <a:t>Lower TBS values will be needed to reduce the padding if certain SIBs are sent alone inside an SI message (for example SIB-14-nb size is only ~20 bits)</a:t>
            </a:r>
          </a:p>
          <a:p>
            <a:pPr lvl="0" hangingPunct="0"/>
            <a:r>
              <a:rPr lang="sv-SE" b="1" dirty="0" smtClean="0"/>
              <a:t>The TBS numbers that we select now will also limit what could be done in future releases.</a:t>
            </a:r>
          </a:p>
          <a:p>
            <a:pPr hangingPunct="0"/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2452466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Proposal</a:t>
            </a:r>
            <a:endParaRPr kumimoji="1" lang="ja-JP" altLang="en-US" sz="31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07504" y="1124744"/>
            <a:ext cx="9036496" cy="5472608"/>
          </a:xfrm>
        </p:spPr>
        <p:txBody>
          <a:bodyPr>
            <a:normAutofit fontScale="62500" lnSpcReduction="20000"/>
          </a:bodyPr>
          <a:lstStyle/>
          <a:p>
            <a:r>
              <a:rPr lang="en-GB" b="1" dirty="0"/>
              <a:t>R2-163256 proposes the following:</a:t>
            </a:r>
          </a:p>
          <a:p>
            <a:pPr lvl="1"/>
            <a:r>
              <a:rPr lang="en-GB" b="1" dirty="0"/>
              <a:t>SI-message TBS is signalled by 3 bits in SIB1-NB and the range is {56, 120, 208, 256, 328, 440, 552, 680}. The number of </a:t>
            </a:r>
            <a:r>
              <a:rPr lang="en-GB" b="1" dirty="0" err="1"/>
              <a:t>subframes</a:t>
            </a:r>
            <a:r>
              <a:rPr lang="en-GB" b="1" dirty="0"/>
              <a:t> for transmission of TBS &lt; 208 bits is up to RAN1 (an LS should be sent to RAN1</a:t>
            </a:r>
            <a:r>
              <a:rPr lang="en-GB" b="1" dirty="0" smtClean="0"/>
              <a:t>).</a:t>
            </a:r>
          </a:p>
          <a:p>
            <a:pPr lvl="0"/>
            <a:r>
              <a:rPr lang="en-US" b="1" dirty="0"/>
              <a:t>The RAN2 assumption is that there is no impact to RAN1 specifications since</a:t>
            </a:r>
            <a:endParaRPr lang="sv-SE" dirty="0"/>
          </a:p>
          <a:p>
            <a:pPr lvl="1"/>
            <a:r>
              <a:rPr lang="en-US" b="1" dirty="0"/>
              <a:t>the SI messages are processed like other NPDSCH transmissions</a:t>
            </a:r>
            <a:endParaRPr lang="sv-SE" dirty="0"/>
          </a:p>
          <a:p>
            <a:pPr lvl="1"/>
            <a:r>
              <a:rPr lang="en-US" b="1" dirty="0"/>
              <a:t>entries from the existing TBS table for NPDSCH can be used also for SI messages</a:t>
            </a:r>
            <a:endParaRPr lang="sv-SE" dirty="0"/>
          </a:p>
          <a:p>
            <a:r>
              <a:rPr lang="sv-SE" b="1" dirty="0" smtClean="0"/>
              <a:t>Proposed way forward is to agree in RAN2:</a:t>
            </a:r>
          </a:p>
          <a:p>
            <a:pPr lvl="1"/>
            <a:r>
              <a:rPr lang="sv-SE" b="1" dirty="0" smtClean="0"/>
              <a:t>the proposal above to include TBS=56 and TBS=120 and send an LS to RAN1</a:t>
            </a:r>
          </a:p>
          <a:p>
            <a:pPr lvl="1"/>
            <a:r>
              <a:rPr lang="sv-SE" b="1" dirty="0" smtClean="0"/>
              <a:t>a fallback of using 2 bits and make a selection of 4 values from the TBS values </a:t>
            </a:r>
            <a:r>
              <a:rPr lang="en-US" b="1" dirty="0" smtClean="0"/>
              <a:t>{</a:t>
            </a:r>
            <a:r>
              <a:rPr lang="en-US" b="1" dirty="0"/>
              <a:t>208, 256, 328, 440, 552, 680</a:t>
            </a:r>
            <a:r>
              <a:rPr lang="en-US" b="1" dirty="0" smtClean="0"/>
              <a:t>} that can be used in case RAN1 responds with indication that extending the TBS for SI messages cannot be done</a:t>
            </a:r>
            <a:endParaRPr lang="sv-SE" b="1" dirty="0" smtClean="0"/>
          </a:p>
          <a:p>
            <a:r>
              <a:rPr lang="sv-SE" b="1" dirty="0" smtClean="0"/>
              <a:t>The LS to RAN1 should include the following content:</a:t>
            </a:r>
          </a:p>
          <a:p>
            <a:pPr lvl="1"/>
            <a:r>
              <a:rPr lang="sv-SE" b="1" dirty="0" smtClean="0"/>
              <a:t>Inform about the RAN2 assumption that smaller TBS values are possible to use for SI messages and that there is no RAN1 specification impact . Ask RAN1 to confirm this assumption</a:t>
            </a:r>
          </a:p>
          <a:p>
            <a:pPr lvl="1"/>
            <a:r>
              <a:rPr lang="sv-SE" b="1" dirty="0" smtClean="0"/>
              <a:t>Ask RAN1 to give feedback on what two </a:t>
            </a:r>
            <a:r>
              <a:rPr lang="en-US" b="1" dirty="0" smtClean="0"/>
              <a:t>entries (for TBS=56 and TBS=120) from </a:t>
            </a:r>
            <a:r>
              <a:rPr lang="en-US" b="1" dirty="0"/>
              <a:t>Table </a:t>
            </a:r>
            <a:r>
              <a:rPr lang="en-US" b="1" dirty="0" smtClean="0"/>
              <a:t>16.4.1.5.1-1 in 36.213 that should be used for SI messages as there are several options (see options in green in the TBS table on the next slide</a:t>
            </a:r>
            <a:r>
              <a:rPr lang="sv-SE" b="1" dirty="0" smtClean="0"/>
              <a:t>)</a:t>
            </a:r>
            <a:endParaRPr lang="sv-SE" b="1" dirty="0"/>
          </a:p>
        </p:txBody>
      </p:sp>
    </p:spTree>
    <p:extLst>
      <p:ext uri="{BB962C8B-B14F-4D97-AF65-F5344CB8AC3E}">
        <p14:creationId xmlns:p14="http://schemas.microsoft.com/office/powerpoint/2010/main" val="859405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NPDSCH TBS table</a:t>
            </a:r>
            <a:endParaRPr lang="sv-SE" dirty="0"/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/>
        </p:nvGraphicFramePr>
        <p:xfrm>
          <a:off x="1644650" y="2740025"/>
          <a:ext cx="279400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9" name="Equation" r:id="rId3" imgW="279279" imgH="241195" progId="Equation.3">
                  <p:embed/>
                </p:oleObj>
              </mc:Choice>
              <mc:Fallback>
                <p:oleObj name="Equation" r:id="rId3" imgW="279279" imgH="241195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44650" y="2740025"/>
                        <a:ext cx="279400" cy="241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4337676"/>
              </p:ext>
            </p:extLst>
          </p:nvPr>
        </p:nvGraphicFramePr>
        <p:xfrm>
          <a:off x="611560" y="1844824"/>
          <a:ext cx="8136895" cy="4680514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615395"/>
                <a:gridCol w="752150"/>
                <a:gridCol w="752150"/>
                <a:gridCol w="752150"/>
                <a:gridCol w="752150"/>
                <a:gridCol w="752150"/>
                <a:gridCol w="752150"/>
                <a:gridCol w="752150"/>
                <a:gridCol w="752150"/>
                <a:gridCol w="752150"/>
                <a:gridCol w="752150"/>
              </a:tblGrid>
              <a:tr h="321786">
                <a:tc rowSpan="2"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600" kern="1200" dirty="0">
                          <a:effectLst/>
                        </a:rPr>
                        <a:t> </a:t>
                      </a:r>
                      <a:endParaRPr lang="sv-SE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 gridSpan="10"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US" sz="1600" kern="1200" dirty="0" err="1">
                          <a:effectLst/>
                        </a:rPr>
                        <a:t>Subframes</a:t>
                      </a:r>
                      <a:endParaRPr lang="sv-SE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</a:tr>
              <a:tr h="321786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600" kern="1200">
                          <a:effectLst/>
                        </a:rPr>
                        <a:t>1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600" kern="1200">
                          <a:effectLst/>
                        </a:rPr>
                        <a:t>2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600" kern="1200">
                          <a:effectLst/>
                        </a:rPr>
                        <a:t>3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600" kern="1200">
                          <a:effectLst/>
                        </a:rPr>
                        <a:t>4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600" kern="1200">
                          <a:effectLst/>
                        </a:rPr>
                        <a:t>5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600" kern="1200">
                          <a:effectLst/>
                        </a:rPr>
                        <a:t>6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600" kern="1200">
                          <a:effectLst/>
                        </a:rPr>
                        <a:t>7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600" kern="1200">
                          <a:effectLst/>
                        </a:rPr>
                        <a:t>8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600" kern="1200">
                          <a:effectLst/>
                        </a:rPr>
                        <a:t>9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600" kern="1200">
                          <a:effectLst/>
                        </a:rPr>
                        <a:t>10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</a:tr>
              <a:tr h="288353"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0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  <a:highlight>
                            <a:srgbClr val="FFFF00"/>
                          </a:highlight>
                        </a:rPr>
                        <a:t>16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  <a:highlight>
                            <a:srgbClr val="FFFF00"/>
                          </a:highlight>
                        </a:rPr>
                        <a:t>32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  <a:highlight>
                            <a:srgbClr val="00FF00"/>
                          </a:highlight>
                        </a:rPr>
                        <a:t>56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  <a:highlight>
                            <a:srgbClr val="FFFF00"/>
                          </a:highlight>
                        </a:rPr>
                        <a:t>88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  <a:highlight>
                            <a:srgbClr val="00FF00"/>
                          </a:highlight>
                        </a:rPr>
                        <a:t>120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  <a:highlight>
                            <a:srgbClr val="FFFF00"/>
                          </a:highlight>
                        </a:rPr>
                        <a:t>152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176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  <a:highlight>
                            <a:srgbClr val="FFFF00"/>
                          </a:highlight>
                        </a:rPr>
                        <a:t>208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224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  <a:highlight>
                            <a:srgbClr val="FFFF00"/>
                          </a:highlight>
                        </a:rPr>
                        <a:t>256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</a:tr>
              <a:tr h="288353"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1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  <a:highlight>
                            <a:srgbClr val="FFFF00"/>
                          </a:highlight>
                        </a:rPr>
                        <a:t>24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  <a:highlight>
                            <a:srgbClr val="00FF00"/>
                          </a:highlight>
                        </a:rPr>
                        <a:t>56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  <a:highlight>
                            <a:srgbClr val="FFFF00"/>
                          </a:highlight>
                        </a:rPr>
                        <a:t>88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  <a:highlight>
                            <a:srgbClr val="FFFF00"/>
                          </a:highlight>
                        </a:rPr>
                        <a:t>144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  <a:highlight>
                            <a:srgbClr val="FFFF00"/>
                          </a:highlight>
                        </a:rPr>
                        <a:t>176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  <a:highlight>
                            <a:srgbClr val="FFFF00"/>
                          </a:highlight>
                        </a:rPr>
                        <a:t>208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224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  <a:highlight>
                            <a:srgbClr val="FFFF00"/>
                          </a:highlight>
                        </a:rPr>
                        <a:t>256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328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  <a:highlight>
                            <a:srgbClr val="FFFF00"/>
                          </a:highlight>
                        </a:rPr>
                        <a:t>344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</a:tr>
              <a:tr h="288353"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2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  <a:highlight>
                            <a:srgbClr val="FFFF00"/>
                          </a:highlight>
                        </a:rPr>
                        <a:t>32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  <a:highlight>
                            <a:srgbClr val="FFFF00"/>
                          </a:highlight>
                        </a:rPr>
                        <a:t>72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  <a:highlight>
                            <a:srgbClr val="FFFF00"/>
                          </a:highlight>
                        </a:rPr>
                        <a:t>144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  <a:highlight>
                            <a:srgbClr val="FFFF00"/>
                          </a:highlight>
                        </a:rPr>
                        <a:t>176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  <a:highlight>
                            <a:srgbClr val="FFFF00"/>
                          </a:highlight>
                        </a:rPr>
                        <a:t>208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  <a:highlight>
                            <a:srgbClr val="FFFF00"/>
                          </a:highlight>
                        </a:rPr>
                        <a:t>256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296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  <a:highlight>
                            <a:srgbClr val="FFFF00"/>
                          </a:highlight>
                        </a:rPr>
                        <a:t>328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376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  <a:highlight>
                            <a:srgbClr val="FFFF00"/>
                          </a:highlight>
                        </a:rPr>
                        <a:t>424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</a:tr>
              <a:tr h="288353"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3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  <a:highlight>
                            <a:srgbClr val="FFFF00"/>
                          </a:highlight>
                        </a:rPr>
                        <a:t>40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  <a:highlight>
                            <a:srgbClr val="FFFF00"/>
                          </a:highlight>
                        </a:rPr>
                        <a:t>104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  <a:highlight>
                            <a:srgbClr val="FFFF00"/>
                          </a:highlight>
                        </a:rPr>
                        <a:t>176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  <a:highlight>
                            <a:srgbClr val="FFFF00"/>
                          </a:highlight>
                        </a:rPr>
                        <a:t>208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  <a:highlight>
                            <a:srgbClr val="FFFF00"/>
                          </a:highlight>
                        </a:rPr>
                        <a:t>256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  <a:highlight>
                            <a:srgbClr val="FFFF00"/>
                          </a:highlight>
                        </a:rPr>
                        <a:t>328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392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  <a:highlight>
                            <a:srgbClr val="FFFF00"/>
                          </a:highlight>
                        </a:rPr>
                        <a:t>440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504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  <a:highlight>
                            <a:srgbClr val="FFFF00"/>
                          </a:highlight>
                        </a:rPr>
                        <a:t>568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</a:tr>
              <a:tr h="288353"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4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  <a:highlight>
                            <a:srgbClr val="00FF00"/>
                          </a:highlight>
                        </a:rPr>
                        <a:t>56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  <a:highlight>
                            <a:srgbClr val="00FF00"/>
                          </a:highlight>
                        </a:rPr>
                        <a:t>120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  <a:highlight>
                            <a:srgbClr val="FFFF00"/>
                          </a:highlight>
                        </a:rPr>
                        <a:t>208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  <a:highlight>
                            <a:srgbClr val="FFFF00"/>
                          </a:highlight>
                        </a:rPr>
                        <a:t>256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  <a:highlight>
                            <a:srgbClr val="FFFF00"/>
                          </a:highlight>
                        </a:rPr>
                        <a:t>328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  <a:highlight>
                            <a:srgbClr val="FFFF00"/>
                          </a:highlight>
                        </a:rPr>
                        <a:t>408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488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  <a:highlight>
                            <a:srgbClr val="FFFF00"/>
                          </a:highlight>
                        </a:rPr>
                        <a:t>552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632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strike="sngStrike" kern="1200">
                          <a:effectLst/>
                          <a:highlight>
                            <a:srgbClr val="FFFF00"/>
                          </a:highlight>
                        </a:rPr>
                        <a:t>696 </a:t>
                      </a:r>
                      <a:r>
                        <a:rPr lang="en-GB" sz="1400" kern="1200">
                          <a:effectLst/>
                          <a:highlight>
                            <a:srgbClr val="FFFF00"/>
                          </a:highlight>
                        </a:rPr>
                        <a:t>680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</a:tr>
              <a:tr h="288353"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5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  <a:highlight>
                            <a:srgbClr val="FFFF00"/>
                          </a:highlight>
                        </a:rPr>
                        <a:t>72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  <a:highlight>
                            <a:srgbClr val="FFFF00"/>
                          </a:highlight>
                        </a:rPr>
                        <a:t>144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  <a:highlight>
                            <a:srgbClr val="FFFF00"/>
                          </a:highlight>
                        </a:rPr>
                        <a:t>224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  <a:highlight>
                            <a:srgbClr val="FFFF00"/>
                          </a:highlight>
                        </a:rPr>
                        <a:t>328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  <a:highlight>
                            <a:srgbClr val="FFFF00"/>
                          </a:highlight>
                        </a:rPr>
                        <a:t>424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  <a:highlight>
                            <a:srgbClr val="FFFF00"/>
                          </a:highlight>
                        </a:rPr>
                        <a:t>504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600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  <a:highlight>
                            <a:srgbClr val="FFFF00"/>
                          </a:highlight>
                        </a:rPr>
                        <a:t>680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776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872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</a:tr>
              <a:tr h="288353"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6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strike="sngStrike" kern="1200">
                          <a:effectLst/>
                          <a:highlight>
                            <a:srgbClr val="FFFF00"/>
                          </a:highlight>
                        </a:rPr>
                        <a:t>328 </a:t>
                      </a:r>
                      <a:r>
                        <a:rPr lang="en-GB" sz="1400" kern="1200">
                          <a:effectLst/>
                          <a:highlight>
                            <a:srgbClr val="FFFF00"/>
                          </a:highlight>
                        </a:rPr>
                        <a:t>88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  <a:highlight>
                            <a:srgbClr val="FFFF00"/>
                          </a:highlight>
                        </a:rPr>
                        <a:t>176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  <a:highlight>
                            <a:srgbClr val="FFFF00"/>
                          </a:highlight>
                        </a:rPr>
                        <a:t>256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  <a:highlight>
                            <a:srgbClr val="FFFF00"/>
                          </a:highlight>
                        </a:rPr>
                        <a:t>392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  <a:highlight>
                            <a:srgbClr val="FFFF00"/>
                          </a:highlight>
                        </a:rPr>
                        <a:t>504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  <a:highlight>
                            <a:srgbClr val="FFFF00"/>
                          </a:highlight>
                        </a:rPr>
                        <a:t>600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712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808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936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1032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</a:tr>
              <a:tr h="288353"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7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  <a:highlight>
                            <a:srgbClr val="FFFF00"/>
                          </a:highlight>
                        </a:rPr>
                        <a:t>104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  <a:highlight>
                            <a:srgbClr val="FFFF00"/>
                          </a:highlight>
                        </a:rPr>
                        <a:t>224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  <a:highlight>
                            <a:srgbClr val="FFFF00"/>
                          </a:highlight>
                        </a:rPr>
                        <a:t>328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  <a:highlight>
                            <a:srgbClr val="FFFF00"/>
                          </a:highlight>
                        </a:rPr>
                        <a:t>472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  <a:highlight>
                            <a:srgbClr val="FFFF00"/>
                          </a:highlight>
                        </a:rPr>
                        <a:t>584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strike="sngStrike" kern="1200">
                          <a:effectLst/>
                          <a:highlight>
                            <a:srgbClr val="FFFF00"/>
                          </a:highlight>
                        </a:rPr>
                        <a:t>712 </a:t>
                      </a:r>
                      <a:r>
                        <a:rPr lang="en-GB" sz="1400" kern="1200">
                          <a:effectLst/>
                          <a:highlight>
                            <a:srgbClr val="FFFF00"/>
                          </a:highlight>
                        </a:rPr>
                        <a:t>680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840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968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1096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1224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</a:tr>
              <a:tr h="288353"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8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  <a:highlight>
                            <a:srgbClr val="00FF00"/>
                          </a:highlight>
                        </a:rPr>
                        <a:t>120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  <a:highlight>
                            <a:srgbClr val="FFFF00"/>
                          </a:highlight>
                        </a:rPr>
                        <a:t>256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  <a:highlight>
                            <a:srgbClr val="FFFF00"/>
                          </a:highlight>
                        </a:rPr>
                        <a:t>392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  <a:highlight>
                            <a:srgbClr val="FFFF00"/>
                          </a:highlight>
                        </a:rPr>
                        <a:t>536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  <a:highlight>
                            <a:srgbClr val="FFFF00"/>
                          </a:highlight>
                        </a:rPr>
                        <a:t>680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808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968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1096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1256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1384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</a:tr>
              <a:tr h="288353"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9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  <a:highlight>
                            <a:srgbClr val="FFFF00"/>
                          </a:highlight>
                        </a:rPr>
                        <a:t>136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  <a:highlight>
                            <a:srgbClr val="FFFF00"/>
                          </a:highlight>
                        </a:rPr>
                        <a:t>296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  <a:highlight>
                            <a:srgbClr val="FFFF00"/>
                          </a:highlight>
                        </a:rPr>
                        <a:t>456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  <a:highlight>
                            <a:srgbClr val="FFFF00"/>
                          </a:highlight>
                        </a:rPr>
                        <a:t>616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776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936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1096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1256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1416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1544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</a:tr>
              <a:tr h="288353"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10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  <a:highlight>
                            <a:srgbClr val="FFFF00"/>
                          </a:highlight>
                        </a:rPr>
                        <a:t>144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  <a:highlight>
                            <a:srgbClr val="FFFF00"/>
                          </a:highlight>
                        </a:rPr>
                        <a:t>328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  <a:highlight>
                            <a:srgbClr val="FFFF00"/>
                          </a:highlight>
                        </a:rPr>
                        <a:t>504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  <a:highlight>
                            <a:srgbClr val="FFFF00"/>
                          </a:highlight>
                        </a:rPr>
                        <a:t>680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872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1032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1224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1384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1544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1736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</a:tr>
              <a:tr h="288353"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11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  <a:highlight>
                            <a:srgbClr val="FFFF00"/>
                          </a:highlight>
                        </a:rPr>
                        <a:t>176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  <a:highlight>
                            <a:srgbClr val="FFFF00"/>
                          </a:highlight>
                        </a:rPr>
                        <a:t>376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  <a:highlight>
                            <a:srgbClr val="FFFF00"/>
                          </a:highlight>
                        </a:rPr>
                        <a:t>584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776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1000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1192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1384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1608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1800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2024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</a:tr>
              <a:tr h="288353"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12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  <a:highlight>
                            <a:srgbClr val="FFFF00"/>
                          </a:highlight>
                        </a:rPr>
                        <a:t>208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  <a:highlight>
                            <a:srgbClr val="FFFF00"/>
                          </a:highlight>
                        </a:rPr>
                        <a:t>440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  <a:highlight>
                            <a:srgbClr val="FFFF00"/>
                          </a:highlight>
                        </a:rPr>
                        <a:t>680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904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1128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1352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1608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1800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2024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2280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</a:tr>
              <a:tr h="288353"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13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224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488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744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1000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1256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1544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1800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2024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>
                          <a:effectLst/>
                        </a:rPr>
                        <a:t>2280</a:t>
                      </a:r>
                      <a:endParaRPr lang="sv-SE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 fontAlgn="auto" hangingPunct="0"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effectLst/>
                        </a:rPr>
                        <a:t>2536</a:t>
                      </a:r>
                      <a:endParaRPr lang="sv-SE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9525" marB="0" anchor="ctr"/>
                </a:tc>
              </a:tr>
            </a:tbl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2520014"/>
              </p:ext>
            </p:extLst>
          </p:nvPr>
        </p:nvGraphicFramePr>
        <p:xfrm>
          <a:off x="683568" y="1916832"/>
          <a:ext cx="421298" cy="4320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0" name="Equation" r:id="rId5" imgW="279360" imgH="241200" progId="Equation.3">
                  <p:embed/>
                </p:oleObj>
              </mc:Choice>
              <mc:Fallback>
                <p:oleObj name="Equation" r:id="rId5" imgW="279360" imgH="2412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1916832"/>
                        <a:ext cx="421298" cy="43204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928170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Stage 3 details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5338936" cy="5112568"/>
          </a:xfrm>
        </p:spPr>
        <p:txBody>
          <a:bodyPr>
            <a:normAutofit fontScale="92500" lnSpcReduction="10000"/>
          </a:bodyPr>
          <a:lstStyle/>
          <a:p>
            <a:r>
              <a:rPr lang="sv-SE" dirty="0" smtClean="0"/>
              <a:t>The signalling of this on SIB1-nb per SI-message (3 bits, value 0-7) is based on I</a:t>
            </a:r>
            <a:r>
              <a:rPr lang="sv-SE" baseline="-25000" dirty="0" smtClean="0"/>
              <a:t>TBS</a:t>
            </a:r>
            <a:r>
              <a:rPr lang="sv-SE" dirty="0" smtClean="0"/>
              <a:t>/I</a:t>
            </a:r>
            <a:r>
              <a:rPr lang="sv-SE" baseline="-25000" dirty="0" smtClean="0"/>
              <a:t>SF</a:t>
            </a:r>
            <a:r>
              <a:rPr lang="sv-SE" dirty="0" smtClean="0"/>
              <a:t> from 36.213:</a:t>
            </a:r>
          </a:p>
          <a:p>
            <a:endParaRPr lang="sv-SE" dirty="0"/>
          </a:p>
          <a:p>
            <a:endParaRPr lang="sv-SE" dirty="0" smtClean="0"/>
          </a:p>
          <a:p>
            <a:endParaRPr lang="sv-SE" dirty="0"/>
          </a:p>
          <a:p>
            <a:endParaRPr lang="sv-SE" dirty="0" smtClean="0"/>
          </a:p>
          <a:p>
            <a:r>
              <a:rPr lang="sv-SE" dirty="0" smtClean="0"/>
              <a:t>The alternative if we stick with the restrictions of using I</a:t>
            </a:r>
            <a:r>
              <a:rPr lang="sv-SE" baseline="-25000" dirty="0" smtClean="0"/>
              <a:t>SF</a:t>
            </a:r>
            <a:r>
              <a:rPr lang="sv-SE" dirty="0" smtClean="0"/>
              <a:t>=6 (8 ms) would be:</a:t>
            </a:r>
            <a:endParaRPr lang="sv-SE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3468465"/>
              </p:ext>
            </p:extLst>
          </p:nvPr>
        </p:nvGraphicFramePr>
        <p:xfrm>
          <a:off x="6012160" y="1268763"/>
          <a:ext cx="2890664" cy="302433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22666"/>
                <a:gridCol w="722666"/>
                <a:gridCol w="722666"/>
                <a:gridCol w="722666"/>
              </a:tblGrid>
              <a:tr h="3360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2000" dirty="0">
                          <a:effectLst/>
                        </a:rPr>
                        <a:t>I</a:t>
                      </a:r>
                      <a:r>
                        <a:rPr lang="sv-SE" sz="2000" baseline="-25000" dirty="0">
                          <a:effectLst/>
                        </a:rPr>
                        <a:t>SI-TBS</a:t>
                      </a:r>
                      <a:endParaRPr lang="sv-SE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2000" dirty="0">
                          <a:effectLst/>
                        </a:rPr>
                        <a:t>I</a:t>
                      </a:r>
                      <a:r>
                        <a:rPr lang="sv-SE" sz="2000" baseline="-25000" dirty="0">
                          <a:effectLst/>
                        </a:rPr>
                        <a:t>TBS</a:t>
                      </a:r>
                      <a:endParaRPr lang="sv-SE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2000">
                          <a:effectLst/>
                        </a:rPr>
                        <a:t>I</a:t>
                      </a:r>
                      <a:r>
                        <a:rPr lang="sv-SE" sz="2000" baseline="-25000">
                          <a:effectLst/>
                        </a:rPr>
                        <a:t>SF</a:t>
                      </a:r>
                      <a:endParaRPr lang="sv-SE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2000" dirty="0" smtClean="0">
                          <a:effectLst/>
                        </a:rPr>
                        <a:t>TBS</a:t>
                      </a:r>
                      <a:endParaRPr lang="sv-SE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360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2000">
                          <a:effectLst/>
                        </a:rPr>
                        <a:t>0</a:t>
                      </a:r>
                      <a:endParaRPr lang="sv-SE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2000">
                          <a:effectLst/>
                        </a:rPr>
                        <a:t>1</a:t>
                      </a:r>
                      <a:endParaRPr lang="sv-SE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2000">
                          <a:effectLst/>
                        </a:rPr>
                        <a:t>1</a:t>
                      </a:r>
                      <a:endParaRPr lang="sv-SE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56</a:t>
                      </a:r>
                      <a:endParaRPr lang="sv-SE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360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2000">
                          <a:effectLst/>
                        </a:rPr>
                        <a:t>1</a:t>
                      </a:r>
                      <a:endParaRPr lang="sv-SE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2000">
                          <a:effectLst/>
                        </a:rPr>
                        <a:t>4</a:t>
                      </a:r>
                      <a:endParaRPr lang="sv-SE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2000">
                          <a:effectLst/>
                        </a:rPr>
                        <a:t>1</a:t>
                      </a:r>
                      <a:endParaRPr lang="sv-SE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</a:rPr>
                        <a:t>120</a:t>
                      </a:r>
                      <a:endParaRPr lang="sv-SE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360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2000">
                          <a:effectLst/>
                        </a:rPr>
                        <a:t>2</a:t>
                      </a:r>
                      <a:endParaRPr lang="sv-SE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2000">
                          <a:effectLst/>
                        </a:rPr>
                        <a:t>0</a:t>
                      </a:r>
                      <a:endParaRPr lang="sv-SE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2000">
                          <a:effectLst/>
                        </a:rPr>
                        <a:t>6</a:t>
                      </a:r>
                      <a:endParaRPr lang="sv-SE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</a:rPr>
                        <a:t>208</a:t>
                      </a:r>
                      <a:endParaRPr lang="sv-SE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360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2000">
                          <a:effectLst/>
                        </a:rPr>
                        <a:t>3</a:t>
                      </a:r>
                      <a:endParaRPr lang="sv-SE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2000">
                          <a:effectLst/>
                        </a:rPr>
                        <a:t>1</a:t>
                      </a:r>
                      <a:endParaRPr lang="sv-SE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2000">
                          <a:effectLst/>
                        </a:rPr>
                        <a:t>6</a:t>
                      </a:r>
                      <a:endParaRPr lang="sv-SE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</a:rPr>
                        <a:t>256</a:t>
                      </a:r>
                      <a:endParaRPr lang="sv-SE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360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2000">
                          <a:effectLst/>
                        </a:rPr>
                        <a:t>4</a:t>
                      </a:r>
                      <a:endParaRPr lang="sv-SE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2000">
                          <a:effectLst/>
                        </a:rPr>
                        <a:t>2</a:t>
                      </a:r>
                      <a:endParaRPr lang="sv-SE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2000">
                          <a:effectLst/>
                        </a:rPr>
                        <a:t>6</a:t>
                      </a:r>
                      <a:endParaRPr lang="sv-SE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328</a:t>
                      </a:r>
                      <a:endParaRPr lang="sv-SE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360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2000">
                          <a:effectLst/>
                        </a:rPr>
                        <a:t>5</a:t>
                      </a:r>
                      <a:endParaRPr lang="sv-SE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2000">
                          <a:effectLst/>
                        </a:rPr>
                        <a:t>3</a:t>
                      </a:r>
                      <a:endParaRPr lang="sv-SE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2000">
                          <a:effectLst/>
                        </a:rPr>
                        <a:t>6</a:t>
                      </a:r>
                      <a:endParaRPr lang="sv-SE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</a:rPr>
                        <a:t>440</a:t>
                      </a:r>
                      <a:endParaRPr lang="sv-SE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360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2000">
                          <a:effectLst/>
                        </a:rPr>
                        <a:t>6</a:t>
                      </a:r>
                      <a:endParaRPr lang="sv-SE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2000">
                          <a:effectLst/>
                        </a:rPr>
                        <a:t>4</a:t>
                      </a:r>
                      <a:endParaRPr lang="sv-SE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2000">
                          <a:effectLst/>
                        </a:rPr>
                        <a:t>6</a:t>
                      </a:r>
                      <a:endParaRPr lang="sv-SE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</a:rPr>
                        <a:t>552</a:t>
                      </a:r>
                      <a:endParaRPr lang="sv-SE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360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2000">
                          <a:effectLst/>
                        </a:rPr>
                        <a:t>7</a:t>
                      </a:r>
                      <a:endParaRPr lang="sv-SE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2000">
                          <a:effectLst/>
                        </a:rPr>
                        <a:t>5</a:t>
                      </a:r>
                      <a:endParaRPr lang="sv-SE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2000">
                          <a:effectLst/>
                        </a:rPr>
                        <a:t>6</a:t>
                      </a:r>
                      <a:endParaRPr lang="sv-SE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680</a:t>
                      </a:r>
                      <a:endParaRPr lang="sv-SE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5927804"/>
              </p:ext>
            </p:extLst>
          </p:nvPr>
        </p:nvGraphicFramePr>
        <p:xfrm>
          <a:off x="6012160" y="4725145"/>
          <a:ext cx="2952327" cy="200182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84109"/>
                <a:gridCol w="984109"/>
                <a:gridCol w="984109"/>
              </a:tblGrid>
              <a:tr h="4033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2000" dirty="0">
                          <a:effectLst/>
                        </a:rPr>
                        <a:t>I</a:t>
                      </a:r>
                      <a:r>
                        <a:rPr lang="sv-SE" sz="2000" baseline="-25000" dirty="0">
                          <a:effectLst/>
                        </a:rPr>
                        <a:t>SI-TBS</a:t>
                      </a:r>
                      <a:endParaRPr lang="sv-SE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2000">
                          <a:effectLst/>
                        </a:rPr>
                        <a:t>I</a:t>
                      </a:r>
                      <a:r>
                        <a:rPr lang="sv-SE" sz="2000" baseline="-25000">
                          <a:effectLst/>
                        </a:rPr>
                        <a:t>TBS</a:t>
                      </a:r>
                      <a:endParaRPr lang="sv-SE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2000" dirty="0" smtClean="0">
                          <a:effectLst/>
                        </a:rPr>
                        <a:t>TBS</a:t>
                      </a:r>
                      <a:endParaRPr lang="sv-SE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033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2000">
                          <a:effectLst/>
                        </a:rPr>
                        <a:t>0</a:t>
                      </a:r>
                      <a:endParaRPr lang="sv-SE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2000" dirty="0">
                          <a:effectLst/>
                        </a:rPr>
                        <a:t>0</a:t>
                      </a:r>
                      <a:endParaRPr lang="sv-SE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208</a:t>
                      </a:r>
                      <a:endParaRPr lang="sv-SE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8841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2000">
                          <a:effectLst/>
                        </a:rPr>
                        <a:t>1</a:t>
                      </a:r>
                      <a:endParaRPr lang="sv-SE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2000">
                          <a:effectLst/>
                        </a:rPr>
                        <a:t>1</a:t>
                      </a:r>
                      <a:endParaRPr lang="sv-SE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256</a:t>
                      </a:r>
                      <a:endParaRPr lang="sv-SE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033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2000">
                          <a:effectLst/>
                        </a:rPr>
                        <a:t>2</a:t>
                      </a:r>
                      <a:endParaRPr lang="sv-SE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2000">
                          <a:effectLst/>
                        </a:rPr>
                        <a:t>3</a:t>
                      </a:r>
                      <a:endParaRPr lang="sv-SE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440</a:t>
                      </a:r>
                      <a:endParaRPr lang="sv-SE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033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2000" dirty="0">
                          <a:effectLst/>
                        </a:rPr>
                        <a:t>3</a:t>
                      </a:r>
                      <a:endParaRPr lang="sv-SE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2000">
                          <a:effectLst/>
                        </a:rPr>
                        <a:t>5</a:t>
                      </a:r>
                      <a:endParaRPr lang="sv-SE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680</a:t>
                      </a:r>
                      <a:endParaRPr lang="sv-SE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8" name="Down Arrow 7"/>
          <p:cNvSpPr/>
          <p:nvPr/>
        </p:nvSpPr>
        <p:spPr>
          <a:xfrm rot="16200000">
            <a:off x="4281224" y="1338023"/>
            <a:ext cx="288033" cy="288580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9" name="Down Arrow 8"/>
          <p:cNvSpPr/>
          <p:nvPr/>
        </p:nvSpPr>
        <p:spPr>
          <a:xfrm rot="16200000">
            <a:off x="4608004" y="4961749"/>
            <a:ext cx="288032" cy="22322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802150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4900" dirty="0" smtClean="0"/>
              <a:t>36.213 tables </a:t>
            </a:r>
            <a:r>
              <a:rPr lang="fr-FR" dirty="0" smtClean="0"/>
              <a:t/>
            </a:r>
            <a:br>
              <a:rPr lang="fr-FR" dirty="0" smtClean="0"/>
            </a:br>
            <a:r>
              <a:rPr lang="fr-FR" dirty="0"/>
              <a:t>Table </a:t>
            </a:r>
            <a:r>
              <a:rPr lang="en-GB" dirty="0" smtClean="0"/>
              <a:t>16.4.1.5.1-1	    	   16.4.1.3-1</a:t>
            </a:r>
            <a:endParaRPr lang="sv-SE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0899031"/>
              </p:ext>
            </p:extLst>
          </p:nvPr>
        </p:nvGraphicFramePr>
        <p:xfrm>
          <a:off x="6660232" y="1484784"/>
          <a:ext cx="1752650" cy="41764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89405"/>
                <a:gridCol w="863245"/>
              </a:tblGrid>
              <a:tr h="50932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I</a:t>
                      </a:r>
                      <a:r>
                        <a:rPr lang="en-GB" sz="2800" baseline="-250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SF</a:t>
                      </a:r>
                      <a:endParaRPr lang="en-GB" sz="2800" baseline="-250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N</a:t>
                      </a:r>
                      <a:r>
                        <a:rPr lang="en-GB" sz="2800" baseline="-250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SF</a:t>
                      </a:r>
                      <a:endParaRPr lang="en-GB" sz="2800" baseline="-250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45839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0</a:t>
                      </a:r>
                      <a:endParaRPr lang="sv-SE" sz="3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1</a:t>
                      </a:r>
                      <a:endParaRPr lang="sv-SE" sz="3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45839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1</a:t>
                      </a:r>
                      <a:endParaRPr lang="sv-SE" sz="3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2</a:t>
                      </a:r>
                      <a:endParaRPr lang="sv-SE" sz="3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45839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2</a:t>
                      </a:r>
                      <a:endParaRPr lang="sv-SE" sz="3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3</a:t>
                      </a:r>
                      <a:endParaRPr lang="sv-SE" sz="3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45839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3</a:t>
                      </a:r>
                      <a:endParaRPr lang="sv-SE" sz="3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4</a:t>
                      </a:r>
                      <a:endParaRPr lang="sv-SE" sz="3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45839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4</a:t>
                      </a:r>
                      <a:endParaRPr lang="sv-SE" sz="3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5</a:t>
                      </a:r>
                      <a:endParaRPr lang="sv-SE" sz="3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45839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5</a:t>
                      </a:r>
                      <a:endParaRPr lang="sv-SE" sz="3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6</a:t>
                      </a:r>
                      <a:endParaRPr lang="sv-SE" sz="3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45839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6</a:t>
                      </a:r>
                      <a:endParaRPr lang="sv-SE" sz="3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8</a:t>
                      </a:r>
                      <a:endParaRPr lang="sv-SE" sz="3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45839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7</a:t>
                      </a:r>
                      <a:endParaRPr lang="sv-SE" sz="3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10</a:t>
                      </a:r>
                      <a:endParaRPr lang="sv-SE" sz="3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6095197"/>
              </p:ext>
            </p:extLst>
          </p:nvPr>
        </p:nvGraphicFramePr>
        <p:xfrm>
          <a:off x="395536" y="1484784"/>
          <a:ext cx="5904653" cy="5040562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594693"/>
                <a:gridCol w="663745"/>
                <a:gridCol w="663745"/>
                <a:gridCol w="663745"/>
                <a:gridCol w="663745"/>
                <a:gridCol w="663745"/>
                <a:gridCol w="663745"/>
                <a:gridCol w="663745"/>
                <a:gridCol w="663745"/>
              </a:tblGrid>
              <a:tr h="322136"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effectLst/>
                          <a:latin typeface="Arial"/>
                          <a:ea typeface="Times New Roman"/>
                          <a:cs typeface="Arial"/>
                        </a:rPr>
                        <a:t>I</a:t>
                      </a:r>
                      <a:r>
                        <a:rPr lang="en-GB" sz="1800" b="1" baseline="-25000" dirty="0" smtClean="0">
                          <a:effectLst/>
                          <a:latin typeface="Arial"/>
                          <a:ea typeface="Times New Roman"/>
                          <a:cs typeface="Arial"/>
                        </a:rPr>
                        <a:t>TBS</a:t>
                      </a:r>
                      <a:endParaRPr lang="en-GB" sz="1800" b="1" baseline="-25000" dirty="0">
                        <a:effectLst/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 anchor="ctr"/>
                </a:tc>
                <a:tc gridSpan="8"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I</a:t>
                      </a:r>
                      <a:r>
                        <a:rPr lang="en-GB" sz="1800" baseline="-250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SF</a:t>
                      </a: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</a:tr>
              <a:tr h="322136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0</a:t>
                      </a:r>
                      <a:endParaRPr lang="sv-SE" sz="18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1</a:t>
                      </a:r>
                      <a:endParaRPr lang="sv-SE" sz="18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2</a:t>
                      </a:r>
                      <a:endParaRPr lang="sv-SE" sz="18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3</a:t>
                      </a:r>
                      <a:endParaRPr lang="sv-SE" sz="18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4</a:t>
                      </a:r>
                      <a:endParaRPr lang="sv-SE" sz="18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5</a:t>
                      </a:r>
                      <a:endParaRPr lang="sv-SE" sz="18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6</a:t>
                      </a:r>
                      <a:endParaRPr lang="sv-SE" sz="18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7</a:t>
                      </a:r>
                      <a:endParaRPr lang="sv-SE" sz="18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8634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0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16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32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56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88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120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152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208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256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28634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24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56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88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144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176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208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256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344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28634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2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32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72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144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176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208</a:t>
                      </a:r>
                      <a:endParaRPr lang="sv-SE" sz="2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256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328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424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28634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3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40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104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176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208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256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328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440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568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28634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4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56</a:t>
                      </a:r>
                      <a:endParaRPr lang="sv-SE" sz="2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120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208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256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328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408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552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680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28634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5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72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144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224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328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424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504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680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28634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6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88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176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256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392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504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600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28634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7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104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224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328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472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584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680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28634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8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120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256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392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536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680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28634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9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136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296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456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616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51095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10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144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328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504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680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51095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11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176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376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584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  <a:tr h="51095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12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208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440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680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 </a:t>
                      </a:r>
                      <a:endParaRPr lang="sv-SE" sz="20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 </a:t>
                      </a:r>
                      <a:endParaRPr lang="sv-SE" sz="20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362855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1060</TotalTime>
  <Words>815</Words>
  <Application>Microsoft Office PowerPoint</Application>
  <PresentationFormat>On-screen Show (4:3)</PresentationFormat>
  <Paragraphs>399</Paragraphs>
  <Slides>7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9" baseType="lpstr">
      <vt:lpstr>Office ​​テーマ</vt:lpstr>
      <vt:lpstr>Equation</vt:lpstr>
      <vt:lpstr>Way forward on RAN2 selection of TBS values for SI messages</vt:lpstr>
      <vt:lpstr>Prerequisite – RAN1 agreements</vt:lpstr>
      <vt:lpstr>RAN2 discussion</vt:lpstr>
      <vt:lpstr>Proposal</vt:lpstr>
      <vt:lpstr>NPDSCH TBS table</vt:lpstr>
      <vt:lpstr>Stage 3 details</vt:lpstr>
      <vt:lpstr>36.213 tables  Table 16.4.1.5.1-1         16.4.1.3-1</vt:lpstr>
    </vt:vector>
  </TitlesOfParts>
  <Company>株式会社エヌ・ティ・ティ・ドコモ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bela.rathonyi@ericsson.com</dc:creator>
  <cp:lastModifiedBy>Ericsson - RAN2#93bis after email review</cp:lastModifiedBy>
  <cp:revision>74</cp:revision>
  <dcterms:created xsi:type="dcterms:W3CDTF">2015-06-15T19:39:43Z</dcterms:created>
  <dcterms:modified xsi:type="dcterms:W3CDTF">2016-05-04T17:42:12Z</dcterms:modified>
</cp:coreProperties>
</file>