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8" r:id="rId2"/>
    <p:sldId id="314" r:id="rId3"/>
    <p:sldId id="315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9" r:id="rId12"/>
  </p:sldIdLst>
  <p:sldSz cx="9144000" cy="6858000" type="screen4x3"/>
  <p:notesSz cx="6950075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3366"/>
    <a:srgbClr val="FF9900"/>
    <a:srgbClr val="FF6600"/>
    <a:srgbClr val="293896"/>
    <a:srgbClr val="000066"/>
    <a:srgbClr val="17217B"/>
    <a:srgbClr val="0F1D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86326" autoAdjust="0"/>
  </p:normalViewPr>
  <p:slideViewPr>
    <p:cSldViewPr snapToGrid="0">
      <p:cViewPr varScale="1">
        <p:scale>
          <a:sx n="78" d="100"/>
          <a:sy n="78" d="100"/>
        </p:scale>
        <p:origin x="-8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2525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772525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6A4FA1-3E63-4E47-A209-89A98D7EB7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44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387850"/>
            <a:ext cx="55594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525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772525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38D171D-8B88-4AAB-AE4B-475C94A786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39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03BFC-E93E-415A-9358-64C1EF365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Image" r:id="rId3" imgW="21028571" imgH="14628571" progId="">
                  <p:embed/>
                </p:oleObj>
              </mc:Choice>
              <mc:Fallback>
                <p:oleObj name="Image" r:id="rId3" imgW="21028571" imgH="14628571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3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5" imgW="21028571" imgH="14628571" progId="">
                  <p:embed/>
                </p:oleObj>
              </mc:Choice>
              <mc:Fallback>
                <p:oleObj name="Image" r:id="rId5" imgW="21028571" imgH="14628571" progId="">
                  <p:embed/>
                  <p:pic>
                    <p:nvPicPr>
                      <p:cNvPr id="0" name="Object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81000"/>
            <a:ext cx="82296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33800" y="649605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F7951E-840A-4D8A-ADE5-8C245EC12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13"/>
          <p:cNvSpPr>
            <a:spLocks noChangeArrowheads="1"/>
          </p:cNvSpPr>
          <p:nvPr userDrawn="1"/>
        </p:nvSpPr>
        <p:spPr bwMode="auto">
          <a:xfrm>
            <a:off x="457200" y="6248400"/>
            <a:ext cx="2667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3366"/>
                </a:solidFill>
                <a:latin typeface="Calibri" pitchFamily="34" charset="0"/>
                <a:cs typeface="+mn-cs"/>
              </a:rPr>
              <a:t>ATIS Board of Directors’ Meeting</a:t>
            </a:r>
          </a:p>
          <a:p>
            <a:pPr>
              <a:defRPr/>
            </a:pPr>
            <a:r>
              <a:rPr lang="en-US" sz="1200" dirty="0">
                <a:solidFill>
                  <a:srgbClr val="003366"/>
                </a:solidFill>
                <a:latin typeface="Calibri" pitchFamily="34" charset="0"/>
                <a:cs typeface="+mn-cs"/>
              </a:rPr>
              <a:t>June 9, 2011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33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33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33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33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33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33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33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9913" y="452438"/>
            <a:ext cx="8610600" cy="960437"/>
          </a:xfrm>
        </p:spPr>
        <p:txBody>
          <a:bodyPr/>
          <a:lstStyle/>
          <a:p>
            <a:r>
              <a:rPr lang="en-US" smtClean="0"/>
              <a:t>ATIS Network Optimization Focus Group </a:t>
            </a:r>
            <a:br>
              <a:rPr lang="en-US" smtClean="0"/>
            </a:br>
            <a:r>
              <a:rPr lang="en-US" smtClean="0"/>
              <a:t>(NetOp-FG)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88963" y="1617663"/>
            <a:ext cx="807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The NetOp-FG, chaired by Alcatel-Lucent and Juniper Networks, was launched September 2010 and had participation from 11 member companies: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447800" y="2797175"/>
            <a:ext cx="28956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ADTRAN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Alcatel-Lucent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AT&amp;T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CenturyLink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Cisco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Ericsson</a:t>
            </a: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4648200" y="2782888"/>
            <a:ext cx="2895600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GENBAND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Huawei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Juniper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Symmetricom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–"/>
            </a:pPr>
            <a:r>
              <a:rPr lang="en-US" sz="2400">
                <a:solidFill>
                  <a:srgbClr val="003366"/>
                </a:solidFill>
                <a:latin typeface="Calibri" pitchFamily="34" charset="0"/>
              </a:rPr>
              <a:t>Verizon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en-US" sz="2400">
              <a:solidFill>
                <a:srgbClr val="003366"/>
              </a:solidFill>
              <a:latin typeface="Calibri" pitchFamily="34" charset="0"/>
            </a:endParaRPr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en-US" sz="2400">
              <a:solidFill>
                <a:srgbClr val="003366"/>
              </a:solidFill>
              <a:latin typeface="Calibri" pitchFamily="34" charset="0"/>
            </a:endParaRPr>
          </a:p>
        </p:txBody>
      </p:sp>
      <p:sp>
        <p:nvSpPr>
          <p:cNvPr id="6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B4E81410-0EC6-41C5-B48F-777BB0A18169}" type="slidenum">
              <a:rPr lang="en-US">
                <a:latin typeface="+mn-lt"/>
                <a:cs typeface="+mn-cs"/>
              </a:rPr>
              <a:pPr algn="ctr">
                <a:defRPr/>
              </a:pPr>
              <a:t>1</a:t>
            </a:fld>
            <a:endParaRPr lang="en-US" dirty="0">
              <a:latin typeface="+mn-lt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20713" y="5265738"/>
            <a:ext cx="8153400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3366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00336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3366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3366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33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33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33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3366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sz="2400" dirty="0"/>
              <a:t>The Focus Group finalized the report late August 2011 and is available for download </a:t>
            </a:r>
            <a:r>
              <a:rPr lang="en-US" sz="2400" dirty="0" smtClean="0"/>
              <a:t>on </a:t>
            </a:r>
            <a:r>
              <a:rPr lang="en-US" sz="2400" b="1" dirty="0" smtClean="0">
                <a:solidFill>
                  <a:srgbClr val="FF9900"/>
                </a:solidFill>
              </a:rPr>
              <a:t>www.atis.org</a:t>
            </a:r>
            <a:r>
              <a:rPr lang="en-US" sz="2400" dirty="0"/>
              <a:t>. </a:t>
            </a:r>
          </a:p>
          <a:p>
            <a:pPr>
              <a:lnSpc>
                <a:spcPct val="90000"/>
              </a:lnSpc>
              <a:defRPr/>
            </a:pPr>
            <a:endParaRPr lang="en-US" sz="2400" dirty="0" smtClean="0"/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46075"/>
            <a:ext cx="8229600" cy="884238"/>
          </a:xfrm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sz="3200" smtClean="0"/>
              <a:t>7. Optimizing Use of Wireless </a:t>
            </a:r>
            <a:br>
              <a:rPr lang="en-US" sz="3200" smtClean="0"/>
            </a:br>
            <a:r>
              <a:rPr lang="en-US" sz="3200" smtClean="0"/>
              <a:t>Non-Bearer Resources</a:t>
            </a:r>
          </a:p>
        </p:txBody>
      </p:sp>
      <p:graphicFrame>
        <p:nvGraphicFramePr>
          <p:cNvPr id="13338" name="Group 26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916863" cy="2351723"/>
        </p:xfrm>
        <a:graphic>
          <a:graphicData uri="http://schemas.openxmlformats.org/drawingml/2006/table">
            <a:tbl>
              <a:tblPr/>
              <a:tblGrid>
                <a:gridCol w="7916863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8596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Smartphone applications and machine type communications (MTC / M2M) often impose different usage profiles than those associated with human communications, stressing the control/signaling plane of the network.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Benefit: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Enable more scalable networks to better manage MTC and smartphone traffic.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337" name="Group 25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931150" cy="2341563"/>
        </p:xfrm>
        <a:graphic>
          <a:graphicData uri="http://schemas.openxmlformats.org/drawingml/2006/table">
            <a:tbl>
              <a:tblPr/>
              <a:tblGrid>
                <a:gridCol w="7931150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Provide mechanisms to manage:</a:t>
                      </a:r>
                    </a:p>
                    <a:p>
                      <a:pPr marL="627063" marR="0" lvl="1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Restricted access to signaling resources</a:t>
                      </a:r>
                    </a:p>
                    <a:p>
                      <a:pPr marL="627063" marR="0" lvl="1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Very large numbers of devices including groups of devices (e.g. MTC Groups)</a:t>
                      </a:r>
                    </a:p>
                    <a:p>
                      <a:pPr marL="627063" marR="0" lvl="1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Congestion/overload controls and access restrictions</a:t>
                      </a:r>
                    </a:p>
                    <a:p>
                      <a:pPr marL="627063" marR="0" lvl="1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Low/no mobility wireless devices</a:t>
                      </a:r>
                    </a:p>
                    <a:p>
                      <a:pPr marL="627063" marR="0" lvl="1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Time scheduled applications and devices</a:t>
                      </a:r>
                    </a:p>
                    <a:p>
                      <a:pPr marL="627063" marR="0" lvl="1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Mobile originating and infrequently accessed and/or low data rate devices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6F2E284C-69DA-44E2-A8CA-75F17AE40952}" type="slidenum">
              <a:rPr lang="en-US">
                <a:latin typeface="+mn-lt"/>
                <a:cs typeface="+mn-cs"/>
              </a:rPr>
              <a:pPr algn="ctr">
                <a:defRPr/>
              </a:pPr>
              <a:t>10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Conclusions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3GPP is invited to consider the use cases and how they might be solved</a:t>
            </a:r>
          </a:p>
          <a:p>
            <a:r>
              <a:rPr lang="en-US" dirty="0" smtClean="0"/>
              <a:t>ATIS member companies are likely to bring in contributions introducing the use cases into any potential congestion analysis undertaken by 3GPP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85800" y="639763"/>
            <a:ext cx="8229600" cy="7318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mtClean="0"/>
              <a:t>Devices, Interconnections &amp; Traffic are Increasing Dramatically</a:t>
            </a:r>
          </a:p>
        </p:txBody>
      </p:sp>
      <p:pic>
        <p:nvPicPr>
          <p:cNvPr id="5123" name="Picture 2" descr="C:\Documents and Settings\twanderson\My Documents\wk-tech\SDO\ATIS\AMOC\GlobalMT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75" y="1643063"/>
            <a:ext cx="4419600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C:\Documents and Settings\twanderson\My Documents\wk-tech\SDO\ATIS\AMOC\DeviceGrow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75" y="1447800"/>
            <a:ext cx="43957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 descr="C:\Documents and Settings\twanderson\My Documents\wk-tech\SDO\ATIS\AMOC\MobileGrowt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8000" y="2819400"/>
            <a:ext cx="41910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381000" y="5486400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3366"/>
                </a:solidFill>
              </a:rPr>
              <a:t>New Network Optimization Methods and Standards Required to Efficiently Manage This Growth</a:t>
            </a:r>
            <a:endParaRPr lang="en-US" sz="2400">
              <a:solidFill>
                <a:srgbClr val="003366"/>
              </a:solidFill>
            </a:endParaRPr>
          </a:p>
        </p:txBody>
      </p:sp>
      <p:sp>
        <p:nvSpPr>
          <p:cNvPr id="7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B784AF53-E737-4792-B6CD-A3C057206172}" type="slidenum">
              <a:rPr lang="en-US">
                <a:latin typeface="+mn-lt"/>
                <a:cs typeface="+mn-cs"/>
              </a:rPr>
              <a:pPr algn="ctr">
                <a:defRPr/>
              </a:pPr>
              <a:t>2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mtClean="0"/>
              <a:t>ATIS NetOp Work Focused on Addressing Growth through Optimization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98625"/>
            <a:ext cx="8229600" cy="4321175"/>
          </a:xfrm>
        </p:spPr>
        <p:txBody>
          <a:bodyPr/>
          <a:lstStyle/>
          <a:p>
            <a:r>
              <a:rPr lang="en-US" sz="2000" smtClean="0"/>
              <a:t>Only industry group identifying detailed network optimization use cases: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Congestion-aware Fairness 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Subscriber / Application Aware Network Optimization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Network Aware Scheduling of Content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User Rate Plans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Reasonable Network Protection and Management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Load and Policy Aware Multi-RAN Selection</a:t>
            </a:r>
          </a:p>
          <a:p>
            <a:pPr lvl="1">
              <a:lnSpc>
                <a:spcPct val="90000"/>
              </a:lnSpc>
            </a:pPr>
            <a:r>
              <a:rPr lang="en-US" sz="1800" smtClean="0"/>
              <a:t>Optimizing Use of Wireless Non-Bearer Resources</a:t>
            </a:r>
          </a:p>
          <a:p>
            <a:r>
              <a:rPr lang="en-US" sz="2000" smtClean="0"/>
              <a:t>A number of critical enhancements identified as areas for further standardization.</a:t>
            </a:r>
          </a:p>
          <a:p>
            <a:r>
              <a:rPr lang="en-US" sz="2000" smtClean="0"/>
              <a:t>Scenarios address Quality of Experience improvements as well as cost savings and revenue opportunities.</a:t>
            </a:r>
          </a:p>
          <a:p>
            <a:r>
              <a:rPr lang="en-US" sz="2000" smtClean="0"/>
              <a:t>Scenarios will be used to help establish a reasonable network management baseline with the FCC.</a:t>
            </a:r>
          </a:p>
        </p:txBody>
      </p:sp>
      <p:sp>
        <p:nvSpPr>
          <p:cNvPr id="4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2638C7EB-A027-452B-B43F-D786B01D8564}" type="slidenum">
              <a:rPr lang="en-US">
                <a:latin typeface="+mn-lt"/>
                <a:cs typeface="+mn-cs"/>
              </a:rPr>
              <a:pPr algn="ctr">
                <a:defRPr/>
              </a:pPr>
              <a:t>3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93675"/>
            <a:ext cx="8229600" cy="884238"/>
          </a:xfrm>
        </p:spPr>
        <p:txBody>
          <a:bodyPr/>
          <a:lstStyle/>
          <a:p>
            <a:r>
              <a:rPr lang="en-US" sz="3200" smtClean="0"/>
              <a:t>1. Congestion Aware Fairness</a:t>
            </a:r>
            <a:endParaRPr lang="en-US" sz="3200" smtClean="0">
              <a:solidFill>
                <a:srgbClr val="FF0000"/>
              </a:solidFill>
            </a:endParaRPr>
          </a:p>
        </p:txBody>
      </p:sp>
      <p:graphicFrame>
        <p:nvGraphicFramePr>
          <p:cNvPr id="7193" name="Group 25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494588" cy="2351723"/>
        </p:xfrm>
        <a:graphic>
          <a:graphicData uri="http://schemas.openxmlformats.org/drawingml/2006/table">
            <a:tbl>
              <a:tblPr/>
              <a:tblGrid>
                <a:gridCol w="7494588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8596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Optimization of network capacity usage to mitigate the impact of sustained heavy users during congestion peaks.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Benefit: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Improved QoE (throughput, responsiveness) for normal users; greater fairness by factoring in longer-term (minutes-hours vs. msec-sec) sustained usage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92" name="Group 24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542212" cy="2341563"/>
        </p:xfrm>
        <a:graphic>
          <a:graphicData uri="http://schemas.openxmlformats.org/drawingml/2006/table">
            <a:tbl>
              <a:tblPr/>
              <a:tblGrid>
                <a:gridCol w="7542212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Measurement of congestion levels in the network.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Measurement of subscriber usage.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Policy-based decision and enforcement during peak periods of congestion based upon correlation of data gathered above.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F84ACDE9-01FD-4412-BA99-136126EC9767}" type="slidenum">
              <a:rPr lang="en-US">
                <a:latin typeface="+mn-lt"/>
                <a:cs typeface="+mn-cs"/>
              </a:rPr>
              <a:pPr algn="ctr">
                <a:defRPr/>
              </a:pPr>
              <a:t>4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6225"/>
            <a:ext cx="8229600" cy="884238"/>
          </a:xfrm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sz="3200" smtClean="0"/>
              <a:t>2. Subscriber / Application Aware </a:t>
            </a:r>
            <a:br>
              <a:rPr lang="en-US" sz="3200" smtClean="0"/>
            </a:br>
            <a:r>
              <a:rPr lang="en-US" sz="3200" smtClean="0"/>
              <a:t>Network Optimization</a:t>
            </a:r>
          </a:p>
        </p:txBody>
      </p:sp>
      <p:graphicFrame>
        <p:nvGraphicFramePr>
          <p:cNvPr id="46172" name="Group 92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679236" cy="2351723"/>
        </p:xfrm>
        <a:graphic>
          <a:graphicData uri="http://schemas.openxmlformats.org/drawingml/2006/table">
            <a:tbl>
              <a:tblPr/>
              <a:tblGrid>
                <a:gridCol w="7679236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8596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Per-user and/or per-application selective flow optimization (many forms)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Benefit: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Enhanced user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QoE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(responsiveness, perceived quality, personalized features); Improved network utilization, service differentiation, facilitation of innovative 3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rd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party applications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216" name="Group 24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724775" cy="2341563"/>
        </p:xfrm>
        <a:graphic>
          <a:graphicData uri="http://schemas.openxmlformats.org/drawingml/2006/table">
            <a:tbl>
              <a:tblPr/>
              <a:tblGrid>
                <a:gridCol w="7724775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User opt-in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Detection of specific flows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Detection of degraded performance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Policy control of optimization functions, per-user, per-application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BBE2B999-ADD0-4929-9837-655E64A1D208}" type="slidenum">
              <a:rPr lang="en-US">
                <a:latin typeface="+mn-lt"/>
                <a:cs typeface="+mn-cs"/>
              </a:rPr>
              <a:pPr algn="ctr">
                <a:defRPr/>
              </a:pPr>
              <a:t>5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300038"/>
            <a:ext cx="8229600" cy="884237"/>
          </a:xfrm>
        </p:spPr>
        <p:txBody>
          <a:bodyPr/>
          <a:lstStyle/>
          <a:p>
            <a:r>
              <a:rPr lang="en-US" sz="3200" smtClean="0"/>
              <a:t>3. Network Aware Scheduling of Content</a:t>
            </a:r>
            <a:endParaRPr lang="en-US" sz="3200" smtClean="0">
              <a:solidFill>
                <a:srgbClr val="FF0000"/>
              </a:solidFill>
            </a:endParaRPr>
          </a:p>
        </p:txBody>
      </p:sp>
      <p:graphicFrame>
        <p:nvGraphicFramePr>
          <p:cNvPr id="46172" name="Group 92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718425" cy="2351723"/>
        </p:xfrm>
        <a:graphic>
          <a:graphicData uri="http://schemas.openxmlformats.org/drawingml/2006/table">
            <a:tbl>
              <a:tblPr/>
              <a:tblGrid>
                <a:gridCol w="7718425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8596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Network capability to enable deferral of traffic to less congested times using discount incentives for the user.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Benefit: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Spreads traffic more uniformly in time reducing peak traffic needs while providing discounted billing to the user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241" name="Group 25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742237" cy="2341563"/>
        </p:xfrm>
        <a:graphic>
          <a:graphicData uri="http://schemas.openxmlformats.org/drawingml/2006/table">
            <a:tbl>
              <a:tblPr/>
              <a:tblGrid>
                <a:gridCol w="7742237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Measurement of congestion levels in the network with support for multiple access networks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Correlation of congestion level to subscriber’s network path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Support for multiple service provider configuration and NSP as well as 3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rd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party content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D9B65693-5387-4CAD-9164-452A22CC6C42}" type="slidenum">
              <a:rPr lang="en-US">
                <a:latin typeface="+mn-lt"/>
                <a:cs typeface="+mn-cs"/>
              </a:rPr>
              <a:pPr algn="ctr">
                <a:defRPr/>
              </a:pPr>
              <a:t>6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52413"/>
            <a:ext cx="8229600" cy="884237"/>
          </a:xfrm>
        </p:spPr>
        <p:txBody>
          <a:bodyPr/>
          <a:lstStyle/>
          <a:p>
            <a:r>
              <a:rPr lang="en-US" sz="3200" smtClean="0"/>
              <a:t>4. User Rate Plans</a:t>
            </a:r>
            <a:endParaRPr lang="en-US" sz="3200" smtClean="0">
              <a:solidFill>
                <a:srgbClr val="FF0000"/>
              </a:solidFill>
            </a:endParaRPr>
          </a:p>
        </p:txBody>
      </p:sp>
      <p:graphicFrame>
        <p:nvGraphicFramePr>
          <p:cNvPr id="10265" name="Group 25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816850" cy="2351723"/>
        </p:xfrm>
        <a:graphic>
          <a:graphicData uri="http://schemas.openxmlformats.org/drawingml/2006/table">
            <a:tbl>
              <a:tblPr/>
              <a:tblGrid>
                <a:gridCol w="7816850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8596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Tiered service levels varying max bit rates, usage caps, and included content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Benefit: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Restrains excessive usage of the network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Better alignment between consumption and what users pay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Facilitates monetization opportunities for operators &amp; partners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64" name="Group 24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840662" cy="2341563"/>
        </p:xfrm>
        <a:graphic>
          <a:graphicData uri="http://schemas.openxmlformats.org/drawingml/2006/table">
            <a:tbl>
              <a:tblPr/>
              <a:tblGrid>
                <a:gridCol w="7840662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Dynamic policy and charging rules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Detection and zero-rating of included content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Longer term:  congestion-sensitive pricing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F0EEB36A-583F-4C30-A554-3EB89EAF4C74}" type="slidenum">
              <a:rPr lang="en-US">
                <a:latin typeface="+mn-lt"/>
                <a:cs typeface="+mn-cs"/>
              </a:rPr>
              <a:pPr algn="ctr">
                <a:defRPr/>
              </a:pPr>
              <a:t>7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34963"/>
            <a:ext cx="8545513" cy="884237"/>
          </a:xfrm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sz="3200" smtClean="0"/>
              <a:t>5. Reasonable Network Protection</a:t>
            </a:r>
            <a:br>
              <a:rPr lang="en-US" sz="3200" smtClean="0"/>
            </a:br>
            <a:r>
              <a:rPr lang="en-US" sz="3200" smtClean="0"/>
              <a:t>and Management</a:t>
            </a:r>
            <a:endParaRPr lang="en-US" sz="3200" smtClean="0">
              <a:solidFill>
                <a:srgbClr val="FF0000"/>
              </a:solidFill>
            </a:endParaRPr>
          </a:p>
        </p:txBody>
      </p:sp>
      <p:graphicFrame>
        <p:nvGraphicFramePr>
          <p:cNvPr id="46172" name="Group 92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710488" cy="2499360"/>
        </p:xfrm>
        <a:graphic>
          <a:graphicData uri="http://schemas.openxmlformats.org/drawingml/2006/table">
            <a:tbl>
              <a:tblPr/>
              <a:tblGrid>
                <a:gridCol w="7710488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3360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Network optimization mechanisms are used to provide protection for the network and its users from harmful traffic 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Benefit: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</a:t>
                      </a:r>
                    </a:p>
                    <a:p>
                      <a:pPr marL="461963" marR="0" lvl="1" indent="-1762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	Increased network security and reliability</a:t>
                      </a:r>
                    </a:p>
                    <a:p>
                      <a:pPr marL="461963" marR="0" lvl="1" indent="-1762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	Reduced network congestion by removing harmful traffic from the network</a:t>
                      </a:r>
                    </a:p>
                    <a:p>
                      <a:pPr marL="461963" marR="0" lvl="1" indent="-1762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	Increased user and business/enterprise security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288" name="Group 24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724775" cy="2341563"/>
        </p:xfrm>
        <a:graphic>
          <a:graphicData uri="http://schemas.openxmlformats.org/drawingml/2006/table">
            <a:tbl>
              <a:tblPr/>
              <a:tblGrid>
                <a:gridCol w="7724775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Network shall have the ability to detect harmful traffic (e.g., DoS attacks, malware, rogue user behavior, etc) and illegal traffic.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Upon receiving an indication of harmful / illegal traffic the network must have the ability to quarantine and/or throttle the flow based on network policy.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A7102CE9-C380-4571-BBC0-E9B2EEF0FB0C}" type="slidenum">
              <a:rPr lang="en-US">
                <a:latin typeface="+mn-lt"/>
                <a:cs typeface="+mn-cs"/>
              </a:rPr>
              <a:pPr algn="ctr">
                <a:defRPr/>
              </a:pPr>
              <a:t>8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11150"/>
            <a:ext cx="8229600" cy="884238"/>
          </a:xfrm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sz="3200" smtClean="0"/>
              <a:t>6. Load and Policy Aware </a:t>
            </a:r>
            <a:br>
              <a:rPr lang="en-US" sz="3200" smtClean="0"/>
            </a:br>
            <a:r>
              <a:rPr lang="en-US" sz="3200" smtClean="0"/>
              <a:t>Multi-RAN Selection</a:t>
            </a:r>
          </a:p>
        </p:txBody>
      </p:sp>
      <p:graphicFrame>
        <p:nvGraphicFramePr>
          <p:cNvPr id="12313" name="Group 25"/>
          <p:cNvGraphicFramePr>
            <a:graphicFrameLocks noGrp="1"/>
          </p:cNvGraphicFramePr>
          <p:nvPr>
            <p:ph idx="4294967295"/>
          </p:nvPr>
        </p:nvGraphicFramePr>
        <p:xfrm>
          <a:off x="511175" y="1263650"/>
          <a:ext cx="7799388" cy="2351723"/>
        </p:xfrm>
        <a:graphic>
          <a:graphicData uri="http://schemas.openxmlformats.org/drawingml/2006/table">
            <a:tbl>
              <a:tblPr/>
              <a:tblGrid>
                <a:gridCol w="7799388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Use Case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8596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Summary: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Use of logic in the device/client and/or the network(s), to flexibly determine which radio access network (e.g., 3G/4G or WiFi) plus the associated RF carrier or band would be most suitable for use.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Benefit: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More efficient and fairer utilization of air interface and backhaul resources as well as improvements in user experience.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312" name="Group 24"/>
          <p:cNvGraphicFramePr>
            <a:graphicFrameLocks noGrp="1"/>
          </p:cNvGraphicFramePr>
          <p:nvPr>
            <p:ph idx="4294967295"/>
          </p:nvPr>
        </p:nvGraphicFramePr>
        <p:xfrm>
          <a:off x="515938" y="3697288"/>
          <a:ext cx="7824787" cy="2341563"/>
        </p:xfrm>
        <a:graphic>
          <a:graphicData uri="http://schemas.openxmlformats.org/drawingml/2006/table">
            <a:tbl>
              <a:tblPr/>
              <a:tblGrid>
                <a:gridCol w="7824787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Service/Business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8975">
                <a:tc>
                  <a:txBody>
                    <a:bodyPr/>
                    <a:lstStyle/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The access network must be able to monitor its loading level and/or available throughput </a:t>
                      </a:r>
                    </a:p>
                    <a:p>
                      <a:pPr marL="169863" marR="0" lvl="0" indent="-1698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Cellular basestation or access point would broadcast or signal a coarse-grained load (or available throughput) indicator to UEs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1"/>
          <p:cNvSpPr txBox="1">
            <a:spLocks noGrp="1"/>
          </p:cNvSpPr>
          <p:nvPr/>
        </p:nvSpPr>
        <p:spPr bwMode="auto">
          <a:xfrm>
            <a:off x="3733800" y="6542088"/>
            <a:ext cx="2133600" cy="228600"/>
          </a:xfrm>
          <a:prstGeom prst="rect">
            <a:avLst/>
          </a:prstGeom>
          <a:noFill/>
          <a:extLst/>
        </p:spPr>
        <p:txBody>
          <a:bodyPr/>
          <a:lstStyle/>
          <a:p>
            <a:pPr algn="ctr">
              <a:defRPr/>
            </a:pPr>
            <a:fld id="{907BB941-8BF7-4716-B5CD-8CA6362AF7C0}" type="slidenum">
              <a:rPr lang="en-US">
                <a:latin typeface="+mn-lt"/>
                <a:cs typeface="+mn-cs"/>
              </a:rPr>
              <a:pPr algn="ctr">
                <a:defRPr/>
              </a:pPr>
              <a:t>9</a:t>
            </a:fld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IS_New082009">
  <a:themeElements>
    <a:clrScheme name="ATIS_New08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TIS_New08200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TIS_New08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IS_New08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IS_New08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IS_New08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IS_New08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IS_New08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IS_New08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IS_New08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IS_New08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IS_New08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IS_New08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IS_New08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2217</TotalTime>
  <Words>821</Words>
  <Application>Microsoft Office PowerPoint</Application>
  <PresentationFormat>On-screen Show (4:3)</PresentationFormat>
  <Paragraphs>106</Paragraphs>
  <Slides>11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ATIS_New082009</vt:lpstr>
      <vt:lpstr>Image</vt:lpstr>
      <vt:lpstr>ATIS Network Optimization Focus Group  (NetOp-FG)</vt:lpstr>
      <vt:lpstr>Devices, Interconnections &amp; Traffic are Increasing Dramatically</vt:lpstr>
      <vt:lpstr>ATIS NetOp Work Focused on Addressing Growth through Optimization</vt:lpstr>
      <vt:lpstr>1. Congestion Aware Fairness</vt:lpstr>
      <vt:lpstr>2. Subscriber / Application Aware  Network Optimization</vt:lpstr>
      <vt:lpstr>3. Network Aware Scheduling of Content</vt:lpstr>
      <vt:lpstr>4. User Rate Plans</vt:lpstr>
      <vt:lpstr>5. Reasonable Network Protection and Management</vt:lpstr>
      <vt:lpstr>6. Load and Policy Aware  Multi-RAN Selection</vt:lpstr>
      <vt:lpstr>7. Optimizing Use of Wireless  Non-Bearer Resources</vt:lpstr>
      <vt:lpstr>Conclusions</vt:lpstr>
    </vt:vector>
  </TitlesOfParts>
  <Company>atis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Harrell</dc:creator>
  <cp:lastModifiedBy>Thomas Payne</cp:lastModifiedBy>
  <cp:revision>239</cp:revision>
  <dcterms:created xsi:type="dcterms:W3CDTF">2009-08-20T15:50:18Z</dcterms:created>
  <dcterms:modified xsi:type="dcterms:W3CDTF">2011-11-07T18:03:09Z</dcterms:modified>
</cp:coreProperties>
</file>