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29" r:id="rId4"/>
  </p:sldMasterIdLst>
  <p:notesMasterIdLst>
    <p:notesMasterId r:id="rId77"/>
  </p:notesMasterIdLst>
  <p:handoutMasterIdLst>
    <p:handoutMasterId r:id="rId78"/>
  </p:handoutMasterIdLst>
  <p:sldIdLst>
    <p:sldId id="303" r:id="rId5"/>
    <p:sldId id="621" r:id="rId6"/>
    <p:sldId id="708" r:id="rId7"/>
    <p:sldId id="1255" r:id="rId8"/>
    <p:sldId id="1300" r:id="rId9"/>
    <p:sldId id="1302" r:id="rId10"/>
    <p:sldId id="1340" r:id="rId11"/>
    <p:sldId id="1228" r:id="rId12"/>
    <p:sldId id="1328" r:id="rId13"/>
    <p:sldId id="1361" r:id="rId14"/>
    <p:sldId id="1373" r:id="rId15"/>
    <p:sldId id="1359" r:id="rId16"/>
    <p:sldId id="964" r:id="rId17"/>
    <p:sldId id="1376" r:id="rId18"/>
    <p:sldId id="1377" r:id="rId19"/>
    <p:sldId id="1378" r:id="rId20"/>
    <p:sldId id="1379" r:id="rId21"/>
    <p:sldId id="1374" r:id="rId22"/>
    <p:sldId id="1375" r:id="rId23"/>
    <p:sldId id="1337" r:id="rId24"/>
    <p:sldId id="1357" r:id="rId25"/>
    <p:sldId id="1338" r:id="rId26"/>
    <p:sldId id="1243" r:id="rId27"/>
    <p:sldId id="1316" r:id="rId28"/>
    <p:sldId id="1362" r:id="rId29"/>
    <p:sldId id="1363" r:id="rId30"/>
    <p:sldId id="1314" r:id="rId31"/>
    <p:sldId id="1246" r:id="rId32"/>
    <p:sldId id="1307" r:id="rId33"/>
    <p:sldId id="1360" r:id="rId34"/>
    <p:sldId id="907" r:id="rId35"/>
    <p:sldId id="908" r:id="rId36"/>
    <p:sldId id="1329" r:id="rId37"/>
    <p:sldId id="949" r:id="rId38"/>
    <p:sldId id="950" r:id="rId39"/>
    <p:sldId id="952" r:id="rId40"/>
    <p:sldId id="1256" r:id="rId41"/>
    <p:sldId id="1321" r:id="rId42"/>
    <p:sldId id="1341" r:id="rId43"/>
    <p:sldId id="1342" r:id="rId44"/>
    <p:sldId id="1322" r:id="rId45"/>
    <p:sldId id="1324" r:id="rId46"/>
    <p:sldId id="1323" r:id="rId47"/>
    <p:sldId id="1356" r:id="rId48"/>
    <p:sldId id="1343" r:id="rId49"/>
    <p:sldId id="1344" r:id="rId50"/>
    <p:sldId id="1345" r:id="rId51"/>
    <p:sldId id="1346" r:id="rId52"/>
    <p:sldId id="1347" r:id="rId53"/>
    <p:sldId id="1348" r:id="rId54"/>
    <p:sldId id="1349" r:id="rId55"/>
    <p:sldId id="1350" r:id="rId56"/>
    <p:sldId id="1351" r:id="rId57"/>
    <p:sldId id="1352" r:id="rId58"/>
    <p:sldId id="1353" r:id="rId59"/>
    <p:sldId id="1354" r:id="rId60"/>
    <p:sldId id="1326" r:id="rId61"/>
    <p:sldId id="1325" r:id="rId62"/>
    <p:sldId id="1257" r:id="rId63"/>
    <p:sldId id="1372" r:id="rId64"/>
    <p:sldId id="930" r:id="rId65"/>
    <p:sldId id="953" r:id="rId66"/>
    <p:sldId id="1364" r:id="rId67"/>
    <p:sldId id="1365" r:id="rId68"/>
    <p:sldId id="1366" r:id="rId69"/>
    <p:sldId id="1367" r:id="rId70"/>
    <p:sldId id="988" r:id="rId71"/>
    <p:sldId id="1368" r:id="rId72"/>
    <p:sldId id="1369" r:id="rId73"/>
    <p:sldId id="1370" r:id="rId74"/>
    <p:sldId id="1371" r:id="rId75"/>
    <p:sldId id="963" r:id="rId76"/>
  </p:sldIdLst>
  <p:sldSz cx="12192000" cy="6858000"/>
  <p:notesSz cx="6797675" cy="9928225"/>
  <p:defaultTextStyle>
    <a:defPPr>
      <a:defRPr lang="en-GB"/>
    </a:defPPr>
    <a:lvl1pPr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1pPr>
    <a:lvl2pPr marL="608013" indent="-150813"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2pPr>
    <a:lvl3pPr marL="1217613" indent="-303213"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3pPr>
    <a:lvl4pPr marL="1827213" indent="-455613"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4pPr>
    <a:lvl5pPr marL="2436813" indent="-608013"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3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13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13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13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5C88D0"/>
    <a:srgbClr val="C1E442"/>
    <a:srgbClr val="72AF2F"/>
    <a:srgbClr val="B2B2B2"/>
    <a:srgbClr val="808080"/>
    <a:srgbClr val="FFFFCC"/>
    <a:srgbClr val="FFFF99"/>
    <a:srgbClr val="C6D254"/>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08" autoAdjust="0"/>
    <p:restoredTop sz="92197" autoAdjust="0"/>
  </p:normalViewPr>
  <p:slideViewPr>
    <p:cSldViewPr snapToGrid="0">
      <p:cViewPr varScale="1">
        <p:scale>
          <a:sx n="125" d="100"/>
          <a:sy n="125" d="100"/>
        </p:scale>
        <p:origin x="763" y="91"/>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snapToGrid="0">
      <p:cViewPr>
        <p:scale>
          <a:sx n="200" d="100"/>
          <a:sy n="200" d="100"/>
        </p:scale>
        <p:origin x="278" y="-383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16" Type="http://schemas.openxmlformats.org/officeDocument/2006/relationships/slide" Target="slides/slide12.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presProps" Target="presProps.xml"/><Relationship Id="rId5" Type="http://schemas.openxmlformats.org/officeDocument/2006/relationships/slide" Target="slides/slide1.xml"/><Relationship Id="rId61" Type="http://schemas.openxmlformats.org/officeDocument/2006/relationships/slide" Target="slides/slide57.xml"/><Relationship Id="rId82" Type="http://schemas.openxmlformats.org/officeDocument/2006/relationships/tableStyles" Target="tableStyles.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notesMaster" Target="notesMasters/notesMaster1.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viewProps" Target="viewProp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handoutMaster" Target="handoutMasters/handoutMaster1.xml"/><Relationship Id="rId8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7" Type="http://schemas.openxmlformats.org/officeDocument/2006/relationships/slide" Target="slides/slide3.xml"/><Relationship Id="rId71" Type="http://schemas.openxmlformats.org/officeDocument/2006/relationships/slide" Target="slides/slide67.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s>
</file>

<file path=ppt/charts/_rels/chart1.xml.rels><?xml version="1.0" encoding="UTF-8" standalone="yes"?>
<Relationships xmlns="http://schemas.openxmlformats.org/package/2006/relationships"><Relationship Id="rId3" Type="http://schemas.openxmlformats.org/officeDocument/2006/relationships/oleObject" Target="file:///D:\Zou%20Lan\2024&#24037;&#20316;\&#26631;&#20934;&#24037;&#20316;\3GPP\SA%23105\report\tdoc%20stats\SA5%20tdoc%20statistics-20240830-2023_d1.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D:\Zou%20Lan\2024&#24037;&#20316;\&#26631;&#20934;&#24037;&#20316;\3GPP\SA%23105\report\tdoc%20stats\SA5%20tdoc%20statistics-20240830-2023_d1.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ltLang="zh-CN"/>
              <a:t>Number of delegates in SA5</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zh-CN"/>
        </a:p>
      </c:txPr>
    </c:title>
    <c:autoTitleDeleted val="0"/>
    <c:plotArea>
      <c:layout/>
      <c:lineChart>
        <c:grouping val="standard"/>
        <c:varyColors val="0"/>
        <c:ser>
          <c:idx val="1"/>
          <c:order val="1"/>
          <c:tx>
            <c:strRef>
              <c:f>Sheet1!$L$2</c:f>
              <c:strCache>
                <c:ptCount val="1"/>
                <c:pt idx="0">
                  <c:v>F2F delegates</c:v>
                </c:pt>
              </c:strCache>
            </c:strRef>
          </c:tx>
          <c:spPr>
            <a:ln w="28575" cap="rnd">
              <a:solidFill>
                <a:schemeClr val="accent2"/>
              </a:solidFill>
              <a:round/>
            </a:ln>
            <a:effectLst/>
          </c:spPr>
          <c:marker>
            <c:symbol val="none"/>
          </c:marker>
          <c:cat>
            <c:strRef>
              <c:f>Sheet1!$A$3:$A$13</c:f>
              <c:strCache>
                <c:ptCount val="11"/>
                <c:pt idx="0">
                  <c:v>SA5#146Bis-e</c:v>
                </c:pt>
                <c:pt idx="1">
                  <c:v>SA5#147</c:v>
                </c:pt>
                <c:pt idx="2">
                  <c:v>SA5#148-e</c:v>
                </c:pt>
                <c:pt idx="3">
                  <c:v>SA5#149</c:v>
                </c:pt>
                <c:pt idx="4">
                  <c:v>SA5#150</c:v>
                </c:pt>
                <c:pt idx="5">
                  <c:v>SA5#151</c:v>
                </c:pt>
                <c:pt idx="6">
                  <c:v>SA5#152</c:v>
                </c:pt>
                <c:pt idx="7">
                  <c:v>SA5#153</c:v>
                </c:pt>
                <c:pt idx="8">
                  <c:v>SA5#154</c:v>
                </c:pt>
                <c:pt idx="9">
                  <c:v>SA5#155</c:v>
                </c:pt>
                <c:pt idx="10">
                  <c:v>SA5#156</c:v>
                </c:pt>
              </c:strCache>
            </c:strRef>
          </c:cat>
          <c:val>
            <c:numRef>
              <c:f>Sheet1!$L$3:$L$13</c:f>
              <c:numCache>
                <c:formatCode>General</c:formatCode>
                <c:ptCount val="11"/>
                <c:pt idx="0">
                  <c:v>0</c:v>
                </c:pt>
                <c:pt idx="1">
                  <c:v>151</c:v>
                </c:pt>
                <c:pt idx="2">
                  <c:v>0</c:v>
                </c:pt>
                <c:pt idx="3">
                  <c:v>153</c:v>
                </c:pt>
                <c:pt idx="4">
                  <c:v>176</c:v>
                </c:pt>
                <c:pt idx="5">
                  <c:v>142</c:v>
                </c:pt>
                <c:pt idx="6">
                  <c:v>150</c:v>
                </c:pt>
                <c:pt idx="7">
                  <c:v>76</c:v>
                </c:pt>
                <c:pt idx="8">
                  <c:v>170</c:v>
                </c:pt>
                <c:pt idx="9">
                  <c:v>140</c:v>
                </c:pt>
                <c:pt idx="10">
                  <c:v>188</c:v>
                </c:pt>
              </c:numCache>
            </c:numRef>
          </c:val>
          <c:smooth val="0"/>
          <c:extLst>
            <c:ext xmlns:c16="http://schemas.microsoft.com/office/drawing/2014/chart" uri="{C3380CC4-5D6E-409C-BE32-E72D297353CC}">
              <c16:uniqueId val="{00000000-16AC-4645-B537-F77AA5CAA4FE}"/>
            </c:ext>
          </c:extLst>
        </c:ser>
        <c:ser>
          <c:idx val="2"/>
          <c:order val="2"/>
          <c:tx>
            <c:strRef>
              <c:f>Sheet1!$M$2</c:f>
              <c:strCache>
                <c:ptCount val="1"/>
                <c:pt idx="0">
                  <c:v>Online delegates</c:v>
                </c:pt>
              </c:strCache>
            </c:strRef>
          </c:tx>
          <c:spPr>
            <a:ln w="28575" cap="rnd">
              <a:solidFill>
                <a:schemeClr val="accent3"/>
              </a:solidFill>
              <a:round/>
            </a:ln>
            <a:effectLst/>
          </c:spPr>
          <c:marker>
            <c:symbol val="none"/>
          </c:marker>
          <c:cat>
            <c:strRef>
              <c:f>Sheet1!$A$3:$A$13</c:f>
              <c:strCache>
                <c:ptCount val="11"/>
                <c:pt idx="0">
                  <c:v>SA5#146Bis-e</c:v>
                </c:pt>
                <c:pt idx="1">
                  <c:v>SA5#147</c:v>
                </c:pt>
                <c:pt idx="2">
                  <c:v>SA5#148-e</c:v>
                </c:pt>
                <c:pt idx="3">
                  <c:v>SA5#149</c:v>
                </c:pt>
                <c:pt idx="4">
                  <c:v>SA5#150</c:v>
                </c:pt>
                <c:pt idx="5">
                  <c:v>SA5#151</c:v>
                </c:pt>
                <c:pt idx="6">
                  <c:v>SA5#152</c:v>
                </c:pt>
                <c:pt idx="7">
                  <c:v>SA5#153</c:v>
                </c:pt>
                <c:pt idx="8">
                  <c:v>SA5#154</c:v>
                </c:pt>
                <c:pt idx="9">
                  <c:v>SA5#155</c:v>
                </c:pt>
                <c:pt idx="10">
                  <c:v>SA5#156</c:v>
                </c:pt>
              </c:strCache>
            </c:strRef>
          </c:cat>
          <c:val>
            <c:numRef>
              <c:f>Sheet1!$M$3:$M$13</c:f>
              <c:numCache>
                <c:formatCode>General</c:formatCode>
                <c:ptCount val="11"/>
                <c:pt idx="0">
                  <c:v>139</c:v>
                </c:pt>
                <c:pt idx="1">
                  <c:v>51</c:v>
                </c:pt>
                <c:pt idx="2">
                  <c:v>149</c:v>
                </c:pt>
                <c:pt idx="3">
                  <c:v>42</c:v>
                </c:pt>
                <c:pt idx="4">
                  <c:v>41</c:v>
                </c:pt>
                <c:pt idx="5">
                  <c:v>37</c:v>
                </c:pt>
                <c:pt idx="6">
                  <c:v>44</c:v>
                </c:pt>
                <c:pt idx="7">
                  <c:v>28</c:v>
                </c:pt>
                <c:pt idx="8">
                  <c:v>21</c:v>
                </c:pt>
                <c:pt idx="9">
                  <c:v>20</c:v>
                </c:pt>
                <c:pt idx="10">
                  <c:v>29</c:v>
                </c:pt>
              </c:numCache>
            </c:numRef>
          </c:val>
          <c:smooth val="0"/>
          <c:extLst>
            <c:ext xmlns:c16="http://schemas.microsoft.com/office/drawing/2014/chart" uri="{C3380CC4-5D6E-409C-BE32-E72D297353CC}">
              <c16:uniqueId val="{00000001-16AC-4645-B537-F77AA5CAA4FE}"/>
            </c:ext>
          </c:extLst>
        </c:ser>
        <c:dLbls>
          <c:showLegendKey val="0"/>
          <c:showVal val="0"/>
          <c:showCatName val="0"/>
          <c:showSerName val="0"/>
          <c:showPercent val="0"/>
          <c:showBubbleSize val="0"/>
        </c:dLbls>
        <c:smooth val="0"/>
        <c:axId val="942185823"/>
        <c:axId val="925101791"/>
        <c:extLst>
          <c:ext xmlns:c15="http://schemas.microsoft.com/office/drawing/2012/chart" uri="{02D57815-91ED-43cb-92C2-25804820EDAC}">
            <c15:filteredLineSeries>
              <c15:ser>
                <c:idx val="0"/>
                <c:order val="0"/>
                <c:tx>
                  <c:strRef>
                    <c:extLst>
                      <c:ext uri="{02D57815-91ED-43cb-92C2-25804820EDAC}">
                        <c15:formulaRef>
                          <c15:sqref>Sheet1!$K$2</c15:sqref>
                        </c15:formulaRef>
                      </c:ext>
                    </c:extLst>
                    <c:strCache>
                      <c:ptCount val="1"/>
                      <c:pt idx="0">
                        <c:v>Total delegates</c:v>
                      </c:pt>
                    </c:strCache>
                  </c:strRef>
                </c:tx>
                <c:spPr>
                  <a:ln w="28575" cap="rnd">
                    <a:solidFill>
                      <a:schemeClr val="accent1"/>
                    </a:solidFill>
                    <a:round/>
                  </a:ln>
                  <a:effectLst/>
                </c:spPr>
                <c:marker>
                  <c:symbol val="none"/>
                </c:marker>
                <c:cat>
                  <c:strRef>
                    <c:extLst>
                      <c:ext uri="{02D57815-91ED-43cb-92C2-25804820EDAC}">
                        <c15:formulaRef>
                          <c15:sqref>Sheet1!$A$3:$A$13</c15:sqref>
                        </c15:formulaRef>
                      </c:ext>
                    </c:extLst>
                    <c:strCache>
                      <c:ptCount val="11"/>
                      <c:pt idx="0">
                        <c:v>SA5#146Bis-e</c:v>
                      </c:pt>
                      <c:pt idx="1">
                        <c:v>SA5#147</c:v>
                      </c:pt>
                      <c:pt idx="2">
                        <c:v>SA5#148-e</c:v>
                      </c:pt>
                      <c:pt idx="3">
                        <c:v>SA5#149</c:v>
                      </c:pt>
                      <c:pt idx="4">
                        <c:v>SA5#150</c:v>
                      </c:pt>
                      <c:pt idx="5">
                        <c:v>SA5#151</c:v>
                      </c:pt>
                      <c:pt idx="6">
                        <c:v>SA5#152</c:v>
                      </c:pt>
                      <c:pt idx="7">
                        <c:v>SA5#153</c:v>
                      </c:pt>
                      <c:pt idx="8">
                        <c:v>SA5#154</c:v>
                      </c:pt>
                      <c:pt idx="9">
                        <c:v>SA5#155</c:v>
                      </c:pt>
                      <c:pt idx="10">
                        <c:v>SA5#156</c:v>
                      </c:pt>
                    </c:strCache>
                  </c:strRef>
                </c:cat>
                <c:val>
                  <c:numRef>
                    <c:extLst>
                      <c:ext uri="{02D57815-91ED-43cb-92C2-25804820EDAC}">
                        <c15:formulaRef>
                          <c15:sqref>Sheet1!$K$3:$K$10</c15:sqref>
                        </c15:formulaRef>
                      </c:ext>
                    </c:extLst>
                    <c:numCache>
                      <c:formatCode>General</c:formatCode>
                      <c:ptCount val="8"/>
                      <c:pt idx="0">
                        <c:v>139</c:v>
                      </c:pt>
                      <c:pt idx="1">
                        <c:v>202</c:v>
                      </c:pt>
                      <c:pt idx="2">
                        <c:v>149</c:v>
                      </c:pt>
                      <c:pt idx="3">
                        <c:v>195</c:v>
                      </c:pt>
                      <c:pt idx="4">
                        <c:v>217</c:v>
                      </c:pt>
                      <c:pt idx="5">
                        <c:v>179</c:v>
                      </c:pt>
                      <c:pt idx="6">
                        <c:v>194</c:v>
                      </c:pt>
                      <c:pt idx="7">
                        <c:v>104</c:v>
                      </c:pt>
                    </c:numCache>
                  </c:numRef>
                </c:val>
                <c:smooth val="0"/>
                <c:extLst>
                  <c:ext xmlns:c16="http://schemas.microsoft.com/office/drawing/2014/chart" uri="{C3380CC4-5D6E-409C-BE32-E72D297353CC}">
                    <c16:uniqueId val="{00000002-16AC-4645-B537-F77AA5CAA4FE}"/>
                  </c:ext>
                </c:extLst>
              </c15:ser>
            </c15:filteredLineSeries>
          </c:ext>
        </c:extLst>
      </c:lineChart>
      <c:catAx>
        <c:axId val="94218582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925101791"/>
        <c:crosses val="autoZero"/>
        <c:auto val="1"/>
        <c:lblAlgn val="ctr"/>
        <c:lblOffset val="100"/>
        <c:noMultiLvlLbl val="0"/>
      </c:catAx>
      <c:valAx>
        <c:axId val="925101791"/>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94218582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legend>
    <c:plotVisOnly val="1"/>
    <c:dispBlanksAs val="gap"/>
    <c:showDLblsOverMax val="0"/>
  </c:chart>
  <c:spPr>
    <a:noFill/>
    <a:ln>
      <a:solidFill>
        <a:srgbClr val="00B0F0"/>
      </a:solidFill>
    </a:ln>
    <a:effectLst/>
  </c:spPr>
  <c:txPr>
    <a:bodyPr/>
    <a:lstStyle/>
    <a:p>
      <a:pPr>
        <a:defRPr/>
      </a:pPr>
      <a:endParaRPr lang="zh-CN"/>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ltLang="zh-CN"/>
              <a:t>LS exchange</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zh-CN"/>
        </a:p>
      </c:txPr>
    </c:title>
    <c:autoTitleDeleted val="0"/>
    <c:plotArea>
      <c:layout/>
      <c:lineChart>
        <c:grouping val="standard"/>
        <c:varyColors val="0"/>
        <c:ser>
          <c:idx val="1"/>
          <c:order val="1"/>
          <c:tx>
            <c:strRef>
              <c:f>Sheet1!$N$2</c:f>
              <c:strCache>
                <c:ptCount val="1"/>
                <c:pt idx="0">
                  <c:v>incoming LS</c:v>
                </c:pt>
              </c:strCache>
            </c:strRef>
          </c:tx>
          <c:spPr>
            <a:ln w="28575" cap="rnd">
              <a:solidFill>
                <a:schemeClr val="accent2"/>
              </a:solidFill>
              <a:round/>
            </a:ln>
            <a:effectLst/>
          </c:spPr>
          <c:marker>
            <c:symbol val="none"/>
          </c:marker>
          <c:cat>
            <c:strRef>
              <c:f>Sheet1!$A$3:$A$13</c:f>
              <c:strCache>
                <c:ptCount val="11"/>
                <c:pt idx="0">
                  <c:v>SA5#146Bis-e</c:v>
                </c:pt>
                <c:pt idx="1">
                  <c:v>SA5#147</c:v>
                </c:pt>
                <c:pt idx="2">
                  <c:v>SA5#148-e</c:v>
                </c:pt>
                <c:pt idx="3">
                  <c:v>SA5#149</c:v>
                </c:pt>
                <c:pt idx="4">
                  <c:v>SA5#150</c:v>
                </c:pt>
                <c:pt idx="5">
                  <c:v>SA5#151</c:v>
                </c:pt>
                <c:pt idx="6">
                  <c:v>SA5#152</c:v>
                </c:pt>
                <c:pt idx="7">
                  <c:v>SA5#153</c:v>
                </c:pt>
                <c:pt idx="8">
                  <c:v>SA5#154</c:v>
                </c:pt>
                <c:pt idx="9">
                  <c:v>SA5#155</c:v>
                </c:pt>
                <c:pt idx="10">
                  <c:v>SA5#156</c:v>
                </c:pt>
              </c:strCache>
            </c:strRef>
          </c:cat>
          <c:val>
            <c:numRef>
              <c:f>Sheet1!$N$3:$N$13</c:f>
              <c:numCache>
                <c:formatCode>General</c:formatCode>
                <c:ptCount val="11"/>
                <c:pt idx="0">
                  <c:v>0</c:v>
                </c:pt>
                <c:pt idx="1">
                  <c:v>38</c:v>
                </c:pt>
                <c:pt idx="2">
                  <c:v>33</c:v>
                </c:pt>
                <c:pt idx="3">
                  <c:v>33</c:v>
                </c:pt>
                <c:pt idx="4">
                  <c:v>29</c:v>
                </c:pt>
                <c:pt idx="5">
                  <c:v>19</c:v>
                </c:pt>
                <c:pt idx="6">
                  <c:v>29</c:v>
                </c:pt>
                <c:pt idx="7">
                  <c:v>45</c:v>
                </c:pt>
                <c:pt idx="8">
                  <c:v>32</c:v>
                </c:pt>
                <c:pt idx="9">
                  <c:v>14</c:v>
                </c:pt>
                <c:pt idx="10">
                  <c:v>27</c:v>
                </c:pt>
              </c:numCache>
            </c:numRef>
          </c:val>
          <c:smooth val="0"/>
          <c:extLst>
            <c:ext xmlns:c16="http://schemas.microsoft.com/office/drawing/2014/chart" uri="{C3380CC4-5D6E-409C-BE32-E72D297353CC}">
              <c16:uniqueId val="{00000000-F504-42BA-B9BA-0D90107C0D02}"/>
            </c:ext>
          </c:extLst>
        </c:ser>
        <c:ser>
          <c:idx val="2"/>
          <c:order val="2"/>
          <c:tx>
            <c:strRef>
              <c:f>Sheet1!$O$2</c:f>
              <c:strCache>
                <c:ptCount val="1"/>
                <c:pt idx="0">
                  <c:v>Outgoing LS</c:v>
                </c:pt>
              </c:strCache>
            </c:strRef>
          </c:tx>
          <c:spPr>
            <a:ln w="28575" cap="rnd">
              <a:solidFill>
                <a:schemeClr val="accent3"/>
              </a:solidFill>
              <a:round/>
            </a:ln>
            <a:effectLst/>
          </c:spPr>
          <c:marker>
            <c:symbol val="none"/>
          </c:marker>
          <c:cat>
            <c:strRef>
              <c:f>Sheet1!$A$3:$A$13</c:f>
              <c:strCache>
                <c:ptCount val="11"/>
                <c:pt idx="0">
                  <c:v>SA5#146Bis-e</c:v>
                </c:pt>
                <c:pt idx="1">
                  <c:v>SA5#147</c:v>
                </c:pt>
                <c:pt idx="2">
                  <c:v>SA5#148-e</c:v>
                </c:pt>
                <c:pt idx="3">
                  <c:v>SA5#149</c:v>
                </c:pt>
                <c:pt idx="4">
                  <c:v>SA5#150</c:v>
                </c:pt>
                <c:pt idx="5">
                  <c:v>SA5#151</c:v>
                </c:pt>
                <c:pt idx="6">
                  <c:v>SA5#152</c:v>
                </c:pt>
                <c:pt idx="7">
                  <c:v>SA5#153</c:v>
                </c:pt>
                <c:pt idx="8">
                  <c:v>SA5#154</c:v>
                </c:pt>
                <c:pt idx="9">
                  <c:v>SA5#155</c:v>
                </c:pt>
                <c:pt idx="10">
                  <c:v>SA5#156</c:v>
                </c:pt>
              </c:strCache>
            </c:strRef>
          </c:cat>
          <c:val>
            <c:numRef>
              <c:f>Sheet1!$O$3:$O$13</c:f>
              <c:numCache>
                <c:formatCode>General</c:formatCode>
                <c:ptCount val="11"/>
                <c:pt idx="0">
                  <c:v>0</c:v>
                </c:pt>
                <c:pt idx="1">
                  <c:v>18</c:v>
                </c:pt>
                <c:pt idx="2">
                  <c:v>13</c:v>
                </c:pt>
                <c:pt idx="3">
                  <c:v>13</c:v>
                </c:pt>
                <c:pt idx="4">
                  <c:v>9</c:v>
                </c:pt>
                <c:pt idx="5">
                  <c:v>6</c:v>
                </c:pt>
                <c:pt idx="6">
                  <c:v>13</c:v>
                </c:pt>
                <c:pt idx="7">
                  <c:v>21</c:v>
                </c:pt>
                <c:pt idx="8">
                  <c:v>21</c:v>
                </c:pt>
                <c:pt idx="9">
                  <c:v>7</c:v>
                </c:pt>
                <c:pt idx="10">
                  <c:v>14</c:v>
                </c:pt>
              </c:numCache>
            </c:numRef>
          </c:val>
          <c:smooth val="0"/>
          <c:extLst>
            <c:ext xmlns:c16="http://schemas.microsoft.com/office/drawing/2014/chart" uri="{C3380CC4-5D6E-409C-BE32-E72D297353CC}">
              <c16:uniqueId val="{00000001-F504-42BA-B9BA-0D90107C0D02}"/>
            </c:ext>
          </c:extLst>
        </c:ser>
        <c:dLbls>
          <c:showLegendKey val="0"/>
          <c:showVal val="0"/>
          <c:showCatName val="0"/>
          <c:showSerName val="0"/>
          <c:showPercent val="0"/>
          <c:showBubbleSize val="0"/>
        </c:dLbls>
        <c:smooth val="0"/>
        <c:axId val="942185823"/>
        <c:axId val="925101791"/>
        <c:extLst>
          <c:ext xmlns:c15="http://schemas.microsoft.com/office/drawing/2012/chart" uri="{02D57815-91ED-43cb-92C2-25804820EDAC}">
            <c15:filteredLineSeries>
              <c15:ser>
                <c:idx val="0"/>
                <c:order val="0"/>
                <c:tx>
                  <c:strRef>
                    <c:extLst>
                      <c:ext uri="{02D57815-91ED-43cb-92C2-25804820EDAC}">
                        <c15:formulaRef>
                          <c15:sqref>Sheet1!$M$2</c15:sqref>
                        </c15:formulaRef>
                      </c:ext>
                    </c:extLst>
                    <c:strCache>
                      <c:ptCount val="1"/>
                      <c:pt idx="0">
                        <c:v>Online delegates</c:v>
                      </c:pt>
                    </c:strCache>
                  </c:strRef>
                </c:tx>
                <c:spPr>
                  <a:ln w="28575" cap="rnd">
                    <a:solidFill>
                      <a:schemeClr val="accent1"/>
                    </a:solidFill>
                    <a:round/>
                  </a:ln>
                  <a:effectLst/>
                </c:spPr>
                <c:marker>
                  <c:symbol val="none"/>
                </c:marker>
                <c:cat>
                  <c:strRef>
                    <c:extLst>
                      <c:ext uri="{02D57815-91ED-43cb-92C2-25804820EDAC}">
                        <c15:formulaRef>
                          <c15:sqref>Sheet1!$A$3:$A$13</c15:sqref>
                        </c15:formulaRef>
                      </c:ext>
                    </c:extLst>
                    <c:strCache>
                      <c:ptCount val="11"/>
                      <c:pt idx="0">
                        <c:v>SA5#146Bis-e</c:v>
                      </c:pt>
                      <c:pt idx="1">
                        <c:v>SA5#147</c:v>
                      </c:pt>
                      <c:pt idx="2">
                        <c:v>SA5#148-e</c:v>
                      </c:pt>
                      <c:pt idx="3">
                        <c:v>SA5#149</c:v>
                      </c:pt>
                      <c:pt idx="4">
                        <c:v>SA5#150</c:v>
                      </c:pt>
                      <c:pt idx="5">
                        <c:v>SA5#151</c:v>
                      </c:pt>
                      <c:pt idx="6">
                        <c:v>SA5#152</c:v>
                      </c:pt>
                      <c:pt idx="7">
                        <c:v>SA5#153</c:v>
                      </c:pt>
                      <c:pt idx="8">
                        <c:v>SA5#154</c:v>
                      </c:pt>
                      <c:pt idx="9">
                        <c:v>SA5#155</c:v>
                      </c:pt>
                      <c:pt idx="10">
                        <c:v>SA5#156</c:v>
                      </c:pt>
                    </c:strCache>
                  </c:strRef>
                </c:cat>
                <c:val>
                  <c:numRef>
                    <c:extLst>
                      <c:ext uri="{02D57815-91ED-43cb-92C2-25804820EDAC}">
                        <c15:formulaRef>
                          <c15:sqref>Sheet1!$M$3:$M$10</c15:sqref>
                        </c15:formulaRef>
                      </c:ext>
                    </c:extLst>
                    <c:numCache>
                      <c:formatCode>General</c:formatCode>
                      <c:ptCount val="8"/>
                      <c:pt idx="0">
                        <c:v>139</c:v>
                      </c:pt>
                      <c:pt idx="1">
                        <c:v>51</c:v>
                      </c:pt>
                      <c:pt idx="2">
                        <c:v>149</c:v>
                      </c:pt>
                      <c:pt idx="3">
                        <c:v>42</c:v>
                      </c:pt>
                      <c:pt idx="4">
                        <c:v>41</c:v>
                      </c:pt>
                      <c:pt idx="5">
                        <c:v>37</c:v>
                      </c:pt>
                      <c:pt idx="6">
                        <c:v>44</c:v>
                      </c:pt>
                      <c:pt idx="7">
                        <c:v>28</c:v>
                      </c:pt>
                    </c:numCache>
                  </c:numRef>
                </c:val>
                <c:smooth val="0"/>
                <c:extLst>
                  <c:ext xmlns:c16="http://schemas.microsoft.com/office/drawing/2014/chart" uri="{C3380CC4-5D6E-409C-BE32-E72D297353CC}">
                    <c16:uniqueId val="{00000002-F504-42BA-B9BA-0D90107C0D02}"/>
                  </c:ext>
                </c:extLst>
              </c15:ser>
            </c15:filteredLineSeries>
          </c:ext>
        </c:extLst>
      </c:lineChart>
      <c:catAx>
        <c:axId val="94218582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925101791"/>
        <c:crosses val="autoZero"/>
        <c:auto val="1"/>
        <c:lblAlgn val="ctr"/>
        <c:lblOffset val="100"/>
        <c:noMultiLvlLbl val="0"/>
      </c:catAx>
      <c:valAx>
        <c:axId val="925101791"/>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94218582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legend>
    <c:plotVisOnly val="1"/>
    <c:dispBlanksAs val="gap"/>
    <c:showDLblsOverMax val="0"/>
  </c:chart>
  <c:spPr>
    <a:noFill/>
    <a:ln>
      <a:solidFill>
        <a:srgbClr val="00B0F0"/>
      </a:solidFill>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9219" name="Rectangle 3"/>
          <p:cNvSpPr>
            <a:spLocks noGrp="1" noChangeArrowheads="1"/>
          </p:cNvSpPr>
          <p:nvPr>
            <p:ph type="dt" sz="quarter"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AA78BAD3-FC21-4679-B770-3EA085F20603}" type="datetime1">
              <a:rPr lang="en-US"/>
              <a:pPr>
                <a:defRPr/>
              </a:pPr>
              <a:t>9/3/2024</a:t>
            </a:fld>
            <a:endParaRPr lang="en-US" dirty="0"/>
          </a:p>
        </p:txBody>
      </p:sp>
      <p:sp>
        <p:nvSpPr>
          <p:cNvPr id="9220" name="Rectangle 4"/>
          <p:cNvSpPr>
            <a:spLocks noGrp="1" noChangeArrowheads="1"/>
          </p:cNvSpPr>
          <p:nvPr>
            <p:ph type="ftr" sz="quarter" idx="2"/>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9221" name="Rectangle 5"/>
          <p:cNvSpPr>
            <a:spLocks noGrp="1" noChangeArrowheads="1"/>
          </p:cNvSpPr>
          <p:nvPr>
            <p:ph type="sldNum" sz="quarter" idx="3"/>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817FF792-3EB9-44FA-9386-5606498586BD}" type="slidenum">
              <a:rPr lang="en-GB" altLang="en-US"/>
              <a:pPr>
                <a:defRPr/>
              </a:pPr>
              <a:t>‹#›</a:t>
            </a:fld>
            <a:endParaRPr lang="en-GB" altLang="en-US"/>
          </a:p>
        </p:txBody>
      </p:sp>
    </p:spTree>
    <p:extLst>
      <p:ext uri="{BB962C8B-B14F-4D97-AF65-F5344CB8AC3E}">
        <p14:creationId xmlns:p14="http://schemas.microsoft.com/office/powerpoint/2010/main" val="21522078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4099" name="Rectangle 3"/>
          <p:cNvSpPr>
            <a:spLocks noGrp="1" noChangeArrowheads="1"/>
          </p:cNvSpPr>
          <p:nvPr>
            <p:ph type="dt"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BE730920-F8FB-4BAB-A0E2-B112E44812FA}" type="datetime1">
              <a:rPr lang="en-US"/>
              <a:pPr>
                <a:defRPr/>
              </a:pPr>
              <a:t>9/3/2024</a:t>
            </a:fld>
            <a:endParaRPr lang="en-US" dirty="0"/>
          </a:p>
        </p:txBody>
      </p:sp>
      <p:sp>
        <p:nvSpPr>
          <p:cNvPr id="4100" name="Rectangle 4"/>
          <p:cNvSpPr>
            <a:spLocks noGrp="1" noRot="1" noChangeAspect="1" noChangeArrowheads="1" noTextEdit="1"/>
          </p:cNvSpPr>
          <p:nvPr>
            <p:ph type="sldImg" idx="2"/>
          </p:nvPr>
        </p:nvSpPr>
        <p:spPr bwMode="auto">
          <a:xfrm>
            <a:off x="88900" y="742950"/>
            <a:ext cx="6619875" cy="37242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06463" y="4716463"/>
            <a:ext cx="4984750" cy="4468812"/>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p:cNvSpPr>
            <a:spLocks noGrp="1" noChangeArrowheads="1"/>
          </p:cNvSpPr>
          <p:nvPr>
            <p:ph type="ftr" sz="quarter" idx="4"/>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4103" name="Rectangle 7"/>
          <p:cNvSpPr>
            <a:spLocks noGrp="1" noChangeArrowheads="1"/>
          </p:cNvSpPr>
          <p:nvPr>
            <p:ph type="sldNum" sz="quarter" idx="5"/>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27BB3565-DE1F-45E8-8B92-B6CEF3A5A934}" type="slidenum">
              <a:rPr lang="en-GB" altLang="en-US"/>
              <a:pPr>
                <a:defRPr/>
              </a:pPr>
              <a:t>‹#›</a:t>
            </a:fld>
            <a:endParaRPr lang="en-GB" altLang="en-US"/>
          </a:p>
        </p:txBody>
      </p:sp>
    </p:spTree>
    <p:extLst>
      <p:ext uri="{BB962C8B-B14F-4D97-AF65-F5344CB8AC3E}">
        <p14:creationId xmlns:p14="http://schemas.microsoft.com/office/powerpoint/2010/main" val="65645932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600" kern="1200">
        <a:solidFill>
          <a:schemeClr val="tx1"/>
        </a:solidFill>
        <a:latin typeface="Times New Roman" pitchFamily="18" charset="0"/>
        <a:ea typeface="+mn-ea"/>
        <a:cs typeface="+mn-cs"/>
      </a:defRPr>
    </a:lvl1pPr>
    <a:lvl2pPr marL="608013" algn="l" rtl="0" eaLnBrk="0" fontAlgn="base" hangingPunct="0">
      <a:spcBef>
        <a:spcPct val="30000"/>
      </a:spcBef>
      <a:spcAft>
        <a:spcPct val="0"/>
      </a:spcAft>
      <a:defRPr sz="1600" kern="1200">
        <a:solidFill>
          <a:schemeClr val="tx1"/>
        </a:solidFill>
        <a:latin typeface="Times New Roman" pitchFamily="18" charset="0"/>
        <a:ea typeface="+mn-ea"/>
        <a:cs typeface="+mn-cs"/>
      </a:defRPr>
    </a:lvl2pPr>
    <a:lvl3pPr marL="1217613" algn="l" rtl="0" eaLnBrk="0" fontAlgn="base" hangingPunct="0">
      <a:spcBef>
        <a:spcPct val="30000"/>
      </a:spcBef>
      <a:spcAft>
        <a:spcPct val="0"/>
      </a:spcAft>
      <a:defRPr sz="1600" kern="1200">
        <a:solidFill>
          <a:schemeClr val="tx1"/>
        </a:solidFill>
        <a:latin typeface="Times New Roman" pitchFamily="18" charset="0"/>
        <a:ea typeface="+mn-ea"/>
        <a:cs typeface="+mn-cs"/>
      </a:defRPr>
    </a:lvl3pPr>
    <a:lvl4pPr marL="1827213" algn="l" rtl="0" eaLnBrk="0" fontAlgn="base" hangingPunct="0">
      <a:spcBef>
        <a:spcPct val="30000"/>
      </a:spcBef>
      <a:spcAft>
        <a:spcPct val="0"/>
      </a:spcAft>
      <a:defRPr sz="1600" kern="1200">
        <a:solidFill>
          <a:schemeClr val="tx1"/>
        </a:solidFill>
        <a:latin typeface="Times New Roman" pitchFamily="18" charset="0"/>
        <a:ea typeface="+mn-ea"/>
        <a:cs typeface="+mn-cs"/>
      </a:defRPr>
    </a:lvl4pPr>
    <a:lvl5pPr marL="2436813" algn="l" rtl="0" eaLnBrk="0" fontAlgn="base" hangingPunct="0">
      <a:spcBef>
        <a:spcPct val="30000"/>
      </a:spcBef>
      <a:spcAft>
        <a:spcPct val="0"/>
      </a:spcAft>
      <a:defRPr sz="1600" kern="1200">
        <a:solidFill>
          <a:schemeClr val="tx1"/>
        </a:solidFill>
        <a:latin typeface="Times New Roman" pitchFamily="18" charset="0"/>
        <a:ea typeface="+mn-ea"/>
        <a:cs typeface="+mn-cs"/>
      </a:defRPr>
    </a:lvl5pPr>
    <a:lvl6pPr marL="3047924" algn="l" defTabSz="1219170" rtl="0" eaLnBrk="1" latinLnBrk="0" hangingPunct="1">
      <a:defRPr sz="1600" kern="1200">
        <a:solidFill>
          <a:schemeClr val="tx1"/>
        </a:solidFill>
        <a:latin typeface="+mn-lt"/>
        <a:ea typeface="+mn-ea"/>
        <a:cs typeface="+mn-cs"/>
      </a:defRPr>
    </a:lvl6pPr>
    <a:lvl7pPr marL="3657509" algn="l" defTabSz="1219170" rtl="0" eaLnBrk="1" latinLnBrk="0" hangingPunct="1">
      <a:defRPr sz="1600" kern="1200">
        <a:solidFill>
          <a:schemeClr val="tx1"/>
        </a:solidFill>
        <a:latin typeface="+mn-lt"/>
        <a:ea typeface="+mn-ea"/>
        <a:cs typeface="+mn-cs"/>
      </a:defRPr>
    </a:lvl7pPr>
    <a:lvl8pPr marL="4267093" algn="l" defTabSz="1219170" rtl="0" eaLnBrk="1" latinLnBrk="0" hangingPunct="1">
      <a:defRPr sz="1600" kern="1200">
        <a:solidFill>
          <a:schemeClr val="tx1"/>
        </a:solidFill>
        <a:latin typeface="+mn-lt"/>
        <a:ea typeface="+mn-ea"/>
        <a:cs typeface="+mn-cs"/>
      </a:defRPr>
    </a:lvl8pPr>
    <a:lvl9pPr marL="4876678" algn="l" defTabSz="121917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600">
                <a:solidFill>
                  <a:schemeClr val="tx1"/>
                </a:solidFill>
                <a:latin typeface="Times New Roman" panose="02020603050405020304" pitchFamily="18" charset="0"/>
              </a:defRPr>
            </a:lvl1pPr>
            <a:lvl2pPr marL="742950" indent="-285750" defTabSz="930275">
              <a:spcBef>
                <a:spcPct val="30000"/>
              </a:spcBef>
              <a:defRPr sz="1600">
                <a:solidFill>
                  <a:schemeClr val="tx1"/>
                </a:solidFill>
                <a:latin typeface="Times New Roman" panose="02020603050405020304" pitchFamily="18" charset="0"/>
              </a:defRPr>
            </a:lvl2pPr>
            <a:lvl3pPr marL="1143000" indent="-228600" defTabSz="930275">
              <a:spcBef>
                <a:spcPct val="30000"/>
              </a:spcBef>
              <a:defRPr sz="1600">
                <a:solidFill>
                  <a:schemeClr val="tx1"/>
                </a:solidFill>
                <a:latin typeface="Times New Roman" panose="02020603050405020304" pitchFamily="18" charset="0"/>
              </a:defRPr>
            </a:lvl3pPr>
            <a:lvl4pPr marL="1600200" indent="-228600" defTabSz="930275">
              <a:spcBef>
                <a:spcPct val="30000"/>
              </a:spcBef>
              <a:defRPr sz="1600">
                <a:solidFill>
                  <a:schemeClr val="tx1"/>
                </a:solidFill>
                <a:latin typeface="Times New Roman" panose="02020603050405020304" pitchFamily="18" charset="0"/>
              </a:defRPr>
            </a:lvl4pPr>
            <a:lvl5pPr marL="2057400" indent="-228600" defTabSz="930275">
              <a:spcBef>
                <a:spcPct val="30000"/>
              </a:spcBef>
              <a:defRPr sz="1600">
                <a:solidFill>
                  <a:schemeClr val="tx1"/>
                </a:solidFill>
                <a:latin typeface="Times New Roman" panose="02020603050405020304" pitchFamily="18" charset="0"/>
              </a:defRPr>
            </a:lvl5pPr>
            <a:lvl6pPr marL="2514600" indent="-228600" defTabSz="930275" eaLnBrk="0" fontAlgn="base" hangingPunct="0">
              <a:spcBef>
                <a:spcPct val="30000"/>
              </a:spcBef>
              <a:spcAft>
                <a:spcPct val="0"/>
              </a:spcAft>
              <a:defRPr sz="1600">
                <a:solidFill>
                  <a:schemeClr val="tx1"/>
                </a:solidFill>
                <a:latin typeface="Times New Roman" panose="02020603050405020304" pitchFamily="18" charset="0"/>
              </a:defRPr>
            </a:lvl6pPr>
            <a:lvl7pPr marL="2971800" indent="-228600" defTabSz="930275" eaLnBrk="0" fontAlgn="base" hangingPunct="0">
              <a:spcBef>
                <a:spcPct val="30000"/>
              </a:spcBef>
              <a:spcAft>
                <a:spcPct val="0"/>
              </a:spcAft>
              <a:defRPr sz="1600">
                <a:solidFill>
                  <a:schemeClr val="tx1"/>
                </a:solidFill>
                <a:latin typeface="Times New Roman" panose="02020603050405020304" pitchFamily="18" charset="0"/>
              </a:defRPr>
            </a:lvl7pPr>
            <a:lvl8pPr marL="3429000" indent="-228600" defTabSz="930275" eaLnBrk="0" fontAlgn="base" hangingPunct="0">
              <a:spcBef>
                <a:spcPct val="30000"/>
              </a:spcBef>
              <a:spcAft>
                <a:spcPct val="0"/>
              </a:spcAft>
              <a:defRPr sz="1600">
                <a:solidFill>
                  <a:schemeClr val="tx1"/>
                </a:solidFill>
                <a:latin typeface="Times New Roman" panose="02020603050405020304" pitchFamily="18" charset="0"/>
              </a:defRPr>
            </a:lvl8pPr>
            <a:lvl9pPr marL="3886200" indent="-228600" defTabSz="930275" eaLnBrk="0" fontAlgn="base" hangingPunct="0">
              <a:spcBef>
                <a:spcPct val="30000"/>
              </a:spcBef>
              <a:spcAft>
                <a:spcPct val="0"/>
              </a:spcAft>
              <a:defRPr sz="1600">
                <a:solidFill>
                  <a:schemeClr val="tx1"/>
                </a:solidFill>
                <a:latin typeface="Times New Roman" panose="02020603050405020304" pitchFamily="18" charset="0"/>
              </a:defRPr>
            </a:lvl9pPr>
          </a:lstStyle>
          <a:p>
            <a:pPr>
              <a:spcBef>
                <a:spcPct val="0"/>
              </a:spcBef>
            </a:pPr>
            <a:fld id="{E31A0830-7958-478F-A687-980EFBB47EC2}" type="slidenum">
              <a:rPr lang="en-GB" altLang="en-US" sz="1200" smtClean="0"/>
              <a:pPr>
                <a:spcBef>
                  <a:spcPct val="0"/>
                </a:spcBef>
              </a:pPr>
              <a:t>1</a:t>
            </a:fld>
            <a:endParaRPr lang="en-GB" altLang="en-US" sz="1200"/>
          </a:p>
        </p:txBody>
      </p:sp>
      <p:sp>
        <p:nvSpPr>
          <p:cNvPr id="7171" name="Rectangle 2"/>
          <p:cNvSpPr>
            <a:spLocks noGrp="1" noRot="1" noChangeAspect="1" noChangeArrowheads="1" noTextEdit="1"/>
          </p:cNvSpPr>
          <p:nvPr>
            <p:ph type="sldImg"/>
          </p:nvPr>
        </p:nvSpPr>
        <p:spPr>
          <a:xfrm>
            <a:off x="88900" y="742950"/>
            <a:ext cx="6621463" cy="3725863"/>
          </a:xfrm>
          <a:ln/>
        </p:spPr>
      </p:sp>
      <p:sp>
        <p:nvSpPr>
          <p:cNvPr id="7172" name="Rectangle 3"/>
          <p:cNvSpPr>
            <a:spLocks noGrp="1" noChangeArrowheads="1"/>
          </p:cNvSpPr>
          <p:nvPr>
            <p:ph type="body" idx="1"/>
          </p:nvPr>
        </p:nvSpPr>
        <p:spPr>
          <a:xfrm>
            <a:off x="904875" y="4718050"/>
            <a:ext cx="498792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14613128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32134704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35458846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11134308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54684897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0" descr="bubbles_ppt_cover.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7013" y="0"/>
            <a:ext cx="5145087" cy="6330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14400" y="2130430"/>
            <a:ext cx="103632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810043" y="3839308"/>
            <a:ext cx="8534400" cy="1752600"/>
          </a:xfrm>
        </p:spPr>
        <p:txBody>
          <a:bodyPr/>
          <a:lstStyle>
            <a:lvl1pPr marL="0" indent="0" algn="ctr">
              <a:buNone/>
              <a:defRPr/>
            </a:lvl1pPr>
            <a:lvl2pPr marL="609585" indent="0" algn="ctr">
              <a:buNone/>
              <a:defRPr/>
            </a:lvl2pPr>
            <a:lvl3pPr marL="1219170" indent="0" algn="ctr">
              <a:buNone/>
              <a:defRPr/>
            </a:lvl3pPr>
            <a:lvl4pPr marL="1828754" indent="0" algn="ctr">
              <a:buNone/>
              <a:defRPr/>
            </a:lvl4pPr>
            <a:lvl5pPr marL="2438339" indent="0" algn="ctr">
              <a:buNone/>
              <a:defRPr/>
            </a:lvl5pPr>
            <a:lvl6pPr marL="3047924" indent="0" algn="ctr">
              <a:buNone/>
              <a:defRPr/>
            </a:lvl6pPr>
            <a:lvl7pPr marL="3657509" indent="0" algn="ctr">
              <a:buNone/>
              <a:defRPr/>
            </a:lvl7pPr>
            <a:lvl8pPr marL="4267093" indent="0" algn="ctr">
              <a:buNone/>
              <a:defRPr/>
            </a:lvl8pPr>
            <a:lvl9pPr marL="4876678" indent="0" algn="ctr">
              <a:buNone/>
              <a:defRPr/>
            </a:lvl9pPr>
          </a:lstStyle>
          <a:p>
            <a:r>
              <a:rPr lang="en-US" dirty="0"/>
              <a:t>Click to edit Master subtitle style</a:t>
            </a:r>
            <a:endParaRPr lang="en-GB" dirty="0"/>
          </a:p>
        </p:txBody>
      </p:sp>
      <p:sp>
        <p:nvSpPr>
          <p:cNvPr id="5" name="Text Box 14">
            <a:extLst>
              <a:ext uri="{FF2B5EF4-FFF2-40B4-BE49-F238E27FC236}">
                <a16:creationId xmlns:a16="http://schemas.microsoft.com/office/drawing/2014/main" id="{84869265-D860-41CA-AFA8-4209B0619A99}"/>
              </a:ext>
            </a:extLst>
          </p:cNvPr>
          <p:cNvSpPr txBox="1">
            <a:spLocks noChangeArrowheads="1"/>
          </p:cNvSpPr>
          <p:nvPr userDrawn="1"/>
        </p:nvSpPr>
        <p:spPr bwMode="auto">
          <a:xfrm>
            <a:off x="298450" y="85317"/>
            <a:ext cx="581025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endParaRPr lang="sv-SE" altLang="en-US" sz="1200" b="1" dirty="0">
              <a:latin typeface="Arial "/>
            </a:endParaRPr>
          </a:p>
          <a:p>
            <a:r>
              <a:rPr lang="de-DE" sz="1200" b="1" kern="1200" dirty="0">
                <a:solidFill>
                  <a:schemeClr val="tx1"/>
                </a:solidFill>
                <a:latin typeface="Arial "/>
                <a:ea typeface="+mn-ea"/>
                <a:cs typeface="Arial" panose="020B0604020202020204" pitchFamily="34" charset="0"/>
              </a:rPr>
              <a:t>3GPP TSG SA Meeting #105</a:t>
            </a:r>
          </a:p>
          <a:p>
            <a:r>
              <a:rPr lang="nn-NO" altLang="zh-CN" sz="1200" b="1" kern="1200" dirty="0">
                <a:solidFill>
                  <a:schemeClr val="tx1"/>
                </a:solidFill>
                <a:latin typeface="Arial "/>
                <a:ea typeface="+mn-ea"/>
                <a:cs typeface="Arial" panose="020B0604020202020204" pitchFamily="34" charset="0"/>
              </a:rPr>
              <a:t>Melbourne, Australia, September 10 – 13, 2024</a:t>
            </a:r>
            <a:endParaRPr lang="sv-SE" altLang="en-US" sz="1200" b="1" kern="1200" dirty="0">
              <a:solidFill>
                <a:schemeClr val="tx1"/>
              </a:solidFill>
              <a:latin typeface="Arial "/>
              <a:ea typeface="+mn-ea"/>
              <a:cs typeface="Arial" panose="020B0604020202020204" pitchFamily="34" charset="0"/>
            </a:endParaRPr>
          </a:p>
        </p:txBody>
      </p:sp>
      <p:sp>
        <p:nvSpPr>
          <p:cNvPr id="6" name="Text Box 13">
            <a:extLst>
              <a:ext uri="{FF2B5EF4-FFF2-40B4-BE49-F238E27FC236}">
                <a16:creationId xmlns:a16="http://schemas.microsoft.com/office/drawing/2014/main" id="{BA8561C5-21F5-40B5-B842-0EAB593BAC94}"/>
              </a:ext>
            </a:extLst>
          </p:cNvPr>
          <p:cNvSpPr txBox="1">
            <a:spLocks noChangeArrowheads="1"/>
          </p:cNvSpPr>
          <p:nvPr userDrawn="1"/>
        </p:nvSpPr>
        <p:spPr bwMode="auto">
          <a:xfrm>
            <a:off x="8262018" y="254593"/>
            <a:ext cx="146367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r" eaLnBrk="1" hangingPunct="1">
              <a:spcBef>
                <a:spcPct val="50000"/>
              </a:spcBef>
              <a:defRPr/>
            </a:pPr>
            <a:r>
              <a:rPr lang="de-DE" sz="1400" b="1" dirty="0">
                <a:effectLst/>
              </a:rPr>
              <a:t>SP-241123</a:t>
            </a:r>
            <a:endParaRPr lang="en-GB" altLang="en-US" sz="1400" b="1" dirty="0">
              <a:solidFill>
                <a:schemeClr val="bg2"/>
              </a:solidFill>
            </a:endParaRPr>
          </a:p>
        </p:txBody>
      </p:sp>
    </p:spTree>
    <p:extLst>
      <p:ext uri="{BB962C8B-B14F-4D97-AF65-F5344CB8AC3E}">
        <p14:creationId xmlns:p14="http://schemas.microsoft.com/office/powerpoint/2010/main" val="930231849"/>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lvl1pPr marL="609585" indent="-609585">
              <a:buFontTx/>
              <a:buBlip>
                <a:blip r:embed="rId2"/>
              </a:buBlip>
              <a:defRPr/>
            </a:lvl1p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spTree>
    <p:extLst>
      <p:ext uri="{BB962C8B-B14F-4D97-AF65-F5344CB8AC3E}">
        <p14:creationId xmlns:p14="http://schemas.microsoft.com/office/powerpoint/2010/main" val="1623381228"/>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9112251" cy="1143000"/>
          </a:xfrm>
        </p:spPr>
        <p:txBody>
          <a:bodyPr/>
          <a:lstStyle/>
          <a:p>
            <a:r>
              <a:rPr lang="en-US"/>
              <a:t>Click to edit Master title style</a:t>
            </a:r>
            <a:endParaRPr lang="en-IE"/>
          </a:p>
        </p:txBody>
      </p:sp>
      <p:sp>
        <p:nvSpPr>
          <p:cNvPr id="3" name="Table Placeholder 2"/>
          <p:cNvSpPr>
            <a:spLocks noGrp="1"/>
          </p:cNvSpPr>
          <p:nvPr>
            <p:ph type="tbl" idx="1"/>
          </p:nvPr>
        </p:nvSpPr>
        <p:spPr>
          <a:xfrm>
            <a:off x="609600" y="1600201"/>
            <a:ext cx="10972800" cy="4525963"/>
          </a:xfrm>
        </p:spPr>
        <p:txBody>
          <a:bodyPr/>
          <a:lstStyle/>
          <a:p>
            <a:pPr lvl="0"/>
            <a:endParaRPr lang="en-IE" noProof="0" dirty="0"/>
          </a:p>
        </p:txBody>
      </p:sp>
      <p:sp>
        <p:nvSpPr>
          <p:cNvPr id="4" name="Slide Number Placeholder 5"/>
          <p:cNvSpPr>
            <a:spLocks noGrp="1"/>
          </p:cNvSpPr>
          <p:nvPr>
            <p:ph type="sldNum" sz="quarter" idx="10"/>
          </p:nvPr>
        </p:nvSpPr>
        <p:spPr>
          <a:xfrm>
            <a:off x="11410952" y="6483350"/>
            <a:ext cx="527049" cy="222250"/>
          </a:xfrm>
          <a:prstGeom prst="rect">
            <a:avLst/>
          </a:prstGeom>
        </p:spPr>
        <p:txBody>
          <a:bodyPr/>
          <a:lstStyle>
            <a:lvl1pPr>
              <a:defRPr>
                <a:latin typeface="Arial" charset="0"/>
                <a:cs typeface="Arial" charset="0"/>
              </a:defRPr>
            </a:lvl1pPr>
          </a:lstStyle>
          <a:p>
            <a:pPr>
              <a:defRPr/>
            </a:pPr>
            <a:fld id="{8B78E712-7E90-46AF-8873-540771249AD5}" type="slidenum">
              <a:rPr lang="en-GB"/>
              <a:pPr>
                <a:defRPr/>
              </a:pPr>
              <a:t>‹#›</a:t>
            </a:fld>
            <a:endParaRPr lang="en-GB" dirty="0"/>
          </a:p>
        </p:txBody>
      </p:sp>
    </p:spTree>
    <p:extLst>
      <p:ext uri="{BB962C8B-B14F-4D97-AF65-F5344CB8AC3E}">
        <p14:creationId xmlns:p14="http://schemas.microsoft.com/office/powerpoint/2010/main" val="19130468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4051398613"/>
      </p:ext>
    </p:extLst>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10" Type="http://schemas.openxmlformats.org/officeDocument/2006/relationships/image" Target="../media/image5.jpeg"/><Relationship Id="rId4" Type="http://schemas.openxmlformats.org/officeDocument/2006/relationships/slideLayout" Target="../slideLayouts/slideLayout4.xml"/><Relationship Id="rId9"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utoShape 14"/>
          <p:cNvSpPr>
            <a:spLocks noChangeArrowheads="1"/>
          </p:cNvSpPr>
          <p:nvPr userDrawn="1"/>
        </p:nvSpPr>
        <p:spPr bwMode="auto">
          <a:xfrm>
            <a:off x="630172" y="6376873"/>
            <a:ext cx="8224837" cy="333374"/>
          </a:xfrm>
          <a:prstGeom prst="homePlate">
            <a:avLst>
              <a:gd name="adj" fmla="val 91600"/>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defRPr/>
            </a:pPr>
            <a:endParaRPr lang="en-US" altLang="en-US" sz="1333"/>
          </a:p>
        </p:txBody>
      </p:sp>
      <p:sp>
        <p:nvSpPr>
          <p:cNvPr id="1027" name="Title Placeholder 1"/>
          <p:cNvSpPr>
            <a:spLocks noGrp="1"/>
          </p:cNvSpPr>
          <p:nvPr>
            <p:ph type="title"/>
          </p:nvPr>
        </p:nvSpPr>
        <p:spPr bwMode="auto">
          <a:xfrm>
            <a:off x="652463" y="228600"/>
            <a:ext cx="91027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8" name="Text Placeholder 2"/>
          <p:cNvSpPr>
            <a:spLocks noGrp="1"/>
          </p:cNvSpPr>
          <p:nvPr>
            <p:ph type="body" idx="1"/>
          </p:nvPr>
        </p:nvSpPr>
        <p:spPr bwMode="auto">
          <a:xfrm>
            <a:off x="647700" y="1454150"/>
            <a:ext cx="11183938"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sp>
        <p:nvSpPr>
          <p:cNvPr id="14" name="TextBox 13"/>
          <p:cNvSpPr txBox="1"/>
          <p:nvPr userDrawn="1"/>
        </p:nvSpPr>
        <p:spPr>
          <a:xfrm>
            <a:off x="767489" y="6423704"/>
            <a:ext cx="7950201" cy="323171"/>
          </a:xfrm>
          <a:prstGeom prst="rect">
            <a:avLst/>
          </a:prstGeom>
          <a:noFill/>
        </p:spPr>
        <p:txBody>
          <a:bodyPr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lang="de-DE" sz="1100" b="1" kern="1200" spc="300" dirty="0">
                <a:solidFill>
                  <a:schemeClr val="tx1"/>
                </a:solidFill>
                <a:latin typeface="Arial" panose="020B0604020202020204" pitchFamily="34" charset="0"/>
                <a:ea typeface="+mn-ea"/>
                <a:cs typeface="Arial" panose="020B0604020202020204" pitchFamily="34" charset="0"/>
              </a:rPr>
              <a:t>SP-241123: </a:t>
            </a:r>
            <a:r>
              <a:rPr lang="en-GB" sz="1100" b="1" kern="1200" spc="300" dirty="0">
                <a:solidFill>
                  <a:schemeClr val="tx1"/>
                </a:solidFill>
                <a:latin typeface="Arial" panose="020B0604020202020204" pitchFamily="34" charset="0"/>
                <a:ea typeface="+mn-ea"/>
                <a:cs typeface="Arial" panose="020B0604020202020204" pitchFamily="34" charset="0"/>
              </a:rPr>
              <a:t>TSG </a:t>
            </a:r>
            <a:r>
              <a:rPr lang="en-GB" sz="1100" b="1" spc="300" dirty="0">
                <a:ea typeface="+mn-ea"/>
                <a:cs typeface="Arial" panose="020B0604020202020204" pitchFamily="34" charset="0"/>
              </a:rPr>
              <a:t>SA#</a:t>
            </a:r>
            <a:r>
              <a:rPr lang="en-GB" sz="1100" b="1" kern="1200" spc="300" dirty="0">
                <a:solidFill>
                  <a:schemeClr val="tx1"/>
                </a:solidFill>
                <a:latin typeface="Arial" panose="020B0604020202020204" pitchFamily="34" charset="0"/>
                <a:ea typeface="+mn-ea"/>
                <a:cs typeface="Arial" panose="020B0604020202020204" pitchFamily="34" charset="0"/>
              </a:rPr>
              <a:t>105, </a:t>
            </a:r>
            <a:r>
              <a:rPr lang="nn-NO" sz="1100" b="1" kern="1200" spc="300" dirty="0">
                <a:solidFill>
                  <a:schemeClr val="tx1"/>
                </a:solidFill>
                <a:latin typeface="Arial" panose="020B0604020202020204" pitchFamily="34" charset="0"/>
                <a:ea typeface="+mn-ea"/>
                <a:cs typeface="Arial" panose="020B0604020202020204" pitchFamily="34" charset="0"/>
              </a:rPr>
              <a:t>Melbourne, Australia, September 10 – 13, 2024</a:t>
            </a:r>
            <a:endParaRPr lang="en-GB" sz="1100" b="1" kern="1200" spc="300" dirty="0">
              <a:solidFill>
                <a:schemeClr val="tx1"/>
              </a:solidFill>
              <a:latin typeface="Arial" panose="020B0604020202020204" pitchFamily="34" charset="0"/>
              <a:ea typeface="+mn-ea"/>
              <a:cs typeface="Arial" panose="020B0604020202020204" pitchFamily="34" charset="0"/>
            </a:endParaRPr>
          </a:p>
          <a:p>
            <a:pPr>
              <a:defRPr/>
            </a:pPr>
            <a:endParaRPr lang="en-GB" sz="1067" b="1" spc="400" dirty="0">
              <a:solidFill>
                <a:schemeClr val="bg1"/>
              </a:solidFill>
            </a:endParaRPr>
          </a:p>
        </p:txBody>
      </p:sp>
      <p:sp>
        <p:nvSpPr>
          <p:cNvPr id="1030" name="Rectangle 15"/>
          <p:cNvSpPr>
            <a:spLocks noChangeArrowheads="1"/>
          </p:cNvSpPr>
          <p:nvPr userDrawn="1"/>
        </p:nvSpPr>
        <p:spPr bwMode="auto">
          <a:xfrm>
            <a:off x="5448300" y="3303588"/>
            <a:ext cx="1238250" cy="29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333" dirty="0">
                <a:solidFill>
                  <a:schemeClr val="bg1"/>
                </a:solidFill>
              </a:rPr>
              <a:t>© 3GPP 2012</a:t>
            </a:r>
            <a:endParaRPr lang="en-GB" altLang="en-US" sz="1333" dirty="0"/>
          </a:p>
        </p:txBody>
      </p:sp>
      <p:pic>
        <p:nvPicPr>
          <p:cNvPr id="1031" name="Picture 10" descr="3GPP_TM_RD.jpg"/>
          <p:cNvPicPr>
            <a:picLocks noChangeAspect="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10098088" y="306388"/>
            <a:ext cx="1584325" cy="920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Rectangle 16"/>
          <p:cNvSpPr>
            <a:spLocks noChangeArrowheads="1"/>
          </p:cNvSpPr>
          <p:nvPr userDrawn="1"/>
        </p:nvSpPr>
        <p:spPr bwMode="auto">
          <a:xfrm>
            <a:off x="9918700" y="6462713"/>
            <a:ext cx="1027845" cy="256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067" dirty="0"/>
              <a:t>© 3GPP 2024</a:t>
            </a:r>
          </a:p>
        </p:txBody>
      </p:sp>
      <p:pic>
        <p:nvPicPr>
          <p:cNvPr id="11" name="Picture 13" descr="green2.jpg"/>
          <p:cNvPicPr>
            <a:picLocks noChangeAspect="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11381467" y="6423704"/>
            <a:ext cx="365125"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Oval 11"/>
          <p:cNvSpPr/>
          <p:nvPr userDrawn="1"/>
        </p:nvSpPr>
        <p:spPr bwMode="auto">
          <a:xfrm>
            <a:off x="11157629" y="6330667"/>
            <a:ext cx="812800" cy="419100"/>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eaLnBrk="0" hangingPunct="0">
              <a:defRPr sz="1000">
                <a:solidFill>
                  <a:schemeClr val="tx1"/>
                </a:solidFill>
                <a:latin typeface="Arial" panose="020B0604020202020204" pitchFamily="34" charset="0"/>
                <a:cs typeface="Arial" panose="020B0604020202020204" pitchFamily="34" charset="0"/>
              </a:defRPr>
            </a:lvl1pPr>
            <a:lvl2pPr marL="742950" indent="-285750" eaLnBrk="0" hangingPunct="0">
              <a:defRPr sz="1000">
                <a:solidFill>
                  <a:schemeClr val="tx1"/>
                </a:solidFill>
                <a:latin typeface="Arial" panose="020B0604020202020204" pitchFamily="34" charset="0"/>
                <a:cs typeface="Arial" panose="020B0604020202020204" pitchFamily="34" charset="0"/>
              </a:defRPr>
            </a:lvl2pPr>
            <a:lvl3pPr marL="1143000" indent="-228600" eaLnBrk="0" hangingPunct="0">
              <a:defRPr sz="1000">
                <a:solidFill>
                  <a:schemeClr val="tx1"/>
                </a:solidFill>
                <a:latin typeface="Arial" panose="020B0604020202020204" pitchFamily="34" charset="0"/>
                <a:cs typeface="Arial" panose="020B0604020202020204" pitchFamily="34" charset="0"/>
              </a:defRPr>
            </a:lvl3pPr>
            <a:lvl4pPr marL="1600200" indent="-228600" eaLnBrk="0" hangingPunct="0">
              <a:defRPr sz="1000">
                <a:solidFill>
                  <a:schemeClr val="tx1"/>
                </a:solidFill>
                <a:latin typeface="Arial" panose="020B0604020202020204" pitchFamily="34" charset="0"/>
                <a:cs typeface="Arial" panose="020B0604020202020204" pitchFamily="34" charset="0"/>
              </a:defRPr>
            </a:lvl4pPr>
            <a:lvl5pPr marL="2057400" indent="-228600" eaLnBrk="0" hangingPunct="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435BA645-663C-49B9-8214-3A0DBAD6F1FF}" type="slidenum">
              <a:rPr lang="en-GB" altLang="en-US" sz="1333" b="1" smtClean="0"/>
              <a:pPr algn="ctr">
                <a:defRPr/>
              </a:pPr>
              <a:t>‹#›</a:t>
            </a:fld>
            <a:endParaRPr lang="en-GB" altLang="en-US" sz="1333" b="1" dirty="0"/>
          </a:p>
          <a:p>
            <a:pPr>
              <a:defRPr/>
            </a:pPr>
            <a:endParaRPr lang="en-GB" altLang="en-US" sz="1333" dirty="0"/>
          </a:p>
        </p:txBody>
      </p:sp>
    </p:spTree>
  </p:cSld>
  <p:clrMap bg1="lt1" tx1="dk1" bg2="lt2" tx2="dk2" accent1="accent1" accent2="accent2" accent3="accent3" accent4="accent4" accent5="accent5" accent6="accent6" hlink="hlink" folHlink="folHlink"/>
  <p:sldLayoutIdLst>
    <p:sldLayoutId id="2147483938" r:id="rId1"/>
    <p:sldLayoutId id="2147483936" r:id="rId2"/>
    <p:sldLayoutId id="2147483939" r:id="rId3"/>
    <p:sldLayoutId id="2147483940" r:id="rId4"/>
  </p:sldLayoutIdLst>
  <p:transition spd="slow"/>
  <p:hf hdr="0" ftr="0" dt="0"/>
  <p:txStyles>
    <p:titleStyle>
      <a:lvl1pPr algn="ctr" rtl="0" eaLnBrk="0" fontAlgn="base" hangingPunct="0">
        <a:spcBef>
          <a:spcPct val="0"/>
        </a:spcBef>
        <a:spcAft>
          <a:spcPct val="0"/>
        </a:spcAft>
        <a:defRPr sz="4200">
          <a:solidFill>
            <a:srgbClr val="FF0000"/>
          </a:solidFill>
          <a:latin typeface="+mj-lt"/>
          <a:ea typeface="+mj-ea"/>
          <a:cs typeface="+mj-cs"/>
        </a:defRPr>
      </a:lvl1pPr>
      <a:lvl2pPr algn="ctr" rtl="0" eaLnBrk="0" fontAlgn="base" hangingPunct="0">
        <a:spcBef>
          <a:spcPct val="0"/>
        </a:spcBef>
        <a:spcAft>
          <a:spcPct val="0"/>
        </a:spcAft>
        <a:defRPr sz="4200">
          <a:solidFill>
            <a:srgbClr val="FF0000"/>
          </a:solidFill>
          <a:latin typeface="Calibri" pitchFamily="34" charset="0"/>
        </a:defRPr>
      </a:lvl2pPr>
      <a:lvl3pPr algn="ctr" rtl="0" eaLnBrk="0" fontAlgn="base" hangingPunct="0">
        <a:spcBef>
          <a:spcPct val="0"/>
        </a:spcBef>
        <a:spcAft>
          <a:spcPct val="0"/>
        </a:spcAft>
        <a:defRPr sz="4200">
          <a:solidFill>
            <a:srgbClr val="FF0000"/>
          </a:solidFill>
          <a:latin typeface="Calibri" pitchFamily="34" charset="0"/>
        </a:defRPr>
      </a:lvl3pPr>
      <a:lvl4pPr algn="ctr" rtl="0" eaLnBrk="0" fontAlgn="base" hangingPunct="0">
        <a:spcBef>
          <a:spcPct val="0"/>
        </a:spcBef>
        <a:spcAft>
          <a:spcPct val="0"/>
        </a:spcAft>
        <a:defRPr sz="4200">
          <a:solidFill>
            <a:srgbClr val="FF0000"/>
          </a:solidFill>
          <a:latin typeface="Calibri" pitchFamily="34" charset="0"/>
        </a:defRPr>
      </a:lvl4pPr>
      <a:lvl5pPr algn="ctr" rtl="0" eaLnBrk="0" fontAlgn="base" hangingPunct="0">
        <a:spcBef>
          <a:spcPct val="0"/>
        </a:spcBef>
        <a:spcAft>
          <a:spcPct val="0"/>
        </a:spcAft>
        <a:defRPr sz="4200">
          <a:solidFill>
            <a:srgbClr val="FF0000"/>
          </a:solidFill>
          <a:latin typeface="Calibri" pitchFamily="34" charset="0"/>
        </a:defRPr>
      </a:lvl5pPr>
      <a:lvl6pPr marL="609585" algn="ctr" rtl="0" eaLnBrk="0" fontAlgn="base" hangingPunct="0">
        <a:spcBef>
          <a:spcPct val="0"/>
        </a:spcBef>
        <a:spcAft>
          <a:spcPct val="0"/>
        </a:spcAft>
        <a:defRPr sz="4267">
          <a:solidFill>
            <a:srgbClr val="FF0000"/>
          </a:solidFill>
          <a:latin typeface="Calibri" pitchFamily="34" charset="0"/>
        </a:defRPr>
      </a:lvl6pPr>
      <a:lvl7pPr marL="1219170" algn="ctr" rtl="0" eaLnBrk="0" fontAlgn="base" hangingPunct="0">
        <a:spcBef>
          <a:spcPct val="0"/>
        </a:spcBef>
        <a:spcAft>
          <a:spcPct val="0"/>
        </a:spcAft>
        <a:defRPr sz="4267">
          <a:solidFill>
            <a:srgbClr val="FF0000"/>
          </a:solidFill>
          <a:latin typeface="Calibri" pitchFamily="34" charset="0"/>
        </a:defRPr>
      </a:lvl7pPr>
      <a:lvl8pPr marL="1828754" algn="ctr" rtl="0" eaLnBrk="0" fontAlgn="base" hangingPunct="0">
        <a:spcBef>
          <a:spcPct val="0"/>
        </a:spcBef>
        <a:spcAft>
          <a:spcPct val="0"/>
        </a:spcAft>
        <a:defRPr sz="4267">
          <a:solidFill>
            <a:srgbClr val="FF0000"/>
          </a:solidFill>
          <a:latin typeface="Calibri" pitchFamily="34" charset="0"/>
        </a:defRPr>
      </a:lvl8pPr>
      <a:lvl9pPr marL="2438339" algn="ctr" rtl="0" eaLnBrk="0" fontAlgn="base" hangingPunct="0">
        <a:spcBef>
          <a:spcPct val="0"/>
        </a:spcBef>
        <a:spcAft>
          <a:spcPct val="0"/>
        </a:spcAft>
        <a:defRPr sz="4267">
          <a:solidFill>
            <a:srgbClr val="FF0000"/>
          </a:solidFill>
          <a:latin typeface="Calibri" pitchFamily="34" charset="0"/>
        </a:defRPr>
      </a:lvl9pPr>
    </p:titleStyle>
    <p:bodyStyle>
      <a:lvl1pPr marL="608013" indent="-608013" algn="l" rtl="0" eaLnBrk="0" fontAlgn="base" hangingPunct="0">
        <a:spcBef>
          <a:spcPct val="20000"/>
        </a:spcBef>
        <a:spcAft>
          <a:spcPct val="0"/>
        </a:spcAft>
        <a:buBlip>
          <a:blip r:embed="rId8"/>
        </a:buBlip>
        <a:defRPr sz="3700">
          <a:solidFill>
            <a:schemeClr val="tx1"/>
          </a:solidFill>
          <a:latin typeface="+mn-lt"/>
          <a:ea typeface="+mn-ea"/>
          <a:cs typeface="+mn-cs"/>
        </a:defRPr>
      </a:lvl1pPr>
      <a:lvl2pPr marL="989013" indent="-379413" algn="l" rtl="0" eaLnBrk="0" fontAlgn="base" hangingPunct="0">
        <a:spcBef>
          <a:spcPct val="20000"/>
        </a:spcBef>
        <a:spcAft>
          <a:spcPct val="0"/>
        </a:spcAft>
        <a:buClr>
          <a:srgbClr val="C00000"/>
        </a:buClr>
        <a:buBlip>
          <a:blip r:embed="rId9"/>
        </a:buBlip>
        <a:defRPr sz="3200">
          <a:solidFill>
            <a:schemeClr val="tx1"/>
          </a:solidFill>
          <a:latin typeface="+mn-lt"/>
        </a:defRPr>
      </a:lvl2pPr>
      <a:lvl3pPr marL="1522413" indent="-303213" algn="l" rtl="0" eaLnBrk="0" fontAlgn="base" hangingPunct="0">
        <a:spcBef>
          <a:spcPct val="20000"/>
        </a:spcBef>
        <a:spcAft>
          <a:spcPct val="0"/>
        </a:spcAft>
        <a:buBlip>
          <a:blip r:embed="rId10"/>
        </a:buBlip>
        <a:defRPr sz="2600">
          <a:solidFill>
            <a:schemeClr val="tx1"/>
          </a:solidFill>
          <a:latin typeface="+mn-lt"/>
        </a:defRPr>
      </a:lvl3pPr>
      <a:lvl4pPr marL="2132013" indent="-303213" algn="l" rtl="0" eaLnBrk="0" fontAlgn="base" hangingPunct="0">
        <a:spcBef>
          <a:spcPct val="20000"/>
        </a:spcBef>
        <a:spcAft>
          <a:spcPct val="0"/>
        </a:spcAft>
        <a:buFont typeface="Arial" panose="020B0604020202020204" pitchFamily="34" charset="0"/>
        <a:buChar char="–"/>
        <a:defRPr sz="2600">
          <a:solidFill>
            <a:schemeClr val="tx1"/>
          </a:solidFill>
          <a:latin typeface="+mn-lt"/>
        </a:defRPr>
      </a:lvl4pPr>
      <a:lvl5pPr marL="2741613" indent="-303213" algn="l" rtl="0" eaLnBrk="0" fontAlgn="base" hangingPunct="0">
        <a:spcBef>
          <a:spcPct val="20000"/>
        </a:spcBef>
        <a:spcAft>
          <a:spcPct val="0"/>
        </a:spcAft>
        <a:buFont typeface="Arial" panose="020B0604020202020204" pitchFamily="34" charset="0"/>
        <a:buChar char="»"/>
        <a:defRPr sz="2100">
          <a:solidFill>
            <a:schemeClr val="tx1"/>
          </a:solidFill>
          <a:latin typeface="+mn-lt"/>
        </a:defRPr>
      </a:lvl5pPr>
      <a:lvl6pPr marL="3352716" indent="-304792" algn="l" rtl="0" eaLnBrk="0" fontAlgn="base" hangingPunct="0">
        <a:spcBef>
          <a:spcPct val="20000"/>
        </a:spcBef>
        <a:spcAft>
          <a:spcPct val="0"/>
        </a:spcAft>
        <a:buFont typeface="Arial" charset="0"/>
        <a:buChar char="»"/>
        <a:defRPr sz="2133">
          <a:solidFill>
            <a:schemeClr val="tx1"/>
          </a:solidFill>
          <a:latin typeface="+mn-lt"/>
        </a:defRPr>
      </a:lvl6pPr>
      <a:lvl7pPr marL="3962301" indent="-304792" algn="l" rtl="0" eaLnBrk="0" fontAlgn="base" hangingPunct="0">
        <a:spcBef>
          <a:spcPct val="20000"/>
        </a:spcBef>
        <a:spcAft>
          <a:spcPct val="0"/>
        </a:spcAft>
        <a:buFont typeface="Arial" charset="0"/>
        <a:buChar char="»"/>
        <a:defRPr sz="2133">
          <a:solidFill>
            <a:schemeClr val="tx1"/>
          </a:solidFill>
          <a:latin typeface="+mn-lt"/>
        </a:defRPr>
      </a:lvl7pPr>
      <a:lvl8pPr marL="4571886" indent="-304792" algn="l" rtl="0" eaLnBrk="0" fontAlgn="base" hangingPunct="0">
        <a:spcBef>
          <a:spcPct val="20000"/>
        </a:spcBef>
        <a:spcAft>
          <a:spcPct val="0"/>
        </a:spcAft>
        <a:buFont typeface="Arial" charset="0"/>
        <a:buChar char="»"/>
        <a:defRPr sz="2133">
          <a:solidFill>
            <a:schemeClr val="tx1"/>
          </a:solidFill>
          <a:latin typeface="+mn-lt"/>
        </a:defRPr>
      </a:lvl8pPr>
      <a:lvl9pPr marL="5181470" indent="-304792" algn="l" rtl="0" eaLnBrk="0" fontAlgn="base" hangingPunct="0">
        <a:spcBef>
          <a:spcPct val="20000"/>
        </a:spcBef>
        <a:spcAft>
          <a:spcPct val="0"/>
        </a:spcAft>
        <a:buFont typeface="Arial" charset="0"/>
        <a:buChar char="»"/>
        <a:defRPr sz="2133">
          <a:solidFill>
            <a:schemeClr val="tx1"/>
          </a:solidFill>
          <a:latin typeface="+mn-lt"/>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8" Type="http://schemas.openxmlformats.org/officeDocument/2006/relationships/hyperlink" Target="https://www.3gpp.org/ftp/Information/WI_Sheet/SP-231736.zip" TargetMode="External"/><Relationship Id="rId13" Type="http://schemas.openxmlformats.org/officeDocument/2006/relationships/hyperlink" Target="https://www.3gpp.org/ftp/Information/WI_Sheet/SP-231747.zip" TargetMode="External"/><Relationship Id="rId18" Type="http://schemas.openxmlformats.org/officeDocument/2006/relationships/hyperlink" Target="https://www.3gpp.org/ftp/Information/WI_Sheet/SP-231734.zip" TargetMode="External"/><Relationship Id="rId3" Type="http://schemas.openxmlformats.org/officeDocument/2006/relationships/hyperlink" Target="https://www.3gpp.org/ftp/Information/WI_Sheet/SP-240968.zip" TargetMode="External"/><Relationship Id="rId21" Type="http://schemas.openxmlformats.org/officeDocument/2006/relationships/hyperlink" Target="https://www.3gpp.org/ftp/Information/WI_Sheet/SP-231723.zip" TargetMode="External"/><Relationship Id="rId7" Type="http://schemas.openxmlformats.org/officeDocument/2006/relationships/hyperlink" Target="https://www.3gpp.org/ftp/Information/WI_Sheet/SP-231781.zip" TargetMode="External"/><Relationship Id="rId12" Type="http://schemas.openxmlformats.org/officeDocument/2006/relationships/hyperlink" Target="https://www.3gpp.org/ftp/Information/WI_Sheet/SP-231732.zip" TargetMode="External"/><Relationship Id="rId17" Type="http://schemas.openxmlformats.org/officeDocument/2006/relationships/hyperlink" Target="https://www.3gpp.org/ftp/Information/WI_Sheet/SP-231729.zip" TargetMode="External"/><Relationship Id="rId2" Type="http://schemas.openxmlformats.org/officeDocument/2006/relationships/hyperlink" Target="https://www.3gpp.org/ftp/Information/WI_Sheet/SP-240965.zip" TargetMode="External"/><Relationship Id="rId16" Type="http://schemas.openxmlformats.org/officeDocument/2006/relationships/hyperlink" Target="https://www.3gpp.org/ftp/Information/WI_Sheet/SP-231733.zip" TargetMode="External"/><Relationship Id="rId20" Type="http://schemas.openxmlformats.org/officeDocument/2006/relationships/hyperlink" Target="https://www.3gpp.org/ftp/Information/WI_Sheet/SP-240966.zip" TargetMode="External"/><Relationship Id="rId1" Type="http://schemas.openxmlformats.org/officeDocument/2006/relationships/slideLayout" Target="../slideLayouts/slideLayout2.xml"/><Relationship Id="rId6" Type="http://schemas.openxmlformats.org/officeDocument/2006/relationships/hyperlink" Target="https://www.3gpp.org/ftp/Information/WI_Sheet/SP-231727.zip" TargetMode="External"/><Relationship Id="rId11" Type="http://schemas.openxmlformats.org/officeDocument/2006/relationships/hyperlink" Target="https://www.3gpp.org/ftp/Information/WI_Sheet/SP-240877.zip" TargetMode="External"/><Relationship Id="rId5" Type="http://schemas.openxmlformats.org/officeDocument/2006/relationships/hyperlink" Target="https://www.3gpp.org/ftp/Information/WI_Sheet/SP-231735.zip" TargetMode="External"/><Relationship Id="rId15" Type="http://schemas.openxmlformats.org/officeDocument/2006/relationships/hyperlink" Target="https://www.3gpp.org/ftp/Information/WI_Sheet/SP-231748.zip" TargetMode="External"/><Relationship Id="rId10" Type="http://schemas.openxmlformats.org/officeDocument/2006/relationships/hyperlink" Target="https://www.3gpp.org/ftp/Information/WI_Sheet/SP-231721.zip" TargetMode="External"/><Relationship Id="rId19" Type="http://schemas.openxmlformats.org/officeDocument/2006/relationships/hyperlink" Target="https://www.3gpp.org/ftp/Information/WI_Sheet/SP-231724.zip" TargetMode="External"/><Relationship Id="rId4" Type="http://schemas.openxmlformats.org/officeDocument/2006/relationships/hyperlink" Target="https://www.3gpp.org/ftp/Information/WI_Sheet/SP-231737.zip" TargetMode="External"/><Relationship Id="rId9" Type="http://schemas.openxmlformats.org/officeDocument/2006/relationships/hyperlink" Target="https://www.3gpp.org/ftp/Information/WI_Sheet/SP-231725.zip" TargetMode="External"/><Relationship Id="rId14" Type="http://schemas.openxmlformats.org/officeDocument/2006/relationships/hyperlink" Target="https://www.3gpp.org/ftp/Information/WI_Sheet/SP-240875.zip" TargetMode="External"/><Relationship Id="rId22" Type="http://schemas.openxmlformats.org/officeDocument/2006/relationships/hyperlink" Target="https://www.3gpp.org/ftp/Information/WI_Sheet/SP-240967.zi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0.pn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jpe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s://forge.3gpp.org/rep/sa5/CH/-/tree/Rel-19/OpenAPI" TargetMode="External"/><Relationship Id="rId3" Type="http://schemas.openxmlformats.org/officeDocument/2006/relationships/hyperlink" Target="https://forge.3gpp.org/rep/sa5/MnS/-/wikis/SA5/Rel-19-Moderated-Topics" TargetMode="External"/><Relationship Id="rId7" Type="http://schemas.openxmlformats.org/officeDocument/2006/relationships/hyperlink" Target="https://forge.3gpp.org/rep/sa5/MnS/-/tree/Rel-19/yang-models" TargetMode="External"/><Relationship Id="rId2" Type="http://schemas.openxmlformats.org/officeDocument/2006/relationships/image" Target="../media/image7.jpeg"/><Relationship Id="rId1" Type="http://schemas.openxmlformats.org/officeDocument/2006/relationships/slideLayout" Target="../slideLayouts/slideLayout3.xml"/><Relationship Id="rId6" Type="http://schemas.openxmlformats.org/officeDocument/2006/relationships/hyperlink" Target="https://forge.3gpp.org/rep/sa5/MnS/-/tree/Rel-19/OpenAPI" TargetMode="External"/><Relationship Id="rId5" Type="http://schemas.openxmlformats.org/officeDocument/2006/relationships/hyperlink" Target="https://forge.3gpp.org/rep/all/5G_APIs" TargetMode="External"/><Relationship Id="rId4" Type="http://schemas.openxmlformats.org/officeDocument/2006/relationships/hyperlink" Target="https://forge.3gpp.org/rep/sa5/MnS" TargetMode="External"/><Relationship Id="rId9" Type="http://schemas.openxmlformats.org/officeDocument/2006/relationships/hyperlink" Target="https://forge.3gpp.org/rep/sa5/CH/-/tree/Rel-19/"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www.3gpp.org/ftp/Information/WI_Sheet/SP-240965.zip" TargetMode="External"/><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3" Type="http://schemas.openxmlformats.org/officeDocument/2006/relationships/hyperlink" Target="https://www.3gpp.org/ftp/Information/WI_Sheet/SP-240968.zip" TargetMode="External"/><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www.3gpp.org/ftp/Information/WI_Sheet/SP-231737.zip" TargetMode="External"/><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3" Type="http://schemas.openxmlformats.org/officeDocument/2006/relationships/hyperlink" Target="https://www.3gpp.org/ftp/Information/WI_Sheet/SP-231735.zip" TargetMode="External"/><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3" Type="http://schemas.openxmlformats.org/officeDocument/2006/relationships/hyperlink" Target="https://www.3gpp.org/ftp/Information/WI_Sheet/SP-231727.zip" TargetMode="External"/><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3" Type="http://schemas.openxmlformats.org/officeDocument/2006/relationships/hyperlink" Target="https://www.3gpp.org/ftp/Information/WI_Sheet/SP-231781.zip" TargetMode="External"/><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3" Type="http://schemas.openxmlformats.org/officeDocument/2006/relationships/hyperlink" Target="https://www.3gpp.org/ftp/Information/WI_Sheet/SP-231736.zip" TargetMode="External"/><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3" Type="http://schemas.openxmlformats.org/officeDocument/2006/relationships/hyperlink" Target="https://www.3gpp.org/ftp/Information/WI_Sheet/SP-231725.zip" TargetMode="External"/><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3" Type="http://schemas.openxmlformats.org/officeDocument/2006/relationships/hyperlink" Target="https://www.3gpp.org/ftp/Information/WI_Sheet/SP-231721.zip" TargetMode="External"/><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3" Type="http://schemas.openxmlformats.org/officeDocument/2006/relationships/hyperlink" Target="https://www.3gpp.org/ftp/Information/WI_Sheet/SP-240877.zip" TargetMode="External"/><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3" Type="http://schemas.openxmlformats.org/officeDocument/2006/relationships/hyperlink" Target="https://www.3gpp.org/ftp/Information/WI_Sheet/SP-231732.zip" TargetMode="External"/><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3" Type="http://schemas.openxmlformats.org/officeDocument/2006/relationships/hyperlink" Target="https://www.3gpp.org/ftp/Information/WI_Sheet/SP-231747.zip" TargetMode="External"/><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www.3gpp.org/ftp/Information/WI_Sheet/SP-240875.zip" TargetMode="External"/><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3" Type="http://schemas.openxmlformats.org/officeDocument/2006/relationships/hyperlink" Target="https://www.3gpp.org/ftp/Information/WI_Sheet/SP-231748.zip" TargetMode="External"/><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3" Type="http://schemas.openxmlformats.org/officeDocument/2006/relationships/hyperlink" Target="https://www.3gpp.org/ftp/Information/WI_Sheet/SP-231733.zip" TargetMode="External"/><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3" Type="http://schemas.openxmlformats.org/officeDocument/2006/relationships/hyperlink" Target="https://www.3gpp.org/ftp/Information/WI_Sheet/SP-231729.zip" TargetMode="External"/><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3" Type="http://schemas.openxmlformats.org/officeDocument/2006/relationships/hyperlink" Target="https://www.3gpp.org/ftp/Information/WI_Sheet/SP-231734.zip" TargetMode="External"/><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55.xml.rels><?xml version="1.0" encoding="UTF-8" standalone="yes"?>
<Relationships xmlns="http://schemas.openxmlformats.org/package/2006/relationships"><Relationship Id="rId3" Type="http://schemas.openxmlformats.org/officeDocument/2006/relationships/hyperlink" Target="https://www.3gpp.org/ftp/Information/WI_Sheet/SP-231724.zip" TargetMode="External"/><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56.xml.rels><?xml version="1.0" encoding="UTF-8" standalone="yes"?>
<Relationships xmlns="http://schemas.openxmlformats.org/package/2006/relationships"><Relationship Id="rId3" Type="http://schemas.openxmlformats.org/officeDocument/2006/relationships/hyperlink" Target="https://www.3gpp.org/ftp/Information/WI_Sheet/SP-240966.zip" TargetMode="External"/><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57.xml.rels><?xml version="1.0" encoding="UTF-8" standalone="yes"?>
<Relationships xmlns="http://schemas.openxmlformats.org/package/2006/relationships"><Relationship Id="rId3" Type="http://schemas.openxmlformats.org/officeDocument/2006/relationships/hyperlink" Target="https://www.3gpp.org/ftp/Information/WI_Sheet/SP-231723.zip" TargetMode="External"/><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58.xml.rels><?xml version="1.0" encoding="UTF-8" standalone="yes"?>
<Relationships xmlns="http://schemas.openxmlformats.org/package/2006/relationships"><Relationship Id="rId3" Type="http://schemas.openxmlformats.org/officeDocument/2006/relationships/hyperlink" Target="https://www.3gpp.org/ftp/Information/WI_Sheet/SP-240967.zip" TargetMode="External"/><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6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5.jpeg"/></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ftp://ftp.3gpp.org/information/WorkPlan" TargetMode="External"/><Relationship Id="rId1" Type="http://schemas.openxmlformats.org/officeDocument/2006/relationships/slideLayout" Target="../slideLayouts/slideLayout4.xml"/></Relationships>
</file>

<file path=ppt/slides/_rels/slide6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6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6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6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6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6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6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7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ctrTitle"/>
          </p:nvPr>
        </p:nvSpPr>
        <p:spPr>
          <a:xfrm>
            <a:off x="1973685" y="3429000"/>
            <a:ext cx="8697009" cy="1192695"/>
          </a:xfrm>
        </p:spPr>
        <p:txBody>
          <a:bodyPr>
            <a:noAutofit/>
          </a:bodyPr>
          <a:lstStyle/>
          <a:p>
            <a:pPr>
              <a:defRPr/>
            </a:pPr>
            <a:r>
              <a:rPr lang="en-GB" sz="4800" b="1" i="1" dirty="0">
                <a:effectLst>
                  <a:outerShdw blurRad="38100" dist="38100" dir="2700000" algn="tl">
                    <a:srgbClr val="C0C0C0"/>
                  </a:outerShdw>
                </a:effectLst>
              </a:rPr>
              <a:t>  </a:t>
            </a:r>
            <a:br>
              <a:rPr lang="en-GB" sz="4800" dirty="0"/>
            </a:br>
            <a:r>
              <a:rPr lang="en-GB" sz="4800" dirty="0"/>
              <a:t> </a:t>
            </a:r>
            <a:r>
              <a:rPr lang="en-GB" altLang="zh-CN" sz="4800" b="1" dirty="0"/>
              <a:t>SA5 Status Report to SA#105</a:t>
            </a:r>
            <a:br>
              <a:rPr lang="en-GB" altLang="zh-CN" sz="4800" b="1" dirty="0"/>
            </a:br>
            <a:br>
              <a:rPr lang="en-GB" altLang="zh-CN" sz="3200" b="1" dirty="0"/>
            </a:br>
            <a:br>
              <a:rPr lang="en-US" sz="4800" dirty="0">
                <a:effectLst>
                  <a:outerShdw blurRad="38100" dist="38100" dir="2700000" algn="tl">
                    <a:srgbClr val="C0C0C0"/>
                  </a:outerShdw>
                </a:effectLst>
                <a:latin typeface="Arial" pitchFamily="34" charset="0"/>
              </a:rPr>
            </a:br>
            <a:br>
              <a:rPr lang="en-US" sz="4800" dirty="0">
                <a:effectLst>
                  <a:outerShdw blurRad="38100" dist="38100" dir="2700000" algn="tl">
                    <a:srgbClr val="C0C0C0"/>
                  </a:outerShdw>
                </a:effectLst>
              </a:rPr>
            </a:br>
            <a:endParaRPr lang="en-GB" sz="4800" dirty="0">
              <a:effectLst>
                <a:outerShdw blurRad="38100" dist="38100" dir="2700000" algn="tl">
                  <a:srgbClr val="C0C0C0"/>
                </a:outerShdw>
              </a:effectLst>
            </a:endParaRPr>
          </a:p>
        </p:txBody>
      </p:sp>
      <p:sp>
        <p:nvSpPr>
          <p:cNvPr id="6147" name="Subtitle 6"/>
          <p:cNvSpPr>
            <a:spLocks noGrp="1"/>
          </p:cNvSpPr>
          <p:nvPr>
            <p:ph type="subTitle" idx="1"/>
          </p:nvPr>
        </p:nvSpPr>
        <p:spPr>
          <a:xfrm>
            <a:off x="1798027" y="4092113"/>
            <a:ext cx="8872667" cy="1712694"/>
          </a:xfrm>
        </p:spPr>
        <p:txBody>
          <a:bodyPr/>
          <a:lstStyle/>
          <a:p>
            <a:pPr>
              <a:lnSpc>
                <a:spcPct val="80000"/>
              </a:lnSpc>
            </a:pPr>
            <a:r>
              <a:rPr lang="de-DE" altLang="de-DE" sz="2400" dirty="0">
                <a:latin typeface="Arial" charset="0"/>
              </a:rPr>
              <a:t>Zou Lan, SA5 Chair, Huawei</a:t>
            </a:r>
          </a:p>
          <a:p>
            <a:pPr>
              <a:lnSpc>
                <a:spcPct val="80000"/>
              </a:lnSpc>
            </a:pPr>
            <a:r>
              <a:rPr lang="en-GB" altLang="zh-CN" sz="2400" dirty="0">
                <a:latin typeface="Arial" charset="0"/>
              </a:rPr>
              <a:t>Thomas Tovinger, SA5 </a:t>
            </a:r>
            <a:r>
              <a:rPr lang="en-US" altLang="zh-CN" sz="2400" dirty="0">
                <a:latin typeface="Arial" charset="0"/>
              </a:rPr>
              <a:t>Vice </a:t>
            </a:r>
            <a:r>
              <a:rPr lang="en-GB" altLang="zh-CN" sz="2400" dirty="0">
                <a:latin typeface="Arial" charset="0"/>
              </a:rPr>
              <a:t>Chair, Ericsson</a:t>
            </a:r>
            <a:endParaRPr lang="de-DE" altLang="de-DE" sz="2400" dirty="0">
              <a:latin typeface="Arial" charset="0"/>
            </a:endParaRPr>
          </a:p>
          <a:p>
            <a:pPr>
              <a:lnSpc>
                <a:spcPct val="80000"/>
              </a:lnSpc>
            </a:pPr>
            <a:r>
              <a:rPr lang="de-DE" altLang="de-DE" sz="2400" dirty="0">
                <a:latin typeface="Arial" charset="0"/>
              </a:rPr>
              <a:t>Anatoly Andrianov, SA5 Vice Chair, Nokia</a:t>
            </a:r>
          </a:p>
          <a:p>
            <a:pPr>
              <a:lnSpc>
                <a:spcPct val="80000"/>
              </a:lnSpc>
            </a:pPr>
            <a:r>
              <a:rPr lang="en-GB" altLang="zh-CN" sz="2400" dirty="0">
                <a:latin typeface="Arial" charset="0"/>
              </a:rPr>
              <a:t>Gerald Görmer,</a:t>
            </a:r>
            <a:r>
              <a:rPr lang="de-DE" altLang="de-DE" sz="2400" dirty="0">
                <a:latin typeface="Arial" charset="0"/>
              </a:rPr>
              <a:t> SA5 Charging SWG Chair, </a:t>
            </a:r>
            <a:r>
              <a:rPr lang="en-GB" sz="2400" dirty="0">
                <a:latin typeface="Arial" charset="0"/>
              </a:rPr>
              <a:t>MATRIXX Software</a:t>
            </a:r>
          </a:p>
          <a:p>
            <a:pPr>
              <a:lnSpc>
                <a:spcPct val="80000"/>
              </a:lnSpc>
            </a:pPr>
            <a:r>
              <a:rPr lang="fi-FI" altLang="zh-CN" sz="2800" dirty="0"/>
              <a:t>Antoine Mouquet, MCC, ETSI</a:t>
            </a:r>
            <a:endParaRPr lang="en-GB" altLang="en-US" sz="2667" dirty="0">
              <a:latin typeface="Arial" panose="020B0604020202020204" pitchFamily="34" charset="0"/>
            </a:endParaRPr>
          </a:p>
        </p:txBody>
      </p:sp>
    </p:spTree>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4">
            <a:extLst>
              <a:ext uri="{FF2B5EF4-FFF2-40B4-BE49-F238E27FC236}">
                <a16:creationId xmlns:a16="http://schemas.microsoft.com/office/drawing/2014/main" id="{98C5D7DF-EF86-45EC-98EF-3CFFA718E69A}"/>
              </a:ext>
            </a:extLst>
          </p:cNvPr>
          <p:cNvSpPr>
            <a:spLocks noChangeArrowheads="1"/>
          </p:cNvSpPr>
          <p:nvPr/>
        </p:nvSpPr>
        <p:spPr bwMode="auto">
          <a:xfrm>
            <a:off x="606157" y="91214"/>
            <a:ext cx="9253182" cy="790528"/>
          </a:xfrm>
          <a:prstGeom prst="rect">
            <a:avLst/>
          </a:prstGeom>
          <a:noFill/>
          <a:ln w="12700">
            <a:noFill/>
            <a:miter lim="800000"/>
            <a:headEnd/>
            <a:tailEnd/>
          </a:ln>
        </p:spPr>
        <p:txBody>
          <a:bodyPr lIns="90488" tIns="44450" rIns="90488" bIns="44450" anchor="ctr"/>
          <a:lstStyle/>
          <a:p>
            <a:pPr algn="ctr">
              <a:defRPr/>
            </a:pPr>
            <a:r>
              <a:rPr lang="en-US" altLang="zh-CN" sz="3200" kern="0" dirty="0">
                <a:solidFill>
                  <a:srgbClr val="FF0000"/>
                </a:solidFill>
                <a:latin typeface="+mn-lt"/>
                <a:cs typeface="+mj-cs"/>
              </a:rPr>
              <a:t>Overview of Rel-19 CH topics</a:t>
            </a:r>
          </a:p>
        </p:txBody>
      </p:sp>
      <p:graphicFrame>
        <p:nvGraphicFramePr>
          <p:cNvPr id="9" name="表格 2">
            <a:extLst>
              <a:ext uri="{FF2B5EF4-FFF2-40B4-BE49-F238E27FC236}">
                <a16:creationId xmlns:a16="http://schemas.microsoft.com/office/drawing/2014/main" id="{73075042-5ED2-4022-850A-FCF4C157E73C}"/>
              </a:ext>
            </a:extLst>
          </p:cNvPr>
          <p:cNvGraphicFramePr>
            <a:graphicFrameLocks noGrp="1"/>
          </p:cNvGraphicFramePr>
          <p:nvPr>
            <p:extLst>
              <p:ext uri="{D42A27DB-BD31-4B8C-83A1-F6EECF244321}">
                <p14:modId xmlns:p14="http://schemas.microsoft.com/office/powerpoint/2010/main" val="3589407328"/>
              </p:ext>
            </p:extLst>
          </p:nvPr>
        </p:nvGraphicFramePr>
        <p:xfrm>
          <a:off x="207894" y="1385083"/>
          <a:ext cx="11776211" cy="4706804"/>
        </p:xfrm>
        <a:graphic>
          <a:graphicData uri="http://schemas.openxmlformats.org/drawingml/2006/table">
            <a:tbl>
              <a:tblPr/>
              <a:tblGrid>
                <a:gridCol w="267417">
                  <a:extLst>
                    <a:ext uri="{9D8B030D-6E8A-4147-A177-3AD203B41FA5}">
                      <a16:colId xmlns:a16="http://schemas.microsoft.com/office/drawing/2014/main" val="331722294"/>
                    </a:ext>
                  </a:extLst>
                </a:gridCol>
                <a:gridCol w="650717">
                  <a:extLst>
                    <a:ext uri="{9D8B030D-6E8A-4147-A177-3AD203B41FA5}">
                      <a16:colId xmlns:a16="http://schemas.microsoft.com/office/drawing/2014/main" val="907466837"/>
                    </a:ext>
                  </a:extLst>
                </a:gridCol>
                <a:gridCol w="1696228">
                  <a:extLst>
                    <a:ext uri="{9D8B030D-6E8A-4147-A177-3AD203B41FA5}">
                      <a16:colId xmlns:a16="http://schemas.microsoft.com/office/drawing/2014/main" val="2690706286"/>
                    </a:ext>
                  </a:extLst>
                </a:gridCol>
                <a:gridCol w="4249959">
                  <a:extLst>
                    <a:ext uri="{9D8B030D-6E8A-4147-A177-3AD203B41FA5}">
                      <a16:colId xmlns:a16="http://schemas.microsoft.com/office/drawing/2014/main" val="2178307027"/>
                    </a:ext>
                  </a:extLst>
                </a:gridCol>
                <a:gridCol w="956345">
                  <a:extLst>
                    <a:ext uri="{9D8B030D-6E8A-4147-A177-3AD203B41FA5}">
                      <a16:colId xmlns:a16="http://schemas.microsoft.com/office/drawing/2014/main" val="410137253"/>
                    </a:ext>
                  </a:extLst>
                </a:gridCol>
                <a:gridCol w="1082180">
                  <a:extLst>
                    <a:ext uri="{9D8B030D-6E8A-4147-A177-3AD203B41FA5}">
                      <a16:colId xmlns:a16="http://schemas.microsoft.com/office/drawing/2014/main" val="3966773156"/>
                    </a:ext>
                  </a:extLst>
                </a:gridCol>
                <a:gridCol w="864066">
                  <a:extLst>
                    <a:ext uri="{9D8B030D-6E8A-4147-A177-3AD203B41FA5}">
                      <a16:colId xmlns:a16="http://schemas.microsoft.com/office/drawing/2014/main" val="4058451737"/>
                    </a:ext>
                  </a:extLst>
                </a:gridCol>
                <a:gridCol w="1291905">
                  <a:extLst>
                    <a:ext uri="{9D8B030D-6E8A-4147-A177-3AD203B41FA5}">
                      <a16:colId xmlns:a16="http://schemas.microsoft.com/office/drawing/2014/main" val="2608971487"/>
                    </a:ext>
                  </a:extLst>
                </a:gridCol>
                <a:gridCol w="717394">
                  <a:extLst>
                    <a:ext uri="{9D8B030D-6E8A-4147-A177-3AD203B41FA5}">
                      <a16:colId xmlns:a16="http://schemas.microsoft.com/office/drawing/2014/main" val="2276198587"/>
                    </a:ext>
                  </a:extLst>
                </a:gridCol>
              </a:tblGrid>
              <a:tr h="389657">
                <a:tc>
                  <a:txBody>
                    <a:bodyPr/>
                    <a:lstStyle/>
                    <a:p>
                      <a:pPr marL="117475" marR="0" lvl="0" indent="0" algn="l" defTabSz="1219170" rtl="0" eaLnBrk="1" fontAlgn="b" latinLnBrk="0" hangingPunct="1">
                        <a:lnSpc>
                          <a:spcPct val="100000"/>
                        </a:lnSpc>
                        <a:spcBef>
                          <a:spcPts val="0"/>
                        </a:spcBef>
                        <a:spcAft>
                          <a:spcPts val="0"/>
                        </a:spcAft>
                        <a:buClrTx/>
                        <a:buSzTx/>
                        <a:buFontTx/>
                        <a:buNone/>
                        <a:tabLst/>
                        <a:defRPr/>
                      </a:pPr>
                      <a:endParaRPr lang="en-GB" altLang="zh-CN" sz="1200" b="1" i="0" u="none" strike="noStrike" kern="1200" dirty="0">
                        <a:solidFill>
                          <a:srgbClr val="000000"/>
                        </a:solidFill>
                        <a:effectLst/>
                        <a:latin typeface="+mn-lt"/>
                        <a:ea typeface="+mn-ea"/>
                        <a:cs typeface="Arial" panose="020B0604020202020204" pitchFamily="34" charset="0"/>
                      </a:endParaRPr>
                    </a:p>
                  </a:txBody>
                  <a:tcPr marL="1440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72000" marR="0" lvl="0" indent="0" algn="ctr" defTabSz="914400" rtl="0" eaLnBrk="1" fontAlgn="base" latinLnBrk="0" hangingPunct="1">
                        <a:lnSpc>
                          <a:spcPct val="100000"/>
                        </a:lnSpc>
                        <a:spcBef>
                          <a:spcPct val="0"/>
                        </a:spcBef>
                        <a:spcAft>
                          <a:spcPct val="0"/>
                        </a:spcAft>
                        <a:buClrTx/>
                        <a:buSzTx/>
                        <a:buFontTx/>
                        <a:buNone/>
                        <a:tabLst/>
                      </a:pPr>
                      <a:r>
                        <a:rPr kumimoji="0" lang="en-GB" altLang="zh-CN" sz="1200" b="1" i="0" u="none" strike="noStrike" cap="none" normalizeH="0" baseline="0" dirty="0">
                          <a:ln>
                            <a:noFill/>
                          </a:ln>
                          <a:solidFill>
                            <a:schemeClr val="tx1"/>
                          </a:solidFill>
                          <a:effectLst/>
                          <a:latin typeface="+mn-lt"/>
                          <a:ea typeface="宋体" pitchFamily="2" charset="-122"/>
                          <a:cs typeface="Arial" panose="020B0604020202020204" pitchFamily="34" charset="0"/>
                        </a:rPr>
                        <a:t>Abbr.</a:t>
                      </a:r>
                    </a:p>
                  </a:txBody>
                  <a:tcPr marL="1440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72000" marR="0" lvl="0" indent="0" algn="ctr" defTabSz="914400" rtl="0" eaLnBrk="1" fontAlgn="base" latinLnBrk="0" hangingPunct="1">
                        <a:lnSpc>
                          <a:spcPct val="100000"/>
                        </a:lnSpc>
                        <a:spcBef>
                          <a:spcPct val="0"/>
                        </a:spcBef>
                        <a:spcAft>
                          <a:spcPct val="0"/>
                        </a:spcAft>
                        <a:buClrTx/>
                        <a:buSzTx/>
                        <a:buFontTx/>
                        <a:buNone/>
                        <a:tabLst/>
                      </a:pPr>
                      <a:r>
                        <a:rPr kumimoji="0" lang="en-GB" altLang="zh-CN" sz="1200" b="1" i="0" u="none" strike="noStrike" cap="none" normalizeH="0" baseline="0" dirty="0">
                          <a:ln>
                            <a:noFill/>
                          </a:ln>
                          <a:solidFill>
                            <a:schemeClr val="tx1"/>
                          </a:solidFill>
                          <a:effectLst/>
                          <a:latin typeface="+mn-lt"/>
                          <a:ea typeface="宋体" pitchFamily="2" charset="-122"/>
                          <a:cs typeface="Arial" panose="020B0604020202020204" pitchFamily="34" charset="0"/>
                        </a:rPr>
                        <a:t>Acronym</a:t>
                      </a:r>
                    </a:p>
                  </a:txBody>
                  <a:tcPr marL="1440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72000" marR="0" lvl="0" indent="0" algn="ctr" defTabSz="914400" rtl="0" eaLnBrk="1" fontAlgn="base" latinLnBrk="0" hangingPunct="1">
                        <a:lnSpc>
                          <a:spcPct val="100000"/>
                        </a:lnSpc>
                        <a:spcBef>
                          <a:spcPct val="0"/>
                        </a:spcBef>
                        <a:spcAft>
                          <a:spcPct val="0"/>
                        </a:spcAft>
                        <a:buClrTx/>
                        <a:buSzTx/>
                        <a:buFontTx/>
                        <a:buNone/>
                        <a:tabLst/>
                      </a:pPr>
                      <a:r>
                        <a:rPr kumimoji="0" lang="en-GB" altLang="zh-CN" sz="1200" b="1" i="0" u="none" strike="noStrike" cap="none" normalizeH="0" baseline="0" dirty="0">
                          <a:ln>
                            <a:noFill/>
                          </a:ln>
                          <a:solidFill>
                            <a:schemeClr val="tx1"/>
                          </a:solidFill>
                          <a:effectLst/>
                          <a:latin typeface="+mn-lt"/>
                          <a:ea typeface="宋体" pitchFamily="2" charset="-122"/>
                          <a:cs typeface="Arial" panose="020B0604020202020204" pitchFamily="34" charset="0"/>
                        </a:rPr>
                        <a:t>Title</a:t>
                      </a:r>
                    </a:p>
                  </a:txBody>
                  <a:tcPr marL="1440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72000" marR="0" lvl="0" indent="0" algn="ctr" defTabSz="914400" rtl="0" eaLnBrk="1" fontAlgn="base" latinLnBrk="0" hangingPunct="1">
                        <a:lnSpc>
                          <a:spcPct val="100000"/>
                        </a:lnSpc>
                        <a:spcBef>
                          <a:spcPct val="0"/>
                        </a:spcBef>
                        <a:spcAft>
                          <a:spcPct val="0"/>
                        </a:spcAft>
                        <a:buClrTx/>
                        <a:buSzTx/>
                        <a:buFontTx/>
                        <a:buNone/>
                        <a:tabLst/>
                      </a:pPr>
                      <a:r>
                        <a:rPr kumimoji="0" lang="en-GB" altLang="zh-CN" sz="1200" b="1" i="0" u="none" strike="noStrike" cap="none" normalizeH="0" baseline="0" dirty="0">
                          <a:ln>
                            <a:noFill/>
                          </a:ln>
                          <a:solidFill>
                            <a:schemeClr val="tx1"/>
                          </a:solidFill>
                          <a:effectLst/>
                          <a:latin typeface="+mn-lt"/>
                          <a:ea typeface="宋体" pitchFamily="2" charset="-122"/>
                          <a:cs typeface="Arial" panose="020B0604020202020204" pitchFamily="34" charset="0"/>
                        </a:rPr>
                        <a:t>UID</a:t>
                      </a:r>
                    </a:p>
                  </a:txBody>
                  <a:tcPr marL="1440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72000" marR="0" lvl="0" indent="0" algn="ctr" defTabSz="914400" rtl="0" eaLnBrk="1" fontAlgn="base" latinLnBrk="0" hangingPunct="1">
                        <a:lnSpc>
                          <a:spcPct val="100000"/>
                        </a:lnSpc>
                        <a:spcBef>
                          <a:spcPct val="0"/>
                        </a:spcBef>
                        <a:spcAft>
                          <a:spcPct val="0"/>
                        </a:spcAft>
                        <a:buClrTx/>
                        <a:buSzTx/>
                        <a:buFontTx/>
                        <a:buNone/>
                        <a:tabLst/>
                      </a:pPr>
                      <a:r>
                        <a:rPr kumimoji="0" lang="en-GB" altLang="zh-CN" sz="1200" b="1" i="0" u="none" strike="noStrike" cap="none" normalizeH="0" baseline="0" dirty="0">
                          <a:ln>
                            <a:noFill/>
                          </a:ln>
                          <a:solidFill>
                            <a:schemeClr val="tx1"/>
                          </a:solidFill>
                          <a:effectLst/>
                          <a:latin typeface="+mn-lt"/>
                          <a:ea typeface="宋体" pitchFamily="2" charset="-122"/>
                          <a:cs typeface="Arial" panose="020B0604020202020204" pitchFamily="34" charset="0"/>
                        </a:rPr>
                        <a:t>Rapp</a:t>
                      </a:r>
                    </a:p>
                  </a:txBody>
                  <a:tcPr marL="1440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117475" marR="0" lvl="0" indent="0" algn="l" defTabSz="1219170" rtl="0" eaLnBrk="1" fontAlgn="b" latinLnBrk="0" hangingPunct="1">
                        <a:lnSpc>
                          <a:spcPct val="100000"/>
                        </a:lnSpc>
                        <a:spcBef>
                          <a:spcPts val="0"/>
                        </a:spcBef>
                        <a:spcAft>
                          <a:spcPts val="0"/>
                        </a:spcAft>
                        <a:buClrTx/>
                        <a:buSzTx/>
                        <a:buFontTx/>
                        <a:buNone/>
                        <a:tabLst/>
                        <a:defRPr/>
                      </a:pPr>
                      <a:r>
                        <a:rPr lang="en-GB" altLang="zh-CN" sz="1200" b="1" i="0" u="none" strike="noStrike" kern="1200" dirty="0" err="1">
                          <a:solidFill>
                            <a:srgbClr val="000000"/>
                          </a:solidFill>
                          <a:effectLst/>
                          <a:latin typeface="+mn-lt"/>
                          <a:ea typeface="+mn-ea"/>
                          <a:cs typeface="Arial" panose="020B0604020202020204" pitchFamily="34" charset="0"/>
                        </a:rPr>
                        <a:t>Tdoc</a:t>
                      </a:r>
                      <a:endParaRPr lang="en-GB" altLang="zh-CN" sz="1200" b="1" i="0" u="none" strike="noStrike" kern="1200" dirty="0">
                        <a:solidFill>
                          <a:srgbClr val="000000"/>
                        </a:solidFill>
                        <a:effectLst/>
                        <a:latin typeface="+mn-lt"/>
                        <a:ea typeface="+mn-ea"/>
                        <a:cs typeface="Arial" panose="020B0604020202020204" pitchFamily="34" charset="0"/>
                      </a:endParaRPr>
                    </a:p>
                  </a:txBody>
                  <a:tcPr marL="1440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117475" marR="0" lvl="0" indent="0" algn="l" defTabSz="1219170" rtl="0" eaLnBrk="1" fontAlgn="b" latinLnBrk="0" hangingPunct="1">
                        <a:lnSpc>
                          <a:spcPct val="100000"/>
                        </a:lnSpc>
                        <a:spcBef>
                          <a:spcPts val="0"/>
                        </a:spcBef>
                        <a:spcAft>
                          <a:spcPts val="0"/>
                        </a:spcAft>
                        <a:buClrTx/>
                        <a:buSzTx/>
                        <a:buFontTx/>
                        <a:buNone/>
                        <a:tabLst/>
                        <a:defRPr/>
                      </a:pPr>
                      <a:r>
                        <a:rPr lang="en-GB" altLang="zh-CN" sz="1200" b="1" i="0" u="none" strike="noStrike" kern="1200" dirty="0">
                          <a:solidFill>
                            <a:srgbClr val="000000"/>
                          </a:solidFill>
                          <a:effectLst/>
                          <a:latin typeface="+mn-lt"/>
                          <a:ea typeface="+mn-ea"/>
                          <a:cs typeface="Arial" panose="020B0604020202020204" pitchFamily="34" charset="0"/>
                        </a:rPr>
                        <a:t>TS/TR</a:t>
                      </a:r>
                    </a:p>
                  </a:txBody>
                  <a:tcPr marL="1440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72000" marR="0" lvl="0" indent="0" algn="l" defTabSz="914400" rtl="0" eaLnBrk="1" fontAlgn="base" latinLnBrk="0" hangingPunct="1">
                        <a:lnSpc>
                          <a:spcPct val="100000"/>
                        </a:lnSpc>
                        <a:spcBef>
                          <a:spcPct val="0"/>
                        </a:spcBef>
                        <a:spcAft>
                          <a:spcPct val="0"/>
                        </a:spcAft>
                        <a:buClrTx/>
                        <a:buSzTx/>
                        <a:buFontTx/>
                        <a:buNone/>
                        <a:tabLst/>
                      </a:pPr>
                      <a:r>
                        <a:rPr kumimoji="0" lang="en-GB" altLang="zh-CN" sz="1200" b="1" i="0" u="none" strike="noStrike" cap="none" normalizeH="0" baseline="0" dirty="0">
                          <a:ln>
                            <a:noFill/>
                          </a:ln>
                          <a:solidFill>
                            <a:schemeClr val="tx1"/>
                          </a:solidFill>
                          <a:effectLst/>
                          <a:latin typeface="+mn-lt"/>
                          <a:ea typeface="宋体" pitchFamily="2" charset="-122"/>
                          <a:cs typeface="Arial" panose="020B0604020202020204" pitchFamily="34" charset="0"/>
                        </a:rPr>
                        <a:t>Type</a:t>
                      </a:r>
                    </a:p>
                  </a:txBody>
                  <a:tcPr marL="1440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92D050"/>
                    </a:solidFill>
                  </a:tcPr>
                </a:tc>
                <a:extLst>
                  <a:ext uri="{0D108BD9-81ED-4DB2-BD59-A6C34878D82A}">
                    <a16:rowId xmlns:a16="http://schemas.microsoft.com/office/drawing/2014/main" val="10000"/>
                  </a:ext>
                </a:extLst>
              </a:tr>
              <a:tr h="479683">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rPr>
                        <a:t>1</a:t>
                      </a: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ctr">
                        <a:spcAft>
                          <a:spcPts val="0"/>
                        </a:spcAft>
                      </a:pPr>
                      <a:r>
                        <a:rPr lang="en-US" sz="1200" dirty="0">
                          <a:solidFill>
                            <a:srgbClr val="000000"/>
                          </a:solidFill>
                          <a:effectLst/>
                          <a:latin typeface="+mn-lt"/>
                          <a:ea typeface="宋体" panose="02010600030101010101" pitchFamily="2" charset="-122"/>
                        </a:rPr>
                        <a:t>CHSEG</a:t>
                      </a:r>
                      <a:endParaRPr lang="zh-CN" sz="1200" dirty="0">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spcAft>
                          <a:spcPts val="0"/>
                        </a:spcAft>
                      </a:pPr>
                      <a:r>
                        <a:rPr lang="en-US" sz="1200" dirty="0" err="1">
                          <a:solidFill>
                            <a:srgbClr val="000000"/>
                          </a:solidFill>
                          <a:effectLst/>
                          <a:latin typeface="+mn-lt"/>
                          <a:ea typeface="宋体" panose="02010600030101010101" pitchFamily="2" charset="-122"/>
                        </a:rPr>
                        <a:t>CHFSeg</a:t>
                      </a:r>
                      <a:endParaRPr lang="zh-CN" sz="1200" dirty="0">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spcAft>
                          <a:spcPts val="0"/>
                        </a:spcAft>
                      </a:pPr>
                      <a:r>
                        <a:rPr lang="en-US" sz="1200" dirty="0">
                          <a:solidFill>
                            <a:srgbClr val="000000"/>
                          </a:solidFill>
                          <a:effectLst/>
                          <a:latin typeface="+mn-lt"/>
                          <a:ea typeface="宋体" panose="02010600030101010101" pitchFamily="2" charset="-122"/>
                        </a:rPr>
                        <a:t>WID on CHF Segmentation</a:t>
                      </a:r>
                      <a:endParaRPr lang="zh-CN" sz="1200" dirty="0">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altLang="zh-CN" sz="1200" dirty="0">
                          <a:latin typeface="+mn-lt"/>
                        </a:rPr>
                        <a:t>1040012</a:t>
                      </a:r>
                      <a:endParaRPr lang="zh-CN" altLang="en-US" sz="1200" dirty="0">
                        <a:latin typeface="+mn-lt"/>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ctr">
                        <a:spcAft>
                          <a:spcPts val="0"/>
                        </a:spcAft>
                      </a:pPr>
                      <a:r>
                        <a:rPr lang="en-US" sz="1200" dirty="0">
                          <a:solidFill>
                            <a:srgbClr val="000000"/>
                          </a:solidFill>
                          <a:effectLst/>
                          <a:latin typeface="+mn-lt"/>
                          <a:ea typeface="宋体" panose="02010600030101010101" pitchFamily="2" charset="-122"/>
                        </a:rPr>
                        <a:t>Verizon</a:t>
                      </a:r>
                      <a:endParaRPr lang="zh-CN" sz="1200" dirty="0">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mn-lt"/>
                          <a:ea typeface="宋体" panose="02010600030101010101" pitchFamily="2" charset="-122"/>
                          <a:cs typeface="Arial" panose="020B0604020202020204" pitchFamily="34" charset="0"/>
                        </a:rPr>
                        <a:t>SP-241001</a:t>
                      </a:r>
                    </a:p>
                  </a:txBody>
                  <a:tcPr marL="9525" marR="9525" marT="9525"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rPr>
                        <a:t>TS 32.290/291</a:t>
                      </a:r>
                      <a:endParaRPr kumimoji="0" lang="zh-CN" altLang="en-US" sz="12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endParaRPr>
                    </a:p>
                  </a:txBody>
                  <a:tcPr marL="9525" marR="9525" marT="9525" marB="9525"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altLang="zh-CN" sz="1200" dirty="0">
                          <a:latin typeface="+mn-lt"/>
                        </a:rPr>
                        <a:t>WID</a:t>
                      </a:r>
                      <a:endParaRPr lang="zh-CN" altLang="en-US" sz="1200" dirty="0">
                        <a:latin typeface="+mn-lt"/>
                      </a:endParaRPr>
                    </a:p>
                  </a:txBody>
                  <a:tcPr marL="0" marR="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03470688"/>
                  </a:ext>
                </a:extLst>
              </a:tr>
              <a:tr h="479683">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rPr>
                        <a:t>2</a:t>
                      </a: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spcAft>
                          <a:spcPts val="0"/>
                        </a:spcAft>
                      </a:pPr>
                      <a:r>
                        <a:rPr lang="en-US" sz="1200" dirty="0">
                          <a:solidFill>
                            <a:srgbClr val="000000"/>
                          </a:solidFill>
                          <a:effectLst/>
                          <a:latin typeface="+mn-lt"/>
                          <a:ea typeface="宋体" panose="02010600030101010101" pitchFamily="2" charset="-122"/>
                        </a:rPr>
                        <a:t>SATCH</a:t>
                      </a:r>
                      <a:endParaRPr lang="zh-CN" sz="1200" dirty="0">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spcAft>
                          <a:spcPts val="0"/>
                        </a:spcAft>
                      </a:pPr>
                      <a:r>
                        <a:rPr lang="en-US" sz="1200" dirty="0">
                          <a:solidFill>
                            <a:srgbClr val="000000"/>
                          </a:solidFill>
                          <a:effectLst/>
                          <a:latin typeface="+mn-lt"/>
                          <a:ea typeface="宋体" panose="02010600030101010101" pitchFamily="2" charset="-122"/>
                        </a:rPr>
                        <a:t>FS_5GSAT_Ph3_CH</a:t>
                      </a:r>
                      <a:endParaRPr lang="zh-CN" sz="1200" dirty="0">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spcAft>
                          <a:spcPts val="0"/>
                        </a:spcAft>
                      </a:pPr>
                      <a:r>
                        <a:rPr lang="en-US" sz="1200" dirty="0">
                          <a:solidFill>
                            <a:srgbClr val="000000"/>
                          </a:solidFill>
                          <a:effectLst/>
                          <a:latin typeface="+mn-lt"/>
                          <a:ea typeface="宋体" panose="02010600030101010101" pitchFamily="2" charset="-122"/>
                        </a:rPr>
                        <a:t>Study on charging aspects of satellite access Phase 3</a:t>
                      </a:r>
                      <a:endParaRPr lang="zh-CN" sz="1200" dirty="0">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r>
                        <a:rPr lang="en-US" altLang="zh-CN" sz="1200" dirty="0">
                          <a:latin typeface="+mn-lt"/>
                        </a:rPr>
                        <a:t>1040014</a:t>
                      </a:r>
                      <a:endParaRPr lang="zh-CN" altLang="en-US" sz="1200" dirty="0">
                        <a:latin typeface="+mn-lt"/>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algn="ctr" defTabSz="1219170" rtl="0" eaLnBrk="1" latinLnBrk="0" hangingPunct="1">
                        <a:spcAft>
                          <a:spcPts val="0"/>
                        </a:spcAft>
                      </a:pPr>
                      <a:r>
                        <a:rPr lang="en-US" sz="1200" kern="1200" dirty="0">
                          <a:solidFill>
                            <a:srgbClr val="000000"/>
                          </a:solidFill>
                          <a:effectLst/>
                          <a:latin typeface="+mn-lt"/>
                          <a:ea typeface="宋体" panose="02010600030101010101" pitchFamily="2" charset="-122"/>
                          <a:cs typeface="+mn-cs"/>
                        </a:rPr>
                        <a:t>CATT</a:t>
                      </a:r>
                      <a:endParaRPr lang="zh-CN" altLang="en-US" sz="1200" kern="1200" dirty="0">
                        <a:solidFill>
                          <a:srgbClr val="000000"/>
                        </a:solidFill>
                        <a:effectLst/>
                        <a:latin typeface="+mn-lt"/>
                        <a:ea typeface="宋体" panose="02010600030101010101" pitchFamily="2" charset="-122"/>
                        <a:cs typeface="+mn-cs"/>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2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rPr>
                        <a:t>SP-240980</a:t>
                      </a:r>
                    </a:p>
                  </a:txBody>
                  <a:tcPr marL="9525" marR="9525" marT="9525"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rPr>
                        <a:t>TR 28.846</a:t>
                      </a:r>
                      <a:endParaRPr kumimoji="0" lang="zh-CN" altLang="en-US" sz="12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endParaRPr>
                    </a:p>
                  </a:txBody>
                  <a:tcPr marL="9525" marR="9525" marT="9525" marB="9525"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r>
                        <a:rPr lang="en-US" altLang="zh-CN" sz="1200" dirty="0">
                          <a:latin typeface="+mn-lt"/>
                        </a:rPr>
                        <a:t>SID</a:t>
                      </a:r>
                      <a:endParaRPr lang="zh-CN" altLang="en-US" sz="1200" dirty="0">
                        <a:latin typeface="+mn-lt"/>
                      </a:endParaRPr>
                    </a:p>
                  </a:txBody>
                  <a:tcPr marL="0" marR="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01"/>
                  </a:ext>
                </a:extLst>
              </a:tr>
              <a:tr h="479683">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rPr>
                        <a:t>3</a:t>
                      </a: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spcAft>
                          <a:spcPts val="0"/>
                        </a:spcAft>
                      </a:pPr>
                      <a:r>
                        <a:rPr lang="en-US" sz="1200" dirty="0">
                          <a:solidFill>
                            <a:srgbClr val="000000"/>
                          </a:solidFill>
                          <a:effectLst/>
                          <a:latin typeface="+mn-lt"/>
                          <a:ea typeface="宋体" panose="02010600030101010101" pitchFamily="2" charset="-122"/>
                        </a:rPr>
                        <a:t>CAPCH</a:t>
                      </a:r>
                      <a:endParaRPr lang="zh-CN" sz="1200" dirty="0">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spcAft>
                          <a:spcPts val="0"/>
                        </a:spcAft>
                      </a:pPr>
                      <a:r>
                        <a:rPr lang="en-US" sz="1200" dirty="0">
                          <a:solidFill>
                            <a:srgbClr val="000000"/>
                          </a:solidFill>
                          <a:effectLst/>
                          <a:latin typeface="+mn-lt"/>
                          <a:ea typeface="宋体" panose="02010600030101010101" pitchFamily="2" charset="-122"/>
                        </a:rPr>
                        <a:t>FS_CAPIF_CH</a:t>
                      </a:r>
                      <a:endParaRPr lang="zh-CN" sz="1200" dirty="0">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spcAft>
                          <a:spcPts val="0"/>
                        </a:spcAft>
                      </a:pPr>
                      <a:r>
                        <a:rPr lang="en-US" sz="1200" dirty="0">
                          <a:solidFill>
                            <a:srgbClr val="000000"/>
                          </a:solidFill>
                          <a:effectLst/>
                          <a:latin typeface="+mn-lt"/>
                          <a:ea typeface="宋体" panose="02010600030101010101" pitchFamily="2" charset="-122"/>
                        </a:rPr>
                        <a:t>Study on Charging Aspects of CAPIF </a:t>
                      </a:r>
                      <a:endParaRPr lang="zh-CN" sz="1200" dirty="0">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r>
                        <a:rPr lang="en-US" altLang="zh-CN" sz="1200" dirty="0">
                          <a:latin typeface="+mn-lt"/>
                        </a:rPr>
                        <a:t>1040015</a:t>
                      </a:r>
                      <a:endParaRPr lang="zh-CN" altLang="en-US" sz="1200" dirty="0">
                        <a:latin typeface="+mn-lt"/>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algn="ctr" defTabSz="1219170" rtl="0" eaLnBrk="1" latinLnBrk="0" hangingPunct="1">
                        <a:spcAft>
                          <a:spcPts val="0"/>
                        </a:spcAft>
                      </a:pPr>
                      <a:r>
                        <a:rPr lang="en-US" sz="1200" kern="1200" dirty="0">
                          <a:solidFill>
                            <a:srgbClr val="000000"/>
                          </a:solidFill>
                          <a:effectLst/>
                          <a:latin typeface="+mn-lt"/>
                          <a:ea typeface="宋体" panose="02010600030101010101" pitchFamily="2" charset="-122"/>
                          <a:cs typeface="+mn-cs"/>
                        </a:rPr>
                        <a:t>Nokia</a:t>
                      </a:r>
                      <a:endParaRPr lang="zh-CN" altLang="en-US" sz="1200" kern="1200" dirty="0">
                        <a:solidFill>
                          <a:srgbClr val="000000"/>
                        </a:solidFill>
                        <a:effectLst/>
                        <a:latin typeface="+mn-lt"/>
                        <a:ea typeface="宋体" panose="02010600030101010101" pitchFamily="2" charset="-122"/>
                        <a:cs typeface="+mn-cs"/>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mn-lt"/>
                          <a:ea typeface="宋体" panose="02010600030101010101" pitchFamily="2" charset="-122"/>
                          <a:cs typeface="Arial" panose="020B0604020202020204" pitchFamily="34" charset="0"/>
                        </a:rPr>
                        <a:t>SP-240981</a:t>
                      </a:r>
                    </a:p>
                  </a:txBody>
                  <a:tcPr marL="9525" marR="9525" marT="9525"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dirty="0">
                          <a:ln>
                            <a:noFill/>
                          </a:ln>
                          <a:solidFill>
                            <a:prstClr val="black"/>
                          </a:solidFill>
                          <a:effectLst/>
                          <a:uLnTx/>
                          <a:uFillTx/>
                          <a:latin typeface="+mn-lt"/>
                          <a:ea typeface="+mn-ea"/>
                          <a:cs typeface="Arial" panose="020B0604020202020204" pitchFamily="34" charset="0"/>
                        </a:rPr>
                        <a:t>TR 28.849</a:t>
                      </a:r>
                      <a:endParaRPr kumimoji="0" lang="zh-CN" altLang="en-US" sz="12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endParaRPr>
                    </a:p>
                  </a:txBody>
                  <a:tcPr marL="9525" marR="9525" marT="9525" marB="9525"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r>
                        <a:rPr lang="en-US" altLang="zh-CN" sz="1200" dirty="0">
                          <a:latin typeface="+mn-lt"/>
                        </a:rPr>
                        <a:t>SID</a:t>
                      </a:r>
                      <a:endParaRPr lang="zh-CN" altLang="en-US" sz="1200" dirty="0">
                        <a:latin typeface="+mn-lt"/>
                      </a:endParaRPr>
                    </a:p>
                  </a:txBody>
                  <a:tcPr marL="0" marR="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3412593508"/>
                  </a:ext>
                </a:extLst>
              </a:tr>
              <a:tr h="479683">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rPr>
                        <a:t>4</a:t>
                      </a: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spcAft>
                          <a:spcPts val="0"/>
                        </a:spcAft>
                      </a:pPr>
                      <a:r>
                        <a:rPr lang="en-US" sz="1200" dirty="0">
                          <a:solidFill>
                            <a:srgbClr val="000000"/>
                          </a:solidFill>
                          <a:effectLst/>
                          <a:latin typeface="+mn-lt"/>
                          <a:ea typeface="宋体" panose="02010600030101010101" pitchFamily="2" charset="-122"/>
                        </a:rPr>
                        <a:t>RTCCH</a:t>
                      </a:r>
                      <a:endParaRPr lang="zh-CN" sz="1200" dirty="0">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spcAft>
                          <a:spcPts val="0"/>
                        </a:spcAft>
                      </a:pPr>
                      <a:r>
                        <a:rPr lang="en-US" sz="1200" dirty="0">
                          <a:solidFill>
                            <a:srgbClr val="000000"/>
                          </a:solidFill>
                          <a:effectLst/>
                          <a:latin typeface="+mn-lt"/>
                          <a:ea typeface="宋体" panose="02010600030101010101" pitchFamily="2" charset="-122"/>
                        </a:rPr>
                        <a:t>FS_NG_RTC_Ph2_CH</a:t>
                      </a:r>
                      <a:endParaRPr lang="zh-CN" sz="1200" dirty="0">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spcAft>
                          <a:spcPts val="0"/>
                        </a:spcAft>
                      </a:pPr>
                      <a:r>
                        <a:rPr lang="en-US" sz="1200" dirty="0">
                          <a:solidFill>
                            <a:srgbClr val="000000"/>
                          </a:solidFill>
                          <a:effectLst/>
                          <a:latin typeface="+mn-lt"/>
                          <a:ea typeface="宋体" panose="02010600030101010101" pitchFamily="2" charset="-122"/>
                        </a:rPr>
                        <a:t>Study on Charging aspects of next generation real time communication services phase 2</a:t>
                      </a:r>
                      <a:endParaRPr lang="zh-CN" sz="1200" dirty="0">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r>
                        <a:rPr lang="en-US" altLang="zh-CN" sz="1200" dirty="0">
                          <a:latin typeface="+mn-lt"/>
                        </a:rPr>
                        <a:t>1040016</a:t>
                      </a:r>
                      <a:endParaRPr lang="zh-CN" altLang="en-US" sz="1200" dirty="0">
                        <a:latin typeface="+mn-lt"/>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spcAft>
                          <a:spcPts val="0"/>
                        </a:spcAft>
                      </a:pPr>
                      <a:r>
                        <a:rPr lang="en-US" altLang="zh-CN" sz="1200" dirty="0">
                          <a:solidFill>
                            <a:srgbClr val="000000"/>
                          </a:solidFill>
                          <a:effectLst/>
                          <a:latin typeface="+mn-lt"/>
                          <a:ea typeface="宋体" panose="02010600030101010101" pitchFamily="2" charset="-122"/>
                        </a:rPr>
                        <a:t>CMCC</a:t>
                      </a:r>
                      <a:br>
                        <a:rPr lang="en-US" sz="1200" dirty="0">
                          <a:solidFill>
                            <a:srgbClr val="000000"/>
                          </a:solidFill>
                          <a:effectLst/>
                          <a:latin typeface="+mn-lt"/>
                          <a:ea typeface="宋体" panose="02010600030101010101" pitchFamily="2" charset="-122"/>
                        </a:rPr>
                      </a:br>
                      <a:endParaRPr lang="zh-CN" sz="1200" dirty="0">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mn-lt"/>
                          <a:ea typeface="宋体" panose="02010600030101010101" pitchFamily="2" charset="-122"/>
                          <a:cs typeface="Arial" panose="020B0604020202020204" pitchFamily="34" charset="0"/>
                        </a:rPr>
                        <a:t>SP-240982</a:t>
                      </a:r>
                    </a:p>
                  </a:txBody>
                  <a:tcPr marL="9525" marR="9525" marT="9525"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dirty="0">
                          <a:ln>
                            <a:noFill/>
                          </a:ln>
                          <a:solidFill>
                            <a:prstClr val="black"/>
                          </a:solidFill>
                          <a:effectLst/>
                          <a:uLnTx/>
                          <a:uFillTx/>
                          <a:latin typeface="+mn-lt"/>
                          <a:ea typeface="+mn-ea"/>
                          <a:cs typeface="Arial" panose="020B0604020202020204" pitchFamily="34" charset="0"/>
                        </a:rPr>
                        <a:t>TR 28.851</a:t>
                      </a:r>
                      <a:endParaRPr kumimoji="0" lang="zh-CN" altLang="en-US" sz="1200" b="0" i="0" u="none" strike="noStrike" kern="1200" cap="none" spc="0" normalizeH="0" baseline="0" dirty="0">
                        <a:ln>
                          <a:noFill/>
                        </a:ln>
                        <a:solidFill>
                          <a:prstClr val="black"/>
                        </a:solidFill>
                        <a:effectLst/>
                        <a:uLnTx/>
                        <a:uFillTx/>
                        <a:latin typeface="+mn-lt"/>
                        <a:ea typeface="+mn-ea"/>
                        <a:cs typeface="Arial" panose="020B0604020202020204" pitchFamily="34" charset="0"/>
                      </a:endParaRPr>
                    </a:p>
                  </a:txBody>
                  <a:tcPr marL="9525" marR="9525" marT="9525" marB="9525"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r>
                        <a:rPr lang="en-US" altLang="zh-CN" sz="1200" dirty="0">
                          <a:latin typeface="+mn-lt"/>
                        </a:rPr>
                        <a:t>SID</a:t>
                      </a:r>
                      <a:endParaRPr lang="zh-CN" altLang="en-US" sz="1200" dirty="0">
                        <a:latin typeface="+mn-lt"/>
                      </a:endParaRPr>
                    </a:p>
                  </a:txBody>
                  <a:tcPr marL="0" marR="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3238684027"/>
                  </a:ext>
                </a:extLst>
              </a:tr>
              <a:tr h="479683">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rPr>
                        <a:t>5</a:t>
                      </a: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spcAft>
                          <a:spcPts val="0"/>
                        </a:spcAft>
                      </a:pPr>
                      <a:r>
                        <a:rPr lang="en-US" sz="1200" dirty="0">
                          <a:solidFill>
                            <a:srgbClr val="000000"/>
                          </a:solidFill>
                          <a:effectLst/>
                          <a:latin typeface="+mn-lt"/>
                          <a:ea typeface="宋体" panose="02010600030101010101" pitchFamily="2" charset="-122"/>
                        </a:rPr>
                        <a:t>UASCH</a:t>
                      </a:r>
                      <a:endParaRPr lang="zh-CN" sz="1200" dirty="0">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spcAft>
                          <a:spcPts val="0"/>
                        </a:spcAft>
                      </a:pPr>
                      <a:r>
                        <a:rPr lang="en-US" sz="1200" dirty="0">
                          <a:solidFill>
                            <a:srgbClr val="000000"/>
                          </a:solidFill>
                          <a:effectLst/>
                          <a:latin typeface="+mn-lt"/>
                          <a:ea typeface="宋体" panose="02010600030101010101" pitchFamily="2" charset="-122"/>
                        </a:rPr>
                        <a:t>FS_UAS_CH</a:t>
                      </a:r>
                      <a:endParaRPr lang="zh-CN" sz="1200" dirty="0">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spcAft>
                          <a:spcPts val="0"/>
                        </a:spcAft>
                      </a:pPr>
                      <a:r>
                        <a:rPr lang="en-US" sz="1200" dirty="0">
                          <a:solidFill>
                            <a:srgbClr val="000000"/>
                          </a:solidFill>
                          <a:effectLst/>
                          <a:latin typeface="+mn-lt"/>
                          <a:ea typeface="宋体" panose="02010600030101010101" pitchFamily="2" charset="-122"/>
                        </a:rPr>
                        <a:t>Study on Charging aspects of </a:t>
                      </a:r>
                      <a:r>
                        <a:rPr lang="en-US" sz="1200" dirty="0" err="1">
                          <a:solidFill>
                            <a:srgbClr val="000000"/>
                          </a:solidFill>
                          <a:effectLst/>
                          <a:latin typeface="+mn-lt"/>
                          <a:ea typeface="宋体" panose="02010600030101010101" pitchFamily="2" charset="-122"/>
                        </a:rPr>
                        <a:t>Uncrewed</a:t>
                      </a:r>
                      <a:r>
                        <a:rPr lang="en-US" sz="1200" dirty="0">
                          <a:solidFill>
                            <a:srgbClr val="000000"/>
                          </a:solidFill>
                          <a:effectLst/>
                          <a:latin typeface="+mn-lt"/>
                          <a:ea typeface="宋体" panose="02010600030101010101" pitchFamily="2" charset="-122"/>
                        </a:rPr>
                        <a:t> Aerial Vehicle</a:t>
                      </a:r>
                      <a:endParaRPr lang="zh-CN" sz="1200" dirty="0">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r>
                        <a:rPr lang="en-US" altLang="zh-CN" sz="1200" dirty="0">
                          <a:latin typeface="+mn-lt"/>
                        </a:rPr>
                        <a:t>1040017</a:t>
                      </a:r>
                      <a:endParaRPr lang="zh-CN" altLang="en-US" sz="1200" dirty="0">
                        <a:latin typeface="+mn-lt"/>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spcAft>
                          <a:spcPts val="0"/>
                        </a:spcAft>
                      </a:pPr>
                      <a:r>
                        <a:rPr lang="en-US" altLang="zh-CN" sz="1200" dirty="0">
                          <a:solidFill>
                            <a:srgbClr val="000000"/>
                          </a:solidFill>
                          <a:effectLst/>
                          <a:latin typeface="+mn-lt"/>
                          <a:ea typeface="宋体" panose="02010600030101010101" pitchFamily="2" charset="-122"/>
                        </a:rPr>
                        <a:t>CMCC</a:t>
                      </a:r>
                      <a:endParaRPr lang="zh-CN" sz="1200" dirty="0">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2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rPr>
                        <a:t>SP-240983</a:t>
                      </a:r>
                    </a:p>
                  </a:txBody>
                  <a:tcPr marL="9525" marR="9525" marT="9525"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dirty="0">
                          <a:ln>
                            <a:noFill/>
                          </a:ln>
                          <a:solidFill>
                            <a:prstClr val="black"/>
                          </a:solidFill>
                          <a:effectLst/>
                          <a:uLnTx/>
                          <a:uFillTx/>
                          <a:latin typeface="+mn-lt"/>
                          <a:ea typeface="+mn-ea"/>
                          <a:cs typeface="Arial" panose="020B0604020202020204" pitchFamily="34" charset="0"/>
                        </a:rPr>
                        <a:t>TR 28.853</a:t>
                      </a:r>
                      <a:endParaRPr kumimoji="0" lang="zh-CN" altLang="en-US" sz="1200" b="0" i="0" u="none" strike="noStrike" kern="1200" cap="none" spc="0" normalizeH="0" baseline="0" dirty="0">
                        <a:ln>
                          <a:noFill/>
                        </a:ln>
                        <a:solidFill>
                          <a:prstClr val="black"/>
                        </a:solidFill>
                        <a:effectLst/>
                        <a:uLnTx/>
                        <a:uFillTx/>
                        <a:latin typeface="+mn-lt"/>
                        <a:ea typeface="+mn-ea"/>
                        <a:cs typeface="Arial" panose="020B0604020202020204" pitchFamily="34" charset="0"/>
                      </a:endParaRPr>
                    </a:p>
                  </a:txBody>
                  <a:tcPr marL="9525" marR="9525" marT="9525" marB="9525"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r>
                        <a:rPr lang="en-US" altLang="zh-CN" sz="1200" dirty="0">
                          <a:latin typeface="+mn-lt"/>
                        </a:rPr>
                        <a:t>SID</a:t>
                      </a:r>
                      <a:endParaRPr lang="zh-CN" altLang="en-US" sz="1200" dirty="0">
                        <a:latin typeface="+mn-lt"/>
                      </a:endParaRPr>
                    </a:p>
                  </a:txBody>
                  <a:tcPr marL="0" marR="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4097875355"/>
                  </a:ext>
                </a:extLst>
              </a:tr>
              <a:tr h="479683">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rPr>
                        <a:t>6</a:t>
                      </a: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spcAft>
                          <a:spcPts val="0"/>
                        </a:spcAft>
                      </a:pPr>
                      <a:r>
                        <a:rPr lang="en-US" sz="1200" dirty="0">
                          <a:solidFill>
                            <a:srgbClr val="000000"/>
                          </a:solidFill>
                          <a:effectLst/>
                          <a:latin typeface="+mn-lt"/>
                          <a:ea typeface="宋体" panose="02010600030101010101" pitchFamily="2" charset="-122"/>
                        </a:rPr>
                        <a:t>RAGCH</a:t>
                      </a:r>
                      <a:endParaRPr lang="zh-CN" sz="1200" dirty="0">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spcAft>
                          <a:spcPts val="0"/>
                        </a:spcAft>
                      </a:pPr>
                      <a:r>
                        <a:rPr lang="en-US" sz="1200" dirty="0" err="1">
                          <a:solidFill>
                            <a:srgbClr val="000000"/>
                          </a:solidFill>
                          <a:effectLst/>
                          <a:latin typeface="+mn-lt"/>
                          <a:ea typeface="宋体" panose="02010600030101010101" pitchFamily="2" charset="-122"/>
                        </a:rPr>
                        <a:t>Ranging_SL_CH</a:t>
                      </a:r>
                      <a:endParaRPr lang="zh-CN" sz="1200" dirty="0">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spcAft>
                          <a:spcPts val="0"/>
                        </a:spcAft>
                      </a:pPr>
                      <a:r>
                        <a:rPr lang="en-US" sz="1200" dirty="0">
                          <a:solidFill>
                            <a:srgbClr val="000000"/>
                          </a:solidFill>
                          <a:effectLst/>
                          <a:latin typeface="+mn-lt"/>
                          <a:ea typeface="宋体" panose="02010600030101010101" pitchFamily="2" charset="-122"/>
                        </a:rPr>
                        <a:t>WID on Charging Aspects of Ranging and </a:t>
                      </a:r>
                      <a:r>
                        <a:rPr lang="en-US" sz="1200" dirty="0" err="1">
                          <a:solidFill>
                            <a:srgbClr val="000000"/>
                          </a:solidFill>
                          <a:effectLst/>
                          <a:latin typeface="+mn-lt"/>
                          <a:ea typeface="宋体" panose="02010600030101010101" pitchFamily="2" charset="-122"/>
                        </a:rPr>
                        <a:t>Sidelink</a:t>
                      </a:r>
                      <a:r>
                        <a:rPr lang="en-US" sz="1200" dirty="0">
                          <a:solidFill>
                            <a:srgbClr val="000000"/>
                          </a:solidFill>
                          <a:effectLst/>
                          <a:latin typeface="+mn-lt"/>
                          <a:ea typeface="宋体" panose="02010600030101010101" pitchFamily="2" charset="-122"/>
                        </a:rPr>
                        <a:t> Positioning</a:t>
                      </a:r>
                      <a:endParaRPr lang="zh-CN" sz="1200" dirty="0">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r>
                        <a:rPr lang="en-US" altLang="zh-CN" sz="1200" dirty="0">
                          <a:latin typeface="+mn-lt"/>
                        </a:rPr>
                        <a:t>1040013</a:t>
                      </a:r>
                      <a:endParaRPr lang="zh-CN" altLang="en-US" sz="1200" dirty="0">
                        <a:latin typeface="+mn-lt"/>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spcAft>
                          <a:spcPts val="0"/>
                        </a:spcAft>
                      </a:pPr>
                      <a:r>
                        <a:rPr lang="en-US" sz="1200" dirty="0">
                          <a:solidFill>
                            <a:srgbClr val="000000"/>
                          </a:solidFill>
                          <a:effectLst/>
                          <a:latin typeface="+mn-lt"/>
                          <a:ea typeface="宋体" panose="02010600030101010101" pitchFamily="2" charset="-122"/>
                        </a:rPr>
                        <a:t>China Telecom</a:t>
                      </a:r>
                      <a:endParaRPr lang="zh-CN" sz="1200" dirty="0">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mn-lt"/>
                          <a:ea typeface="宋体" panose="02010600030101010101" pitchFamily="2" charset="-122"/>
                          <a:cs typeface="Arial" panose="020B0604020202020204" pitchFamily="34" charset="0"/>
                        </a:rPr>
                        <a:t>SP-241002</a:t>
                      </a:r>
                    </a:p>
                  </a:txBody>
                  <a:tcPr marL="9525" marR="9525" marT="9525"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rPr>
                        <a:t>TS 32.240/290/</a:t>
                      </a:r>
                    </a:p>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rPr>
                        <a:t>271/291/298</a:t>
                      </a:r>
                      <a:endParaRPr kumimoji="0" lang="zh-CN" altLang="en-US" sz="12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endParaRPr>
                    </a:p>
                  </a:txBody>
                  <a:tcPr marL="9525" marR="9525" marT="9525" marB="9525"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r>
                        <a:rPr lang="en-US" altLang="zh-CN" sz="1200" dirty="0">
                          <a:latin typeface="+mn-lt"/>
                        </a:rPr>
                        <a:t>WID</a:t>
                      </a:r>
                      <a:endParaRPr lang="zh-CN" altLang="en-US" sz="1200" dirty="0">
                        <a:latin typeface="+mn-lt"/>
                      </a:endParaRPr>
                    </a:p>
                  </a:txBody>
                  <a:tcPr marL="0" marR="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382216308"/>
                  </a:ext>
                </a:extLst>
              </a:tr>
              <a:tr h="479683">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rPr>
                        <a:t>7</a:t>
                      </a: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spcAft>
                          <a:spcPts val="0"/>
                        </a:spcAft>
                      </a:pPr>
                      <a:r>
                        <a:rPr lang="en-US" sz="1200" dirty="0">
                          <a:solidFill>
                            <a:srgbClr val="000000"/>
                          </a:solidFill>
                          <a:effectLst/>
                          <a:latin typeface="+mn-lt"/>
                          <a:ea typeface="宋体" panose="02010600030101010101" pitchFamily="2" charset="-122"/>
                        </a:rPr>
                        <a:t>EESCH</a:t>
                      </a:r>
                      <a:endParaRPr lang="zh-CN" sz="1200" dirty="0">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spcAft>
                          <a:spcPts val="0"/>
                        </a:spcAft>
                      </a:pPr>
                      <a:r>
                        <a:rPr lang="en-US" sz="1200" dirty="0" err="1">
                          <a:solidFill>
                            <a:srgbClr val="000000"/>
                          </a:solidFill>
                          <a:effectLst/>
                          <a:latin typeface="+mn-lt"/>
                          <a:ea typeface="宋体" panose="02010600030101010101" pitchFamily="2" charset="-122"/>
                        </a:rPr>
                        <a:t>EnergySys_CH</a:t>
                      </a:r>
                      <a:endParaRPr lang="zh-CN" sz="1200" dirty="0">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spcAft>
                          <a:spcPts val="0"/>
                        </a:spcAft>
                      </a:pPr>
                      <a:r>
                        <a:rPr lang="en-US" sz="1200" dirty="0">
                          <a:solidFill>
                            <a:srgbClr val="000000"/>
                          </a:solidFill>
                          <a:effectLst/>
                          <a:latin typeface="+mn-lt"/>
                          <a:ea typeface="宋体" panose="02010600030101010101" pitchFamily="2" charset="-122"/>
                        </a:rPr>
                        <a:t>WID on Charging Aspects for Energy Efficiency of 5G</a:t>
                      </a:r>
                      <a:endParaRPr lang="zh-CN" sz="1200" dirty="0">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r>
                        <a:rPr lang="en-US" altLang="zh-CN" sz="1200" dirty="0">
                          <a:latin typeface="+mn-lt"/>
                        </a:rPr>
                        <a:t>1040018</a:t>
                      </a:r>
                      <a:endParaRPr lang="zh-CN" altLang="en-US" sz="1200" dirty="0">
                        <a:latin typeface="+mn-lt"/>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spcAft>
                          <a:spcPts val="0"/>
                        </a:spcAft>
                      </a:pPr>
                      <a:r>
                        <a:rPr lang="en-US" sz="1200" dirty="0">
                          <a:solidFill>
                            <a:srgbClr val="000000"/>
                          </a:solidFill>
                          <a:effectLst/>
                          <a:latin typeface="+mn-lt"/>
                          <a:ea typeface="宋体" panose="02010600030101010101" pitchFamily="2" charset="-122"/>
                        </a:rPr>
                        <a:t>Huawei</a:t>
                      </a:r>
                      <a:br>
                        <a:rPr lang="en-US" sz="1200" dirty="0">
                          <a:solidFill>
                            <a:srgbClr val="000000"/>
                          </a:solidFill>
                          <a:effectLst/>
                          <a:latin typeface="+mn-lt"/>
                          <a:ea typeface="宋体" panose="02010600030101010101" pitchFamily="2" charset="-122"/>
                        </a:rPr>
                      </a:br>
                      <a:endParaRPr lang="zh-CN" sz="1200" dirty="0">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mn-lt"/>
                          <a:ea typeface="宋体" panose="02010600030101010101" pitchFamily="2" charset="-122"/>
                          <a:cs typeface="Arial" panose="020B0604020202020204" pitchFamily="34" charset="0"/>
                        </a:rPr>
                        <a:t>SP-241003</a:t>
                      </a:r>
                    </a:p>
                  </a:txBody>
                  <a:tcPr marL="9525" marR="9525" marT="9525"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rPr>
                        <a:t>TS 28.201/202</a:t>
                      </a:r>
                    </a:p>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rPr>
                        <a:t>TS 32.240/291/298</a:t>
                      </a:r>
                      <a:endParaRPr kumimoji="0" lang="zh-CN" altLang="en-US" sz="12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endParaRPr>
                    </a:p>
                  </a:txBody>
                  <a:tcPr marL="9525" marR="9525" marT="9525" marB="9525"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r>
                        <a:rPr lang="en-US" altLang="zh-CN" sz="1200" dirty="0">
                          <a:latin typeface="+mn-lt"/>
                        </a:rPr>
                        <a:t>WID</a:t>
                      </a:r>
                      <a:endParaRPr lang="zh-CN" altLang="en-US" sz="1200" dirty="0">
                        <a:latin typeface="+mn-lt"/>
                      </a:endParaRPr>
                    </a:p>
                  </a:txBody>
                  <a:tcPr marL="0" marR="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2862924741"/>
                  </a:ext>
                </a:extLst>
              </a:tr>
              <a:tr h="479683">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rPr>
                        <a:t>8</a:t>
                      </a: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spcAft>
                          <a:spcPts val="0"/>
                        </a:spcAft>
                      </a:pPr>
                      <a:r>
                        <a:rPr lang="en-US" sz="1200" dirty="0">
                          <a:solidFill>
                            <a:srgbClr val="000000"/>
                          </a:solidFill>
                          <a:effectLst/>
                          <a:latin typeface="+mn-lt"/>
                          <a:ea typeface="宋体" panose="02010600030101010101" pitchFamily="2" charset="-122"/>
                        </a:rPr>
                        <a:t>NSCH</a:t>
                      </a:r>
                      <a:endParaRPr lang="zh-CN" sz="1200" dirty="0">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spcAft>
                          <a:spcPts val="0"/>
                        </a:spcAft>
                      </a:pPr>
                      <a:r>
                        <a:rPr lang="en-US" sz="1200" dirty="0" err="1">
                          <a:solidFill>
                            <a:srgbClr val="000000"/>
                          </a:solidFill>
                          <a:effectLst/>
                          <a:latin typeface="+mn-lt"/>
                          <a:ea typeface="宋体" panose="02010600030101010101" pitchFamily="2" charset="-122"/>
                        </a:rPr>
                        <a:t>NetShare_CH</a:t>
                      </a:r>
                      <a:endParaRPr lang="zh-CN" sz="1200" dirty="0">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spcAft>
                          <a:spcPts val="0"/>
                        </a:spcAft>
                      </a:pPr>
                      <a:r>
                        <a:rPr lang="en-US" sz="1200" dirty="0">
                          <a:solidFill>
                            <a:srgbClr val="000000"/>
                          </a:solidFill>
                          <a:effectLst/>
                          <a:latin typeface="+mn-lt"/>
                          <a:ea typeface="宋体" panose="02010600030101010101" pitchFamily="2" charset="-122"/>
                        </a:rPr>
                        <a:t>WID on Charging enhancement for indirect network sharing</a:t>
                      </a:r>
                      <a:endParaRPr lang="zh-CN" sz="1200" dirty="0">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r>
                        <a:rPr lang="en-US" altLang="zh-CN" sz="1200" dirty="0">
                          <a:latin typeface="+mn-lt"/>
                        </a:rPr>
                        <a:t>1040019</a:t>
                      </a:r>
                      <a:endParaRPr lang="zh-CN" altLang="en-US" sz="1200" dirty="0">
                        <a:latin typeface="+mn-lt"/>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spcAft>
                          <a:spcPts val="0"/>
                        </a:spcAft>
                      </a:pPr>
                      <a:r>
                        <a:rPr lang="en-US" sz="1200" dirty="0">
                          <a:solidFill>
                            <a:srgbClr val="000000"/>
                          </a:solidFill>
                          <a:effectLst/>
                          <a:latin typeface="+mn-lt"/>
                          <a:ea typeface="宋体" panose="02010600030101010101" pitchFamily="2" charset="-122"/>
                        </a:rPr>
                        <a:t>Ericsson</a:t>
                      </a:r>
                      <a:endParaRPr lang="zh-CN" sz="1200" dirty="0">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mn-lt"/>
                          <a:ea typeface="宋体" panose="02010600030101010101" pitchFamily="2" charset="-122"/>
                          <a:cs typeface="Arial" panose="020B0604020202020204" pitchFamily="34" charset="0"/>
                        </a:rPr>
                        <a:t>SP-241004</a:t>
                      </a:r>
                    </a:p>
                  </a:txBody>
                  <a:tcPr marL="9525" marR="9525" marT="9525"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rPr>
                        <a:t>TS 32.240/255/256</a:t>
                      </a:r>
                      <a:endParaRPr kumimoji="0" lang="zh-CN" altLang="en-US" sz="12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endParaRPr>
                    </a:p>
                  </a:txBody>
                  <a:tcPr marL="9525" marR="9525" marT="9525" marB="9525"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r>
                        <a:rPr lang="en-US" altLang="zh-CN" sz="1200" dirty="0">
                          <a:latin typeface="+mn-lt"/>
                        </a:rPr>
                        <a:t>WID</a:t>
                      </a:r>
                      <a:endParaRPr lang="zh-CN" altLang="en-US" sz="1200" dirty="0">
                        <a:latin typeface="+mn-lt"/>
                      </a:endParaRPr>
                    </a:p>
                  </a:txBody>
                  <a:tcPr marL="0" marR="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492136518"/>
                  </a:ext>
                </a:extLst>
              </a:tr>
              <a:tr h="479683">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rPr>
                        <a:t>9</a:t>
                      </a: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spcAft>
                          <a:spcPts val="0"/>
                        </a:spcAft>
                      </a:pPr>
                      <a:r>
                        <a:rPr lang="en-US" altLang="zh-CN" sz="1200" dirty="0">
                          <a:solidFill>
                            <a:srgbClr val="0000FF"/>
                          </a:solidFill>
                          <a:effectLst/>
                          <a:latin typeface="+mn-lt"/>
                          <a:ea typeface="宋体" panose="02010600030101010101" pitchFamily="2" charset="-122"/>
                        </a:rPr>
                        <a:t>PROCH</a:t>
                      </a:r>
                      <a:endParaRPr lang="zh-CN" sz="1200" dirty="0">
                        <a:solidFill>
                          <a:srgbClr val="0000FF"/>
                        </a:solidFill>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spcAft>
                          <a:spcPts val="0"/>
                        </a:spcAft>
                      </a:pPr>
                      <a:r>
                        <a:rPr lang="en-US" altLang="zh-CN" sz="1200" dirty="0">
                          <a:solidFill>
                            <a:srgbClr val="0000FF"/>
                          </a:solidFill>
                          <a:effectLst/>
                          <a:latin typeface="+mn-lt"/>
                          <a:ea typeface="宋体" panose="02010600030101010101" pitchFamily="2" charset="-122"/>
                        </a:rPr>
                        <a:t>5G_ProSe_Ph3_CH</a:t>
                      </a:r>
                      <a:endParaRPr lang="zh-CN" sz="1200" dirty="0">
                        <a:solidFill>
                          <a:srgbClr val="0000FF"/>
                        </a:solidFill>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spcAft>
                          <a:spcPts val="0"/>
                        </a:spcAft>
                      </a:pPr>
                      <a:r>
                        <a:rPr lang="en-US" altLang="zh-CN" sz="1200" dirty="0">
                          <a:solidFill>
                            <a:srgbClr val="0000FF"/>
                          </a:solidFill>
                          <a:effectLst/>
                          <a:latin typeface="+mn-lt"/>
                          <a:ea typeface="宋体" panose="02010600030101010101" pitchFamily="2" charset="-122"/>
                        </a:rPr>
                        <a:t>New WID on </a:t>
                      </a:r>
                      <a:r>
                        <a:rPr lang="en-US" altLang="zh-CN" sz="1200" dirty="0">
                          <a:solidFill>
                            <a:srgbClr val="0000FF"/>
                          </a:solidFill>
                          <a:effectLst/>
                          <a:latin typeface="+mn-lt"/>
                          <a:ea typeface="+mn-ea"/>
                        </a:rPr>
                        <a:t>Charging Aspects for  5G </a:t>
                      </a:r>
                      <a:r>
                        <a:rPr lang="en-US" altLang="zh-CN" sz="1200" dirty="0" err="1">
                          <a:solidFill>
                            <a:srgbClr val="0000FF"/>
                          </a:solidFill>
                          <a:effectLst/>
                          <a:latin typeface="+mn-lt"/>
                          <a:ea typeface="+mn-ea"/>
                        </a:rPr>
                        <a:t>ProSe</a:t>
                      </a:r>
                      <a:r>
                        <a:rPr lang="en-US" altLang="zh-CN" sz="1200" dirty="0">
                          <a:solidFill>
                            <a:srgbClr val="0000FF"/>
                          </a:solidFill>
                          <a:effectLst/>
                          <a:latin typeface="+mn-lt"/>
                          <a:ea typeface="+mn-ea"/>
                        </a:rPr>
                        <a:t> Phase 3 </a:t>
                      </a:r>
                      <a:r>
                        <a:rPr lang="en-US" altLang="zh-CN" sz="1200" b="0" i="0" u="none" strike="noStrike" dirty="0">
                          <a:solidFill>
                            <a:srgbClr val="0000FF"/>
                          </a:solidFill>
                          <a:effectLst/>
                          <a:latin typeface="+mn-lt"/>
                          <a:ea typeface="+mn-ea"/>
                        </a:rPr>
                        <a:t>(SP-241156 wait for SA approval)</a:t>
                      </a:r>
                      <a:endParaRPr lang="zh-CN" sz="1200" dirty="0">
                        <a:solidFill>
                          <a:srgbClr val="0000FF"/>
                        </a:solidFill>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r>
                        <a:rPr lang="en-US" altLang="zh-CN" sz="1200" dirty="0">
                          <a:solidFill>
                            <a:srgbClr val="0000FF"/>
                          </a:solidFill>
                          <a:latin typeface="+mn-lt"/>
                        </a:rPr>
                        <a:t>1050030</a:t>
                      </a:r>
                      <a:endParaRPr lang="zh-CN" altLang="en-US" sz="1200" dirty="0">
                        <a:solidFill>
                          <a:srgbClr val="0000FF"/>
                        </a:solidFill>
                        <a:latin typeface="+mn-lt"/>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altLang="zh-CN" sz="1200" dirty="0">
                          <a:latin typeface="+mn-lt"/>
                        </a:rPr>
                        <a:t>TBD in SA</a:t>
                      </a:r>
                      <a:endParaRPr lang="zh-CN" altLang="en-US" sz="1200" dirty="0">
                        <a:latin typeface="+mn-lt"/>
                      </a:endParaRPr>
                    </a:p>
                    <a:p>
                      <a:pPr algn="ctr">
                        <a:spcAft>
                          <a:spcPts val="0"/>
                        </a:spcAft>
                      </a:pPr>
                      <a:endParaRPr lang="zh-CN" sz="1200" dirty="0">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mn-lt"/>
                          <a:ea typeface="宋体" panose="02010600030101010101" pitchFamily="2" charset="-122"/>
                          <a:cs typeface="Arial" panose="020B0604020202020204" pitchFamily="34" charset="0"/>
                        </a:rPr>
                        <a:t>S5-244485</a:t>
                      </a:r>
                    </a:p>
                  </a:txBody>
                  <a:tcPr marL="9525" marR="9525" marT="9525"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rPr>
                        <a:t>TS 32.277/291/298</a:t>
                      </a:r>
                      <a:endParaRPr kumimoji="0" lang="zh-CN" altLang="en-US" sz="12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endParaRPr>
                    </a:p>
                  </a:txBody>
                  <a:tcPr marL="9525" marR="9525" marT="9525" marB="9525"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r>
                        <a:rPr lang="en-US" altLang="zh-CN" sz="1200" dirty="0">
                          <a:latin typeface="+mn-lt"/>
                        </a:rPr>
                        <a:t>WID</a:t>
                      </a:r>
                      <a:endParaRPr lang="zh-CN" altLang="en-US" sz="1200" dirty="0">
                        <a:latin typeface="+mn-lt"/>
                      </a:endParaRPr>
                    </a:p>
                  </a:txBody>
                  <a:tcPr marL="0" marR="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09"/>
                  </a:ext>
                </a:extLst>
              </a:tr>
            </a:tbl>
          </a:graphicData>
        </a:graphic>
      </p:graphicFrame>
      <p:sp>
        <p:nvSpPr>
          <p:cNvPr id="10" name="TextBox 9">
            <a:extLst>
              <a:ext uri="{FF2B5EF4-FFF2-40B4-BE49-F238E27FC236}">
                <a16:creationId xmlns:a16="http://schemas.microsoft.com/office/drawing/2014/main" id="{CE5814AD-3B00-4918-9051-338E556ECA81}"/>
              </a:ext>
            </a:extLst>
          </p:cNvPr>
          <p:cNvSpPr txBox="1"/>
          <p:nvPr/>
        </p:nvSpPr>
        <p:spPr>
          <a:xfrm>
            <a:off x="108458" y="766113"/>
            <a:ext cx="10016998" cy="523220"/>
          </a:xfrm>
          <a:prstGeom prst="rect">
            <a:avLst/>
          </a:prstGeom>
          <a:noFill/>
        </p:spPr>
        <p:txBody>
          <a:bodyPr wrap="square" rtlCol="0">
            <a:spAutoFit/>
          </a:bodyPr>
          <a:lstStyle/>
          <a:p>
            <a:pPr marL="341313" indent="-341313">
              <a:spcBef>
                <a:spcPts val="0"/>
              </a:spcBef>
              <a:spcAft>
                <a:spcPts val="0"/>
              </a:spcAft>
              <a:buBlip>
                <a:blip r:embed="rId2"/>
              </a:buBlip>
              <a:defRPr/>
            </a:pPr>
            <a:r>
              <a:rPr lang="en-US" altLang="zh-CN" sz="1400" b="1" kern="0" dirty="0">
                <a:solidFill>
                  <a:srgbClr val="FF0000"/>
                </a:solidFill>
                <a:latin typeface="+mn-lt"/>
                <a:ea typeface="MS PGothic" panose="020B0600070205080204" pitchFamily="34" charset="-128"/>
              </a:rPr>
              <a:t>9 CH </a:t>
            </a:r>
            <a:r>
              <a:rPr lang="en-US" altLang="zh-CN" sz="1400" kern="0" dirty="0">
                <a:latin typeface="+mn-lt"/>
                <a:ea typeface="MS PGothic" panose="020B0600070205080204" pitchFamily="34" charset="-128"/>
              </a:rPr>
              <a:t>topics </a:t>
            </a:r>
            <a:r>
              <a:rPr lang="en-US" altLang="zh-CN" sz="1400" kern="0" dirty="0">
                <a:ea typeface="MS PGothic" panose="020B0600070205080204" pitchFamily="34" charset="-128"/>
              </a:rPr>
              <a:t>including:  </a:t>
            </a:r>
            <a:r>
              <a:rPr lang="en-US" altLang="zh-CN" sz="1400" b="1" kern="0" dirty="0">
                <a:solidFill>
                  <a:srgbClr val="FF0000"/>
                </a:solidFill>
                <a:ea typeface="MS PGothic" panose="020B0600070205080204" pitchFamily="34" charset="-128"/>
              </a:rPr>
              <a:t>1</a:t>
            </a:r>
            <a:r>
              <a:rPr lang="en-US" altLang="zh-CN" sz="1400" kern="0" dirty="0">
                <a:ea typeface="MS PGothic" panose="020B0600070205080204" pitchFamily="34" charset="-128"/>
              </a:rPr>
              <a:t> CH prime features and </a:t>
            </a:r>
            <a:r>
              <a:rPr lang="en-US" altLang="zh-CN" sz="1400" kern="0" dirty="0">
                <a:solidFill>
                  <a:srgbClr val="FF0000"/>
                </a:solidFill>
                <a:ea typeface="MS PGothic" panose="020B0600070205080204" pitchFamily="34" charset="-128"/>
              </a:rPr>
              <a:t>7</a:t>
            </a:r>
            <a:r>
              <a:rPr lang="en-US" altLang="zh-CN" sz="1400" kern="0" dirty="0">
                <a:ea typeface="MS PGothic" panose="020B0600070205080204" pitchFamily="34" charset="-128"/>
              </a:rPr>
              <a:t> CH support to network features (in red background). 1 topic is waiting for SA approval.</a:t>
            </a:r>
            <a:endParaRPr lang="en-US" altLang="zh-CN" sz="1400" kern="0" dirty="0">
              <a:latin typeface="+mn-lt"/>
              <a:ea typeface="MS PGothic" panose="020B0600070205080204" pitchFamily="34" charset="-128"/>
            </a:endParaRPr>
          </a:p>
        </p:txBody>
      </p:sp>
    </p:spTree>
    <p:extLst>
      <p:ext uri="{BB962C8B-B14F-4D97-AF65-F5344CB8AC3E}">
        <p14:creationId xmlns:p14="http://schemas.microsoft.com/office/powerpoint/2010/main" val="9943729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4F9BBF83-A09B-4CA8-8CAB-C46881686834}"/>
              </a:ext>
            </a:extLst>
          </p:cNvPr>
          <p:cNvGraphicFramePr>
            <a:graphicFrameLocks noGrp="1"/>
          </p:cNvGraphicFramePr>
          <p:nvPr>
            <p:extLst>
              <p:ext uri="{D42A27DB-BD31-4B8C-83A1-F6EECF244321}">
                <p14:modId xmlns:p14="http://schemas.microsoft.com/office/powerpoint/2010/main" val="2858491336"/>
              </p:ext>
            </p:extLst>
          </p:nvPr>
        </p:nvGraphicFramePr>
        <p:xfrm>
          <a:off x="121103" y="977362"/>
          <a:ext cx="11949793" cy="5198879"/>
        </p:xfrm>
        <a:graphic>
          <a:graphicData uri="http://schemas.openxmlformats.org/drawingml/2006/table">
            <a:tbl>
              <a:tblPr/>
              <a:tblGrid>
                <a:gridCol w="609625">
                  <a:extLst>
                    <a:ext uri="{9D8B030D-6E8A-4147-A177-3AD203B41FA5}">
                      <a16:colId xmlns:a16="http://schemas.microsoft.com/office/drawing/2014/main" val="2542914323"/>
                    </a:ext>
                  </a:extLst>
                </a:gridCol>
                <a:gridCol w="3810818">
                  <a:extLst>
                    <a:ext uri="{9D8B030D-6E8A-4147-A177-3AD203B41FA5}">
                      <a16:colId xmlns:a16="http://schemas.microsoft.com/office/drawing/2014/main" val="181470375"/>
                    </a:ext>
                  </a:extLst>
                </a:gridCol>
                <a:gridCol w="1771935">
                  <a:extLst>
                    <a:ext uri="{9D8B030D-6E8A-4147-A177-3AD203B41FA5}">
                      <a16:colId xmlns:a16="http://schemas.microsoft.com/office/drawing/2014/main" val="3131521887"/>
                    </a:ext>
                  </a:extLst>
                </a:gridCol>
                <a:gridCol w="1336999">
                  <a:extLst>
                    <a:ext uri="{9D8B030D-6E8A-4147-A177-3AD203B41FA5}">
                      <a16:colId xmlns:a16="http://schemas.microsoft.com/office/drawing/2014/main" val="1768482317"/>
                    </a:ext>
                  </a:extLst>
                </a:gridCol>
                <a:gridCol w="896573">
                  <a:extLst>
                    <a:ext uri="{9D8B030D-6E8A-4147-A177-3AD203B41FA5}">
                      <a16:colId xmlns:a16="http://schemas.microsoft.com/office/drawing/2014/main" val="2882163933"/>
                    </a:ext>
                  </a:extLst>
                </a:gridCol>
                <a:gridCol w="647358">
                  <a:extLst>
                    <a:ext uri="{9D8B030D-6E8A-4147-A177-3AD203B41FA5}">
                      <a16:colId xmlns:a16="http://schemas.microsoft.com/office/drawing/2014/main" val="1141164851"/>
                    </a:ext>
                  </a:extLst>
                </a:gridCol>
                <a:gridCol w="822415">
                  <a:extLst>
                    <a:ext uri="{9D8B030D-6E8A-4147-A177-3AD203B41FA5}">
                      <a16:colId xmlns:a16="http://schemas.microsoft.com/office/drawing/2014/main" val="1852499474"/>
                    </a:ext>
                  </a:extLst>
                </a:gridCol>
                <a:gridCol w="2054070">
                  <a:extLst>
                    <a:ext uri="{9D8B030D-6E8A-4147-A177-3AD203B41FA5}">
                      <a16:colId xmlns:a16="http://schemas.microsoft.com/office/drawing/2014/main" val="2182879938"/>
                    </a:ext>
                  </a:extLst>
                </a:gridCol>
              </a:tblGrid>
              <a:tr h="92927">
                <a:tc>
                  <a:txBody>
                    <a:bodyPr/>
                    <a:lstStyle/>
                    <a:p>
                      <a:pPr algn="ctr">
                        <a:lnSpc>
                          <a:spcPct val="107000"/>
                        </a:lnSpc>
                        <a:spcAft>
                          <a:spcPts val="800"/>
                        </a:spcAft>
                      </a:pPr>
                      <a:r>
                        <a:rPr lang="en-GB" sz="1000" dirty="0">
                          <a:latin typeface="+mn-lt"/>
                        </a:rPr>
                        <a:t>UID</a:t>
                      </a:r>
                    </a:p>
                  </a:txBody>
                  <a:tcPr marL="36001" marR="360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2AF2F"/>
                    </a:solidFill>
                  </a:tcPr>
                </a:tc>
                <a:tc>
                  <a:txBody>
                    <a:bodyPr/>
                    <a:lstStyle/>
                    <a:p>
                      <a:pPr algn="ctr">
                        <a:lnSpc>
                          <a:spcPct val="107000"/>
                        </a:lnSpc>
                        <a:spcAft>
                          <a:spcPts val="800"/>
                        </a:spcAft>
                      </a:pPr>
                      <a:r>
                        <a:rPr lang="en-GB" sz="1000" dirty="0">
                          <a:latin typeface="+mn-lt"/>
                        </a:rPr>
                        <a:t>Name</a:t>
                      </a:r>
                    </a:p>
                  </a:txBody>
                  <a:tcPr marL="36001" marR="360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2AF2F"/>
                    </a:solidFill>
                  </a:tcPr>
                </a:tc>
                <a:tc>
                  <a:txBody>
                    <a:bodyPr/>
                    <a:lstStyle/>
                    <a:p>
                      <a:pPr algn="ctr">
                        <a:lnSpc>
                          <a:spcPct val="107000"/>
                        </a:lnSpc>
                        <a:spcAft>
                          <a:spcPts val="800"/>
                        </a:spcAft>
                      </a:pPr>
                      <a:r>
                        <a:rPr lang="en-GB" sz="1000" dirty="0">
                          <a:latin typeface="+mn-lt"/>
                        </a:rPr>
                        <a:t>Acronym</a:t>
                      </a:r>
                    </a:p>
                  </a:txBody>
                  <a:tcPr marL="36001" marR="360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2AF2F"/>
                    </a:solidFill>
                  </a:tcPr>
                </a:tc>
                <a:tc>
                  <a:txBody>
                    <a:bodyPr/>
                    <a:lstStyle/>
                    <a:p>
                      <a:pPr marL="0" marR="0" lvl="0" indent="0" algn="ctr" defTabSz="1219170" rtl="0" eaLnBrk="1" fontAlgn="auto" latinLnBrk="0" hangingPunct="1">
                        <a:lnSpc>
                          <a:spcPct val="107000"/>
                        </a:lnSpc>
                        <a:spcBef>
                          <a:spcPts val="0"/>
                        </a:spcBef>
                        <a:spcAft>
                          <a:spcPts val="800"/>
                        </a:spcAft>
                        <a:buClrTx/>
                        <a:buSzTx/>
                        <a:buFontTx/>
                        <a:buNone/>
                        <a:tabLst/>
                        <a:defRPr/>
                      </a:pPr>
                      <a:r>
                        <a:rPr lang="en-GB" altLang="zh-CN" sz="1000" dirty="0">
                          <a:latin typeface="+mn-lt"/>
                        </a:rPr>
                        <a:t>Target (dd/mm/</a:t>
                      </a:r>
                      <a:r>
                        <a:rPr lang="en-GB" altLang="zh-CN" sz="1000" dirty="0" err="1">
                          <a:latin typeface="+mn-lt"/>
                        </a:rPr>
                        <a:t>yyyy</a:t>
                      </a:r>
                      <a:r>
                        <a:rPr lang="en-GB" altLang="zh-CN" sz="1000" dirty="0">
                          <a:latin typeface="+mn-lt"/>
                        </a:rPr>
                        <a:t>)</a:t>
                      </a:r>
                      <a:endParaRPr lang="en-GB" sz="1000" dirty="0">
                        <a:latin typeface="+mn-lt"/>
                      </a:endParaRPr>
                    </a:p>
                  </a:txBody>
                  <a:tcPr marL="36001" marR="360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2AF2F"/>
                    </a:solidFill>
                  </a:tcPr>
                </a:tc>
                <a:tc>
                  <a:txBody>
                    <a:bodyPr/>
                    <a:lstStyle/>
                    <a:p>
                      <a:pPr algn="ctr">
                        <a:lnSpc>
                          <a:spcPct val="107000"/>
                        </a:lnSpc>
                        <a:spcAft>
                          <a:spcPts val="800"/>
                        </a:spcAft>
                      </a:pPr>
                      <a:r>
                        <a:rPr lang="en-GB" sz="1000" dirty="0">
                          <a:latin typeface="+mn-lt"/>
                        </a:rPr>
                        <a:t>Old %</a:t>
                      </a:r>
                    </a:p>
                  </a:txBody>
                  <a:tcPr marL="36001" marR="360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2AF2F"/>
                    </a:solidFill>
                  </a:tcPr>
                </a:tc>
                <a:tc>
                  <a:txBody>
                    <a:bodyPr/>
                    <a:lstStyle/>
                    <a:p>
                      <a:pPr marL="0" algn="ctr" defTabSz="1219170" rtl="0" eaLnBrk="1" latinLnBrk="0" hangingPunct="1">
                        <a:lnSpc>
                          <a:spcPct val="107000"/>
                        </a:lnSpc>
                        <a:spcAft>
                          <a:spcPts val="800"/>
                        </a:spcAft>
                      </a:pPr>
                      <a:r>
                        <a:rPr lang="en-GB" sz="1000" kern="1200" dirty="0">
                          <a:solidFill>
                            <a:schemeClr val="tx1"/>
                          </a:solidFill>
                          <a:latin typeface="+mn-lt"/>
                          <a:ea typeface="+mn-ea"/>
                          <a:cs typeface="+mn-cs"/>
                        </a:rPr>
                        <a:t>WID</a:t>
                      </a:r>
                    </a:p>
                  </a:txBody>
                  <a:tcPr marL="36001" marR="360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2AF2F"/>
                    </a:solidFill>
                  </a:tcPr>
                </a:tc>
                <a:tc>
                  <a:txBody>
                    <a:bodyPr/>
                    <a:lstStyle/>
                    <a:p>
                      <a:pPr algn="ctr">
                        <a:lnSpc>
                          <a:spcPct val="107000"/>
                        </a:lnSpc>
                        <a:spcAft>
                          <a:spcPts val="800"/>
                        </a:spcAft>
                      </a:pPr>
                      <a:r>
                        <a:rPr lang="en-GB" sz="1000" dirty="0">
                          <a:solidFill>
                            <a:srgbClr val="FF0000"/>
                          </a:solidFill>
                          <a:latin typeface="+mn-lt"/>
                        </a:rPr>
                        <a:t>New %</a:t>
                      </a:r>
                      <a:endParaRPr lang="en-GB" sz="1000" b="1" kern="1200" dirty="0">
                        <a:solidFill>
                          <a:schemeClr val="lt1"/>
                        </a:solidFill>
                        <a:latin typeface="+mn-lt"/>
                        <a:ea typeface="+mn-ea"/>
                        <a:cs typeface="+mn-cs"/>
                      </a:endParaRPr>
                    </a:p>
                  </a:txBody>
                  <a:tcPr marL="36001" marR="360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2AF2F"/>
                    </a:solidFill>
                  </a:tcPr>
                </a:tc>
                <a:tc>
                  <a:txBody>
                    <a:bodyPr/>
                    <a:lstStyle/>
                    <a:p>
                      <a:pPr algn="ctr">
                        <a:lnSpc>
                          <a:spcPct val="107000"/>
                        </a:lnSpc>
                        <a:spcAft>
                          <a:spcPts val="800"/>
                        </a:spcAft>
                      </a:pPr>
                      <a:r>
                        <a:rPr lang="en-GB" sz="1000" dirty="0">
                          <a:solidFill>
                            <a:srgbClr val="FF0000"/>
                          </a:solidFill>
                          <a:latin typeface="+mn-lt"/>
                        </a:rPr>
                        <a:t>Change or comment</a:t>
                      </a:r>
                    </a:p>
                  </a:txBody>
                  <a:tcPr marL="36001" marR="360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2AF2F"/>
                    </a:solidFill>
                  </a:tcPr>
                </a:tc>
                <a:extLst>
                  <a:ext uri="{0D108BD9-81ED-4DB2-BD59-A6C34878D82A}">
                    <a16:rowId xmlns:a16="http://schemas.microsoft.com/office/drawing/2014/main" val="970954047"/>
                  </a:ext>
                </a:extLst>
              </a:tr>
              <a:tr h="128774">
                <a:tc>
                  <a:txBody>
                    <a:bodyPr/>
                    <a:lstStyle/>
                    <a:p>
                      <a:pPr algn="r" fontAlgn="b"/>
                      <a:r>
                        <a:rPr lang="en-US" altLang="zh-CN" sz="1000" b="0" i="0" u="none" strike="noStrike" dirty="0">
                          <a:solidFill>
                            <a:srgbClr val="000000"/>
                          </a:solidFill>
                          <a:effectLst/>
                          <a:latin typeface="+mn-lt"/>
                          <a:ea typeface="等线" panose="02010600030101010101" pitchFamily="2" charset="-122"/>
                          <a:cs typeface="Arial" panose="020B0604020202020204" pitchFamily="34" charset="0"/>
                        </a:rPr>
                        <a:t>1020007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1" u="none" strike="noStrike" dirty="0">
                          <a:solidFill>
                            <a:srgbClr val="000000"/>
                          </a:solidFill>
                          <a:effectLst/>
                          <a:latin typeface="+mn-lt"/>
                          <a:ea typeface="等线" panose="02010600030101010101" pitchFamily="2" charset="-122"/>
                          <a:cs typeface="Arial" panose="020B0604020202020204" pitchFamily="34" charset="0"/>
                        </a:rPr>
                        <a:t>Study on AI/ML management - phase 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0" u="none" strike="noStrike" dirty="0">
                          <a:solidFill>
                            <a:srgbClr val="000000"/>
                          </a:solidFill>
                          <a:effectLst/>
                          <a:latin typeface="+mn-lt"/>
                          <a:ea typeface="等线" panose="02010600030101010101" pitchFamily="2" charset="-122"/>
                          <a:cs typeface="Arial" panose="020B0604020202020204" pitchFamily="34" charset="0"/>
                        </a:rPr>
                        <a:t>FS_AIML_MGT_Ph2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a:ln>
                            <a:noFill/>
                          </a:ln>
                          <a:solidFill>
                            <a:srgbClr val="0000FF"/>
                          </a:solidFill>
                          <a:effectLst/>
                          <a:uLnTx/>
                          <a:uFillTx/>
                          <a:latin typeface="Arial" panose="020B0604020202020204" pitchFamily="34" charset="0"/>
                          <a:ea typeface="等线" panose="02010600030101010101" pitchFamily="2" charset="-122"/>
                          <a:cs typeface="+mn-cs"/>
                        </a:rPr>
                        <a:t>12/12/2024</a:t>
                      </a:r>
                      <a:endParaRPr kumimoji="0" lang="en-US" altLang="zh-CN" sz="900" b="0" i="0" u="none" strike="noStrike" kern="1200" cap="none" spc="0" normalizeH="0" baseline="0" noProof="0" dirty="0">
                        <a:ln>
                          <a:noFill/>
                        </a:ln>
                        <a:solidFill>
                          <a:srgbClr val="0000FF"/>
                        </a:solidFill>
                        <a:effectLst/>
                        <a:uLnTx/>
                        <a:uFillTx/>
                        <a:latin typeface="Arial" panose="020B0604020202020204" pitchFamily="34" charset="0"/>
                        <a:ea typeface="等线" panose="02010600030101010101" pitchFamily="2" charset="-122"/>
                        <a:cs typeface="+mn-cs"/>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1000" b="0" i="0" u="none" strike="noStrike">
                          <a:solidFill>
                            <a:srgbClr val="000000"/>
                          </a:solidFill>
                          <a:effectLst/>
                          <a:latin typeface="+mn-lt"/>
                          <a:ea typeface="等线" panose="02010600030101010101" pitchFamily="2" charset="-122"/>
                        </a:rPr>
                        <a:t>19%</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sz="1000" b="0" i="0" u="sng" strike="noStrike" dirty="0">
                          <a:solidFill>
                            <a:srgbClr val="0563C1"/>
                          </a:solidFill>
                          <a:effectLst/>
                          <a:latin typeface="+mn-lt"/>
                          <a:ea typeface="等线" panose="02010600030101010101" pitchFamily="2" charset="-122"/>
                          <a:hlinkClick r:id="rId2"/>
                        </a:rPr>
                        <a:t>SP-240965</a:t>
                      </a:r>
                      <a:endParaRPr lang="en-US" sz="1000" b="0" i="0" u="sng" strike="noStrike" dirty="0">
                        <a:solidFill>
                          <a:srgbClr val="0563C1"/>
                        </a:solidFill>
                        <a:effectLst/>
                        <a:latin typeface="+mn-lt"/>
                        <a:ea typeface="等线" panose="02010600030101010101" pitchFamily="2" charset="-122"/>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fontAlgn="b"/>
                      <a:r>
                        <a:rPr lang="en-US" altLang="zh-CN" sz="1000" b="0" i="0" u="none" strike="noStrike" dirty="0">
                          <a:solidFill>
                            <a:srgbClr val="FF0000"/>
                          </a:solidFill>
                          <a:effectLst/>
                          <a:latin typeface="+mn-lt"/>
                          <a:ea typeface="等线" panose="02010600030101010101" pitchFamily="2" charset="-122"/>
                          <a:cs typeface="Arial" panose="020B0604020202020204" pitchFamily="34" charset="0"/>
                        </a:rPr>
                        <a:t>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altLang="zh-CN" sz="1000" b="0" i="0" u="none" strike="noStrike" kern="1200" dirty="0">
                          <a:solidFill>
                            <a:schemeClr val="tx1"/>
                          </a:solidFill>
                          <a:effectLst/>
                          <a:highlight>
                            <a:srgbClr val="00FFFF"/>
                          </a:highlight>
                          <a:latin typeface="+mn-lt"/>
                          <a:ea typeface="等线" panose="02010600030101010101" pitchFamily="2" charset="-122"/>
                          <a:cs typeface="+mn-cs"/>
                        </a:rPr>
                        <a:t>Target: 9/9/2024-&gt;12/12/2024</a:t>
                      </a:r>
                      <a:endParaRPr lang="en-US" sz="1000" b="0" i="0" u="none" strike="noStrike" kern="1200" dirty="0">
                        <a:solidFill>
                          <a:srgbClr val="0563C1"/>
                        </a:solidFill>
                        <a:effectLst/>
                        <a:latin typeface="+mn-lt"/>
                        <a:ea typeface="等线"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901376787"/>
                  </a:ext>
                </a:extLst>
              </a:tr>
              <a:tr h="128774">
                <a:tc>
                  <a:txBody>
                    <a:bodyPr/>
                    <a:lstStyle/>
                    <a:p>
                      <a:pPr algn="r" fontAlgn="b"/>
                      <a:r>
                        <a:rPr lang="en-US" altLang="zh-CN" sz="1000" b="0" i="0" u="none" strike="noStrike">
                          <a:solidFill>
                            <a:srgbClr val="000000"/>
                          </a:solidFill>
                          <a:effectLst/>
                          <a:latin typeface="+mn-lt"/>
                          <a:ea typeface="等线" panose="02010600030101010101" pitchFamily="2" charset="-122"/>
                          <a:cs typeface="Arial" panose="020B0604020202020204" pitchFamily="34" charset="0"/>
                        </a:rPr>
                        <a:t>1020019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1" u="none" strike="noStrike" dirty="0">
                          <a:solidFill>
                            <a:srgbClr val="000000"/>
                          </a:solidFill>
                          <a:effectLst/>
                          <a:latin typeface="+mn-lt"/>
                          <a:ea typeface="等线" panose="02010600030101010101" pitchFamily="2" charset="-122"/>
                          <a:cs typeface="Arial" panose="020B0604020202020204" pitchFamily="34" charset="0"/>
                        </a:rPr>
                        <a:t>Study on Management Data Analytics (MDA) Phase 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0" u="none" strike="noStrike" dirty="0">
                          <a:solidFill>
                            <a:srgbClr val="000000"/>
                          </a:solidFill>
                          <a:effectLst/>
                          <a:latin typeface="+mn-lt"/>
                          <a:ea typeface="等线" panose="02010600030101010101" pitchFamily="2" charset="-122"/>
                          <a:cs typeface="Arial" panose="020B0604020202020204" pitchFamily="34" charset="0"/>
                        </a:rPr>
                        <a:t>FS_eMDAS_Ph3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a:ln>
                            <a:noFill/>
                          </a:ln>
                          <a:solidFill>
                            <a:srgbClr val="0000FF"/>
                          </a:solidFill>
                          <a:effectLst/>
                          <a:uLnTx/>
                          <a:uFillTx/>
                          <a:latin typeface="Arial" panose="020B0604020202020204" pitchFamily="34" charset="0"/>
                          <a:ea typeface="等线" panose="02010600030101010101" pitchFamily="2" charset="-122"/>
                          <a:cs typeface="+mn-cs"/>
                        </a:rPr>
                        <a:t>12/12/2024</a:t>
                      </a:r>
                      <a:endParaRPr kumimoji="0" lang="en-US" altLang="zh-CN" sz="900" b="0" i="0" u="none" strike="noStrike" kern="1200" cap="none" spc="0" normalizeH="0" baseline="0" noProof="0" dirty="0">
                        <a:ln>
                          <a:noFill/>
                        </a:ln>
                        <a:solidFill>
                          <a:srgbClr val="0000FF"/>
                        </a:solidFill>
                        <a:effectLst/>
                        <a:uLnTx/>
                        <a:uFillTx/>
                        <a:latin typeface="Arial" panose="020B0604020202020204" pitchFamily="34" charset="0"/>
                        <a:ea typeface="等线" panose="02010600030101010101" pitchFamily="2" charset="-122"/>
                        <a:cs typeface="+mn-cs"/>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1000" b="0" i="0" u="none" strike="noStrike">
                          <a:solidFill>
                            <a:srgbClr val="000000"/>
                          </a:solidFill>
                          <a:effectLst/>
                          <a:latin typeface="+mn-lt"/>
                          <a:ea typeface="等线" panose="02010600030101010101" pitchFamily="2" charset="-122"/>
                        </a:rPr>
                        <a:t>70%</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sz="1000" b="0" i="0" u="sng" strike="noStrike">
                          <a:solidFill>
                            <a:srgbClr val="0563C1"/>
                          </a:solidFill>
                          <a:effectLst/>
                          <a:latin typeface="+mn-lt"/>
                          <a:ea typeface="等线" panose="02010600030101010101" pitchFamily="2" charset="-122"/>
                          <a:hlinkClick r:id="rId3"/>
                        </a:rPr>
                        <a:t>SP-240968</a:t>
                      </a:r>
                      <a:endParaRPr lang="en-US" sz="1000" b="0" i="0" u="sng" strike="noStrike">
                        <a:solidFill>
                          <a:srgbClr val="0563C1"/>
                        </a:solidFill>
                        <a:effectLst/>
                        <a:latin typeface="+mn-lt"/>
                        <a:ea typeface="等线" panose="02010600030101010101" pitchFamily="2" charset="-122"/>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fontAlgn="b"/>
                      <a:r>
                        <a:rPr lang="en-US" altLang="zh-CN" sz="1000" b="0" i="0" u="none" strike="noStrike" dirty="0">
                          <a:solidFill>
                            <a:srgbClr val="00B050"/>
                          </a:solidFill>
                          <a:effectLst/>
                          <a:latin typeface="+mn-lt"/>
                          <a:ea typeface="等线" panose="02010600030101010101" pitchFamily="2" charset="-122"/>
                          <a:cs typeface="Arial" panose="020B0604020202020204" pitchFamily="34" charset="0"/>
                        </a:rPr>
                        <a:t>90%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altLang="zh-CN" sz="1000" b="0" i="0" u="none" strike="noStrike" kern="1200" dirty="0">
                          <a:solidFill>
                            <a:schemeClr val="tx1"/>
                          </a:solidFill>
                          <a:effectLst/>
                          <a:highlight>
                            <a:srgbClr val="00FFFF"/>
                          </a:highlight>
                          <a:latin typeface="+mn-lt"/>
                          <a:ea typeface="等线" panose="02010600030101010101" pitchFamily="2" charset="-122"/>
                          <a:cs typeface="+mn-cs"/>
                        </a:rPr>
                        <a:t>Target: 9/9/2024-&gt;12/12/2024</a:t>
                      </a:r>
                      <a:endParaRPr lang="en-US" sz="1000" b="0" i="0" u="none" strike="noStrike" kern="1200" dirty="0">
                        <a:solidFill>
                          <a:srgbClr val="0563C1"/>
                        </a:solidFill>
                        <a:effectLst/>
                        <a:latin typeface="+mn-lt"/>
                        <a:ea typeface="等线"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528849738"/>
                  </a:ext>
                </a:extLst>
              </a:tr>
              <a:tr h="128774">
                <a:tc>
                  <a:txBody>
                    <a:bodyPr/>
                    <a:lstStyle/>
                    <a:p>
                      <a:pPr algn="r" fontAlgn="b"/>
                      <a:r>
                        <a:rPr lang="en-US" altLang="zh-CN" sz="1000" b="0" i="0" u="none" strike="noStrike">
                          <a:solidFill>
                            <a:srgbClr val="000000"/>
                          </a:solidFill>
                          <a:effectLst/>
                          <a:latin typeface="+mn-lt"/>
                          <a:ea typeface="等线" panose="02010600030101010101" pitchFamily="2" charset="-122"/>
                          <a:cs typeface="Arial" panose="020B0604020202020204" pitchFamily="34" charset="0"/>
                        </a:rPr>
                        <a:t>1020008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1" u="none" strike="noStrike" dirty="0">
                          <a:solidFill>
                            <a:srgbClr val="000000"/>
                          </a:solidFill>
                          <a:effectLst/>
                          <a:latin typeface="+mn-lt"/>
                          <a:ea typeface="等线" panose="02010600030101010101" pitchFamily="2" charset="-122"/>
                          <a:cs typeface="Arial" panose="020B0604020202020204" pitchFamily="34" charset="0"/>
                        </a:rPr>
                        <a:t>Study on intent driven management services for mobile network phase 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0" u="none" strike="noStrike">
                          <a:solidFill>
                            <a:srgbClr val="000000"/>
                          </a:solidFill>
                          <a:effectLst/>
                          <a:latin typeface="+mn-lt"/>
                          <a:ea typeface="等线" panose="02010600030101010101" pitchFamily="2" charset="-122"/>
                          <a:cs typeface="Arial" panose="020B0604020202020204" pitchFamily="34" charset="0"/>
                        </a:rPr>
                        <a:t>FS_IDMS_MN_Ph3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a:ln>
                            <a:noFill/>
                          </a:ln>
                          <a:solidFill>
                            <a:srgbClr val="0000FF"/>
                          </a:solidFill>
                          <a:effectLst/>
                          <a:uLnTx/>
                          <a:uFillTx/>
                          <a:latin typeface="Arial" panose="020B0604020202020204" pitchFamily="34" charset="0"/>
                          <a:ea typeface="等线" panose="02010600030101010101" pitchFamily="2" charset="-122"/>
                          <a:cs typeface="+mn-cs"/>
                        </a:rPr>
                        <a:t>12/12/2024</a:t>
                      </a:r>
                      <a:endParaRPr kumimoji="0" lang="en-US" altLang="zh-CN" sz="900" b="0" i="0" u="none" strike="noStrike" kern="1200" cap="none" spc="0" normalizeH="0" baseline="0" noProof="0" dirty="0">
                        <a:ln>
                          <a:noFill/>
                        </a:ln>
                        <a:solidFill>
                          <a:srgbClr val="0000FF"/>
                        </a:solidFill>
                        <a:effectLst/>
                        <a:uLnTx/>
                        <a:uFillTx/>
                        <a:latin typeface="Arial" panose="020B0604020202020204" pitchFamily="34" charset="0"/>
                        <a:ea typeface="等线" panose="02010600030101010101" pitchFamily="2" charset="-122"/>
                        <a:cs typeface="+mn-cs"/>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1000" b="0" i="0" u="none" strike="noStrike">
                          <a:solidFill>
                            <a:srgbClr val="000000"/>
                          </a:solidFill>
                          <a:effectLst/>
                          <a:latin typeface="+mn-lt"/>
                          <a:ea typeface="等线" panose="02010600030101010101" pitchFamily="2" charset="-122"/>
                        </a:rPr>
                        <a:t>70%</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sz="1000" b="0" i="0" u="sng" strike="noStrike">
                          <a:solidFill>
                            <a:srgbClr val="0563C1"/>
                          </a:solidFill>
                          <a:effectLst/>
                          <a:latin typeface="+mn-lt"/>
                          <a:ea typeface="等线" panose="02010600030101010101" pitchFamily="2" charset="-122"/>
                          <a:hlinkClick r:id="rId4"/>
                        </a:rPr>
                        <a:t>SP-231737</a:t>
                      </a:r>
                      <a:endParaRPr lang="en-US" sz="1000" b="0" i="0" u="sng" strike="noStrike">
                        <a:solidFill>
                          <a:srgbClr val="0563C1"/>
                        </a:solidFill>
                        <a:effectLst/>
                        <a:latin typeface="+mn-lt"/>
                        <a:ea typeface="等线" panose="02010600030101010101" pitchFamily="2" charset="-122"/>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fontAlgn="b"/>
                      <a:r>
                        <a:rPr lang="en-US" altLang="zh-CN" sz="1000" b="0" i="0" u="none" strike="noStrike" dirty="0">
                          <a:solidFill>
                            <a:srgbClr val="00B050"/>
                          </a:solidFill>
                          <a:effectLst/>
                          <a:latin typeface="+mn-lt"/>
                          <a:ea typeface="等线" panose="02010600030101010101" pitchFamily="2" charset="-122"/>
                          <a:cs typeface="Arial" panose="020B0604020202020204" pitchFamily="34" charset="0"/>
                        </a:rPr>
                        <a:t>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altLang="zh-CN" sz="1000" b="0" i="0" u="none" strike="noStrike" kern="1200" dirty="0">
                          <a:solidFill>
                            <a:schemeClr val="tx1"/>
                          </a:solidFill>
                          <a:effectLst/>
                          <a:highlight>
                            <a:srgbClr val="00FFFF"/>
                          </a:highlight>
                          <a:latin typeface="+mn-lt"/>
                          <a:ea typeface="等线" panose="02010600030101010101" pitchFamily="2" charset="-122"/>
                          <a:cs typeface="+mn-cs"/>
                        </a:rPr>
                        <a:t>Target: 9/9/2024-&gt;12/12/2024</a:t>
                      </a:r>
                      <a:endParaRPr lang="en-US" sz="1000" b="0" i="0" u="none" strike="noStrike" kern="1200" dirty="0">
                        <a:solidFill>
                          <a:srgbClr val="0563C1"/>
                        </a:solidFill>
                        <a:effectLst/>
                        <a:latin typeface="+mn-lt"/>
                        <a:ea typeface="等线"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176474297"/>
                  </a:ext>
                </a:extLst>
              </a:tr>
              <a:tr h="128774">
                <a:tc>
                  <a:txBody>
                    <a:bodyPr/>
                    <a:lstStyle/>
                    <a:p>
                      <a:pPr algn="r" fontAlgn="b"/>
                      <a:r>
                        <a:rPr lang="en-US" altLang="zh-CN" sz="1000" b="0" i="0" u="none" strike="noStrike">
                          <a:solidFill>
                            <a:srgbClr val="000000"/>
                          </a:solidFill>
                          <a:effectLst/>
                          <a:latin typeface="+mn-lt"/>
                          <a:ea typeface="等线" panose="02010600030101010101" pitchFamily="2" charset="-122"/>
                          <a:cs typeface="Arial" panose="020B0604020202020204" pitchFamily="34" charset="0"/>
                        </a:rPr>
                        <a:t>1020009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1" u="none" strike="noStrike" dirty="0">
                          <a:solidFill>
                            <a:srgbClr val="000000"/>
                          </a:solidFill>
                          <a:effectLst/>
                          <a:latin typeface="+mn-lt"/>
                          <a:ea typeface="等线" panose="02010600030101010101" pitchFamily="2" charset="-122"/>
                          <a:cs typeface="Arial" panose="020B0604020202020204" pitchFamily="34" charset="0"/>
                        </a:rPr>
                        <a:t>Study on closed control loop management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0" u="none" strike="noStrike">
                          <a:solidFill>
                            <a:srgbClr val="000000"/>
                          </a:solidFill>
                          <a:effectLst/>
                          <a:latin typeface="+mn-lt"/>
                          <a:ea typeface="等线" panose="02010600030101010101" pitchFamily="2" charset="-122"/>
                          <a:cs typeface="Arial" panose="020B0604020202020204" pitchFamily="34" charset="0"/>
                        </a:rPr>
                        <a:t>FS_CCLM</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a:ln>
                            <a:noFill/>
                          </a:ln>
                          <a:solidFill>
                            <a:srgbClr val="0000FF"/>
                          </a:solidFill>
                          <a:effectLst/>
                          <a:uLnTx/>
                          <a:uFillTx/>
                          <a:latin typeface="Arial" panose="020B0604020202020204" pitchFamily="34" charset="0"/>
                          <a:ea typeface="等线" panose="02010600030101010101" pitchFamily="2" charset="-122"/>
                          <a:cs typeface="+mn-cs"/>
                        </a:rPr>
                        <a:t>12/12/2024</a:t>
                      </a:r>
                      <a:endParaRPr kumimoji="0" lang="en-US" altLang="zh-CN" sz="900" b="0" i="0" u="none" strike="noStrike" kern="1200" cap="none" spc="0" normalizeH="0" baseline="0" noProof="0" dirty="0">
                        <a:ln>
                          <a:noFill/>
                        </a:ln>
                        <a:solidFill>
                          <a:srgbClr val="0000FF"/>
                        </a:solidFill>
                        <a:effectLst/>
                        <a:uLnTx/>
                        <a:uFillTx/>
                        <a:latin typeface="Arial" panose="020B0604020202020204" pitchFamily="34" charset="0"/>
                        <a:ea typeface="等线" panose="02010600030101010101" pitchFamily="2" charset="-122"/>
                        <a:cs typeface="+mn-cs"/>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1000" b="0" i="0" u="none" strike="noStrike">
                          <a:solidFill>
                            <a:srgbClr val="000000"/>
                          </a:solidFill>
                          <a:effectLst/>
                          <a:latin typeface="+mn-lt"/>
                          <a:ea typeface="等线" panose="02010600030101010101" pitchFamily="2" charset="-122"/>
                        </a:rPr>
                        <a:t>40%</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sz="1000" b="0" i="0" u="sng" strike="noStrike">
                          <a:solidFill>
                            <a:srgbClr val="0563C1"/>
                          </a:solidFill>
                          <a:effectLst/>
                          <a:latin typeface="+mn-lt"/>
                          <a:ea typeface="等线" panose="02010600030101010101" pitchFamily="2" charset="-122"/>
                          <a:hlinkClick r:id="rId5"/>
                        </a:rPr>
                        <a:t>SP-231735</a:t>
                      </a:r>
                      <a:endParaRPr lang="en-US" sz="1000" b="0" i="0" u="sng" strike="noStrike">
                        <a:solidFill>
                          <a:srgbClr val="0563C1"/>
                        </a:solidFill>
                        <a:effectLst/>
                        <a:latin typeface="+mn-lt"/>
                        <a:ea typeface="等线" panose="02010600030101010101" pitchFamily="2" charset="-122"/>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fontAlgn="b"/>
                      <a:r>
                        <a:rPr lang="en-US" altLang="zh-CN" sz="1000" b="0" i="0" u="none" strike="noStrike" dirty="0">
                          <a:solidFill>
                            <a:srgbClr val="00B050"/>
                          </a:solidFill>
                          <a:effectLst/>
                          <a:latin typeface="+mn-lt"/>
                          <a:ea typeface="等线" panose="02010600030101010101" pitchFamily="2" charset="-122"/>
                          <a:cs typeface="Arial" panose="020B0604020202020204" pitchFamily="34" charset="0"/>
                        </a:rPr>
                        <a:t>90%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altLang="zh-CN" sz="1000" b="0" i="0" u="none" strike="noStrike" kern="1200" dirty="0">
                          <a:solidFill>
                            <a:schemeClr val="tx1"/>
                          </a:solidFill>
                          <a:effectLst/>
                          <a:highlight>
                            <a:srgbClr val="00FFFF"/>
                          </a:highlight>
                          <a:latin typeface="+mn-lt"/>
                          <a:ea typeface="等线" panose="02010600030101010101" pitchFamily="2" charset="-122"/>
                          <a:cs typeface="+mn-cs"/>
                        </a:rPr>
                        <a:t>Target: 9/9/2024-&gt;12/12/2024</a:t>
                      </a:r>
                      <a:endParaRPr lang="en-US" sz="1000" b="0" i="0" u="none" strike="noStrike" kern="1200" dirty="0">
                        <a:solidFill>
                          <a:srgbClr val="0563C1"/>
                        </a:solidFill>
                        <a:effectLst/>
                        <a:latin typeface="+mn-lt"/>
                        <a:ea typeface="等线"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551548429"/>
                  </a:ext>
                </a:extLst>
              </a:tr>
              <a:tr h="184574">
                <a:tc>
                  <a:txBody>
                    <a:bodyPr/>
                    <a:lstStyle/>
                    <a:p>
                      <a:pPr algn="r" fontAlgn="b"/>
                      <a:r>
                        <a:rPr lang="en-US" altLang="zh-CN" sz="1000" b="0" i="0" u="none" strike="noStrike">
                          <a:solidFill>
                            <a:srgbClr val="000000"/>
                          </a:solidFill>
                          <a:effectLst/>
                          <a:latin typeface="+mn-lt"/>
                          <a:ea typeface="等线" panose="02010600030101010101" pitchFamily="2" charset="-122"/>
                          <a:cs typeface="Arial" panose="020B0604020202020204" pitchFamily="34" charset="0"/>
                        </a:rPr>
                        <a:t>1020018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1" u="none" strike="noStrike">
                          <a:solidFill>
                            <a:srgbClr val="000000"/>
                          </a:solidFill>
                          <a:effectLst/>
                          <a:latin typeface="+mn-lt"/>
                          <a:ea typeface="等线" panose="02010600030101010101" pitchFamily="2" charset="-122"/>
                          <a:cs typeface="Arial" panose="020B0604020202020204" pitchFamily="34" charset="0"/>
                        </a:rPr>
                        <a:t>Study on management aspects of Network Digital Twin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0" u="none" strike="noStrike">
                          <a:solidFill>
                            <a:srgbClr val="000000"/>
                          </a:solidFill>
                          <a:effectLst/>
                          <a:latin typeface="+mn-lt"/>
                          <a:ea typeface="等线" panose="02010600030101010101" pitchFamily="2" charset="-122"/>
                          <a:cs typeface="Arial" panose="020B0604020202020204" pitchFamily="34" charset="0"/>
                        </a:rPr>
                        <a:t>FS_NDT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a:ln>
                            <a:noFill/>
                          </a:ln>
                          <a:solidFill>
                            <a:srgbClr val="0000FF"/>
                          </a:solidFill>
                          <a:effectLst/>
                          <a:uLnTx/>
                          <a:uFillTx/>
                          <a:latin typeface="Arial" panose="020B0604020202020204" pitchFamily="34" charset="0"/>
                          <a:ea typeface="等线" panose="02010600030101010101" pitchFamily="2" charset="-122"/>
                          <a:cs typeface="+mn-cs"/>
                        </a:rPr>
                        <a:t>12/12/2024</a:t>
                      </a:r>
                      <a:endParaRPr kumimoji="0" lang="en-US" altLang="zh-CN" sz="900" b="0" i="0" u="none" strike="noStrike" kern="1200" cap="none" spc="0" normalizeH="0" baseline="0" noProof="0" dirty="0">
                        <a:ln>
                          <a:noFill/>
                        </a:ln>
                        <a:solidFill>
                          <a:srgbClr val="0000FF"/>
                        </a:solidFill>
                        <a:effectLst/>
                        <a:uLnTx/>
                        <a:uFillTx/>
                        <a:latin typeface="Arial" panose="020B0604020202020204" pitchFamily="34" charset="0"/>
                        <a:ea typeface="等线" panose="02010600030101010101" pitchFamily="2" charset="-122"/>
                        <a:cs typeface="+mn-cs"/>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1000" b="0" i="0" u="none" strike="noStrike">
                          <a:solidFill>
                            <a:srgbClr val="000000"/>
                          </a:solidFill>
                          <a:effectLst/>
                          <a:latin typeface="+mn-lt"/>
                          <a:ea typeface="等线" panose="02010600030101010101" pitchFamily="2" charset="-122"/>
                        </a:rPr>
                        <a:t>65%</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sz="1000" b="0" i="0" u="sng" strike="noStrike">
                          <a:solidFill>
                            <a:srgbClr val="0563C1"/>
                          </a:solidFill>
                          <a:effectLst/>
                          <a:latin typeface="+mn-lt"/>
                          <a:ea typeface="等线" panose="02010600030101010101" pitchFamily="2" charset="-122"/>
                          <a:hlinkClick r:id="rId6"/>
                        </a:rPr>
                        <a:t>SP-231727</a:t>
                      </a:r>
                      <a:endParaRPr lang="en-US" sz="1000" b="0" i="0" u="sng" strike="noStrike">
                        <a:solidFill>
                          <a:srgbClr val="0563C1"/>
                        </a:solidFill>
                        <a:effectLst/>
                        <a:latin typeface="+mn-lt"/>
                        <a:ea typeface="等线" panose="02010600030101010101" pitchFamily="2" charset="-122"/>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fontAlgn="b"/>
                      <a:r>
                        <a:rPr lang="en-US" altLang="zh-CN" sz="1000" b="0" i="0" u="none" strike="noStrike" dirty="0">
                          <a:solidFill>
                            <a:srgbClr val="00B050"/>
                          </a:solidFill>
                          <a:effectLst/>
                          <a:latin typeface="+mn-lt"/>
                          <a:ea typeface="等线" panose="02010600030101010101" pitchFamily="2" charset="-122"/>
                          <a:cs typeface="Arial" panose="020B0604020202020204" pitchFamily="34" charset="0"/>
                        </a:rPr>
                        <a:t>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altLang="zh-CN" sz="1000" b="0" i="0" u="none" strike="noStrike" kern="1200" dirty="0">
                          <a:solidFill>
                            <a:schemeClr val="tx1"/>
                          </a:solidFill>
                          <a:effectLst/>
                          <a:highlight>
                            <a:srgbClr val="00FFFF"/>
                          </a:highlight>
                          <a:latin typeface="+mn-lt"/>
                          <a:ea typeface="等线" panose="02010600030101010101" pitchFamily="2" charset="-122"/>
                          <a:cs typeface="+mn-cs"/>
                        </a:rPr>
                        <a:t>Target: 9/9/2024-&gt;12/12/2024</a:t>
                      </a:r>
                    </a:p>
                    <a:p>
                      <a:pPr algn="l" fontAlgn="t"/>
                      <a:endParaRPr lang="en-US" sz="1000" b="0" i="0" u="none" strike="noStrike" kern="1200" dirty="0">
                        <a:solidFill>
                          <a:schemeClr val="tx1"/>
                        </a:solidFill>
                        <a:effectLst/>
                        <a:highlight>
                          <a:srgbClr val="00FFFF"/>
                        </a:highlight>
                        <a:latin typeface="+mn-lt"/>
                        <a:ea typeface="等线"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2607749457"/>
                  </a:ext>
                </a:extLst>
              </a:tr>
              <a:tr h="184574">
                <a:tc>
                  <a:txBody>
                    <a:bodyPr/>
                    <a:lstStyle/>
                    <a:p>
                      <a:pPr algn="r" fontAlgn="b"/>
                      <a:r>
                        <a:rPr lang="en-US" altLang="zh-CN" sz="1000" b="0" i="0" u="none" strike="noStrike">
                          <a:solidFill>
                            <a:srgbClr val="000000"/>
                          </a:solidFill>
                          <a:effectLst/>
                          <a:latin typeface="+mn-lt"/>
                          <a:ea typeface="等线" panose="02010600030101010101" pitchFamily="2" charset="-122"/>
                          <a:cs typeface="Arial" panose="020B0604020202020204" pitchFamily="34" charset="0"/>
                        </a:rPr>
                        <a:t>1020010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1" u="none" strike="noStrike">
                          <a:solidFill>
                            <a:srgbClr val="000000"/>
                          </a:solidFill>
                          <a:effectLst/>
                          <a:latin typeface="+mn-lt"/>
                          <a:ea typeface="等线" panose="02010600030101010101" pitchFamily="2" charset="-122"/>
                          <a:cs typeface="Arial" panose="020B0604020202020204" pitchFamily="34" charset="0"/>
                        </a:rPr>
                        <a:t>Study on Cloud Aspects of Management and Orchestration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0" u="none" strike="noStrike">
                          <a:solidFill>
                            <a:srgbClr val="000000"/>
                          </a:solidFill>
                          <a:effectLst/>
                          <a:latin typeface="+mn-lt"/>
                          <a:ea typeface="等线" panose="02010600030101010101" pitchFamily="2" charset="-122"/>
                          <a:cs typeface="Arial" panose="020B0604020202020204" pitchFamily="34" charset="0"/>
                        </a:rPr>
                        <a:t>FS_Cloud_OAM</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a:ln>
                            <a:noFill/>
                          </a:ln>
                          <a:solidFill>
                            <a:srgbClr val="0000FF"/>
                          </a:solidFill>
                          <a:effectLst/>
                          <a:uLnTx/>
                          <a:uFillTx/>
                          <a:latin typeface="Arial" panose="020B0604020202020204" pitchFamily="34" charset="0"/>
                          <a:ea typeface="等线" panose="02010600030101010101" pitchFamily="2" charset="-122"/>
                          <a:cs typeface="+mn-cs"/>
                        </a:rPr>
                        <a:t>12/12/2024</a:t>
                      </a:r>
                      <a:endParaRPr kumimoji="0" lang="en-US" altLang="zh-CN" sz="900" b="0" i="0" u="none" strike="noStrike" kern="1200" cap="none" spc="0" normalizeH="0" baseline="0" noProof="0" dirty="0">
                        <a:ln>
                          <a:noFill/>
                        </a:ln>
                        <a:solidFill>
                          <a:srgbClr val="0000FF"/>
                        </a:solidFill>
                        <a:effectLst/>
                        <a:uLnTx/>
                        <a:uFillTx/>
                        <a:latin typeface="Arial" panose="020B0604020202020204" pitchFamily="34" charset="0"/>
                        <a:ea typeface="等线" panose="02010600030101010101" pitchFamily="2" charset="-122"/>
                        <a:cs typeface="+mn-cs"/>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1000" b="0" i="0" u="none" strike="noStrike">
                          <a:solidFill>
                            <a:srgbClr val="000000"/>
                          </a:solidFill>
                          <a:effectLst/>
                          <a:latin typeface="+mn-lt"/>
                          <a:ea typeface="等线" panose="02010600030101010101" pitchFamily="2" charset="-122"/>
                        </a:rPr>
                        <a:t>40%</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sz="1000" b="0" i="0" u="sng" strike="noStrike">
                          <a:solidFill>
                            <a:srgbClr val="0563C1"/>
                          </a:solidFill>
                          <a:effectLst/>
                          <a:latin typeface="+mn-lt"/>
                          <a:ea typeface="等线" panose="02010600030101010101" pitchFamily="2" charset="-122"/>
                          <a:hlinkClick r:id="rId7"/>
                        </a:rPr>
                        <a:t>SP-231781</a:t>
                      </a:r>
                      <a:endParaRPr lang="en-US" sz="1000" b="0" i="0" u="sng" strike="noStrike">
                        <a:solidFill>
                          <a:srgbClr val="0563C1"/>
                        </a:solidFill>
                        <a:effectLst/>
                        <a:latin typeface="+mn-lt"/>
                        <a:ea typeface="等线" panose="02010600030101010101" pitchFamily="2" charset="-122"/>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fontAlgn="b"/>
                      <a:r>
                        <a:rPr lang="en-US" altLang="zh-CN" sz="1000" b="0" i="0" u="none" strike="noStrike" dirty="0">
                          <a:solidFill>
                            <a:srgbClr val="00B050"/>
                          </a:solidFill>
                          <a:effectLst/>
                          <a:latin typeface="+mn-lt"/>
                          <a:ea typeface="等线" panose="02010600030101010101" pitchFamily="2" charset="-122"/>
                          <a:cs typeface="Arial" panose="020B0604020202020204" pitchFamily="34" charset="0"/>
                        </a:rPr>
                        <a:t>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altLang="zh-CN" sz="1000" b="0" i="0" u="none" strike="noStrike" kern="1200" dirty="0">
                          <a:solidFill>
                            <a:schemeClr val="tx1"/>
                          </a:solidFill>
                          <a:effectLst/>
                          <a:highlight>
                            <a:srgbClr val="00FFFF"/>
                          </a:highlight>
                          <a:latin typeface="+mn-lt"/>
                          <a:ea typeface="等线" panose="02010600030101010101" pitchFamily="2" charset="-122"/>
                          <a:cs typeface="+mn-cs"/>
                        </a:rPr>
                        <a:t>Target: 9/9/2024-&gt;12/12/2024</a:t>
                      </a:r>
                    </a:p>
                    <a:p>
                      <a:pPr algn="l" fontAlgn="t"/>
                      <a:endParaRPr lang="en-US" sz="1000" b="0" i="0" u="none" strike="noStrike" kern="1200" dirty="0">
                        <a:solidFill>
                          <a:srgbClr val="0563C1"/>
                        </a:solidFill>
                        <a:effectLst/>
                        <a:highlight>
                          <a:srgbClr val="00FFFF"/>
                        </a:highlight>
                        <a:latin typeface="+mn-lt"/>
                        <a:ea typeface="等线"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835716640"/>
                  </a:ext>
                </a:extLst>
              </a:tr>
              <a:tr h="184574">
                <a:tc>
                  <a:txBody>
                    <a:bodyPr/>
                    <a:lstStyle/>
                    <a:p>
                      <a:pPr algn="r" fontAlgn="b"/>
                      <a:r>
                        <a:rPr lang="en-US" altLang="zh-CN" sz="1000" b="0" i="0" u="none" strike="noStrike">
                          <a:solidFill>
                            <a:srgbClr val="000000"/>
                          </a:solidFill>
                          <a:effectLst/>
                          <a:latin typeface="+mn-lt"/>
                          <a:ea typeface="等线" panose="02010600030101010101" pitchFamily="2" charset="-122"/>
                          <a:cs typeface="Arial" panose="020B0604020202020204" pitchFamily="34" charset="0"/>
                        </a:rPr>
                        <a:t>1020016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1" u="none" strike="noStrike" dirty="0">
                          <a:solidFill>
                            <a:srgbClr val="000000"/>
                          </a:solidFill>
                          <a:effectLst/>
                          <a:latin typeface="+mn-lt"/>
                          <a:ea typeface="等线" panose="02010600030101010101" pitchFamily="2" charset="-122"/>
                          <a:cs typeface="Arial" panose="020B0604020202020204" pitchFamily="34" charset="0"/>
                        </a:rPr>
                        <a:t>Study on Enablers for Security Monitoring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0" u="none" strike="noStrike">
                          <a:solidFill>
                            <a:srgbClr val="000000"/>
                          </a:solidFill>
                          <a:effectLst/>
                          <a:latin typeface="+mn-lt"/>
                          <a:ea typeface="等线" panose="02010600030101010101" pitchFamily="2" charset="-122"/>
                          <a:cs typeface="Arial" panose="020B0604020202020204" pitchFamily="34" charset="0"/>
                        </a:rPr>
                        <a:t>FS_SECM</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a:ln>
                            <a:noFill/>
                          </a:ln>
                          <a:solidFill>
                            <a:srgbClr val="0000FF"/>
                          </a:solidFill>
                          <a:effectLst/>
                          <a:uLnTx/>
                          <a:uFillTx/>
                          <a:latin typeface="Arial" panose="020B0604020202020204" pitchFamily="34" charset="0"/>
                          <a:ea typeface="等线" panose="02010600030101010101" pitchFamily="2" charset="-122"/>
                          <a:cs typeface="+mn-cs"/>
                        </a:rPr>
                        <a:t>12/12/2024</a:t>
                      </a:r>
                      <a:endParaRPr kumimoji="0" lang="en-US" altLang="zh-CN" sz="900" b="0" i="0" u="none" strike="noStrike" kern="1200" cap="none" spc="0" normalizeH="0" baseline="0" noProof="0" dirty="0">
                        <a:ln>
                          <a:noFill/>
                        </a:ln>
                        <a:solidFill>
                          <a:srgbClr val="0000FF"/>
                        </a:solidFill>
                        <a:effectLst/>
                        <a:uLnTx/>
                        <a:uFillTx/>
                        <a:latin typeface="Arial" panose="020B0604020202020204" pitchFamily="34" charset="0"/>
                        <a:ea typeface="等线" panose="02010600030101010101" pitchFamily="2" charset="-122"/>
                        <a:cs typeface="+mn-cs"/>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1000" b="0" i="0" u="none" strike="noStrike">
                          <a:solidFill>
                            <a:srgbClr val="000000"/>
                          </a:solidFill>
                          <a:effectLst/>
                          <a:latin typeface="+mn-lt"/>
                          <a:ea typeface="等线" panose="02010600030101010101" pitchFamily="2" charset="-122"/>
                        </a:rPr>
                        <a:t>0%</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sz="1000" b="0" i="0" u="sng" strike="noStrike">
                          <a:solidFill>
                            <a:srgbClr val="0563C1"/>
                          </a:solidFill>
                          <a:effectLst/>
                          <a:latin typeface="+mn-lt"/>
                          <a:ea typeface="等线" panose="02010600030101010101" pitchFamily="2" charset="-122"/>
                          <a:hlinkClick r:id="rId8"/>
                        </a:rPr>
                        <a:t>SP-231736</a:t>
                      </a:r>
                      <a:endParaRPr lang="en-US" sz="1000" b="0" i="0" u="sng" strike="noStrike">
                        <a:solidFill>
                          <a:srgbClr val="0563C1"/>
                        </a:solidFill>
                        <a:effectLst/>
                        <a:latin typeface="+mn-lt"/>
                        <a:ea typeface="等线" panose="02010600030101010101" pitchFamily="2" charset="-122"/>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fontAlgn="b"/>
                      <a:r>
                        <a:rPr lang="en-US" altLang="zh-CN" sz="1000" b="0" i="0" u="none" strike="noStrike" dirty="0">
                          <a:solidFill>
                            <a:srgbClr val="00B050"/>
                          </a:solidFill>
                          <a:effectLst/>
                          <a:latin typeface="+mn-lt"/>
                          <a:ea typeface="等线" panose="02010600030101010101" pitchFamily="2" charset="-122"/>
                          <a:cs typeface="Arial" panose="020B0604020202020204" pitchFamily="34" charset="0"/>
                        </a:rPr>
                        <a:t>90%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altLang="zh-CN" sz="1000" b="0" i="0" u="none" strike="noStrike" kern="1200" dirty="0">
                          <a:solidFill>
                            <a:schemeClr val="tx1"/>
                          </a:solidFill>
                          <a:effectLst/>
                          <a:highlight>
                            <a:srgbClr val="00FFFF"/>
                          </a:highlight>
                          <a:latin typeface="+mn-lt"/>
                          <a:ea typeface="等线" panose="02010600030101010101" pitchFamily="2" charset="-122"/>
                          <a:cs typeface="+mn-cs"/>
                        </a:rPr>
                        <a:t>Target: 9/9/2024-&gt;12/12/2024</a:t>
                      </a:r>
                    </a:p>
                    <a:p>
                      <a:pPr algn="l" fontAlgn="t"/>
                      <a:endParaRPr lang="en-US" sz="1000" b="0" i="0" u="none" strike="noStrike" kern="1200" dirty="0">
                        <a:solidFill>
                          <a:srgbClr val="0563C1"/>
                        </a:solidFill>
                        <a:effectLst/>
                        <a:latin typeface="+mn-lt"/>
                        <a:ea typeface="等线"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089961550"/>
                  </a:ext>
                </a:extLst>
              </a:tr>
              <a:tr h="184574">
                <a:tc>
                  <a:txBody>
                    <a:bodyPr/>
                    <a:lstStyle/>
                    <a:p>
                      <a:pPr algn="r" fontAlgn="b"/>
                      <a:r>
                        <a:rPr lang="en-US" altLang="zh-CN" sz="1000" b="0" i="0" u="none" strike="noStrike">
                          <a:solidFill>
                            <a:srgbClr val="000000"/>
                          </a:solidFill>
                          <a:effectLst/>
                          <a:latin typeface="+mn-lt"/>
                          <a:ea typeface="等线" panose="02010600030101010101" pitchFamily="2" charset="-122"/>
                          <a:cs typeface="Arial" panose="020B0604020202020204" pitchFamily="34" charset="0"/>
                        </a:rPr>
                        <a:t>1020011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1" u="none" strike="noStrike" dirty="0">
                          <a:solidFill>
                            <a:srgbClr val="000000"/>
                          </a:solidFill>
                          <a:effectLst/>
                          <a:latin typeface="+mn-lt"/>
                          <a:ea typeface="等线" panose="02010600030101010101" pitchFamily="2" charset="-122"/>
                          <a:cs typeface="Arial" panose="020B0604020202020204" pitchFamily="34" charset="0"/>
                        </a:rPr>
                        <a:t>Study on Service Based Management Architecture enhancement phase 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0" u="none" strike="noStrike">
                          <a:solidFill>
                            <a:srgbClr val="000000"/>
                          </a:solidFill>
                          <a:effectLst/>
                          <a:latin typeface="+mn-lt"/>
                          <a:ea typeface="等线" panose="02010600030101010101" pitchFamily="2" charset="-122"/>
                          <a:cs typeface="Arial" panose="020B0604020202020204" pitchFamily="34" charset="0"/>
                        </a:rPr>
                        <a:t>FS_SBMA_Ph3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0000FF"/>
                          </a:solidFill>
                          <a:effectLst/>
                          <a:uLnTx/>
                          <a:uFillTx/>
                          <a:latin typeface="Arial" panose="020B0604020202020204" pitchFamily="34" charset="0"/>
                          <a:ea typeface="等线" panose="02010600030101010101" pitchFamily="2" charset="-122"/>
                          <a:cs typeface="+mn-cs"/>
                        </a:rPr>
                        <a:t>12/12/2024</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1000" b="0" i="0" u="none" strike="noStrike">
                          <a:solidFill>
                            <a:srgbClr val="000000"/>
                          </a:solidFill>
                          <a:effectLst/>
                          <a:latin typeface="+mn-lt"/>
                          <a:ea typeface="等线" panose="02010600030101010101" pitchFamily="2" charset="-122"/>
                        </a:rPr>
                        <a:t>45%</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sz="1000" b="0" i="0" u="sng" strike="noStrike">
                          <a:solidFill>
                            <a:srgbClr val="0563C1"/>
                          </a:solidFill>
                          <a:effectLst/>
                          <a:latin typeface="+mn-lt"/>
                          <a:ea typeface="等线" panose="02010600030101010101" pitchFamily="2" charset="-122"/>
                          <a:hlinkClick r:id="rId9"/>
                        </a:rPr>
                        <a:t>SP-231725</a:t>
                      </a:r>
                      <a:endParaRPr lang="en-US" sz="1000" b="0" i="0" u="sng" strike="noStrike">
                        <a:solidFill>
                          <a:srgbClr val="0563C1"/>
                        </a:solidFill>
                        <a:effectLst/>
                        <a:latin typeface="+mn-lt"/>
                        <a:ea typeface="等线" panose="02010600030101010101" pitchFamily="2" charset="-122"/>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fontAlgn="b"/>
                      <a:r>
                        <a:rPr lang="en-US" altLang="zh-CN" sz="1000" b="0" i="0" u="none" strike="noStrike" dirty="0">
                          <a:solidFill>
                            <a:srgbClr val="00B050"/>
                          </a:solidFill>
                          <a:effectLst/>
                          <a:latin typeface="+mn-lt"/>
                          <a:ea typeface="等线" panose="02010600030101010101" pitchFamily="2" charset="-122"/>
                          <a:cs typeface="Arial" panose="020B0604020202020204" pitchFamily="34" charset="0"/>
                        </a:rPr>
                        <a:t>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altLang="zh-CN" sz="1000" b="0" i="0" u="none" strike="noStrike" kern="1200" dirty="0">
                          <a:solidFill>
                            <a:schemeClr val="tx1"/>
                          </a:solidFill>
                          <a:effectLst/>
                          <a:highlight>
                            <a:srgbClr val="00FFFF"/>
                          </a:highlight>
                          <a:latin typeface="+mn-lt"/>
                          <a:ea typeface="等线" panose="02010600030101010101" pitchFamily="2" charset="-122"/>
                          <a:cs typeface="+mn-cs"/>
                        </a:rPr>
                        <a:t>Target: 9/9/2024-&gt;12/12/2024</a:t>
                      </a:r>
                    </a:p>
                    <a:p>
                      <a:pPr algn="l" fontAlgn="t"/>
                      <a:endParaRPr lang="en-US" sz="1000" b="0" i="0" u="none" strike="noStrike" kern="1200" dirty="0">
                        <a:solidFill>
                          <a:srgbClr val="00B050"/>
                        </a:solidFill>
                        <a:effectLst/>
                        <a:latin typeface="+mn-lt"/>
                        <a:ea typeface="等线"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544933281"/>
                  </a:ext>
                </a:extLst>
              </a:tr>
              <a:tr h="128774">
                <a:tc>
                  <a:txBody>
                    <a:bodyPr/>
                    <a:lstStyle/>
                    <a:p>
                      <a:pPr algn="r" fontAlgn="b"/>
                      <a:r>
                        <a:rPr lang="en-US" altLang="zh-CN" sz="1000" b="0" i="0" u="none" strike="noStrike">
                          <a:solidFill>
                            <a:srgbClr val="000000"/>
                          </a:solidFill>
                          <a:effectLst/>
                          <a:latin typeface="+mn-lt"/>
                          <a:ea typeface="等线" panose="02010600030101010101" pitchFamily="2" charset="-122"/>
                          <a:cs typeface="Arial" panose="020B0604020202020204" pitchFamily="34" charset="0"/>
                        </a:rPr>
                        <a:t>1020033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1" u="none" strike="noStrike" dirty="0">
                          <a:solidFill>
                            <a:srgbClr val="000000"/>
                          </a:solidFill>
                          <a:effectLst/>
                          <a:latin typeface="+mn-lt"/>
                          <a:ea typeface="等线" panose="02010600030101010101" pitchFamily="2" charset="-122"/>
                          <a:cs typeface="Arial" panose="020B0604020202020204" pitchFamily="34" charset="0"/>
                        </a:rPr>
                        <a:t>Study on Management of planned configurations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0" u="none" strike="noStrike">
                          <a:solidFill>
                            <a:srgbClr val="000000"/>
                          </a:solidFill>
                          <a:effectLst/>
                          <a:latin typeface="+mn-lt"/>
                          <a:ea typeface="等线" panose="02010600030101010101" pitchFamily="2" charset="-122"/>
                          <a:cs typeface="Arial" panose="020B0604020202020204" pitchFamily="34" charset="0"/>
                        </a:rPr>
                        <a:t>FS_PlanM</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900" b="0" i="0" u="none" strike="noStrike" dirty="0">
                          <a:solidFill>
                            <a:srgbClr val="000000"/>
                          </a:solidFill>
                          <a:effectLst/>
                          <a:latin typeface="Arial" panose="020B0604020202020204" pitchFamily="34" charset="0"/>
                          <a:ea typeface="等线" panose="02010600030101010101" pitchFamily="2" charset="-122"/>
                        </a:rPr>
                        <a:t>09/09/2024</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1000" b="0" i="0" u="none" strike="noStrike">
                          <a:solidFill>
                            <a:srgbClr val="000000"/>
                          </a:solidFill>
                          <a:effectLst/>
                          <a:latin typeface="+mn-lt"/>
                          <a:ea typeface="等线" panose="02010600030101010101" pitchFamily="2" charset="-122"/>
                        </a:rPr>
                        <a:t>60%</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sz="1000" b="0" i="0" u="sng" strike="noStrike">
                          <a:solidFill>
                            <a:srgbClr val="0563C1"/>
                          </a:solidFill>
                          <a:effectLst/>
                          <a:latin typeface="+mn-lt"/>
                          <a:ea typeface="等线" panose="02010600030101010101" pitchFamily="2" charset="-122"/>
                          <a:hlinkClick r:id="rId10"/>
                        </a:rPr>
                        <a:t>SP-231721</a:t>
                      </a:r>
                      <a:endParaRPr lang="en-US" sz="1000" b="0" i="0" u="sng" strike="noStrike">
                        <a:solidFill>
                          <a:srgbClr val="0563C1"/>
                        </a:solidFill>
                        <a:effectLst/>
                        <a:latin typeface="+mn-lt"/>
                        <a:ea typeface="等线" panose="02010600030101010101" pitchFamily="2" charset="-122"/>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fontAlgn="b"/>
                      <a:r>
                        <a:rPr lang="en-US" altLang="zh-CN" sz="1000" b="0" i="0" u="none" strike="noStrike" dirty="0">
                          <a:solidFill>
                            <a:schemeClr val="tx1"/>
                          </a:solidFill>
                          <a:effectLst/>
                          <a:highlight>
                            <a:srgbClr val="00FF00"/>
                          </a:highlight>
                          <a:latin typeface="+mn-lt"/>
                          <a:ea typeface="等线" panose="02010600030101010101" pitchFamily="2" charset="-122"/>
                          <a:cs typeface="Arial" panose="020B0604020202020204" pitchFamily="34" charset="0"/>
                        </a:rPr>
                        <a:t>100%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endParaRPr lang="en-US" sz="1000" b="0" i="0" u="none" strike="noStrike" kern="1200" dirty="0">
                        <a:solidFill>
                          <a:srgbClr val="0563C1"/>
                        </a:solidFill>
                        <a:effectLst/>
                        <a:latin typeface="+mn-lt"/>
                        <a:ea typeface="等线"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2045009192"/>
                  </a:ext>
                </a:extLst>
              </a:tr>
              <a:tr h="128774">
                <a:tc>
                  <a:txBody>
                    <a:bodyPr/>
                    <a:lstStyle/>
                    <a:p>
                      <a:pPr marL="0" marR="0" lvl="0" indent="0" algn="r" defTabSz="1219170" rtl="0" eaLnBrk="1" fontAlgn="b"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dirty="0">
                          <a:ln>
                            <a:noFill/>
                          </a:ln>
                          <a:solidFill>
                            <a:srgbClr val="0000FF"/>
                          </a:solidFill>
                          <a:effectLst/>
                          <a:uLnTx/>
                          <a:uFillTx/>
                          <a:latin typeface="+mn-lt"/>
                          <a:ea typeface="+mn-ea"/>
                          <a:cs typeface="Arial" panose="020B0604020202020204" pitchFamily="34" charset="0"/>
                        </a:rPr>
                        <a:t>1050032</a:t>
                      </a:r>
                      <a:endParaRPr lang="en-US" altLang="zh-CN" sz="1000" b="0" i="0" u="none" strike="noStrike" dirty="0">
                        <a:solidFill>
                          <a:srgbClr val="000000"/>
                        </a:solidFill>
                        <a:effectLst/>
                        <a:latin typeface="+mn-lt"/>
                        <a:ea typeface="等线" panose="02010600030101010101" pitchFamily="2" charset="-122"/>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altLang="zh-CN" sz="1000" b="0" i="1" u="none" strike="noStrike" dirty="0">
                          <a:solidFill>
                            <a:srgbClr val="000000"/>
                          </a:solidFill>
                          <a:effectLst/>
                          <a:highlight>
                            <a:srgbClr val="00FFFF"/>
                          </a:highlight>
                          <a:latin typeface="+mn-lt"/>
                          <a:ea typeface="等线" panose="02010600030101010101" pitchFamily="2" charset="-122"/>
                          <a:cs typeface="Arial" panose="020B0604020202020204" pitchFamily="34" charset="0"/>
                        </a:rPr>
                        <a:t>Management of planned configurations </a:t>
                      </a:r>
                      <a:endParaRPr lang="en-US" sz="1000" b="0" i="1" u="none" strike="noStrike" dirty="0">
                        <a:solidFill>
                          <a:srgbClr val="000000"/>
                        </a:solidFill>
                        <a:effectLst/>
                        <a:highlight>
                          <a:srgbClr val="00FFFF"/>
                        </a:highlight>
                        <a:latin typeface="+mn-lt"/>
                        <a:ea typeface="等线" panose="02010600030101010101" pitchFamily="2" charset="-122"/>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altLang="zh-CN" sz="1000" b="0" i="0" u="none" strike="noStrike" dirty="0" err="1">
                          <a:solidFill>
                            <a:srgbClr val="000000"/>
                          </a:solidFill>
                          <a:effectLst/>
                          <a:highlight>
                            <a:srgbClr val="00FFFF"/>
                          </a:highlight>
                          <a:latin typeface="+mn-lt"/>
                          <a:ea typeface="等线" panose="02010600030101010101" pitchFamily="2" charset="-122"/>
                          <a:cs typeface="Arial" panose="020B0604020202020204" pitchFamily="34" charset="0"/>
                        </a:rPr>
                        <a:t>PlanM</a:t>
                      </a:r>
                      <a:endParaRPr lang="en-US" sz="1000" b="0" i="0" u="none" strike="noStrike" dirty="0">
                        <a:solidFill>
                          <a:srgbClr val="000000"/>
                        </a:solidFill>
                        <a:effectLst/>
                        <a:highlight>
                          <a:srgbClr val="00FFFF"/>
                        </a:highlight>
                        <a:latin typeface="+mn-lt"/>
                        <a:ea typeface="等线" panose="02010600030101010101" pitchFamily="2" charset="-122"/>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endParaRPr lang="en-US" altLang="zh-CN" sz="900" b="0" i="0" u="none" strike="noStrike" dirty="0">
                        <a:solidFill>
                          <a:srgbClr val="000000"/>
                        </a:solidFill>
                        <a:effectLst/>
                        <a:latin typeface="Arial" panose="020B0604020202020204" pitchFamily="34" charset="0"/>
                        <a:ea typeface="等线" panose="02010600030101010101" pitchFamily="2" charset="-122"/>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endParaRPr lang="en-US" altLang="zh-CN" sz="1000" b="0" i="0" u="none" strike="noStrike">
                        <a:solidFill>
                          <a:srgbClr val="000000"/>
                        </a:solidFill>
                        <a:effectLst/>
                        <a:latin typeface="+mn-lt"/>
                        <a:ea typeface="等线" panose="02010600030101010101" pitchFamily="2" charset="-122"/>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endParaRPr lang="en-US" sz="1000" b="0" i="0" u="sng" strike="noStrike">
                        <a:solidFill>
                          <a:srgbClr val="0563C1"/>
                        </a:solidFill>
                        <a:effectLst/>
                        <a:latin typeface="+mn-lt"/>
                        <a:ea typeface="等线" panose="02010600030101010101" pitchFamily="2" charset="-122"/>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fontAlgn="b"/>
                      <a:endParaRPr lang="en-US" altLang="zh-CN" sz="1000" b="0" i="0" u="none" strike="noStrike" dirty="0">
                        <a:solidFill>
                          <a:schemeClr val="tx1"/>
                        </a:solidFill>
                        <a:effectLst/>
                        <a:highlight>
                          <a:srgbClr val="00FF00"/>
                        </a:highlight>
                        <a:latin typeface="+mn-lt"/>
                        <a:ea typeface="等线" panose="02010600030101010101" pitchFamily="2" charset="-122"/>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1000" b="0" i="0" u="none" strike="noStrike" kern="1200" dirty="0">
                          <a:solidFill>
                            <a:schemeClr val="tx1"/>
                          </a:solidFill>
                          <a:effectLst/>
                          <a:highlight>
                            <a:srgbClr val="00FFFF"/>
                          </a:highlight>
                          <a:latin typeface="+mn-lt"/>
                          <a:ea typeface="等线" panose="02010600030101010101" pitchFamily="2" charset="-122"/>
                          <a:cs typeface="+mn-cs"/>
                        </a:rPr>
                        <a:t>NEW</a:t>
                      </a:r>
                      <a:endParaRPr lang="en-US" sz="1000" b="0" i="0" u="none" strike="noStrike" kern="1200" dirty="0">
                        <a:solidFill>
                          <a:schemeClr val="tx1"/>
                        </a:solidFill>
                        <a:effectLst/>
                        <a:highlight>
                          <a:srgbClr val="00FFFF"/>
                        </a:highlight>
                        <a:latin typeface="+mn-lt"/>
                        <a:ea typeface="等线"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167450716"/>
                  </a:ext>
                </a:extLst>
              </a:tr>
              <a:tr h="128774">
                <a:tc>
                  <a:txBody>
                    <a:bodyPr/>
                    <a:lstStyle/>
                    <a:p>
                      <a:pPr algn="r" fontAlgn="b"/>
                      <a:r>
                        <a:rPr lang="en-US" altLang="zh-CN" sz="1000" b="0" i="0" u="none" strike="noStrike">
                          <a:solidFill>
                            <a:srgbClr val="000000"/>
                          </a:solidFill>
                          <a:effectLst/>
                          <a:latin typeface="+mn-lt"/>
                          <a:ea typeface="等线" panose="02010600030101010101" pitchFamily="2" charset="-122"/>
                          <a:cs typeface="Arial" panose="020B0604020202020204" pitchFamily="34" charset="0"/>
                        </a:rPr>
                        <a:t>1020025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0" u="none" strike="noStrike" dirty="0">
                          <a:solidFill>
                            <a:srgbClr val="0000FF"/>
                          </a:solidFill>
                          <a:effectLst/>
                          <a:latin typeface="+mn-lt"/>
                          <a:ea typeface="等线" panose="02010600030101010101" pitchFamily="2" charset="-122"/>
                          <a:cs typeface="Arial" panose="020B0604020202020204" pitchFamily="34" charset="0"/>
                        </a:rPr>
                        <a:t>Data management phase 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0" u="none" strike="noStrike">
                          <a:solidFill>
                            <a:srgbClr val="000000"/>
                          </a:solidFill>
                          <a:effectLst/>
                          <a:latin typeface="+mn-lt"/>
                          <a:ea typeface="等线" panose="02010600030101010101" pitchFamily="2" charset="-122"/>
                          <a:cs typeface="Arial" panose="020B0604020202020204" pitchFamily="34" charset="0"/>
                        </a:rPr>
                        <a:t>MADCOL_Ph2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900" b="0" i="0" u="none" strike="noStrike" dirty="0">
                          <a:solidFill>
                            <a:srgbClr val="000000"/>
                          </a:solidFill>
                          <a:effectLst/>
                          <a:latin typeface="Arial" panose="020B0604020202020204" pitchFamily="34" charset="0"/>
                          <a:ea typeface="等线" panose="02010600030101010101" pitchFamily="2" charset="-122"/>
                        </a:rPr>
                        <a:t>06/06/2025</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1000" b="0" i="0" u="none" strike="noStrike">
                          <a:solidFill>
                            <a:srgbClr val="000000"/>
                          </a:solidFill>
                          <a:effectLst/>
                          <a:latin typeface="+mn-lt"/>
                          <a:ea typeface="等线" panose="02010600030101010101" pitchFamily="2" charset="-122"/>
                        </a:rPr>
                        <a:t>50%</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sz="1000" b="0" i="0" u="sng" strike="noStrike">
                          <a:solidFill>
                            <a:srgbClr val="0563C1"/>
                          </a:solidFill>
                          <a:effectLst/>
                          <a:latin typeface="+mn-lt"/>
                          <a:ea typeface="等线" panose="02010600030101010101" pitchFamily="2" charset="-122"/>
                          <a:hlinkClick r:id="rId11"/>
                        </a:rPr>
                        <a:t>SP-240877</a:t>
                      </a:r>
                      <a:endParaRPr lang="en-US" sz="1000" b="0" i="0" u="sng" strike="noStrike">
                        <a:solidFill>
                          <a:srgbClr val="0563C1"/>
                        </a:solidFill>
                        <a:effectLst/>
                        <a:latin typeface="+mn-lt"/>
                        <a:ea typeface="等线" panose="02010600030101010101" pitchFamily="2" charset="-122"/>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fontAlgn="b"/>
                      <a:r>
                        <a:rPr lang="en-US" altLang="zh-CN" sz="1000" b="0" i="0" u="none" strike="noStrike" dirty="0">
                          <a:solidFill>
                            <a:srgbClr val="00B050"/>
                          </a:solidFill>
                          <a:effectLst/>
                          <a:latin typeface="+mn-lt"/>
                          <a:ea typeface="等线" panose="02010600030101010101" pitchFamily="2" charset="-122"/>
                          <a:cs typeface="Arial" panose="020B0604020202020204" pitchFamily="34" charset="0"/>
                        </a:rPr>
                        <a:t>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endParaRPr lang="en-US" sz="1000" b="0" i="0" u="none" strike="noStrike" kern="1200" dirty="0">
                        <a:solidFill>
                          <a:srgbClr val="0563C1"/>
                        </a:solidFill>
                        <a:effectLst/>
                        <a:latin typeface="+mn-lt"/>
                        <a:ea typeface="等线"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255411839"/>
                  </a:ext>
                </a:extLst>
              </a:tr>
              <a:tr h="128774">
                <a:tc>
                  <a:txBody>
                    <a:bodyPr/>
                    <a:lstStyle/>
                    <a:p>
                      <a:pPr algn="r" fontAlgn="b"/>
                      <a:r>
                        <a:rPr lang="en-US" altLang="zh-CN" sz="1000" b="0" i="0" u="none" strike="noStrike">
                          <a:solidFill>
                            <a:srgbClr val="000000"/>
                          </a:solidFill>
                          <a:effectLst/>
                          <a:latin typeface="+mn-lt"/>
                          <a:ea typeface="等线" panose="02010600030101010101" pitchFamily="2" charset="-122"/>
                          <a:cs typeface="Arial" panose="020B0604020202020204" pitchFamily="34" charset="0"/>
                        </a:rPr>
                        <a:t>1020012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1" u="none" strike="noStrike" dirty="0">
                          <a:solidFill>
                            <a:srgbClr val="000000"/>
                          </a:solidFill>
                          <a:effectLst/>
                          <a:latin typeface="+mn-lt"/>
                          <a:ea typeface="等线" panose="02010600030101010101" pitchFamily="2" charset="-122"/>
                          <a:cs typeface="Arial" panose="020B0604020202020204" pitchFamily="34" charset="0"/>
                        </a:rPr>
                        <a:t>Study on data management regarding subscriptions and reporting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0" u="none" strike="noStrike">
                          <a:solidFill>
                            <a:srgbClr val="000000"/>
                          </a:solidFill>
                          <a:effectLst/>
                          <a:latin typeface="+mn-lt"/>
                          <a:ea typeface="等线" panose="02010600030101010101" pitchFamily="2" charset="-122"/>
                          <a:cs typeface="Arial" panose="020B0604020202020204" pitchFamily="34" charset="0"/>
                        </a:rPr>
                        <a:t>FS_Data_SREP</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900" b="0" i="0" u="none" strike="noStrike" dirty="0">
                          <a:solidFill>
                            <a:srgbClr val="000000"/>
                          </a:solidFill>
                          <a:effectLst/>
                          <a:latin typeface="Arial" panose="020B0604020202020204" pitchFamily="34" charset="0"/>
                          <a:ea typeface="等线" panose="02010600030101010101" pitchFamily="2" charset="-122"/>
                        </a:rPr>
                        <a:t>09/09/2024</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1000" b="0" i="0" u="none" strike="noStrike">
                          <a:solidFill>
                            <a:srgbClr val="000000"/>
                          </a:solidFill>
                          <a:effectLst/>
                          <a:latin typeface="+mn-lt"/>
                          <a:ea typeface="等线" panose="02010600030101010101" pitchFamily="2" charset="-122"/>
                        </a:rPr>
                        <a:t>60%</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sz="1000" b="0" i="0" u="sng" strike="noStrike">
                          <a:solidFill>
                            <a:srgbClr val="0563C1"/>
                          </a:solidFill>
                          <a:effectLst/>
                          <a:latin typeface="+mn-lt"/>
                          <a:ea typeface="等线" panose="02010600030101010101" pitchFamily="2" charset="-122"/>
                          <a:hlinkClick r:id="rId12"/>
                        </a:rPr>
                        <a:t>SP-231732</a:t>
                      </a:r>
                      <a:endParaRPr lang="en-US" sz="1000" b="0" i="0" u="sng" strike="noStrike">
                        <a:solidFill>
                          <a:srgbClr val="0563C1"/>
                        </a:solidFill>
                        <a:effectLst/>
                        <a:latin typeface="+mn-lt"/>
                        <a:ea typeface="等线" panose="02010600030101010101" pitchFamily="2" charset="-122"/>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fontAlgn="b"/>
                      <a:r>
                        <a:rPr lang="en-US" altLang="zh-CN" sz="1000" b="0" i="0" u="none" strike="noStrike" dirty="0">
                          <a:solidFill>
                            <a:schemeClr val="tx1"/>
                          </a:solidFill>
                          <a:effectLst/>
                          <a:highlight>
                            <a:srgbClr val="00FF00"/>
                          </a:highlight>
                          <a:latin typeface="+mn-lt"/>
                          <a:ea typeface="等线" panose="02010600030101010101" pitchFamily="2" charset="-122"/>
                          <a:cs typeface="Arial" panose="020B0604020202020204" pitchFamily="34" charset="0"/>
                        </a:rPr>
                        <a:t>100%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endParaRPr lang="en-US" sz="1000" b="0" i="0" u="none" strike="noStrike" kern="1200" dirty="0">
                        <a:solidFill>
                          <a:srgbClr val="0563C1"/>
                        </a:solidFill>
                        <a:effectLst/>
                        <a:latin typeface="+mn-lt"/>
                        <a:ea typeface="等线"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381815073"/>
                  </a:ext>
                </a:extLst>
              </a:tr>
              <a:tr h="128774">
                <a:tc>
                  <a:txBody>
                    <a:bodyPr/>
                    <a:lstStyle/>
                    <a:p>
                      <a:pPr algn="r" fontAlgn="b"/>
                      <a:endParaRPr lang="en-US" altLang="zh-CN" sz="1000" b="0" i="0" u="none" strike="noStrike">
                        <a:solidFill>
                          <a:srgbClr val="000000"/>
                        </a:solidFill>
                        <a:effectLst/>
                        <a:latin typeface="+mn-lt"/>
                        <a:ea typeface="等线" panose="02010600030101010101" pitchFamily="2" charset="-122"/>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altLang="zh-CN" sz="1000" b="0" i="1" u="none" strike="noStrike" dirty="0">
                          <a:solidFill>
                            <a:srgbClr val="000000"/>
                          </a:solidFill>
                          <a:effectLst/>
                          <a:highlight>
                            <a:srgbClr val="00FFFF"/>
                          </a:highlight>
                          <a:latin typeface="+mn-lt"/>
                          <a:ea typeface="等线" panose="02010600030101010101" pitchFamily="2" charset="-122"/>
                          <a:cs typeface="Arial" panose="020B0604020202020204" pitchFamily="34" charset="0"/>
                        </a:rPr>
                        <a:t>Data management regarding subscriptions and reporting </a:t>
                      </a:r>
                      <a:endParaRPr lang="en-US" sz="1000" b="0" i="1" u="none" strike="noStrike" dirty="0">
                        <a:solidFill>
                          <a:srgbClr val="000000"/>
                        </a:solidFill>
                        <a:effectLst/>
                        <a:highlight>
                          <a:srgbClr val="00FFFF"/>
                        </a:highlight>
                        <a:latin typeface="+mn-lt"/>
                        <a:ea typeface="等线" panose="02010600030101010101" pitchFamily="2" charset="-122"/>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0" u="none" strike="noStrike" dirty="0" err="1">
                          <a:solidFill>
                            <a:srgbClr val="000000"/>
                          </a:solidFill>
                          <a:effectLst/>
                          <a:highlight>
                            <a:srgbClr val="00FFFF"/>
                          </a:highlight>
                          <a:latin typeface="+mn-lt"/>
                          <a:ea typeface="等线" panose="02010600030101010101" pitchFamily="2" charset="-122"/>
                          <a:cs typeface="Arial" panose="020B0604020202020204" pitchFamily="34" charset="0"/>
                        </a:rPr>
                        <a:t>Dat</a:t>
                      </a:r>
                      <a:r>
                        <a:rPr lang="en-US" altLang="zh-CN" sz="1000" b="0" i="0" u="none" strike="noStrike" dirty="0" err="1">
                          <a:solidFill>
                            <a:srgbClr val="000000"/>
                          </a:solidFill>
                          <a:effectLst/>
                          <a:highlight>
                            <a:srgbClr val="00FFFF"/>
                          </a:highlight>
                          <a:latin typeface="+mn-lt"/>
                          <a:ea typeface="等线" panose="02010600030101010101" pitchFamily="2" charset="-122"/>
                          <a:cs typeface="Arial" panose="020B0604020202020204" pitchFamily="34" charset="0"/>
                        </a:rPr>
                        <a:t>a_SREP</a:t>
                      </a:r>
                      <a:endParaRPr lang="en-US" sz="1000" b="0" i="0" u="none" strike="noStrike" dirty="0">
                        <a:solidFill>
                          <a:srgbClr val="000000"/>
                        </a:solidFill>
                        <a:effectLst/>
                        <a:highlight>
                          <a:srgbClr val="00FFFF"/>
                        </a:highlight>
                        <a:latin typeface="+mn-lt"/>
                        <a:ea typeface="等线" panose="02010600030101010101" pitchFamily="2" charset="-122"/>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endParaRPr lang="en-US" altLang="zh-CN" sz="900" b="0" i="0" u="none" strike="noStrike" dirty="0">
                        <a:solidFill>
                          <a:srgbClr val="000000"/>
                        </a:solidFill>
                        <a:effectLst/>
                        <a:highlight>
                          <a:srgbClr val="00FFFF"/>
                        </a:highlight>
                        <a:latin typeface="Arial" panose="020B0604020202020204" pitchFamily="34" charset="0"/>
                        <a:ea typeface="等线" panose="02010600030101010101" pitchFamily="2" charset="-122"/>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endParaRPr lang="en-US" altLang="zh-CN" sz="1000" b="0" i="0" u="none" strike="noStrike">
                        <a:solidFill>
                          <a:srgbClr val="000000"/>
                        </a:solidFill>
                        <a:effectLst/>
                        <a:highlight>
                          <a:srgbClr val="00FFFF"/>
                        </a:highlight>
                        <a:latin typeface="+mn-lt"/>
                        <a:ea typeface="等线" panose="02010600030101010101" pitchFamily="2" charset="-122"/>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endParaRPr lang="en-US" sz="1000" b="0" i="0" u="sng" strike="noStrike">
                        <a:solidFill>
                          <a:srgbClr val="0563C1"/>
                        </a:solidFill>
                        <a:effectLst/>
                        <a:highlight>
                          <a:srgbClr val="00FFFF"/>
                        </a:highlight>
                        <a:latin typeface="+mn-lt"/>
                        <a:ea typeface="等线" panose="02010600030101010101" pitchFamily="2" charset="-122"/>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fontAlgn="b"/>
                      <a:endParaRPr lang="en-US" altLang="zh-CN" sz="1000" b="0" i="0" u="none" strike="noStrike" dirty="0">
                        <a:solidFill>
                          <a:schemeClr val="tx1"/>
                        </a:solidFill>
                        <a:effectLst/>
                        <a:highlight>
                          <a:srgbClr val="00FFFF"/>
                        </a:highlight>
                        <a:latin typeface="+mn-lt"/>
                        <a:ea typeface="等线" panose="02010600030101010101" pitchFamily="2" charset="-122"/>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sz="1000" b="0" i="0" u="none" strike="noStrike" kern="1200" dirty="0">
                          <a:solidFill>
                            <a:schemeClr val="tx1"/>
                          </a:solidFill>
                          <a:effectLst/>
                          <a:highlight>
                            <a:srgbClr val="00FFFF"/>
                          </a:highlight>
                          <a:latin typeface="+mn-lt"/>
                          <a:ea typeface="等线" panose="02010600030101010101" pitchFamily="2" charset="-122"/>
                          <a:cs typeface="+mn-cs"/>
                        </a:rPr>
                        <a:t>NEW</a:t>
                      </a: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683368546"/>
                  </a:ext>
                </a:extLst>
              </a:tr>
              <a:tr h="184574">
                <a:tc>
                  <a:txBody>
                    <a:bodyPr/>
                    <a:lstStyle/>
                    <a:p>
                      <a:pPr algn="r" fontAlgn="b"/>
                      <a:r>
                        <a:rPr lang="en-US" altLang="zh-CN" sz="1000" b="0" i="0" u="none" strike="noStrike">
                          <a:solidFill>
                            <a:srgbClr val="000000"/>
                          </a:solidFill>
                          <a:effectLst/>
                          <a:latin typeface="+mn-lt"/>
                          <a:ea typeface="等线" panose="02010600030101010101" pitchFamily="2" charset="-122"/>
                          <a:cs typeface="Arial" panose="020B0604020202020204" pitchFamily="34" charset="0"/>
                        </a:rPr>
                        <a:t>1020026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0" u="none" strike="noStrike">
                          <a:solidFill>
                            <a:srgbClr val="0000FF"/>
                          </a:solidFill>
                          <a:effectLst/>
                          <a:latin typeface="+mn-lt"/>
                          <a:ea typeface="等线" panose="02010600030101010101" pitchFamily="2" charset="-122"/>
                          <a:cs typeface="Arial" panose="020B0604020202020204" pitchFamily="34" charset="0"/>
                        </a:rPr>
                        <a:t>5G performance measurements and KPIs phase 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0" u="none" strike="noStrike">
                          <a:solidFill>
                            <a:srgbClr val="000000"/>
                          </a:solidFill>
                          <a:effectLst/>
                          <a:latin typeface="+mn-lt"/>
                          <a:ea typeface="等线" panose="02010600030101010101" pitchFamily="2" charset="-122"/>
                          <a:cs typeface="Arial" panose="020B0604020202020204" pitchFamily="34" charset="0"/>
                        </a:rPr>
                        <a:t>PM_KPI_5G_Ph4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900" b="0" i="0" u="none" strike="noStrike" dirty="0">
                          <a:solidFill>
                            <a:srgbClr val="000000"/>
                          </a:solidFill>
                          <a:effectLst/>
                          <a:latin typeface="Arial" panose="020B0604020202020204" pitchFamily="34" charset="0"/>
                          <a:ea typeface="等线" panose="02010600030101010101" pitchFamily="2" charset="-122"/>
                        </a:rPr>
                        <a:t>06/06/2025</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1000" b="0" i="0" u="none" strike="noStrike">
                          <a:solidFill>
                            <a:srgbClr val="000000"/>
                          </a:solidFill>
                          <a:effectLst/>
                          <a:latin typeface="+mn-lt"/>
                          <a:ea typeface="等线" panose="02010600030101010101" pitchFamily="2" charset="-122"/>
                        </a:rPr>
                        <a:t>20%</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sz="1000" b="0" i="0" u="sng" strike="noStrike">
                          <a:solidFill>
                            <a:srgbClr val="0563C1"/>
                          </a:solidFill>
                          <a:effectLst/>
                          <a:latin typeface="+mn-lt"/>
                          <a:ea typeface="等线" panose="02010600030101010101" pitchFamily="2" charset="-122"/>
                          <a:hlinkClick r:id="rId13"/>
                        </a:rPr>
                        <a:t>SP-231747</a:t>
                      </a:r>
                      <a:endParaRPr lang="en-US" sz="1000" b="0" i="0" u="sng" strike="noStrike">
                        <a:solidFill>
                          <a:srgbClr val="0563C1"/>
                        </a:solidFill>
                        <a:effectLst/>
                        <a:latin typeface="+mn-lt"/>
                        <a:ea typeface="等线" panose="02010600030101010101" pitchFamily="2" charset="-122"/>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fontAlgn="b"/>
                      <a:r>
                        <a:rPr lang="en-US" altLang="zh-CN" sz="1000" b="0" i="0" u="none" strike="noStrike" dirty="0">
                          <a:solidFill>
                            <a:srgbClr val="FF0000"/>
                          </a:solidFill>
                          <a:effectLst/>
                          <a:latin typeface="+mn-lt"/>
                          <a:ea typeface="等线" panose="02010600030101010101" pitchFamily="2" charset="-122"/>
                          <a:cs typeface="Arial" panose="020B0604020202020204" pitchFamily="34" charset="0"/>
                        </a:rPr>
                        <a:t>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sz="1000" b="0" i="0" u="none" strike="noStrike" kern="1200" dirty="0">
                          <a:solidFill>
                            <a:schemeClr val="tx1"/>
                          </a:solidFill>
                          <a:effectLst/>
                          <a:highlight>
                            <a:srgbClr val="00FFFF"/>
                          </a:highlight>
                          <a:latin typeface="+mn-lt"/>
                          <a:ea typeface="等线" panose="02010600030101010101" pitchFamily="2" charset="-122"/>
                          <a:cs typeface="+mn-cs"/>
                        </a:rPr>
                        <a:t>Rapporteur update: </a:t>
                      </a:r>
                      <a:r>
                        <a:rPr lang="en-US" sz="1000" b="0" i="0" u="none" strike="noStrike" kern="1200" dirty="0" err="1">
                          <a:solidFill>
                            <a:schemeClr val="tx1"/>
                          </a:solidFill>
                          <a:effectLst/>
                          <a:highlight>
                            <a:srgbClr val="00FFFF"/>
                          </a:highlight>
                          <a:latin typeface="+mn-lt"/>
                          <a:ea typeface="等线" panose="02010600030101010101" pitchFamily="2" charset="-122"/>
                          <a:cs typeface="+mn-cs"/>
                        </a:rPr>
                        <a:t>Xiebaoguo</a:t>
                      </a:r>
                      <a:r>
                        <a:rPr lang="en-US" sz="1000" b="0" i="0" u="none" strike="noStrike" kern="1200" dirty="0">
                          <a:solidFill>
                            <a:schemeClr val="tx1"/>
                          </a:solidFill>
                          <a:effectLst/>
                          <a:highlight>
                            <a:srgbClr val="00FFFF"/>
                          </a:highlight>
                          <a:latin typeface="+mn-lt"/>
                          <a:ea typeface="等线" panose="02010600030101010101" pitchFamily="2" charset="-122"/>
                          <a:cs typeface="+mn-cs"/>
                        </a:rPr>
                        <a:t>-&gt;</a:t>
                      </a:r>
                      <a:r>
                        <a:rPr lang="en-US" sz="1000" b="0" i="0" u="none" strike="noStrike" kern="1200" dirty="0" err="1">
                          <a:solidFill>
                            <a:schemeClr val="tx1"/>
                          </a:solidFill>
                          <a:effectLst/>
                          <a:highlight>
                            <a:srgbClr val="00FFFF"/>
                          </a:highlight>
                          <a:latin typeface="+mn-lt"/>
                          <a:ea typeface="等线" panose="02010600030101010101" pitchFamily="2" charset="-122"/>
                          <a:cs typeface="+mn-cs"/>
                        </a:rPr>
                        <a:t>Ruan</a:t>
                      </a:r>
                      <a:r>
                        <a:rPr lang="en-US" sz="1000" b="0" i="0" u="none" strike="noStrike" kern="1200" dirty="0">
                          <a:solidFill>
                            <a:schemeClr val="tx1"/>
                          </a:solidFill>
                          <a:effectLst/>
                          <a:highlight>
                            <a:srgbClr val="00FFFF"/>
                          </a:highlight>
                          <a:latin typeface="+mn-lt"/>
                          <a:ea typeface="等线" panose="02010600030101010101" pitchFamily="2" charset="-122"/>
                          <a:cs typeface="+mn-cs"/>
                        </a:rPr>
                        <a:t> bang </a:t>
                      </a:r>
                      <a:r>
                        <a:rPr lang="en-US" sz="1000" b="0" i="0" u="none" strike="noStrike" kern="1200" dirty="0" err="1">
                          <a:solidFill>
                            <a:schemeClr val="tx1"/>
                          </a:solidFill>
                          <a:effectLst/>
                          <a:highlight>
                            <a:srgbClr val="00FFFF"/>
                          </a:highlight>
                          <a:latin typeface="+mn-lt"/>
                          <a:ea typeface="等线" panose="02010600030101010101" pitchFamily="2" charset="-122"/>
                          <a:cs typeface="+mn-cs"/>
                        </a:rPr>
                        <a:t>qiu</a:t>
                      </a:r>
                      <a:r>
                        <a:rPr lang="en-US" sz="1000" b="0" i="0" u="none" strike="noStrike" kern="1200" dirty="0">
                          <a:solidFill>
                            <a:schemeClr val="tx1"/>
                          </a:solidFill>
                          <a:effectLst/>
                          <a:highlight>
                            <a:srgbClr val="00FFFF"/>
                          </a:highlight>
                          <a:latin typeface="+mn-lt"/>
                          <a:ea typeface="等线" panose="02010600030101010101" pitchFamily="2" charset="-122"/>
                          <a:cs typeface="+mn-cs"/>
                        </a:rPr>
                        <a:t> (ruan.bangqiu@zte.com.cn)</a:t>
                      </a: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726659212"/>
                  </a:ext>
                </a:extLst>
              </a:tr>
              <a:tr h="128774">
                <a:tc>
                  <a:txBody>
                    <a:bodyPr/>
                    <a:lstStyle/>
                    <a:p>
                      <a:pPr algn="r" fontAlgn="b"/>
                      <a:r>
                        <a:rPr lang="en-US" altLang="zh-CN" sz="1000" b="0" i="0" u="none" strike="noStrike">
                          <a:solidFill>
                            <a:srgbClr val="000000"/>
                          </a:solidFill>
                          <a:effectLst/>
                          <a:latin typeface="+mn-lt"/>
                          <a:ea typeface="等线" panose="02010600030101010101" pitchFamily="2" charset="-122"/>
                          <a:cs typeface="Arial" panose="020B0604020202020204" pitchFamily="34" charset="0"/>
                        </a:rPr>
                        <a:t>1020027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0" u="none" strike="noStrike">
                          <a:solidFill>
                            <a:srgbClr val="0000FF"/>
                          </a:solidFill>
                          <a:effectLst/>
                          <a:latin typeface="+mn-lt"/>
                          <a:ea typeface="等线" panose="02010600030101010101" pitchFamily="2" charset="-122"/>
                          <a:cs typeface="Arial" panose="020B0604020202020204" pitchFamily="34" charset="0"/>
                        </a:rPr>
                        <a:t>5G Advanced NRM features phase 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0" u="none" strike="noStrike">
                          <a:solidFill>
                            <a:srgbClr val="000000"/>
                          </a:solidFill>
                          <a:effectLst/>
                          <a:latin typeface="+mn-lt"/>
                          <a:ea typeface="等线" panose="02010600030101010101" pitchFamily="2" charset="-122"/>
                          <a:cs typeface="Arial" panose="020B0604020202020204" pitchFamily="34" charset="0"/>
                        </a:rPr>
                        <a:t>AdNRM_Ph3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900" b="0" i="0" u="none" strike="noStrike" dirty="0">
                          <a:solidFill>
                            <a:srgbClr val="000000"/>
                          </a:solidFill>
                          <a:effectLst/>
                          <a:latin typeface="Arial" panose="020B0604020202020204" pitchFamily="34" charset="0"/>
                          <a:ea typeface="等线" panose="02010600030101010101" pitchFamily="2" charset="-122"/>
                        </a:rPr>
                        <a:t>06/06/2025</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1000" b="0" i="0" u="none" strike="noStrike">
                          <a:solidFill>
                            <a:srgbClr val="000000"/>
                          </a:solidFill>
                          <a:effectLst/>
                          <a:latin typeface="+mn-lt"/>
                          <a:ea typeface="等线" panose="02010600030101010101" pitchFamily="2" charset="-122"/>
                        </a:rPr>
                        <a:t>15%</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sz="1000" b="0" i="0" u="sng" strike="noStrike">
                          <a:solidFill>
                            <a:srgbClr val="0563C1"/>
                          </a:solidFill>
                          <a:effectLst/>
                          <a:latin typeface="+mn-lt"/>
                          <a:ea typeface="等线" panose="02010600030101010101" pitchFamily="2" charset="-122"/>
                          <a:hlinkClick r:id="rId14"/>
                        </a:rPr>
                        <a:t>SP-240875</a:t>
                      </a:r>
                      <a:endParaRPr lang="en-US" sz="1000" b="0" i="0" u="sng" strike="noStrike">
                        <a:solidFill>
                          <a:srgbClr val="0563C1"/>
                        </a:solidFill>
                        <a:effectLst/>
                        <a:latin typeface="+mn-lt"/>
                        <a:ea typeface="等线" panose="02010600030101010101" pitchFamily="2" charset="-122"/>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fontAlgn="b"/>
                      <a:r>
                        <a:rPr lang="en-US" altLang="zh-CN" sz="1000" b="0" i="0" u="none" strike="noStrike" dirty="0">
                          <a:solidFill>
                            <a:srgbClr val="FF0000"/>
                          </a:solidFill>
                          <a:effectLst/>
                          <a:latin typeface="+mn-lt"/>
                          <a:ea typeface="等线" panose="02010600030101010101" pitchFamily="2" charset="-122"/>
                          <a:cs typeface="Arial" panose="020B0604020202020204" pitchFamily="34" charset="0"/>
                        </a:rPr>
                        <a:t>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endParaRPr lang="en-US" sz="1000" b="0" i="0" u="none" strike="noStrike" kern="1200" dirty="0">
                        <a:solidFill>
                          <a:srgbClr val="0563C1"/>
                        </a:solidFill>
                        <a:effectLst/>
                        <a:latin typeface="+mn-lt"/>
                        <a:ea typeface="等线"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181286899"/>
                  </a:ext>
                </a:extLst>
              </a:tr>
              <a:tr h="128774">
                <a:tc>
                  <a:txBody>
                    <a:bodyPr/>
                    <a:lstStyle/>
                    <a:p>
                      <a:pPr algn="r" fontAlgn="b"/>
                      <a:r>
                        <a:rPr lang="en-US" altLang="zh-CN" sz="1000" b="0" i="0" u="none" strike="noStrike">
                          <a:solidFill>
                            <a:srgbClr val="000000"/>
                          </a:solidFill>
                          <a:effectLst/>
                          <a:latin typeface="+mn-lt"/>
                          <a:ea typeface="等线" panose="02010600030101010101" pitchFamily="2" charset="-122"/>
                          <a:cs typeface="Arial" panose="020B0604020202020204" pitchFamily="34" charset="0"/>
                        </a:rPr>
                        <a:t>1020028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0" u="none" strike="noStrike">
                          <a:solidFill>
                            <a:srgbClr val="0000FF"/>
                          </a:solidFill>
                          <a:effectLst/>
                          <a:latin typeface="+mn-lt"/>
                          <a:ea typeface="等线" panose="02010600030101010101" pitchFamily="2" charset="-122"/>
                          <a:cs typeface="Arial" panose="020B0604020202020204" pitchFamily="34" charset="0"/>
                        </a:rPr>
                        <a:t>Subscriber and Equipment Trace and QoE collection management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0" u="none" strike="noStrike">
                          <a:solidFill>
                            <a:srgbClr val="000000"/>
                          </a:solidFill>
                          <a:effectLst/>
                          <a:latin typeface="+mn-lt"/>
                          <a:ea typeface="等线" panose="02010600030101010101" pitchFamily="2" charset="-122"/>
                          <a:cs typeface="Arial" panose="020B0604020202020204" pitchFamily="34" charset="0"/>
                        </a:rPr>
                        <a:t>TraceQoE_OAM</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900" b="0" i="0" u="none" strike="noStrike" dirty="0">
                          <a:solidFill>
                            <a:srgbClr val="000000"/>
                          </a:solidFill>
                          <a:effectLst/>
                          <a:latin typeface="Arial" panose="020B0604020202020204" pitchFamily="34" charset="0"/>
                          <a:ea typeface="等线" panose="02010600030101010101" pitchFamily="2" charset="-122"/>
                        </a:rPr>
                        <a:t>06/06/2025</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1000" b="0" i="0" u="none" strike="noStrike">
                          <a:solidFill>
                            <a:srgbClr val="000000"/>
                          </a:solidFill>
                          <a:effectLst/>
                          <a:latin typeface="+mn-lt"/>
                          <a:ea typeface="等线" panose="02010600030101010101" pitchFamily="2" charset="-122"/>
                        </a:rPr>
                        <a:t>20%</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sz="1000" b="0" i="0" u="sng" strike="noStrike">
                          <a:solidFill>
                            <a:srgbClr val="0563C1"/>
                          </a:solidFill>
                          <a:effectLst/>
                          <a:latin typeface="+mn-lt"/>
                          <a:ea typeface="等线" panose="02010600030101010101" pitchFamily="2" charset="-122"/>
                          <a:hlinkClick r:id="rId15"/>
                        </a:rPr>
                        <a:t>SP-231748</a:t>
                      </a:r>
                      <a:endParaRPr lang="en-US" sz="1000" b="0" i="0" u="sng" strike="noStrike">
                        <a:solidFill>
                          <a:srgbClr val="0563C1"/>
                        </a:solidFill>
                        <a:effectLst/>
                        <a:latin typeface="+mn-lt"/>
                        <a:ea typeface="等线" panose="02010600030101010101" pitchFamily="2" charset="-122"/>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fontAlgn="b"/>
                      <a:r>
                        <a:rPr lang="en-US" altLang="zh-CN" sz="1000" b="0" i="0" u="none" strike="noStrike" dirty="0">
                          <a:solidFill>
                            <a:srgbClr val="FF0000"/>
                          </a:solidFill>
                          <a:effectLst/>
                          <a:latin typeface="+mn-lt"/>
                          <a:ea typeface="等线" panose="02010600030101010101" pitchFamily="2" charset="-122"/>
                          <a:cs typeface="Arial" panose="020B0604020202020204" pitchFamily="34" charset="0"/>
                        </a:rPr>
                        <a:t>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endParaRPr lang="en-US" sz="1000" b="0" i="0" u="none" strike="noStrike" kern="1200" dirty="0">
                        <a:solidFill>
                          <a:srgbClr val="0563C1"/>
                        </a:solidFill>
                        <a:effectLst/>
                        <a:latin typeface="+mn-lt"/>
                        <a:ea typeface="等线"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2616683044"/>
                  </a:ext>
                </a:extLst>
              </a:tr>
              <a:tr h="128774">
                <a:tc>
                  <a:txBody>
                    <a:bodyPr/>
                    <a:lstStyle/>
                    <a:p>
                      <a:pPr algn="r" fontAlgn="b"/>
                      <a:r>
                        <a:rPr lang="en-US" altLang="zh-CN" sz="1000" b="0" i="0" u="none" strike="noStrike">
                          <a:solidFill>
                            <a:srgbClr val="000000"/>
                          </a:solidFill>
                          <a:effectLst/>
                          <a:latin typeface="+mn-lt"/>
                          <a:ea typeface="等线" panose="02010600030101010101" pitchFamily="2" charset="-122"/>
                          <a:cs typeface="Arial" panose="020B0604020202020204" pitchFamily="34" charset="0"/>
                        </a:rPr>
                        <a:t>1020013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1" u="none" strike="noStrike">
                          <a:solidFill>
                            <a:srgbClr val="000000"/>
                          </a:solidFill>
                          <a:effectLst/>
                          <a:latin typeface="+mn-lt"/>
                          <a:ea typeface="等线" panose="02010600030101010101" pitchFamily="2" charset="-122"/>
                          <a:cs typeface="Arial" panose="020B0604020202020204" pitchFamily="34" charset="0"/>
                        </a:rPr>
                        <a:t>Study on Management Aspects of NTN Phase 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0" u="none" strike="noStrike">
                          <a:solidFill>
                            <a:srgbClr val="000000"/>
                          </a:solidFill>
                          <a:effectLst/>
                          <a:latin typeface="+mn-lt"/>
                          <a:ea typeface="等线" panose="02010600030101010101" pitchFamily="2" charset="-122"/>
                          <a:cs typeface="Arial" panose="020B0604020202020204" pitchFamily="34" charset="0"/>
                        </a:rPr>
                        <a:t>FS_NTN_OAM_Ph2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900" b="0" i="0" u="none" strike="noStrike" dirty="0">
                          <a:solidFill>
                            <a:srgbClr val="0000FF"/>
                          </a:solidFill>
                          <a:effectLst/>
                          <a:latin typeface="Arial" panose="020B0604020202020204" pitchFamily="34" charset="0"/>
                          <a:ea typeface="等线" panose="02010600030101010101" pitchFamily="2" charset="-122"/>
                        </a:rPr>
                        <a:t>12/12/2024</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1000" b="0" i="0" u="none" strike="noStrike">
                          <a:solidFill>
                            <a:srgbClr val="000000"/>
                          </a:solidFill>
                          <a:effectLst/>
                          <a:latin typeface="+mn-lt"/>
                          <a:ea typeface="等线" panose="02010600030101010101" pitchFamily="2" charset="-122"/>
                        </a:rPr>
                        <a:t>65%</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sz="1000" b="0" i="0" u="sng" strike="noStrike">
                          <a:solidFill>
                            <a:srgbClr val="0563C1"/>
                          </a:solidFill>
                          <a:effectLst/>
                          <a:latin typeface="+mn-lt"/>
                          <a:ea typeface="等线" panose="02010600030101010101" pitchFamily="2" charset="-122"/>
                          <a:hlinkClick r:id="rId16"/>
                        </a:rPr>
                        <a:t>SP-231733</a:t>
                      </a:r>
                      <a:endParaRPr lang="en-US" sz="1000" b="0" i="0" u="sng" strike="noStrike">
                        <a:solidFill>
                          <a:srgbClr val="0563C1"/>
                        </a:solidFill>
                        <a:effectLst/>
                        <a:latin typeface="+mn-lt"/>
                        <a:ea typeface="等线" panose="02010600030101010101" pitchFamily="2" charset="-122"/>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fontAlgn="b"/>
                      <a:r>
                        <a:rPr lang="en-US" altLang="zh-CN" sz="1000" b="0" i="0" u="none" strike="noStrike" dirty="0">
                          <a:solidFill>
                            <a:srgbClr val="00B050"/>
                          </a:solidFill>
                          <a:effectLst/>
                          <a:latin typeface="+mn-lt"/>
                          <a:ea typeface="等线" panose="02010600030101010101" pitchFamily="2" charset="-122"/>
                          <a:cs typeface="Arial" panose="020B0604020202020204" pitchFamily="34" charset="0"/>
                        </a:rPr>
                        <a:t>90%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altLang="zh-CN" sz="1000" b="0" i="0" u="none" strike="noStrike" kern="1200" dirty="0">
                          <a:solidFill>
                            <a:schemeClr val="tx1"/>
                          </a:solidFill>
                          <a:effectLst/>
                          <a:highlight>
                            <a:srgbClr val="00FFFF"/>
                          </a:highlight>
                          <a:latin typeface="+mn-lt"/>
                          <a:ea typeface="等线" panose="02010600030101010101" pitchFamily="2" charset="-122"/>
                          <a:cs typeface="+mn-cs"/>
                        </a:rPr>
                        <a:t>Target: 9/9/2024-&gt;12/12/2024</a:t>
                      </a:r>
                      <a:endParaRPr lang="en-US" sz="1000" b="0" i="0" u="none" strike="noStrike" kern="1200" dirty="0">
                        <a:solidFill>
                          <a:srgbClr val="0563C1"/>
                        </a:solidFill>
                        <a:effectLst/>
                        <a:latin typeface="+mn-lt"/>
                        <a:ea typeface="等线"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40593273"/>
                  </a:ext>
                </a:extLst>
              </a:tr>
              <a:tr h="128774">
                <a:tc>
                  <a:txBody>
                    <a:bodyPr/>
                    <a:lstStyle/>
                    <a:p>
                      <a:pPr algn="r" fontAlgn="b"/>
                      <a:r>
                        <a:rPr lang="en-US" altLang="zh-CN" sz="1000" b="0" i="0" u="none" strike="noStrike">
                          <a:solidFill>
                            <a:srgbClr val="000000"/>
                          </a:solidFill>
                          <a:effectLst/>
                          <a:latin typeface="+mn-lt"/>
                          <a:ea typeface="等线" panose="02010600030101010101" pitchFamily="2" charset="-122"/>
                          <a:cs typeface="Arial" panose="020B0604020202020204" pitchFamily="34" charset="0"/>
                        </a:rPr>
                        <a:t>1020014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1" u="none" strike="noStrike" dirty="0">
                          <a:solidFill>
                            <a:srgbClr val="000000"/>
                          </a:solidFill>
                          <a:effectLst/>
                          <a:latin typeface="+mn-lt"/>
                          <a:ea typeface="等线" panose="02010600030101010101" pitchFamily="2" charset="-122"/>
                          <a:cs typeface="Arial" panose="020B0604020202020204" pitchFamily="34" charset="0"/>
                        </a:rPr>
                        <a:t>Study on management of IAB nodes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nn-NO" sz="1000" b="0" i="0" u="none" strike="noStrike" dirty="0">
                          <a:solidFill>
                            <a:srgbClr val="000000"/>
                          </a:solidFill>
                          <a:effectLst/>
                          <a:latin typeface="+mn-lt"/>
                          <a:ea typeface="等线" panose="02010600030101010101" pitchFamily="2" charset="-122"/>
                          <a:cs typeface="Arial" panose="020B0604020202020204" pitchFamily="34" charset="0"/>
                        </a:rPr>
                        <a:t>FS_NR_mobile_IAB_OAM</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900" b="0" i="0" u="none" strike="noStrike" dirty="0">
                          <a:solidFill>
                            <a:srgbClr val="000000"/>
                          </a:solidFill>
                          <a:effectLst/>
                          <a:latin typeface="Arial" panose="020B0604020202020204" pitchFamily="34" charset="0"/>
                          <a:ea typeface="等线" panose="02010600030101010101" pitchFamily="2" charset="-122"/>
                        </a:rPr>
                        <a:t>12/12/2024</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1000" b="0" i="0" u="none" strike="noStrike">
                          <a:solidFill>
                            <a:srgbClr val="000000"/>
                          </a:solidFill>
                          <a:effectLst/>
                          <a:latin typeface="+mn-lt"/>
                          <a:ea typeface="等线" panose="02010600030101010101" pitchFamily="2" charset="-122"/>
                        </a:rPr>
                        <a:t>40%</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sz="1000" b="0" i="0" u="sng" strike="noStrike">
                          <a:solidFill>
                            <a:srgbClr val="0563C1"/>
                          </a:solidFill>
                          <a:effectLst/>
                          <a:latin typeface="+mn-lt"/>
                          <a:ea typeface="等线" panose="02010600030101010101" pitchFamily="2" charset="-122"/>
                          <a:hlinkClick r:id="rId17"/>
                        </a:rPr>
                        <a:t>SP-231729</a:t>
                      </a:r>
                      <a:endParaRPr lang="en-US" sz="1000" b="0" i="0" u="sng" strike="noStrike">
                        <a:solidFill>
                          <a:srgbClr val="0563C1"/>
                        </a:solidFill>
                        <a:effectLst/>
                        <a:latin typeface="+mn-lt"/>
                        <a:ea typeface="等线" panose="02010600030101010101" pitchFamily="2" charset="-122"/>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fontAlgn="b"/>
                      <a:r>
                        <a:rPr lang="en-US" altLang="zh-CN" sz="1000" b="0" i="0" u="none" strike="noStrike" dirty="0">
                          <a:solidFill>
                            <a:srgbClr val="00B050"/>
                          </a:solidFill>
                          <a:effectLst/>
                          <a:latin typeface="+mn-lt"/>
                          <a:ea typeface="等线" panose="02010600030101010101" pitchFamily="2" charset="-122"/>
                          <a:cs typeface="Arial" panose="020B0604020202020204" pitchFamily="34" charset="0"/>
                        </a:rPr>
                        <a:t>90%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endParaRPr lang="en-US" sz="1000" b="0" i="0" u="none" strike="noStrike" kern="1200" dirty="0">
                        <a:solidFill>
                          <a:srgbClr val="0563C1"/>
                        </a:solidFill>
                        <a:effectLst/>
                        <a:highlight>
                          <a:srgbClr val="00FFFF"/>
                        </a:highlight>
                        <a:latin typeface="+mn-lt"/>
                        <a:ea typeface="等线"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2194562884"/>
                  </a:ext>
                </a:extLst>
              </a:tr>
              <a:tr h="128774">
                <a:tc>
                  <a:txBody>
                    <a:bodyPr/>
                    <a:lstStyle/>
                    <a:p>
                      <a:pPr algn="r" fontAlgn="b"/>
                      <a:r>
                        <a:rPr lang="en-US" altLang="zh-CN" sz="1000" b="0" i="0" u="none" strike="noStrike">
                          <a:solidFill>
                            <a:srgbClr val="000000"/>
                          </a:solidFill>
                          <a:effectLst/>
                          <a:latin typeface="+mn-lt"/>
                          <a:ea typeface="等线" panose="02010600030101010101" pitchFamily="2" charset="-122"/>
                          <a:cs typeface="Arial" panose="020B0604020202020204" pitchFamily="34" charset="0"/>
                        </a:rPr>
                        <a:t>1020017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1" u="none" strike="noStrike">
                          <a:solidFill>
                            <a:srgbClr val="000000"/>
                          </a:solidFill>
                          <a:effectLst/>
                          <a:latin typeface="+mn-lt"/>
                          <a:ea typeface="等线" panose="02010600030101010101" pitchFamily="2" charset="-122"/>
                          <a:cs typeface="Arial" panose="020B0604020202020204" pitchFamily="34" charset="0"/>
                        </a:rPr>
                        <a:t>Study on management aspects of RedCap feature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0" u="none" strike="noStrike">
                          <a:solidFill>
                            <a:srgbClr val="000000"/>
                          </a:solidFill>
                          <a:effectLst/>
                          <a:latin typeface="+mn-lt"/>
                          <a:ea typeface="等线" panose="02010600030101010101" pitchFamily="2" charset="-122"/>
                          <a:cs typeface="Arial" panose="020B0604020202020204" pitchFamily="34" charset="0"/>
                        </a:rPr>
                        <a:t>FS_NR_RedCap_OAM</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900" b="0" i="0" u="none" strike="noStrike" dirty="0">
                          <a:solidFill>
                            <a:srgbClr val="0000FF"/>
                          </a:solidFill>
                          <a:effectLst/>
                          <a:latin typeface="Arial" panose="020B0604020202020204" pitchFamily="34" charset="0"/>
                          <a:ea typeface="等线" panose="02010600030101010101" pitchFamily="2" charset="-122"/>
                        </a:rPr>
                        <a:t>12/12/2024</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1000" b="0" i="0" u="none" strike="noStrike">
                          <a:solidFill>
                            <a:srgbClr val="000000"/>
                          </a:solidFill>
                          <a:effectLst/>
                          <a:latin typeface="+mn-lt"/>
                          <a:ea typeface="等线" panose="02010600030101010101" pitchFamily="2" charset="-122"/>
                        </a:rPr>
                        <a:t>50%</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sz="1000" b="0" i="0" u="sng" strike="noStrike">
                          <a:solidFill>
                            <a:srgbClr val="0563C1"/>
                          </a:solidFill>
                          <a:effectLst/>
                          <a:latin typeface="+mn-lt"/>
                          <a:ea typeface="等线" panose="02010600030101010101" pitchFamily="2" charset="-122"/>
                          <a:hlinkClick r:id="rId18"/>
                        </a:rPr>
                        <a:t>SP-231734</a:t>
                      </a:r>
                      <a:endParaRPr lang="en-US" sz="1000" b="0" i="0" u="sng" strike="noStrike">
                        <a:solidFill>
                          <a:srgbClr val="0563C1"/>
                        </a:solidFill>
                        <a:effectLst/>
                        <a:latin typeface="+mn-lt"/>
                        <a:ea typeface="等线" panose="02010600030101010101" pitchFamily="2" charset="-122"/>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fontAlgn="b"/>
                      <a:r>
                        <a:rPr lang="en-US" altLang="zh-CN" sz="1000" b="0" i="0" u="none" strike="noStrike" dirty="0">
                          <a:solidFill>
                            <a:srgbClr val="00B050"/>
                          </a:solidFill>
                          <a:effectLst/>
                          <a:latin typeface="+mn-lt"/>
                          <a:ea typeface="等线" panose="02010600030101010101" pitchFamily="2" charset="-122"/>
                          <a:cs typeface="Arial" panose="020B0604020202020204" pitchFamily="34" charset="0"/>
                        </a:rPr>
                        <a:t>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altLang="zh-CN" sz="1000" b="0" i="0" u="none" strike="noStrike" kern="1200" dirty="0">
                          <a:solidFill>
                            <a:schemeClr val="tx1"/>
                          </a:solidFill>
                          <a:effectLst/>
                          <a:highlight>
                            <a:srgbClr val="00FFFF"/>
                          </a:highlight>
                          <a:latin typeface="+mn-lt"/>
                          <a:ea typeface="等线" panose="02010600030101010101" pitchFamily="2" charset="-122"/>
                          <a:cs typeface="+mn-cs"/>
                        </a:rPr>
                        <a:t>Target: 9/9/2024-&gt;12/12/2024</a:t>
                      </a:r>
                      <a:endParaRPr lang="en-US" sz="1000" b="0" i="0" u="none" strike="noStrike" kern="1200" dirty="0">
                        <a:solidFill>
                          <a:srgbClr val="0563C1"/>
                        </a:solidFill>
                        <a:effectLst/>
                        <a:latin typeface="+mn-lt"/>
                        <a:ea typeface="等线"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843582841"/>
                  </a:ext>
                </a:extLst>
              </a:tr>
              <a:tr h="128774">
                <a:tc>
                  <a:txBody>
                    <a:bodyPr/>
                    <a:lstStyle/>
                    <a:p>
                      <a:pPr algn="r" fontAlgn="b"/>
                      <a:r>
                        <a:rPr lang="en-US" altLang="zh-CN" sz="1000" b="0" i="0" u="none" strike="noStrike">
                          <a:solidFill>
                            <a:srgbClr val="000000"/>
                          </a:solidFill>
                          <a:effectLst/>
                          <a:latin typeface="+mn-lt"/>
                          <a:ea typeface="等线" panose="02010600030101010101" pitchFamily="2" charset="-122"/>
                          <a:cs typeface="Arial" panose="020B0604020202020204" pitchFamily="34" charset="0"/>
                        </a:rPr>
                        <a:t>1020020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1" u="none" strike="noStrike" dirty="0">
                          <a:solidFill>
                            <a:srgbClr val="000000"/>
                          </a:solidFill>
                          <a:effectLst/>
                          <a:latin typeface="+mn-lt"/>
                          <a:ea typeface="等线" panose="02010600030101010101" pitchFamily="2" charset="-122"/>
                          <a:cs typeface="Arial" panose="020B0604020202020204" pitchFamily="34" charset="0"/>
                        </a:rPr>
                        <a:t>Study on Enhancement of Management Aspects related to NWDAF Phase 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0" u="none" strike="noStrike" dirty="0">
                          <a:solidFill>
                            <a:srgbClr val="000000"/>
                          </a:solidFill>
                          <a:effectLst/>
                          <a:latin typeface="+mn-lt"/>
                          <a:ea typeface="等线" panose="02010600030101010101" pitchFamily="2" charset="-122"/>
                          <a:cs typeface="Arial" panose="020B0604020202020204" pitchFamily="34" charset="0"/>
                        </a:rPr>
                        <a:t>FS_NWDAF_OAM_Ph2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900" b="0" i="0" u="none" strike="noStrike" dirty="0">
                          <a:solidFill>
                            <a:srgbClr val="000000"/>
                          </a:solidFill>
                          <a:effectLst/>
                          <a:latin typeface="Arial" panose="020B0604020202020204" pitchFamily="34" charset="0"/>
                          <a:ea typeface="等线" panose="02010600030101010101" pitchFamily="2" charset="-122"/>
                        </a:rPr>
                        <a:t>09/09/2024</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1000" b="0" i="0" u="none" strike="noStrike">
                          <a:solidFill>
                            <a:srgbClr val="000000"/>
                          </a:solidFill>
                          <a:effectLst/>
                          <a:latin typeface="+mn-lt"/>
                          <a:ea typeface="等线" panose="02010600030101010101" pitchFamily="2" charset="-122"/>
                        </a:rPr>
                        <a:t>75%</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sz="1000" b="0" i="0" u="sng" strike="noStrike">
                          <a:solidFill>
                            <a:srgbClr val="0563C1"/>
                          </a:solidFill>
                          <a:effectLst/>
                          <a:latin typeface="+mn-lt"/>
                          <a:ea typeface="等线" panose="02010600030101010101" pitchFamily="2" charset="-122"/>
                          <a:hlinkClick r:id="rId19"/>
                        </a:rPr>
                        <a:t>SP-231724</a:t>
                      </a:r>
                      <a:endParaRPr lang="en-US" sz="1000" b="0" i="0" u="sng" strike="noStrike">
                        <a:solidFill>
                          <a:srgbClr val="0563C1"/>
                        </a:solidFill>
                        <a:effectLst/>
                        <a:latin typeface="+mn-lt"/>
                        <a:ea typeface="等线" panose="02010600030101010101" pitchFamily="2" charset="-122"/>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fontAlgn="b"/>
                      <a:r>
                        <a:rPr lang="en-US" altLang="zh-CN" sz="1000" b="0" i="0" u="none" strike="noStrike" dirty="0">
                          <a:solidFill>
                            <a:schemeClr val="tx1"/>
                          </a:solidFill>
                          <a:effectLst/>
                          <a:highlight>
                            <a:srgbClr val="00FF00"/>
                          </a:highlight>
                          <a:latin typeface="+mn-lt"/>
                          <a:ea typeface="等线" panose="02010600030101010101" pitchFamily="2" charset="-122"/>
                          <a:cs typeface="Arial" panose="020B0604020202020204" pitchFamily="34" charset="0"/>
                        </a:rPr>
                        <a:t>100%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endParaRPr lang="en-US" sz="1000" b="0" i="0" u="none" strike="noStrike" kern="1200" dirty="0">
                        <a:solidFill>
                          <a:srgbClr val="0563C1"/>
                        </a:solidFill>
                        <a:effectLst/>
                        <a:latin typeface="+mn-lt"/>
                        <a:ea typeface="等线"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029335636"/>
                  </a:ext>
                </a:extLst>
              </a:tr>
              <a:tr h="128774">
                <a:tc>
                  <a:txBody>
                    <a:bodyPr/>
                    <a:lstStyle/>
                    <a:p>
                      <a:pPr marL="0" marR="0" lvl="0" indent="0" algn="r" defTabSz="1219170" rtl="0" eaLnBrk="1" fontAlgn="b"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dirty="0">
                          <a:ln>
                            <a:noFill/>
                          </a:ln>
                          <a:solidFill>
                            <a:srgbClr val="0000FF"/>
                          </a:solidFill>
                          <a:effectLst/>
                          <a:uLnTx/>
                          <a:uFillTx/>
                          <a:latin typeface="+mn-lt"/>
                          <a:ea typeface="+mn-ea"/>
                          <a:cs typeface="Arial" panose="020B0604020202020204" pitchFamily="34" charset="0"/>
                        </a:rPr>
                        <a:t>1050031</a:t>
                      </a:r>
                      <a:endParaRPr lang="en-US" altLang="zh-CN" sz="1000" b="0" i="0" u="none" strike="noStrike" dirty="0">
                        <a:solidFill>
                          <a:srgbClr val="000000"/>
                        </a:solidFill>
                        <a:effectLst/>
                        <a:latin typeface="+mn-lt"/>
                        <a:ea typeface="等线" panose="02010600030101010101" pitchFamily="2" charset="-122"/>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altLang="zh-CN" sz="1000" b="0" i="1" u="none" strike="noStrike" dirty="0">
                          <a:solidFill>
                            <a:srgbClr val="000000"/>
                          </a:solidFill>
                          <a:effectLst/>
                          <a:highlight>
                            <a:srgbClr val="00FFFF"/>
                          </a:highlight>
                          <a:latin typeface="+mn-lt"/>
                          <a:ea typeface="等线" panose="02010600030101010101" pitchFamily="2" charset="-122"/>
                          <a:cs typeface="Arial" panose="020B0604020202020204" pitchFamily="34" charset="0"/>
                        </a:rPr>
                        <a:t>Enhancement of Management Aspects related to NWDAF Phase 2 </a:t>
                      </a:r>
                      <a:endParaRPr lang="en-US" sz="1000" b="0" i="1" u="none" strike="noStrike" dirty="0">
                        <a:solidFill>
                          <a:srgbClr val="000000"/>
                        </a:solidFill>
                        <a:effectLst/>
                        <a:highlight>
                          <a:srgbClr val="00FFFF"/>
                        </a:highlight>
                        <a:latin typeface="+mn-lt"/>
                        <a:ea typeface="等线" panose="02010600030101010101" pitchFamily="2" charset="-122"/>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altLang="zh-CN" sz="1000" b="0" i="0" u="none" strike="noStrike" dirty="0">
                          <a:solidFill>
                            <a:srgbClr val="000000"/>
                          </a:solidFill>
                          <a:effectLst/>
                          <a:highlight>
                            <a:srgbClr val="00FFFF"/>
                          </a:highlight>
                          <a:latin typeface="+mn-lt"/>
                          <a:ea typeface="等线" panose="02010600030101010101" pitchFamily="2" charset="-122"/>
                          <a:cs typeface="Arial" panose="020B0604020202020204" pitchFamily="34" charset="0"/>
                        </a:rPr>
                        <a:t>NWDAF_OAM_Ph2</a:t>
                      </a:r>
                      <a:endParaRPr lang="en-US" sz="1000" b="0" i="0" u="none" strike="noStrike" dirty="0">
                        <a:solidFill>
                          <a:srgbClr val="000000"/>
                        </a:solidFill>
                        <a:effectLst/>
                        <a:highlight>
                          <a:srgbClr val="00FFFF"/>
                        </a:highlight>
                        <a:latin typeface="+mn-lt"/>
                        <a:ea typeface="等线" panose="02010600030101010101" pitchFamily="2" charset="-122"/>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endParaRPr lang="en-US" altLang="zh-CN" sz="900" b="0" i="0" u="none" strike="noStrike" dirty="0">
                        <a:solidFill>
                          <a:srgbClr val="000000"/>
                        </a:solidFill>
                        <a:effectLst/>
                        <a:highlight>
                          <a:srgbClr val="00FFFF"/>
                        </a:highlight>
                        <a:latin typeface="Arial" panose="020B0604020202020204" pitchFamily="34" charset="0"/>
                        <a:ea typeface="等线" panose="02010600030101010101" pitchFamily="2" charset="-122"/>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endParaRPr lang="en-US" altLang="zh-CN" sz="1000" b="0" i="0" u="none" strike="noStrike">
                        <a:solidFill>
                          <a:srgbClr val="000000"/>
                        </a:solidFill>
                        <a:effectLst/>
                        <a:highlight>
                          <a:srgbClr val="00FFFF"/>
                        </a:highlight>
                        <a:latin typeface="+mn-lt"/>
                        <a:ea typeface="等线" panose="02010600030101010101" pitchFamily="2" charset="-122"/>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endParaRPr lang="en-US" sz="1000" b="0" i="0" u="sng" strike="noStrike">
                        <a:solidFill>
                          <a:srgbClr val="0563C1"/>
                        </a:solidFill>
                        <a:effectLst/>
                        <a:highlight>
                          <a:srgbClr val="00FFFF"/>
                        </a:highlight>
                        <a:latin typeface="+mn-lt"/>
                        <a:ea typeface="等线" panose="02010600030101010101" pitchFamily="2" charset="-122"/>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fontAlgn="b"/>
                      <a:endParaRPr lang="en-US" altLang="zh-CN" sz="1000" b="0" i="0" u="none" strike="noStrike" dirty="0">
                        <a:solidFill>
                          <a:schemeClr val="tx1"/>
                        </a:solidFill>
                        <a:effectLst/>
                        <a:highlight>
                          <a:srgbClr val="00FFFF"/>
                        </a:highlight>
                        <a:latin typeface="+mn-lt"/>
                        <a:ea typeface="等线" panose="02010600030101010101" pitchFamily="2" charset="-122"/>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1000" b="0" i="0" u="none" strike="noStrike" kern="1200" dirty="0">
                          <a:solidFill>
                            <a:schemeClr val="tx1"/>
                          </a:solidFill>
                          <a:effectLst/>
                          <a:highlight>
                            <a:srgbClr val="00FFFF"/>
                          </a:highlight>
                          <a:latin typeface="+mn-lt"/>
                          <a:ea typeface="等线" panose="02010600030101010101" pitchFamily="2" charset="-122"/>
                          <a:cs typeface="+mn-cs"/>
                        </a:rPr>
                        <a:t>NEW</a:t>
                      </a:r>
                      <a:endParaRPr lang="en-US" sz="1000" b="0" i="0" u="none" strike="noStrike" kern="1200" dirty="0">
                        <a:solidFill>
                          <a:schemeClr val="tx1"/>
                        </a:solidFill>
                        <a:effectLst/>
                        <a:highlight>
                          <a:srgbClr val="00FFFF"/>
                        </a:highlight>
                        <a:latin typeface="+mn-lt"/>
                        <a:ea typeface="等线"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4096975728"/>
                  </a:ext>
                </a:extLst>
              </a:tr>
              <a:tr h="128774">
                <a:tc>
                  <a:txBody>
                    <a:bodyPr/>
                    <a:lstStyle/>
                    <a:p>
                      <a:pPr algn="r" fontAlgn="b"/>
                      <a:r>
                        <a:rPr lang="en-US" altLang="zh-CN" sz="1000" b="0" i="0" u="none" strike="noStrike">
                          <a:solidFill>
                            <a:srgbClr val="000000"/>
                          </a:solidFill>
                          <a:effectLst/>
                          <a:latin typeface="+mn-lt"/>
                          <a:ea typeface="等线" panose="02010600030101010101" pitchFamily="2" charset="-122"/>
                          <a:cs typeface="Arial" panose="020B0604020202020204" pitchFamily="34" charset="0"/>
                        </a:rPr>
                        <a:t>1020015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1" u="none" strike="noStrike">
                          <a:solidFill>
                            <a:srgbClr val="000000"/>
                          </a:solidFill>
                          <a:effectLst/>
                          <a:latin typeface="+mn-lt"/>
                          <a:ea typeface="等线" panose="02010600030101010101" pitchFamily="2" charset="-122"/>
                          <a:cs typeface="Arial" panose="020B0604020202020204" pitchFamily="34" charset="0"/>
                        </a:rPr>
                        <a:t>Study on Management of Network Sharing Phase3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0" u="none" strike="noStrike" dirty="0">
                          <a:solidFill>
                            <a:srgbClr val="000000"/>
                          </a:solidFill>
                          <a:effectLst/>
                          <a:latin typeface="+mn-lt"/>
                          <a:ea typeface="等线" panose="02010600030101010101" pitchFamily="2" charset="-122"/>
                          <a:cs typeface="Arial" panose="020B0604020202020204" pitchFamily="34" charset="0"/>
                        </a:rPr>
                        <a:t>FS_NetShare_OAM_Ph3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a:ln>
                            <a:noFill/>
                          </a:ln>
                          <a:solidFill>
                            <a:srgbClr val="0000FF"/>
                          </a:solidFill>
                          <a:effectLst/>
                          <a:uLnTx/>
                          <a:uFillTx/>
                          <a:latin typeface="Arial" panose="020B0604020202020204" pitchFamily="34" charset="0"/>
                          <a:ea typeface="等线" panose="02010600030101010101" pitchFamily="2" charset="-122"/>
                          <a:cs typeface="+mn-cs"/>
                        </a:rPr>
                        <a:t>12/12/2024</a:t>
                      </a:r>
                      <a:endParaRPr kumimoji="0" lang="en-US" altLang="zh-CN" sz="900" b="0" i="0" u="none" strike="noStrike" kern="1200" cap="none" spc="0" normalizeH="0" baseline="0" noProof="0" dirty="0">
                        <a:ln>
                          <a:noFill/>
                        </a:ln>
                        <a:solidFill>
                          <a:srgbClr val="0000FF"/>
                        </a:solidFill>
                        <a:effectLst/>
                        <a:uLnTx/>
                        <a:uFillTx/>
                        <a:latin typeface="Arial" panose="020B0604020202020204" pitchFamily="34" charset="0"/>
                        <a:ea typeface="等线" panose="02010600030101010101" pitchFamily="2" charset="-122"/>
                        <a:cs typeface="+mn-cs"/>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1000" b="0" i="0" u="none" strike="noStrike">
                          <a:solidFill>
                            <a:srgbClr val="000000"/>
                          </a:solidFill>
                          <a:effectLst/>
                          <a:latin typeface="+mn-lt"/>
                          <a:ea typeface="等线" panose="02010600030101010101" pitchFamily="2" charset="-122"/>
                        </a:rPr>
                        <a:t>50%</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sz="1000" b="0" i="0" u="sng" strike="noStrike">
                          <a:solidFill>
                            <a:srgbClr val="0563C1"/>
                          </a:solidFill>
                          <a:effectLst/>
                          <a:latin typeface="+mn-lt"/>
                          <a:ea typeface="等线" panose="02010600030101010101" pitchFamily="2" charset="-122"/>
                          <a:hlinkClick r:id="rId20"/>
                        </a:rPr>
                        <a:t>SP-240966</a:t>
                      </a:r>
                      <a:endParaRPr lang="en-US" sz="1000" b="0" i="0" u="sng" strike="noStrike">
                        <a:solidFill>
                          <a:srgbClr val="0563C1"/>
                        </a:solidFill>
                        <a:effectLst/>
                        <a:latin typeface="+mn-lt"/>
                        <a:ea typeface="等线" panose="02010600030101010101" pitchFamily="2" charset="-122"/>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fontAlgn="b"/>
                      <a:r>
                        <a:rPr lang="en-US" altLang="zh-CN" sz="1000" b="0" i="0" u="none" strike="noStrike" dirty="0">
                          <a:solidFill>
                            <a:srgbClr val="00B050"/>
                          </a:solidFill>
                          <a:effectLst/>
                          <a:latin typeface="+mn-lt"/>
                          <a:ea typeface="等线" panose="02010600030101010101" pitchFamily="2" charset="-122"/>
                          <a:cs typeface="Arial" panose="020B0604020202020204" pitchFamily="34" charset="0"/>
                        </a:rPr>
                        <a:t>90%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altLang="zh-CN" sz="1000" b="0" i="0" u="none" strike="noStrike" kern="1200" dirty="0">
                          <a:solidFill>
                            <a:schemeClr val="tx1"/>
                          </a:solidFill>
                          <a:effectLst/>
                          <a:highlight>
                            <a:srgbClr val="00FFFF"/>
                          </a:highlight>
                          <a:latin typeface="+mn-lt"/>
                          <a:ea typeface="等线" panose="02010600030101010101" pitchFamily="2" charset="-122"/>
                          <a:cs typeface="+mn-cs"/>
                        </a:rPr>
                        <a:t>Target: 9/9/2024-&gt;12/12/2024</a:t>
                      </a:r>
                      <a:endParaRPr lang="en-US" sz="1000" b="0" i="0" u="none" strike="noStrike" kern="1200" dirty="0">
                        <a:solidFill>
                          <a:srgbClr val="00B050"/>
                        </a:solidFill>
                        <a:effectLst/>
                        <a:latin typeface="+mn-lt"/>
                        <a:ea typeface="等线"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2008838612"/>
                  </a:ext>
                </a:extLst>
              </a:tr>
              <a:tr h="128774">
                <a:tc>
                  <a:txBody>
                    <a:bodyPr/>
                    <a:lstStyle/>
                    <a:p>
                      <a:pPr algn="r" fontAlgn="b"/>
                      <a:r>
                        <a:rPr lang="en-US" altLang="zh-CN" sz="1000" b="0" i="0" u="none" strike="noStrike" dirty="0">
                          <a:solidFill>
                            <a:srgbClr val="000000"/>
                          </a:solidFill>
                          <a:effectLst/>
                          <a:latin typeface="+mn-lt"/>
                          <a:ea typeface="等线" panose="02010600030101010101" pitchFamily="2" charset="-122"/>
                          <a:cs typeface="Arial" panose="020B0604020202020204" pitchFamily="34" charset="0"/>
                        </a:rPr>
                        <a:t>1020021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1" u="none" strike="noStrike" dirty="0">
                          <a:solidFill>
                            <a:srgbClr val="000000"/>
                          </a:solidFill>
                          <a:effectLst/>
                          <a:latin typeface="+mn-lt"/>
                          <a:ea typeface="等线" panose="02010600030101010101" pitchFamily="2" charset="-122"/>
                          <a:cs typeface="Arial" panose="020B0604020202020204" pitchFamily="34" charset="0"/>
                        </a:rPr>
                        <a:t>Study on energy efficiency and energy saving aspects of 5G networks and services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0" u="none" strike="noStrike" dirty="0">
                          <a:solidFill>
                            <a:srgbClr val="000000"/>
                          </a:solidFill>
                          <a:effectLst/>
                          <a:latin typeface="+mn-lt"/>
                          <a:ea typeface="等线" panose="02010600030101010101" pitchFamily="2" charset="-122"/>
                          <a:cs typeface="Arial" panose="020B0604020202020204" pitchFamily="34" charset="0"/>
                        </a:rPr>
                        <a:t>FS_Energy_OAM_Ph3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900" b="0" i="0" u="none" strike="noStrike" dirty="0">
                          <a:solidFill>
                            <a:srgbClr val="0000FF"/>
                          </a:solidFill>
                          <a:effectLst/>
                          <a:latin typeface="Arial" panose="020B0604020202020204" pitchFamily="34" charset="0"/>
                          <a:ea typeface="等线" panose="02010600030101010101" pitchFamily="2" charset="-122"/>
                        </a:rPr>
                        <a:t>12/12/2024</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1000" b="0" i="0" u="none" strike="noStrike">
                          <a:solidFill>
                            <a:srgbClr val="000000"/>
                          </a:solidFill>
                          <a:effectLst/>
                          <a:latin typeface="+mn-lt"/>
                          <a:ea typeface="等线" panose="02010600030101010101" pitchFamily="2" charset="-122"/>
                        </a:rPr>
                        <a:t>25%</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sz="1000" b="0" i="0" u="sng" strike="noStrike">
                          <a:solidFill>
                            <a:srgbClr val="0563C1"/>
                          </a:solidFill>
                          <a:effectLst/>
                          <a:latin typeface="+mn-lt"/>
                          <a:ea typeface="等线" panose="02010600030101010101" pitchFamily="2" charset="-122"/>
                          <a:hlinkClick r:id="rId21"/>
                        </a:rPr>
                        <a:t>SP-231723</a:t>
                      </a:r>
                      <a:endParaRPr lang="en-US" sz="1000" b="0" i="0" u="sng" strike="noStrike">
                        <a:solidFill>
                          <a:srgbClr val="0563C1"/>
                        </a:solidFill>
                        <a:effectLst/>
                        <a:latin typeface="+mn-lt"/>
                        <a:ea typeface="等线" panose="02010600030101010101" pitchFamily="2" charset="-122"/>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fontAlgn="b"/>
                      <a:r>
                        <a:rPr lang="en-US" altLang="zh-CN" sz="1000" b="0" i="0" u="none" strike="noStrike" dirty="0">
                          <a:solidFill>
                            <a:srgbClr val="00B050"/>
                          </a:solidFill>
                          <a:effectLst/>
                          <a:latin typeface="+mn-lt"/>
                          <a:ea typeface="等线" panose="02010600030101010101" pitchFamily="2" charset="-122"/>
                          <a:cs typeface="Arial" panose="020B0604020202020204" pitchFamily="34" charset="0"/>
                        </a:rPr>
                        <a:t>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sz="1000" b="0" i="0" u="none" strike="noStrike" kern="1200" dirty="0">
                          <a:solidFill>
                            <a:schemeClr val="tx1"/>
                          </a:solidFill>
                          <a:effectLst/>
                          <a:highlight>
                            <a:srgbClr val="00FFFF"/>
                          </a:highlight>
                          <a:latin typeface="+mn-lt"/>
                          <a:ea typeface="等线" panose="02010600030101010101" pitchFamily="2" charset="-122"/>
                          <a:cs typeface="+mn-cs"/>
                        </a:rPr>
                        <a:t>Target: 9/9/2024-&gt;12/12/2024</a:t>
                      </a: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2875691601"/>
                  </a:ext>
                </a:extLst>
              </a:tr>
              <a:tr h="128774">
                <a:tc>
                  <a:txBody>
                    <a:bodyPr/>
                    <a:lstStyle/>
                    <a:p>
                      <a:pPr algn="r" fontAlgn="b"/>
                      <a:r>
                        <a:rPr lang="en-US" altLang="zh-CN" sz="1000" b="0" i="0" u="none" strike="noStrike">
                          <a:solidFill>
                            <a:srgbClr val="000000"/>
                          </a:solidFill>
                          <a:effectLst/>
                          <a:latin typeface="+mn-lt"/>
                          <a:ea typeface="等线" panose="02010600030101010101" pitchFamily="2" charset="-122"/>
                          <a:cs typeface="Arial" panose="020B0604020202020204" pitchFamily="34" charset="0"/>
                        </a:rPr>
                        <a:t>1020022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1" u="none" strike="noStrike" dirty="0">
                          <a:solidFill>
                            <a:srgbClr val="000000"/>
                          </a:solidFill>
                          <a:effectLst/>
                          <a:latin typeface="+mn-lt"/>
                          <a:ea typeface="等线" panose="02010600030101010101" pitchFamily="2" charset="-122"/>
                          <a:cs typeface="Arial" panose="020B0604020202020204" pitchFamily="34" charset="0"/>
                        </a:rPr>
                        <a:t>Study on Enhanced OAM for management exposure to external consumers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0" u="none" strike="noStrike">
                          <a:solidFill>
                            <a:srgbClr val="000000"/>
                          </a:solidFill>
                          <a:effectLst/>
                          <a:latin typeface="+mn-lt"/>
                          <a:ea typeface="等线" panose="02010600030101010101" pitchFamily="2" charset="-122"/>
                          <a:cs typeface="Arial" panose="020B0604020202020204" pitchFamily="34" charset="0"/>
                        </a:rPr>
                        <a:t>FS_MExpo</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0000FF"/>
                          </a:solidFill>
                          <a:effectLst/>
                          <a:uLnTx/>
                          <a:uFillTx/>
                          <a:latin typeface="Arial" panose="020B0604020202020204" pitchFamily="34" charset="0"/>
                          <a:ea typeface="等线" panose="02010600030101010101" pitchFamily="2" charset="-122"/>
                          <a:cs typeface="+mn-cs"/>
                        </a:rPr>
                        <a:t>12/12/2024</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1000" b="0" i="0" u="none" strike="noStrike">
                          <a:solidFill>
                            <a:srgbClr val="000000"/>
                          </a:solidFill>
                          <a:effectLst/>
                          <a:latin typeface="+mn-lt"/>
                          <a:ea typeface="等线" panose="02010600030101010101" pitchFamily="2" charset="-122"/>
                        </a:rPr>
                        <a:t>50%</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sz="1000" b="0" i="0" u="sng" strike="noStrike" dirty="0">
                          <a:solidFill>
                            <a:srgbClr val="0563C1"/>
                          </a:solidFill>
                          <a:effectLst/>
                          <a:latin typeface="+mn-lt"/>
                          <a:ea typeface="等线" panose="02010600030101010101" pitchFamily="2" charset="-122"/>
                          <a:hlinkClick r:id="rId22"/>
                        </a:rPr>
                        <a:t>SP-240967</a:t>
                      </a:r>
                      <a:endParaRPr lang="en-US" sz="1000" b="0" i="0" u="sng" strike="noStrike" dirty="0">
                        <a:solidFill>
                          <a:srgbClr val="0563C1"/>
                        </a:solidFill>
                        <a:effectLst/>
                        <a:latin typeface="+mn-lt"/>
                        <a:ea typeface="等线" panose="02010600030101010101" pitchFamily="2" charset="-122"/>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fontAlgn="b"/>
                      <a:r>
                        <a:rPr lang="en-US" altLang="zh-CN" sz="1000" b="0" i="0" u="none" strike="noStrike" dirty="0">
                          <a:solidFill>
                            <a:srgbClr val="00B050"/>
                          </a:solidFill>
                          <a:effectLst/>
                          <a:latin typeface="+mn-lt"/>
                          <a:ea typeface="等线" panose="02010600030101010101" pitchFamily="2" charset="-122"/>
                          <a:cs typeface="Arial" panose="020B0604020202020204" pitchFamily="34" charset="0"/>
                        </a:rPr>
                        <a:t>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altLang="zh-CN" sz="1000" b="0" i="0" u="none" strike="noStrike" kern="1200" dirty="0">
                          <a:solidFill>
                            <a:schemeClr val="tx1"/>
                          </a:solidFill>
                          <a:effectLst/>
                          <a:highlight>
                            <a:srgbClr val="00FFFF"/>
                          </a:highlight>
                          <a:latin typeface="+mn-lt"/>
                          <a:ea typeface="等线" panose="02010600030101010101" pitchFamily="2" charset="-122"/>
                          <a:cs typeface="+mn-cs"/>
                        </a:rPr>
                        <a:t>Target: 9/9/2024-&gt;12/12/2024</a:t>
                      </a:r>
                      <a:endParaRPr lang="en-US" sz="1000" b="0" i="0" u="none" strike="noStrike" kern="1200" dirty="0">
                        <a:solidFill>
                          <a:srgbClr val="00B050"/>
                        </a:solidFill>
                        <a:effectLst/>
                        <a:latin typeface="+mn-lt"/>
                        <a:ea typeface="等线"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4022004000"/>
                  </a:ext>
                </a:extLst>
              </a:tr>
            </a:tbl>
          </a:graphicData>
        </a:graphic>
      </p:graphicFrame>
      <p:sp>
        <p:nvSpPr>
          <p:cNvPr id="8" name="Title 1">
            <a:extLst>
              <a:ext uri="{FF2B5EF4-FFF2-40B4-BE49-F238E27FC236}">
                <a16:creationId xmlns:a16="http://schemas.microsoft.com/office/drawing/2014/main" id="{372A2273-8919-4D06-9D96-5CABE613C021}"/>
              </a:ext>
            </a:extLst>
          </p:cNvPr>
          <p:cNvSpPr>
            <a:spLocks noGrp="1"/>
          </p:cNvSpPr>
          <p:nvPr>
            <p:ph type="title"/>
          </p:nvPr>
        </p:nvSpPr>
        <p:spPr>
          <a:xfrm>
            <a:off x="652463" y="0"/>
            <a:ext cx="9102725" cy="1143000"/>
          </a:xfrm>
        </p:spPr>
        <p:txBody>
          <a:bodyPr/>
          <a:lstStyle/>
          <a:p>
            <a:pPr algn="l"/>
            <a:r>
              <a:rPr lang="en-GB" altLang="en-US" sz="3200" dirty="0"/>
              <a:t>Update of SA5 </a:t>
            </a:r>
            <a:r>
              <a:rPr lang="en-US" altLang="zh-CN" sz="3200" dirty="0"/>
              <a:t>Rel-19 OAM ongoing WI/SI </a:t>
            </a:r>
            <a:r>
              <a:rPr lang="en-GB" altLang="en-US" sz="3200" dirty="0"/>
              <a:t>progress</a:t>
            </a:r>
            <a:endParaRPr lang="en-US" altLang="en-US" sz="3200" dirty="0"/>
          </a:p>
        </p:txBody>
      </p:sp>
    </p:spTree>
    <p:extLst>
      <p:ext uri="{BB962C8B-B14F-4D97-AF65-F5344CB8AC3E}">
        <p14:creationId xmlns:p14="http://schemas.microsoft.com/office/powerpoint/2010/main" val="3063938225"/>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372A2273-8919-4D06-9D96-5CABE613C021}"/>
              </a:ext>
            </a:extLst>
          </p:cNvPr>
          <p:cNvSpPr>
            <a:spLocks noGrp="1"/>
          </p:cNvSpPr>
          <p:nvPr>
            <p:ph type="title"/>
          </p:nvPr>
        </p:nvSpPr>
        <p:spPr>
          <a:xfrm>
            <a:off x="652463" y="0"/>
            <a:ext cx="9102725" cy="1143000"/>
          </a:xfrm>
        </p:spPr>
        <p:txBody>
          <a:bodyPr/>
          <a:lstStyle/>
          <a:p>
            <a:r>
              <a:rPr lang="en-GB" altLang="en-US" sz="3200" dirty="0"/>
              <a:t>Update of SA5 </a:t>
            </a:r>
            <a:r>
              <a:rPr lang="en-US" altLang="zh-CN" sz="3200" dirty="0"/>
              <a:t>Rel-19 CH ongoing WI/SI </a:t>
            </a:r>
            <a:r>
              <a:rPr lang="en-GB" altLang="en-US" sz="3200" dirty="0"/>
              <a:t>progress</a:t>
            </a:r>
            <a:endParaRPr lang="en-US" altLang="en-US" sz="3200" strike="sngStrike" dirty="0">
              <a:highlight>
                <a:srgbClr val="00FFFF"/>
              </a:highlight>
            </a:endParaRPr>
          </a:p>
        </p:txBody>
      </p:sp>
      <p:graphicFrame>
        <p:nvGraphicFramePr>
          <p:cNvPr id="7" name="Table 6">
            <a:extLst>
              <a:ext uri="{FF2B5EF4-FFF2-40B4-BE49-F238E27FC236}">
                <a16:creationId xmlns:a16="http://schemas.microsoft.com/office/drawing/2014/main" id="{6539B256-1A71-4270-83D9-F20965F96FF1}"/>
              </a:ext>
            </a:extLst>
          </p:cNvPr>
          <p:cNvGraphicFramePr>
            <a:graphicFrameLocks noGrp="1"/>
          </p:cNvGraphicFramePr>
          <p:nvPr>
            <p:extLst>
              <p:ext uri="{D42A27DB-BD31-4B8C-83A1-F6EECF244321}">
                <p14:modId xmlns:p14="http://schemas.microsoft.com/office/powerpoint/2010/main" val="3755730227"/>
              </p:ext>
            </p:extLst>
          </p:nvPr>
        </p:nvGraphicFramePr>
        <p:xfrm>
          <a:off x="121103" y="1378069"/>
          <a:ext cx="11949793" cy="2884172"/>
        </p:xfrm>
        <a:graphic>
          <a:graphicData uri="http://schemas.openxmlformats.org/drawingml/2006/table">
            <a:tbl>
              <a:tblPr/>
              <a:tblGrid>
                <a:gridCol w="591166">
                  <a:extLst>
                    <a:ext uri="{9D8B030D-6E8A-4147-A177-3AD203B41FA5}">
                      <a16:colId xmlns:a16="http://schemas.microsoft.com/office/drawing/2014/main" val="2542914323"/>
                    </a:ext>
                  </a:extLst>
                </a:gridCol>
                <a:gridCol w="3829277">
                  <a:extLst>
                    <a:ext uri="{9D8B030D-6E8A-4147-A177-3AD203B41FA5}">
                      <a16:colId xmlns:a16="http://schemas.microsoft.com/office/drawing/2014/main" val="181470375"/>
                    </a:ext>
                  </a:extLst>
                </a:gridCol>
                <a:gridCol w="1771935">
                  <a:extLst>
                    <a:ext uri="{9D8B030D-6E8A-4147-A177-3AD203B41FA5}">
                      <a16:colId xmlns:a16="http://schemas.microsoft.com/office/drawing/2014/main" val="3131521887"/>
                    </a:ext>
                  </a:extLst>
                </a:gridCol>
                <a:gridCol w="1336999">
                  <a:extLst>
                    <a:ext uri="{9D8B030D-6E8A-4147-A177-3AD203B41FA5}">
                      <a16:colId xmlns:a16="http://schemas.microsoft.com/office/drawing/2014/main" val="1768482317"/>
                    </a:ext>
                  </a:extLst>
                </a:gridCol>
                <a:gridCol w="896573">
                  <a:extLst>
                    <a:ext uri="{9D8B030D-6E8A-4147-A177-3AD203B41FA5}">
                      <a16:colId xmlns:a16="http://schemas.microsoft.com/office/drawing/2014/main" val="2882163933"/>
                    </a:ext>
                  </a:extLst>
                </a:gridCol>
                <a:gridCol w="816403">
                  <a:extLst>
                    <a:ext uri="{9D8B030D-6E8A-4147-A177-3AD203B41FA5}">
                      <a16:colId xmlns:a16="http://schemas.microsoft.com/office/drawing/2014/main" val="1141164851"/>
                    </a:ext>
                  </a:extLst>
                </a:gridCol>
                <a:gridCol w="653370">
                  <a:extLst>
                    <a:ext uri="{9D8B030D-6E8A-4147-A177-3AD203B41FA5}">
                      <a16:colId xmlns:a16="http://schemas.microsoft.com/office/drawing/2014/main" val="1852499474"/>
                    </a:ext>
                  </a:extLst>
                </a:gridCol>
                <a:gridCol w="2054070">
                  <a:extLst>
                    <a:ext uri="{9D8B030D-6E8A-4147-A177-3AD203B41FA5}">
                      <a16:colId xmlns:a16="http://schemas.microsoft.com/office/drawing/2014/main" val="2182879938"/>
                    </a:ext>
                  </a:extLst>
                </a:gridCol>
              </a:tblGrid>
              <a:tr h="119766">
                <a:tc>
                  <a:txBody>
                    <a:bodyPr/>
                    <a:lstStyle/>
                    <a:p>
                      <a:pPr algn="ctr">
                        <a:lnSpc>
                          <a:spcPct val="107000"/>
                        </a:lnSpc>
                        <a:spcAft>
                          <a:spcPts val="800"/>
                        </a:spcAft>
                      </a:pPr>
                      <a:r>
                        <a:rPr lang="en-GB" sz="1000" dirty="0">
                          <a:latin typeface="+mn-lt"/>
                        </a:rPr>
                        <a:t>UID</a:t>
                      </a:r>
                    </a:p>
                  </a:txBody>
                  <a:tcPr marL="36001" marR="360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2AF2F"/>
                    </a:solidFill>
                  </a:tcPr>
                </a:tc>
                <a:tc>
                  <a:txBody>
                    <a:bodyPr/>
                    <a:lstStyle/>
                    <a:p>
                      <a:pPr algn="ctr">
                        <a:lnSpc>
                          <a:spcPct val="107000"/>
                        </a:lnSpc>
                        <a:spcAft>
                          <a:spcPts val="800"/>
                        </a:spcAft>
                      </a:pPr>
                      <a:r>
                        <a:rPr lang="en-GB" sz="1000" dirty="0">
                          <a:latin typeface="+mn-lt"/>
                        </a:rPr>
                        <a:t>Name</a:t>
                      </a:r>
                    </a:p>
                  </a:txBody>
                  <a:tcPr marL="36001" marR="360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2AF2F"/>
                    </a:solidFill>
                  </a:tcPr>
                </a:tc>
                <a:tc>
                  <a:txBody>
                    <a:bodyPr/>
                    <a:lstStyle/>
                    <a:p>
                      <a:pPr algn="ctr">
                        <a:lnSpc>
                          <a:spcPct val="107000"/>
                        </a:lnSpc>
                        <a:spcAft>
                          <a:spcPts val="800"/>
                        </a:spcAft>
                      </a:pPr>
                      <a:r>
                        <a:rPr lang="en-GB" sz="1000" dirty="0">
                          <a:latin typeface="+mn-lt"/>
                        </a:rPr>
                        <a:t>Acronym</a:t>
                      </a:r>
                    </a:p>
                  </a:txBody>
                  <a:tcPr marL="36001" marR="360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2AF2F"/>
                    </a:solidFill>
                  </a:tcPr>
                </a:tc>
                <a:tc>
                  <a:txBody>
                    <a:bodyPr/>
                    <a:lstStyle/>
                    <a:p>
                      <a:pPr marL="0" marR="0" lvl="0" indent="0" algn="ctr" defTabSz="1219170" rtl="0" eaLnBrk="1" fontAlgn="auto" latinLnBrk="0" hangingPunct="1">
                        <a:lnSpc>
                          <a:spcPct val="107000"/>
                        </a:lnSpc>
                        <a:spcBef>
                          <a:spcPts val="0"/>
                        </a:spcBef>
                        <a:spcAft>
                          <a:spcPts val="800"/>
                        </a:spcAft>
                        <a:buClrTx/>
                        <a:buSzTx/>
                        <a:buFontTx/>
                        <a:buNone/>
                        <a:tabLst/>
                        <a:defRPr/>
                      </a:pPr>
                      <a:r>
                        <a:rPr lang="en-GB" altLang="zh-CN" sz="1000" dirty="0">
                          <a:latin typeface="+mn-lt"/>
                        </a:rPr>
                        <a:t>Target (dd/mm/</a:t>
                      </a:r>
                      <a:r>
                        <a:rPr lang="en-GB" altLang="zh-CN" sz="1000" dirty="0" err="1">
                          <a:latin typeface="+mn-lt"/>
                        </a:rPr>
                        <a:t>yyyy</a:t>
                      </a:r>
                      <a:r>
                        <a:rPr lang="en-GB" altLang="zh-CN" sz="1000" dirty="0">
                          <a:latin typeface="+mn-lt"/>
                        </a:rPr>
                        <a:t>)</a:t>
                      </a:r>
                    </a:p>
                  </a:txBody>
                  <a:tcPr marL="36001" marR="360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2AF2F"/>
                    </a:solidFill>
                  </a:tcPr>
                </a:tc>
                <a:tc>
                  <a:txBody>
                    <a:bodyPr/>
                    <a:lstStyle/>
                    <a:p>
                      <a:pPr algn="ctr">
                        <a:lnSpc>
                          <a:spcPct val="107000"/>
                        </a:lnSpc>
                        <a:spcAft>
                          <a:spcPts val="800"/>
                        </a:spcAft>
                      </a:pPr>
                      <a:r>
                        <a:rPr lang="en-GB" sz="1000" dirty="0">
                          <a:latin typeface="+mn-lt"/>
                        </a:rPr>
                        <a:t>Old %</a:t>
                      </a:r>
                    </a:p>
                  </a:txBody>
                  <a:tcPr marL="36001" marR="360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2AF2F"/>
                    </a:solidFill>
                  </a:tcPr>
                </a:tc>
                <a:tc>
                  <a:txBody>
                    <a:bodyPr/>
                    <a:lstStyle/>
                    <a:p>
                      <a:pPr marL="0" algn="ctr" defTabSz="1219170" rtl="0" eaLnBrk="1" latinLnBrk="0" hangingPunct="1">
                        <a:lnSpc>
                          <a:spcPct val="107000"/>
                        </a:lnSpc>
                        <a:spcAft>
                          <a:spcPts val="800"/>
                        </a:spcAft>
                      </a:pPr>
                      <a:r>
                        <a:rPr lang="en-GB" sz="1000" kern="1200" dirty="0">
                          <a:solidFill>
                            <a:schemeClr val="tx1"/>
                          </a:solidFill>
                          <a:latin typeface="+mn-lt"/>
                          <a:ea typeface="+mn-ea"/>
                          <a:cs typeface="+mn-cs"/>
                        </a:rPr>
                        <a:t>WID</a:t>
                      </a:r>
                    </a:p>
                  </a:txBody>
                  <a:tcPr marL="36001" marR="360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2AF2F"/>
                    </a:solidFill>
                  </a:tcPr>
                </a:tc>
                <a:tc>
                  <a:txBody>
                    <a:bodyPr/>
                    <a:lstStyle/>
                    <a:p>
                      <a:pPr algn="ctr">
                        <a:lnSpc>
                          <a:spcPct val="107000"/>
                        </a:lnSpc>
                        <a:spcAft>
                          <a:spcPts val="800"/>
                        </a:spcAft>
                      </a:pPr>
                      <a:r>
                        <a:rPr lang="en-GB" sz="1000" dirty="0">
                          <a:solidFill>
                            <a:srgbClr val="FF0000"/>
                          </a:solidFill>
                          <a:latin typeface="+mn-lt"/>
                        </a:rPr>
                        <a:t>New %</a:t>
                      </a:r>
                      <a:endParaRPr lang="en-GB" sz="1000" b="1" kern="1200" dirty="0">
                        <a:solidFill>
                          <a:schemeClr val="lt1"/>
                        </a:solidFill>
                        <a:latin typeface="+mn-lt"/>
                        <a:ea typeface="+mn-ea"/>
                        <a:cs typeface="+mn-cs"/>
                      </a:endParaRPr>
                    </a:p>
                  </a:txBody>
                  <a:tcPr marL="36001" marR="360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2AF2F"/>
                    </a:solidFill>
                  </a:tcPr>
                </a:tc>
                <a:tc>
                  <a:txBody>
                    <a:bodyPr/>
                    <a:lstStyle/>
                    <a:p>
                      <a:pPr algn="ctr">
                        <a:lnSpc>
                          <a:spcPct val="107000"/>
                        </a:lnSpc>
                        <a:spcAft>
                          <a:spcPts val="800"/>
                        </a:spcAft>
                      </a:pPr>
                      <a:r>
                        <a:rPr lang="en-GB" sz="1000" dirty="0">
                          <a:solidFill>
                            <a:srgbClr val="FF0000"/>
                          </a:solidFill>
                          <a:latin typeface="+mn-lt"/>
                        </a:rPr>
                        <a:t>Change or comment</a:t>
                      </a:r>
                    </a:p>
                  </a:txBody>
                  <a:tcPr marL="36001" marR="360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2AF2F"/>
                    </a:solidFill>
                  </a:tcPr>
                </a:tc>
                <a:extLst>
                  <a:ext uri="{0D108BD9-81ED-4DB2-BD59-A6C34878D82A}">
                    <a16:rowId xmlns:a16="http://schemas.microsoft.com/office/drawing/2014/main" val="970954047"/>
                  </a:ext>
                </a:extLst>
              </a:tr>
              <a:tr h="216691">
                <a:tc>
                  <a:txBody>
                    <a:bodyPr/>
                    <a:lstStyle/>
                    <a:p>
                      <a:pPr algn="ctr" fontAlgn="b"/>
                      <a:r>
                        <a:rPr lang="en-US" altLang="zh-CN" sz="1100" b="0" i="0" u="none" strike="noStrike" dirty="0">
                          <a:solidFill>
                            <a:srgbClr val="000000"/>
                          </a:solidFill>
                          <a:effectLst/>
                          <a:latin typeface="+mn-lt"/>
                          <a:ea typeface="等线" panose="02010600030101010101" pitchFamily="2" charset="-122"/>
                          <a:cs typeface="Arial" panose="020B0604020202020204" pitchFamily="34" charset="0"/>
                        </a:rPr>
                        <a:t>1040012</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just">
                        <a:spcAft>
                          <a:spcPts val="0"/>
                        </a:spcAft>
                      </a:pPr>
                      <a:r>
                        <a:rPr lang="en-US" sz="1100" dirty="0">
                          <a:solidFill>
                            <a:srgbClr val="000000"/>
                          </a:solidFill>
                          <a:effectLst/>
                          <a:latin typeface="+mn-lt"/>
                          <a:ea typeface="Microsoft YaHei UI" panose="020B0503020204020204" pitchFamily="34" charset="-122"/>
                        </a:rPr>
                        <a:t>CHF Segmentation</a:t>
                      </a:r>
                      <a:endParaRPr lang="en-US" sz="1100" dirty="0">
                        <a:effectLst/>
                        <a:latin typeface="+mn-lt"/>
                        <a:ea typeface="等线"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just">
                        <a:spcAft>
                          <a:spcPts val="0"/>
                        </a:spcAft>
                      </a:pPr>
                      <a:r>
                        <a:rPr lang="en-US" sz="1100" dirty="0" err="1">
                          <a:solidFill>
                            <a:srgbClr val="000000"/>
                          </a:solidFill>
                          <a:effectLst/>
                          <a:latin typeface="+mn-lt"/>
                          <a:ea typeface="Microsoft YaHei UI" panose="020B0503020204020204" pitchFamily="34" charset="-122"/>
                        </a:rPr>
                        <a:t>CHFSeg</a:t>
                      </a:r>
                      <a:endParaRPr lang="en-US" sz="1100" dirty="0">
                        <a:effectLst/>
                        <a:latin typeface="+mn-lt"/>
                        <a:ea typeface="等线" panose="02010600030101010101" pitchFamily="2" charset="-122"/>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lang="en-US" sz="1100" b="0" i="0" u="none" strike="noStrike" kern="1200" dirty="0">
                          <a:solidFill>
                            <a:srgbClr val="000000"/>
                          </a:solidFill>
                          <a:effectLst/>
                          <a:latin typeface="+mn-lt"/>
                          <a:ea typeface="等线" panose="02010600030101010101" pitchFamily="2" charset="-122"/>
                          <a:cs typeface="Arial" panose="020B0604020202020204" pitchFamily="34" charset="0"/>
                        </a:rPr>
                        <a:t>03/03/2025</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black"/>
                          </a:solidFill>
                          <a:effectLst/>
                          <a:uLnTx/>
                          <a:uFillTx/>
                          <a:latin typeface="+mn-lt"/>
                          <a:ea typeface="+mn-ea"/>
                          <a:cs typeface="+mn-cs"/>
                        </a:rPr>
                        <a:t>5 %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lang="en-GB" sz="1100" kern="1200" noProof="0" dirty="0">
                          <a:solidFill>
                            <a:srgbClr val="000000"/>
                          </a:solidFill>
                          <a:effectLst/>
                          <a:latin typeface="+mn-lt"/>
                          <a:ea typeface="PMingLiU"/>
                          <a:cs typeface="+mn-cs"/>
                        </a:rPr>
                        <a:t>SP-241001</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FF0000"/>
                          </a:solidFill>
                          <a:effectLst/>
                          <a:uLnTx/>
                          <a:uFillTx/>
                          <a:latin typeface="+mn-lt"/>
                          <a:ea typeface="+mn-ea"/>
                          <a:cs typeface="+mn-cs"/>
                        </a:rPr>
                        <a:t>25 %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a:ln>
                          <a:noFill/>
                        </a:ln>
                        <a:solidFill>
                          <a:schemeClr val="tx1"/>
                        </a:solidFill>
                        <a:effectLst/>
                        <a:uLnTx/>
                        <a:uFillTx/>
                        <a:latin typeface="+mn-lt"/>
                        <a:ea typeface="等线"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204675885"/>
                  </a:ext>
                </a:extLst>
              </a:tr>
              <a:tr h="216691">
                <a:tc>
                  <a:txBody>
                    <a:bodyPr/>
                    <a:lstStyle/>
                    <a:p>
                      <a:pPr algn="ctr" fontAlgn="b"/>
                      <a:r>
                        <a:rPr lang="en-US" altLang="zh-CN" sz="1100" b="0" i="0" u="none" strike="noStrike" dirty="0">
                          <a:solidFill>
                            <a:srgbClr val="000000"/>
                          </a:solidFill>
                          <a:effectLst/>
                          <a:latin typeface="+mn-lt"/>
                          <a:ea typeface="等线" panose="02010600030101010101" pitchFamily="2" charset="-122"/>
                          <a:cs typeface="Arial" panose="020B0604020202020204" pitchFamily="34" charset="0"/>
                        </a:rPr>
                        <a:t>1040013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just">
                        <a:spcAft>
                          <a:spcPts val="0"/>
                        </a:spcAft>
                      </a:pPr>
                      <a:r>
                        <a:rPr lang="en-US" sz="1100" dirty="0">
                          <a:solidFill>
                            <a:srgbClr val="000000"/>
                          </a:solidFill>
                          <a:effectLst/>
                          <a:latin typeface="+mn-lt"/>
                          <a:ea typeface="Microsoft YaHei UI" panose="020B0503020204020204" pitchFamily="34" charset="-122"/>
                        </a:rPr>
                        <a:t>Charging Aspects of Ranging and </a:t>
                      </a:r>
                      <a:r>
                        <a:rPr lang="en-US" sz="1100" dirty="0" err="1">
                          <a:solidFill>
                            <a:srgbClr val="000000"/>
                          </a:solidFill>
                          <a:effectLst/>
                          <a:latin typeface="+mn-lt"/>
                          <a:ea typeface="Microsoft YaHei UI" panose="020B0503020204020204" pitchFamily="34" charset="-122"/>
                        </a:rPr>
                        <a:t>Sidelink</a:t>
                      </a:r>
                      <a:r>
                        <a:rPr lang="en-US" sz="1100" dirty="0">
                          <a:solidFill>
                            <a:srgbClr val="000000"/>
                          </a:solidFill>
                          <a:effectLst/>
                          <a:latin typeface="+mn-lt"/>
                          <a:ea typeface="Microsoft YaHei UI" panose="020B0503020204020204" pitchFamily="34" charset="-122"/>
                        </a:rPr>
                        <a:t> Positioning</a:t>
                      </a:r>
                      <a:endParaRPr lang="en-US" sz="1100" dirty="0">
                        <a:effectLst/>
                        <a:latin typeface="+mn-lt"/>
                        <a:ea typeface="等线"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just">
                        <a:spcAft>
                          <a:spcPts val="0"/>
                        </a:spcAft>
                      </a:pPr>
                      <a:r>
                        <a:rPr lang="en-US" sz="1100" dirty="0" err="1">
                          <a:solidFill>
                            <a:srgbClr val="000000"/>
                          </a:solidFill>
                          <a:effectLst/>
                          <a:latin typeface="+mn-lt"/>
                          <a:ea typeface="Microsoft YaHei UI" panose="020B0503020204020204" pitchFamily="34" charset="-122"/>
                        </a:rPr>
                        <a:t>Ranging_SL_CH</a:t>
                      </a:r>
                      <a:endParaRPr lang="en-US" sz="1100" dirty="0">
                        <a:effectLst/>
                        <a:latin typeface="+mn-lt"/>
                        <a:ea typeface="等线" panose="02010600030101010101" pitchFamily="2" charset="-122"/>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lang="en-US" altLang="zh-CN" sz="1100" b="0" i="0" u="none" strike="noStrike" kern="1200" dirty="0">
                          <a:solidFill>
                            <a:srgbClr val="000000"/>
                          </a:solidFill>
                          <a:effectLst/>
                          <a:latin typeface="+mn-lt"/>
                          <a:ea typeface="等线" panose="02010600030101010101" pitchFamily="2" charset="-122"/>
                          <a:cs typeface="Arial" panose="020B0604020202020204" pitchFamily="34" charset="0"/>
                        </a:rPr>
                        <a:t>03/03/2025</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black"/>
                          </a:solidFill>
                          <a:effectLst/>
                          <a:uLnTx/>
                          <a:uFillTx/>
                          <a:latin typeface="+mn-lt"/>
                          <a:ea typeface="+mn-ea"/>
                          <a:cs typeface="+mn-cs"/>
                        </a:rPr>
                        <a:t>20 %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kern="1200" dirty="0">
                          <a:solidFill>
                            <a:srgbClr val="000000"/>
                          </a:solidFill>
                          <a:effectLst/>
                          <a:latin typeface="+mn-lt"/>
                          <a:ea typeface="PMingLiU"/>
                          <a:cs typeface="+mn-cs"/>
                        </a:rPr>
                        <a:t>SP-241002</a:t>
                      </a:r>
                      <a:endParaRPr lang="zh-CN" altLang="en-US" sz="1100" kern="1200" dirty="0">
                        <a:solidFill>
                          <a:srgbClr val="000000"/>
                        </a:solidFill>
                        <a:effectLst/>
                        <a:latin typeface="+mn-lt"/>
                        <a:ea typeface="PMingLiU"/>
                        <a:cs typeface="+mn-cs"/>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FF0000"/>
                          </a:solidFill>
                          <a:effectLst/>
                          <a:uLnTx/>
                          <a:uFillTx/>
                          <a:latin typeface="+mn-lt"/>
                          <a:ea typeface="+mn-ea"/>
                          <a:cs typeface="+mn-cs"/>
                        </a:rPr>
                        <a:t>50 %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a:ln>
                          <a:noFill/>
                        </a:ln>
                        <a:solidFill>
                          <a:schemeClr val="tx1"/>
                        </a:solidFill>
                        <a:effectLst/>
                        <a:uLnTx/>
                        <a:uFillTx/>
                        <a:latin typeface="+mn-lt"/>
                        <a:ea typeface="等线"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537055268"/>
                  </a:ext>
                </a:extLst>
              </a:tr>
              <a:tr h="216691">
                <a:tc>
                  <a:txBody>
                    <a:bodyPr/>
                    <a:lstStyle/>
                    <a:p>
                      <a:pPr algn="ctr" fontAlgn="b"/>
                      <a:r>
                        <a:rPr lang="en-US" altLang="zh-CN" sz="1100" b="0" i="0" u="none" strike="noStrike" dirty="0">
                          <a:solidFill>
                            <a:srgbClr val="000000"/>
                          </a:solidFill>
                          <a:effectLst/>
                          <a:latin typeface="+mn-lt"/>
                          <a:ea typeface="等线" panose="02010600030101010101" pitchFamily="2" charset="-122"/>
                          <a:cs typeface="Arial" panose="020B0604020202020204" pitchFamily="34" charset="0"/>
                        </a:rPr>
                        <a:t>1040014</a:t>
                      </a:r>
                    </a:p>
                    <a:p>
                      <a:pPr algn="ctr" fontAlgn="b"/>
                      <a:endParaRPr lang="en-US" altLang="zh-CN" sz="1100" b="0" i="0" u="none" strike="noStrike" dirty="0">
                        <a:solidFill>
                          <a:srgbClr val="000000"/>
                        </a:solidFill>
                        <a:effectLst/>
                        <a:latin typeface="+mn-lt"/>
                        <a:ea typeface="等线" panose="02010600030101010101" pitchFamily="2" charset="-122"/>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just">
                        <a:spcAft>
                          <a:spcPts val="0"/>
                        </a:spcAft>
                      </a:pPr>
                      <a:r>
                        <a:rPr lang="en-US" sz="1100" dirty="0">
                          <a:solidFill>
                            <a:srgbClr val="000000"/>
                          </a:solidFill>
                          <a:effectLst/>
                          <a:latin typeface="+mn-lt"/>
                          <a:ea typeface="Microsoft YaHei UI" panose="020B0503020204020204" pitchFamily="34" charset="-122"/>
                        </a:rPr>
                        <a:t>Study on charging aspects of satellite access Phase 3</a:t>
                      </a:r>
                      <a:endParaRPr lang="en-US" sz="1100" dirty="0">
                        <a:effectLst/>
                        <a:latin typeface="+mn-lt"/>
                        <a:ea typeface="等线"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just">
                        <a:spcAft>
                          <a:spcPts val="0"/>
                        </a:spcAft>
                      </a:pPr>
                      <a:r>
                        <a:rPr lang="en-US" sz="1100" dirty="0">
                          <a:solidFill>
                            <a:srgbClr val="000000"/>
                          </a:solidFill>
                          <a:effectLst/>
                          <a:latin typeface="+mn-lt"/>
                          <a:ea typeface="Microsoft YaHei UI" panose="020B0503020204020204" pitchFamily="34" charset="-122"/>
                        </a:rPr>
                        <a:t>FS_5GSAT_Ph3_CH</a:t>
                      </a:r>
                      <a:endParaRPr lang="en-US" sz="1100" dirty="0">
                        <a:effectLst/>
                        <a:latin typeface="+mn-lt"/>
                        <a:ea typeface="等线" panose="02010600030101010101" pitchFamily="2" charset="-122"/>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srgbClr val="000000"/>
                          </a:solidFill>
                          <a:effectLst/>
                          <a:uLnTx/>
                          <a:uFillTx/>
                          <a:latin typeface="+mn-lt"/>
                          <a:ea typeface="等线" panose="02010600030101010101" pitchFamily="2" charset="-122"/>
                          <a:cs typeface="Arial" panose="020B0604020202020204" pitchFamily="34" charset="0"/>
                        </a:rPr>
                        <a:t>12/12/2024</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black"/>
                          </a:solidFill>
                          <a:effectLst/>
                          <a:uLnTx/>
                          <a:uFillTx/>
                          <a:latin typeface="+mn-lt"/>
                          <a:ea typeface="+mn-ea"/>
                          <a:cs typeface="+mn-cs"/>
                        </a:rPr>
                        <a:t>10 %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kern="1200" dirty="0">
                          <a:solidFill>
                            <a:srgbClr val="000000"/>
                          </a:solidFill>
                          <a:effectLst/>
                          <a:latin typeface="+mn-lt"/>
                          <a:ea typeface="PMingLiU"/>
                          <a:cs typeface="+mn-cs"/>
                        </a:rPr>
                        <a:t>SP-240980</a:t>
                      </a:r>
                      <a:endParaRPr lang="zh-CN" altLang="en-US" sz="1100" kern="1200" dirty="0">
                        <a:solidFill>
                          <a:srgbClr val="000000"/>
                        </a:solidFill>
                        <a:effectLst/>
                        <a:latin typeface="+mn-lt"/>
                        <a:ea typeface="PMingLiU"/>
                        <a:cs typeface="+mn-cs"/>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FF0000"/>
                          </a:solidFill>
                          <a:effectLst/>
                          <a:uLnTx/>
                          <a:uFillTx/>
                          <a:latin typeface="+mn-lt"/>
                          <a:ea typeface="+mn-ea"/>
                          <a:cs typeface="+mn-cs"/>
                        </a:rPr>
                        <a:t>40 %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a:ln>
                          <a:noFill/>
                        </a:ln>
                        <a:solidFill>
                          <a:schemeClr val="tx1"/>
                        </a:solidFill>
                        <a:effectLst/>
                        <a:uLnTx/>
                        <a:uFillTx/>
                        <a:latin typeface="+mn-lt"/>
                        <a:ea typeface="等线"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994204127"/>
                  </a:ext>
                </a:extLst>
              </a:tr>
              <a:tr h="216691">
                <a:tc>
                  <a:txBody>
                    <a:bodyPr/>
                    <a:lstStyle/>
                    <a:p>
                      <a:pPr algn="ctr" fontAlgn="b"/>
                      <a:r>
                        <a:rPr lang="en-US" altLang="zh-CN" sz="1100" b="0" i="0" u="none" strike="noStrike" dirty="0">
                          <a:solidFill>
                            <a:srgbClr val="000000"/>
                          </a:solidFill>
                          <a:effectLst/>
                          <a:latin typeface="+mn-lt"/>
                          <a:ea typeface="等线" panose="02010600030101010101" pitchFamily="2" charset="-122"/>
                          <a:cs typeface="Arial" panose="020B0604020202020204" pitchFamily="34" charset="0"/>
                        </a:rPr>
                        <a:t>1040015</a:t>
                      </a:r>
                    </a:p>
                    <a:p>
                      <a:pPr algn="ctr" fontAlgn="b"/>
                      <a:endParaRPr lang="en-US" altLang="zh-CN" sz="1100" b="0" i="0" u="none" strike="noStrike" dirty="0">
                        <a:solidFill>
                          <a:srgbClr val="000000"/>
                        </a:solidFill>
                        <a:effectLst/>
                        <a:latin typeface="+mn-lt"/>
                        <a:ea typeface="等线" panose="02010600030101010101" pitchFamily="2" charset="-122"/>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just">
                        <a:spcAft>
                          <a:spcPts val="0"/>
                        </a:spcAft>
                      </a:pPr>
                      <a:r>
                        <a:rPr lang="en-US" sz="1100" dirty="0">
                          <a:solidFill>
                            <a:srgbClr val="000000"/>
                          </a:solidFill>
                          <a:effectLst/>
                          <a:latin typeface="+mn-lt"/>
                          <a:ea typeface="Microsoft YaHei UI" panose="020B0503020204020204" pitchFamily="34" charset="-122"/>
                        </a:rPr>
                        <a:t>Study on Charging Aspects of CAPIF</a:t>
                      </a:r>
                      <a:endParaRPr lang="en-US" sz="1100" dirty="0">
                        <a:effectLst/>
                        <a:latin typeface="+mn-lt"/>
                        <a:ea typeface="等线"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just">
                        <a:spcAft>
                          <a:spcPts val="0"/>
                        </a:spcAft>
                      </a:pPr>
                      <a:r>
                        <a:rPr lang="en-US" sz="1100">
                          <a:solidFill>
                            <a:srgbClr val="000000"/>
                          </a:solidFill>
                          <a:effectLst/>
                          <a:latin typeface="+mn-lt"/>
                          <a:ea typeface="Microsoft YaHei UI" panose="020B0503020204020204" pitchFamily="34" charset="-122"/>
                        </a:rPr>
                        <a:t>FS_CAPIF_CH</a:t>
                      </a:r>
                      <a:endParaRPr lang="en-US" sz="1100">
                        <a:effectLst/>
                        <a:latin typeface="+mn-lt"/>
                        <a:ea typeface="等线" panose="02010600030101010101" pitchFamily="2" charset="-122"/>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srgbClr val="000000"/>
                          </a:solidFill>
                          <a:effectLst/>
                          <a:uLnTx/>
                          <a:uFillTx/>
                          <a:latin typeface="+mn-lt"/>
                          <a:ea typeface="等线" panose="02010600030101010101" pitchFamily="2" charset="-122"/>
                          <a:cs typeface="Arial" panose="020B0604020202020204" pitchFamily="34" charset="0"/>
                        </a:rPr>
                        <a:t>12/12/2024</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black"/>
                          </a:solidFill>
                          <a:effectLst/>
                          <a:uLnTx/>
                          <a:uFillTx/>
                          <a:latin typeface="+mn-lt"/>
                          <a:ea typeface="+mn-ea"/>
                          <a:cs typeface="+mn-cs"/>
                        </a:rPr>
                        <a:t>15 %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kern="1200" dirty="0">
                          <a:solidFill>
                            <a:srgbClr val="000000"/>
                          </a:solidFill>
                          <a:effectLst/>
                          <a:latin typeface="+mn-lt"/>
                          <a:ea typeface="PMingLiU"/>
                          <a:cs typeface="+mn-cs"/>
                        </a:rPr>
                        <a:t>SP-240981</a:t>
                      </a:r>
                      <a:endParaRPr lang="zh-CN" altLang="en-US" sz="1100" kern="1200" dirty="0">
                        <a:solidFill>
                          <a:srgbClr val="000000"/>
                        </a:solidFill>
                        <a:effectLst/>
                        <a:latin typeface="+mn-lt"/>
                        <a:ea typeface="PMingLiU"/>
                        <a:cs typeface="+mn-cs"/>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FF0000"/>
                          </a:solidFill>
                          <a:effectLst/>
                          <a:uLnTx/>
                          <a:uFillTx/>
                          <a:latin typeface="+mn-lt"/>
                          <a:ea typeface="+mn-ea"/>
                          <a:cs typeface="+mn-cs"/>
                        </a:rPr>
                        <a:t>35 %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a:ln>
                          <a:noFill/>
                        </a:ln>
                        <a:solidFill>
                          <a:schemeClr val="tx1"/>
                        </a:solidFill>
                        <a:effectLst/>
                        <a:uLnTx/>
                        <a:uFillTx/>
                        <a:latin typeface="+mn-lt"/>
                        <a:ea typeface="等线"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901376787"/>
                  </a:ext>
                </a:extLst>
              </a:tr>
              <a:tr h="245973">
                <a:tc>
                  <a:txBody>
                    <a:bodyPr/>
                    <a:lstStyle/>
                    <a:p>
                      <a:pPr algn="ctr" fontAlgn="b"/>
                      <a:r>
                        <a:rPr lang="en-US" altLang="zh-CN" sz="1100" b="0" i="0" u="none" strike="noStrike" dirty="0">
                          <a:solidFill>
                            <a:srgbClr val="000000"/>
                          </a:solidFill>
                          <a:effectLst/>
                          <a:latin typeface="+mn-lt"/>
                          <a:ea typeface="等线" panose="02010600030101010101" pitchFamily="2" charset="-122"/>
                          <a:cs typeface="Arial" panose="020B0604020202020204" pitchFamily="34" charset="0"/>
                        </a:rPr>
                        <a:t>1040016</a:t>
                      </a:r>
                    </a:p>
                    <a:p>
                      <a:pPr algn="ctr" fontAlgn="b"/>
                      <a:endParaRPr lang="en-US" altLang="zh-CN" sz="1100" b="0" i="0" u="none" strike="noStrike" dirty="0">
                        <a:solidFill>
                          <a:srgbClr val="000000"/>
                        </a:solidFill>
                        <a:effectLst/>
                        <a:latin typeface="+mn-lt"/>
                        <a:ea typeface="等线" panose="02010600030101010101" pitchFamily="2" charset="-122"/>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just">
                        <a:spcAft>
                          <a:spcPts val="0"/>
                        </a:spcAft>
                      </a:pPr>
                      <a:r>
                        <a:rPr lang="en-US" sz="1100" dirty="0">
                          <a:solidFill>
                            <a:srgbClr val="000000"/>
                          </a:solidFill>
                          <a:effectLst/>
                          <a:latin typeface="+mn-lt"/>
                          <a:ea typeface="Microsoft YaHei UI" panose="020B0503020204020204" pitchFamily="34" charset="-122"/>
                        </a:rPr>
                        <a:t>Study on Charging aspects of next generation real time communication services phase 2</a:t>
                      </a:r>
                      <a:endParaRPr lang="en-US" sz="1100" dirty="0">
                        <a:effectLst/>
                        <a:latin typeface="+mn-lt"/>
                        <a:ea typeface="等线"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just">
                        <a:spcAft>
                          <a:spcPts val="0"/>
                        </a:spcAft>
                      </a:pPr>
                      <a:r>
                        <a:rPr lang="en-US" sz="1100" dirty="0">
                          <a:solidFill>
                            <a:srgbClr val="000000"/>
                          </a:solidFill>
                          <a:effectLst/>
                          <a:latin typeface="+mn-lt"/>
                          <a:ea typeface="Microsoft YaHei UI" panose="020B0503020204020204" pitchFamily="34" charset="-122"/>
                        </a:rPr>
                        <a:t>FS_NG_RTC_Ph2_CH</a:t>
                      </a:r>
                      <a:endParaRPr lang="en-US" sz="1100" dirty="0">
                        <a:effectLst/>
                        <a:latin typeface="+mn-lt"/>
                        <a:ea typeface="等线" panose="02010600030101010101" pitchFamily="2" charset="-122"/>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srgbClr val="000000"/>
                          </a:solidFill>
                          <a:effectLst/>
                          <a:uLnTx/>
                          <a:uFillTx/>
                          <a:latin typeface="+mn-lt"/>
                          <a:ea typeface="等线" panose="02010600030101010101" pitchFamily="2" charset="-122"/>
                          <a:cs typeface="Arial" panose="020B0604020202020204" pitchFamily="34" charset="0"/>
                        </a:rPr>
                        <a:t>12/12/2024</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black"/>
                          </a:solidFill>
                          <a:effectLst/>
                          <a:uLnTx/>
                          <a:uFillTx/>
                          <a:latin typeface="+mn-lt"/>
                          <a:ea typeface="+mn-ea"/>
                          <a:cs typeface="+mn-cs"/>
                        </a:rPr>
                        <a:t>10 %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kern="1200" dirty="0">
                          <a:solidFill>
                            <a:srgbClr val="000000"/>
                          </a:solidFill>
                          <a:effectLst/>
                          <a:latin typeface="+mn-lt"/>
                          <a:ea typeface="PMingLiU"/>
                          <a:cs typeface="+mn-cs"/>
                        </a:rPr>
                        <a:t>SP-240982</a:t>
                      </a:r>
                      <a:endParaRPr lang="zh-CN" altLang="en-US" sz="1100" kern="1200" dirty="0">
                        <a:solidFill>
                          <a:srgbClr val="000000"/>
                        </a:solidFill>
                        <a:effectLst/>
                        <a:latin typeface="+mn-lt"/>
                        <a:ea typeface="PMingLiU"/>
                        <a:cs typeface="+mn-cs"/>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FF0000"/>
                          </a:solidFill>
                          <a:effectLst/>
                          <a:uLnTx/>
                          <a:uFillTx/>
                          <a:latin typeface="+mn-lt"/>
                          <a:ea typeface="+mn-ea"/>
                          <a:cs typeface="+mn-cs"/>
                        </a:rPr>
                        <a:t>45 %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a:ln>
                          <a:noFill/>
                        </a:ln>
                        <a:solidFill>
                          <a:schemeClr val="tx1"/>
                        </a:solidFill>
                        <a:effectLst/>
                        <a:uLnTx/>
                        <a:uFillTx/>
                        <a:latin typeface="+mn-lt"/>
                        <a:ea typeface="等线"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528849738"/>
                  </a:ext>
                </a:extLst>
              </a:tr>
              <a:tr h="237561">
                <a:tc>
                  <a:txBody>
                    <a:bodyPr/>
                    <a:lstStyle/>
                    <a:p>
                      <a:pPr algn="ctr" fontAlgn="b"/>
                      <a:r>
                        <a:rPr lang="en-US" altLang="zh-CN" sz="1100" b="0" i="0" u="none" strike="noStrike" dirty="0">
                          <a:solidFill>
                            <a:srgbClr val="000000"/>
                          </a:solidFill>
                          <a:effectLst/>
                          <a:latin typeface="+mn-lt"/>
                          <a:ea typeface="等线" panose="02010600030101010101" pitchFamily="2" charset="-122"/>
                          <a:cs typeface="Arial" panose="020B0604020202020204" pitchFamily="34" charset="0"/>
                        </a:rPr>
                        <a:t>1040017</a:t>
                      </a:r>
                    </a:p>
                    <a:p>
                      <a:pPr algn="ctr" fontAlgn="b"/>
                      <a:endParaRPr lang="en-US" altLang="zh-CN" sz="1100" b="0" i="0" u="none" strike="noStrike" dirty="0">
                        <a:solidFill>
                          <a:srgbClr val="000000"/>
                        </a:solidFill>
                        <a:effectLst/>
                        <a:latin typeface="+mn-lt"/>
                        <a:ea typeface="等线" panose="02010600030101010101" pitchFamily="2" charset="-122"/>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just">
                        <a:spcAft>
                          <a:spcPts val="0"/>
                        </a:spcAft>
                      </a:pPr>
                      <a:r>
                        <a:rPr lang="en-US" sz="1100" dirty="0">
                          <a:solidFill>
                            <a:srgbClr val="000000"/>
                          </a:solidFill>
                          <a:effectLst/>
                          <a:latin typeface="+mn-lt"/>
                          <a:ea typeface="Microsoft YaHei UI" panose="020B0503020204020204" pitchFamily="34" charset="-122"/>
                        </a:rPr>
                        <a:t>Study on Charging aspects of </a:t>
                      </a:r>
                      <a:r>
                        <a:rPr lang="en-US" sz="1100" dirty="0" err="1">
                          <a:solidFill>
                            <a:srgbClr val="000000"/>
                          </a:solidFill>
                          <a:effectLst/>
                          <a:latin typeface="+mn-lt"/>
                          <a:ea typeface="Microsoft YaHei UI" panose="020B0503020204020204" pitchFamily="34" charset="-122"/>
                        </a:rPr>
                        <a:t>Uncrewed</a:t>
                      </a:r>
                      <a:r>
                        <a:rPr lang="en-US" sz="1100" dirty="0">
                          <a:solidFill>
                            <a:srgbClr val="000000"/>
                          </a:solidFill>
                          <a:effectLst/>
                          <a:latin typeface="+mn-lt"/>
                          <a:ea typeface="Microsoft YaHei UI" panose="020B0503020204020204" pitchFamily="34" charset="-122"/>
                        </a:rPr>
                        <a:t> Aerial Vehicle</a:t>
                      </a:r>
                      <a:endParaRPr lang="en-US" sz="1100" dirty="0">
                        <a:effectLst/>
                        <a:latin typeface="+mn-lt"/>
                        <a:ea typeface="等线"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just">
                        <a:spcAft>
                          <a:spcPts val="0"/>
                        </a:spcAft>
                      </a:pPr>
                      <a:r>
                        <a:rPr lang="en-US" sz="1100" dirty="0">
                          <a:solidFill>
                            <a:srgbClr val="000000"/>
                          </a:solidFill>
                          <a:effectLst/>
                          <a:latin typeface="+mn-lt"/>
                          <a:ea typeface="Microsoft YaHei UI" panose="020B0503020204020204" pitchFamily="34" charset="-122"/>
                        </a:rPr>
                        <a:t>FS_UAS_CH</a:t>
                      </a:r>
                      <a:endParaRPr lang="en-US" sz="1100" dirty="0">
                        <a:effectLst/>
                        <a:latin typeface="+mn-lt"/>
                        <a:ea typeface="等线" panose="02010600030101010101" pitchFamily="2" charset="-122"/>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srgbClr val="000000"/>
                          </a:solidFill>
                          <a:effectLst/>
                          <a:uLnTx/>
                          <a:uFillTx/>
                          <a:latin typeface="+mn-lt"/>
                          <a:ea typeface="等线" panose="02010600030101010101" pitchFamily="2" charset="-122"/>
                          <a:cs typeface="Arial" panose="020B0604020202020204" pitchFamily="34" charset="0"/>
                        </a:rPr>
                        <a:t>12/12/2024</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a:ln>
                            <a:noFill/>
                          </a:ln>
                          <a:solidFill>
                            <a:prstClr val="black"/>
                          </a:solidFill>
                          <a:effectLst/>
                          <a:uLnTx/>
                          <a:uFillTx/>
                          <a:latin typeface="+mn-lt"/>
                          <a:ea typeface="+mn-ea"/>
                          <a:cs typeface="+mn-cs"/>
                        </a:rPr>
                        <a:t>0 %</a:t>
                      </a:r>
                      <a:endParaRPr kumimoji="0" lang="en-GB" sz="1100" b="0" i="0" u="none" strike="noStrike" kern="1200" cap="none" spc="0" normalizeH="0" baseline="0" noProof="0" dirty="0">
                        <a:ln>
                          <a:noFill/>
                        </a:ln>
                        <a:solidFill>
                          <a:prstClr val="black"/>
                        </a:solidFill>
                        <a:effectLst/>
                        <a:uLnTx/>
                        <a:uFillTx/>
                        <a:latin typeface="+mn-lt"/>
                        <a:ea typeface="+mn-ea"/>
                        <a:cs typeface="+mn-cs"/>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kern="1200" dirty="0">
                          <a:solidFill>
                            <a:srgbClr val="000000"/>
                          </a:solidFill>
                          <a:effectLst/>
                          <a:latin typeface="+mn-lt"/>
                          <a:ea typeface="PMingLiU"/>
                          <a:cs typeface="+mn-cs"/>
                        </a:rPr>
                        <a:t>SP-240983</a:t>
                      </a:r>
                      <a:endParaRPr lang="zh-CN" altLang="en-US" sz="1100" kern="1200" dirty="0">
                        <a:solidFill>
                          <a:srgbClr val="000000"/>
                        </a:solidFill>
                        <a:effectLst/>
                        <a:latin typeface="+mn-lt"/>
                        <a:ea typeface="PMingLiU"/>
                        <a:cs typeface="+mn-cs"/>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FF0000"/>
                          </a:solidFill>
                          <a:effectLst/>
                          <a:uLnTx/>
                          <a:uFillTx/>
                          <a:latin typeface="+mn-lt"/>
                          <a:ea typeface="+mn-ea"/>
                          <a:cs typeface="+mn-cs"/>
                        </a:rPr>
                        <a:t>40 %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endParaRPr lang="en-US" sz="1100" b="0" i="0" u="none" strike="noStrike" kern="1200" dirty="0">
                        <a:solidFill>
                          <a:schemeClr val="tx1"/>
                        </a:solidFill>
                        <a:effectLst/>
                        <a:latin typeface="+mn-lt"/>
                        <a:ea typeface="等线"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176474297"/>
                  </a:ext>
                </a:extLst>
              </a:tr>
              <a:tr h="237561">
                <a:tc>
                  <a:txBody>
                    <a:bodyPr/>
                    <a:lstStyle/>
                    <a:p>
                      <a:pPr algn="ctr" fontAlgn="b"/>
                      <a:r>
                        <a:rPr lang="en-US" altLang="zh-CN" sz="1100" b="0" i="0" u="none" strike="noStrike" dirty="0">
                          <a:solidFill>
                            <a:srgbClr val="000000"/>
                          </a:solidFill>
                          <a:effectLst/>
                          <a:latin typeface="+mn-lt"/>
                          <a:ea typeface="等线" panose="02010600030101010101" pitchFamily="2" charset="-122"/>
                          <a:cs typeface="Arial" panose="020B0604020202020204" pitchFamily="34" charset="0"/>
                        </a:rPr>
                        <a:t>1040018</a:t>
                      </a:r>
                    </a:p>
                    <a:p>
                      <a:pPr algn="ctr" fontAlgn="b"/>
                      <a:endParaRPr lang="en-US" altLang="zh-CN" sz="1100" b="0" i="0" u="none" strike="noStrike" dirty="0">
                        <a:solidFill>
                          <a:srgbClr val="000000"/>
                        </a:solidFill>
                        <a:effectLst/>
                        <a:latin typeface="+mn-lt"/>
                        <a:ea typeface="等线" panose="02010600030101010101" pitchFamily="2" charset="-122"/>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just">
                        <a:spcAft>
                          <a:spcPts val="0"/>
                        </a:spcAft>
                      </a:pPr>
                      <a:r>
                        <a:rPr lang="en-US" sz="1100" dirty="0">
                          <a:solidFill>
                            <a:srgbClr val="000000"/>
                          </a:solidFill>
                          <a:effectLst/>
                          <a:latin typeface="+mn-lt"/>
                          <a:ea typeface="Microsoft YaHei UI" panose="020B0503020204020204" pitchFamily="34" charset="-122"/>
                        </a:rPr>
                        <a:t>Charging Aspects for Energy Efficiency of 5G</a:t>
                      </a:r>
                      <a:endParaRPr lang="en-US" sz="1100" dirty="0">
                        <a:effectLst/>
                        <a:latin typeface="+mn-lt"/>
                        <a:ea typeface="等线"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just">
                        <a:spcAft>
                          <a:spcPts val="0"/>
                        </a:spcAft>
                      </a:pPr>
                      <a:r>
                        <a:rPr lang="en-US" sz="1100">
                          <a:solidFill>
                            <a:srgbClr val="000000"/>
                          </a:solidFill>
                          <a:effectLst/>
                          <a:latin typeface="+mn-lt"/>
                          <a:ea typeface="Microsoft YaHei UI" panose="020B0503020204020204" pitchFamily="34" charset="-122"/>
                        </a:rPr>
                        <a:t>EnergySys_CH</a:t>
                      </a:r>
                      <a:endParaRPr lang="en-US" sz="1100">
                        <a:effectLst/>
                        <a:latin typeface="+mn-lt"/>
                        <a:ea typeface="等线" panose="02010600030101010101" pitchFamily="2" charset="-122"/>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srgbClr val="000000"/>
                          </a:solidFill>
                          <a:effectLst/>
                          <a:uLnTx/>
                          <a:uFillTx/>
                          <a:latin typeface="+mn-lt"/>
                          <a:ea typeface="等线" panose="02010600030101010101" pitchFamily="2" charset="-122"/>
                          <a:cs typeface="Arial" panose="020B0604020202020204" pitchFamily="34" charset="0"/>
                        </a:rPr>
                        <a:t>06/06/2025</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a:ln>
                            <a:noFill/>
                          </a:ln>
                          <a:solidFill>
                            <a:prstClr val="black"/>
                          </a:solidFill>
                          <a:effectLst/>
                          <a:uLnTx/>
                          <a:uFillTx/>
                          <a:latin typeface="+mn-lt"/>
                          <a:ea typeface="+mn-ea"/>
                          <a:cs typeface="+mn-cs"/>
                        </a:rPr>
                        <a:t>0 %</a:t>
                      </a:r>
                      <a:endParaRPr kumimoji="0" lang="en-GB" sz="1100" b="0" i="0" u="none" strike="noStrike" kern="1200" cap="none" spc="0" normalizeH="0" baseline="0" noProof="0" dirty="0">
                        <a:ln>
                          <a:noFill/>
                        </a:ln>
                        <a:solidFill>
                          <a:prstClr val="black"/>
                        </a:solidFill>
                        <a:effectLst/>
                        <a:uLnTx/>
                        <a:uFillTx/>
                        <a:latin typeface="+mn-lt"/>
                        <a:ea typeface="+mn-ea"/>
                        <a:cs typeface="+mn-cs"/>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algn="ctr" defTabSz="1219170" rtl="0" eaLnBrk="1" latinLnBrk="0" hangingPunct="1">
                        <a:spcAft>
                          <a:spcPts val="0"/>
                        </a:spcAft>
                      </a:pPr>
                      <a:r>
                        <a:rPr lang="en-US" sz="1100" kern="1200" dirty="0">
                          <a:solidFill>
                            <a:srgbClr val="000000"/>
                          </a:solidFill>
                          <a:effectLst/>
                          <a:latin typeface="+mn-lt"/>
                          <a:ea typeface="PMingLiU"/>
                          <a:cs typeface="+mn-cs"/>
                        </a:rPr>
                        <a:t>SP-241003</a:t>
                      </a:r>
                      <a:endParaRPr lang="zh-CN" altLang="en-US" sz="1100" kern="1200" dirty="0">
                        <a:solidFill>
                          <a:srgbClr val="000000"/>
                        </a:solidFill>
                        <a:effectLst/>
                        <a:latin typeface="+mn-lt"/>
                        <a:ea typeface="PMingLiU"/>
                        <a:cs typeface="+mn-cs"/>
                      </a:endParaRPr>
                    </a:p>
                  </a:txBody>
                  <a:tcPr marL="67178" marR="6717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FF0000"/>
                          </a:solidFill>
                          <a:effectLst/>
                          <a:uLnTx/>
                          <a:uFillTx/>
                          <a:latin typeface="+mn-lt"/>
                          <a:ea typeface="+mn-ea"/>
                          <a:cs typeface="+mn-cs"/>
                        </a:rPr>
                        <a:t>45 %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endParaRPr lang="en-US" sz="1100" b="0" i="0" u="none" strike="noStrike" kern="1200" dirty="0">
                        <a:solidFill>
                          <a:schemeClr val="tx1"/>
                        </a:solidFill>
                        <a:effectLst/>
                        <a:latin typeface="+mn-lt"/>
                        <a:ea typeface="等线"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835716640"/>
                  </a:ext>
                </a:extLst>
              </a:tr>
              <a:tr h="0">
                <a:tc>
                  <a:txBody>
                    <a:bodyPr/>
                    <a:lstStyle/>
                    <a:p>
                      <a:pPr marL="0" marR="0" lvl="0" indent="0" algn="ctr" defTabSz="1219170" rtl="0" eaLnBrk="1" fontAlgn="b" latinLnBrk="0" hangingPunct="1">
                        <a:lnSpc>
                          <a:spcPct val="100000"/>
                        </a:lnSpc>
                        <a:spcBef>
                          <a:spcPts val="0"/>
                        </a:spcBef>
                        <a:spcAft>
                          <a:spcPts val="0"/>
                        </a:spcAft>
                        <a:buClrTx/>
                        <a:buSzTx/>
                        <a:buFontTx/>
                        <a:buNone/>
                        <a:tabLst/>
                        <a:defRPr/>
                      </a:pPr>
                      <a:r>
                        <a:rPr lang="en-US" sz="1100" b="0" i="0" u="none" strike="noStrike" kern="1200" dirty="0">
                          <a:solidFill>
                            <a:srgbClr val="000000"/>
                          </a:solidFill>
                          <a:effectLst/>
                          <a:latin typeface="+mn-lt"/>
                          <a:ea typeface="等线" panose="02010600030101010101" pitchFamily="2" charset="-122"/>
                          <a:cs typeface="Arial" panose="020B0604020202020204" pitchFamily="34" charset="0"/>
                        </a:rPr>
                        <a:t>1040019</a:t>
                      </a:r>
                      <a:endParaRPr lang="zh-CN" altLang="en-US" sz="1100" b="0" i="0" u="none" strike="noStrike" kern="1200" dirty="0">
                        <a:solidFill>
                          <a:srgbClr val="000000"/>
                        </a:solidFill>
                        <a:effectLst/>
                        <a:latin typeface="+mn-lt"/>
                        <a:ea typeface="等线" panose="02010600030101010101" pitchFamily="2" charset="-122"/>
                        <a:cs typeface="Arial" panose="020B0604020202020204" pitchFamily="34" charset="0"/>
                      </a:endParaRPr>
                    </a:p>
                    <a:p>
                      <a:pPr algn="ctr" fontAlgn="b"/>
                      <a:endParaRPr lang="en-US" altLang="zh-CN" sz="1100" b="0" i="0" u="none" strike="noStrike" dirty="0">
                        <a:solidFill>
                          <a:srgbClr val="000000"/>
                        </a:solidFill>
                        <a:effectLst/>
                        <a:latin typeface="+mn-lt"/>
                        <a:ea typeface="等线" panose="02010600030101010101" pitchFamily="2" charset="-122"/>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just">
                        <a:spcAft>
                          <a:spcPts val="0"/>
                        </a:spcAft>
                      </a:pPr>
                      <a:r>
                        <a:rPr lang="en-US" sz="1100" dirty="0">
                          <a:solidFill>
                            <a:srgbClr val="000000"/>
                          </a:solidFill>
                          <a:effectLst/>
                          <a:latin typeface="+mn-lt"/>
                          <a:ea typeface="Microsoft YaHei UI" panose="020B0503020204020204" pitchFamily="34" charset="-122"/>
                        </a:rPr>
                        <a:t>Charging enhancement for indirect network sharing</a:t>
                      </a:r>
                      <a:endParaRPr lang="en-US" sz="1100" dirty="0">
                        <a:effectLst/>
                        <a:latin typeface="+mn-lt"/>
                        <a:ea typeface="等线"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just">
                        <a:spcAft>
                          <a:spcPts val="0"/>
                        </a:spcAft>
                      </a:pPr>
                      <a:r>
                        <a:rPr lang="en-US" sz="1100" dirty="0" err="1">
                          <a:solidFill>
                            <a:srgbClr val="000000"/>
                          </a:solidFill>
                          <a:effectLst/>
                          <a:latin typeface="+mn-lt"/>
                          <a:ea typeface="Microsoft YaHei UI" panose="020B0503020204020204" pitchFamily="34" charset="-122"/>
                        </a:rPr>
                        <a:t>NetShare_CH</a:t>
                      </a:r>
                      <a:endParaRPr lang="en-US" sz="1100" dirty="0">
                        <a:effectLst/>
                        <a:latin typeface="+mn-lt"/>
                        <a:ea typeface="等线" panose="02010600030101010101" pitchFamily="2" charset="-122"/>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srgbClr val="000000"/>
                          </a:solidFill>
                          <a:effectLst/>
                          <a:uLnTx/>
                          <a:uFillTx/>
                          <a:latin typeface="+mn-lt"/>
                          <a:ea typeface="等线" panose="02010600030101010101" pitchFamily="2" charset="-122"/>
                          <a:cs typeface="Arial" panose="020B0604020202020204" pitchFamily="34" charset="0"/>
                        </a:rPr>
                        <a:t>12/12/2024</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black"/>
                          </a:solidFill>
                          <a:effectLst/>
                          <a:uLnTx/>
                          <a:uFillTx/>
                          <a:latin typeface="+mn-lt"/>
                          <a:ea typeface="+mn-ea"/>
                          <a:cs typeface="+mn-cs"/>
                        </a:rPr>
                        <a:t>0 %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algn="ctr" defTabSz="1219170" rtl="0" eaLnBrk="1" latinLnBrk="0" hangingPunct="1">
                        <a:spcAft>
                          <a:spcPts val="0"/>
                        </a:spcAft>
                      </a:pPr>
                      <a:r>
                        <a:rPr lang="en-US" sz="1100" kern="1200" dirty="0">
                          <a:solidFill>
                            <a:srgbClr val="000000"/>
                          </a:solidFill>
                          <a:effectLst/>
                          <a:latin typeface="+mn-lt"/>
                          <a:ea typeface="PMingLiU"/>
                          <a:cs typeface="+mn-cs"/>
                        </a:rPr>
                        <a:t>SP-241004</a:t>
                      </a:r>
                      <a:endParaRPr lang="zh-CN" altLang="en-US" sz="1100" kern="1200" dirty="0">
                        <a:solidFill>
                          <a:srgbClr val="000000"/>
                        </a:solidFill>
                        <a:effectLst/>
                        <a:latin typeface="+mn-lt"/>
                        <a:ea typeface="PMingLiU"/>
                        <a:cs typeface="+mn-cs"/>
                      </a:endParaRPr>
                    </a:p>
                  </a:txBody>
                  <a:tcPr marL="67178" marR="6717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FF0000"/>
                          </a:solidFill>
                          <a:effectLst/>
                          <a:uLnTx/>
                          <a:uFillTx/>
                          <a:latin typeface="+mn-lt"/>
                          <a:ea typeface="+mn-ea"/>
                          <a:cs typeface="+mn-cs"/>
                        </a:rPr>
                        <a:t>0 %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endParaRPr lang="en-US" sz="1100" b="0" i="0" u="none" strike="noStrike" kern="1200" dirty="0">
                        <a:solidFill>
                          <a:schemeClr val="tx1"/>
                        </a:solidFill>
                        <a:effectLst/>
                        <a:latin typeface="+mn-lt"/>
                        <a:ea typeface="等线"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089961550"/>
                  </a:ext>
                </a:extLst>
              </a:tr>
              <a:tr h="237561">
                <a:tc>
                  <a:txBody>
                    <a:bodyPr/>
                    <a:lstStyle/>
                    <a:p>
                      <a:pPr marL="0" marR="0" lvl="0" indent="0" algn="ctr" defTabSz="1219170" rtl="0" eaLnBrk="1" fontAlgn="b" latinLnBrk="0" hangingPunct="1">
                        <a:lnSpc>
                          <a:spcPct val="100000"/>
                        </a:lnSpc>
                        <a:spcBef>
                          <a:spcPts val="0"/>
                        </a:spcBef>
                        <a:spcAft>
                          <a:spcPts val="0"/>
                        </a:spcAft>
                        <a:buClrTx/>
                        <a:buSzTx/>
                        <a:buFontTx/>
                        <a:buNone/>
                        <a:tabLst/>
                        <a:defRPr/>
                      </a:pPr>
                      <a:r>
                        <a:rPr lang="en-US" altLang="zh-CN" sz="1100" dirty="0">
                          <a:solidFill>
                            <a:srgbClr val="0000FF"/>
                          </a:solidFill>
                          <a:latin typeface="+mn-lt"/>
                        </a:rPr>
                        <a:t>1050030</a:t>
                      </a:r>
                      <a:endParaRPr lang="zh-CN" altLang="en-US" sz="1100" dirty="0">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just">
                        <a:spcAft>
                          <a:spcPts val="0"/>
                        </a:spcAft>
                      </a:pPr>
                      <a:r>
                        <a:rPr lang="en-GB" sz="1100" i="1" dirty="0">
                          <a:effectLst/>
                          <a:highlight>
                            <a:srgbClr val="00FFFF"/>
                          </a:highlight>
                          <a:latin typeface="+mn-lt"/>
                          <a:ea typeface="等线" panose="02010600030101010101" pitchFamily="2" charset="-122"/>
                        </a:rPr>
                        <a:t>New WID on Charging Aspects for 5G ProSe Phase 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just">
                        <a:spcAft>
                          <a:spcPts val="0"/>
                        </a:spcAft>
                      </a:pPr>
                      <a:r>
                        <a:rPr lang="en-US" sz="1100" i="1" dirty="0">
                          <a:effectLst/>
                          <a:highlight>
                            <a:srgbClr val="00FFFF"/>
                          </a:highlight>
                          <a:latin typeface="+mn-lt"/>
                          <a:ea typeface="等线" panose="02010600030101010101" pitchFamily="2" charset="-122"/>
                        </a:rPr>
                        <a:t>5G_ProSe_Ph3_CH</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en-US" altLang="zh-CN" sz="1100" b="0" i="1" u="none" strike="noStrike" kern="1200" cap="none" spc="0" normalizeH="0" baseline="0" noProof="0" dirty="0">
                        <a:ln>
                          <a:noFill/>
                        </a:ln>
                        <a:solidFill>
                          <a:srgbClr val="000000"/>
                        </a:solidFill>
                        <a:effectLst/>
                        <a:highlight>
                          <a:srgbClr val="00FFFF"/>
                        </a:highlight>
                        <a:uLnTx/>
                        <a:uFillTx/>
                        <a:latin typeface="+mn-lt"/>
                        <a:ea typeface="等线"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endParaRPr kumimoji="0" lang="en-GB" sz="1100" b="0" i="1" u="none" strike="noStrike" kern="1200" cap="none" spc="0" normalizeH="0" baseline="0" noProof="0" dirty="0">
                        <a:ln>
                          <a:noFill/>
                        </a:ln>
                        <a:solidFill>
                          <a:prstClr val="black"/>
                        </a:solidFill>
                        <a:effectLst/>
                        <a:highlight>
                          <a:srgbClr val="00FFFF"/>
                        </a:highlight>
                        <a:uLnTx/>
                        <a:uFillTx/>
                        <a:latin typeface="+mn-lt"/>
                        <a:ea typeface="+mn-ea"/>
                        <a:cs typeface="+mn-cs"/>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en-GB" sz="1100" b="0" i="1" u="none" strike="noStrike" kern="1200" cap="none" spc="0" normalizeH="0" baseline="0" noProof="0" dirty="0">
                        <a:ln>
                          <a:noFill/>
                        </a:ln>
                        <a:solidFill>
                          <a:prstClr val="black"/>
                        </a:solidFill>
                        <a:effectLst/>
                        <a:highlight>
                          <a:srgbClr val="00FFFF"/>
                        </a:highlight>
                        <a:uLnTx/>
                        <a:uFillTx/>
                        <a:latin typeface="+mn-lt"/>
                        <a:ea typeface="宋体" panose="02010600030101010101" pitchFamily="2" charset="-122"/>
                        <a:cs typeface="Arial" panose="020B0604020202020204" pitchFamily="34" charset="0"/>
                      </a:endParaRPr>
                    </a:p>
                  </a:txBody>
                  <a:tcPr marL="67178" marR="6717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endParaRPr kumimoji="0" lang="en-GB" sz="1100" b="0" i="1" u="none" strike="noStrike" kern="1200" cap="none" spc="0" normalizeH="0" baseline="0" noProof="0" dirty="0">
                        <a:ln>
                          <a:noFill/>
                        </a:ln>
                        <a:solidFill>
                          <a:srgbClr val="FF0000"/>
                        </a:solidFill>
                        <a:effectLst/>
                        <a:highlight>
                          <a:srgbClr val="00FFFF"/>
                        </a:highlight>
                        <a:uLnTx/>
                        <a:uFillTx/>
                        <a:latin typeface="+mn-lt"/>
                        <a:ea typeface="+mn-ea"/>
                        <a:cs typeface="+mn-cs"/>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t"/>
                      <a:r>
                        <a:rPr lang="en-US" altLang="zh-CN" sz="1100" b="0" i="1" u="none" strike="noStrike" kern="1200" dirty="0">
                          <a:solidFill>
                            <a:schemeClr val="tx1"/>
                          </a:solidFill>
                          <a:effectLst/>
                          <a:highlight>
                            <a:srgbClr val="00FFFF"/>
                          </a:highlight>
                          <a:latin typeface="+mn-lt"/>
                          <a:ea typeface="等线" panose="02010600030101010101" pitchFamily="2" charset="-122"/>
                          <a:cs typeface="+mn-cs"/>
                        </a:rPr>
                        <a:t>NEW</a:t>
                      </a:r>
                      <a:endParaRPr lang="en-US" sz="1100" b="0" i="1" u="none" strike="noStrike" kern="1200" dirty="0">
                        <a:solidFill>
                          <a:schemeClr val="tx1"/>
                        </a:solidFill>
                        <a:effectLst/>
                        <a:highlight>
                          <a:srgbClr val="00FFFF"/>
                        </a:highlight>
                        <a:latin typeface="+mn-lt"/>
                        <a:ea typeface="等线"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256698659"/>
                  </a:ext>
                </a:extLst>
              </a:tr>
            </a:tbl>
          </a:graphicData>
        </a:graphic>
      </p:graphicFrame>
    </p:spTree>
    <p:extLst>
      <p:ext uri="{BB962C8B-B14F-4D97-AF65-F5344CB8AC3E}">
        <p14:creationId xmlns:p14="http://schemas.microsoft.com/office/powerpoint/2010/main" val="2246368444"/>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50BB0-68B3-4FD2-B91C-58D7656932A7}"/>
              </a:ext>
            </a:extLst>
          </p:cNvPr>
          <p:cNvSpPr>
            <a:spLocks noGrp="1"/>
          </p:cNvSpPr>
          <p:nvPr>
            <p:ph type="title"/>
          </p:nvPr>
        </p:nvSpPr>
        <p:spPr/>
        <p:txBody>
          <a:bodyPr/>
          <a:lstStyle/>
          <a:p>
            <a:r>
              <a:rPr lang="en-US" altLang="zh-CN" sz="2800" dirty="0"/>
              <a:t>Question raised regarding SA5 feature releases in SA#104</a:t>
            </a:r>
            <a:endParaRPr lang="zh-CN" altLang="en-US" sz="2800" dirty="0"/>
          </a:p>
        </p:txBody>
      </p:sp>
      <p:sp>
        <p:nvSpPr>
          <p:cNvPr id="3" name="Content Placeholder 2">
            <a:extLst>
              <a:ext uri="{FF2B5EF4-FFF2-40B4-BE49-F238E27FC236}">
                <a16:creationId xmlns:a16="http://schemas.microsoft.com/office/drawing/2014/main" id="{92A48AD6-782F-4C42-A0FD-EF01F8C00ACB}"/>
              </a:ext>
            </a:extLst>
          </p:cNvPr>
          <p:cNvSpPr>
            <a:spLocks noGrp="1"/>
          </p:cNvSpPr>
          <p:nvPr>
            <p:ph idx="1"/>
          </p:nvPr>
        </p:nvSpPr>
        <p:spPr>
          <a:xfrm>
            <a:off x="652463" y="1305870"/>
            <a:ext cx="11183938" cy="4903399"/>
          </a:xfrm>
        </p:spPr>
        <p:txBody>
          <a:bodyPr/>
          <a:lstStyle/>
          <a:p>
            <a:pPr marL="0" indent="0">
              <a:buNone/>
            </a:pPr>
            <a:r>
              <a:rPr lang="en-US" altLang="zh-CN" sz="1400" b="1" dirty="0"/>
              <a:t>SP-240712 (SID NEW) New SID on Charging Aspects of </a:t>
            </a:r>
            <a:r>
              <a:rPr lang="en-US" altLang="zh-CN" sz="1400" b="1" dirty="0" err="1"/>
              <a:t>Uncrewed</a:t>
            </a:r>
            <a:r>
              <a:rPr lang="en-US" altLang="zh-CN" sz="1400" b="1" dirty="0"/>
              <a:t> Aerial Vehicle (Source: SA WG5)</a:t>
            </a:r>
          </a:p>
          <a:p>
            <a:pPr marL="0" indent="0">
              <a:buNone/>
            </a:pPr>
            <a:r>
              <a:rPr lang="en-US" altLang="zh-CN" sz="1400" b="1" dirty="0"/>
              <a:t>Plenary Discussion:</a:t>
            </a:r>
          </a:p>
          <a:p>
            <a:r>
              <a:rPr lang="en-US" altLang="zh-CN" sz="1400" dirty="0"/>
              <a:t>The Rapporteur and TR number should be added. The MCC Work Plan Manager commented that it is unclear which Phase of charging is intended as the Acronym and title do not indicate this. The SA WG5 Chair replied that this is Phase 2 and the Acronym and title should be updated. The Release of this should be considered as the charging is for the Rel-18 Feature. Ericsson commented that we should not add this to a frozen Release and suggested that the Rel-19 charging should cover both Rel-18 and Rel-19 UAS Charging. Vodafone asked TSG SA to ensure that charging is always included in the Release of the Features in future as this causes problems for all Operators. The SA WG5 Chair commented that in the report to TSG SA there was a slide asking for WGs to list the Features which have Charging impacts. </a:t>
            </a:r>
            <a:r>
              <a:rPr lang="en-US" altLang="zh-CN" sz="1400" dirty="0">
                <a:highlight>
                  <a:srgbClr val="FFFF00"/>
                </a:highlight>
              </a:rPr>
              <a:t>The Work Plan Manager was asked to prepare some proposals in coordination with the SA WG5 Chair for the next TSG SA meeting. </a:t>
            </a:r>
            <a:r>
              <a:rPr lang="en-US" altLang="zh-CN" sz="1400" dirty="0"/>
              <a:t>This was revised to SP-240983.</a:t>
            </a:r>
          </a:p>
          <a:p>
            <a:endParaRPr lang="en-US" altLang="zh-CN" sz="1400" dirty="0"/>
          </a:p>
          <a:p>
            <a:pPr marL="0" indent="0">
              <a:buNone/>
            </a:pPr>
            <a:r>
              <a:rPr lang="en-US" altLang="zh-CN" sz="1400" b="1" dirty="0"/>
              <a:t>Proposal from SA5 discussion: </a:t>
            </a:r>
            <a:r>
              <a:rPr lang="en-US" altLang="zh-CN" sz="1400" dirty="0"/>
              <a:t>SA5 management solutions to be provided in the same release as the related new network features as much as possible. </a:t>
            </a:r>
          </a:p>
          <a:p>
            <a:pPr marL="0" indent="0">
              <a:buNone/>
            </a:pPr>
            <a:endParaRPr lang="en-US" altLang="zh-CN" sz="1400" b="1" dirty="0"/>
          </a:p>
          <a:p>
            <a:pPr marL="0" indent="0">
              <a:buNone/>
            </a:pPr>
            <a:r>
              <a:rPr lang="en-US" altLang="zh-CN" sz="1400" b="1" dirty="0"/>
              <a:t>Potential Actions recommended by SA5 Chair: </a:t>
            </a:r>
          </a:p>
          <a:p>
            <a:r>
              <a:rPr lang="en-US" altLang="zh-CN" sz="1400" b="1" dirty="0"/>
              <a:t>Feature relation table: </a:t>
            </a:r>
            <a:r>
              <a:rPr lang="en-US" altLang="zh-CN" sz="1400" dirty="0"/>
              <a:t>Rapporteurs and interested companies are requested to regularly check list of features from SA2 and RAN groups update status of management support to the new features in the following tables. </a:t>
            </a:r>
          </a:p>
          <a:p>
            <a:r>
              <a:rPr lang="en-US" altLang="zh-CN" sz="1400" b="1" dirty="0"/>
              <a:t>Acronym: </a:t>
            </a:r>
            <a:r>
              <a:rPr lang="en-US" altLang="zh-CN" sz="1400" dirty="0"/>
              <a:t>For the management feature which has related network features, align the acronym as much as possible</a:t>
            </a:r>
          </a:p>
        </p:txBody>
      </p:sp>
    </p:spTree>
    <p:extLst>
      <p:ext uri="{BB962C8B-B14F-4D97-AF65-F5344CB8AC3E}">
        <p14:creationId xmlns:p14="http://schemas.microsoft.com/office/powerpoint/2010/main" val="2946826752"/>
      </p:ext>
    </p:extLst>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8DBF558B-13F1-4577-ABA8-19FEA55763B0}"/>
              </a:ext>
            </a:extLst>
          </p:cNvPr>
          <p:cNvGraphicFramePr>
            <a:graphicFrameLocks noGrp="1"/>
          </p:cNvGraphicFramePr>
          <p:nvPr>
            <p:extLst>
              <p:ext uri="{D42A27DB-BD31-4B8C-83A1-F6EECF244321}">
                <p14:modId xmlns:p14="http://schemas.microsoft.com/office/powerpoint/2010/main" val="3215513374"/>
              </p:ext>
            </p:extLst>
          </p:nvPr>
        </p:nvGraphicFramePr>
        <p:xfrm>
          <a:off x="157087" y="842010"/>
          <a:ext cx="8738260" cy="5173980"/>
        </p:xfrm>
        <a:graphic>
          <a:graphicData uri="http://schemas.openxmlformats.org/drawingml/2006/table">
            <a:tbl>
              <a:tblPr firstRow="1" bandRow="1">
                <a:tableStyleId>{72833802-FEF1-4C79-8D5D-14CF1EAF98D9}</a:tableStyleId>
              </a:tblPr>
              <a:tblGrid>
                <a:gridCol w="1676159">
                  <a:extLst>
                    <a:ext uri="{9D8B030D-6E8A-4147-A177-3AD203B41FA5}">
                      <a16:colId xmlns:a16="http://schemas.microsoft.com/office/drawing/2014/main" val="4071695017"/>
                    </a:ext>
                  </a:extLst>
                </a:gridCol>
                <a:gridCol w="1660189">
                  <a:extLst>
                    <a:ext uri="{9D8B030D-6E8A-4147-A177-3AD203B41FA5}">
                      <a16:colId xmlns:a16="http://schemas.microsoft.com/office/drawing/2014/main" val="3560591246"/>
                    </a:ext>
                  </a:extLst>
                </a:gridCol>
                <a:gridCol w="2155169">
                  <a:extLst>
                    <a:ext uri="{9D8B030D-6E8A-4147-A177-3AD203B41FA5}">
                      <a16:colId xmlns:a16="http://schemas.microsoft.com/office/drawing/2014/main" val="147559054"/>
                    </a:ext>
                  </a:extLst>
                </a:gridCol>
                <a:gridCol w="1721460">
                  <a:extLst>
                    <a:ext uri="{9D8B030D-6E8A-4147-A177-3AD203B41FA5}">
                      <a16:colId xmlns:a16="http://schemas.microsoft.com/office/drawing/2014/main" val="20003"/>
                    </a:ext>
                  </a:extLst>
                </a:gridCol>
                <a:gridCol w="1525283">
                  <a:extLst>
                    <a:ext uri="{9D8B030D-6E8A-4147-A177-3AD203B41FA5}">
                      <a16:colId xmlns:a16="http://schemas.microsoft.com/office/drawing/2014/main" val="20004"/>
                    </a:ext>
                  </a:extLst>
                </a:gridCol>
              </a:tblGrid>
              <a:tr h="144923">
                <a:tc>
                  <a:txBody>
                    <a:bodyPr/>
                    <a:lstStyle/>
                    <a:p>
                      <a:pPr algn="ctr"/>
                      <a:r>
                        <a:rPr lang="en-US" altLang="zh-CN" sz="900" dirty="0">
                          <a:solidFill>
                            <a:schemeClr val="tx1"/>
                          </a:solidFill>
                          <a:latin typeface="+mn-lt"/>
                          <a:cs typeface="Calibri" panose="020F0502020204030204" pitchFamily="34" charset="0"/>
                        </a:rPr>
                        <a:t>Acronym</a:t>
                      </a:r>
                      <a:endParaRPr lang="zh-CN" altLang="en-US" sz="900" dirty="0">
                        <a:solidFill>
                          <a:schemeClr val="tx1"/>
                        </a:solidFill>
                        <a:latin typeface="+mn-lt"/>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marL="0" algn="ctr" defTabSz="914400" rtl="0" eaLnBrk="1" fontAlgn="ctr" latinLnBrk="0" hangingPunct="1"/>
                      <a:r>
                        <a:rPr lang="en-US" altLang="zh-CN" sz="900" b="1" kern="1200" dirty="0">
                          <a:solidFill>
                            <a:schemeClr val="tx1"/>
                          </a:solidFill>
                          <a:latin typeface="+mn-lt"/>
                          <a:ea typeface="+mn-ea"/>
                          <a:cs typeface="Calibri" panose="020F0502020204030204" pitchFamily="34" charset="0"/>
                        </a:rPr>
                        <a:t>OAM</a:t>
                      </a:r>
                      <a:endParaRPr lang="en-GB" sz="900" b="1" kern="1200" dirty="0">
                        <a:solidFill>
                          <a:schemeClr val="tx1"/>
                        </a:solidFill>
                        <a:latin typeface="+mn-lt"/>
                        <a:ea typeface="+mn-ea"/>
                        <a:cs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marL="0" algn="ctr" defTabSz="914400" rtl="0" eaLnBrk="1" fontAlgn="ctr" latinLnBrk="0" hangingPunct="1"/>
                      <a:r>
                        <a:rPr lang="en-GB" sz="900" b="1" kern="1200" dirty="0">
                          <a:solidFill>
                            <a:schemeClr val="tx1"/>
                          </a:solidFill>
                          <a:latin typeface="+mn-lt"/>
                          <a:ea typeface="+mn-ea"/>
                          <a:cs typeface="Calibri" panose="020F0502020204030204" pitchFamily="34" charset="0"/>
                        </a:rPr>
                        <a:t>Not covered by SA5 </a:t>
                      </a:r>
                      <a:r>
                        <a:rPr lang="en-US" altLang="zh-CN" sz="900" b="1" kern="1200" dirty="0">
                          <a:solidFill>
                            <a:schemeClr val="tx1"/>
                          </a:solidFill>
                          <a:latin typeface="+mn-lt"/>
                          <a:ea typeface="+mn-ea"/>
                          <a:cs typeface="Calibri" panose="020F0502020204030204" pitchFamily="34" charset="0"/>
                        </a:rPr>
                        <a:t>OAM </a:t>
                      </a:r>
                      <a:r>
                        <a:rPr lang="en-GB" sz="900" b="1" kern="1200" dirty="0">
                          <a:solidFill>
                            <a:schemeClr val="tx1"/>
                          </a:solidFill>
                          <a:latin typeface="+mn-lt"/>
                          <a:ea typeface="+mn-ea"/>
                          <a:cs typeface="Calibri" panose="020F0502020204030204" pitchFamily="34" charset="0"/>
                        </a:rPr>
                        <a:t>yet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marL="0" algn="ctr" defTabSz="914400" rtl="0" eaLnBrk="1" fontAlgn="ctr" latinLnBrk="0" hangingPunct="1"/>
                      <a:r>
                        <a:rPr lang="en-GB" sz="900" b="1" kern="1200" dirty="0">
                          <a:solidFill>
                            <a:schemeClr val="tx1"/>
                          </a:solidFill>
                          <a:latin typeface="+mn-lt"/>
                          <a:ea typeface="+mn-ea"/>
                          <a:cs typeface="Calibri" panose="020F0502020204030204" pitchFamily="34" charset="0"/>
                        </a:rPr>
                        <a:t>CH</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altLang="zh-CN" sz="900" b="1" kern="1200" dirty="0">
                          <a:solidFill>
                            <a:schemeClr val="tx1"/>
                          </a:solidFill>
                          <a:latin typeface="+mn-lt"/>
                          <a:ea typeface="+mn-ea"/>
                          <a:cs typeface="Calibri" panose="020F0502020204030204" pitchFamily="34" charset="0"/>
                        </a:rPr>
                        <a:t>Not covered by SA5 </a:t>
                      </a:r>
                      <a:r>
                        <a:rPr lang="en-US" altLang="zh-CN" sz="900" b="1" kern="1200" dirty="0">
                          <a:solidFill>
                            <a:schemeClr val="tx1"/>
                          </a:solidFill>
                          <a:latin typeface="+mn-lt"/>
                          <a:ea typeface="+mn-ea"/>
                          <a:cs typeface="Calibri" panose="020F0502020204030204" pitchFamily="34" charset="0"/>
                        </a:rPr>
                        <a:t>CH</a:t>
                      </a:r>
                      <a:r>
                        <a:rPr lang="en-US" altLang="zh-CN" sz="900" b="1" kern="1200" baseline="0" dirty="0">
                          <a:solidFill>
                            <a:schemeClr val="tx1"/>
                          </a:solidFill>
                          <a:latin typeface="+mn-lt"/>
                          <a:ea typeface="+mn-ea"/>
                          <a:cs typeface="Calibri" panose="020F0502020204030204" pitchFamily="34" charset="0"/>
                        </a:rPr>
                        <a:t> </a:t>
                      </a:r>
                      <a:r>
                        <a:rPr lang="en-GB" altLang="zh-CN" sz="900" b="1" kern="1200" dirty="0">
                          <a:solidFill>
                            <a:schemeClr val="tx1"/>
                          </a:solidFill>
                          <a:latin typeface="+mn-lt"/>
                          <a:ea typeface="+mn-ea"/>
                          <a:cs typeface="Calibri" panose="020F0502020204030204" pitchFamily="34" charset="0"/>
                        </a:rPr>
                        <a:t>yet</a:t>
                      </a:r>
                      <a:endParaRPr lang="en-GB" sz="900" b="1" kern="1200" dirty="0">
                        <a:solidFill>
                          <a:schemeClr val="tx1"/>
                        </a:solidFill>
                        <a:latin typeface="+mn-lt"/>
                        <a:ea typeface="+mn-ea"/>
                        <a:cs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2706751681"/>
                  </a:ext>
                </a:extLst>
              </a:tr>
              <a:tr h="144923">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CN" sz="900" b="1" i="0" u="none" strike="noStrike" kern="1200" dirty="0">
                          <a:solidFill>
                            <a:srgbClr val="000000"/>
                          </a:solidFill>
                          <a:effectLst/>
                          <a:latin typeface="+mn-lt"/>
                          <a:ea typeface="+mn-ea"/>
                          <a:cs typeface="Calibri" panose="020F0502020204030204" pitchFamily="34" charset="0"/>
                        </a:rPr>
                        <a:t>5GSAT_Ph3_ARCH</a:t>
                      </a:r>
                      <a:endParaRPr lang="zh-CN" altLang="en-US" sz="900" b="1" i="0" u="none" strike="noStrike" kern="1200" dirty="0">
                        <a:solidFill>
                          <a:srgbClr val="000000"/>
                        </a:solidFill>
                        <a:effectLst/>
                        <a:latin typeface="+mn-lt"/>
                        <a:ea typeface="+mn-ea"/>
                        <a:cs typeface="Calibri" panose="020F0502020204030204" pitchFamily="34" charset="0"/>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ctr"/>
                      <a:r>
                        <a:rPr lang="en-US" sz="900" b="0" i="0" u="none" strike="noStrike" dirty="0">
                          <a:solidFill>
                            <a:srgbClr val="000000"/>
                          </a:solidFill>
                          <a:effectLst/>
                          <a:latin typeface="+mn-lt"/>
                          <a:ea typeface="等线" panose="02010600030101010101" pitchFamily="2" charset="-122"/>
                          <a:cs typeface="Calibri" panose="020F0502020204030204" pitchFamily="34" charset="0"/>
                        </a:rPr>
                        <a:t>FS_ NTN_OAM_Ph2</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endParaRPr lang="zh-CN" altLang="en-US" sz="900" dirty="0">
                        <a:latin typeface="+mn-lt"/>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r>
                        <a:rPr lang="en-US" altLang="zh-CN" sz="900" b="0" i="0" u="none" strike="noStrike" kern="1200" dirty="0">
                          <a:solidFill>
                            <a:srgbClr val="000000"/>
                          </a:solidFill>
                          <a:effectLst/>
                          <a:latin typeface="+mn-lt"/>
                          <a:ea typeface="等线" panose="02010600030101010101" pitchFamily="2" charset="-122"/>
                          <a:cs typeface="Calibri" panose="020F0502020204030204" pitchFamily="34" charset="0"/>
                        </a:rPr>
                        <a:t>FS_5GSAT_Ph3_CH</a:t>
                      </a:r>
                      <a:endParaRPr lang="zh-CN" altLang="en-US" sz="900" b="0" i="0" u="none" strike="noStrike" kern="1200" dirty="0">
                        <a:solidFill>
                          <a:srgbClr val="000000"/>
                        </a:solidFill>
                        <a:effectLst/>
                        <a:latin typeface="+mn-lt"/>
                        <a:ea typeface="等线" panose="02010600030101010101" pitchFamily="2" charset="-122"/>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endParaRPr lang="zh-CN" altLang="en-US" sz="900" dirty="0">
                        <a:latin typeface="+mn-lt"/>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20968084"/>
                  </a:ext>
                </a:extLst>
              </a:tr>
              <a:tr h="144923">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CN" sz="900" b="1" i="0" u="none" strike="noStrike" kern="1200" dirty="0">
                          <a:solidFill>
                            <a:srgbClr val="000000"/>
                          </a:solidFill>
                          <a:effectLst/>
                          <a:latin typeface="+mn-lt"/>
                          <a:ea typeface="+mn-ea"/>
                          <a:cs typeface="Calibri" panose="020F0502020204030204" pitchFamily="34" charset="0"/>
                        </a:rPr>
                        <a:t>NG_RTC_Ph2</a:t>
                      </a:r>
                      <a:endParaRPr lang="zh-CN" altLang="en-US" sz="900" b="1" i="0" u="none" strike="noStrike" kern="1200" dirty="0">
                        <a:solidFill>
                          <a:srgbClr val="000000"/>
                        </a:solidFill>
                        <a:effectLst/>
                        <a:latin typeface="+mn-lt"/>
                        <a:ea typeface="+mn-ea"/>
                        <a:cs typeface="Calibri" panose="020F0502020204030204" pitchFamily="34" charset="0"/>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ctr"/>
                      <a:r>
                        <a:rPr lang="en-US" altLang="zh-CN" sz="900" b="0" i="0" u="none" strike="noStrike" dirty="0">
                          <a:solidFill>
                            <a:srgbClr val="000000"/>
                          </a:solidFill>
                          <a:effectLst/>
                          <a:latin typeface="+mn-lt"/>
                          <a:ea typeface="等线" panose="02010600030101010101" pitchFamily="2" charset="-122"/>
                          <a:cs typeface="Calibri" panose="020F0502020204030204" pitchFamily="34" charset="0"/>
                        </a:rPr>
                        <a:t>NA</a:t>
                      </a:r>
                      <a:endParaRPr lang="en-US" sz="900" b="0" i="0" u="none" strike="noStrike" dirty="0">
                        <a:solidFill>
                          <a:srgbClr val="000000"/>
                        </a:solidFill>
                        <a:effectLst/>
                        <a:latin typeface="+mn-lt"/>
                        <a:ea typeface="等线" panose="02010600030101010101" pitchFamily="2" charset="-122"/>
                        <a:cs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lang="en-US" altLang="zh-CN" sz="900" dirty="0">
                          <a:latin typeface="+mn-lt"/>
                          <a:cs typeface="Calibri" panose="020F0502020204030204" pitchFamily="34" charset="0"/>
                        </a:rPr>
                        <a:t>NA</a:t>
                      </a:r>
                      <a:endParaRPr lang="zh-CN" altLang="en-US" sz="900" dirty="0">
                        <a:latin typeface="+mn-lt"/>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lang="en-US" altLang="zh-CN" sz="900" b="0" i="0" u="none" strike="noStrike" kern="1200" dirty="0">
                          <a:solidFill>
                            <a:srgbClr val="000000"/>
                          </a:solidFill>
                          <a:effectLst/>
                          <a:latin typeface="+mn-lt"/>
                          <a:ea typeface="等线" panose="02010600030101010101" pitchFamily="2" charset="-122"/>
                          <a:cs typeface="Calibri" panose="020F0502020204030204" pitchFamily="34" charset="0"/>
                        </a:rPr>
                        <a:t>FS_NG_RTC_Ph2_CH</a:t>
                      </a:r>
                      <a:endParaRPr lang="zh-CN" altLang="en-US" sz="900" b="0" i="0" u="none" strike="noStrike" kern="1200" dirty="0">
                        <a:solidFill>
                          <a:srgbClr val="000000"/>
                        </a:solidFill>
                        <a:effectLst/>
                        <a:latin typeface="+mn-lt"/>
                        <a:ea typeface="等线" panose="02010600030101010101" pitchFamily="2" charset="-122"/>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endParaRPr lang="zh-CN" altLang="en-US" sz="900" dirty="0">
                        <a:latin typeface="+mn-lt"/>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4050063352"/>
                  </a:ext>
                </a:extLst>
              </a:tr>
              <a:tr h="231877">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b="1" i="0" u="none" strike="noStrike" kern="1200" dirty="0">
                          <a:solidFill>
                            <a:srgbClr val="000000"/>
                          </a:solidFill>
                          <a:effectLst/>
                          <a:latin typeface="+mn-lt"/>
                          <a:ea typeface="+mn-ea"/>
                          <a:cs typeface="Calibri" panose="020F0502020204030204" pitchFamily="34" charset="0"/>
                        </a:rPr>
                        <a:t>XRMPh2</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ctr"/>
                      <a:endParaRPr lang="en-US" sz="900" b="0" i="0" u="none" strike="noStrike" dirty="0">
                        <a:solidFill>
                          <a:srgbClr val="00B050"/>
                        </a:solidFill>
                        <a:effectLst/>
                        <a:latin typeface="+mn-lt"/>
                        <a:ea typeface="等线" panose="02010600030101010101" pitchFamily="2" charset="-122"/>
                        <a:cs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r>
                        <a:rPr lang="en-US" altLang="zh-CN" sz="900" dirty="0">
                          <a:solidFill>
                            <a:srgbClr val="FF0000"/>
                          </a:solidFill>
                          <a:latin typeface="+mn-lt"/>
                          <a:cs typeface="Calibri" panose="020F0502020204030204" pitchFamily="34" charset="0"/>
                        </a:rPr>
                        <a:t>OAM (NRM)?? PM (not related)</a:t>
                      </a:r>
                      <a:endParaRPr lang="zh-CN" altLang="en-US" sz="900" dirty="0">
                        <a:solidFill>
                          <a:srgbClr val="FF0000"/>
                        </a:solidFill>
                        <a:latin typeface="+mn-lt"/>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endParaRPr lang="zh-CN" altLang="en-US" sz="900" b="0" i="0" u="none" strike="noStrike" kern="1200" dirty="0">
                        <a:solidFill>
                          <a:srgbClr val="000000"/>
                        </a:solidFill>
                        <a:effectLst/>
                        <a:latin typeface="+mn-lt"/>
                        <a:ea typeface="等线" panose="02010600030101010101" pitchFamily="2" charset="-122"/>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r>
                        <a:rPr lang="en-US" altLang="zh-CN" sz="900" dirty="0">
                          <a:solidFill>
                            <a:srgbClr val="FF0000"/>
                          </a:solidFill>
                          <a:latin typeface="+mn-lt"/>
                          <a:cs typeface="Calibri" panose="020F0502020204030204" pitchFamily="34" charset="0"/>
                        </a:rPr>
                        <a:t>CH??</a:t>
                      </a:r>
                    </a:p>
                    <a:p>
                      <a:pPr algn="ctr"/>
                      <a:r>
                        <a:rPr lang="en-US" altLang="zh-CN" sz="900" dirty="0">
                          <a:solidFill>
                            <a:srgbClr val="FF0000"/>
                          </a:solidFill>
                          <a:latin typeface="+mn-lt"/>
                          <a:cs typeface="Calibri" panose="020F0502020204030204" pitchFamily="34" charset="0"/>
                        </a:rPr>
                        <a:t>(CH indicated in SA2 WID)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2329452884"/>
                  </a:ext>
                </a:extLst>
              </a:tr>
              <a:tr h="231877">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CN" sz="900" b="1" i="0" u="none" strike="noStrike" kern="1200" dirty="0">
                          <a:solidFill>
                            <a:srgbClr val="000000"/>
                          </a:solidFill>
                          <a:effectLst/>
                          <a:latin typeface="+mn-lt"/>
                          <a:ea typeface="+mn-ea"/>
                          <a:cs typeface="Calibri" panose="020F0502020204030204" pitchFamily="34" charset="0"/>
                        </a:rPr>
                        <a:t>MPS4msg</a:t>
                      </a:r>
                      <a:endParaRPr lang="zh-CN" altLang="en-US" sz="900" b="1" i="0" u="none" strike="noStrike" kern="1200" dirty="0">
                        <a:solidFill>
                          <a:srgbClr val="000000"/>
                        </a:solidFill>
                        <a:effectLst/>
                        <a:latin typeface="+mn-lt"/>
                        <a:ea typeface="+mn-ea"/>
                        <a:cs typeface="Calibri" panose="020F0502020204030204" pitchFamily="34" charset="0"/>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ctr"/>
                      <a:r>
                        <a:rPr lang="en-US" altLang="zh-CN" sz="900" b="0" i="0" u="none" strike="noStrike" dirty="0">
                          <a:solidFill>
                            <a:srgbClr val="000000"/>
                          </a:solidFill>
                          <a:effectLst/>
                          <a:latin typeface="+mn-lt"/>
                          <a:ea typeface="等线" panose="02010600030101010101" pitchFamily="2" charset="-122"/>
                          <a:cs typeface="Calibri" panose="020F0502020204030204" pitchFamily="34" charset="0"/>
                        </a:rPr>
                        <a:t>NA</a:t>
                      </a:r>
                      <a:endParaRPr lang="en-US" sz="900" b="0" i="0" u="none" strike="noStrike" dirty="0">
                        <a:solidFill>
                          <a:srgbClr val="000000"/>
                        </a:solidFill>
                        <a:effectLst/>
                        <a:latin typeface="+mn-lt"/>
                        <a:ea typeface="等线" panose="02010600030101010101" pitchFamily="2" charset="-122"/>
                        <a:cs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lang="en-US" altLang="zh-CN" sz="900" dirty="0">
                          <a:latin typeface="+mn-lt"/>
                          <a:cs typeface="Calibri" panose="020F0502020204030204" pitchFamily="34" charset="0"/>
                        </a:rPr>
                        <a:t>NA</a:t>
                      </a:r>
                      <a:endParaRPr lang="zh-CN" altLang="en-US" sz="900" dirty="0">
                        <a:latin typeface="+mn-lt"/>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endParaRPr lang="zh-CN" altLang="en-US" sz="900" b="0" i="0" u="none" strike="noStrike" kern="1200" dirty="0">
                        <a:solidFill>
                          <a:srgbClr val="000000"/>
                        </a:solidFill>
                        <a:effectLst/>
                        <a:latin typeface="+mn-lt"/>
                        <a:ea typeface="等线" panose="02010600030101010101" pitchFamily="2" charset="-122"/>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FF0000"/>
                          </a:solidFill>
                          <a:effectLst/>
                          <a:uLnTx/>
                          <a:uFillTx/>
                          <a:latin typeface="Calibri"/>
                          <a:ea typeface="宋体" panose="02010600030101010101" pitchFamily="2" charset="-122"/>
                          <a:cs typeface="Calibri" panose="020F0502020204030204" pitchFamily="34" charset="0"/>
                        </a:rPr>
                        <a:t>CH??</a:t>
                      </a:r>
                    </a:p>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FF0000"/>
                          </a:solidFill>
                          <a:effectLst/>
                          <a:uLnTx/>
                          <a:uFillTx/>
                          <a:latin typeface="Calibri"/>
                          <a:ea typeface="宋体" panose="02010600030101010101" pitchFamily="2" charset="-122"/>
                          <a:cs typeface="Calibri" panose="020F0502020204030204" pitchFamily="34" charset="0"/>
                        </a:rPr>
                        <a:t>(CH indicated in SA2 WID)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030236420"/>
                  </a:ext>
                </a:extLst>
              </a:tr>
              <a:tr h="231877">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CN" sz="900" b="1" i="0" u="none" strike="noStrike" kern="1200" dirty="0">
                          <a:solidFill>
                            <a:srgbClr val="000000"/>
                          </a:solidFill>
                          <a:effectLst/>
                          <a:latin typeface="+mn-lt"/>
                          <a:ea typeface="+mn-ea"/>
                          <a:cs typeface="Calibri" panose="020F0502020204030204" pitchFamily="34" charset="0"/>
                        </a:rPr>
                        <a:t>VMR_Ph2</a:t>
                      </a:r>
                      <a:endParaRPr lang="en-US" sz="900" b="1" i="0" u="none" strike="noStrike" kern="1200" dirty="0">
                        <a:solidFill>
                          <a:srgbClr val="000000"/>
                        </a:solidFill>
                        <a:effectLst/>
                        <a:latin typeface="+mn-lt"/>
                        <a:ea typeface="+mn-ea"/>
                        <a:cs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CN" sz="900" b="0" dirty="0">
                          <a:solidFill>
                            <a:srgbClr val="00B050"/>
                          </a:solidFill>
                          <a:latin typeface="+mn-lt"/>
                          <a:cs typeface="Calibri" panose="020F0502020204030204" pitchFamily="34" charset="0"/>
                        </a:rPr>
                        <a:t>OAM (NRM) (to be provided) (Samsung)</a:t>
                      </a:r>
                      <a:endParaRPr lang="zh-CN" altLang="en-US" sz="900" b="0" dirty="0">
                        <a:solidFill>
                          <a:srgbClr val="00B050"/>
                        </a:solidFill>
                        <a:latin typeface="+mn-lt"/>
                        <a:cs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r>
                        <a:rPr lang="en-US" altLang="zh-CN" sz="900" dirty="0">
                          <a:solidFill>
                            <a:srgbClr val="FF0000"/>
                          </a:solidFill>
                          <a:latin typeface="+mn-lt"/>
                          <a:cs typeface="Calibri" panose="020F0502020204030204" pitchFamily="34" charset="0"/>
                        </a:rPr>
                        <a:t>(PM??)</a:t>
                      </a:r>
                      <a:endParaRPr lang="zh-CN" altLang="en-US" sz="900" dirty="0">
                        <a:solidFill>
                          <a:srgbClr val="FF0000"/>
                        </a:solidFill>
                        <a:latin typeface="+mn-lt"/>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endParaRPr lang="zh-CN" altLang="en-US" sz="900" b="0" i="0" u="none" strike="noStrike" kern="1200" dirty="0">
                        <a:solidFill>
                          <a:srgbClr val="000000"/>
                        </a:solidFill>
                        <a:effectLst/>
                        <a:latin typeface="+mn-lt"/>
                        <a:ea typeface="等线" panose="02010600030101010101" pitchFamily="2" charset="-122"/>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a:ln>
                            <a:noFill/>
                          </a:ln>
                          <a:solidFill>
                            <a:srgbClr val="FF0000"/>
                          </a:solidFill>
                          <a:effectLst/>
                          <a:uLnTx/>
                          <a:uFillTx/>
                          <a:latin typeface="Calibri"/>
                          <a:ea typeface="宋体" panose="02010600030101010101" pitchFamily="2" charset="-122"/>
                          <a:cs typeface="Calibri" panose="020F0502020204030204" pitchFamily="34" charset="0"/>
                        </a:rPr>
                        <a:t>CH??</a:t>
                      </a:r>
                    </a:p>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a:ln>
                            <a:noFill/>
                          </a:ln>
                          <a:solidFill>
                            <a:srgbClr val="FF0000"/>
                          </a:solidFill>
                          <a:effectLst/>
                          <a:uLnTx/>
                          <a:uFillTx/>
                          <a:latin typeface="Calibri"/>
                          <a:ea typeface="宋体" panose="02010600030101010101" pitchFamily="2" charset="-122"/>
                          <a:cs typeface="Calibri" panose="020F0502020204030204" pitchFamily="34" charset="0"/>
                        </a:rPr>
                        <a:t>(CH indicated in SA2 WID)</a:t>
                      </a:r>
                      <a:endParaRPr kumimoji="0" lang="en-US" altLang="zh-CN" sz="900" b="0" i="0" u="none" strike="noStrike" kern="1200" cap="none" spc="0" normalizeH="0" baseline="0" noProof="0" dirty="0">
                        <a:ln>
                          <a:noFill/>
                        </a:ln>
                        <a:solidFill>
                          <a:srgbClr val="FF0000"/>
                        </a:solidFill>
                        <a:effectLst/>
                        <a:uLnTx/>
                        <a:uFillTx/>
                        <a:latin typeface="Calibri"/>
                        <a:ea typeface="宋体" panose="02010600030101010101" pitchFamily="2" charset="-122"/>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2157544183"/>
                  </a:ext>
                </a:extLst>
              </a:tr>
              <a:tr h="144923">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CN" sz="900" b="1" i="0" u="none" strike="noStrike" kern="1200" dirty="0">
                          <a:solidFill>
                            <a:srgbClr val="000000"/>
                          </a:solidFill>
                          <a:effectLst/>
                          <a:latin typeface="+mn-lt"/>
                          <a:ea typeface="+mn-ea"/>
                          <a:cs typeface="Calibri" panose="020F0502020204030204" pitchFamily="34" charset="0"/>
                        </a:rPr>
                        <a:t>5G_ProSe_Ph3</a:t>
                      </a:r>
                      <a:endParaRPr lang="en-US" sz="900" b="1" i="0" u="none" strike="noStrike" kern="1200" dirty="0">
                        <a:solidFill>
                          <a:srgbClr val="000000"/>
                        </a:solidFill>
                        <a:effectLst/>
                        <a:latin typeface="+mn-lt"/>
                        <a:ea typeface="+mn-ea"/>
                        <a:cs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ctr"/>
                      <a:endParaRPr lang="en-US" sz="900" b="0" i="0" u="none" strike="noStrike" dirty="0">
                        <a:solidFill>
                          <a:srgbClr val="000000"/>
                        </a:solidFill>
                        <a:effectLst/>
                        <a:latin typeface="+mn-lt"/>
                        <a:ea typeface="等线" panose="02010600030101010101" pitchFamily="2" charset="-122"/>
                        <a:cs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900" dirty="0">
                          <a:solidFill>
                            <a:srgbClr val="FF0000"/>
                          </a:solidFill>
                          <a:latin typeface="+mn-lt"/>
                          <a:cs typeface="Calibri" panose="020F0502020204030204" pitchFamily="34" charset="0"/>
                        </a:rPr>
                        <a:t>OAM (NRM+PM)??</a:t>
                      </a:r>
                      <a:endParaRPr lang="zh-CN" altLang="en-US" sz="900" dirty="0">
                        <a:solidFill>
                          <a:srgbClr val="FF0000"/>
                        </a:solidFill>
                        <a:latin typeface="+mn-lt"/>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altLang="zh-CN" sz="900" b="0" i="0" u="none" strike="noStrike" kern="1200" dirty="0">
                          <a:solidFill>
                            <a:srgbClr val="000000"/>
                          </a:solidFill>
                          <a:effectLst/>
                          <a:latin typeface="+mn-lt"/>
                          <a:ea typeface="等线" panose="02010600030101010101" pitchFamily="2" charset="-122"/>
                          <a:cs typeface="Calibri" panose="020F0502020204030204" pitchFamily="34" charset="0"/>
                        </a:rPr>
                        <a:t>5G_ProSe_Ph3_CH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en-US" altLang="zh-CN" sz="900" b="0" i="0" u="none" strike="noStrike" kern="1200" cap="none" spc="0" normalizeH="0" baseline="0" noProof="0" dirty="0">
                        <a:ln>
                          <a:noFill/>
                        </a:ln>
                        <a:solidFill>
                          <a:srgbClr val="FF0000"/>
                        </a:solidFill>
                        <a:effectLst/>
                        <a:uLnTx/>
                        <a:uFillTx/>
                        <a:latin typeface="Calibri"/>
                        <a:ea typeface="宋体" panose="02010600030101010101" pitchFamily="2" charset="-122"/>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585299235"/>
                  </a:ext>
                </a:extLst>
              </a:tr>
              <a:tr h="231877">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CN" sz="900" b="1" i="0" u="none" strike="noStrike" kern="1200" dirty="0">
                          <a:solidFill>
                            <a:srgbClr val="000000"/>
                          </a:solidFill>
                          <a:effectLst/>
                          <a:latin typeface="+mn-lt"/>
                          <a:ea typeface="+mn-ea"/>
                          <a:cs typeface="Calibri" panose="020F0502020204030204" pitchFamily="34" charset="0"/>
                        </a:rPr>
                        <a:t>UIA_ARC</a:t>
                      </a:r>
                      <a:endParaRPr lang="en-US" sz="900" b="1" i="0" u="none" strike="noStrike" kern="1200" dirty="0">
                        <a:solidFill>
                          <a:srgbClr val="000000"/>
                        </a:solidFill>
                        <a:effectLst/>
                        <a:latin typeface="+mn-lt"/>
                        <a:ea typeface="+mn-ea"/>
                        <a:cs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ctr"/>
                      <a:r>
                        <a:rPr lang="en-US" altLang="zh-CN" sz="900" b="0" i="0" u="none" strike="noStrike" dirty="0">
                          <a:solidFill>
                            <a:srgbClr val="000000"/>
                          </a:solidFill>
                          <a:effectLst/>
                          <a:latin typeface="+mn-lt"/>
                          <a:ea typeface="等线" panose="02010600030101010101" pitchFamily="2" charset="-122"/>
                          <a:cs typeface="Calibri" panose="020F0502020204030204" pitchFamily="34" charset="0"/>
                        </a:rPr>
                        <a:t>NA</a:t>
                      </a:r>
                      <a:endParaRPr lang="en-US" sz="900" b="0" i="0" u="none" strike="noStrike" dirty="0">
                        <a:solidFill>
                          <a:srgbClr val="000000"/>
                        </a:solidFill>
                        <a:effectLst/>
                        <a:latin typeface="+mn-lt"/>
                        <a:ea typeface="等线" panose="02010600030101010101" pitchFamily="2" charset="-122"/>
                        <a:cs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lang="en-US" altLang="zh-CN" sz="900" dirty="0">
                          <a:latin typeface="+mn-lt"/>
                          <a:cs typeface="Calibri" panose="020F0502020204030204" pitchFamily="34" charset="0"/>
                        </a:rPr>
                        <a:t>NA</a:t>
                      </a:r>
                      <a:endParaRPr lang="zh-CN" altLang="en-US" sz="900" dirty="0">
                        <a:latin typeface="+mn-lt"/>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endParaRPr lang="zh-CN" altLang="en-US" sz="900" b="0" i="0" u="none" strike="noStrike" kern="1200" dirty="0">
                        <a:solidFill>
                          <a:srgbClr val="000000"/>
                        </a:solidFill>
                        <a:effectLst/>
                        <a:latin typeface="+mn-lt"/>
                        <a:ea typeface="等线" panose="02010600030101010101" pitchFamily="2" charset="-122"/>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FF0000"/>
                          </a:solidFill>
                          <a:effectLst/>
                          <a:uLnTx/>
                          <a:uFillTx/>
                          <a:latin typeface="Calibri"/>
                          <a:ea typeface="宋体" panose="02010600030101010101" pitchFamily="2" charset="-122"/>
                          <a:cs typeface="Calibri" panose="020F0502020204030204" pitchFamily="34" charset="0"/>
                        </a:rPr>
                        <a:t>CH??</a:t>
                      </a:r>
                    </a:p>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FF0000"/>
                          </a:solidFill>
                          <a:effectLst/>
                          <a:uLnTx/>
                          <a:uFillTx/>
                          <a:latin typeface="Calibri"/>
                          <a:ea typeface="宋体" panose="02010600030101010101" pitchFamily="2" charset="-122"/>
                          <a:cs typeface="Calibri" panose="020F0502020204030204" pitchFamily="34" charset="0"/>
                        </a:rPr>
                        <a:t>(CH indicated in SA2 WID)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601519020"/>
                  </a:ext>
                </a:extLst>
              </a:tr>
              <a:tr h="231877">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CN" sz="900" b="1" i="0" u="none" strike="noStrike" kern="1200" dirty="0">
                          <a:solidFill>
                            <a:srgbClr val="000000"/>
                          </a:solidFill>
                          <a:effectLst/>
                          <a:latin typeface="+mn-lt"/>
                          <a:ea typeface="+mn-ea"/>
                          <a:cs typeface="Calibri" panose="020F0502020204030204" pitchFamily="34" charset="0"/>
                        </a:rPr>
                        <a:t>eEDGE_5GC_Ph3</a:t>
                      </a:r>
                      <a:endParaRPr lang="en-US" sz="900" b="1" i="0" u="none" strike="noStrike" kern="1200" dirty="0">
                        <a:solidFill>
                          <a:srgbClr val="000000"/>
                        </a:solidFill>
                        <a:effectLst/>
                        <a:latin typeface="+mn-lt"/>
                        <a:ea typeface="+mn-ea"/>
                        <a:cs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ctr"/>
                      <a:endParaRPr lang="en-US" sz="900" b="0" i="0" u="none" strike="noStrike" dirty="0">
                        <a:solidFill>
                          <a:srgbClr val="000000"/>
                        </a:solidFill>
                        <a:effectLst/>
                        <a:latin typeface="+mn-lt"/>
                        <a:ea typeface="等线" panose="02010600030101010101" pitchFamily="2" charset="-122"/>
                        <a:cs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altLang="zh-CN" sz="900" dirty="0">
                          <a:solidFill>
                            <a:srgbClr val="FF0000"/>
                          </a:solidFill>
                          <a:latin typeface="+mn-lt"/>
                          <a:cs typeface="Calibri" panose="020F0502020204030204" pitchFamily="34" charset="0"/>
                        </a:rPr>
                        <a:t>OAM (NRM+PM)??</a:t>
                      </a:r>
                      <a:endParaRPr lang="zh-CN" altLang="en-US" sz="900" dirty="0">
                        <a:latin typeface="+mn-lt"/>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endParaRPr lang="zh-CN" altLang="en-US" sz="900" b="0" i="0" u="none" strike="noStrike" kern="1200" dirty="0">
                        <a:solidFill>
                          <a:srgbClr val="000000"/>
                        </a:solidFill>
                        <a:effectLst/>
                        <a:latin typeface="+mn-lt"/>
                        <a:ea typeface="等线" panose="02010600030101010101" pitchFamily="2" charset="-122"/>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FF0000"/>
                          </a:solidFill>
                          <a:effectLst/>
                          <a:uLnTx/>
                          <a:uFillTx/>
                          <a:latin typeface="Calibri"/>
                          <a:ea typeface="宋体" panose="02010600030101010101" pitchFamily="2" charset="-122"/>
                          <a:cs typeface="Calibri" panose="020F0502020204030204" pitchFamily="34" charset="0"/>
                        </a:rPr>
                        <a:t>CH??</a:t>
                      </a:r>
                    </a:p>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FF0000"/>
                          </a:solidFill>
                          <a:effectLst/>
                          <a:uLnTx/>
                          <a:uFillTx/>
                          <a:latin typeface="Calibri"/>
                          <a:ea typeface="宋体" panose="02010600030101010101" pitchFamily="2" charset="-122"/>
                          <a:cs typeface="Calibri" panose="020F0502020204030204" pitchFamily="34" charset="0"/>
                        </a:rPr>
                        <a:t>(CH indicated in SA2 WID)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2628276434"/>
                  </a:ext>
                </a:extLst>
              </a:tr>
              <a:tr h="151971">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CN" sz="900" b="1" i="0" u="none" strike="noStrike" kern="1200" dirty="0">
                          <a:solidFill>
                            <a:srgbClr val="000000"/>
                          </a:solidFill>
                          <a:effectLst/>
                          <a:latin typeface="+mn-lt"/>
                          <a:ea typeface="+mn-ea"/>
                          <a:cs typeface="Calibri" panose="020F0502020204030204" pitchFamily="34" charset="0"/>
                        </a:rPr>
                        <a:t>UAS_Ph3</a:t>
                      </a:r>
                      <a:endParaRPr lang="en-US" sz="900" b="1" i="0" u="none" strike="noStrike" kern="1200" dirty="0">
                        <a:solidFill>
                          <a:srgbClr val="000000"/>
                        </a:solidFill>
                        <a:effectLst/>
                        <a:latin typeface="+mn-lt"/>
                        <a:ea typeface="+mn-ea"/>
                        <a:cs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CN" sz="900" b="0" dirty="0">
                          <a:latin typeface="+mn-lt"/>
                          <a:cs typeface="Calibri" panose="020F0502020204030204" pitchFamily="34" charset="0"/>
                        </a:rPr>
                        <a:t>NA</a:t>
                      </a:r>
                      <a:endParaRPr lang="zh-CN" altLang="en-US" sz="900" b="0" dirty="0">
                        <a:latin typeface="+mn-lt"/>
                        <a:cs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lang="en-US" altLang="zh-CN" sz="900" dirty="0">
                          <a:latin typeface="+mn-lt"/>
                          <a:cs typeface="Calibri" panose="020F0502020204030204" pitchFamily="34" charset="0"/>
                        </a:rPr>
                        <a:t>NA</a:t>
                      </a:r>
                      <a:endParaRPr lang="zh-CN" altLang="en-US" sz="900" dirty="0">
                        <a:latin typeface="+mn-lt"/>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lang="en-US" altLang="zh-CN" sz="900" b="0" i="0" u="none" strike="noStrike" kern="1200" dirty="0">
                          <a:solidFill>
                            <a:srgbClr val="00B050"/>
                          </a:solidFill>
                          <a:effectLst/>
                          <a:latin typeface="+mn-lt"/>
                          <a:ea typeface="等线" panose="02010600030101010101" pitchFamily="2" charset="-122"/>
                          <a:cs typeface="Calibri" panose="020F0502020204030204" pitchFamily="34" charset="0"/>
                        </a:rPr>
                        <a:t>FS_UAS_CH </a:t>
                      </a:r>
                      <a:r>
                        <a:rPr lang="en-US" altLang="zh-CN" sz="900" b="0" i="0" u="none" strike="noStrike" dirty="0">
                          <a:solidFill>
                            <a:srgbClr val="00B050"/>
                          </a:solidFill>
                          <a:effectLst/>
                          <a:latin typeface="+mn-lt"/>
                          <a:ea typeface="等线" panose="02010600030101010101" pitchFamily="2" charset="-122"/>
                          <a:cs typeface="Calibri" panose="020F0502020204030204" pitchFamily="34" charset="0"/>
                        </a:rPr>
                        <a:t>(to be checked)</a:t>
                      </a:r>
                      <a:endParaRPr lang="zh-CN" altLang="en-US" sz="900" b="0" i="0" u="none" strike="noStrike" kern="1200" dirty="0">
                        <a:solidFill>
                          <a:srgbClr val="00B050"/>
                        </a:solidFill>
                        <a:effectLst/>
                        <a:latin typeface="+mn-lt"/>
                        <a:ea typeface="等线" panose="02010600030101010101" pitchFamily="2" charset="-122"/>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altLang="zh-CN" sz="900" b="0" i="0" u="none" strike="noStrike" kern="1200" dirty="0">
                          <a:solidFill>
                            <a:srgbClr val="000000"/>
                          </a:solidFill>
                          <a:effectLst/>
                          <a:highlight>
                            <a:srgbClr val="FFFF00"/>
                          </a:highlight>
                          <a:latin typeface="+mn-lt"/>
                          <a:ea typeface="等线" panose="02010600030101010101" pitchFamily="2" charset="-122"/>
                          <a:cs typeface="Calibri" panose="020F0502020204030204" pitchFamily="34" charset="0"/>
                        </a:rPr>
                        <a:t>FS_UAS_CH only targets UAS_Ph2</a:t>
                      </a:r>
                      <a:endParaRPr lang="zh-CN" altLang="en-US" sz="900" dirty="0">
                        <a:highlight>
                          <a:srgbClr val="FFFF00"/>
                        </a:highlight>
                        <a:latin typeface="+mn-lt"/>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2266701964"/>
                  </a:ext>
                </a:extLst>
              </a:tr>
              <a:tr h="231877">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CN" sz="900" b="1" i="0" u="none" strike="noStrike" kern="1200" dirty="0">
                          <a:solidFill>
                            <a:srgbClr val="000000"/>
                          </a:solidFill>
                          <a:effectLst/>
                          <a:latin typeface="+mn-lt"/>
                          <a:ea typeface="+mn-ea"/>
                          <a:cs typeface="Calibri" panose="020F0502020204030204" pitchFamily="34" charset="0"/>
                        </a:rPr>
                        <a:t>UPEAS_Ph2</a:t>
                      </a:r>
                      <a:endParaRPr lang="en-US" sz="900" b="1" i="0" u="none" strike="noStrike" kern="1200" dirty="0">
                        <a:solidFill>
                          <a:srgbClr val="000000"/>
                        </a:solidFill>
                        <a:effectLst/>
                        <a:latin typeface="+mn-lt"/>
                        <a:ea typeface="+mn-ea"/>
                        <a:cs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ctr"/>
                      <a:endParaRPr lang="en-US" sz="900" b="0" i="0" u="none" strike="noStrike" dirty="0">
                        <a:solidFill>
                          <a:srgbClr val="000000"/>
                        </a:solidFill>
                        <a:effectLst/>
                        <a:latin typeface="+mn-lt"/>
                        <a:ea typeface="等线" panose="02010600030101010101" pitchFamily="2" charset="-122"/>
                        <a:cs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r>
                        <a:rPr lang="en-US" altLang="zh-CN" sz="900" dirty="0">
                          <a:solidFill>
                            <a:srgbClr val="FF0000"/>
                          </a:solidFill>
                          <a:latin typeface="+mn-lt"/>
                          <a:cs typeface="Calibri" panose="020F0502020204030204" pitchFamily="34" charset="0"/>
                        </a:rPr>
                        <a:t>OAM (NRM+PM)??</a:t>
                      </a:r>
                      <a:endParaRPr lang="zh-CN" altLang="en-US" sz="900" dirty="0">
                        <a:solidFill>
                          <a:srgbClr val="FF0000"/>
                        </a:solidFill>
                        <a:latin typeface="+mn-lt"/>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endParaRPr lang="zh-CN" altLang="en-US" sz="900" b="0" i="0" u="none" strike="noStrike" kern="1200" dirty="0">
                        <a:solidFill>
                          <a:srgbClr val="000000"/>
                        </a:solidFill>
                        <a:effectLst/>
                        <a:latin typeface="+mn-lt"/>
                        <a:ea typeface="等线" panose="02010600030101010101" pitchFamily="2" charset="-122"/>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FF0000"/>
                          </a:solidFill>
                          <a:effectLst/>
                          <a:uLnTx/>
                          <a:uFillTx/>
                          <a:latin typeface="+mn-lt"/>
                          <a:ea typeface="+mn-ea"/>
                          <a:cs typeface="Calibri" panose="020F0502020204030204" pitchFamily="34" charset="0"/>
                        </a:rPr>
                        <a:t>CH??</a:t>
                      </a:r>
                    </a:p>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FF0000"/>
                          </a:solidFill>
                          <a:effectLst/>
                          <a:uLnTx/>
                          <a:uFillTx/>
                          <a:latin typeface="+mn-lt"/>
                          <a:ea typeface="+mn-ea"/>
                          <a:cs typeface="Calibri" panose="020F0502020204030204" pitchFamily="34" charset="0"/>
                        </a:rPr>
                        <a:t>(CH indicated in SA2 WID)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3264460159"/>
                  </a:ext>
                </a:extLst>
              </a:tr>
              <a:tr h="144923">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CN" sz="900" b="1" i="0" u="none" strike="noStrike" kern="1200" dirty="0">
                          <a:solidFill>
                            <a:srgbClr val="000000"/>
                          </a:solidFill>
                          <a:effectLst/>
                          <a:latin typeface="+mn-lt"/>
                          <a:ea typeface="+mn-ea"/>
                          <a:cs typeface="Calibri" panose="020F0502020204030204" pitchFamily="34" charset="0"/>
                        </a:rPr>
                        <a:t>5G_Femto</a:t>
                      </a:r>
                      <a:endParaRPr lang="en-US" sz="900" b="1" i="0" u="none" strike="noStrike" kern="1200" dirty="0">
                        <a:solidFill>
                          <a:srgbClr val="000000"/>
                        </a:solidFill>
                        <a:effectLst/>
                        <a:latin typeface="+mn-lt"/>
                        <a:ea typeface="+mn-ea"/>
                        <a:cs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ctr"/>
                      <a:r>
                        <a:rPr lang="en-US" sz="900" b="0" i="0" u="none" strike="noStrike" dirty="0">
                          <a:solidFill>
                            <a:srgbClr val="000000"/>
                          </a:solidFill>
                          <a:effectLst/>
                          <a:latin typeface="+mn-lt"/>
                          <a:ea typeface="等线" panose="02010600030101010101" pitchFamily="2" charset="-122"/>
                          <a:cs typeface="Calibri" panose="020F0502020204030204" pitchFamily="34" charset="0"/>
                        </a:rPr>
                        <a:t>NA</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chemeClr val="tx1"/>
                          </a:solidFill>
                          <a:effectLst/>
                          <a:uLnTx/>
                          <a:uFillTx/>
                          <a:latin typeface="+mn-lt"/>
                          <a:ea typeface="等线" panose="02010600030101010101" pitchFamily="2" charset="-122"/>
                          <a:cs typeface="Calibri" panose="020F0502020204030204" pitchFamily="34" charset="0"/>
                        </a:rPr>
                        <a:t>NA</a:t>
                      </a:r>
                      <a:endParaRPr kumimoji="0" lang="zh-CN" altLang="en-US" sz="900" b="0" i="0" u="none" strike="noStrike" kern="1200" cap="none" spc="0" normalizeH="0" baseline="0" noProof="0" dirty="0">
                        <a:ln>
                          <a:noFill/>
                        </a:ln>
                        <a:solidFill>
                          <a:schemeClr val="tx1"/>
                        </a:solidFill>
                        <a:effectLst/>
                        <a:uLnTx/>
                        <a:uFillTx/>
                        <a:latin typeface="+mn-lt"/>
                        <a:ea typeface="等线" panose="02010600030101010101" pitchFamily="2" charset="-122"/>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900" b="0" i="0" u="none" strike="noStrike" kern="1200" noProof="0" dirty="0">
                          <a:solidFill>
                            <a:srgbClr val="000000"/>
                          </a:solidFill>
                          <a:effectLst/>
                          <a:latin typeface="+mn-lt"/>
                          <a:ea typeface="等线" panose="02010600030101010101" pitchFamily="2" charset="-122"/>
                          <a:cs typeface="Calibri" panose="020F0502020204030204" pitchFamily="34" charset="0"/>
                        </a:rPr>
                        <a:t>NA</a:t>
                      </a:r>
                      <a:endParaRPr lang="zh-CN" altLang="en-US" sz="900" b="0" i="0" u="none" strike="noStrike" kern="1200" noProof="0" dirty="0">
                        <a:solidFill>
                          <a:srgbClr val="000000"/>
                        </a:solidFill>
                        <a:effectLst/>
                        <a:latin typeface="+mn-lt"/>
                        <a:ea typeface="等线" panose="02010600030101010101" pitchFamily="2" charset="-122"/>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chemeClr val="tx1"/>
                          </a:solidFill>
                          <a:effectLst/>
                          <a:uLnTx/>
                          <a:uFillTx/>
                          <a:latin typeface="+mn-lt"/>
                          <a:ea typeface="等线" panose="02010600030101010101" pitchFamily="2" charset="-122"/>
                          <a:cs typeface="Calibri" panose="020F0502020204030204" pitchFamily="34" charset="0"/>
                        </a:rPr>
                        <a:t>NA</a:t>
                      </a:r>
                      <a:endParaRPr kumimoji="0" lang="zh-CN" altLang="en-US" sz="900" b="0" i="0" u="none" strike="noStrike" kern="1200" cap="none" spc="0" normalizeH="0" baseline="0" noProof="0" dirty="0">
                        <a:ln>
                          <a:noFill/>
                        </a:ln>
                        <a:solidFill>
                          <a:schemeClr val="tx1"/>
                        </a:solidFill>
                        <a:effectLst/>
                        <a:uLnTx/>
                        <a:uFillTx/>
                        <a:latin typeface="+mn-lt"/>
                        <a:ea typeface="等线" panose="02010600030101010101" pitchFamily="2" charset="-122"/>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3291618250"/>
                  </a:ext>
                </a:extLst>
              </a:tr>
              <a:tr h="144923">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CN" sz="900" b="1" i="0" u="none" strike="noStrike" kern="1200" dirty="0">
                          <a:solidFill>
                            <a:srgbClr val="000000"/>
                          </a:solidFill>
                          <a:effectLst/>
                          <a:latin typeface="+mn-lt"/>
                          <a:ea typeface="+mn-ea"/>
                          <a:cs typeface="Calibri" panose="020F0502020204030204" pitchFamily="34" charset="0"/>
                        </a:rPr>
                        <a:t>MASSS</a:t>
                      </a:r>
                      <a:endParaRPr lang="en-US" sz="900" b="1" i="0" u="none" strike="noStrike" kern="1200" dirty="0">
                        <a:solidFill>
                          <a:srgbClr val="000000"/>
                        </a:solidFill>
                        <a:effectLst/>
                        <a:latin typeface="+mn-lt"/>
                        <a:ea typeface="+mn-ea"/>
                        <a:cs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ctr"/>
                      <a:endParaRPr lang="en-US" sz="900" b="0" i="0" u="none" strike="noStrike" dirty="0">
                        <a:solidFill>
                          <a:srgbClr val="000000"/>
                        </a:solidFill>
                        <a:effectLst/>
                        <a:latin typeface="+mn-lt"/>
                        <a:ea typeface="等线" panose="02010600030101010101" pitchFamily="2" charset="-122"/>
                        <a:cs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FF0000"/>
                          </a:solidFill>
                          <a:effectLst/>
                          <a:uLnTx/>
                          <a:uFillTx/>
                          <a:latin typeface="+mn-lt"/>
                          <a:ea typeface="等线" panose="02010600030101010101" pitchFamily="2" charset="-122"/>
                          <a:cs typeface="Calibri" panose="020F0502020204030204" pitchFamily="34" charset="0"/>
                        </a:rPr>
                        <a:t>OAM (NRM)?? </a:t>
                      </a:r>
                      <a:r>
                        <a:rPr lang="en-US" altLang="zh-CN" sz="900" dirty="0">
                          <a:solidFill>
                            <a:srgbClr val="FF0000"/>
                          </a:solidFill>
                          <a:latin typeface="+mn-lt"/>
                          <a:cs typeface="Calibri" panose="020F0502020204030204" pitchFamily="34" charset="0"/>
                        </a:rPr>
                        <a:t>PM (not related)</a:t>
                      </a:r>
                      <a:endParaRPr kumimoji="0" lang="zh-CN" altLang="en-US" sz="900" b="0" i="0" u="none" strike="noStrike" kern="1200" cap="none" spc="0" normalizeH="0" baseline="0" noProof="0" dirty="0">
                        <a:ln>
                          <a:noFill/>
                        </a:ln>
                        <a:solidFill>
                          <a:srgbClr val="FF0000"/>
                        </a:solidFill>
                        <a:effectLst/>
                        <a:uLnTx/>
                        <a:uFillTx/>
                        <a:latin typeface="+mn-lt"/>
                        <a:ea typeface="等线" panose="02010600030101010101" pitchFamily="2" charset="-122"/>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900" b="0" i="0" u="none" strike="noStrike" kern="1200" noProof="0" dirty="0">
                          <a:solidFill>
                            <a:srgbClr val="000000"/>
                          </a:solidFill>
                          <a:effectLst/>
                          <a:latin typeface="+mn-lt"/>
                          <a:ea typeface="等线" panose="02010600030101010101" pitchFamily="2" charset="-122"/>
                          <a:cs typeface="Calibri" panose="020F0502020204030204" pitchFamily="34" charset="0"/>
                        </a:rPr>
                        <a:t>NA</a:t>
                      </a:r>
                      <a:endParaRPr lang="zh-CN" altLang="en-US" sz="900" b="0" i="0" u="none" strike="noStrike" kern="1200" noProof="0" dirty="0">
                        <a:solidFill>
                          <a:srgbClr val="000000"/>
                        </a:solidFill>
                        <a:effectLst/>
                        <a:latin typeface="+mn-lt"/>
                        <a:ea typeface="等线" panose="02010600030101010101" pitchFamily="2" charset="-122"/>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kumimoji="0" lang="en-US" altLang="zh-CN" sz="900" b="0" i="0" u="none" strike="noStrike" kern="1200" cap="none" spc="0" normalizeH="0" baseline="0" noProof="0" dirty="0">
                          <a:ln>
                            <a:noFill/>
                          </a:ln>
                          <a:solidFill>
                            <a:schemeClr val="tx1"/>
                          </a:solidFill>
                          <a:effectLst/>
                          <a:uLnTx/>
                          <a:uFillTx/>
                          <a:latin typeface="+mn-lt"/>
                          <a:ea typeface="等线" panose="02010600030101010101" pitchFamily="2" charset="-122"/>
                          <a:cs typeface="Calibri" panose="020F0502020204030204" pitchFamily="34" charset="0"/>
                        </a:rPr>
                        <a:t>NA</a:t>
                      </a:r>
                      <a:endParaRPr kumimoji="0" lang="zh-CN" altLang="en-US" sz="900" b="0" i="0" u="none" strike="noStrike" kern="1200" cap="none" spc="0" normalizeH="0" baseline="0" noProof="0" dirty="0">
                        <a:ln>
                          <a:noFill/>
                        </a:ln>
                        <a:solidFill>
                          <a:schemeClr val="tx1"/>
                        </a:solidFill>
                        <a:effectLst/>
                        <a:uLnTx/>
                        <a:uFillTx/>
                        <a:latin typeface="+mn-lt"/>
                        <a:ea typeface="等线" panose="02010600030101010101" pitchFamily="2" charset="-122"/>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2842559770"/>
                  </a:ext>
                </a:extLst>
              </a:tr>
              <a:tr h="231877">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CN" sz="900" b="1" i="0" u="none" strike="noStrike" kern="1200" dirty="0">
                          <a:solidFill>
                            <a:srgbClr val="000000"/>
                          </a:solidFill>
                          <a:effectLst/>
                          <a:latin typeface="+mn-lt"/>
                          <a:ea typeface="+mn-ea"/>
                          <a:cs typeface="Calibri" panose="020F0502020204030204" pitchFamily="34" charset="0"/>
                        </a:rPr>
                        <a:t>AIML_CN</a:t>
                      </a:r>
                      <a:endParaRPr lang="en-US" sz="900" b="1" i="0" u="none" strike="noStrike" kern="1200" dirty="0">
                        <a:solidFill>
                          <a:srgbClr val="000000"/>
                        </a:solidFill>
                        <a:effectLst/>
                        <a:latin typeface="+mn-lt"/>
                        <a:ea typeface="+mn-ea"/>
                        <a:cs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ctr"/>
                      <a:r>
                        <a:rPr lang="en-US" sz="900" b="0" i="0" u="none" strike="noStrike" dirty="0">
                          <a:solidFill>
                            <a:schemeClr val="tx1"/>
                          </a:solidFill>
                          <a:effectLst/>
                          <a:latin typeface="+mn-lt"/>
                          <a:ea typeface="等线" panose="02010600030101010101" pitchFamily="2" charset="-122"/>
                          <a:cs typeface="Calibri" panose="020F0502020204030204" pitchFamily="34" charset="0"/>
                        </a:rPr>
                        <a:t>FS_AIML_MGT_Ph2</a:t>
                      </a:r>
                    </a:p>
                    <a:p>
                      <a:pPr algn="ctr" fontAlgn="ctr"/>
                      <a:r>
                        <a:rPr lang="en-US" sz="900" b="0" i="0" u="none" strike="noStrike" dirty="0">
                          <a:solidFill>
                            <a:schemeClr val="tx1"/>
                          </a:solidFill>
                          <a:effectLst/>
                          <a:latin typeface="+mn-lt"/>
                          <a:ea typeface="等线" panose="02010600030101010101" pitchFamily="2" charset="-122"/>
                          <a:cs typeface="Calibri" panose="020F0502020204030204" pitchFamily="34" charset="0"/>
                        </a:rPr>
                        <a:t>FS_NWDAF_OAM_Ph2</a:t>
                      </a:r>
                      <a:endParaRPr lang="en-US" sz="900" b="0" i="0" u="none" strike="noStrike" dirty="0">
                        <a:solidFill>
                          <a:schemeClr val="tx1"/>
                        </a:solidFill>
                        <a:effectLst/>
                        <a:highlight>
                          <a:srgbClr val="00FFFF"/>
                        </a:highlight>
                        <a:latin typeface="+mn-lt"/>
                        <a:ea typeface="等线" panose="02010600030101010101" pitchFamily="2" charset="-122"/>
                        <a:cs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endParaRPr lang="zh-CN" altLang="en-US" sz="900" dirty="0">
                        <a:latin typeface="+mn-lt"/>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endParaRPr lang="zh-CN" altLang="en-US" sz="900" b="0" i="0" u="none" strike="noStrike" kern="1200" dirty="0">
                        <a:solidFill>
                          <a:srgbClr val="000000"/>
                        </a:solidFill>
                        <a:effectLst/>
                        <a:latin typeface="+mn-lt"/>
                        <a:ea typeface="等线" panose="02010600030101010101" pitchFamily="2" charset="-122"/>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FF0000"/>
                          </a:solidFill>
                          <a:effectLst/>
                          <a:uLnTx/>
                          <a:uFillTx/>
                          <a:latin typeface="+mn-lt"/>
                          <a:ea typeface="+mn-ea"/>
                          <a:cs typeface="Calibri" panose="020F0502020204030204" pitchFamily="34" charset="0"/>
                        </a:rPr>
                        <a:t>CH??</a:t>
                      </a:r>
                    </a:p>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FF0000"/>
                          </a:solidFill>
                          <a:effectLst/>
                          <a:uLnTx/>
                          <a:uFillTx/>
                          <a:latin typeface="+mn-lt"/>
                          <a:ea typeface="+mn-ea"/>
                          <a:cs typeface="Calibri" panose="020F0502020204030204" pitchFamily="34" charset="0"/>
                        </a:rPr>
                        <a:t>(CH indicated in SA2 WID)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200387041"/>
                  </a:ext>
                </a:extLst>
              </a:tr>
              <a:tr h="144923">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b="1" i="0" u="none" strike="noStrike" kern="1200" dirty="0">
                          <a:solidFill>
                            <a:srgbClr val="000000"/>
                          </a:solidFill>
                          <a:effectLst/>
                          <a:latin typeface="+mn-lt"/>
                          <a:ea typeface="+mn-ea"/>
                          <a:cs typeface="Calibri" panose="020F0502020204030204" pitchFamily="34" charset="0"/>
                        </a:rPr>
                        <a:t>TEI19_NetShare</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ctr"/>
                      <a:r>
                        <a:rPr lang="en-US" sz="900" b="0" i="0" u="none" strike="noStrike" dirty="0">
                          <a:solidFill>
                            <a:schemeClr val="tx1"/>
                          </a:solidFill>
                          <a:effectLst/>
                          <a:latin typeface="+mn-lt"/>
                          <a:ea typeface="等线" panose="02010600030101010101" pitchFamily="2" charset="-122"/>
                          <a:cs typeface="Calibri" panose="020F0502020204030204" pitchFamily="34" charset="0"/>
                        </a:rPr>
                        <a:t>FS_NetShare_OAM_Ph3</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endParaRPr lang="zh-CN" altLang="en-US" sz="900" dirty="0">
                        <a:latin typeface="+mn-lt"/>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altLang="zh-CN" sz="900" b="0" i="0" u="none" strike="noStrike" kern="1200" dirty="0" err="1">
                          <a:solidFill>
                            <a:srgbClr val="000000"/>
                          </a:solidFill>
                          <a:effectLst/>
                          <a:latin typeface="+mn-lt"/>
                          <a:ea typeface="等线" panose="02010600030101010101" pitchFamily="2" charset="-122"/>
                          <a:cs typeface="Calibri" panose="020F0502020204030204" pitchFamily="34" charset="0"/>
                        </a:rPr>
                        <a:t>NetShare_CH</a:t>
                      </a:r>
                      <a:endParaRPr lang="zh-CN" altLang="en-US" sz="900" b="0" i="0" u="none" strike="noStrike" kern="1200" dirty="0">
                        <a:solidFill>
                          <a:srgbClr val="000000"/>
                        </a:solidFill>
                        <a:effectLst/>
                        <a:latin typeface="+mn-lt"/>
                        <a:ea typeface="等线" panose="02010600030101010101" pitchFamily="2" charset="-122"/>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endParaRPr lang="zh-CN" altLang="en-US" sz="900" dirty="0">
                        <a:latin typeface="+mn-lt"/>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4284343161"/>
                  </a:ext>
                </a:extLst>
              </a:tr>
              <a:tr h="151971">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CN" sz="900" b="1" i="0" u="none" strike="noStrike" kern="1200" dirty="0" err="1">
                          <a:solidFill>
                            <a:srgbClr val="000000"/>
                          </a:solidFill>
                          <a:effectLst/>
                          <a:latin typeface="+mn-lt"/>
                          <a:ea typeface="+mn-ea"/>
                          <a:cs typeface="Calibri" panose="020F0502020204030204" pitchFamily="34" charset="0"/>
                        </a:rPr>
                        <a:t>FS_AmbientIoT</a:t>
                      </a:r>
                      <a:endParaRPr lang="en-US" sz="900" b="1" i="0" u="none" strike="noStrike" kern="1200" dirty="0">
                        <a:solidFill>
                          <a:srgbClr val="000000"/>
                        </a:solidFill>
                        <a:effectLst/>
                        <a:latin typeface="+mn-lt"/>
                        <a:ea typeface="+mn-ea"/>
                        <a:cs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fontAlgn="ctr"/>
                      <a:endParaRPr lang="en-US" sz="900" b="0" i="0" u="none" strike="noStrike" dirty="0">
                        <a:solidFill>
                          <a:srgbClr val="000000"/>
                        </a:solidFill>
                        <a:effectLst/>
                        <a:latin typeface="+mn-lt"/>
                        <a:ea typeface="等线" panose="02010600030101010101" pitchFamily="2" charset="-122"/>
                        <a:cs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a:r>
                        <a:rPr lang="en-US" altLang="zh-CN" sz="900" dirty="0">
                          <a:solidFill>
                            <a:srgbClr val="FF0000"/>
                          </a:solidFill>
                          <a:latin typeface="+mn-lt"/>
                          <a:cs typeface="Calibri" panose="020F0502020204030204" pitchFamily="34" charset="0"/>
                        </a:rPr>
                        <a:t>OAM (TBD)</a:t>
                      </a:r>
                      <a:endParaRPr lang="zh-CN" altLang="en-US" sz="900" dirty="0">
                        <a:latin typeface="+mn-lt"/>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lang="zh-CN" altLang="en-US" sz="900" b="0" i="0" u="none" strike="noStrike" kern="1200" dirty="0">
                        <a:solidFill>
                          <a:srgbClr val="000000"/>
                        </a:solidFill>
                        <a:effectLst/>
                        <a:highlight>
                          <a:srgbClr val="FFFF00"/>
                        </a:highlight>
                        <a:latin typeface="+mn-lt"/>
                        <a:ea typeface="等线" panose="02010600030101010101" pitchFamily="2" charset="-122"/>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r>
                        <a:rPr lang="en-US" altLang="zh-CN" sz="900" dirty="0">
                          <a:solidFill>
                            <a:srgbClr val="FF0000"/>
                          </a:solidFill>
                          <a:latin typeface="+mn-lt"/>
                          <a:cs typeface="Calibri" panose="020F0502020204030204" pitchFamily="34" charset="0"/>
                        </a:rPr>
                        <a:t>CH??</a:t>
                      </a:r>
                    </a:p>
                    <a:p>
                      <a:pPr algn="ctr"/>
                      <a:r>
                        <a:rPr lang="en-US" altLang="zh-CN" sz="900" dirty="0">
                          <a:solidFill>
                            <a:srgbClr val="FF0000"/>
                          </a:solidFill>
                          <a:latin typeface="+mn-lt"/>
                          <a:cs typeface="Calibri" panose="020F0502020204030204" pitchFamily="34" charset="0"/>
                        </a:rPr>
                        <a:t>CH indicated in SA2 SID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2718552970"/>
                  </a:ext>
                </a:extLst>
              </a:tr>
              <a:tr h="178738">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CN" sz="900" b="1" i="0" u="none" strike="noStrike" kern="1200" dirty="0" err="1">
                          <a:solidFill>
                            <a:srgbClr val="000000"/>
                          </a:solidFill>
                          <a:effectLst/>
                          <a:latin typeface="+mn-lt"/>
                          <a:ea typeface="+mn-ea"/>
                          <a:cs typeface="Calibri" panose="020F0502020204030204" pitchFamily="34" charset="0"/>
                        </a:rPr>
                        <a:t>FS_EnergySys</a:t>
                      </a:r>
                      <a:endParaRPr lang="en-US" sz="900" b="1" i="0" u="none" strike="noStrike" kern="1200" dirty="0">
                        <a:solidFill>
                          <a:srgbClr val="000000"/>
                        </a:solidFill>
                        <a:effectLst/>
                        <a:latin typeface="+mn-lt"/>
                        <a:ea typeface="+mn-ea"/>
                        <a:cs typeface="Calibri" panose="020F0502020204030204" pitchFamily="34" charset="0"/>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fontAlgn="ctr"/>
                      <a:r>
                        <a:rPr lang="nn-NO" sz="900" b="0" i="0" u="none" strike="noStrike" dirty="0">
                          <a:solidFill>
                            <a:srgbClr val="000000"/>
                          </a:solidFill>
                          <a:effectLst/>
                          <a:latin typeface="+mn-lt"/>
                          <a:ea typeface="等线" panose="02010600030101010101" pitchFamily="2" charset="-122"/>
                          <a:cs typeface="Calibri" panose="020F0502020204030204" pitchFamily="34" charset="0"/>
                        </a:rPr>
                        <a:t>FS_Energy_OAM_Ph3</a:t>
                      </a:r>
                    </a:p>
                    <a:p>
                      <a:pPr algn="ctr" fontAlgn="ctr"/>
                      <a:r>
                        <a:rPr lang="nn-NO" sz="900" b="0" i="0" u="none" strike="noStrike" dirty="0">
                          <a:solidFill>
                            <a:srgbClr val="000000"/>
                          </a:solidFill>
                          <a:effectLst/>
                          <a:latin typeface="+mn-lt"/>
                          <a:ea typeface="等线" panose="02010600030101010101" pitchFamily="2" charset="-122"/>
                          <a:cs typeface="Calibri" panose="020F0502020204030204" pitchFamily="34" charset="0"/>
                        </a:rPr>
                        <a:t>FS_MExpo</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900" dirty="0">
                        <a:latin typeface="+mn-lt"/>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a:r>
                        <a:rPr lang="en-US" altLang="zh-CN" sz="900" b="0" i="0" u="none" strike="noStrike" kern="1200" dirty="0" err="1">
                          <a:solidFill>
                            <a:srgbClr val="000000"/>
                          </a:solidFill>
                          <a:effectLst/>
                          <a:latin typeface="+mn-lt"/>
                          <a:ea typeface="等线" panose="02010600030101010101" pitchFamily="2" charset="-122"/>
                          <a:cs typeface="Calibri" panose="020F0502020204030204" pitchFamily="34" charset="0"/>
                        </a:rPr>
                        <a:t>EnergySys_CH</a:t>
                      </a:r>
                      <a:endParaRPr lang="zh-CN" altLang="en-US" sz="900" b="0" i="0" u="none" strike="noStrike" kern="1200" dirty="0">
                        <a:solidFill>
                          <a:srgbClr val="000000"/>
                        </a:solidFill>
                        <a:effectLst/>
                        <a:latin typeface="+mn-lt"/>
                        <a:ea typeface="等线" panose="02010600030101010101" pitchFamily="2" charset="-122"/>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r>
                        <a:rPr lang="en-US" altLang="zh-CN" sz="900" dirty="0">
                          <a:solidFill>
                            <a:srgbClr val="FF0000"/>
                          </a:solidFill>
                          <a:latin typeface="+mn-lt"/>
                          <a:cs typeface="Calibri" panose="020F0502020204030204" pitchFamily="34" charset="0"/>
                        </a:rPr>
                        <a:t>CH indicated in SA2 SID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067382115"/>
                  </a:ext>
                </a:extLst>
              </a:tr>
            </a:tbl>
          </a:graphicData>
        </a:graphic>
      </p:graphicFrame>
      <p:sp>
        <p:nvSpPr>
          <p:cNvPr id="5" name="Title 3">
            <a:extLst>
              <a:ext uri="{FF2B5EF4-FFF2-40B4-BE49-F238E27FC236}">
                <a16:creationId xmlns:a16="http://schemas.microsoft.com/office/drawing/2014/main" id="{29B1AE48-616E-4AE9-AAB6-4D848D92C44B}"/>
              </a:ext>
            </a:extLst>
          </p:cNvPr>
          <p:cNvSpPr txBox="1">
            <a:spLocks/>
          </p:cNvSpPr>
          <p:nvPr/>
        </p:nvSpPr>
        <p:spPr bwMode="auto">
          <a:xfrm>
            <a:off x="487679" y="87498"/>
            <a:ext cx="10843568" cy="6000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200">
                <a:solidFill>
                  <a:srgbClr val="FF0000"/>
                </a:solidFill>
                <a:latin typeface="+mj-lt"/>
                <a:ea typeface="+mj-ea"/>
                <a:cs typeface="+mj-cs"/>
              </a:defRPr>
            </a:lvl1pPr>
            <a:lvl2pPr algn="ctr" rtl="0" eaLnBrk="0" fontAlgn="base" hangingPunct="0">
              <a:spcBef>
                <a:spcPct val="0"/>
              </a:spcBef>
              <a:spcAft>
                <a:spcPct val="0"/>
              </a:spcAft>
              <a:defRPr sz="4200">
                <a:solidFill>
                  <a:srgbClr val="FF0000"/>
                </a:solidFill>
                <a:latin typeface="Calibri" pitchFamily="34" charset="0"/>
              </a:defRPr>
            </a:lvl2pPr>
            <a:lvl3pPr algn="ctr" rtl="0" eaLnBrk="0" fontAlgn="base" hangingPunct="0">
              <a:spcBef>
                <a:spcPct val="0"/>
              </a:spcBef>
              <a:spcAft>
                <a:spcPct val="0"/>
              </a:spcAft>
              <a:defRPr sz="4200">
                <a:solidFill>
                  <a:srgbClr val="FF0000"/>
                </a:solidFill>
                <a:latin typeface="Calibri" pitchFamily="34" charset="0"/>
              </a:defRPr>
            </a:lvl3pPr>
            <a:lvl4pPr algn="ctr" rtl="0" eaLnBrk="0" fontAlgn="base" hangingPunct="0">
              <a:spcBef>
                <a:spcPct val="0"/>
              </a:spcBef>
              <a:spcAft>
                <a:spcPct val="0"/>
              </a:spcAft>
              <a:defRPr sz="4200">
                <a:solidFill>
                  <a:srgbClr val="FF0000"/>
                </a:solidFill>
                <a:latin typeface="Calibri" pitchFamily="34" charset="0"/>
              </a:defRPr>
            </a:lvl4pPr>
            <a:lvl5pPr algn="ctr" rtl="0" eaLnBrk="0" fontAlgn="base" hangingPunct="0">
              <a:spcBef>
                <a:spcPct val="0"/>
              </a:spcBef>
              <a:spcAft>
                <a:spcPct val="0"/>
              </a:spcAft>
              <a:defRPr sz="4200">
                <a:solidFill>
                  <a:srgbClr val="FF0000"/>
                </a:solidFill>
                <a:latin typeface="Calibri" pitchFamily="34" charset="0"/>
              </a:defRPr>
            </a:lvl5pPr>
            <a:lvl6pPr marL="609585" algn="ctr" rtl="0" eaLnBrk="0" fontAlgn="base" hangingPunct="0">
              <a:spcBef>
                <a:spcPct val="0"/>
              </a:spcBef>
              <a:spcAft>
                <a:spcPct val="0"/>
              </a:spcAft>
              <a:defRPr sz="4267">
                <a:solidFill>
                  <a:srgbClr val="FF0000"/>
                </a:solidFill>
                <a:latin typeface="Calibri" pitchFamily="34" charset="0"/>
              </a:defRPr>
            </a:lvl6pPr>
            <a:lvl7pPr marL="1219170" algn="ctr" rtl="0" eaLnBrk="0" fontAlgn="base" hangingPunct="0">
              <a:spcBef>
                <a:spcPct val="0"/>
              </a:spcBef>
              <a:spcAft>
                <a:spcPct val="0"/>
              </a:spcAft>
              <a:defRPr sz="4267">
                <a:solidFill>
                  <a:srgbClr val="FF0000"/>
                </a:solidFill>
                <a:latin typeface="Calibri" pitchFamily="34" charset="0"/>
              </a:defRPr>
            </a:lvl7pPr>
            <a:lvl8pPr marL="1828754" algn="ctr" rtl="0" eaLnBrk="0" fontAlgn="base" hangingPunct="0">
              <a:spcBef>
                <a:spcPct val="0"/>
              </a:spcBef>
              <a:spcAft>
                <a:spcPct val="0"/>
              </a:spcAft>
              <a:defRPr sz="4267">
                <a:solidFill>
                  <a:srgbClr val="FF0000"/>
                </a:solidFill>
                <a:latin typeface="Calibri" pitchFamily="34" charset="0"/>
              </a:defRPr>
            </a:lvl8pPr>
            <a:lvl9pPr marL="2438339" algn="ctr" rtl="0" eaLnBrk="0" fontAlgn="base" hangingPunct="0">
              <a:spcBef>
                <a:spcPct val="0"/>
              </a:spcBef>
              <a:spcAft>
                <a:spcPct val="0"/>
              </a:spcAft>
              <a:defRPr sz="4267">
                <a:solidFill>
                  <a:srgbClr val="FF0000"/>
                </a:solidFill>
                <a:latin typeface="Calibri" pitchFamily="34" charset="0"/>
              </a:defRPr>
            </a:lvl9pPr>
          </a:lstStyle>
          <a:p>
            <a:pPr lvl="0" algn="l"/>
            <a:r>
              <a:rPr kumimoji="0" lang="en-IE" sz="2800" b="0" i="0" u="none" strike="noStrike" kern="0" cap="none" spc="0" normalizeH="0" baseline="0" noProof="0" dirty="0">
                <a:ln>
                  <a:noFill/>
                </a:ln>
                <a:solidFill>
                  <a:srgbClr val="FF0000"/>
                </a:solidFill>
                <a:effectLst/>
                <a:uLnTx/>
                <a:uFillTx/>
                <a:latin typeface="Calibri"/>
                <a:ea typeface="+mj-ea"/>
                <a:cs typeface="+mj-cs"/>
              </a:rPr>
              <a:t>Summary of SA</a:t>
            </a:r>
            <a:r>
              <a:rPr kumimoji="0" lang="en-US" sz="2800" b="0" i="0" u="none" strike="noStrike" kern="0" cap="none" spc="0" normalizeH="0" baseline="0" noProof="0" dirty="0">
                <a:ln>
                  <a:noFill/>
                </a:ln>
                <a:solidFill>
                  <a:srgbClr val="FF0000"/>
                </a:solidFill>
                <a:effectLst/>
                <a:uLnTx/>
                <a:uFillTx/>
                <a:latin typeface="Calibri"/>
                <a:ea typeface="+mj-ea"/>
                <a:cs typeface="+mj-cs"/>
              </a:rPr>
              <a:t>5 Rel-19 management support to SA2 features</a:t>
            </a:r>
            <a:endParaRPr kumimoji="0" lang="en-IE" sz="2800" b="0" i="0" u="none" strike="noStrike" kern="0" cap="none" spc="0" normalizeH="0" baseline="0" noProof="0" dirty="0">
              <a:ln>
                <a:noFill/>
              </a:ln>
              <a:solidFill>
                <a:srgbClr val="FF0000"/>
              </a:solidFill>
              <a:effectLst/>
              <a:uLnTx/>
              <a:uFillTx/>
              <a:latin typeface="Calibri"/>
              <a:ea typeface="+mj-ea"/>
              <a:cs typeface="+mj-cs"/>
            </a:endParaRPr>
          </a:p>
        </p:txBody>
      </p:sp>
      <p:sp>
        <p:nvSpPr>
          <p:cNvPr id="6" name="TextBox 5">
            <a:extLst>
              <a:ext uri="{FF2B5EF4-FFF2-40B4-BE49-F238E27FC236}">
                <a16:creationId xmlns:a16="http://schemas.microsoft.com/office/drawing/2014/main" id="{5974CBC7-EA95-4203-915E-0CD35A8084E7}"/>
              </a:ext>
            </a:extLst>
          </p:cNvPr>
          <p:cNvSpPr txBox="1"/>
          <p:nvPr/>
        </p:nvSpPr>
        <p:spPr>
          <a:xfrm>
            <a:off x="8957912" y="569649"/>
            <a:ext cx="3234088" cy="3023905"/>
          </a:xfrm>
          <a:prstGeom prst="rect">
            <a:avLst/>
          </a:prstGeom>
          <a:solidFill>
            <a:schemeClr val="bg1"/>
          </a:solidFill>
        </p:spPr>
        <p:txBody>
          <a:bodyPr wrap="square" rtlCol="0">
            <a:spAutoFit/>
          </a:bodyPr>
          <a:lstStyle/>
          <a:p>
            <a:r>
              <a:rPr lang="en-US" altLang="zh-CN" sz="1200" b="1" dirty="0">
                <a:latin typeface="Calibri" panose="020F0502020204030204" pitchFamily="34" charset="0"/>
                <a:cs typeface="Calibri" panose="020F0502020204030204" pitchFamily="34" charset="0"/>
              </a:rPr>
              <a:t>OAM  Summary </a:t>
            </a:r>
          </a:p>
          <a:p>
            <a:pPr marL="228600" indent="-228600">
              <a:buFont typeface="+mj-lt"/>
              <a:buAutoNum type="arabicPeriod"/>
            </a:pPr>
            <a:r>
              <a:rPr lang="en-US" altLang="zh-CN" sz="1050" b="1" dirty="0">
                <a:latin typeface="Calibri" panose="020F0502020204030204" pitchFamily="34" charset="0"/>
                <a:cs typeface="Calibri" panose="020F0502020204030204" pitchFamily="34" charset="0"/>
              </a:rPr>
              <a:t>The following features, there are no extra management standardization support identified so far:</a:t>
            </a:r>
          </a:p>
          <a:p>
            <a:pPr marL="358775" lvl="1" indent="-176213" fontAlgn="ctr">
              <a:buFont typeface="Wingdings" panose="05000000000000000000" pitchFamily="2" charset="2"/>
              <a:buChar char="Ø"/>
            </a:pPr>
            <a:r>
              <a:rPr lang="en-US" altLang="zh-CN" sz="1050" dirty="0">
                <a:latin typeface="Calibri" panose="020F0502020204030204" pitchFamily="34" charset="0"/>
                <a:cs typeface="Calibri" panose="020F0502020204030204" pitchFamily="34" charset="0"/>
              </a:rPr>
              <a:t>NG_RTC_Ph2</a:t>
            </a:r>
          </a:p>
          <a:p>
            <a:pPr marL="358775" lvl="1" indent="-176213" fontAlgn="ctr">
              <a:buFont typeface="Wingdings" panose="05000000000000000000" pitchFamily="2" charset="2"/>
              <a:buChar char="Ø"/>
            </a:pPr>
            <a:r>
              <a:rPr lang="en-US" altLang="zh-CN" sz="1050" dirty="0">
                <a:latin typeface="Calibri" panose="020F0502020204030204" pitchFamily="34" charset="0"/>
                <a:cs typeface="Calibri" panose="020F0502020204030204" pitchFamily="34" charset="0"/>
              </a:rPr>
              <a:t>MPS4msg</a:t>
            </a:r>
          </a:p>
          <a:p>
            <a:pPr marL="358775" lvl="1" indent="-176213" fontAlgn="ctr">
              <a:buFont typeface="Wingdings" panose="05000000000000000000" pitchFamily="2" charset="2"/>
              <a:buChar char="Ø"/>
            </a:pPr>
            <a:r>
              <a:rPr lang="en-US" altLang="zh-CN" sz="1050" dirty="0">
                <a:latin typeface="Calibri" panose="020F0502020204030204" pitchFamily="34" charset="0"/>
                <a:cs typeface="Calibri" panose="020F0502020204030204" pitchFamily="34" charset="0"/>
              </a:rPr>
              <a:t>UIA_ARC</a:t>
            </a:r>
          </a:p>
          <a:p>
            <a:pPr marL="358775" lvl="1" indent="-176213" fontAlgn="ctr">
              <a:buFont typeface="Wingdings" panose="05000000000000000000" pitchFamily="2" charset="2"/>
              <a:buChar char="Ø"/>
            </a:pPr>
            <a:r>
              <a:rPr lang="en-US" altLang="zh-CN" sz="1050" dirty="0">
                <a:latin typeface="Calibri" panose="020F0502020204030204" pitchFamily="34" charset="0"/>
                <a:cs typeface="Calibri" panose="020F0502020204030204" pitchFamily="34" charset="0"/>
              </a:rPr>
              <a:t>UAS_Ph3</a:t>
            </a:r>
          </a:p>
          <a:p>
            <a:pPr marL="358775" lvl="1" indent="-176213" fontAlgn="ctr">
              <a:buFont typeface="Wingdings" panose="05000000000000000000" pitchFamily="2" charset="2"/>
              <a:buChar char="Ø"/>
            </a:pPr>
            <a:r>
              <a:rPr lang="en-US" altLang="zh-CN" sz="1050" dirty="0">
                <a:latin typeface="Calibri" panose="020F0502020204030204" pitchFamily="34" charset="0"/>
                <a:cs typeface="Calibri" panose="020F0502020204030204" pitchFamily="34" charset="0"/>
              </a:rPr>
              <a:t>5G_Femto</a:t>
            </a:r>
          </a:p>
          <a:p>
            <a:pPr marL="228600" indent="-228600">
              <a:buFont typeface="+mj-lt"/>
              <a:buAutoNum type="arabicPeriod"/>
            </a:pPr>
            <a:r>
              <a:rPr lang="en-US" altLang="zh-CN" sz="1050" b="1" dirty="0">
                <a:solidFill>
                  <a:srgbClr val="FF3300"/>
                </a:solidFill>
                <a:latin typeface="Calibri" panose="020F0502020204030204" pitchFamily="34" charset="0"/>
                <a:cs typeface="Calibri" panose="020F0502020204030204" pitchFamily="34" charset="0"/>
              </a:rPr>
              <a:t>The following features, need to check whether OAM support are needed in Rel-19. </a:t>
            </a:r>
          </a:p>
          <a:p>
            <a:pPr marL="358775" lvl="1" indent="-176213" fontAlgn="ctr">
              <a:buFont typeface="Wingdings" panose="05000000000000000000" pitchFamily="2" charset="2"/>
              <a:buChar char="Ø"/>
            </a:pPr>
            <a:r>
              <a:rPr lang="en-US" altLang="zh-CN" sz="1050" dirty="0">
                <a:solidFill>
                  <a:srgbClr val="FF3300"/>
                </a:solidFill>
                <a:latin typeface="Calibri" panose="020F0502020204030204" pitchFamily="34" charset="0"/>
                <a:cs typeface="Calibri" panose="020F0502020204030204" pitchFamily="34" charset="0"/>
              </a:rPr>
              <a:t>XRMPh2</a:t>
            </a:r>
          </a:p>
          <a:p>
            <a:pPr marL="358775" lvl="1" indent="-176213" fontAlgn="ctr">
              <a:buFont typeface="Wingdings" panose="05000000000000000000" pitchFamily="2" charset="2"/>
              <a:buChar char="Ø"/>
            </a:pPr>
            <a:r>
              <a:rPr lang="en-US" altLang="zh-CN" sz="1050" dirty="0">
                <a:solidFill>
                  <a:srgbClr val="FF3300"/>
                </a:solidFill>
                <a:latin typeface="Calibri" panose="020F0502020204030204" pitchFamily="34" charset="0"/>
                <a:cs typeface="Calibri" panose="020F0502020204030204" pitchFamily="34" charset="0"/>
              </a:rPr>
              <a:t>VMR_Ph2</a:t>
            </a:r>
          </a:p>
          <a:p>
            <a:pPr marL="358775" lvl="1" indent="-176213" fontAlgn="ctr">
              <a:buFont typeface="Wingdings" panose="05000000000000000000" pitchFamily="2" charset="2"/>
              <a:buChar char="Ø"/>
            </a:pPr>
            <a:r>
              <a:rPr lang="en-US" altLang="zh-CN" sz="1050" dirty="0">
                <a:solidFill>
                  <a:srgbClr val="FF3300"/>
                </a:solidFill>
                <a:latin typeface="Calibri" panose="020F0502020204030204" pitchFamily="34" charset="0"/>
                <a:cs typeface="Calibri" panose="020F0502020204030204" pitchFamily="34" charset="0"/>
              </a:rPr>
              <a:t>5G_ProSe_Ph3</a:t>
            </a:r>
          </a:p>
          <a:p>
            <a:pPr marL="358775" lvl="1" indent="-176213" fontAlgn="ctr">
              <a:buFont typeface="Wingdings" panose="05000000000000000000" pitchFamily="2" charset="2"/>
              <a:buChar char="Ø"/>
            </a:pPr>
            <a:r>
              <a:rPr lang="en-US" altLang="zh-CN" sz="1050" dirty="0">
                <a:solidFill>
                  <a:srgbClr val="FF3300"/>
                </a:solidFill>
                <a:latin typeface="Calibri" panose="020F0502020204030204" pitchFamily="34" charset="0"/>
                <a:cs typeface="Calibri" panose="020F0502020204030204" pitchFamily="34" charset="0"/>
              </a:rPr>
              <a:t>eEDGE_5GC_Ph3</a:t>
            </a:r>
          </a:p>
          <a:p>
            <a:pPr marL="358775" lvl="1" indent="-176213" fontAlgn="ctr">
              <a:buFont typeface="Wingdings" panose="05000000000000000000" pitchFamily="2" charset="2"/>
              <a:buChar char="Ø"/>
            </a:pPr>
            <a:r>
              <a:rPr lang="en-US" altLang="zh-CN" sz="1050" dirty="0">
                <a:solidFill>
                  <a:srgbClr val="FF3300"/>
                </a:solidFill>
                <a:latin typeface="Calibri" panose="020F0502020204030204" pitchFamily="34" charset="0"/>
                <a:cs typeface="Calibri" panose="020F0502020204030204" pitchFamily="34" charset="0"/>
              </a:rPr>
              <a:t>UPEAS_Ph2</a:t>
            </a:r>
          </a:p>
          <a:p>
            <a:pPr marL="358775" lvl="1" indent="-176213" fontAlgn="ctr">
              <a:buFont typeface="Wingdings" panose="05000000000000000000" pitchFamily="2" charset="2"/>
              <a:buChar char="Ø"/>
            </a:pPr>
            <a:r>
              <a:rPr lang="en-US" altLang="zh-CN" sz="1050" dirty="0">
                <a:solidFill>
                  <a:srgbClr val="FF3300"/>
                </a:solidFill>
                <a:latin typeface="Calibri" panose="020F0502020204030204" pitchFamily="34" charset="0"/>
                <a:cs typeface="Calibri" panose="020F0502020204030204" pitchFamily="34" charset="0"/>
              </a:rPr>
              <a:t>MASSS</a:t>
            </a:r>
          </a:p>
          <a:p>
            <a:pPr marL="358775" lvl="1" indent="-176213" fontAlgn="ctr">
              <a:buFont typeface="Wingdings" panose="05000000000000000000" pitchFamily="2" charset="2"/>
              <a:buChar char="Ø"/>
            </a:pPr>
            <a:r>
              <a:rPr lang="en-US" altLang="zh-CN" sz="1050" dirty="0" err="1">
                <a:solidFill>
                  <a:srgbClr val="FF3300"/>
                </a:solidFill>
                <a:latin typeface="Calibri" panose="020F0502020204030204" pitchFamily="34" charset="0"/>
                <a:cs typeface="Calibri" panose="020F0502020204030204" pitchFamily="34" charset="0"/>
              </a:rPr>
              <a:t>FS_AmbientIoT</a:t>
            </a:r>
            <a:endParaRPr lang="en-US" altLang="zh-CN" sz="1050" dirty="0">
              <a:solidFill>
                <a:srgbClr val="FF3300"/>
              </a:solidFill>
              <a:latin typeface="Calibri" panose="020F0502020204030204" pitchFamily="34" charset="0"/>
              <a:cs typeface="Calibri" panose="020F0502020204030204" pitchFamily="34" charset="0"/>
            </a:endParaRPr>
          </a:p>
        </p:txBody>
      </p:sp>
      <p:sp>
        <p:nvSpPr>
          <p:cNvPr id="8" name="矩形 1">
            <a:extLst>
              <a:ext uri="{FF2B5EF4-FFF2-40B4-BE49-F238E27FC236}">
                <a16:creationId xmlns:a16="http://schemas.microsoft.com/office/drawing/2014/main" id="{907526E0-EF03-444D-8145-B5D32DE2C2DD}"/>
              </a:ext>
            </a:extLst>
          </p:cNvPr>
          <p:cNvSpPr/>
          <p:nvPr/>
        </p:nvSpPr>
        <p:spPr>
          <a:xfrm>
            <a:off x="8973277" y="3495486"/>
            <a:ext cx="3061636" cy="3023905"/>
          </a:xfrm>
          <a:prstGeom prst="rect">
            <a:avLst/>
          </a:prstGeom>
          <a:solidFill>
            <a:schemeClr val="bg1"/>
          </a:solidFill>
        </p:spPr>
        <p:txBody>
          <a:bodyPr wrap="square">
            <a:spAutoFit/>
          </a:bodyPr>
          <a:lstStyle/>
          <a:p>
            <a:r>
              <a:rPr lang="en-US" altLang="zh-CN" sz="1200" b="1" dirty="0">
                <a:latin typeface="Calibri" panose="020F0502020204030204" pitchFamily="34" charset="0"/>
                <a:cs typeface="Calibri" panose="020F0502020204030204" pitchFamily="34" charset="0"/>
              </a:rPr>
              <a:t>CH  Summary </a:t>
            </a:r>
          </a:p>
          <a:p>
            <a:pPr marL="228600" indent="-228600">
              <a:buFont typeface="+mj-lt"/>
              <a:buAutoNum type="arabicPeriod"/>
            </a:pPr>
            <a:r>
              <a:rPr lang="en-US" altLang="zh-CN" sz="1050" b="1" dirty="0">
                <a:latin typeface="Calibri" panose="020F0502020204030204" pitchFamily="34" charset="0"/>
                <a:cs typeface="Calibri" panose="020F0502020204030204" pitchFamily="34" charset="0"/>
              </a:rPr>
              <a:t>The following features, there are no extra CH management standardization support identified so far:</a:t>
            </a:r>
          </a:p>
          <a:p>
            <a:pPr marL="358775" lvl="1" indent="-176213" fontAlgn="ctr">
              <a:buFont typeface="Wingdings" panose="05000000000000000000" pitchFamily="2" charset="2"/>
              <a:buChar char="Ø"/>
            </a:pPr>
            <a:r>
              <a:rPr lang="en-US" altLang="zh-CN" sz="1050" dirty="0">
                <a:latin typeface="Calibri" panose="020F0502020204030204" pitchFamily="34" charset="0"/>
                <a:cs typeface="Calibri" panose="020F0502020204030204" pitchFamily="34" charset="0"/>
              </a:rPr>
              <a:t>5G_Femto</a:t>
            </a:r>
          </a:p>
          <a:p>
            <a:pPr marL="358775" lvl="1" indent="-176213" fontAlgn="ctr">
              <a:buFont typeface="Wingdings" panose="05000000000000000000" pitchFamily="2" charset="2"/>
              <a:buChar char="Ø"/>
            </a:pPr>
            <a:r>
              <a:rPr lang="en-US" altLang="zh-CN" sz="1050" dirty="0">
                <a:latin typeface="Calibri" panose="020F0502020204030204" pitchFamily="34" charset="0"/>
                <a:cs typeface="Calibri" panose="020F0502020204030204" pitchFamily="34" charset="0"/>
              </a:rPr>
              <a:t>MASSS</a:t>
            </a:r>
          </a:p>
          <a:p>
            <a:pPr marL="228600" indent="-228600">
              <a:buFont typeface="+mj-lt"/>
              <a:buAutoNum type="arabicPeriod"/>
            </a:pPr>
            <a:r>
              <a:rPr lang="en-US" altLang="zh-CN" sz="1050" b="1" dirty="0">
                <a:latin typeface="Calibri" panose="020F0502020204030204" pitchFamily="34" charset="0"/>
                <a:cs typeface="Calibri" panose="020F0502020204030204" pitchFamily="34" charset="0"/>
              </a:rPr>
              <a:t>The following features, need to check whether Charging  support are needed in Rel-19. </a:t>
            </a:r>
          </a:p>
          <a:p>
            <a:pPr marL="358775" lvl="1" indent="-176213" fontAlgn="ctr">
              <a:buFont typeface="Wingdings" panose="05000000000000000000" pitchFamily="2" charset="2"/>
              <a:buChar char="Ø"/>
            </a:pPr>
            <a:r>
              <a:rPr lang="en-US" altLang="zh-CN" sz="1050" dirty="0">
                <a:latin typeface="Calibri" panose="020F0502020204030204" pitchFamily="34" charset="0"/>
                <a:cs typeface="Calibri" panose="020F0502020204030204" pitchFamily="34" charset="0"/>
              </a:rPr>
              <a:t>XRMPh2</a:t>
            </a:r>
          </a:p>
          <a:p>
            <a:pPr marL="358775" lvl="1" indent="-176213" fontAlgn="ctr">
              <a:buFont typeface="Wingdings" panose="05000000000000000000" pitchFamily="2" charset="2"/>
              <a:buChar char="Ø"/>
            </a:pPr>
            <a:r>
              <a:rPr lang="en-US" altLang="zh-CN" sz="1050" dirty="0">
                <a:latin typeface="Calibri" panose="020F0502020204030204" pitchFamily="34" charset="0"/>
                <a:cs typeface="Calibri" panose="020F0502020204030204" pitchFamily="34" charset="0"/>
              </a:rPr>
              <a:t>MPS4msg</a:t>
            </a:r>
          </a:p>
          <a:p>
            <a:pPr marL="358775" lvl="1" indent="-176213" fontAlgn="ctr">
              <a:buFont typeface="Wingdings" panose="05000000000000000000" pitchFamily="2" charset="2"/>
              <a:buChar char="Ø"/>
            </a:pPr>
            <a:r>
              <a:rPr lang="en-US" altLang="zh-CN" sz="1050" dirty="0">
                <a:latin typeface="Calibri" panose="020F0502020204030204" pitchFamily="34" charset="0"/>
                <a:cs typeface="Calibri" panose="020F0502020204030204" pitchFamily="34" charset="0"/>
              </a:rPr>
              <a:t>VMR_Ph2</a:t>
            </a:r>
          </a:p>
          <a:p>
            <a:pPr marL="358775" lvl="1" indent="-176213" fontAlgn="ctr">
              <a:buFont typeface="Wingdings" panose="05000000000000000000" pitchFamily="2" charset="2"/>
              <a:buChar char="Ø"/>
            </a:pPr>
            <a:r>
              <a:rPr lang="en-US" altLang="zh-CN" sz="1050" dirty="0">
                <a:latin typeface="Calibri" panose="020F0502020204030204" pitchFamily="34" charset="0"/>
                <a:cs typeface="Calibri" panose="020F0502020204030204" pitchFamily="34" charset="0"/>
              </a:rPr>
              <a:t>UIA_ARC</a:t>
            </a:r>
          </a:p>
          <a:p>
            <a:pPr marL="358775" lvl="1" indent="-176213" fontAlgn="ctr">
              <a:buFont typeface="Wingdings" panose="05000000000000000000" pitchFamily="2" charset="2"/>
              <a:buChar char="Ø"/>
            </a:pPr>
            <a:r>
              <a:rPr lang="en-US" altLang="zh-CN" sz="1050" dirty="0">
                <a:latin typeface="Calibri" panose="020F0502020204030204" pitchFamily="34" charset="0"/>
                <a:cs typeface="Calibri" panose="020F0502020204030204" pitchFamily="34" charset="0"/>
              </a:rPr>
              <a:t>eEDGE_5GC_Ph3</a:t>
            </a:r>
          </a:p>
          <a:p>
            <a:pPr marL="358775" lvl="1" indent="-176213" fontAlgn="ctr">
              <a:buFont typeface="Wingdings" panose="05000000000000000000" pitchFamily="2" charset="2"/>
              <a:buChar char="Ø"/>
            </a:pPr>
            <a:r>
              <a:rPr lang="en-US" altLang="zh-CN" sz="1050" dirty="0">
                <a:latin typeface="Calibri" panose="020F0502020204030204" pitchFamily="34" charset="0"/>
                <a:cs typeface="Calibri" panose="020F0502020204030204" pitchFamily="34" charset="0"/>
              </a:rPr>
              <a:t>UAS_Ph3</a:t>
            </a:r>
          </a:p>
          <a:p>
            <a:pPr marL="358775" lvl="1" indent="-176213" fontAlgn="ctr">
              <a:buFont typeface="Wingdings" panose="05000000000000000000" pitchFamily="2" charset="2"/>
              <a:buChar char="Ø"/>
            </a:pPr>
            <a:r>
              <a:rPr lang="en-US" altLang="zh-CN" sz="1050" dirty="0">
                <a:latin typeface="Calibri" panose="020F0502020204030204" pitchFamily="34" charset="0"/>
                <a:cs typeface="Calibri" panose="020F0502020204030204" pitchFamily="34" charset="0"/>
              </a:rPr>
              <a:t>UPEAS_Ph2</a:t>
            </a:r>
          </a:p>
          <a:p>
            <a:pPr marL="358775" lvl="1" indent="-176213" fontAlgn="ctr">
              <a:buFont typeface="Wingdings" panose="05000000000000000000" pitchFamily="2" charset="2"/>
              <a:buChar char="Ø"/>
            </a:pPr>
            <a:r>
              <a:rPr lang="en-US" altLang="zh-CN" sz="1050" dirty="0">
                <a:latin typeface="Calibri" panose="020F0502020204030204" pitchFamily="34" charset="0"/>
                <a:cs typeface="Calibri" panose="020F0502020204030204" pitchFamily="34" charset="0"/>
              </a:rPr>
              <a:t>AIML_CN</a:t>
            </a:r>
          </a:p>
          <a:p>
            <a:pPr marL="358775" lvl="1" indent="-176213" fontAlgn="ctr">
              <a:buFont typeface="Wingdings" panose="05000000000000000000" pitchFamily="2" charset="2"/>
              <a:buChar char="Ø"/>
            </a:pPr>
            <a:r>
              <a:rPr lang="en-US" altLang="zh-CN" sz="1050" dirty="0" err="1">
                <a:latin typeface="Calibri" panose="020F0502020204030204" pitchFamily="34" charset="0"/>
                <a:cs typeface="Calibri" panose="020F0502020204030204" pitchFamily="34" charset="0"/>
              </a:rPr>
              <a:t>FS_AmbientIoT</a:t>
            </a:r>
            <a:endParaRPr lang="en-US" altLang="zh-CN" sz="1050" dirty="0">
              <a:latin typeface="Calibri" panose="020F0502020204030204" pitchFamily="34" charset="0"/>
              <a:cs typeface="Calibri" panose="020F0502020204030204" pitchFamily="34" charset="0"/>
            </a:endParaRPr>
          </a:p>
          <a:p>
            <a:pPr marL="358775" lvl="1" indent="-176213" fontAlgn="ctr">
              <a:buFont typeface="Wingdings" panose="05000000000000000000" pitchFamily="2" charset="2"/>
              <a:buChar char="Ø"/>
            </a:pPr>
            <a:r>
              <a:rPr lang="en-US" altLang="zh-CN" sz="1050" dirty="0" err="1">
                <a:latin typeface="Calibri" panose="020F0502020204030204" pitchFamily="34" charset="0"/>
                <a:cs typeface="Calibri" panose="020F0502020204030204" pitchFamily="34" charset="0"/>
              </a:rPr>
              <a:t>FS_EnergySys</a:t>
            </a:r>
            <a:endParaRPr lang="en-US" altLang="zh-CN" sz="1050" dirty="0">
              <a:latin typeface="Calibri" panose="020F0502020204030204" pitchFamily="34" charset="0"/>
              <a:cs typeface="Calibri" panose="020F0502020204030204" pitchFamily="34" charset="0"/>
            </a:endParaRPr>
          </a:p>
        </p:txBody>
      </p:sp>
      <p:sp>
        <p:nvSpPr>
          <p:cNvPr id="7" name="TextBox 6">
            <a:extLst>
              <a:ext uri="{FF2B5EF4-FFF2-40B4-BE49-F238E27FC236}">
                <a16:creationId xmlns:a16="http://schemas.microsoft.com/office/drawing/2014/main" id="{F7259C28-CE8A-4404-8767-E4A338782DFB}"/>
              </a:ext>
            </a:extLst>
          </p:cNvPr>
          <p:cNvSpPr txBox="1"/>
          <p:nvPr/>
        </p:nvSpPr>
        <p:spPr>
          <a:xfrm rot="21008097">
            <a:off x="9182910" y="5729492"/>
            <a:ext cx="2851537" cy="430887"/>
          </a:xfrm>
          <a:prstGeom prst="rect">
            <a:avLst/>
          </a:prstGeom>
          <a:solidFill>
            <a:srgbClr val="FFFF00"/>
          </a:solidFill>
        </p:spPr>
        <p:txBody>
          <a:bodyPr wrap="square" rtlCol="0">
            <a:spAutoFit/>
          </a:bodyPr>
          <a:lstStyle>
            <a:defPPr>
              <a:defRPr lang="zh-CN"/>
            </a:defPPr>
            <a:lvl1pPr>
              <a:defRPr sz="1100" b="1">
                <a:latin typeface="Calibri" panose="020F0502020204030204" pitchFamily="34" charset="0"/>
                <a:cs typeface="Calibri" panose="020F0502020204030204" pitchFamily="34" charset="0"/>
              </a:defRPr>
            </a:lvl1pPr>
          </a:lstStyle>
          <a:p>
            <a:r>
              <a:rPr lang="en-US" altLang="zh-CN" dirty="0">
                <a:solidFill>
                  <a:srgbClr val="FF0000"/>
                </a:solidFill>
              </a:rPr>
              <a:t>The content of this slides is to be updated based on working progress </a:t>
            </a:r>
            <a:endParaRPr lang="zh-CN" altLang="en-US" dirty="0">
              <a:solidFill>
                <a:srgbClr val="FF0000"/>
              </a:solidFill>
              <a:highlight>
                <a:srgbClr val="00FFFF"/>
              </a:highlight>
            </a:endParaRPr>
          </a:p>
        </p:txBody>
      </p:sp>
    </p:spTree>
    <p:extLst>
      <p:ext uri="{BB962C8B-B14F-4D97-AF65-F5344CB8AC3E}">
        <p14:creationId xmlns:p14="http://schemas.microsoft.com/office/powerpoint/2010/main" val="3618285201"/>
      </p:ext>
    </p:extLst>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3BDAB77A-2B38-45EC-9E2A-E0ACA9A51145}"/>
              </a:ext>
            </a:extLst>
          </p:cNvPr>
          <p:cNvGraphicFramePr>
            <a:graphicFrameLocks noGrp="1"/>
          </p:cNvGraphicFramePr>
          <p:nvPr>
            <p:extLst>
              <p:ext uri="{D42A27DB-BD31-4B8C-83A1-F6EECF244321}">
                <p14:modId xmlns:p14="http://schemas.microsoft.com/office/powerpoint/2010/main" val="4187807097"/>
              </p:ext>
            </p:extLst>
          </p:nvPr>
        </p:nvGraphicFramePr>
        <p:xfrm>
          <a:off x="487679" y="852044"/>
          <a:ext cx="4365058" cy="5016750"/>
        </p:xfrm>
        <a:graphic>
          <a:graphicData uri="http://schemas.openxmlformats.org/drawingml/2006/table">
            <a:tbl>
              <a:tblPr firstRow="1" bandRow="1">
                <a:tableStyleId>{72833802-FEF1-4C79-8D5D-14CF1EAF98D9}</a:tableStyleId>
              </a:tblPr>
              <a:tblGrid>
                <a:gridCol w="2284870">
                  <a:extLst>
                    <a:ext uri="{9D8B030D-6E8A-4147-A177-3AD203B41FA5}">
                      <a16:colId xmlns:a16="http://schemas.microsoft.com/office/drawing/2014/main" val="4071695017"/>
                    </a:ext>
                  </a:extLst>
                </a:gridCol>
                <a:gridCol w="1188530">
                  <a:extLst>
                    <a:ext uri="{9D8B030D-6E8A-4147-A177-3AD203B41FA5}">
                      <a16:colId xmlns:a16="http://schemas.microsoft.com/office/drawing/2014/main" val="3526857515"/>
                    </a:ext>
                  </a:extLst>
                </a:gridCol>
                <a:gridCol w="891658">
                  <a:extLst>
                    <a:ext uri="{9D8B030D-6E8A-4147-A177-3AD203B41FA5}">
                      <a16:colId xmlns:a16="http://schemas.microsoft.com/office/drawing/2014/main" val="4228444619"/>
                    </a:ext>
                  </a:extLst>
                </a:gridCol>
              </a:tblGrid>
              <a:tr h="181964">
                <a:tc>
                  <a:txBody>
                    <a:bodyPr/>
                    <a:lstStyle/>
                    <a:p>
                      <a:pPr algn="ctr"/>
                      <a:r>
                        <a:rPr lang="en-US" altLang="zh-CN" sz="1100" dirty="0">
                          <a:solidFill>
                            <a:schemeClr val="tx1"/>
                          </a:solidFill>
                          <a:latin typeface="+mn-lt"/>
                        </a:rPr>
                        <a:t>Acronym</a:t>
                      </a:r>
                      <a:endParaRPr lang="zh-CN" altLang="en-US" sz="11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marL="0" algn="ctr" defTabSz="914400" rtl="0" eaLnBrk="1" fontAlgn="ctr" latinLnBrk="0" hangingPunct="1"/>
                      <a:r>
                        <a:rPr lang="en-US" altLang="zh-CN" sz="1100" b="1" kern="1200" dirty="0">
                          <a:solidFill>
                            <a:schemeClr val="tx1"/>
                          </a:solidFill>
                          <a:latin typeface="+mn-lt"/>
                          <a:ea typeface="+mn-ea"/>
                          <a:cs typeface="+mn-cs"/>
                        </a:rPr>
                        <a:t>OAM</a:t>
                      </a:r>
                      <a:endParaRPr lang="en-GB" sz="1100" b="1" kern="1200" dirty="0">
                        <a:solidFill>
                          <a:schemeClr val="tx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altLang="zh-CN" sz="1100" b="1" kern="1200" dirty="0">
                          <a:solidFill>
                            <a:schemeClr val="tx1"/>
                          </a:solidFill>
                          <a:latin typeface="Calibri" panose="020F0502020204030204" pitchFamily="34" charset="0"/>
                          <a:ea typeface="+mn-ea"/>
                          <a:cs typeface="Calibri" panose="020F0502020204030204" pitchFamily="34" charset="0"/>
                        </a:rPr>
                        <a:t>Not covered by SA5 yet</a:t>
                      </a:r>
                      <a:endParaRPr lang="en-GB" sz="1100" b="1" kern="1200" dirty="0">
                        <a:solidFill>
                          <a:schemeClr val="tx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2706751681"/>
                  </a:ext>
                </a:extLst>
              </a:tr>
              <a:tr h="154394">
                <a:tc>
                  <a:txBody>
                    <a:bodyPr/>
                    <a:lstStyle/>
                    <a:p>
                      <a:pPr marL="0" algn="ctr" defTabSz="1187798" rtl="0" eaLnBrk="1" fontAlgn="ctr" latinLnBrk="0" hangingPunct="1"/>
                      <a:r>
                        <a:rPr lang="en-US" sz="1100" b="1" i="0" u="none" strike="noStrike" kern="1200" dirty="0">
                          <a:solidFill>
                            <a:srgbClr val="000000"/>
                          </a:solidFill>
                          <a:effectLst/>
                          <a:latin typeface="+mn-lt"/>
                          <a:ea typeface="等线" panose="02010600030101010101" pitchFamily="2" charset="-122"/>
                          <a:cs typeface="+mn-cs"/>
                        </a:rPr>
                        <a:t>NR_MIMO_Ph5-Core</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ctr"/>
                      <a:r>
                        <a:rPr lang="en-US" altLang="zh-CN" sz="900" b="1" i="0" u="none" strike="noStrike" dirty="0">
                          <a:solidFill>
                            <a:srgbClr val="000000"/>
                          </a:solidFill>
                          <a:effectLst/>
                          <a:latin typeface="+mn-lt"/>
                          <a:ea typeface="等线" panose="02010600030101010101" pitchFamily="2" charset="-122"/>
                        </a:rPr>
                        <a:t>NA</a:t>
                      </a:r>
                      <a:endParaRPr lang="en-US" sz="900" b="1" i="0" u="none" strike="noStrike" dirty="0">
                        <a:solidFill>
                          <a:srgbClr val="000000"/>
                        </a:solidFill>
                        <a:effectLst/>
                        <a:latin typeface="+mn-lt"/>
                        <a:ea typeface="等线" panose="02010600030101010101" pitchFamily="2" charset="-122"/>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en-US" altLang="zh-CN" sz="900" b="1" i="0" u="none" strike="noStrike" dirty="0">
                          <a:solidFill>
                            <a:srgbClr val="000000"/>
                          </a:solidFill>
                          <a:effectLst/>
                          <a:latin typeface="+mn-lt"/>
                          <a:ea typeface="等线" panose="02010600030101010101" pitchFamily="2" charset="-122"/>
                        </a:rPr>
                        <a:t>NA</a:t>
                      </a:r>
                      <a:endParaRPr lang="en-US" sz="900" b="1" i="0" u="none" strike="noStrike" dirty="0">
                        <a:solidFill>
                          <a:srgbClr val="000000"/>
                        </a:solidFill>
                        <a:effectLst/>
                        <a:latin typeface="+mn-lt"/>
                        <a:ea typeface="等线" panose="02010600030101010101" pitchFamily="2" charset="-122"/>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20968084"/>
                  </a:ext>
                </a:extLst>
              </a:tr>
              <a:tr h="154394">
                <a:tc>
                  <a:txBody>
                    <a:bodyPr/>
                    <a:lstStyle/>
                    <a:p>
                      <a:pPr marL="0" algn="ctr" defTabSz="1187798" rtl="0" eaLnBrk="1" fontAlgn="ctr" latinLnBrk="0" hangingPunct="1"/>
                      <a:r>
                        <a:rPr lang="en-US" sz="1100" b="1" i="0" u="none" strike="noStrike" kern="1200" dirty="0">
                          <a:solidFill>
                            <a:srgbClr val="000000"/>
                          </a:solidFill>
                          <a:effectLst/>
                          <a:latin typeface="+mn-lt"/>
                          <a:ea typeface="等线" panose="02010600030101010101" pitchFamily="2" charset="-122"/>
                          <a:cs typeface="+mn-cs"/>
                        </a:rPr>
                        <a:t>FS_NR_7_24GHz_CHmod</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ctr"/>
                      <a:r>
                        <a:rPr lang="en-US" altLang="zh-CN" sz="900" b="1" i="0" u="none" strike="noStrike" dirty="0">
                          <a:solidFill>
                            <a:srgbClr val="000000"/>
                          </a:solidFill>
                          <a:effectLst/>
                          <a:latin typeface="+mn-lt"/>
                          <a:ea typeface="等线" panose="02010600030101010101" pitchFamily="2" charset="-122"/>
                        </a:rPr>
                        <a:t>NA</a:t>
                      </a:r>
                      <a:endParaRPr lang="en-US" sz="900" b="1" i="0" u="none" strike="noStrike" dirty="0">
                        <a:solidFill>
                          <a:srgbClr val="000000"/>
                        </a:solidFill>
                        <a:effectLst/>
                        <a:latin typeface="+mn-lt"/>
                        <a:ea typeface="等线" panose="02010600030101010101" pitchFamily="2" charset="-122"/>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en-US" altLang="zh-CN" sz="900" b="1" i="0" u="none" strike="noStrike" dirty="0">
                          <a:solidFill>
                            <a:srgbClr val="000000"/>
                          </a:solidFill>
                          <a:effectLst/>
                          <a:latin typeface="+mn-lt"/>
                          <a:ea typeface="等线" panose="02010600030101010101" pitchFamily="2" charset="-122"/>
                        </a:rPr>
                        <a:t>NA</a:t>
                      </a:r>
                      <a:endParaRPr lang="en-US" sz="900" b="1" i="0" u="none" strike="noStrike" dirty="0">
                        <a:solidFill>
                          <a:srgbClr val="000000"/>
                        </a:solidFill>
                        <a:effectLst/>
                        <a:latin typeface="+mn-lt"/>
                        <a:ea typeface="等线" panose="02010600030101010101" pitchFamily="2" charset="-122"/>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4050063352"/>
                  </a:ext>
                </a:extLst>
              </a:tr>
              <a:tr h="154394">
                <a:tc>
                  <a:txBody>
                    <a:bodyPr/>
                    <a:lstStyle/>
                    <a:p>
                      <a:pPr marL="0" algn="ctr" defTabSz="1187798" rtl="0" eaLnBrk="1" fontAlgn="ctr" latinLnBrk="0" hangingPunct="1"/>
                      <a:r>
                        <a:rPr lang="en-US" sz="1100" b="1" i="0" u="none" strike="noStrike" kern="1200" dirty="0">
                          <a:solidFill>
                            <a:srgbClr val="000000"/>
                          </a:solidFill>
                          <a:effectLst/>
                          <a:latin typeface="+mn-lt"/>
                          <a:ea typeface="等线" panose="02010600030101010101" pitchFamily="2" charset="-122"/>
                          <a:cs typeface="+mn-cs"/>
                        </a:rPr>
                        <a:t>NR_MIMO_Ph5</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ctr"/>
                      <a:r>
                        <a:rPr lang="en-US" altLang="zh-CN" sz="900" b="1" i="0" u="none" strike="noStrike" dirty="0">
                          <a:solidFill>
                            <a:srgbClr val="000000"/>
                          </a:solidFill>
                          <a:effectLst/>
                          <a:latin typeface="+mn-lt"/>
                          <a:ea typeface="等线" panose="02010600030101010101" pitchFamily="2" charset="-122"/>
                        </a:rPr>
                        <a:t>NA</a:t>
                      </a:r>
                      <a:endParaRPr lang="en-US" sz="900" b="1" i="0" u="none" strike="noStrike" dirty="0">
                        <a:solidFill>
                          <a:srgbClr val="000000"/>
                        </a:solidFill>
                        <a:effectLst/>
                        <a:latin typeface="+mn-lt"/>
                        <a:ea typeface="等线" panose="02010600030101010101" pitchFamily="2" charset="-122"/>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en-US" altLang="zh-CN" sz="900" b="1" i="0" u="none" strike="noStrike" dirty="0">
                          <a:solidFill>
                            <a:srgbClr val="000000"/>
                          </a:solidFill>
                          <a:effectLst/>
                          <a:latin typeface="+mn-lt"/>
                          <a:ea typeface="等线" panose="02010600030101010101" pitchFamily="2" charset="-122"/>
                        </a:rPr>
                        <a:t>NA</a:t>
                      </a:r>
                      <a:endParaRPr lang="en-US" sz="900" b="1" i="0" u="none" strike="noStrike" dirty="0">
                        <a:solidFill>
                          <a:srgbClr val="000000"/>
                        </a:solidFill>
                        <a:effectLst/>
                        <a:latin typeface="+mn-lt"/>
                        <a:ea typeface="等线" panose="02010600030101010101" pitchFamily="2" charset="-122"/>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2329452884"/>
                  </a:ext>
                </a:extLst>
              </a:tr>
              <a:tr h="237105">
                <a:tc>
                  <a:txBody>
                    <a:bodyPr/>
                    <a:lstStyle/>
                    <a:p>
                      <a:pPr marL="0" algn="ctr" defTabSz="1187798" rtl="0" eaLnBrk="1" fontAlgn="ctr" latinLnBrk="0" hangingPunct="1"/>
                      <a:r>
                        <a:rPr lang="en-US" sz="1100" b="1" i="0" u="none" strike="noStrike" kern="1200" dirty="0" err="1">
                          <a:solidFill>
                            <a:srgbClr val="000000"/>
                          </a:solidFill>
                          <a:effectLst/>
                          <a:latin typeface="+mn-lt"/>
                          <a:ea typeface="等线" panose="02010600030101010101" pitchFamily="2" charset="-122"/>
                          <a:cs typeface="+mn-cs"/>
                        </a:rPr>
                        <a:t>Netw_Energy_NR_enh</a:t>
                      </a:r>
                      <a:r>
                        <a:rPr lang="en-US" sz="1100" b="1" i="0" u="none" strike="noStrike" kern="1200" dirty="0">
                          <a:solidFill>
                            <a:srgbClr val="000000"/>
                          </a:solidFill>
                          <a:effectLst/>
                          <a:latin typeface="+mn-lt"/>
                          <a:ea typeface="等线" panose="02010600030101010101" pitchFamily="2" charset="-122"/>
                          <a:cs typeface="+mn-cs"/>
                        </a:rPr>
                        <a:t>-Core</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ctr"/>
                      <a:r>
                        <a:rPr lang="en-US" altLang="zh-CN" sz="900" b="1" i="0" u="none" strike="noStrike" dirty="0">
                          <a:solidFill>
                            <a:srgbClr val="000000"/>
                          </a:solidFill>
                          <a:effectLst/>
                          <a:latin typeface="+mn-lt"/>
                          <a:ea typeface="等线" panose="02010600030101010101" pitchFamily="2" charset="-122"/>
                        </a:rPr>
                        <a:t>NA</a:t>
                      </a:r>
                      <a:endParaRPr lang="en-US" sz="900" b="1" i="0" u="none" strike="noStrike" dirty="0">
                        <a:solidFill>
                          <a:srgbClr val="000000"/>
                        </a:solidFill>
                        <a:effectLst/>
                        <a:latin typeface="+mn-lt"/>
                        <a:ea typeface="等线" panose="02010600030101010101" pitchFamily="2" charset="-122"/>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en-US" altLang="zh-CN" sz="900" b="1" i="0" u="none" strike="noStrike" dirty="0">
                          <a:solidFill>
                            <a:srgbClr val="000000"/>
                          </a:solidFill>
                          <a:effectLst/>
                          <a:latin typeface="+mn-lt"/>
                          <a:ea typeface="等线" panose="02010600030101010101" pitchFamily="2" charset="-122"/>
                        </a:rPr>
                        <a:t>NA</a:t>
                      </a:r>
                      <a:endParaRPr lang="en-US" sz="900" b="1" i="0" u="none" strike="noStrike" dirty="0">
                        <a:solidFill>
                          <a:srgbClr val="000000"/>
                        </a:solidFill>
                        <a:effectLst/>
                        <a:latin typeface="+mn-lt"/>
                        <a:ea typeface="等线" panose="02010600030101010101" pitchFamily="2" charset="-122"/>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457615751"/>
                  </a:ext>
                </a:extLst>
              </a:tr>
              <a:tr h="242619">
                <a:tc>
                  <a:txBody>
                    <a:bodyPr/>
                    <a:lstStyle/>
                    <a:p>
                      <a:pPr marL="0" algn="ctr" defTabSz="1187798" rtl="0" eaLnBrk="1" fontAlgn="ctr" latinLnBrk="0" hangingPunct="1"/>
                      <a:r>
                        <a:rPr lang="en-US" sz="1100" b="1" i="0" u="none" strike="noStrike" kern="1200" dirty="0" err="1">
                          <a:solidFill>
                            <a:srgbClr val="000000"/>
                          </a:solidFill>
                          <a:effectLst/>
                          <a:latin typeface="+mn-lt"/>
                          <a:ea typeface="等线" panose="02010600030101010101" pitchFamily="2" charset="-122"/>
                          <a:cs typeface="+mn-cs"/>
                        </a:rPr>
                        <a:t>FS_Sensing_NR</a:t>
                      </a:r>
                      <a:endParaRPr lang="en-US" sz="1100" b="1" i="0" u="none" strike="noStrike" kern="1200" dirty="0">
                        <a:solidFill>
                          <a:srgbClr val="000000"/>
                        </a:solidFill>
                        <a:effectLst/>
                        <a:latin typeface="+mn-lt"/>
                        <a:ea typeface="等线" panose="02010600030101010101" pitchFamily="2" charset="-122"/>
                        <a:cs typeface="+mn-cs"/>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ctr"/>
                      <a:endParaRPr lang="en-US" sz="900" b="1" i="0" u="none" strike="noStrike" dirty="0">
                        <a:solidFill>
                          <a:srgbClr val="000000"/>
                        </a:solidFill>
                        <a:effectLst/>
                        <a:latin typeface="+mn-lt"/>
                        <a:ea typeface="等线" panose="02010600030101010101" pitchFamily="2" charset="-122"/>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r>
                        <a:rPr lang="en-US" altLang="zh-CN" sz="900" b="1" dirty="0">
                          <a:solidFill>
                            <a:srgbClr val="FF0000"/>
                          </a:solidFill>
                          <a:latin typeface="+mn-lt"/>
                        </a:rPr>
                        <a:t>OAM</a:t>
                      </a:r>
                    </a:p>
                    <a:p>
                      <a:pPr algn="ctr"/>
                      <a:r>
                        <a:rPr lang="en-US" altLang="zh-CN" sz="900" b="1" dirty="0">
                          <a:solidFill>
                            <a:srgbClr val="FF0000"/>
                          </a:solidFill>
                          <a:latin typeface="+mn-lt"/>
                        </a:rPr>
                        <a:t>(TBD)</a:t>
                      </a:r>
                      <a:endParaRPr lang="zh-CN" altLang="en-US" sz="900" b="1" dirty="0">
                        <a:solidFill>
                          <a:srgbClr val="FF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030236420"/>
                  </a:ext>
                </a:extLst>
              </a:tr>
              <a:tr h="154394">
                <a:tc>
                  <a:txBody>
                    <a:bodyPr/>
                    <a:lstStyle/>
                    <a:p>
                      <a:pPr marL="0" algn="ctr" defTabSz="1187798" rtl="0" eaLnBrk="1" fontAlgn="ctr" latinLnBrk="0" hangingPunct="1"/>
                      <a:r>
                        <a:rPr lang="en-US" sz="1100" b="1" i="0" u="none" strike="noStrike" kern="1200" dirty="0" err="1">
                          <a:solidFill>
                            <a:srgbClr val="000000"/>
                          </a:solidFill>
                          <a:effectLst/>
                          <a:latin typeface="+mn-lt"/>
                          <a:ea typeface="等线" panose="02010600030101010101" pitchFamily="2" charset="-122"/>
                          <a:cs typeface="+mn-cs"/>
                        </a:rPr>
                        <a:t>NR_AIML_air</a:t>
                      </a:r>
                      <a:r>
                        <a:rPr lang="en-US" sz="1100" b="1" i="0" u="none" strike="noStrike" kern="1200" dirty="0">
                          <a:solidFill>
                            <a:srgbClr val="000000"/>
                          </a:solidFill>
                          <a:effectLst/>
                          <a:latin typeface="+mn-lt"/>
                          <a:ea typeface="等线" panose="02010600030101010101" pitchFamily="2" charset="-122"/>
                          <a:cs typeface="+mn-cs"/>
                        </a:rPr>
                        <a:t>-Core</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r>
                        <a:rPr lang="en-US" altLang="zh-CN" sz="900" b="1" dirty="0">
                          <a:solidFill>
                            <a:schemeClr val="tx1"/>
                          </a:solidFill>
                          <a:latin typeface="+mn-lt"/>
                        </a:rPr>
                        <a:t>NA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lang="en-US" altLang="zh-CN" sz="900" b="1" dirty="0">
                          <a:latin typeface="+mn-lt"/>
                        </a:rPr>
                        <a:t>NA</a:t>
                      </a:r>
                      <a:endParaRPr lang="zh-CN" altLang="en-US" sz="900" b="1" dirty="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2157544183"/>
                  </a:ext>
                </a:extLst>
              </a:tr>
              <a:tr h="154394">
                <a:tc>
                  <a:txBody>
                    <a:bodyPr/>
                    <a:lstStyle/>
                    <a:p>
                      <a:pPr marL="0" algn="ctr" defTabSz="1187798" rtl="0" eaLnBrk="1" fontAlgn="ctr" latinLnBrk="0" hangingPunct="1"/>
                      <a:r>
                        <a:rPr lang="en-US" sz="1100" b="1" i="0" u="none" strike="noStrike" kern="1200" dirty="0" err="1">
                          <a:solidFill>
                            <a:srgbClr val="000000"/>
                          </a:solidFill>
                          <a:effectLst/>
                          <a:latin typeface="+mn-lt"/>
                          <a:ea typeface="等线" panose="02010600030101010101" pitchFamily="2" charset="-122"/>
                          <a:cs typeface="+mn-cs"/>
                        </a:rPr>
                        <a:t>NR_duplex_evo</a:t>
                      </a:r>
                      <a:endParaRPr lang="en-US" sz="1100" b="1" i="0" u="none" strike="noStrike" kern="1200" dirty="0">
                        <a:solidFill>
                          <a:srgbClr val="000000"/>
                        </a:solidFill>
                        <a:effectLst/>
                        <a:latin typeface="+mn-lt"/>
                        <a:ea typeface="等线" panose="02010600030101010101" pitchFamily="2" charset="-122"/>
                        <a:cs typeface="+mn-cs"/>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ctr"/>
                      <a:r>
                        <a:rPr lang="en-US" altLang="zh-CN" sz="900" b="1" i="0" u="none" strike="noStrike" dirty="0">
                          <a:solidFill>
                            <a:schemeClr val="tx1"/>
                          </a:solidFill>
                          <a:effectLst/>
                          <a:latin typeface="+mn-lt"/>
                          <a:ea typeface="等线" panose="02010600030101010101" pitchFamily="2" charset="-122"/>
                        </a:rPr>
                        <a:t>NA</a:t>
                      </a:r>
                      <a:endParaRPr lang="en-US" sz="900" b="1" i="0" u="none" strike="noStrike" dirty="0">
                        <a:solidFill>
                          <a:schemeClr val="tx1"/>
                        </a:solidFill>
                        <a:effectLst/>
                        <a:latin typeface="+mn-lt"/>
                        <a:ea typeface="等线" panose="02010600030101010101" pitchFamily="2" charset="-122"/>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lang="en-US" altLang="zh-CN" sz="900" b="1" dirty="0">
                          <a:latin typeface="+mn-lt"/>
                        </a:rPr>
                        <a:t>NA</a:t>
                      </a:r>
                      <a:endParaRPr lang="zh-CN" altLang="en-US" sz="900" b="1" dirty="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585299235"/>
                  </a:ext>
                </a:extLst>
              </a:tr>
              <a:tr h="154394">
                <a:tc>
                  <a:txBody>
                    <a:bodyPr/>
                    <a:lstStyle/>
                    <a:p>
                      <a:pPr algn="ctr" fontAlgn="ctr"/>
                      <a:r>
                        <a:rPr lang="en-US" sz="1100" b="1" i="0" u="none" strike="noStrike" dirty="0">
                          <a:solidFill>
                            <a:srgbClr val="000000"/>
                          </a:solidFill>
                          <a:effectLst/>
                          <a:latin typeface="+mn-lt"/>
                          <a:ea typeface="等线" panose="02010600030101010101" pitchFamily="2" charset="-122"/>
                        </a:rPr>
                        <a:t>NR_LPWUS-Core</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ctr"/>
                      <a:endParaRPr lang="en-US" sz="900" b="1" i="0" u="none" strike="noStrike" dirty="0">
                        <a:solidFill>
                          <a:srgbClr val="000000"/>
                        </a:solidFill>
                        <a:effectLst/>
                        <a:latin typeface="+mn-lt"/>
                        <a:ea typeface="等线" panose="02010600030101010101" pitchFamily="2" charset="-122"/>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altLang="zh-CN" sz="900" b="1" dirty="0">
                          <a:solidFill>
                            <a:srgbClr val="FF0000"/>
                          </a:solidFill>
                          <a:latin typeface="+mn-lt"/>
                        </a:rPr>
                        <a:t>OAM (NRM+PM)</a:t>
                      </a:r>
                      <a:r>
                        <a:rPr lang="zh-CN" altLang="en-US" sz="900" b="1" dirty="0">
                          <a:solidFill>
                            <a:srgbClr val="FF0000"/>
                          </a:solidFill>
                          <a:latin typeface="+mn-lt"/>
                        </a:rPr>
                        <a:t>？？</a:t>
                      </a:r>
                      <a:endParaRPr lang="zh-CN" altLang="en-US" sz="900" b="1" dirty="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601519020"/>
                  </a:ext>
                </a:extLst>
              </a:tr>
              <a:tr h="242619">
                <a:tc>
                  <a:txBody>
                    <a:bodyPr/>
                    <a:lstStyle/>
                    <a:p>
                      <a:pPr algn="ctr" fontAlgn="ctr"/>
                      <a:r>
                        <a:rPr lang="en-US" sz="1100" b="1" i="0" u="none" strike="noStrike" dirty="0" err="1">
                          <a:solidFill>
                            <a:srgbClr val="000000"/>
                          </a:solidFill>
                          <a:effectLst/>
                          <a:latin typeface="+mn-lt"/>
                          <a:ea typeface="等线" panose="02010600030101010101" pitchFamily="2" charset="-122"/>
                        </a:rPr>
                        <a:t>FS_Ambient_IoT_solutions</a:t>
                      </a:r>
                      <a:endParaRPr lang="en-US" sz="1100" b="1" i="0" u="none" strike="noStrike" dirty="0">
                        <a:solidFill>
                          <a:srgbClr val="000000"/>
                        </a:solidFill>
                        <a:effectLst/>
                        <a:latin typeface="+mn-lt"/>
                        <a:ea typeface="等线" panose="02010600030101010101" pitchFamily="2" charset="-122"/>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ctr"/>
                      <a:endParaRPr lang="en-US" sz="900" b="1" i="0" u="none" strike="noStrike" dirty="0">
                        <a:solidFill>
                          <a:srgbClr val="000000"/>
                        </a:solidFill>
                        <a:effectLst/>
                        <a:latin typeface="+mn-lt"/>
                        <a:ea typeface="等线" panose="02010600030101010101" pitchFamily="2" charset="-122"/>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r>
                        <a:rPr lang="en-US" altLang="zh-CN" sz="900" b="1" dirty="0">
                          <a:solidFill>
                            <a:srgbClr val="FF0000"/>
                          </a:solidFill>
                          <a:latin typeface="+mn-lt"/>
                        </a:rPr>
                        <a:t>OAM</a:t>
                      </a:r>
                    </a:p>
                    <a:p>
                      <a:pPr algn="ctr"/>
                      <a:r>
                        <a:rPr lang="en-US" altLang="zh-CN" sz="900" b="1" dirty="0">
                          <a:solidFill>
                            <a:srgbClr val="FF0000"/>
                          </a:solidFill>
                          <a:latin typeface="+mn-lt"/>
                        </a:rPr>
                        <a:t>(TBD)</a:t>
                      </a:r>
                      <a:endParaRPr lang="zh-CN" altLang="en-US" sz="900" b="1" dirty="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2628276434"/>
                  </a:ext>
                </a:extLst>
              </a:tr>
              <a:tr h="154394">
                <a:tc>
                  <a:txBody>
                    <a:bodyPr/>
                    <a:lstStyle/>
                    <a:p>
                      <a:pPr algn="ctr" fontAlgn="ctr"/>
                      <a:r>
                        <a:rPr lang="en-US" sz="1100" b="1" i="0" u="none" strike="noStrike" dirty="0" err="1">
                          <a:solidFill>
                            <a:srgbClr val="000000"/>
                          </a:solidFill>
                          <a:effectLst/>
                          <a:latin typeface="+mn-lt"/>
                          <a:ea typeface="等线" panose="02010600030101010101" pitchFamily="2" charset="-122"/>
                        </a:rPr>
                        <a:t>FS_NR_AIML_Mob</a:t>
                      </a:r>
                      <a:endParaRPr lang="en-US" sz="1100" b="1" i="0" u="none" strike="noStrike" dirty="0">
                        <a:solidFill>
                          <a:srgbClr val="000000"/>
                        </a:solidFill>
                        <a:effectLst/>
                        <a:latin typeface="+mn-lt"/>
                        <a:ea typeface="等线" panose="02010600030101010101" pitchFamily="2" charset="-122"/>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marL="0" marR="0" lvl="0" indent="0" algn="ctr" defTabSz="1219170" rtl="0" eaLnBrk="1" fontAlgn="ctr" latinLnBrk="0" hangingPunct="1">
                        <a:lnSpc>
                          <a:spcPct val="100000"/>
                        </a:lnSpc>
                        <a:spcBef>
                          <a:spcPts val="0"/>
                        </a:spcBef>
                        <a:spcAft>
                          <a:spcPts val="0"/>
                        </a:spcAft>
                        <a:buClrTx/>
                        <a:buSzTx/>
                        <a:buFontTx/>
                        <a:buNone/>
                        <a:tabLst/>
                        <a:defRPr/>
                      </a:pPr>
                      <a:r>
                        <a:rPr lang="en-US" altLang="zh-CN" sz="900" b="1" i="0" u="none" strike="noStrike" kern="1200" dirty="0">
                          <a:solidFill>
                            <a:srgbClr val="000000"/>
                          </a:solidFill>
                          <a:effectLst/>
                          <a:latin typeface="+mn-lt"/>
                          <a:ea typeface="等线" panose="02010600030101010101" pitchFamily="2" charset="-122"/>
                          <a:cs typeface="+mn-cs"/>
                        </a:rPr>
                        <a:t>NA</a:t>
                      </a:r>
                      <a:endParaRPr lang="zh-CN" altLang="en-US" sz="900" b="1" i="0" u="none" strike="noStrike" kern="1200" dirty="0">
                        <a:solidFill>
                          <a:srgbClr val="000000"/>
                        </a:solidFill>
                        <a:effectLst/>
                        <a:latin typeface="+mn-lt"/>
                        <a:ea typeface="等线" panose="02010600030101010101" pitchFamily="2" charset="-122"/>
                        <a:cs typeface="+mn-cs"/>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lang="en-US" altLang="zh-CN" sz="900" b="1" dirty="0">
                          <a:solidFill>
                            <a:schemeClr val="tx1"/>
                          </a:solidFill>
                          <a:latin typeface="+mn-lt"/>
                        </a:rPr>
                        <a:t>NA</a:t>
                      </a:r>
                      <a:endParaRPr lang="zh-CN" altLang="en-US" sz="900" b="1"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2266701964"/>
                  </a:ext>
                </a:extLst>
              </a:tr>
              <a:tr h="154394">
                <a:tc>
                  <a:txBody>
                    <a:bodyPr/>
                    <a:lstStyle/>
                    <a:p>
                      <a:pPr algn="ctr" fontAlgn="ctr"/>
                      <a:r>
                        <a:rPr lang="en-US" sz="1100" b="1" i="0" u="none" strike="noStrike" dirty="0">
                          <a:solidFill>
                            <a:srgbClr val="000000"/>
                          </a:solidFill>
                          <a:effectLst/>
                          <a:latin typeface="+mn-lt"/>
                          <a:ea typeface="等线" panose="02010600030101010101" pitchFamily="2" charset="-122"/>
                        </a:rPr>
                        <a:t>NR_Mob_Ph4</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fontAlgn="ctr"/>
                      <a:r>
                        <a:rPr lang="en-US" sz="900" b="1" i="0" u="none" strike="noStrike" dirty="0">
                          <a:solidFill>
                            <a:srgbClr val="000000"/>
                          </a:solidFill>
                          <a:effectLst/>
                          <a:latin typeface="+mn-lt"/>
                          <a:ea typeface="等线" panose="02010600030101010101" pitchFamily="2" charset="-122"/>
                        </a:rPr>
                        <a:t>PM_KPI_5G_Ph4</a:t>
                      </a:r>
                    </a:p>
                    <a:p>
                      <a:pPr algn="ctr" fontAlgn="ctr"/>
                      <a:r>
                        <a:rPr lang="en-US" sz="900" b="1" i="0" u="none" strike="noStrike" dirty="0">
                          <a:solidFill>
                            <a:srgbClr val="000000"/>
                          </a:solidFill>
                          <a:effectLst/>
                          <a:latin typeface="+mn-lt"/>
                          <a:ea typeface="等线" panose="02010600030101010101" pitchFamily="2" charset="-122"/>
                        </a:rPr>
                        <a:t>AdNRM_Ph3</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a:endParaRPr lang="zh-CN" altLang="en-US" sz="900" b="1">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extLst>
                  <a:ext uri="{0D108BD9-81ED-4DB2-BD59-A6C34878D82A}">
                    <a16:rowId xmlns:a16="http://schemas.microsoft.com/office/drawing/2014/main" val="3264460159"/>
                  </a:ext>
                </a:extLst>
              </a:tr>
              <a:tr h="154394">
                <a:tc>
                  <a:txBody>
                    <a:bodyPr/>
                    <a:lstStyle/>
                    <a:p>
                      <a:pPr algn="ctr" fontAlgn="ctr"/>
                      <a:r>
                        <a:rPr lang="en-US" sz="1100" b="1" i="0" u="none" strike="noStrike" dirty="0">
                          <a:solidFill>
                            <a:srgbClr val="000000"/>
                          </a:solidFill>
                          <a:effectLst/>
                          <a:latin typeface="+mn-lt"/>
                          <a:ea typeface="等线" panose="02010600030101010101" pitchFamily="2" charset="-122"/>
                        </a:rPr>
                        <a:t>NR_NTN_Ph3-Core</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fontAlgn="ctr"/>
                      <a:r>
                        <a:rPr lang="en-US" sz="900" b="1" i="0" u="none" strike="noStrike" dirty="0">
                          <a:solidFill>
                            <a:srgbClr val="000000"/>
                          </a:solidFill>
                          <a:effectLst/>
                          <a:latin typeface="+mn-lt"/>
                          <a:ea typeface="等线" panose="02010600030101010101" pitchFamily="2" charset="-122"/>
                        </a:rPr>
                        <a:t>FS_ NTN_OAM_Ph2</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a:endParaRPr lang="zh-CN" altLang="en-US" sz="900" b="1" dirty="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extLst>
                  <a:ext uri="{0D108BD9-81ED-4DB2-BD59-A6C34878D82A}">
                    <a16:rowId xmlns:a16="http://schemas.microsoft.com/office/drawing/2014/main" val="3291618250"/>
                  </a:ext>
                </a:extLst>
              </a:tr>
              <a:tr h="154394">
                <a:tc>
                  <a:txBody>
                    <a:bodyPr/>
                    <a:lstStyle/>
                    <a:p>
                      <a:pPr algn="ctr" fontAlgn="ctr"/>
                      <a:r>
                        <a:rPr lang="en-US" sz="1100" b="1" i="0" u="none" strike="noStrike" dirty="0">
                          <a:solidFill>
                            <a:srgbClr val="000000"/>
                          </a:solidFill>
                          <a:effectLst/>
                          <a:latin typeface="+mn-lt"/>
                          <a:ea typeface="等线" panose="02010600030101010101" pitchFamily="2" charset="-122"/>
                        </a:rPr>
                        <a:t>IoT_NTN_Ph3-Core</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marL="0" marR="0" lvl="0" indent="0" algn="ctr" defTabSz="1219170" rtl="0" eaLnBrk="1" fontAlgn="ctr" latinLnBrk="0" hangingPunct="1">
                        <a:lnSpc>
                          <a:spcPct val="100000"/>
                        </a:lnSpc>
                        <a:spcBef>
                          <a:spcPts val="0"/>
                        </a:spcBef>
                        <a:spcAft>
                          <a:spcPts val="0"/>
                        </a:spcAft>
                        <a:buClrTx/>
                        <a:buSzTx/>
                        <a:buFontTx/>
                        <a:buNone/>
                        <a:tabLst/>
                        <a:defRPr/>
                      </a:pPr>
                      <a:r>
                        <a:rPr lang="en-US" altLang="zh-CN" sz="9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FS_ NTN_OAM_Ph2</a:t>
                      </a:r>
                      <a:endParaRPr lang="en-US" sz="900" b="1" i="0" u="none" strike="noStrike" dirty="0">
                        <a:solidFill>
                          <a:srgbClr val="000000"/>
                        </a:solidFill>
                        <a:effectLst/>
                        <a:latin typeface="+mn-lt"/>
                        <a:ea typeface="等线" panose="02010600030101010101" pitchFamily="2" charset="-122"/>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a:endParaRPr lang="zh-CN" altLang="en-US" sz="900" b="1" dirty="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extLst>
                  <a:ext uri="{0D108BD9-81ED-4DB2-BD59-A6C34878D82A}">
                    <a16:rowId xmlns:a16="http://schemas.microsoft.com/office/drawing/2014/main" val="2842559770"/>
                  </a:ext>
                </a:extLst>
              </a:tr>
              <a:tr h="154394">
                <a:tc>
                  <a:txBody>
                    <a:bodyPr/>
                    <a:lstStyle/>
                    <a:p>
                      <a:pPr algn="ctr" fontAlgn="ctr"/>
                      <a:r>
                        <a:rPr lang="en-US" sz="1100" b="1" i="0" u="none" strike="noStrike" dirty="0">
                          <a:solidFill>
                            <a:srgbClr val="000000"/>
                          </a:solidFill>
                          <a:effectLst/>
                          <a:latin typeface="+mn-lt"/>
                          <a:ea typeface="等线" panose="02010600030101010101" pitchFamily="2" charset="-122"/>
                        </a:rPr>
                        <a:t>NR_XR_Ph3-Core</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fontAlgn="ctr"/>
                      <a:r>
                        <a:rPr lang="en-US" altLang="zh-CN" sz="900" b="1" i="0" u="none" strike="noStrike" dirty="0">
                          <a:solidFill>
                            <a:srgbClr val="000000"/>
                          </a:solidFill>
                          <a:effectLst/>
                          <a:latin typeface="+mn-lt"/>
                          <a:ea typeface="等线" panose="02010600030101010101" pitchFamily="2" charset="-122"/>
                        </a:rPr>
                        <a:t>NA</a:t>
                      </a:r>
                      <a:endParaRPr lang="en-US" sz="900" b="1" i="0" u="none" strike="noStrike" dirty="0">
                        <a:solidFill>
                          <a:srgbClr val="000000"/>
                        </a:solidFill>
                        <a:effectLst/>
                        <a:latin typeface="+mn-lt"/>
                        <a:ea typeface="等线" panose="02010600030101010101" pitchFamily="2" charset="-122"/>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altLang="zh-CN" sz="900" b="1" i="0" u="none" strike="noStrike" dirty="0">
                          <a:solidFill>
                            <a:srgbClr val="000000"/>
                          </a:solidFill>
                          <a:effectLst/>
                          <a:latin typeface="+mn-lt"/>
                          <a:ea typeface="等线" panose="02010600030101010101" pitchFamily="2" charset="-122"/>
                        </a:rPr>
                        <a:t>NA</a:t>
                      </a:r>
                      <a:endParaRPr lang="zh-CN" altLang="en-US" sz="900" b="1" dirty="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200387041"/>
                  </a:ext>
                </a:extLst>
              </a:tr>
              <a:tr h="154394">
                <a:tc>
                  <a:txBody>
                    <a:bodyPr/>
                    <a:lstStyle/>
                    <a:p>
                      <a:pPr algn="ctr" fontAlgn="ctr"/>
                      <a:r>
                        <a:rPr lang="nn-NO" sz="1100" b="1" i="0" u="none" strike="noStrike" dirty="0">
                          <a:solidFill>
                            <a:srgbClr val="000000"/>
                          </a:solidFill>
                          <a:effectLst/>
                          <a:latin typeface="+mn-lt"/>
                          <a:ea typeface="等线" panose="02010600030101010101" pitchFamily="2" charset="-122"/>
                        </a:rPr>
                        <a:t>LTE_TN_NR_NTN_mob</a:t>
                      </a:r>
                      <a:endParaRPr lang="en-US" sz="1100" b="1" i="0" u="none" strike="noStrike" dirty="0">
                        <a:solidFill>
                          <a:srgbClr val="000000"/>
                        </a:solidFill>
                        <a:effectLst/>
                        <a:latin typeface="+mn-lt"/>
                        <a:ea typeface="等线" panose="02010600030101010101" pitchFamily="2" charset="-122"/>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fontAlgn="ctr"/>
                      <a:r>
                        <a:rPr lang="en-US" sz="900" b="1" i="0" u="none" strike="noStrike" dirty="0">
                          <a:solidFill>
                            <a:srgbClr val="000000"/>
                          </a:solidFill>
                          <a:effectLst/>
                          <a:latin typeface="+mn-lt"/>
                          <a:ea typeface="等线" panose="02010600030101010101" pitchFamily="2" charset="-122"/>
                        </a:rPr>
                        <a:t>FS_ NTN_OAM_Ph2</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a:endParaRPr lang="zh-CN" altLang="en-US" sz="900" b="1" dirty="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extLst>
                  <a:ext uri="{0D108BD9-81ED-4DB2-BD59-A6C34878D82A}">
                    <a16:rowId xmlns:a16="http://schemas.microsoft.com/office/drawing/2014/main" val="2718552970"/>
                  </a:ext>
                </a:extLst>
              </a:tr>
              <a:tr h="154394">
                <a:tc>
                  <a:txBody>
                    <a:bodyPr/>
                    <a:lstStyle/>
                    <a:p>
                      <a:pPr algn="ctr" fontAlgn="ctr"/>
                      <a:r>
                        <a:rPr lang="en-US" sz="1100" b="1" i="0" u="none" strike="noStrike" dirty="0">
                          <a:solidFill>
                            <a:srgbClr val="000000"/>
                          </a:solidFill>
                          <a:effectLst/>
                          <a:latin typeface="+mn-lt"/>
                          <a:ea typeface="等线" panose="02010600030101010101" pitchFamily="2" charset="-122"/>
                        </a:rPr>
                        <a:t>NR_ENDC_SON_MDT_Ph4</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fontAlgn="ctr"/>
                      <a:r>
                        <a:rPr lang="nn-NO" sz="900" b="1" i="0" u="none" strike="noStrike" dirty="0">
                          <a:solidFill>
                            <a:srgbClr val="000000"/>
                          </a:solidFill>
                          <a:effectLst/>
                          <a:latin typeface="+mn-lt"/>
                          <a:ea typeface="等线" panose="02010600030101010101" pitchFamily="2" charset="-122"/>
                        </a:rPr>
                        <a:t>PM_KPI_5G_Ph4</a:t>
                      </a:r>
                    </a:p>
                    <a:p>
                      <a:pPr algn="ctr" fontAlgn="ctr"/>
                      <a:r>
                        <a:rPr lang="nn-NO" sz="900" b="1" i="0" u="none" strike="noStrike" dirty="0">
                          <a:solidFill>
                            <a:srgbClr val="000000"/>
                          </a:solidFill>
                          <a:effectLst/>
                          <a:latin typeface="+mn-lt"/>
                          <a:ea typeface="等线" panose="02010600030101010101" pitchFamily="2" charset="-122"/>
                        </a:rPr>
                        <a:t>AdNRM_Ph3</a:t>
                      </a:r>
                    </a:p>
                    <a:p>
                      <a:pPr algn="ctr" fontAlgn="ctr"/>
                      <a:r>
                        <a:rPr lang="nn-NO" sz="900" b="1" i="0" u="none" strike="noStrike" dirty="0">
                          <a:solidFill>
                            <a:srgbClr val="000000"/>
                          </a:solidFill>
                          <a:effectLst/>
                          <a:latin typeface="+mn-lt"/>
                          <a:ea typeface="等线" panose="02010600030101010101" pitchFamily="2" charset="-122"/>
                        </a:rPr>
                        <a:t>TraceQoE_OAM</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endParaRPr lang="zh-CN" altLang="en-US" sz="900" b="1" dirty="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1067382115"/>
                  </a:ext>
                </a:extLst>
              </a:tr>
              <a:tr h="154394">
                <a:tc>
                  <a:txBody>
                    <a:bodyPr/>
                    <a:lstStyle/>
                    <a:p>
                      <a:pPr algn="ctr" fontAlgn="ctr"/>
                      <a:r>
                        <a:rPr lang="en-US" sz="1100" b="1" i="0" u="none" strike="noStrike" dirty="0">
                          <a:solidFill>
                            <a:srgbClr val="000000"/>
                          </a:solidFill>
                          <a:effectLst/>
                          <a:latin typeface="+mn-lt"/>
                          <a:ea typeface="等线" panose="02010600030101010101" pitchFamily="2" charset="-122"/>
                        </a:rPr>
                        <a:t>FS_NR_WAB_5GFemto</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fontAlgn="ctr"/>
                      <a:r>
                        <a:rPr lang="en-US" sz="900" b="1" i="0" u="none" strike="noStrike" dirty="0">
                          <a:solidFill>
                            <a:srgbClr val="000000"/>
                          </a:solidFill>
                          <a:effectLst/>
                          <a:latin typeface="+mn-lt"/>
                          <a:ea typeface="等线" panose="02010600030101010101" pitchFamily="2" charset="-122"/>
                        </a:rPr>
                        <a:t>NA</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lang="en-US" altLang="zh-CN" sz="900" b="1" dirty="0">
                          <a:solidFill>
                            <a:schemeClr val="tx1"/>
                          </a:solidFill>
                          <a:latin typeface="+mn-lt"/>
                        </a:rPr>
                        <a:t>NA</a:t>
                      </a:r>
                      <a:endParaRPr lang="zh-CN" altLang="en-US" sz="900" b="1"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2245780545"/>
                  </a:ext>
                </a:extLst>
              </a:tr>
              <a:tr h="0">
                <a:tc>
                  <a:txBody>
                    <a:bodyPr/>
                    <a:lstStyle/>
                    <a:p>
                      <a:pPr algn="ctr" fontAlgn="ctr"/>
                      <a:r>
                        <a:rPr lang="en-US" sz="1100" b="1" i="0" u="none" strike="noStrike" dirty="0" err="1">
                          <a:solidFill>
                            <a:srgbClr val="000000"/>
                          </a:solidFill>
                          <a:effectLst/>
                          <a:latin typeface="+mn-lt"/>
                          <a:ea typeface="等线" panose="02010600030101010101" pitchFamily="2" charset="-122"/>
                        </a:rPr>
                        <a:t>FS_NR_AIML_NGRAN_enh</a:t>
                      </a:r>
                      <a:endParaRPr lang="en-US" sz="1100" b="1" i="0" u="none" strike="noStrike" dirty="0">
                        <a:solidFill>
                          <a:srgbClr val="000000"/>
                        </a:solidFill>
                        <a:effectLst/>
                        <a:latin typeface="+mn-lt"/>
                        <a:ea typeface="等线" panose="02010600030101010101" pitchFamily="2" charset="-122"/>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CN" sz="900" b="1" kern="1200" dirty="0">
                          <a:solidFill>
                            <a:schemeClr val="tx1"/>
                          </a:solidFill>
                          <a:latin typeface="+mn-lt"/>
                          <a:ea typeface="+mn-ea"/>
                          <a:cs typeface="+mn-cs"/>
                        </a:rPr>
                        <a:t>FS_AIML_MGT_Ph2</a:t>
                      </a:r>
                    </a:p>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CN" sz="900" b="1" kern="1200" dirty="0">
                          <a:solidFill>
                            <a:schemeClr val="tx1"/>
                          </a:solidFill>
                          <a:latin typeface="+mn-lt"/>
                          <a:ea typeface="+mn-ea"/>
                          <a:cs typeface="+mn-cs"/>
                        </a:rPr>
                        <a:t>FS_Energy_OAM_Ph3</a:t>
                      </a:r>
                      <a:endParaRPr lang="zh-CN" altLang="en-US" sz="900" b="1" kern="1200" dirty="0">
                        <a:solidFill>
                          <a:schemeClr val="tx1"/>
                        </a:solidFill>
                        <a:highlight>
                          <a:srgbClr val="00FFFF"/>
                        </a:highlight>
                        <a:latin typeface="+mn-lt"/>
                        <a:ea typeface="+mn-ea"/>
                        <a:cs typeface="+mn-cs"/>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CN" altLang="en-US" sz="900" b="1" kern="1200" dirty="0">
                        <a:solidFill>
                          <a:schemeClr val="tx1"/>
                        </a:solidFill>
                        <a:highlight>
                          <a:srgbClr val="00FFFF"/>
                        </a:highligh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1160336468"/>
                  </a:ext>
                </a:extLst>
              </a:tr>
            </a:tbl>
          </a:graphicData>
        </a:graphic>
      </p:graphicFrame>
      <p:sp>
        <p:nvSpPr>
          <p:cNvPr id="5" name="Title 3">
            <a:extLst>
              <a:ext uri="{FF2B5EF4-FFF2-40B4-BE49-F238E27FC236}">
                <a16:creationId xmlns:a16="http://schemas.microsoft.com/office/drawing/2014/main" id="{81C2B227-1A38-42B5-B2B4-9060313A9388}"/>
              </a:ext>
            </a:extLst>
          </p:cNvPr>
          <p:cNvSpPr txBox="1">
            <a:spLocks/>
          </p:cNvSpPr>
          <p:nvPr/>
        </p:nvSpPr>
        <p:spPr bwMode="auto">
          <a:xfrm>
            <a:off x="487679" y="87498"/>
            <a:ext cx="10843568" cy="6000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200">
                <a:solidFill>
                  <a:srgbClr val="FF0000"/>
                </a:solidFill>
                <a:latin typeface="+mj-lt"/>
                <a:ea typeface="+mj-ea"/>
                <a:cs typeface="+mj-cs"/>
              </a:defRPr>
            </a:lvl1pPr>
            <a:lvl2pPr algn="ctr" rtl="0" eaLnBrk="0" fontAlgn="base" hangingPunct="0">
              <a:spcBef>
                <a:spcPct val="0"/>
              </a:spcBef>
              <a:spcAft>
                <a:spcPct val="0"/>
              </a:spcAft>
              <a:defRPr sz="4200">
                <a:solidFill>
                  <a:srgbClr val="FF0000"/>
                </a:solidFill>
                <a:latin typeface="Calibri" pitchFamily="34" charset="0"/>
              </a:defRPr>
            </a:lvl2pPr>
            <a:lvl3pPr algn="ctr" rtl="0" eaLnBrk="0" fontAlgn="base" hangingPunct="0">
              <a:spcBef>
                <a:spcPct val="0"/>
              </a:spcBef>
              <a:spcAft>
                <a:spcPct val="0"/>
              </a:spcAft>
              <a:defRPr sz="4200">
                <a:solidFill>
                  <a:srgbClr val="FF0000"/>
                </a:solidFill>
                <a:latin typeface="Calibri" pitchFamily="34" charset="0"/>
              </a:defRPr>
            </a:lvl3pPr>
            <a:lvl4pPr algn="ctr" rtl="0" eaLnBrk="0" fontAlgn="base" hangingPunct="0">
              <a:spcBef>
                <a:spcPct val="0"/>
              </a:spcBef>
              <a:spcAft>
                <a:spcPct val="0"/>
              </a:spcAft>
              <a:defRPr sz="4200">
                <a:solidFill>
                  <a:srgbClr val="FF0000"/>
                </a:solidFill>
                <a:latin typeface="Calibri" pitchFamily="34" charset="0"/>
              </a:defRPr>
            </a:lvl4pPr>
            <a:lvl5pPr algn="ctr" rtl="0" eaLnBrk="0" fontAlgn="base" hangingPunct="0">
              <a:spcBef>
                <a:spcPct val="0"/>
              </a:spcBef>
              <a:spcAft>
                <a:spcPct val="0"/>
              </a:spcAft>
              <a:defRPr sz="4200">
                <a:solidFill>
                  <a:srgbClr val="FF0000"/>
                </a:solidFill>
                <a:latin typeface="Calibri" pitchFamily="34" charset="0"/>
              </a:defRPr>
            </a:lvl5pPr>
            <a:lvl6pPr marL="609585" algn="ctr" rtl="0" eaLnBrk="0" fontAlgn="base" hangingPunct="0">
              <a:spcBef>
                <a:spcPct val="0"/>
              </a:spcBef>
              <a:spcAft>
                <a:spcPct val="0"/>
              </a:spcAft>
              <a:defRPr sz="4267">
                <a:solidFill>
                  <a:srgbClr val="FF0000"/>
                </a:solidFill>
                <a:latin typeface="Calibri" pitchFamily="34" charset="0"/>
              </a:defRPr>
            </a:lvl6pPr>
            <a:lvl7pPr marL="1219170" algn="ctr" rtl="0" eaLnBrk="0" fontAlgn="base" hangingPunct="0">
              <a:spcBef>
                <a:spcPct val="0"/>
              </a:spcBef>
              <a:spcAft>
                <a:spcPct val="0"/>
              </a:spcAft>
              <a:defRPr sz="4267">
                <a:solidFill>
                  <a:srgbClr val="FF0000"/>
                </a:solidFill>
                <a:latin typeface="Calibri" pitchFamily="34" charset="0"/>
              </a:defRPr>
            </a:lvl7pPr>
            <a:lvl8pPr marL="1828754" algn="ctr" rtl="0" eaLnBrk="0" fontAlgn="base" hangingPunct="0">
              <a:spcBef>
                <a:spcPct val="0"/>
              </a:spcBef>
              <a:spcAft>
                <a:spcPct val="0"/>
              </a:spcAft>
              <a:defRPr sz="4267">
                <a:solidFill>
                  <a:srgbClr val="FF0000"/>
                </a:solidFill>
                <a:latin typeface="Calibri" pitchFamily="34" charset="0"/>
              </a:defRPr>
            </a:lvl8pPr>
            <a:lvl9pPr marL="2438339" algn="ctr" rtl="0" eaLnBrk="0" fontAlgn="base" hangingPunct="0">
              <a:spcBef>
                <a:spcPct val="0"/>
              </a:spcBef>
              <a:spcAft>
                <a:spcPct val="0"/>
              </a:spcAft>
              <a:defRPr sz="4267">
                <a:solidFill>
                  <a:srgbClr val="FF0000"/>
                </a:solidFill>
                <a:latin typeface="Calibri" pitchFamily="34" charset="0"/>
              </a:defRPr>
            </a:lvl9pPr>
          </a:lstStyle>
          <a:p>
            <a:pPr lvl="0" algn="l"/>
            <a:r>
              <a:rPr kumimoji="0" lang="en-IE" sz="2800" b="0" i="0" u="none" strike="noStrike" kern="0" cap="none" spc="0" normalizeH="0" baseline="0" noProof="0" dirty="0">
                <a:ln>
                  <a:noFill/>
                </a:ln>
                <a:solidFill>
                  <a:srgbClr val="FF0000"/>
                </a:solidFill>
                <a:effectLst/>
                <a:uLnTx/>
                <a:uFillTx/>
                <a:latin typeface="Calibri"/>
                <a:ea typeface="+mj-ea"/>
                <a:cs typeface="+mj-cs"/>
              </a:rPr>
              <a:t>Summary of SA</a:t>
            </a:r>
            <a:r>
              <a:rPr kumimoji="0" lang="en-US" sz="2800" b="0" i="0" u="none" strike="noStrike" kern="0" cap="none" spc="0" normalizeH="0" baseline="0" noProof="0" dirty="0">
                <a:ln>
                  <a:noFill/>
                </a:ln>
                <a:solidFill>
                  <a:srgbClr val="FF0000"/>
                </a:solidFill>
                <a:effectLst/>
                <a:uLnTx/>
                <a:uFillTx/>
                <a:latin typeface="Calibri"/>
                <a:ea typeface="+mj-ea"/>
                <a:cs typeface="+mj-cs"/>
              </a:rPr>
              <a:t>5 Rel-19 management support to RAN1/2/3 features</a:t>
            </a:r>
            <a:endParaRPr kumimoji="0" lang="en-IE" sz="2800" b="0" i="0" u="none" strike="noStrike" kern="0" cap="none" spc="0" normalizeH="0" baseline="0" noProof="0" dirty="0">
              <a:ln>
                <a:noFill/>
              </a:ln>
              <a:solidFill>
                <a:srgbClr val="FF0000"/>
              </a:solidFill>
              <a:effectLst/>
              <a:uLnTx/>
              <a:uFillTx/>
              <a:latin typeface="Calibri"/>
              <a:ea typeface="+mj-ea"/>
              <a:cs typeface="+mj-cs"/>
            </a:endParaRPr>
          </a:p>
        </p:txBody>
      </p:sp>
      <p:sp>
        <p:nvSpPr>
          <p:cNvPr id="6" name="矩形 8">
            <a:extLst>
              <a:ext uri="{FF2B5EF4-FFF2-40B4-BE49-F238E27FC236}">
                <a16:creationId xmlns:a16="http://schemas.microsoft.com/office/drawing/2014/main" id="{E02FEF12-D26F-4FCB-A4DE-EA2736E3E91F}"/>
              </a:ext>
            </a:extLst>
          </p:cNvPr>
          <p:cNvSpPr/>
          <p:nvPr/>
        </p:nvSpPr>
        <p:spPr>
          <a:xfrm>
            <a:off x="9001704" y="759969"/>
            <a:ext cx="654050" cy="18415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100" dirty="0">
                <a:solidFill>
                  <a:schemeClr val="tx1"/>
                </a:solidFill>
              </a:rPr>
              <a:t>RAN1</a:t>
            </a:r>
            <a:endParaRPr lang="zh-CN" altLang="en-US" sz="1100" dirty="0">
              <a:solidFill>
                <a:schemeClr val="tx1"/>
              </a:solidFill>
            </a:endParaRPr>
          </a:p>
        </p:txBody>
      </p:sp>
      <p:sp>
        <p:nvSpPr>
          <p:cNvPr id="7" name="矩形 9">
            <a:extLst>
              <a:ext uri="{FF2B5EF4-FFF2-40B4-BE49-F238E27FC236}">
                <a16:creationId xmlns:a16="http://schemas.microsoft.com/office/drawing/2014/main" id="{B291CF1C-CFA6-4B50-BA10-8D0BF7B6E8D9}"/>
              </a:ext>
            </a:extLst>
          </p:cNvPr>
          <p:cNvSpPr/>
          <p:nvPr/>
        </p:nvSpPr>
        <p:spPr>
          <a:xfrm>
            <a:off x="9001704" y="1017176"/>
            <a:ext cx="654050" cy="18415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100" dirty="0">
                <a:solidFill>
                  <a:schemeClr val="tx1"/>
                </a:solidFill>
              </a:rPr>
              <a:t>RAN2</a:t>
            </a:r>
            <a:endParaRPr lang="zh-CN" altLang="en-US" sz="1100" dirty="0">
              <a:solidFill>
                <a:schemeClr val="tx1"/>
              </a:solidFill>
            </a:endParaRPr>
          </a:p>
        </p:txBody>
      </p:sp>
      <p:sp>
        <p:nvSpPr>
          <p:cNvPr id="8" name="矩形 10">
            <a:extLst>
              <a:ext uri="{FF2B5EF4-FFF2-40B4-BE49-F238E27FC236}">
                <a16:creationId xmlns:a16="http://schemas.microsoft.com/office/drawing/2014/main" id="{176E638B-E9DF-4C24-9579-5D5031538BA2}"/>
              </a:ext>
            </a:extLst>
          </p:cNvPr>
          <p:cNvSpPr/>
          <p:nvPr/>
        </p:nvSpPr>
        <p:spPr>
          <a:xfrm>
            <a:off x="9001704" y="1274383"/>
            <a:ext cx="654050" cy="18415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100" dirty="0">
                <a:solidFill>
                  <a:schemeClr val="tx1"/>
                </a:solidFill>
              </a:rPr>
              <a:t>RAN3</a:t>
            </a:r>
            <a:endParaRPr lang="zh-CN" altLang="en-US" sz="1100" dirty="0">
              <a:solidFill>
                <a:schemeClr val="tx1"/>
              </a:solidFill>
            </a:endParaRPr>
          </a:p>
        </p:txBody>
      </p:sp>
      <p:sp>
        <p:nvSpPr>
          <p:cNvPr id="9" name="TextBox 8">
            <a:extLst>
              <a:ext uri="{FF2B5EF4-FFF2-40B4-BE49-F238E27FC236}">
                <a16:creationId xmlns:a16="http://schemas.microsoft.com/office/drawing/2014/main" id="{75102880-6805-470B-8CF0-B34EE0DA9B01}"/>
              </a:ext>
            </a:extLst>
          </p:cNvPr>
          <p:cNvSpPr txBox="1"/>
          <p:nvPr/>
        </p:nvSpPr>
        <p:spPr>
          <a:xfrm>
            <a:off x="4950420" y="1166842"/>
            <a:ext cx="6887758" cy="4524315"/>
          </a:xfrm>
          <a:prstGeom prst="rect">
            <a:avLst/>
          </a:prstGeom>
          <a:noFill/>
        </p:spPr>
        <p:txBody>
          <a:bodyPr wrap="square" rtlCol="0">
            <a:spAutoFit/>
          </a:bodyPr>
          <a:lstStyle/>
          <a:p>
            <a:r>
              <a:rPr lang="en-US" altLang="zh-CN" sz="1200" b="1" dirty="0">
                <a:latin typeface="+mn-lt"/>
                <a:cs typeface="Calibri" panose="020F0502020204030204" pitchFamily="34" charset="0"/>
              </a:rPr>
              <a:t>OAM Summary:</a:t>
            </a:r>
          </a:p>
          <a:p>
            <a:r>
              <a:rPr lang="en-US" altLang="zh-CN" sz="1200" b="1" dirty="0">
                <a:latin typeface="+mn-lt"/>
                <a:cs typeface="Calibri" panose="020F0502020204030204" pitchFamily="34" charset="0"/>
              </a:rPr>
              <a:t>RAN1: </a:t>
            </a:r>
          </a:p>
          <a:p>
            <a:r>
              <a:rPr lang="en-US" altLang="zh-CN" sz="1200" dirty="0">
                <a:latin typeface="+mn-lt"/>
                <a:cs typeface="Calibri" panose="020F0502020204030204" pitchFamily="34" charset="0"/>
              </a:rPr>
              <a:t>1. The following features, there are no extra management standardization support identified so far:</a:t>
            </a:r>
          </a:p>
          <a:p>
            <a:pPr marL="285750" indent="-285750" fontAlgn="ctr">
              <a:buFont typeface="Wingdings" panose="05000000000000000000" pitchFamily="2" charset="2"/>
              <a:buChar char="Ø"/>
            </a:pPr>
            <a:r>
              <a:rPr lang="en-US" altLang="zh-CN" sz="1200" dirty="0">
                <a:latin typeface="+mn-lt"/>
                <a:cs typeface="Calibri" panose="020F0502020204030204" pitchFamily="34" charset="0"/>
              </a:rPr>
              <a:t>NR_MIMO_ph5-Core</a:t>
            </a:r>
          </a:p>
          <a:p>
            <a:pPr marL="285750" indent="-285750" fontAlgn="ctr">
              <a:buFont typeface="Wingdings" panose="05000000000000000000" pitchFamily="2" charset="2"/>
              <a:buChar char="Ø"/>
            </a:pPr>
            <a:r>
              <a:rPr lang="en-US" altLang="zh-CN" sz="1200" dirty="0">
                <a:solidFill>
                  <a:srgbClr val="000000"/>
                </a:solidFill>
                <a:latin typeface="+mn-lt"/>
                <a:cs typeface="Calibri" panose="020F0502020204030204" pitchFamily="34" charset="0"/>
              </a:rPr>
              <a:t>FS_NR_7_24GHz_CHmod</a:t>
            </a:r>
            <a:endParaRPr lang="zh-CN" altLang="zh-CN" sz="1200" dirty="0">
              <a:latin typeface="+mn-lt"/>
              <a:cs typeface="Calibri" panose="020F0502020204030204" pitchFamily="34" charset="0"/>
            </a:endParaRPr>
          </a:p>
          <a:p>
            <a:pPr marL="285750" indent="-285750" fontAlgn="ctr">
              <a:buFont typeface="Wingdings" panose="05000000000000000000" pitchFamily="2" charset="2"/>
              <a:buChar char="Ø"/>
            </a:pPr>
            <a:r>
              <a:rPr lang="en-US" altLang="zh-CN" sz="1200" dirty="0">
                <a:solidFill>
                  <a:srgbClr val="000000"/>
                </a:solidFill>
                <a:latin typeface="+mn-lt"/>
                <a:cs typeface="Calibri" panose="020F0502020204030204" pitchFamily="34" charset="0"/>
              </a:rPr>
              <a:t>NR_MIMO_Ph5</a:t>
            </a:r>
          </a:p>
          <a:p>
            <a:pPr marL="285750" indent="-285750" fontAlgn="ctr">
              <a:buFont typeface="Wingdings" panose="05000000000000000000" pitchFamily="2" charset="2"/>
              <a:buChar char="Ø"/>
            </a:pPr>
            <a:r>
              <a:rPr lang="en-US" altLang="zh-CN" sz="1200" dirty="0" err="1">
                <a:solidFill>
                  <a:srgbClr val="000000"/>
                </a:solidFill>
                <a:latin typeface="+mn-lt"/>
                <a:cs typeface="Calibri" panose="020F0502020204030204" pitchFamily="34" charset="0"/>
              </a:rPr>
              <a:t>Netw_Energy_NR_enh</a:t>
            </a:r>
            <a:r>
              <a:rPr lang="en-US" altLang="zh-CN" sz="1200" dirty="0">
                <a:solidFill>
                  <a:srgbClr val="000000"/>
                </a:solidFill>
                <a:latin typeface="+mn-lt"/>
                <a:cs typeface="Calibri" panose="020F0502020204030204" pitchFamily="34" charset="0"/>
              </a:rPr>
              <a:t>-Core</a:t>
            </a:r>
          </a:p>
          <a:p>
            <a:pPr marL="285750" indent="-285750" fontAlgn="ctr">
              <a:buFont typeface="Wingdings" panose="05000000000000000000" pitchFamily="2" charset="2"/>
              <a:buChar char="Ø"/>
            </a:pPr>
            <a:r>
              <a:rPr lang="en-US" altLang="zh-CN" sz="1200" dirty="0" err="1">
                <a:solidFill>
                  <a:srgbClr val="000000"/>
                </a:solidFill>
                <a:latin typeface="+mn-lt"/>
                <a:cs typeface="Calibri" panose="020F0502020204030204" pitchFamily="34" charset="0"/>
              </a:rPr>
              <a:t>NR_AIML_air</a:t>
            </a:r>
            <a:r>
              <a:rPr lang="en-US" altLang="zh-CN" sz="1200" dirty="0">
                <a:solidFill>
                  <a:srgbClr val="000000"/>
                </a:solidFill>
                <a:latin typeface="+mn-lt"/>
                <a:cs typeface="Calibri" panose="020F0502020204030204" pitchFamily="34" charset="0"/>
              </a:rPr>
              <a:t>-Core</a:t>
            </a:r>
          </a:p>
          <a:p>
            <a:pPr marL="285750" indent="-285750" fontAlgn="ctr">
              <a:buFont typeface="Wingdings" panose="05000000000000000000" pitchFamily="2" charset="2"/>
              <a:buChar char="Ø"/>
            </a:pPr>
            <a:r>
              <a:rPr lang="en-US" altLang="zh-CN" sz="1200" dirty="0" err="1">
                <a:latin typeface="+mn-lt"/>
                <a:cs typeface="Calibri" panose="020F0502020204030204" pitchFamily="34" charset="0"/>
              </a:rPr>
              <a:t>NR_duplex_evo</a:t>
            </a:r>
            <a:endParaRPr lang="zh-CN" altLang="zh-CN" sz="1200" dirty="0">
              <a:latin typeface="+mn-lt"/>
              <a:cs typeface="Calibri" panose="020F0502020204030204" pitchFamily="34" charset="0"/>
            </a:endParaRPr>
          </a:p>
          <a:p>
            <a:r>
              <a:rPr lang="en-US" altLang="zh-CN" sz="1200" b="1" dirty="0">
                <a:solidFill>
                  <a:srgbClr val="FF0000"/>
                </a:solidFill>
                <a:latin typeface="+mn-lt"/>
                <a:cs typeface="Calibri" panose="020F0502020204030204" pitchFamily="34" charset="0"/>
              </a:rPr>
              <a:t>2. The following features, need to check whether OAM support are needed in Reld-19. </a:t>
            </a:r>
          </a:p>
          <a:p>
            <a:pPr marL="171450" indent="-171450">
              <a:buFont typeface="Wingdings" panose="05000000000000000000" pitchFamily="2" charset="2"/>
              <a:buChar char="Ø"/>
            </a:pPr>
            <a:r>
              <a:rPr lang="en-US" altLang="zh-CN" sz="1200" dirty="0" err="1">
                <a:solidFill>
                  <a:srgbClr val="FF0000"/>
                </a:solidFill>
                <a:latin typeface="+mn-lt"/>
                <a:cs typeface="Calibri" panose="020F0502020204030204" pitchFamily="34" charset="0"/>
              </a:rPr>
              <a:t>FS_Sensing_NR</a:t>
            </a:r>
            <a:endParaRPr lang="en-US" altLang="zh-CN" sz="1200" dirty="0">
              <a:solidFill>
                <a:srgbClr val="FF0000"/>
              </a:solidFill>
              <a:latin typeface="+mn-lt"/>
              <a:cs typeface="Calibri" panose="020F0502020204030204" pitchFamily="34" charset="0"/>
            </a:endParaRPr>
          </a:p>
          <a:p>
            <a:pPr marL="171450" indent="-171450">
              <a:buFont typeface="Wingdings" panose="05000000000000000000" pitchFamily="2" charset="2"/>
              <a:buChar char="Ø"/>
            </a:pPr>
            <a:r>
              <a:rPr lang="en-US" altLang="zh-CN" sz="1200" dirty="0">
                <a:solidFill>
                  <a:srgbClr val="FF0000"/>
                </a:solidFill>
                <a:latin typeface="+mn-lt"/>
                <a:cs typeface="Calibri" panose="020F0502020204030204" pitchFamily="34" charset="0"/>
              </a:rPr>
              <a:t>NR_LPWUS-Core</a:t>
            </a:r>
          </a:p>
          <a:p>
            <a:pPr marL="171450" indent="-171450">
              <a:buFont typeface="Wingdings" panose="05000000000000000000" pitchFamily="2" charset="2"/>
              <a:buChar char="Ø"/>
            </a:pPr>
            <a:r>
              <a:rPr lang="en-US" altLang="zh-CN" sz="1200" dirty="0" err="1">
                <a:solidFill>
                  <a:srgbClr val="FF0000"/>
                </a:solidFill>
                <a:latin typeface="+mn-lt"/>
                <a:cs typeface="Calibri" panose="020F0502020204030204" pitchFamily="34" charset="0"/>
              </a:rPr>
              <a:t>FS_Ambient_IoT_solutions</a:t>
            </a:r>
            <a:endParaRPr lang="en-US" altLang="zh-CN" sz="1200" dirty="0">
              <a:solidFill>
                <a:srgbClr val="FF0000"/>
              </a:solidFill>
              <a:latin typeface="+mn-lt"/>
              <a:cs typeface="Calibri" panose="020F0502020204030204" pitchFamily="34" charset="0"/>
            </a:endParaRPr>
          </a:p>
          <a:p>
            <a:endParaRPr lang="en-US" altLang="zh-CN" sz="1200" dirty="0">
              <a:latin typeface="+mn-lt"/>
              <a:cs typeface="Calibri" panose="020F0502020204030204" pitchFamily="34" charset="0"/>
            </a:endParaRPr>
          </a:p>
          <a:p>
            <a:r>
              <a:rPr lang="en-US" altLang="zh-CN" sz="1200" b="1" dirty="0">
                <a:latin typeface="+mn-lt"/>
                <a:cs typeface="Calibri" panose="020F0502020204030204" pitchFamily="34" charset="0"/>
              </a:rPr>
              <a:t>RAN2: </a:t>
            </a:r>
          </a:p>
          <a:p>
            <a:r>
              <a:rPr lang="en-US" altLang="zh-CN" sz="1200" dirty="0">
                <a:latin typeface="+mn-lt"/>
                <a:cs typeface="Calibri" panose="020F0502020204030204" pitchFamily="34" charset="0"/>
              </a:rPr>
              <a:t>1. The following features, there are no extra management standardization support identified so far:</a:t>
            </a:r>
          </a:p>
          <a:p>
            <a:pPr marL="171450" indent="-171450">
              <a:buFont typeface="Wingdings" panose="05000000000000000000" pitchFamily="2" charset="2"/>
              <a:buChar char="Ø"/>
            </a:pPr>
            <a:r>
              <a:rPr lang="en-US" altLang="zh-CN" sz="1200" dirty="0" err="1">
                <a:latin typeface="+mn-lt"/>
                <a:cs typeface="Calibri" panose="020F0502020204030204" pitchFamily="34" charset="0"/>
              </a:rPr>
              <a:t>FS_NR_AIML_Mob</a:t>
            </a:r>
            <a:endParaRPr lang="en-US" altLang="zh-CN" sz="1200" dirty="0">
              <a:latin typeface="+mn-lt"/>
              <a:cs typeface="Calibri" panose="020F0502020204030204" pitchFamily="34" charset="0"/>
            </a:endParaRPr>
          </a:p>
          <a:p>
            <a:pPr marL="171450" indent="-171450">
              <a:buFont typeface="Wingdings" panose="05000000000000000000" pitchFamily="2" charset="2"/>
              <a:buChar char="Ø"/>
            </a:pPr>
            <a:r>
              <a:rPr lang="en-US" altLang="zh-CN" sz="1200" dirty="0">
                <a:latin typeface="+mn-lt"/>
                <a:cs typeface="Calibri" panose="020F0502020204030204" pitchFamily="34" charset="0"/>
              </a:rPr>
              <a:t>NR_XR_Ph3-Core</a:t>
            </a:r>
          </a:p>
          <a:p>
            <a:endParaRPr lang="en-US" altLang="zh-CN" sz="1200" dirty="0">
              <a:latin typeface="+mn-lt"/>
              <a:cs typeface="Calibri" panose="020F0502020204030204" pitchFamily="34" charset="0"/>
            </a:endParaRPr>
          </a:p>
          <a:p>
            <a:pPr lvl="0"/>
            <a:r>
              <a:rPr lang="en-US" altLang="zh-CN" sz="1200" b="1" dirty="0">
                <a:latin typeface="+mn-lt"/>
                <a:cs typeface="Calibri" panose="020F0502020204030204" pitchFamily="34" charset="0"/>
              </a:rPr>
              <a:t>RAN3:</a:t>
            </a:r>
          </a:p>
          <a:p>
            <a:r>
              <a:rPr lang="en-US" altLang="zh-CN" sz="1200" dirty="0">
                <a:latin typeface="+mn-lt"/>
                <a:cs typeface="Calibri" panose="020F0502020204030204" pitchFamily="34" charset="0"/>
              </a:rPr>
              <a:t>1. The following features, there are no extra management standardization support identified so far:</a:t>
            </a:r>
          </a:p>
          <a:p>
            <a:pPr marL="171450" indent="-171450">
              <a:buFont typeface="Wingdings" panose="05000000000000000000" pitchFamily="2" charset="2"/>
              <a:buChar char="Ø"/>
            </a:pPr>
            <a:r>
              <a:rPr lang="en-US" altLang="zh-CN" sz="1200" dirty="0">
                <a:latin typeface="+mn-lt"/>
                <a:cs typeface="Calibri" panose="020F0502020204030204" pitchFamily="34" charset="0"/>
              </a:rPr>
              <a:t>FS_NR_WAB_5GFemto</a:t>
            </a:r>
          </a:p>
          <a:p>
            <a:endParaRPr lang="en-US" altLang="zh-CN" sz="1200" dirty="0">
              <a:solidFill>
                <a:srgbClr val="FF0000"/>
              </a:solidFill>
              <a:latin typeface="+mn-lt"/>
              <a:cs typeface="Calibri" panose="020F0502020204030204" pitchFamily="34" charset="0"/>
            </a:endParaRPr>
          </a:p>
          <a:p>
            <a:pPr lvl="0"/>
            <a:r>
              <a:rPr lang="en-US" altLang="zh-CN" sz="1200" b="1" dirty="0">
                <a:solidFill>
                  <a:prstClr val="black"/>
                </a:solidFill>
                <a:latin typeface="Calibri"/>
                <a:cs typeface="Calibri" panose="020F0502020204030204" pitchFamily="34" charset="0"/>
              </a:rPr>
              <a:t>CH Summary: </a:t>
            </a:r>
            <a:r>
              <a:rPr lang="en-US" altLang="zh-CN" sz="1200" dirty="0">
                <a:latin typeface="+mn-lt"/>
                <a:cs typeface="Calibri" panose="020F0502020204030204" pitchFamily="34" charset="0"/>
              </a:rPr>
              <a:t>There are no extra CH features related to RAN features.</a:t>
            </a:r>
          </a:p>
        </p:txBody>
      </p:sp>
      <p:sp>
        <p:nvSpPr>
          <p:cNvPr id="11" name="TextBox 10">
            <a:extLst>
              <a:ext uri="{FF2B5EF4-FFF2-40B4-BE49-F238E27FC236}">
                <a16:creationId xmlns:a16="http://schemas.microsoft.com/office/drawing/2014/main" id="{A846BB2A-1A21-43F4-B89B-04655DC91592}"/>
              </a:ext>
            </a:extLst>
          </p:cNvPr>
          <p:cNvSpPr txBox="1"/>
          <p:nvPr/>
        </p:nvSpPr>
        <p:spPr>
          <a:xfrm rot="21008097">
            <a:off x="9182910" y="5729492"/>
            <a:ext cx="2851537" cy="430887"/>
          </a:xfrm>
          <a:prstGeom prst="rect">
            <a:avLst/>
          </a:prstGeom>
          <a:solidFill>
            <a:srgbClr val="FFFF00"/>
          </a:solidFill>
        </p:spPr>
        <p:txBody>
          <a:bodyPr wrap="square" rtlCol="0">
            <a:spAutoFit/>
          </a:bodyPr>
          <a:lstStyle>
            <a:defPPr>
              <a:defRPr lang="zh-CN"/>
            </a:defPPr>
            <a:lvl1pPr>
              <a:defRPr sz="1100" b="1">
                <a:latin typeface="Calibri" panose="020F0502020204030204" pitchFamily="34" charset="0"/>
                <a:cs typeface="Calibri" panose="020F0502020204030204" pitchFamily="34" charset="0"/>
              </a:defRPr>
            </a:lvl1pPr>
          </a:lstStyle>
          <a:p>
            <a:r>
              <a:rPr lang="en-US" altLang="zh-CN" dirty="0">
                <a:solidFill>
                  <a:srgbClr val="FF0000"/>
                </a:solidFill>
              </a:rPr>
              <a:t>The content of this slides is to be updated based on working progress </a:t>
            </a:r>
            <a:endParaRPr lang="zh-CN" altLang="en-US" dirty="0">
              <a:solidFill>
                <a:srgbClr val="FF0000"/>
              </a:solidFill>
              <a:highlight>
                <a:srgbClr val="00FFFF"/>
              </a:highlight>
            </a:endParaRPr>
          </a:p>
        </p:txBody>
      </p:sp>
    </p:spTree>
    <p:extLst>
      <p:ext uri="{BB962C8B-B14F-4D97-AF65-F5344CB8AC3E}">
        <p14:creationId xmlns:p14="http://schemas.microsoft.com/office/powerpoint/2010/main" val="3042416233"/>
      </p:ext>
    </p:extLst>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7FE0697-EF75-4701-BD4E-F5E88CD372ED}"/>
              </a:ext>
            </a:extLst>
          </p:cNvPr>
          <p:cNvSpPr txBox="1">
            <a:spLocks/>
          </p:cNvSpPr>
          <p:nvPr/>
        </p:nvSpPr>
        <p:spPr bwMode="auto">
          <a:xfrm>
            <a:off x="533728" y="219077"/>
            <a:ext cx="10519708" cy="6000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200">
                <a:solidFill>
                  <a:srgbClr val="FF0000"/>
                </a:solidFill>
                <a:latin typeface="+mj-lt"/>
                <a:ea typeface="+mj-ea"/>
                <a:cs typeface="+mj-cs"/>
              </a:defRPr>
            </a:lvl1pPr>
            <a:lvl2pPr algn="ctr" rtl="0" eaLnBrk="0" fontAlgn="base" hangingPunct="0">
              <a:spcBef>
                <a:spcPct val="0"/>
              </a:spcBef>
              <a:spcAft>
                <a:spcPct val="0"/>
              </a:spcAft>
              <a:defRPr sz="4200">
                <a:solidFill>
                  <a:srgbClr val="FF0000"/>
                </a:solidFill>
                <a:latin typeface="Calibri" pitchFamily="34" charset="0"/>
              </a:defRPr>
            </a:lvl2pPr>
            <a:lvl3pPr algn="ctr" rtl="0" eaLnBrk="0" fontAlgn="base" hangingPunct="0">
              <a:spcBef>
                <a:spcPct val="0"/>
              </a:spcBef>
              <a:spcAft>
                <a:spcPct val="0"/>
              </a:spcAft>
              <a:defRPr sz="4200">
                <a:solidFill>
                  <a:srgbClr val="FF0000"/>
                </a:solidFill>
                <a:latin typeface="Calibri" pitchFamily="34" charset="0"/>
              </a:defRPr>
            </a:lvl3pPr>
            <a:lvl4pPr algn="ctr" rtl="0" eaLnBrk="0" fontAlgn="base" hangingPunct="0">
              <a:spcBef>
                <a:spcPct val="0"/>
              </a:spcBef>
              <a:spcAft>
                <a:spcPct val="0"/>
              </a:spcAft>
              <a:defRPr sz="4200">
                <a:solidFill>
                  <a:srgbClr val="FF0000"/>
                </a:solidFill>
                <a:latin typeface="Calibri" pitchFamily="34" charset="0"/>
              </a:defRPr>
            </a:lvl4pPr>
            <a:lvl5pPr algn="ctr" rtl="0" eaLnBrk="0" fontAlgn="base" hangingPunct="0">
              <a:spcBef>
                <a:spcPct val="0"/>
              </a:spcBef>
              <a:spcAft>
                <a:spcPct val="0"/>
              </a:spcAft>
              <a:defRPr sz="4200">
                <a:solidFill>
                  <a:srgbClr val="FF0000"/>
                </a:solidFill>
                <a:latin typeface="Calibri" pitchFamily="34" charset="0"/>
              </a:defRPr>
            </a:lvl5pPr>
            <a:lvl6pPr marL="609585" algn="ctr" rtl="0" eaLnBrk="0" fontAlgn="base" hangingPunct="0">
              <a:spcBef>
                <a:spcPct val="0"/>
              </a:spcBef>
              <a:spcAft>
                <a:spcPct val="0"/>
              </a:spcAft>
              <a:defRPr sz="4267">
                <a:solidFill>
                  <a:srgbClr val="FF0000"/>
                </a:solidFill>
                <a:latin typeface="Calibri" pitchFamily="34" charset="0"/>
              </a:defRPr>
            </a:lvl6pPr>
            <a:lvl7pPr marL="1219170" algn="ctr" rtl="0" eaLnBrk="0" fontAlgn="base" hangingPunct="0">
              <a:spcBef>
                <a:spcPct val="0"/>
              </a:spcBef>
              <a:spcAft>
                <a:spcPct val="0"/>
              </a:spcAft>
              <a:defRPr sz="4267">
                <a:solidFill>
                  <a:srgbClr val="FF0000"/>
                </a:solidFill>
                <a:latin typeface="Calibri" pitchFamily="34" charset="0"/>
              </a:defRPr>
            </a:lvl7pPr>
            <a:lvl8pPr marL="1828754" algn="ctr" rtl="0" eaLnBrk="0" fontAlgn="base" hangingPunct="0">
              <a:spcBef>
                <a:spcPct val="0"/>
              </a:spcBef>
              <a:spcAft>
                <a:spcPct val="0"/>
              </a:spcAft>
              <a:defRPr sz="4267">
                <a:solidFill>
                  <a:srgbClr val="FF0000"/>
                </a:solidFill>
                <a:latin typeface="Calibri" pitchFamily="34" charset="0"/>
              </a:defRPr>
            </a:lvl8pPr>
            <a:lvl9pPr marL="2438339" algn="ctr" rtl="0" eaLnBrk="0" fontAlgn="base" hangingPunct="0">
              <a:spcBef>
                <a:spcPct val="0"/>
              </a:spcBef>
              <a:spcAft>
                <a:spcPct val="0"/>
              </a:spcAft>
              <a:defRPr sz="4267">
                <a:solidFill>
                  <a:srgbClr val="FF0000"/>
                </a:solidFill>
                <a:latin typeface="Calibri"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IE" sz="3600" b="0" i="0" u="none" strike="noStrike" kern="0" cap="none" spc="0" normalizeH="0" baseline="0" noProof="0" dirty="0">
                <a:ln>
                  <a:noFill/>
                </a:ln>
                <a:solidFill>
                  <a:srgbClr val="FF0000"/>
                </a:solidFill>
                <a:effectLst/>
                <a:uLnTx/>
                <a:uFillTx/>
                <a:latin typeface="Calibri"/>
                <a:ea typeface="+mj-ea"/>
                <a:cs typeface="+mj-cs"/>
              </a:rPr>
              <a:t>SA</a:t>
            </a:r>
            <a:r>
              <a:rPr kumimoji="0" lang="en-US" sz="3600" b="0" i="0" u="none" strike="noStrike" kern="0" cap="none" spc="0" normalizeH="0" baseline="0" noProof="0" dirty="0">
                <a:ln>
                  <a:noFill/>
                </a:ln>
                <a:solidFill>
                  <a:srgbClr val="FF0000"/>
                </a:solidFill>
                <a:effectLst/>
                <a:uLnTx/>
                <a:uFillTx/>
                <a:latin typeface="Calibri"/>
                <a:ea typeface="+mj-ea"/>
                <a:cs typeface="+mj-cs"/>
              </a:rPr>
              <a:t>5 Rel-19 </a:t>
            </a:r>
            <a:r>
              <a:rPr kumimoji="0" lang="en-IE" sz="3600" b="0" i="0" u="none" strike="noStrike" kern="0" cap="none" spc="0" normalizeH="0" baseline="0" noProof="0" dirty="0">
                <a:ln>
                  <a:noFill/>
                </a:ln>
                <a:solidFill>
                  <a:srgbClr val="FF0000"/>
                </a:solidFill>
                <a:effectLst/>
                <a:uLnTx/>
                <a:uFillTx/>
                <a:latin typeface="Calibri"/>
                <a:ea typeface="+mj-ea"/>
                <a:cs typeface="+mj-cs"/>
              </a:rPr>
              <a:t>topics relation to other WGs </a:t>
            </a:r>
            <a:r>
              <a:rPr kumimoji="0" lang="en-US" sz="3600" b="0" i="0" u="none" strike="noStrike" kern="0" cap="none" spc="0" normalizeH="0" baseline="0" noProof="0" dirty="0">
                <a:ln>
                  <a:noFill/>
                </a:ln>
                <a:solidFill>
                  <a:srgbClr val="FF0000"/>
                </a:solidFill>
                <a:effectLst/>
                <a:uLnTx/>
                <a:uFillTx/>
                <a:latin typeface="Calibri"/>
                <a:ea typeface="+mj-ea"/>
                <a:cs typeface="+mj-cs"/>
              </a:rPr>
              <a:t>(OAM)</a:t>
            </a:r>
            <a:endParaRPr kumimoji="0" lang="en-IE" sz="3600" b="0" i="0" u="none" strike="noStrike" kern="0" cap="none" spc="0" normalizeH="0" baseline="0" noProof="0" dirty="0">
              <a:ln>
                <a:noFill/>
              </a:ln>
              <a:solidFill>
                <a:srgbClr val="FF0000"/>
              </a:solidFill>
              <a:effectLst/>
              <a:uLnTx/>
              <a:uFillTx/>
              <a:latin typeface="Calibri"/>
              <a:ea typeface="+mj-ea"/>
              <a:cs typeface="+mj-cs"/>
            </a:endParaRPr>
          </a:p>
        </p:txBody>
      </p:sp>
      <p:graphicFrame>
        <p:nvGraphicFramePr>
          <p:cNvPr id="5" name="Table 5">
            <a:extLst>
              <a:ext uri="{FF2B5EF4-FFF2-40B4-BE49-F238E27FC236}">
                <a16:creationId xmlns:a16="http://schemas.microsoft.com/office/drawing/2014/main" id="{E066CD8E-A926-4146-94C1-896909DB6753}"/>
              </a:ext>
            </a:extLst>
          </p:cNvPr>
          <p:cNvGraphicFramePr>
            <a:graphicFrameLocks noGrp="1"/>
          </p:cNvGraphicFramePr>
          <p:nvPr>
            <p:extLst>
              <p:ext uri="{D42A27DB-BD31-4B8C-83A1-F6EECF244321}">
                <p14:modId xmlns:p14="http://schemas.microsoft.com/office/powerpoint/2010/main" val="3562444149"/>
              </p:ext>
            </p:extLst>
          </p:nvPr>
        </p:nvGraphicFramePr>
        <p:xfrm>
          <a:off x="224818" y="819151"/>
          <a:ext cx="11742363" cy="5484599"/>
        </p:xfrm>
        <a:graphic>
          <a:graphicData uri="http://schemas.openxmlformats.org/drawingml/2006/table">
            <a:tbl>
              <a:tblPr firstRow="1" bandRow="1"/>
              <a:tblGrid>
                <a:gridCol w="785064">
                  <a:extLst>
                    <a:ext uri="{9D8B030D-6E8A-4147-A177-3AD203B41FA5}">
                      <a16:colId xmlns:a16="http://schemas.microsoft.com/office/drawing/2014/main" val="4071695017"/>
                    </a:ext>
                  </a:extLst>
                </a:gridCol>
                <a:gridCol w="1148928">
                  <a:extLst>
                    <a:ext uri="{9D8B030D-6E8A-4147-A177-3AD203B41FA5}">
                      <a16:colId xmlns:a16="http://schemas.microsoft.com/office/drawing/2014/main" val="3614201570"/>
                    </a:ext>
                  </a:extLst>
                </a:gridCol>
                <a:gridCol w="1011558">
                  <a:extLst>
                    <a:ext uri="{9D8B030D-6E8A-4147-A177-3AD203B41FA5}">
                      <a16:colId xmlns:a16="http://schemas.microsoft.com/office/drawing/2014/main" val="3327203166"/>
                    </a:ext>
                  </a:extLst>
                </a:gridCol>
                <a:gridCol w="968550">
                  <a:extLst>
                    <a:ext uri="{9D8B030D-6E8A-4147-A177-3AD203B41FA5}">
                      <a16:colId xmlns:a16="http://schemas.microsoft.com/office/drawing/2014/main" val="3630350376"/>
                    </a:ext>
                  </a:extLst>
                </a:gridCol>
                <a:gridCol w="710470">
                  <a:extLst>
                    <a:ext uri="{9D8B030D-6E8A-4147-A177-3AD203B41FA5}">
                      <a16:colId xmlns:a16="http://schemas.microsoft.com/office/drawing/2014/main" val="3202688"/>
                    </a:ext>
                  </a:extLst>
                </a:gridCol>
                <a:gridCol w="710470">
                  <a:extLst>
                    <a:ext uri="{9D8B030D-6E8A-4147-A177-3AD203B41FA5}">
                      <a16:colId xmlns:a16="http://schemas.microsoft.com/office/drawing/2014/main" val="1560111670"/>
                    </a:ext>
                  </a:extLst>
                </a:gridCol>
                <a:gridCol w="710470">
                  <a:extLst>
                    <a:ext uri="{9D8B030D-6E8A-4147-A177-3AD203B41FA5}">
                      <a16:colId xmlns:a16="http://schemas.microsoft.com/office/drawing/2014/main" val="1913383577"/>
                    </a:ext>
                  </a:extLst>
                </a:gridCol>
                <a:gridCol w="757413">
                  <a:extLst>
                    <a:ext uri="{9D8B030D-6E8A-4147-A177-3AD203B41FA5}">
                      <a16:colId xmlns:a16="http://schemas.microsoft.com/office/drawing/2014/main" val="3584294532"/>
                    </a:ext>
                  </a:extLst>
                </a:gridCol>
                <a:gridCol w="852893">
                  <a:extLst>
                    <a:ext uri="{9D8B030D-6E8A-4147-A177-3AD203B41FA5}">
                      <a16:colId xmlns:a16="http://schemas.microsoft.com/office/drawing/2014/main" val="790597164"/>
                    </a:ext>
                  </a:extLst>
                </a:gridCol>
                <a:gridCol w="1332171">
                  <a:extLst>
                    <a:ext uri="{9D8B030D-6E8A-4147-A177-3AD203B41FA5}">
                      <a16:colId xmlns:a16="http://schemas.microsoft.com/office/drawing/2014/main" val="2567962841"/>
                    </a:ext>
                  </a:extLst>
                </a:gridCol>
                <a:gridCol w="974109">
                  <a:extLst>
                    <a:ext uri="{9D8B030D-6E8A-4147-A177-3AD203B41FA5}">
                      <a16:colId xmlns:a16="http://schemas.microsoft.com/office/drawing/2014/main" val="105663574"/>
                    </a:ext>
                  </a:extLst>
                </a:gridCol>
                <a:gridCol w="1780267">
                  <a:extLst>
                    <a:ext uri="{9D8B030D-6E8A-4147-A177-3AD203B41FA5}">
                      <a16:colId xmlns:a16="http://schemas.microsoft.com/office/drawing/2014/main" val="4221935209"/>
                    </a:ext>
                  </a:extLst>
                </a:gridCol>
              </a:tblGrid>
              <a:tr h="193096">
                <a:tc>
                  <a:txBody>
                    <a:bodyPr/>
                    <a:lstStyle>
                      <a:lvl1pPr marL="0" algn="l" defTabSz="914400" rtl="0" eaLnBrk="1" latinLnBrk="0" hangingPunct="1">
                        <a:defRPr sz="1800" b="1" kern="1200">
                          <a:solidFill>
                            <a:schemeClr val="bg1"/>
                          </a:solidFill>
                          <a:latin typeface="Calibri"/>
                        </a:defRPr>
                      </a:lvl1pPr>
                      <a:lvl2pPr marL="457200" algn="l" defTabSz="914400" rtl="0" eaLnBrk="1" latinLnBrk="0" hangingPunct="1">
                        <a:defRPr sz="1800" b="1" kern="1200">
                          <a:solidFill>
                            <a:schemeClr val="bg1"/>
                          </a:solidFill>
                          <a:latin typeface="Calibri"/>
                        </a:defRPr>
                      </a:lvl2pPr>
                      <a:lvl3pPr marL="914400" algn="l" defTabSz="914400" rtl="0" eaLnBrk="1" latinLnBrk="0" hangingPunct="1">
                        <a:defRPr sz="1800" b="1" kern="1200">
                          <a:solidFill>
                            <a:schemeClr val="bg1"/>
                          </a:solidFill>
                          <a:latin typeface="Calibri"/>
                        </a:defRPr>
                      </a:lvl3pPr>
                      <a:lvl4pPr marL="1371600" algn="l" defTabSz="914400" rtl="0" eaLnBrk="1" latinLnBrk="0" hangingPunct="1">
                        <a:defRPr sz="1800" b="1" kern="1200">
                          <a:solidFill>
                            <a:schemeClr val="bg1"/>
                          </a:solidFill>
                          <a:latin typeface="Calibri"/>
                        </a:defRPr>
                      </a:lvl4pPr>
                      <a:lvl5pPr marL="1828800" algn="l" defTabSz="914400" rtl="0" eaLnBrk="1" latinLnBrk="0" hangingPunct="1">
                        <a:defRPr sz="1800" b="1" kern="1200">
                          <a:solidFill>
                            <a:schemeClr val="bg1"/>
                          </a:solidFill>
                          <a:latin typeface="Calibri"/>
                        </a:defRPr>
                      </a:lvl5pPr>
                      <a:lvl6pPr marL="2286000" algn="l" defTabSz="914400" rtl="0" eaLnBrk="1" latinLnBrk="0" hangingPunct="1">
                        <a:defRPr sz="1800" b="1" kern="1200">
                          <a:solidFill>
                            <a:schemeClr val="bg1"/>
                          </a:solidFill>
                          <a:latin typeface="Calibri"/>
                        </a:defRPr>
                      </a:lvl6pPr>
                      <a:lvl7pPr marL="2743200" algn="l" defTabSz="914400" rtl="0" eaLnBrk="1" latinLnBrk="0" hangingPunct="1">
                        <a:defRPr sz="1800" b="1" kern="1200">
                          <a:solidFill>
                            <a:schemeClr val="bg1"/>
                          </a:solidFill>
                          <a:latin typeface="Calibri"/>
                        </a:defRPr>
                      </a:lvl7pPr>
                      <a:lvl8pPr marL="3200400" algn="l" defTabSz="914400" rtl="0" eaLnBrk="1" latinLnBrk="0" hangingPunct="1">
                        <a:defRPr sz="1800" b="1" kern="1200">
                          <a:solidFill>
                            <a:schemeClr val="bg1"/>
                          </a:solidFill>
                          <a:latin typeface="Calibri"/>
                        </a:defRPr>
                      </a:lvl8pPr>
                      <a:lvl9pPr marL="3657600" algn="l" defTabSz="914400" rtl="0" eaLnBrk="1" latinLnBrk="0" hangingPunct="1">
                        <a:defRPr sz="1800" b="1" kern="1200">
                          <a:solidFill>
                            <a:schemeClr val="bg1"/>
                          </a:solidFill>
                          <a:latin typeface="Calibri"/>
                        </a:defRPr>
                      </a:lvl9pPr>
                    </a:lstStyle>
                    <a:p>
                      <a:pPr algn="ctr"/>
                      <a:r>
                        <a:rPr lang="en-US" altLang="zh-CN" sz="700" dirty="0">
                          <a:solidFill>
                            <a:schemeClr val="tx1"/>
                          </a:solidFill>
                          <a:latin typeface="Calibri" panose="020F0502020204030204" pitchFamily="34" charset="0"/>
                          <a:cs typeface="Calibri" panose="020F0502020204030204" pitchFamily="34" charset="0"/>
                        </a:rPr>
                        <a:t>Abbreviation</a:t>
                      </a:r>
                      <a:endParaRPr lang="zh-CN" altLang="en-US" sz="700" dirty="0">
                        <a:solidFill>
                          <a:schemeClr val="tx1"/>
                        </a:solidFill>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lvl1pPr marL="0" algn="l" defTabSz="914400" rtl="0" eaLnBrk="1" latinLnBrk="0" hangingPunct="1">
                        <a:defRPr sz="1800" b="1" kern="1200">
                          <a:solidFill>
                            <a:schemeClr val="bg1"/>
                          </a:solidFill>
                          <a:latin typeface="Calibri"/>
                        </a:defRPr>
                      </a:lvl1pPr>
                      <a:lvl2pPr marL="457200" algn="l" defTabSz="914400" rtl="0" eaLnBrk="1" latinLnBrk="0" hangingPunct="1">
                        <a:defRPr sz="1800" b="1" kern="1200">
                          <a:solidFill>
                            <a:schemeClr val="bg1"/>
                          </a:solidFill>
                          <a:latin typeface="Calibri"/>
                        </a:defRPr>
                      </a:lvl2pPr>
                      <a:lvl3pPr marL="914400" algn="l" defTabSz="914400" rtl="0" eaLnBrk="1" latinLnBrk="0" hangingPunct="1">
                        <a:defRPr sz="1800" b="1" kern="1200">
                          <a:solidFill>
                            <a:schemeClr val="bg1"/>
                          </a:solidFill>
                          <a:latin typeface="Calibri"/>
                        </a:defRPr>
                      </a:lvl3pPr>
                      <a:lvl4pPr marL="1371600" algn="l" defTabSz="914400" rtl="0" eaLnBrk="1" latinLnBrk="0" hangingPunct="1">
                        <a:defRPr sz="1800" b="1" kern="1200">
                          <a:solidFill>
                            <a:schemeClr val="bg1"/>
                          </a:solidFill>
                          <a:latin typeface="Calibri"/>
                        </a:defRPr>
                      </a:lvl4pPr>
                      <a:lvl5pPr marL="1828800" algn="l" defTabSz="914400" rtl="0" eaLnBrk="1" latinLnBrk="0" hangingPunct="1">
                        <a:defRPr sz="1800" b="1" kern="1200">
                          <a:solidFill>
                            <a:schemeClr val="bg1"/>
                          </a:solidFill>
                          <a:latin typeface="Calibri"/>
                        </a:defRPr>
                      </a:lvl5pPr>
                      <a:lvl6pPr marL="2286000" algn="l" defTabSz="914400" rtl="0" eaLnBrk="1" latinLnBrk="0" hangingPunct="1">
                        <a:defRPr sz="1800" b="1" kern="1200">
                          <a:solidFill>
                            <a:schemeClr val="bg1"/>
                          </a:solidFill>
                          <a:latin typeface="Calibri"/>
                        </a:defRPr>
                      </a:lvl6pPr>
                      <a:lvl7pPr marL="2743200" algn="l" defTabSz="914400" rtl="0" eaLnBrk="1" latinLnBrk="0" hangingPunct="1">
                        <a:defRPr sz="1800" b="1" kern="1200">
                          <a:solidFill>
                            <a:schemeClr val="bg1"/>
                          </a:solidFill>
                          <a:latin typeface="Calibri"/>
                        </a:defRPr>
                      </a:lvl7pPr>
                      <a:lvl8pPr marL="3200400" algn="l" defTabSz="914400" rtl="0" eaLnBrk="1" latinLnBrk="0" hangingPunct="1">
                        <a:defRPr sz="1800" b="1" kern="1200">
                          <a:solidFill>
                            <a:schemeClr val="bg1"/>
                          </a:solidFill>
                          <a:latin typeface="Calibri"/>
                        </a:defRPr>
                      </a:lvl8pPr>
                      <a:lvl9pPr marL="3657600" algn="l" defTabSz="914400" rtl="0" eaLnBrk="1" latinLnBrk="0" hangingPunct="1">
                        <a:defRPr sz="1800" b="1" kern="1200">
                          <a:solidFill>
                            <a:schemeClr val="bg1"/>
                          </a:solidFill>
                          <a:latin typeface="Calibri"/>
                        </a:defRPr>
                      </a:lvl9pPr>
                    </a:lstStyle>
                    <a:p>
                      <a:pPr algn="ctr"/>
                      <a:r>
                        <a:rPr lang="en-US" altLang="zh-CN" sz="700" dirty="0">
                          <a:solidFill>
                            <a:schemeClr val="tx1"/>
                          </a:solidFill>
                          <a:latin typeface="Calibri" panose="020F0502020204030204" pitchFamily="34" charset="0"/>
                          <a:cs typeface="Calibri" panose="020F0502020204030204" pitchFamily="34" charset="0"/>
                        </a:rPr>
                        <a:t>Acronym</a:t>
                      </a:r>
                      <a:endParaRPr lang="zh-CN" altLang="en-US" sz="700" dirty="0">
                        <a:solidFill>
                          <a:schemeClr val="tx1"/>
                        </a:solidFill>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lvl1pPr marL="0" algn="l" defTabSz="914400" rtl="0" eaLnBrk="1" latinLnBrk="0" hangingPunct="1">
                        <a:defRPr sz="1800" b="1" kern="1200">
                          <a:solidFill>
                            <a:schemeClr val="bg1"/>
                          </a:solidFill>
                          <a:latin typeface="Calibri"/>
                        </a:defRPr>
                      </a:lvl1pPr>
                      <a:lvl2pPr marL="457200" algn="l" defTabSz="914400" rtl="0" eaLnBrk="1" latinLnBrk="0" hangingPunct="1">
                        <a:defRPr sz="1800" b="1" kern="1200">
                          <a:solidFill>
                            <a:schemeClr val="bg1"/>
                          </a:solidFill>
                          <a:latin typeface="Calibri"/>
                        </a:defRPr>
                      </a:lvl2pPr>
                      <a:lvl3pPr marL="914400" algn="l" defTabSz="914400" rtl="0" eaLnBrk="1" latinLnBrk="0" hangingPunct="1">
                        <a:defRPr sz="1800" b="1" kern="1200">
                          <a:solidFill>
                            <a:schemeClr val="bg1"/>
                          </a:solidFill>
                          <a:latin typeface="Calibri"/>
                        </a:defRPr>
                      </a:lvl3pPr>
                      <a:lvl4pPr marL="1371600" algn="l" defTabSz="914400" rtl="0" eaLnBrk="1" latinLnBrk="0" hangingPunct="1">
                        <a:defRPr sz="1800" b="1" kern="1200">
                          <a:solidFill>
                            <a:schemeClr val="bg1"/>
                          </a:solidFill>
                          <a:latin typeface="Calibri"/>
                        </a:defRPr>
                      </a:lvl4pPr>
                      <a:lvl5pPr marL="1828800" algn="l" defTabSz="914400" rtl="0" eaLnBrk="1" latinLnBrk="0" hangingPunct="1">
                        <a:defRPr sz="1800" b="1" kern="1200">
                          <a:solidFill>
                            <a:schemeClr val="bg1"/>
                          </a:solidFill>
                          <a:latin typeface="Calibri"/>
                        </a:defRPr>
                      </a:lvl5pPr>
                      <a:lvl6pPr marL="2286000" algn="l" defTabSz="914400" rtl="0" eaLnBrk="1" latinLnBrk="0" hangingPunct="1">
                        <a:defRPr sz="1800" b="1" kern="1200">
                          <a:solidFill>
                            <a:schemeClr val="bg1"/>
                          </a:solidFill>
                          <a:latin typeface="Calibri"/>
                        </a:defRPr>
                      </a:lvl6pPr>
                      <a:lvl7pPr marL="2743200" algn="l" defTabSz="914400" rtl="0" eaLnBrk="1" latinLnBrk="0" hangingPunct="1">
                        <a:defRPr sz="1800" b="1" kern="1200">
                          <a:solidFill>
                            <a:schemeClr val="bg1"/>
                          </a:solidFill>
                          <a:latin typeface="Calibri"/>
                        </a:defRPr>
                      </a:lvl7pPr>
                      <a:lvl8pPr marL="3200400" algn="l" defTabSz="914400" rtl="0" eaLnBrk="1" latinLnBrk="0" hangingPunct="1">
                        <a:defRPr sz="1800" b="1" kern="1200">
                          <a:solidFill>
                            <a:schemeClr val="bg1"/>
                          </a:solidFill>
                          <a:latin typeface="Calibri"/>
                        </a:defRPr>
                      </a:lvl8pPr>
                      <a:lvl9pPr marL="3657600" algn="l" defTabSz="914400" rtl="0" eaLnBrk="1" latinLnBrk="0" hangingPunct="1">
                        <a:defRPr sz="1800" b="1" kern="1200">
                          <a:solidFill>
                            <a:schemeClr val="bg1"/>
                          </a:solidFill>
                          <a:latin typeface="Calibri"/>
                        </a:defRPr>
                      </a:lvl9pPr>
                    </a:lstStyle>
                    <a:p>
                      <a:r>
                        <a:rPr lang="en-US" altLang="zh-CN" sz="700" dirty="0">
                          <a:solidFill>
                            <a:schemeClr val="tx1"/>
                          </a:solidFill>
                          <a:latin typeface="Calibri" panose="020F0502020204030204" pitchFamily="34" charset="0"/>
                          <a:cs typeface="Calibri" panose="020F0502020204030204" pitchFamily="34" charset="0"/>
                        </a:rPr>
                        <a:t>SA1</a:t>
                      </a:r>
                      <a:endParaRPr lang="zh-CN" altLang="en-US" sz="700" dirty="0">
                        <a:solidFill>
                          <a:schemeClr val="tx1"/>
                        </a:solidFill>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lvl1pPr marL="0" algn="l" defTabSz="914400" rtl="0" eaLnBrk="1" latinLnBrk="0" hangingPunct="1">
                        <a:defRPr sz="1800" b="1" kern="1200">
                          <a:solidFill>
                            <a:schemeClr val="bg1"/>
                          </a:solidFill>
                          <a:latin typeface="Calibri"/>
                        </a:defRPr>
                      </a:lvl1pPr>
                      <a:lvl2pPr marL="457200" algn="l" defTabSz="914400" rtl="0" eaLnBrk="1" latinLnBrk="0" hangingPunct="1">
                        <a:defRPr sz="1800" b="1" kern="1200">
                          <a:solidFill>
                            <a:schemeClr val="bg1"/>
                          </a:solidFill>
                          <a:latin typeface="Calibri"/>
                        </a:defRPr>
                      </a:lvl2pPr>
                      <a:lvl3pPr marL="914400" algn="l" defTabSz="914400" rtl="0" eaLnBrk="1" latinLnBrk="0" hangingPunct="1">
                        <a:defRPr sz="1800" b="1" kern="1200">
                          <a:solidFill>
                            <a:schemeClr val="bg1"/>
                          </a:solidFill>
                          <a:latin typeface="Calibri"/>
                        </a:defRPr>
                      </a:lvl3pPr>
                      <a:lvl4pPr marL="1371600" algn="l" defTabSz="914400" rtl="0" eaLnBrk="1" latinLnBrk="0" hangingPunct="1">
                        <a:defRPr sz="1800" b="1" kern="1200">
                          <a:solidFill>
                            <a:schemeClr val="bg1"/>
                          </a:solidFill>
                          <a:latin typeface="Calibri"/>
                        </a:defRPr>
                      </a:lvl4pPr>
                      <a:lvl5pPr marL="1828800" algn="l" defTabSz="914400" rtl="0" eaLnBrk="1" latinLnBrk="0" hangingPunct="1">
                        <a:defRPr sz="1800" b="1" kern="1200">
                          <a:solidFill>
                            <a:schemeClr val="bg1"/>
                          </a:solidFill>
                          <a:latin typeface="Calibri"/>
                        </a:defRPr>
                      </a:lvl5pPr>
                      <a:lvl6pPr marL="2286000" algn="l" defTabSz="914400" rtl="0" eaLnBrk="1" latinLnBrk="0" hangingPunct="1">
                        <a:defRPr sz="1800" b="1" kern="1200">
                          <a:solidFill>
                            <a:schemeClr val="bg1"/>
                          </a:solidFill>
                          <a:latin typeface="Calibri"/>
                        </a:defRPr>
                      </a:lvl6pPr>
                      <a:lvl7pPr marL="2743200" algn="l" defTabSz="914400" rtl="0" eaLnBrk="1" latinLnBrk="0" hangingPunct="1">
                        <a:defRPr sz="1800" b="1" kern="1200">
                          <a:solidFill>
                            <a:schemeClr val="bg1"/>
                          </a:solidFill>
                          <a:latin typeface="Calibri"/>
                        </a:defRPr>
                      </a:lvl7pPr>
                      <a:lvl8pPr marL="3200400" algn="l" defTabSz="914400" rtl="0" eaLnBrk="1" latinLnBrk="0" hangingPunct="1">
                        <a:defRPr sz="1800" b="1" kern="1200">
                          <a:solidFill>
                            <a:schemeClr val="bg1"/>
                          </a:solidFill>
                          <a:latin typeface="Calibri"/>
                        </a:defRPr>
                      </a:lvl8pPr>
                      <a:lvl9pPr marL="3657600" algn="l" defTabSz="914400" rtl="0" eaLnBrk="1" latinLnBrk="0" hangingPunct="1">
                        <a:defRPr sz="1800" b="1" kern="1200">
                          <a:solidFill>
                            <a:schemeClr val="bg1"/>
                          </a:solidFill>
                          <a:latin typeface="Calibri"/>
                        </a:defRPr>
                      </a:lvl9pPr>
                    </a:lstStyle>
                    <a:p>
                      <a:r>
                        <a:rPr lang="en-US" altLang="zh-CN" sz="700" dirty="0">
                          <a:solidFill>
                            <a:schemeClr val="tx1"/>
                          </a:solidFill>
                          <a:latin typeface="Calibri" panose="020F0502020204030204" pitchFamily="34" charset="0"/>
                          <a:cs typeface="Calibri" panose="020F0502020204030204" pitchFamily="34" charset="0"/>
                        </a:rPr>
                        <a:t>SA2</a:t>
                      </a:r>
                      <a:endParaRPr lang="zh-CN" altLang="en-US" sz="700" dirty="0">
                        <a:solidFill>
                          <a:schemeClr val="tx1"/>
                        </a:solidFill>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lvl1pPr marL="0" algn="l" defTabSz="914400" rtl="0" eaLnBrk="1" latinLnBrk="0" hangingPunct="1">
                        <a:defRPr sz="1800" b="1" kern="1200">
                          <a:solidFill>
                            <a:schemeClr val="bg1"/>
                          </a:solidFill>
                          <a:latin typeface="Calibri"/>
                        </a:defRPr>
                      </a:lvl1pPr>
                      <a:lvl2pPr marL="457200" algn="l" defTabSz="914400" rtl="0" eaLnBrk="1" latinLnBrk="0" hangingPunct="1">
                        <a:defRPr sz="1800" b="1" kern="1200">
                          <a:solidFill>
                            <a:schemeClr val="bg1"/>
                          </a:solidFill>
                          <a:latin typeface="Calibri"/>
                        </a:defRPr>
                      </a:lvl2pPr>
                      <a:lvl3pPr marL="914400" algn="l" defTabSz="914400" rtl="0" eaLnBrk="1" latinLnBrk="0" hangingPunct="1">
                        <a:defRPr sz="1800" b="1" kern="1200">
                          <a:solidFill>
                            <a:schemeClr val="bg1"/>
                          </a:solidFill>
                          <a:latin typeface="Calibri"/>
                        </a:defRPr>
                      </a:lvl3pPr>
                      <a:lvl4pPr marL="1371600" algn="l" defTabSz="914400" rtl="0" eaLnBrk="1" latinLnBrk="0" hangingPunct="1">
                        <a:defRPr sz="1800" b="1" kern="1200">
                          <a:solidFill>
                            <a:schemeClr val="bg1"/>
                          </a:solidFill>
                          <a:latin typeface="Calibri"/>
                        </a:defRPr>
                      </a:lvl4pPr>
                      <a:lvl5pPr marL="1828800" algn="l" defTabSz="914400" rtl="0" eaLnBrk="1" latinLnBrk="0" hangingPunct="1">
                        <a:defRPr sz="1800" b="1" kern="1200">
                          <a:solidFill>
                            <a:schemeClr val="bg1"/>
                          </a:solidFill>
                          <a:latin typeface="Calibri"/>
                        </a:defRPr>
                      </a:lvl5pPr>
                      <a:lvl6pPr marL="2286000" algn="l" defTabSz="914400" rtl="0" eaLnBrk="1" latinLnBrk="0" hangingPunct="1">
                        <a:defRPr sz="1800" b="1" kern="1200">
                          <a:solidFill>
                            <a:schemeClr val="bg1"/>
                          </a:solidFill>
                          <a:latin typeface="Calibri"/>
                        </a:defRPr>
                      </a:lvl6pPr>
                      <a:lvl7pPr marL="2743200" algn="l" defTabSz="914400" rtl="0" eaLnBrk="1" latinLnBrk="0" hangingPunct="1">
                        <a:defRPr sz="1800" b="1" kern="1200">
                          <a:solidFill>
                            <a:schemeClr val="bg1"/>
                          </a:solidFill>
                          <a:latin typeface="Calibri"/>
                        </a:defRPr>
                      </a:lvl7pPr>
                      <a:lvl8pPr marL="3200400" algn="l" defTabSz="914400" rtl="0" eaLnBrk="1" latinLnBrk="0" hangingPunct="1">
                        <a:defRPr sz="1800" b="1" kern="1200">
                          <a:solidFill>
                            <a:schemeClr val="bg1"/>
                          </a:solidFill>
                          <a:latin typeface="Calibri"/>
                        </a:defRPr>
                      </a:lvl8pPr>
                      <a:lvl9pPr marL="3657600" algn="l" defTabSz="914400" rtl="0" eaLnBrk="1" latinLnBrk="0" hangingPunct="1">
                        <a:defRPr sz="1800" b="1" kern="1200">
                          <a:solidFill>
                            <a:schemeClr val="bg1"/>
                          </a:solidFill>
                          <a:latin typeface="Calibri"/>
                        </a:defRPr>
                      </a:lvl9pPr>
                    </a:lstStyle>
                    <a:p>
                      <a:r>
                        <a:rPr lang="en-US" altLang="zh-CN" sz="700" dirty="0">
                          <a:solidFill>
                            <a:schemeClr val="tx1"/>
                          </a:solidFill>
                          <a:latin typeface="Calibri" panose="020F0502020204030204" pitchFamily="34" charset="0"/>
                          <a:cs typeface="Calibri" panose="020F0502020204030204" pitchFamily="34" charset="0"/>
                        </a:rPr>
                        <a:t>SA3</a:t>
                      </a:r>
                      <a:endParaRPr lang="zh-CN" altLang="en-US" sz="700" dirty="0">
                        <a:solidFill>
                          <a:schemeClr val="tx1"/>
                        </a:solidFill>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r>
                        <a:rPr lang="en-US" altLang="zh-CN" sz="700" dirty="0">
                          <a:solidFill>
                            <a:schemeClr val="tx1"/>
                          </a:solidFill>
                          <a:latin typeface="Calibri" panose="020F0502020204030204" pitchFamily="34" charset="0"/>
                          <a:cs typeface="Calibri" panose="020F0502020204030204" pitchFamily="34" charset="0"/>
                        </a:rPr>
                        <a:t>SA4</a:t>
                      </a:r>
                      <a:endParaRPr lang="zh-CN" altLang="en-US" sz="700" dirty="0">
                        <a:solidFill>
                          <a:schemeClr val="tx1"/>
                        </a:solidFill>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lvl1pPr marL="0" algn="l" defTabSz="914400" rtl="0" eaLnBrk="1" latinLnBrk="0" hangingPunct="1">
                        <a:defRPr sz="1800" b="1" kern="1200">
                          <a:solidFill>
                            <a:schemeClr val="bg1"/>
                          </a:solidFill>
                          <a:latin typeface="Calibri"/>
                        </a:defRPr>
                      </a:lvl1pPr>
                      <a:lvl2pPr marL="457200" algn="l" defTabSz="914400" rtl="0" eaLnBrk="1" latinLnBrk="0" hangingPunct="1">
                        <a:defRPr sz="1800" b="1" kern="1200">
                          <a:solidFill>
                            <a:schemeClr val="bg1"/>
                          </a:solidFill>
                          <a:latin typeface="Calibri"/>
                        </a:defRPr>
                      </a:lvl2pPr>
                      <a:lvl3pPr marL="914400" algn="l" defTabSz="914400" rtl="0" eaLnBrk="1" latinLnBrk="0" hangingPunct="1">
                        <a:defRPr sz="1800" b="1" kern="1200">
                          <a:solidFill>
                            <a:schemeClr val="bg1"/>
                          </a:solidFill>
                          <a:latin typeface="Calibri"/>
                        </a:defRPr>
                      </a:lvl3pPr>
                      <a:lvl4pPr marL="1371600" algn="l" defTabSz="914400" rtl="0" eaLnBrk="1" latinLnBrk="0" hangingPunct="1">
                        <a:defRPr sz="1800" b="1" kern="1200">
                          <a:solidFill>
                            <a:schemeClr val="bg1"/>
                          </a:solidFill>
                          <a:latin typeface="Calibri"/>
                        </a:defRPr>
                      </a:lvl4pPr>
                      <a:lvl5pPr marL="1828800" algn="l" defTabSz="914400" rtl="0" eaLnBrk="1" latinLnBrk="0" hangingPunct="1">
                        <a:defRPr sz="1800" b="1" kern="1200">
                          <a:solidFill>
                            <a:schemeClr val="bg1"/>
                          </a:solidFill>
                          <a:latin typeface="Calibri"/>
                        </a:defRPr>
                      </a:lvl5pPr>
                      <a:lvl6pPr marL="2286000" algn="l" defTabSz="914400" rtl="0" eaLnBrk="1" latinLnBrk="0" hangingPunct="1">
                        <a:defRPr sz="1800" b="1" kern="1200">
                          <a:solidFill>
                            <a:schemeClr val="bg1"/>
                          </a:solidFill>
                          <a:latin typeface="Calibri"/>
                        </a:defRPr>
                      </a:lvl6pPr>
                      <a:lvl7pPr marL="2743200" algn="l" defTabSz="914400" rtl="0" eaLnBrk="1" latinLnBrk="0" hangingPunct="1">
                        <a:defRPr sz="1800" b="1" kern="1200">
                          <a:solidFill>
                            <a:schemeClr val="bg1"/>
                          </a:solidFill>
                          <a:latin typeface="Calibri"/>
                        </a:defRPr>
                      </a:lvl7pPr>
                      <a:lvl8pPr marL="3200400" algn="l" defTabSz="914400" rtl="0" eaLnBrk="1" latinLnBrk="0" hangingPunct="1">
                        <a:defRPr sz="1800" b="1" kern="1200">
                          <a:solidFill>
                            <a:schemeClr val="bg1"/>
                          </a:solidFill>
                          <a:latin typeface="Calibri"/>
                        </a:defRPr>
                      </a:lvl8pPr>
                      <a:lvl9pPr marL="3657600" algn="l" defTabSz="914400" rtl="0" eaLnBrk="1" latinLnBrk="0" hangingPunct="1">
                        <a:defRPr sz="1800" b="1" kern="1200">
                          <a:solidFill>
                            <a:schemeClr val="bg1"/>
                          </a:solidFill>
                          <a:latin typeface="Calibri"/>
                        </a:defRPr>
                      </a:lvl9pPr>
                    </a:lstStyle>
                    <a:p>
                      <a:r>
                        <a:rPr lang="en-US" altLang="zh-CN" sz="700" dirty="0">
                          <a:solidFill>
                            <a:schemeClr val="tx1"/>
                          </a:solidFill>
                          <a:latin typeface="Calibri" panose="020F0502020204030204" pitchFamily="34" charset="0"/>
                          <a:cs typeface="Calibri" panose="020F0502020204030204" pitchFamily="34" charset="0"/>
                        </a:rPr>
                        <a:t>SA6</a:t>
                      </a:r>
                      <a:endParaRPr lang="zh-CN" altLang="en-US" sz="700" dirty="0">
                        <a:solidFill>
                          <a:schemeClr val="tx1"/>
                        </a:solidFill>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lvl1pPr marL="0" algn="l" defTabSz="914400" rtl="0" eaLnBrk="1" latinLnBrk="0" hangingPunct="1">
                        <a:defRPr sz="1800" b="1" kern="1200">
                          <a:solidFill>
                            <a:schemeClr val="bg1"/>
                          </a:solidFill>
                          <a:latin typeface="Calibri"/>
                        </a:defRPr>
                      </a:lvl1pPr>
                      <a:lvl2pPr marL="457200" algn="l" defTabSz="914400" rtl="0" eaLnBrk="1" latinLnBrk="0" hangingPunct="1">
                        <a:defRPr sz="1800" b="1" kern="1200">
                          <a:solidFill>
                            <a:schemeClr val="bg1"/>
                          </a:solidFill>
                          <a:latin typeface="Calibri"/>
                        </a:defRPr>
                      </a:lvl2pPr>
                      <a:lvl3pPr marL="914400" algn="l" defTabSz="914400" rtl="0" eaLnBrk="1" latinLnBrk="0" hangingPunct="1">
                        <a:defRPr sz="1800" b="1" kern="1200">
                          <a:solidFill>
                            <a:schemeClr val="bg1"/>
                          </a:solidFill>
                          <a:latin typeface="Calibri"/>
                        </a:defRPr>
                      </a:lvl3pPr>
                      <a:lvl4pPr marL="1371600" algn="l" defTabSz="914400" rtl="0" eaLnBrk="1" latinLnBrk="0" hangingPunct="1">
                        <a:defRPr sz="1800" b="1" kern="1200">
                          <a:solidFill>
                            <a:schemeClr val="bg1"/>
                          </a:solidFill>
                          <a:latin typeface="Calibri"/>
                        </a:defRPr>
                      </a:lvl4pPr>
                      <a:lvl5pPr marL="1828800" algn="l" defTabSz="914400" rtl="0" eaLnBrk="1" latinLnBrk="0" hangingPunct="1">
                        <a:defRPr sz="1800" b="1" kern="1200">
                          <a:solidFill>
                            <a:schemeClr val="bg1"/>
                          </a:solidFill>
                          <a:latin typeface="Calibri"/>
                        </a:defRPr>
                      </a:lvl5pPr>
                      <a:lvl6pPr marL="2286000" algn="l" defTabSz="914400" rtl="0" eaLnBrk="1" latinLnBrk="0" hangingPunct="1">
                        <a:defRPr sz="1800" b="1" kern="1200">
                          <a:solidFill>
                            <a:schemeClr val="bg1"/>
                          </a:solidFill>
                          <a:latin typeface="Calibri"/>
                        </a:defRPr>
                      </a:lvl6pPr>
                      <a:lvl7pPr marL="2743200" algn="l" defTabSz="914400" rtl="0" eaLnBrk="1" latinLnBrk="0" hangingPunct="1">
                        <a:defRPr sz="1800" b="1" kern="1200">
                          <a:solidFill>
                            <a:schemeClr val="bg1"/>
                          </a:solidFill>
                          <a:latin typeface="Calibri"/>
                        </a:defRPr>
                      </a:lvl7pPr>
                      <a:lvl8pPr marL="3200400" algn="l" defTabSz="914400" rtl="0" eaLnBrk="1" latinLnBrk="0" hangingPunct="1">
                        <a:defRPr sz="1800" b="1" kern="1200">
                          <a:solidFill>
                            <a:schemeClr val="bg1"/>
                          </a:solidFill>
                          <a:latin typeface="Calibri"/>
                        </a:defRPr>
                      </a:lvl8pPr>
                      <a:lvl9pPr marL="3657600" algn="l" defTabSz="914400" rtl="0" eaLnBrk="1" latinLnBrk="0" hangingPunct="1">
                        <a:defRPr sz="1800" b="1" kern="1200">
                          <a:solidFill>
                            <a:schemeClr val="bg1"/>
                          </a:solidFill>
                          <a:latin typeface="Calibri"/>
                        </a:defRPr>
                      </a:lvl9pPr>
                    </a:lstStyle>
                    <a:p>
                      <a:r>
                        <a:rPr lang="en-US" altLang="zh-CN" sz="700" dirty="0">
                          <a:solidFill>
                            <a:schemeClr val="tx1"/>
                          </a:solidFill>
                          <a:latin typeface="Calibri" panose="020F0502020204030204" pitchFamily="34" charset="0"/>
                          <a:cs typeface="Calibri" panose="020F0502020204030204" pitchFamily="34" charset="0"/>
                        </a:rPr>
                        <a:t>RAN1</a:t>
                      </a:r>
                      <a:endParaRPr lang="zh-CN" altLang="en-US" sz="700" dirty="0">
                        <a:solidFill>
                          <a:schemeClr val="tx1"/>
                        </a:solidFill>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lvl1pPr marL="0" algn="l" defTabSz="914400" rtl="0" eaLnBrk="1" latinLnBrk="0" hangingPunct="1">
                        <a:defRPr sz="1800" b="1" kern="1200">
                          <a:solidFill>
                            <a:schemeClr val="bg1"/>
                          </a:solidFill>
                          <a:latin typeface="Calibri"/>
                        </a:defRPr>
                      </a:lvl1pPr>
                      <a:lvl2pPr marL="457200" algn="l" defTabSz="914400" rtl="0" eaLnBrk="1" latinLnBrk="0" hangingPunct="1">
                        <a:defRPr sz="1800" b="1" kern="1200">
                          <a:solidFill>
                            <a:schemeClr val="bg1"/>
                          </a:solidFill>
                          <a:latin typeface="Calibri"/>
                        </a:defRPr>
                      </a:lvl2pPr>
                      <a:lvl3pPr marL="914400" algn="l" defTabSz="914400" rtl="0" eaLnBrk="1" latinLnBrk="0" hangingPunct="1">
                        <a:defRPr sz="1800" b="1" kern="1200">
                          <a:solidFill>
                            <a:schemeClr val="bg1"/>
                          </a:solidFill>
                          <a:latin typeface="Calibri"/>
                        </a:defRPr>
                      </a:lvl3pPr>
                      <a:lvl4pPr marL="1371600" algn="l" defTabSz="914400" rtl="0" eaLnBrk="1" latinLnBrk="0" hangingPunct="1">
                        <a:defRPr sz="1800" b="1" kern="1200">
                          <a:solidFill>
                            <a:schemeClr val="bg1"/>
                          </a:solidFill>
                          <a:latin typeface="Calibri"/>
                        </a:defRPr>
                      </a:lvl4pPr>
                      <a:lvl5pPr marL="1828800" algn="l" defTabSz="914400" rtl="0" eaLnBrk="1" latinLnBrk="0" hangingPunct="1">
                        <a:defRPr sz="1800" b="1" kern="1200">
                          <a:solidFill>
                            <a:schemeClr val="bg1"/>
                          </a:solidFill>
                          <a:latin typeface="Calibri"/>
                        </a:defRPr>
                      </a:lvl5pPr>
                      <a:lvl6pPr marL="2286000" algn="l" defTabSz="914400" rtl="0" eaLnBrk="1" latinLnBrk="0" hangingPunct="1">
                        <a:defRPr sz="1800" b="1" kern="1200">
                          <a:solidFill>
                            <a:schemeClr val="bg1"/>
                          </a:solidFill>
                          <a:latin typeface="Calibri"/>
                        </a:defRPr>
                      </a:lvl6pPr>
                      <a:lvl7pPr marL="2743200" algn="l" defTabSz="914400" rtl="0" eaLnBrk="1" latinLnBrk="0" hangingPunct="1">
                        <a:defRPr sz="1800" b="1" kern="1200">
                          <a:solidFill>
                            <a:schemeClr val="bg1"/>
                          </a:solidFill>
                          <a:latin typeface="Calibri"/>
                        </a:defRPr>
                      </a:lvl7pPr>
                      <a:lvl8pPr marL="3200400" algn="l" defTabSz="914400" rtl="0" eaLnBrk="1" latinLnBrk="0" hangingPunct="1">
                        <a:defRPr sz="1800" b="1" kern="1200">
                          <a:solidFill>
                            <a:schemeClr val="bg1"/>
                          </a:solidFill>
                          <a:latin typeface="Calibri"/>
                        </a:defRPr>
                      </a:lvl8pPr>
                      <a:lvl9pPr marL="3657600" algn="l" defTabSz="914400" rtl="0" eaLnBrk="1" latinLnBrk="0" hangingPunct="1">
                        <a:defRPr sz="1800" b="1" kern="1200">
                          <a:solidFill>
                            <a:schemeClr val="bg1"/>
                          </a:solidFill>
                          <a:latin typeface="Calibri"/>
                        </a:defRPr>
                      </a:lvl9pPr>
                    </a:lstStyle>
                    <a:p>
                      <a:r>
                        <a:rPr lang="en-US" altLang="zh-CN" sz="700" dirty="0">
                          <a:solidFill>
                            <a:schemeClr val="tx1"/>
                          </a:solidFill>
                          <a:latin typeface="Calibri" panose="020F0502020204030204" pitchFamily="34" charset="0"/>
                          <a:cs typeface="Calibri" panose="020F0502020204030204" pitchFamily="34" charset="0"/>
                        </a:rPr>
                        <a:t>RAN2</a:t>
                      </a:r>
                      <a:endParaRPr lang="zh-CN" altLang="en-US" sz="700" dirty="0">
                        <a:solidFill>
                          <a:schemeClr val="tx1"/>
                        </a:solidFill>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lvl1pPr marL="0" algn="l" defTabSz="914400" rtl="0" eaLnBrk="1" latinLnBrk="0" hangingPunct="1">
                        <a:defRPr sz="1800" b="1" kern="1200">
                          <a:solidFill>
                            <a:schemeClr val="bg1"/>
                          </a:solidFill>
                          <a:latin typeface="Calibri"/>
                        </a:defRPr>
                      </a:lvl1pPr>
                      <a:lvl2pPr marL="457200" algn="l" defTabSz="914400" rtl="0" eaLnBrk="1" latinLnBrk="0" hangingPunct="1">
                        <a:defRPr sz="1800" b="1" kern="1200">
                          <a:solidFill>
                            <a:schemeClr val="bg1"/>
                          </a:solidFill>
                          <a:latin typeface="Calibri"/>
                        </a:defRPr>
                      </a:lvl2pPr>
                      <a:lvl3pPr marL="914400" algn="l" defTabSz="914400" rtl="0" eaLnBrk="1" latinLnBrk="0" hangingPunct="1">
                        <a:defRPr sz="1800" b="1" kern="1200">
                          <a:solidFill>
                            <a:schemeClr val="bg1"/>
                          </a:solidFill>
                          <a:latin typeface="Calibri"/>
                        </a:defRPr>
                      </a:lvl3pPr>
                      <a:lvl4pPr marL="1371600" algn="l" defTabSz="914400" rtl="0" eaLnBrk="1" latinLnBrk="0" hangingPunct="1">
                        <a:defRPr sz="1800" b="1" kern="1200">
                          <a:solidFill>
                            <a:schemeClr val="bg1"/>
                          </a:solidFill>
                          <a:latin typeface="Calibri"/>
                        </a:defRPr>
                      </a:lvl4pPr>
                      <a:lvl5pPr marL="1828800" algn="l" defTabSz="914400" rtl="0" eaLnBrk="1" latinLnBrk="0" hangingPunct="1">
                        <a:defRPr sz="1800" b="1" kern="1200">
                          <a:solidFill>
                            <a:schemeClr val="bg1"/>
                          </a:solidFill>
                          <a:latin typeface="Calibri"/>
                        </a:defRPr>
                      </a:lvl5pPr>
                      <a:lvl6pPr marL="2286000" algn="l" defTabSz="914400" rtl="0" eaLnBrk="1" latinLnBrk="0" hangingPunct="1">
                        <a:defRPr sz="1800" b="1" kern="1200">
                          <a:solidFill>
                            <a:schemeClr val="bg1"/>
                          </a:solidFill>
                          <a:latin typeface="Calibri"/>
                        </a:defRPr>
                      </a:lvl6pPr>
                      <a:lvl7pPr marL="2743200" algn="l" defTabSz="914400" rtl="0" eaLnBrk="1" latinLnBrk="0" hangingPunct="1">
                        <a:defRPr sz="1800" b="1" kern="1200">
                          <a:solidFill>
                            <a:schemeClr val="bg1"/>
                          </a:solidFill>
                          <a:latin typeface="Calibri"/>
                        </a:defRPr>
                      </a:lvl7pPr>
                      <a:lvl8pPr marL="3200400" algn="l" defTabSz="914400" rtl="0" eaLnBrk="1" latinLnBrk="0" hangingPunct="1">
                        <a:defRPr sz="1800" b="1" kern="1200">
                          <a:solidFill>
                            <a:schemeClr val="bg1"/>
                          </a:solidFill>
                          <a:latin typeface="Calibri"/>
                        </a:defRPr>
                      </a:lvl8pPr>
                      <a:lvl9pPr marL="3657600" algn="l" defTabSz="914400" rtl="0" eaLnBrk="1" latinLnBrk="0" hangingPunct="1">
                        <a:defRPr sz="1800" b="1" kern="1200">
                          <a:solidFill>
                            <a:schemeClr val="bg1"/>
                          </a:solidFill>
                          <a:latin typeface="Calibri"/>
                        </a:defRPr>
                      </a:lvl9pPr>
                    </a:lstStyle>
                    <a:p>
                      <a:r>
                        <a:rPr lang="en-US" altLang="zh-CN" sz="700" dirty="0">
                          <a:solidFill>
                            <a:schemeClr val="tx1"/>
                          </a:solidFill>
                          <a:latin typeface="Calibri" panose="020F0502020204030204" pitchFamily="34" charset="0"/>
                          <a:cs typeface="Calibri" panose="020F0502020204030204" pitchFamily="34" charset="0"/>
                        </a:rPr>
                        <a:t>RAN3</a:t>
                      </a:r>
                      <a:endParaRPr lang="zh-CN" altLang="en-US" sz="700" dirty="0">
                        <a:solidFill>
                          <a:schemeClr val="tx1"/>
                        </a:solidFill>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lvl1pPr marL="0" algn="l" defTabSz="914400" rtl="0" eaLnBrk="1" latinLnBrk="0" hangingPunct="1">
                        <a:defRPr sz="1800" b="1" kern="1200">
                          <a:solidFill>
                            <a:schemeClr val="bg1"/>
                          </a:solidFill>
                          <a:latin typeface="Calibri"/>
                        </a:defRPr>
                      </a:lvl1pPr>
                      <a:lvl2pPr marL="457200" algn="l" defTabSz="914400" rtl="0" eaLnBrk="1" latinLnBrk="0" hangingPunct="1">
                        <a:defRPr sz="1800" b="1" kern="1200">
                          <a:solidFill>
                            <a:schemeClr val="bg1"/>
                          </a:solidFill>
                          <a:latin typeface="Calibri"/>
                        </a:defRPr>
                      </a:lvl2pPr>
                      <a:lvl3pPr marL="914400" algn="l" defTabSz="914400" rtl="0" eaLnBrk="1" latinLnBrk="0" hangingPunct="1">
                        <a:defRPr sz="1800" b="1" kern="1200">
                          <a:solidFill>
                            <a:schemeClr val="bg1"/>
                          </a:solidFill>
                          <a:latin typeface="Calibri"/>
                        </a:defRPr>
                      </a:lvl3pPr>
                      <a:lvl4pPr marL="1371600" algn="l" defTabSz="914400" rtl="0" eaLnBrk="1" latinLnBrk="0" hangingPunct="1">
                        <a:defRPr sz="1800" b="1" kern="1200">
                          <a:solidFill>
                            <a:schemeClr val="bg1"/>
                          </a:solidFill>
                          <a:latin typeface="Calibri"/>
                        </a:defRPr>
                      </a:lvl4pPr>
                      <a:lvl5pPr marL="1828800" algn="l" defTabSz="914400" rtl="0" eaLnBrk="1" latinLnBrk="0" hangingPunct="1">
                        <a:defRPr sz="1800" b="1" kern="1200">
                          <a:solidFill>
                            <a:schemeClr val="bg1"/>
                          </a:solidFill>
                          <a:latin typeface="Calibri"/>
                        </a:defRPr>
                      </a:lvl5pPr>
                      <a:lvl6pPr marL="2286000" algn="l" defTabSz="914400" rtl="0" eaLnBrk="1" latinLnBrk="0" hangingPunct="1">
                        <a:defRPr sz="1800" b="1" kern="1200">
                          <a:solidFill>
                            <a:schemeClr val="bg1"/>
                          </a:solidFill>
                          <a:latin typeface="Calibri"/>
                        </a:defRPr>
                      </a:lvl6pPr>
                      <a:lvl7pPr marL="2743200" algn="l" defTabSz="914400" rtl="0" eaLnBrk="1" latinLnBrk="0" hangingPunct="1">
                        <a:defRPr sz="1800" b="1" kern="1200">
                          <a:solidFill>
                            <a:schemeClr val="bg1"/>
                          </a:solidFill>
                          <a:latin typeface="Calibri"/>
                        </a:defRPr>
                      </a:lvl7pPr>
                      <a:lvl8pPr marL="3200400" algn="l" defTabSz="914400" rtl="0" eaLnBrk="1" latinLnBrk="0" hangingPunct="1">
                        <a:defRPr sz="1800" b="1" kern="1200">
                          <a:solidFill>
                            <a:schemeClr val="bg1"/>
                          </a:solidFill>
                          <a:latin typeface="Calibri"/>
                        </a:defRPr>
                      </a:lvl8pPr>
                      <a:lvl9pPr marL="3657600" algn="l" defTabSz="914400" rtl="0" eaLnBrk="1" latinLnBrk="0" hangingPunct="1">
                        <a:defRPr sz="1800" b="1" kern="1200">
                          <a:solidFill>
                            <a:schemeClr val="bg1"/>
                          </a:solidFill>
                          <a:latin typeface="Calibri"/>
                        </a:defRPr>
                      </a:lvl9pPr>
                    </a:lstStyle>
                    <a:p>
                      <a:r>
                        <a:rPr lang="en-US" altLang="zh-CN" sz="700" dirty="0">
                          <a:solidFill>
                            <a:schemeClr val="tx1"/>
                          </a:solidFill>
                          <a:latin typeface="Calibri" panose="020F0502020204030204" pitchFamily="34" charset="0"/>
                          <a:cs typeface="Calibri" panose="020F0502020204030204" pitchFamily="34" charset="0"/>
                        </a:rPr>
                        <a:t>CT4</a:t>
                      </a:r>
                      <a:endParaRPr lang="zh-CN" altLang="en-US" sz="700" dirty="0">
                        <a:solidFill>
                          <a:schemeClr val="tx1"/>
                        </a:solidFill>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lvl1pPr marL="0" algn="l" defTabSz="914400" rtl="0" eaLnBrk="1" latinLnBrk="0" hangingPunct="1">
                        <a:defRPr sz="1800" b="1" kern="1200">
                          <a:solidFill>
                            <a:schemeClr val="bg1"/>
                          </a:solidFill>
                          <a:latin typeface="Calibri"/>
                        </a:defRPr>
                      </a:lvl1pPr>
                      <a:lvl2pPr marL="457200" algn="l" defTabSz="914400" rtl="0" eaLnBrk="1" latinLnBrk="0" hangingPunct="1">
                        <a:defRPr sz="1800" b="1" kern="1200">
                          <a:solidFill>
                            <a:schemeClr val="bg1"/>
                          </a:solidFill>
                          <a:latin typeface="Calibri"/>
                        </a:defRPr>
                      </a:lvl2pPr>
                      <a:lvl3pPr marL="914400" algn="l" defTabSz="914400" rtl="0" eaLnBrk="1" latinLnBrk="0" hangingPunct="1">
                        <a:defRPr sz="1800" b="1" kern="1200">
                          <a:solidFill>
                            <a:schemeClr val="bg1"/>
                          </a:solidFill>
                          <a:latin typeface="Calibri"/>
                        </a:defRPr>
                      </a:lvl3pPr>
                      <a:lvl4pPr marL="1371600" algn="l" defTabSz="914400" rtl="0" eaLnBrk="1" latinLnBrk="0" hangingPunct="1">
                        <a:defRPr sz="1800" b="1" kern="1200">
                          <a:solidFill>
                            <a:schemeClr val="bg1"/>
                          </a:solidFill>
                          <a:latin typeface="Calibri"/>
                        </a:defRPr>
                      </a:lvl4pPr>
                      <a:lvl5pPr marL="1828800" algn="l" defTabSz="914400" rtl="0" eaLnBrk="1" latinLnBrk="0" hangingPunct="1">
                        <a:defRPr sz="1800" b="1" kern="1200">
                          <a:solidFill>
                            <a:schemeClr val="bg1"/>
                          </a:solidFill>
                          <a:latin typeface="Calibri"/>
                        </a:defRPr>
                      </a:lvl5pPr>
                      <a:lvl6pPr marL="2286000" algn="l" defTabSz="914400" rtl="0" eaLnBrk="1" latinLnBrk="0" hangingPunct="1">
                        <a:defRPr sz="1800" b="1" kern="1200">
                          <a:solidFill>
                            <a:schemeClr val="bg1"/>
                          </a:solidFill>
                          <a:latin typeface="Calibri"/>
                        </a:defRPr>
                      </a:lvl6pPr>
                      <a:lvl7pPr marL="2743200" algn="l" defTabSz="914400" rtl="0" eaLnBrk="1" latinLnBrk="0" hangingPunct="1">
                        <a:defRPr sz="1800" b="1" kern="1200">
                          <a:solidFill>
                            <a:schemeClr val="bg1"/>
                          </a:solidFill>
                          <a:latin typeface="Calibri"/>
                        </a:defRPr>
                      </a:lvl7pPr>
                      <a:lvl8pPr marL="3200400" algn="l" defTabSz="914400" rtl="0" eaLnBrk="1" latinLnBrk="0" hangingPunct="1">
                        <a:defRPr sz="1800" b="1" kern="1200">
                          <a:solidFill>
                            <a:schemeClr val="bg1"/>
                          </a:solidFill>
                          <a:latin typeface="Calibri"/>
                        </a:defRPr>
                      </a:lvl8pPr>
                      <a:lvl9pPr marL="3657600" algn="l" defTabSz="914400" rtl="0" eaLnBrk="1" latinLnBrk="0" hangingPunct="1">
                        <a:defRPr sz="1800" b="1" kern="1200">
                          <a:solidFill>
                            <a:schemeClr val="bg1"/>
                          </a:solidFill>
                          <a:latin typeface="Calibri"/>
                        </a:defRPr>
                      </a:lvl9pPr>
                    </a:lstStyle>
                    <a:p>
                      <a:r>
                        <a:rPr lang="en-US" altLang="zh-CN" sz="700" dirty="0">
                          <a:solidFill>
                            <a:schemeClr val="tx1"/>
                          </a:solidFill>
                          <a:latin typeface="Calibri" panose="020F0502020204030204" pitchFamily="34" charset="0"/>
                          <a:cs typeface="Calibri" panose="020F0502020204030204" pitchFamily="34" charset="0"/>
                        </a:rPr>
                        <a:t>Other related groups</a:t>
                      </a:r>
                      <a:endParaRPr lang="zh-CN" altLang="en-US" sz="700" dirty="0">
                        <a:solidFill>
                          <a:schemeClr val="tx1"/>
                        </a:solidFill>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2706751681"/>
                  </a:ext>
                </a:extLst>
              </a:tr>
              <a:tr h="193096">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defTabSz="1187798" rtl="0" eaLnBrk="1" fontAlgn="ctr" latinLnBrk="0" hangingPunct="1"/>
                      <a:r>
                        <a:rPr lang="en-US" sz="7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AIML</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FS_AIML_MGT_Ph2</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latin typeface="Calibri" panose="020F0502020204030204" pitchFamily="34" charset="0"/>
                          <a:cs typeface="Calibri" panose="020F0502020204030204" pitchFamily="34" charset="0"/>
                        </a:rPr>
                        <a:t>TS</a:t>
                      </a:r>
                      <a:r>
                        <a:rPr lang="zh-CN" altLang="en-US" sz="700" dirty="0">
                          <a:latin typeface="Calibri" panose="020F0502020204030204" pitchFamily="34" charset="0"/>
                          <a:cs typeface="Calibri" panose="020F0502020204030204" pitchFamily="34" charset="0"/>
                        </a:rPr>
                        <a:t> </a:t>
                      </a:r>
                      <a:r>
                        <a:rPr lang="en-US" altLang="zh-CN" sz="700" dirty="0">
                          <a:latin typeface="Calibri" panose="020F0502020204030204" pitchFamily="34" charset="0"/>
                          <a:cs typeface="Calibri" panose="020F0502020204030204" pitchFamily="34" charset="0"/>
                        </a:rPr>
                        <a:t>22.261 (AIML)</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latin typeface="Calibri" panose="020F0502020204030204" pitchFamily="34" charset="0"/>
                          <a:cs typeface="Calibri" panose="020F0502020204030204" pitchFamily="34" charset="0"/>
                        </a:rPr>
                        <a:t>AIML_CN(R19)</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latin typeface="Calibri" panose="020F0502020204030204" pitchFamily="34" charset="0"/>
                          <a:cs typeface="Calibri" panose="020F0502020204030204" pitchFamily="34" charset="0"/>
                        </a:rPr>
                        <a:t>X</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latin typeface="Calibri" panose="020F0502020204030204" pitchFamily="34" charset="0"/>
                          <a:cs typeface="Calibri" panose="020F0502020204030204" pitchFamily="34" charset="0"/>
                        </a:rPr>
                        <a:t>X</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700" dirty="0" err="1">
                          <a:latin typeface="Calibri" panose="020F0502020204030204" pitchFamily="34" charset="0"/>
                          <a:cs typeface="Calibri" panose="020F0502020204030204" pitchFamily="34" charset="0"/>
                        </a:rPr>
                        <a:t>FS_NR_AIML_NGRAN_enh</a:t>
                      </a:r>
                      <a:r>
                        <a:rPr lang="en-US" altLang="zh-CN" sz="700" b="0" i="0" u="none" strike="noStrike" kern="1200" dirty="0">
                          <a:solidFill>
                            <a:srgbClr val="000000"/>
                          </a:solidFill>
                          <a:effectLst/>
                          <a:latin typeface="Calibri" panose="020F0502020204030204" pitchFamily="34" charset="0"/>
                          <a:ea typeface="+mn-ea"/>
                          <a:cs typeface="Calibri" panose="020F0502020204030204" pitchFamily="34" charset="0"/>
                        </a:rPr>
                        <a:t>(R19)</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latin typeface="Calibri" panose="020F0502020204030204" pitchFamily="34" charset="0"/>
                          <a:cs typeface="Calibri" panose="020F0502020204030204" pitchFamily="34" charset="0"/>
                        </a:rPr>
                        <a:t>3GPP SA</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20968084"/>
                  </a:ext>
                </a:extLst>
              </a:tr>
              <a:tr h="193096">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defTabSz="1187798" rtl="0" eaLnBrk="1" fontAlgn="ctr" latinLnBrk="0" hangingPunct="1"/>
                      <a:r>
                        <a:rPr lang="en-US" sz="7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MDA</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FS_eMDAS_Ph3</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latin typeface="Calibri" panose="020F0502020204030204" pitchFamily="34" charset="0"/>
                          <a:cs typeface="Calibri" panose="020F0502020204030204" pitchFamily="34" charset="0"/>
                        </a:rPr>
                        <a:t>X (EE</a:t>
                      </a:r>
                      <a:r>
                        <a:rPr lang="zh-CN" altLang="en-US" sz="700" dirty="0">
                          <a:latin typeface="Calibri" panose="020F0502020204030204" pitchFamily="34" charset="0"/>
                          <a:cs typeface="Calibri" panose="020F0502020204030204" pitchFamily="34" charset="0"/>
                        </a:rPr>
                        <a:t> </a:t>
                      </a:r>
                      <a:r>
                        <a:rPr lang="en-US" altLang="zh-CN" sz="700" dirty="0">
                          <a:latin typeface="Calibri" panose="020F0502020204030204" pitchFamily="34" charset="0"/>
                          <a:cs typeface="Calibri" panose="020F0502020204030204" pitchFamily="34" charset="0"/>
                        </a:rPr>
                        <a:t>cost index)</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4050063352"/>
                  </a:ext>
                </a:extLst>
              </a:tr>
              <a:tr h="297071">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defTabSz="1187798" rtl="0" eaLnBrk="1" fontAlgn="ctr" latinLnBrk="0" hangingPunct="1"/>
                      <a:r>
                        <a:rPr lang="en-US" sz="7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IDM</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FS_IDMS_MN_Ph3</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latin typeface="Calibri" panose="020F0502020204030204" pitchFamily="34" charset="0"/>
                          <a:cs typeface="Calibri" panose="020F0502020204030204" pitchFamily="34" charset="0"/>
                        </a:rPr>
                        <a:t>TS 22.125 (UAV pre-flight)</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solidFill>
                            <a:schemeClr val="tx1"/>
                          </a:solidFill>
                          <a:latin typeface="Calibri" panose="020F0502020204030204" pitchFamily="34" charset="0"/>
                          <a:cs typeface="Calibri" panose="020F0502020204030204" pitchFamily="34" charset="0"/>
                        </a:rPr>
                        <a:t>GSMA/CAMARA/ETSI ZSM/TMF</a:t>
                      </a:r>
                      <a:endParaRPr lang="zh-CN" altLang="en-US" sz="700" dirty="0">
                        <a:solidFill>
                          <a:schemeClr val="tx1"/>
                        </a:solidFill>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29452884"/>
                  </a:ext>
                </a:extLst>
              </a:tr>
              <a:tr h="193096">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defTabSz="1187798" rtl="0" eaLnBrk="1" fontAlgn="ctr" latinLnBrk="0" hangingPunct="1"/>
                      <a:r>
                        <a:rPr lang="en-US" sz="7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CCL</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FS_CCLM</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latin typeface="Calibri" panose="020F0502020204030204" pitchFamily="34" charset="0"/>
                          <a:cs typeface="Calibri" panose="020F0502020204030204" pitchFamily="34" charset="0"/>
                        </a:rPr>
                        <a:t>ETSI ZSM</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57615751"/>
                  </a:ext>
                </a:extLst>
              </a:tr>
              <a:tr h="193096">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defTabSz="1187798" rtl="0" eaLnBrk="1" fontAlgn="ctr" latinLnBrk="0" hangingPunct="1"/>
                      <a:r>
                        <a:rPr lang="en-US" sz="7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NDT</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FS_NDT</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latin typeface="Calibri" panose="020F0502020204030204" pitchFamily="34" charset="0"/>
                          <a:cs typeface="Calibri" panose="020F0502020204030204" pitchFamily="34" charset="0"/>
                        </a:rPr>
                        <a:t>X</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latin typeface="Calibri" panose="020F0502020204030204" pitchFamily="34" charset="0"/>
                          <a:cs typeface="Calibri" panose="020F0502020204030204" pitchFamily="34" charset="0"/>
                        </a:rPr>
                        <a:t>ETSI ZSM</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30236420"/>
                  </a:ext>
                </a:extLst>
              </a:tr>
              <a:tr h="193096">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defTabSz="1187798" rtl="0" eaLnBrk="1" fontAlgn="ctr" latinLnBrk="0" hangingPunct="1"/>
                      <a:r>
                        <a:rPr lang="en-US" sz="7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CMO</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err="1">
                          <a:solidFill>
                            <a:srgbClr val="000000"/>
                          </a:solidFill>
                          <a:effectLst/>
                          <a:latin typeface="Calibri" panose="020F0502020204030204" pitchFamily="34" charset="0"/>
                          <a:ea typeface="等线" panose="02010600030101010101" pitchFamily="2" charset="-122"/>
                          <a:cs typeface="Calibri" panose="020F0502020204030204" pitchFamily="34" charset="0"/>
                        </a:rPr>
                        <a:t>FS_Cloud_OAM</a:t>
                      </a:r>
                      <a:endPar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endParaRP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latin typeface="Calibri" panose="020F0502020204030204" pitchFamily="34" charset="0"/>
                          <a:cs typeface="Calibri" panose="020F0502020204030204" pitchFamily="34" charset="0"/>
                        </a:rPr>
                        <a:t>ETSI NFV</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57544183"/>
                  </a:ext>
                </a:extLst>
              </a:tr>
              <a:tr h="193096">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defTabSz="1187798" rtl="0" eaLnBrk="1" fontAlgn="ctr" latinLnBrk="0" hangingPunct="1"/>
                      <a:r>
                        <a:rPr lang="en-US" sz="7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MSEC</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FS_SECM</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latin typeface="Calibri" panose="020F0502020204030204" pitchFamily="34" charset="0"/>
                          <a:cs typeface="Calibri" panose="020F0502020204030204" pitchFamily="34" charset="0"/>
                        </a:rPr>
                        <a:t>X</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85299235"/>
                  </a:ext>
                </a:extLst>
              </a:tr>
              <a:tr h="193096">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SBMA</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FS_SBMA_Ph3</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01519020"/>
                  </a:ext>
                </a:extLst>
              </a:tr>
              <a:tr h="193096">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PTM</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err="1">
                          <a:solidFill>
                            <a:srgbClr val="000000"/>
                          </a:solidFill>
                          <a:effectLst/>
                          <a:latin typeface="Calibri" panose="020F0502020204030204" pitchFamily="34" charset="0"/>
                          <a:ea typeface="等线" panose="02010600030101010101" pitchFamily="2" charset="-122"/>
                          <a:cs typeface="Calibri" panose="020F0502020204030204" pitchFamily="34" charset="0"/>
                        </a:rPr>
                        <a:t>FS_PlanM</a:t>
                      </a:r>
                      <a:endPar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endParaRP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28276434"/>
                  </a:ext>
                </a:extLst>
              </a:tr>
              <a:tr h="193096">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MADCOL</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MADCOL_Ph2</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66701964"/>
                  </a:ext>
                </a:extLst>
              </a:tr>
              <a:tr h="193096">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SREP</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err="1">
                          <a:solidFill>
                            <a:srgbClr val="000000"/>
                          </a:solidFill>
                          <a:effectLst/>
                          <a:latin typeface="Calibri" panose="020F0502020204030204" pitchFamily="34" charset="0"/>
                          <a:ea typeface="等线" panose="02010600030101010101" pitchFamily="2" charset="-122"/>
                          <a:cs typeface="Calibri" panose="020F0502020204030204" pitchFamily="34" charset="0"/>
                        </a:rPr>
                        <a:t>FS_Data_SREP</a:t>
                      </a:r>
                      <a:endPar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endParaRP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64460159"/>
                  </a:ext>
                </a:extLst>
              </a:tr>
              <a:tr h="297071">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PM</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PM_KPI_5G_Ph4</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highlight>
                            <a:srgbClr val="FFFF00"/>
                          </a:highlight>
                          <a:latin typeface="Calibri" panose="020F0502020204030204" pitchFamily="34" charset="0"/>
                          <a:cs typeface="Calibri" panose="020F0502020204030204" pitchFamily="34" charset="0"/>
                        </a:rPr>
                        <a:t>TS 22.137 (Sensing KPI) (TBD)</a:t>
                      </a:r>
                      <a:endParaRPr lang="zh-CN" altLang="en-US" sz="700" dirty="0">
                        <a:highlight>
                          <a:srgbClr val="FFFF00"/>
                        </a:highlight>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700" b="0" i="0" u="none" strike="noStrike" kern="1200" dirty="0" err="1">
                          <a:solidFill>
                            <a:srgbClr val="000000"/>
                          </a:solidFill>
                          <a:effectLst/>
                          <a:highlight>
                            <a:srgbClr val="FFFF00"/>
                          </a:highlight>
                          <a:latin typeface="Calibri" panose="020F0502020204030204" pitchFamily="34" charset="0"/>
                          <a:ea typeface="+mn-ea"/>
                          <a:cs typeface="Calibri" panose="020F0502020204030204" pitchFamily="34" charset="0"/>
                        </a:rPr>
                        <a:t>FS_Sensing_NR</a:t>
                      </a:r>
                      <a:r>
                        <a:rPr lang="en-US" altLang="zh-CN" sz="700" b="0" i="0" u="none" strike="noStrike" kern="1200" dirty="0">
                          <a:solidFill>
                            <a:srgbClr val="000000"/>
                          </a:solidFill>
                          <a:effectLst/>
                          <a:highlight>
                            <a:srgbClr val="FFFF00"/>
                          </a:highlight>
                          <a:latin typeface="Calibri" panose="020F0502020204030204" pitchFamily="34" charset="0"/>
                          <a:ea typeface="+mn-ea"/>
                          <a:cs typeface="Calibri" panose="020F0502020204030204" pitchFamily="34" charset="0"/>
                        </a:rPr>
                        <a:t> (TBD) </a:t>
                      </a:r>
                      <a:endParaRPr lang="zh-CN" altLang="en-US" sz="700" b="0" dirty="0">
                        <a:highlight>
                          <a:srgbClr val="FFFF00"/>
                        </a:highlight>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700" b="0" i="0" u="none" strike="noStrike" kern="1200" dirty="0">
                          <a:solidFill>
                            <a:srgbClr val="000000"/>
                          </a:solidFill>
                          <a:effectLst/>
                          <a:latin typeface="Calibri" panose="020F0502020204030204" pitchFamily="34" charset="0"/>
                          <a:ea typeface="+mn-ea"/>
                          <a:cs typeface="Calibri" panose="020F0502020204030204" pitchFamily="34" charset="0"/>
                        </a:rPr>
                        <a:t>NR_Mob_Ph4 (R19)</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700" b="0" dirty="0">
                          <a:latin typeface="Calibri" panose="020F0502020204030204" pitchFamily="34" charset="0"/>
                          <a:cs typeface="Calibri" panose="020F0502020204030204" pitchFamily="34" charset="0"/>
                        </a:rPr>
                        <a:t>X</a:t>
                      </a:r>
                      <a:r>
                        <a:rPr lang="en-US" altLang="zh-CN" sz="700" b="0" i="0" u="none" strike="noStrike" kern="1200" dirty="0">
                          <a:solidFill>
                            <a:srgbClr val="000000"/>
                          </a:solidFill>
                          <a:effectLst/>
                          <a:latin typeface="Calibri" panose="020F0502020204030204" pitchFamily="34" charset="0"/>
                          <a:ea typeface="+mn-ea"/>
                          <a:cs typeface="Calibri" panose="020F0502020204030204" pitchFamily="34" charset="0"/>
                        </a:rPr>
                        <a:t>NR_ENDC_SON_MDT_Ph4</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700" b="0" i="0" u="none" strike="noStrike" kern="1200" dirty="0">
                          <a:solidFill>
                            <a:srgbClr val="000000"/>
                          </a:solidFill>
                          <a:effectLst/>
                          <a:latin typeface="Calibri" panose="020F0502020204030204" pitchFamily="34" charset="0"/>
                          <a:ea typeface="+mn-ea"/>
                          <a:cs typeface="Calibri" panose="020F0502020204030204" pitchFamily="34" charset="0"/>
                        </a:rPr>
                        <a:t>(R19)</a:t>
                      </a:r>
                      <a:endParaRPr lang="zh-CN" altLang="en-US" sz="700" b="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91618250"/>
                  </a:ext>
                </a:extLst>
              </a:tr>
              <a:tr h="297071">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err="1">
                          <a:solidFill>
                            <a:srgbClr val="000000"/>
                          </a:solidFill>
                          <a:effectLst/>
                          <a:latin typeface="Calibri" panose="020F0502020204030204" pitchFamily="34" charset="0"/>
                          <a:ea typeface="等线" panose="02010600030101010101" pitchFamily="2" charset="-122"/>
                          <a:cs typeface="Calibri" panose="020F0502020204030204" pitchFamily="34" charset="0"/>
                        </a:rPr>
                        <a:t>AdNRM</a:t>
                      </a:r>
                      <a:endPar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endParaRP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AdNRM_Ph3</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highlight>
                            <a:srgbClr val="FFFF00"/>
                          </a:highlight>
                          <a:latin typeface="Calibri" panose="020F0502020204030204" pitchFamily="34" charset="0"/>
                          <a:cs typeface="Calibri" panose="020F0502020204030204" pitchFamily="34" charset="0"/>
                        </a:rPr>
                        <a:t>TS 22.261-6.51 (</a:t>
                      </a:r>
                      <a:r>
                        <a:rPr lang="en-US" altLang="zh-CN" sz="700" dirty="0" err="1">
                          <a:highlight>
                            <a:srgbClr val="FFFF00"/>
                          </a:highlight>
                          <a:latin typeface="Calibri" panose="020F0502020204030204" pitchFamily="34" charset="0"/>
                          <a:cs typeface="Calibri" panose="020F0502020204030204" pitchFamily="34" charset="0"/>
                        </a:rPr>
                        <a:t>MonStra</a:t>
                      </a:r>
                      <a:r>
                        <a:rPr lang="en-US" altLang="zh-CN" sz="700" dirty="0">
                          <a:highlight>
                            <a:srgbClr val="FFFF00"/>
                          </a:highlight>
                          <a:latin typeface="Calibri" panose="020F0502020204030204" pitchFamily="34" charset="0"/>
                          <a:cs typeface="Calibri" panose="020F0502020204030204" pitchFamily="34" charset="0"/>
                        </a:rPr>
                        <a:t>) ??</a:t>
                      </a:r>
                      <a:endParaRPr lang="zh-CN" altLang="en-US" sz="700" dirty="0">
                        <a:highlight>
                          <a:srgbClr val="FFFF00"/>
                        </a:highlight>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highlight>
                            <a:srgbClr val="FFFF00"/>
                          </a:highlight>
                          <a:latin typeface="Calibri" panose="020F0502020204030204" pitchFamily="34" charset="0"/>
                          <a:cs typeface="Calibri" panose="020F0502020204030204" pitchFamily="34" charset="0"/>
                        </a:rPr>
                        <a:t>VMR_Ph2 (R19)??</a:t>
                      </a:r>
                    </a:p>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700" b="0" dirty="0">
                          <a:latin typeface="Calibri" panose="020F0502020204030204" pitchFamily="34" charset="0"/>
                          <a:cs typeface="Calibri" panose="020F0502020204030204" pitchFamily="34" charset="0"/>
                        </a:rPr>
                        <a:t>eEDGE_5GC_Ph3 (R19)</a:t>
                      </a:r>
                      <a:endParaRPr lang="zh-CN" altLang="en-US" sz="700" b="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700" b="1" i="0" u="none" strike="noStrike" kern="1200" dirty="0" err="1">
                          <a:solidFill>
                            <a:srgbClr val="000000"/>
                          </a:solidFill>
                          <a:effectLst/>
                          <a:highlight>
                            <a:srgbClr val="FFFF00"/>
                          </a:highlight>
                          <a:latin typeface="Calibri" panose="020F0502020204030204" pitchFamily="34" charset="0"/>
                          <a:ea typeface="+mn-ea"/>
                          <a:cs typeface="Calibri" panose="020F0502020204030204" pitchFamily="34" charset="0"/>
                        </a:rPr>
                        <a:t>FS_Sensing_NR</a:t>
                      </a:r>
                      <a:r>
                        <a:rPr lang="en-US" altLang="zh-CN" sz="700" b="1" i="0" u="none" strike="noStrike" kern="1200" dirty="0">
                          <a:solidFill>
                            <a:srgbClr val="000000"/>
                          </a:solidFill>
                          <a:effectLst/>
                          <a:highlight>
                            <a:srgbClr val="FFFF00"/>
                          </a:highlight>
                          <a:latin typeface="Calibri" panose="020F0502020204030204" pitchFamily="34" charset="0"/>
                          <a:ea typeface="+mn-ea"/>
                          <a:cs typeface="Calibri" panose="020F0502020204030204" pitchFamily="34" charset="0"/>
                        </a:rPr>
                        <a:t>??</a:t>
                      </a:r>
                      <a:endParaRPr lang="zh-CN" altLang="en-US" sz="700" dirty="0">
                        <a:highlight>
                          <a:srgbClr val="FFFF00"/>
                        </a:highlight>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700" b="0" i="0" u="none" strike="noStrike" kern="1200" dirty="0">
                          <a:solidFill>
                            <a:srgbClr val="000000"/>
                          </a:solidFill>
                          <a:effectLst/>
                          <a:latin typeface="Calibri" panose="020F0502020204030204" pitchFamily="34" charset="0"/>
                          <a:ea typeface="+mn-ea"/>
                          <a:cs typeface="Calibri" panose="020F0502020204030204" pitchFamily="34" charset="0"/>
                        </a:rPr>
                        <a:t>NR_Mob_Ph4</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700" b="0" i="0" u="none" strike="noStrike" kern="1200" dirty="0">
                          <a:solidFill>
                            <a:srgbClr val="000000"/>
                          </a:solidFill>
                          <a:effectLst/>
                          <a:latin typeface="Calibri" panose="020F0502020204030204" pitchFamily="34" charset="0"/>
                          <a:ea typeface="+mn-ea"/>
                          <a:cs typeface="Calibri" panose="020F0502020204030204" pitchFamily="34" charset="0"/>
                        </a:rPr>
                        <a:t>(R19)</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700" b="0" i="0" u="none" strike="noStrike" kern="1200" dirty="0">
                          <a:solidFill>
                            <a:srgbClr val="000000"/>
                          </a:solidFill>
                          <a:effectLst/>
                          <a:latin typeface="Calibri" panose="020F0502020204030204" pitchFamily="34" charset="0"/>
                          <a:ea typeface="+mn-ea"/>
                          <a:cs typeface="Calibri" panose="020F0502020204030204" pitchFamily="34" charset="0"/>
                        </a:rPr>
                        <a:t>NR_ENDC_SON_MDT_Ph4 (R19)</a:t>
                      </a:r>
                      <a:endParaRPr lang="zh-CN" altLang="en-US" sz="700" b="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b="0" dirty="0">
                          <a:latin typeface="Calibri" panose="020F0502020204030204" pitchFamily="34" charset="0"/>
                          <a:cs typeface="Calibri" panose="020F0502020204030204" pitchFamily="34" charset="0"/>
                        </a:rPr>
                        <a:t>SBIProtoc19 (R19)</a:t>
                      </a:r>
                      <a:endParaRPr lang="zh-CN" altLang="en-US" sz="700" b="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latin typeface="Calibri" panose="020F0502020204030204" pitchFamily="34" charset="0"/>
                          <a:cs typeface="Calibri" panose="020F0502020204030204" pitchFamily="34" charset="0"/>
                        </a:rPr>
                        <a:t>GSMA (GST)</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42559770"/>
                  </a:ext>
                </a:extLst>
              </a:tr>
              <a:tr h="297071">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TMQ</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err="1">
                          <a:solidFill>
                            <a:srgbClr val="000000"/>
                          </a:solidFill>
                          <a:effectLst/>
                          <a:latin typeface="Calibri" panose="020F0502020204030204" pitchFamily="34" charset="0"/>
                          <a:ea typeface="等线" panose="02010600030101010101" pitchFamily="2" charset="-122"/>
                          <a:cs typeface="Calibri" panose="020F0502020204030204" pitchFamily="34" charset="0"/>
                        </a:rPr>
                        <a:t>TraceQoE_OAM</a:t>
                      </a:r>
                      <a:endPar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endParaRP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latin typeface="Calibri" panose="020F0502020204030204" pitchFamily="34" charset="0"/>
                          <a:cs typeface="Calibri" panose="020F0502020204030204" pitchFamily="34" charset="0"/>
                        </a:rPr>
                        <a:t>TS 22.261-6.51 (</a:t>
                      </a:r>
                      <a:r>
                        <a:rPr lang="en-US" altLang="zh-CN" sz="700" dirty="0" err="1">
                          <a:latin typeface="Calibri" panose="020F0502020204030204" pitchFamily="34" charset="0"/>
                          <a:cs typeface="Calibri" panose="020F0502020204030204" pitchFamily="34" charset="0"/>
                        </a:rPr>
                        <a:t>MonStra</a:t>
                      </a:r>
                      <a:r>
                        <a:rPr lang="en-US" altLang="zh-CN" sz="700" dirty="0">
                          <a:latin typeface="Calibri" panose="020F0502020204030204" pitchFamily="34" charset="0"/>
                          <a:cs typeface="Calibri" panose="020F0502020204030204" pitchFamily="34" charset="0"/>
                        </a:rPr>
                        <a:t>)</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latin typeface="Calibri" panose="020F0502020204030204" pitchFamily="34" charset="0"/>
                          <a:cs typeface="Calibri" panose="020F0502020204030204" pitchFamily="34" charset="0"/>
                        </a:rPr>
                        <a:t>X</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altLang="zh-CN" sz="700" dirty="0">
                          <a:latin typeface="Calibri" panose="020F0502020204030204" pitchFamily="34" charset="0"/>
                          <a:cs typeface="Calibri" panose="020F0502020204030204" pitchFamily="34" charset="0"/>
                        </a:rPr>
                        <a:t>X</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latin typeface="Calibri" panose="020F0502020204030204" pitchFamily="34" charset="0"/>
                          <a:cs typeface="Calibri" panose="020F0502020204030204" pitchFamily="34" charset="0"/>
                        </a:rPr>
                        <a:t>X</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latin typeface="Calibri" panose="020F0502020204030204" pitchFamily="34" charset="0"/>
                          <a:cs typeface="Calibri" panose="020F0502020204030204" pitchFamily="34" charset="0"/>
                        </a:rPr>
                        <a:t>X</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latin typeface="Calibri" panose="020F0502020204030204" pitchFamily="34" charset="0"/>
                          <a:cs typeface="Calibri" panose="020F0502020204030204" pitchFamily="34" charset="0"/>
                        </a:rPr>
                        <a:t>X</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00387041"/>
                  </a:ext>
                </a:extLst>
              </a:tr>
              <a:tr h="423325">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NTNM</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FS_ NTN_OAM_Ph2</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altLang="zh-CN" sz="700" b="0" i="0" u="none" strike="noStrike" kern="1200" dirty="0">
                          <a:solidFill>
                            <a:srgbClr val="000000"/>
                          </a:solidFill>
                          <a:effectLst/>
                          <a:latin typeface="Calibri" panose="020F0502020204030204" pitchFamily="34" charset="0"/>
                          <a:ea typeface="+mn-ea"/>
                          <a:cs typeface="Calibri" panose="020F0502020204030204" pitchFamily="34" charset="0"/>
                        </a:rPr>
                        <a:t>5GSAT_Ph3_ARCH (R19)</a:t>
                      </a:r>
                      <a:endParaRPr lang="zh-CN" altLang="en-US" sz="700" b="0" i="0" u="none" strike="noStrike" kern="1200" dirty="0">
                        <a:solidFill>
                          <a:srgbClr val="000000"/>
                        </a:solidFill>
                        <a:effectLst/>
                        <a:latin typeface="Calibri" panose="020F0502020204030204" pitchFamily="34" charset="0"/>
                        <a:ea typeface="+mn-ea"/>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700" b="0" i="0" u="none" strike="noStrike" kern="1200" dirty="0">
                          <a:solidFill>
                            <a:srgbClr val="000000"/>
                          </a:solidFill>
                          <a:effectLst/>
                          <a:latin typeface="Calibri" panose="020F0502020204030204" pitchFamily="34" charset="0"/>
                          <a:ea typeface="+mn-ea"/>
                          <a:cs typeface="Calibri" panose="020F0502020204030204" pitchFamily="34" charset="0"/>
                        </a:rPr>
                        <a:t>NR_NTN_Ph3-Core</a:t>
                      </a:r>
                      <a:r>
                        <a:rPr lang="en-US" altLang="zh-CN" sz="700" b="0" i="0" u="none" strike="noStrike" kern="1200" dirty="0">
                          <a:solidFill>
                            <a:srgbClr val="000000"/>
                          </a:solidFill>
                          <a:effectLst/>
                          <a:latin typeface="Calibri" panose="020F0502020204030204" pitchFamily="34" charset="0"/>
                          <a:ea typeface="+mn-ea"/>
                          <a:cs typeface="Calibri" panose="020F0502020204030204" pitchFamily="34" charset="0"/>
                        </a:rPr>
                        <a:t>(R19)</a:t>
                      </a:r>
                      <a:endParaRPr lang="en-US" sz="700" b="0" i="0" u="none" strike="noStrike" kern="1200" dirty="0">
                        <a:solidFill>
                          <a:srgbClr val="000000"/>
                        </a:solidFill>
                        <a:effectLst/>
                        <a:latin typeface="Calibri" panose="020F0502020204030204" pitchFamily="34" charset="0"/>
                        <a:ea typeface="+mn-ea"/>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700" b="0" i="0" u="none" strike="noStrike" kern="1200" dirty="0">
                          <a:solidFill>
                            <a:srgbClr val="000000"/>
                          </a:solidFill>
                          <a:effectLst/>
                          <a:latin typeface="Calibri" panose="020F0502020204030204" pitchFamily="34" charset="0"/>
                          <a:ea typeface="+mn-ea"/>
                          <a:cs typeface="Calibri" panose="020F0502020204030204" pitchFamily="34" charset="0"/>
                        </a:rPr>
                        <a:t>IoT_NTN_Ph3-Core(R19)</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altLang="zh-CN" sz="700" b="0" i="0" u="none" strike="noStrike" kern="1200" dirty="0">
                          <a:solidFill>
                            <a:srgbClr val="000000"/>
                          </a:solidFill>
                          <a:effectLst/>
                          <a:latin typeface="Calibri" panose="020F0502020204030204" pitchFamily="34" charset="0"/>
                          <a:ea typeface="+mn-ea"/>
                          <a:cs typeface="Calibri" panose="020F0502020204030204" pitchFamily="34" charset="0"/>
                        </a:rPr>
                        <a:t>LTE_TN_NR_NTN_mob</a:t>
                      </a:r>
                      <a:r>
                        <a:rPr lang="en-US" altLang="zh-CN" sz="700" b="0" i="0" u="none" strike="noStrike" kern="1200" dirty="0">
                          <a:solidFill>
                            <a:srgbClr val="000000"/>
                          </a:solidFill>
                          <a:effectLst/>
                          <a:latin typeface="Calibri" panose="020F0502020204030204" pitchFamily="34" charset="0"/>
                          <a:ea typeface="+mn-ea"/>
                          <a:cs typeface="Calibri" panose="020F0502020204030204" pitchFamily="34" charset="0"/>
                        </a:rPr>
                        <a:t>(R19)</a:t>
                      </a:r>
                      <a:endParaRPr lang="zh-CN" altLang="en-US" sz="700" b="0" i="0" u="none" strike="noStrike" kern="1200" dirty="0">
                        <a:solidFill>
                          <a:srgbClr val="000000"/>
                        </a:solidFill>
                        <a:effectLst/>
                        <a:latin typeface="Calibri" panose="020F0502020204030204" pitchFamily="34" charset="0"/>
                        <a:ea typeface="+mn-ea"/>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18552970"/>
                  </a:ext>
                </a:extLst>
              </a:tr>
              <a:tr h="193096">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IABM</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nn-NO"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FS_NR_mobile_IAB_OAM</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en-US" altLang="zh-CN"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endParaRPr lang="en-US" sz="1000" b="1" i="0" u="none" strike="noStrike" dirty="0">
                        <a:solidFill>
                          <a:srgbClr val="000000"/>
                        </a:solidFill>
                        <a:effectLst/>
                        <a:latin typeface="+mn-lt"/>
                        <a:ea typeface="等线" panose="02010600030101010101" pitchFamily="2" charset="-122"/>
                      </a:endParaRP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latin typeface="Calibri" panose="020F0502020204030204" pitchFamily="34" charset="0"/>
                          <a:cs typeface="Calibri" panose="020F0502020204030204" pitchFamily="34" charset="0"/>
                        </a:rPr>
                        <a:t>X</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67382115"/>
                  </a:ext>
                </a:extLst>
              </a:tr>
              <a:tr h="297071">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err="1">
                          <a:solidFill>
                            <a:srgbClr val="000000"/>
                          </a:solidFill>
                          <a:effectLst/>
                          <a:latin typeface="Calibri" panose="020F0502020204030204" pitchFamily="34" charset="0"/>
                          <a:ea typeface="等线" panose="02010600030101010101" pitchFamily="2" charset="-122"/>
                          <a:cs typeface="Calibri" panose="020F0502020204030204" pitchFamily="34" charset="0"/>
                        </a:rPr>
                        <a:t>RedcapM</a:t>
                      </a:r>
                      <a:endPar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endParaRP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err="1">
                          <a:solidFill>
                            <a:srgbClr val="000000"/>
                          </a:solidFill>
                          <a:effectLst/>
                          <a:latin typeface="Calibri" panose="020F0502020204030204" pitchFamily="34" charset="0"/>
                          <a:ea typeface="等线" panose="02010600030101010101" pitchFamily="2" charset="-122"/>
                          <a:cs typeface="Calibri" panose="020F0502020204030204" pitchFamily="34" charset="0"/>
                        </a:rPr>
                        <a:t>FS_NR_RedCap_OAM</a:t>
                      </a:r>
                      <a:endPar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endParaRP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latin typeface="Calibri" panose="020F0502020204030204" pitchFamily="34" charset="0"/>
                          <a:cs typeface="Calibri" panose="020F0502020204030204" pitchFamily="34" charset="0"/>
                        </a:rPr>
                        <a:t>NR_REDCAP_Ph2</a:t>
                      </a:r>
                    </a:p>
                    <a:p>
                      <a:r>
                        <a:rPr lang="en-US" altLang="zh-CN" sz="700" dirty="0">
                          <a:latin typeface="Calibri" panose="020F0502020204030204" pitchFamily="34" charset="0"/>
                          <a:cs typeface="Calibri" panose="020F0502020204030204" pitchFamily="34" charset="0"/>
                        </a:rPr>
                        <a:t>(R18)</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err="1">
                          <a:latin typeface="Calibri" panose="020F0502020204030204" pitchFamily="34" charset="0"/>
                          <a:cs typeface="Calibri" panose="020F0502020204030204" pitchFamily="34" charset="0"/>
                        </a:rPr>
                        <a:t>NR_redcap_enh</a:t>
                      </a:r>
                      <a:r>
                        <a:rPr lang="en-US" altLang="zh-CN" sz="700" dirty="0">
                          <a:latin typeface="Calibri" panose="020F0502020204030204" pitchFamily="34" charset="0"/>
                          <a:cs typeface="Calibri" panose="020F0502020204030204" pitchFamily="34" charset="0"/>
                        </a:rPr>
                        <a:t>-Core (R18)</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45780545"/>
                  </a:ext>
                </a:extLst>
              </a:tr>
              <a:tr h="297071">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NWDAFM</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FS_NWDAF_OAM_Ph2</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latin typeface="Calibri" panose="020F0502020204030204" pitchFamily="34" charset="0"/>
                          <a:cs typeface="Calibri" panose="020F0502020204030204" pitchFamily="34" charset="0"/>
                        </a:rPr>
                        <a:t>TS 23.288, </a:t>
                      </a:r>
                      <a:r>
                        <a:rPr lang="en-US" altLang="zh-CN" sz="700" dirty="0" err="1">
                          <a:latin typeface="Calibri" panose="020F0502020204030204" pitchFamily="34" charset="0"/>
                          <a:cs typeface="Calibri" panose="020F0502020204030204" pitchFamily="34" charset="0"/>
                        </a:rPr>
                        <a:t>eNA_Ph</a:t>
                      </a:r>
                      <a:r>
                        <a:rPr lang="en-US" altLang="zh-CN" sz="700" dirty="0">
                          <a:latin typeface="Calibri" panose="020F0502020204030204" pitchFamily="34" charset="0"/>
                          <a:cs typeface="Calibri" panose="020F0502020204030204" pitchFamily="34" charset="0"/>
                        </a:rPr>
                        <a:t> 2 (R17)</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0336468"/>
                  </a:ext>
                </a:extLst>
              </a:tr>
              <a:tr h="193096">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NSM</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FS_NetShare_OAM_Ph3</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latin typeface="Calibri" panose="020F0502020204030204" pitchFamily="34" charset="0"/>
                          <a:cs typeface="Calibri" panose="020F0502020204030204" pitchFamily="34" charset="0"/>
                        </a:rPr>
                        <a:t>TS 22.261</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latin typeface="Calibri" panose="020F0502020204030204" pitchFamily="34" charset="0"/>
                          <a:cs typeface="Calibri" panose="020F0502020204030204" pitchFamily="34" charset="0"/>
                        </a:rPr>
                        <a:t>TEI19_NetShare(R19)</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latin typeface="Calibri" panose="020F0502020204030204" pitchFamily="34" charset="0"/>
                          <a:cs typeface="Calibri" panose="020F0502020204030204" pitchFamily="34" charset="0"/>
                        </a:rPr>
                        <a:t>X</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01862012"/>
                  </a:ext>
                </a:extLst>
              </a:tr>
              <a:tr h="297071">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EE</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FS_Energy_OAM_Ph3</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latin typeface="Calibri" panose="020F0502020204030204" pitchFamily="34" charset="0"/>
                          <a:cs typeface="Calibri" panose="020F0502020204030204" pitchFamily="34" charset="0"/>
                        </a:rPr>
                        <a:t>TS 22.261 (EE as a service)</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700" dirty="0" err="1">
                          <a:latin typeface="Calibri" panose="020F0502020204030204" pitchFamily="34" charset="0"/>
                          <a:cs typeface="Calibri" panose="020F0502020204030204" pitchFamily="34" charset="0"/>
                        </a:rPr>
                        <a:t>FS_EnergySys</a:t>
                      </a:r>
                      <a:r>
                        <a:rPr lang="en-US" altLang="zh-CN" sz="700" dirty="0">
                          <a:latin typeface="Calibri" panose="020F0502020204030204" pitchFamily="34" charset="0"/>
                          <a:cs typeface="Calibri" panose="020F0502020204030204" pitchFamily="34" charset="0"/>
                        </a:rPr>
                        <a:t> (R19)</a:t>
                      </a:r>
                    </a:p>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err="1">
                          <a:latin typeface="Calibri" panose="020F0502020204030204" pitchFamily="34" charset="0"/>
                          <a:cs typeface="Calibri" panose="020F0502020204030204" pitchFamily="34" charset="0"/>
                        </a:rPr>
                        <a:t>FS_NR_AIML_NGRAN_enh</a:t>
                      </a:r>
                      <a:r>
                        <a:rPr lang="en-US" altLang="zh-CN" sz="700" dirty="0">
                          <a:latin typeface="Calibri" panose="020F0502020204030204" pitchFamily="34" charset="0"/>
                          <a:cs typeface="Calibri" panose="020F0502020204030204" pitchFamily="34" charset="0"/>
                        </a:rPr>
                        <a:t> (R19)</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l" defTabSz="1187798" rtl="0" eaLnBrk="1" fontAlgn="auto" latinLnBrk="0" hangingPunct="1">
                        <a:lnSpc>
                          <a:spcPct val="100000"/>
                        </a:lnSpc>
                        <a:spcBef>
                          <a:spcPts val="0"/>
                        </a:spcBef>
                        <a:spcAft>
                          <a:spcPts val="0"/>
                        </a:spcAft>
                        <a:buClrTx/>
                        <a:buSzTx/>
                        <a:buFontTx/>
                        <a:buNone/>
                        <a:tabLst/>
                        <a:defRPr/>
                      </a:pPr>
                      <a:r>
                        <a:rPr lang="en-US" altLang="zh-CN" sz="700" dirty="0">
                          <a:latin typeface="Calibri" panose="020F0502020204030204" pitchFamily="34" charset="0"/>
                          <a:cs typeface="Calibri" panose="020F0502020204030204" pitchFamily="34" charset="0"/>
                        </a:rPr>
                        <a:t>NGMN/ETSI NFV/</a:t>
                      </a:r>
                      <a:r>
                        <a:rPr lang="en-US" altLang="zh-CN" sz="700" dirty="0">
                          <a:solidFill>
                            <a:schemeClr val="tx1"/>
                          </a:solidFill>
                          <a:latin typeface="Calibri" panose="020F0502020204030204" pitchFamily="34" charset="0"/>
                          <a:cs typeface="Calibri" panose="020F0502020204030204" pitchFamily="34" charset="0"/>
                        </a:rPr>
                        <a:t>ETSI EE/ITU-T SG5</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16486315"/>
                  </a:ext>
                </a:extLst>
              </a:tr>
              <a:tr h="341099">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err="1">
                          <a:solidFill>
                            <a:srgbClr val="000000"/>
                          </a:solidFill>
                          <a:effectLst/>
                          <a:latin typeface="Calibri" panose="020F0502020204030204" pitchFamily="34" charset="0"/>
                          <a:ea typeface="等线" panose="02010600030101010101" pitchFamily="2" charset="-122"/>
                          <a:cs typeface="Calibri" panose="020F0502020204030204" pitchFamily="34" charset="0"/>
                        </a:rPr>
                        <a:t>Mexpo</a:t>
                      </a:r>
                      <a:endPar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endParaRP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err="1">
                          <a:solidFill>
                            <a:srgbClr val="000000"/>
                          </a:solidFill>
                          <a:effectLst/>
                          <a:latin typeface="Calibri" panose="020F0502020204030204" pitchFamily="34" charset="0"/>
                          <a:ea typeface="等线" panose="02010600030101010101" pitchFamily="2" charset="-122"/>
                          <a:cs typeface="Calibri" panose="020F0502020204030204" pitchFamily="34" charset="0"/>
                        </a:rPr>
                        <a:t>FS_MExpo</a:t>
                      </a:r>
                      <a:endPar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endParaRP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latin typeface="Calibri" panose="020F0502020204030204" pitchFamily="34" charset="0"/>
                          <a:cs typeface="Calibri" panose="020F0502020204030204" pitchFamily="34" charset="0"/>
                        </a:rPr>
                        <a:t>TS 22.261 (EE as a service)</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1187798" rtl="0" eaLnBrk="1" fontAlgn="auto" latinLnBrk="0" hangingPunct="1">
                        <a:lnSpc>
                          <a:spcPct val="100000"/>
                        </a:lnSpc>
                        <a:spcBef>
                          <a:spcPts val="0"/>
                        </a:spcBef>
                        <a:spcAft>
                          <a:spcPts val="0"/>
                        </a:spcAft>
                        <a:buClrTx/>
                        <a:buSzTx/>
                        <a:buFontTx/>
                        <a:buNone/>
                        <a:tabLst/>
                        <a:defRPr/>
                      </a:pP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l" defTabSz="1187798" rtl="0" eaLnBrk="1" fontAlgn="auto" latinLnBrk="0" hangingPunct="1">
                        <a:lnSpc>
                          <a:spcPct val="100000"/>
                        </a:lnSpc>
                        <a:spcBef>
                          <a:spcPts val="0"/>
                        </a:spcBef>
                        <a:spcAft>
                          <a:spcPts val="0"/>
                        </a:spcAft>
                        <a:buClrTx/>
                        <a:buSzTx/>
                        <a:buFontTx/>
                        <a:buNone/>
                        <a:tabLst/>
                        <a:defRPr/>
                      </a:pPr>
                      <a:r>
                        <a:rPr lang="en-US" altLang="zh-CN" sz="700" dirty="0">
                          <a:latin typeface="Calibri" panose="020F0502020204030204" pitchFamily="34" charset="0"/>
                          <a:cs typeface="Calibri" panose="020F0502020204030204" pitchFamily="34" charset="0"/>
                        </a:rPr>
                        <a:t>TS 23.222(CAPIF)</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latin typeface="Calibri" panose="020F0502020204030204" pitchFamily="34" charset="0"/>
                          <a:cs typeface="Calibri" panose="020F0502020204030204" pitchFamily="34" charset="0"/>
                        </a:rPr>
                        <a:t>TS 29.222 (CAPIF)</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solidFill>
                            <a:schemeClr val="tx1"/>
                          </a:solidFill>
                          <a:latin typeface="Calibri" panose="020F0502020204030204" pitchFamily="34" charset="0"/>
                          <a:cs typeface="Calibri" panose="020F0502020204030204" pitchFamily="34" charset="0"/>
                        </a:rPr>
                        <a:t>GSMA OPG/CAMARA/TMF</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51705196"/>
                  </a:ext>
                </a:extLst>
              </a:tr>
            </a:tbl>
          </a:graphicData>
        </a:graphic>
      </p:graphicFrame>
      <p:sp>
        <p:nvSpPr>
          <p:cNvPr id="7" name="TextBox 6">
            <a:extLst>
              <a:ext uri="{FF2B5EF4-FFF2-40B4-BE49-F238E27FC236}">
                <a16:creationId xmlns:a16="http://schemas.microsoft.com/office/drawing/2014/main" id="{D2D2F10A-5219-47E0-A205-CADF8A86C065}"/>
              </a:ext>
            </a:extLst>
          </p:cNvPr>
          <p:cNvSpPr txBox="1"/>
          <p:nvPr/>
        </p:nvSpPr>
        <p:spPr>
          <a:xfrm rot="21008097">
            <a:off x="9182910" y="5729492"/>
            <a:ext cx="2851537" cy="430887"/>
          </a:xfrm>
          <a:prstGeom prst="rect">
            <a:avLst/>
          </a:prstGeom>
          <a:solidFill>
            <a:srgbClr val="FFFF00"/>
          </a:solidFill>
        </p:spPr>
        <p:txBody>
          <a:bodyPr wrap="square" rtlCol="0">
            <a:spAutoFit/>
          </a:bodyPr>
          <a:lstStyle>
            <a:defPPr>
              <a:defRPr lang="zh-CN"/>
            </a:defPPr>
            <a:lvl1pPr>
              <a:defRPr sz="1100" b="1">
                <a:latin typeface="Calibri" panose="020F0502020204030204" pitchFamily="34" charset="0"/>
                <a:cs typeface="Calibri" panose="020F0502020204030204" pitchFamily="34" charset="0"/>
              </a:defRPr>
            </a:lvl1pPr>
          </a:lstStyle>
          <a:p>
            <a:r>
              <a:rPr lang="en-US" altLang="zh-CN" dirty="0">
                <a:solidFill>
                  <a:srgbClr val="FF0000"/>
                </a:solidFill>
              </a:rPr>
              <a:t>The content of this slides is to be updated based on working progress </a:t>
            </a:r>
            <a:endParaRPr lang="zh-CN" altLang="en-US" dirty="0">
              <a:solidFill>
                <a:srgbClr val="FF0000"/>
              </a:solidFill>
              <a:highlight>
                <a:srgbClr val="00FFFF"/>
              </a:highlight>
            </a:endParaRPr>
          </a:p>
        </p:txBody>
      </p:sp>
    </p:spTree>
    <p:extLst>
      <p:ext uri="{BB962C8B-B14F-4D97-AF65-F5344CB8AC3E}">
        <p14:creationId xmlns:p14="http://schemas.microsoft.com/office/powerpoint/2010/main" val="2103572266"/>
      </p:ext>
    </p:extLst>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075A934-EE43-406B-BF05-ADC9914FDA19}"/>
              </a:ext>
            </a:extLst>
          </p:cNvPr>
          <p:cNvSpPr txBox="1">
            <a:spLocks/>
          </p:cNvSpPr>
          <p:nvPr/>
        </p:nvSpPr>
        <p:spPr bwMode="auto">
          <a:xfrm>
            <a:off x="533728" y="219077"/>
            <a:ext cx="10519708" cy="6000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200">
                <a:solidFill>
                  <a:srgbClr val="FF0000"/>
                </a:solidFill>
                <a:latin typeface="+mj-lt"/>
                <a:ea typeface="+mj-ea"/>
                <a:cs typeface="+mj-cs"/>
              </a:defRPr>
            </a:lvl1pPr>
            <a:lvl2pPr algn="ctr" rtl="0" eaLnBrk="0" fontAlgn="base" hangingPunct="0">
              <a:spcBef>
                <a:spcPct val="0"/>
              </a:spcBef>
              <a:spcAft>
                <a:spcPct val="0"/>
              </a:spcAft>
              <a:defRPr sz="4200">
                <a:solidFill>
                  <a:srgbClr val="FF0000"/>
                </a:solidFill>
                <a:latin typeface="Calibri" pitchFamily="34" charset="0"/>
              </a:defRPr>
            </a:lvl2pPr>
            <a:lvl3pPr algn="ctr" rtl="0" eaLnBrk="0" fontAlgn="base" hangingPunct="0">
              <a:spcBef>
                <a:spcPct val="0"/>
              </a:spcBef>
              <a:spcAft>
                <a:spcPct val="0"/>
              </a:spcAft>
              <a:defRPr sz="4200">
                <a:solidFill>
                  <a:srgbClr val="FF0000"/>
                </a:solidFill>
                <a:latin typeface="Calibri" pitchFamily="34" charset="0"/>
              </a:defRPr>
            </a:lvl3pPr>
            <a:lvl4pPr algn="ctr" rtl="0" eaLnBrk="0" fontAlgn="base" hangingPunct="0">
              <a:spcBef>
                <a:spcPct val="0"/>
              </a:spcBef>
              <a:spcAft>
                <a:spcPct val="0"/>
              </a:spcAft>
              <a:defRPr sz="4200">
                <a:solidFill>
                  <a:srgbClr val="FF0000"/>
                </a:solidFill>
                <a:latin typeface="Calibri" pitchFamily="34" charset="0"/>
              </a:defRPr>
            </a:lvl4pPr>
            <a:lvl5pPr algn="ctr" rtl="0" eaLnBrk="0" fontAlgn="base" hangingPunct="0">
              <a:spcBef>
                <a:spcPct val="0"/>
              </a:spcBef>
              <a:spcAft>
                <a:spcPct val="0"/>
              </a:spcAft>
              <a:defRPr sz="4200">
                <a:solidFill>
                  <a:srgbClr val="FF0000"/>
                </a:solidFill>
                <a:latin typeface="Calibri" pitchFamily="34" charset="0"/>
              </a:defRPr>
            </a:lvl5pPr>
            <a:lvl6pPr marL="609585" algn="ctr" rtl="0" eaLnBrk="0" fontAlgn="base" hangingPunct="0">
              <a:spcBef>
                <a:spcPct val="0"/>
              </a:spcBef>
              <a:spcAft>
                <a:spcPct val="0"/>
              </a:spcAft>
              <a:defRPr sz="4267">
                <a:solidFill>
                  <a:srgbClr val="FF0000"/>
                </a:solidFill>
                <a:latin typeface="Calibri" pitchFamily="34" charset="0"/>
              </a:defRPr>
            </a:lvl6pPr>
            <a:lvl7pPr marL="1219170" algn="ctr" rtl="0" eaLnBrk="0" fontAlgn="base" hangingPunct="0">
              <a:spcBef>
                <a:spcPct val="0"/>
              </a:spcBef>
              <a:spcAft>
                <a:spcPct val="0"/>
              </a:spcAft>
              <a:defRPr sz="4267">
                <a:solidFill>
                  <a:srgbClr val="FF0000"/>
                </a:solidFill>
                <a:latin typeface="Calibri" pitchFamily="34" charset="0"/>
              </a:defRPr>
            </a:lvl7pPr>
            <a:lvl8pPr marL="1828754" algn="ctr" rtl="0" eaLnBrk="0" fontAlgn="base" hangingPunct="0">
              <a:spcBef>
                <a:spcPct val="0"/>
              </a:spcBef>
              <a:spcAft>
                <a:spcPct val="0"/>
              </a:spcAft>
              <a:defRPr sz="4267">
                <a:solidFill>
                  <a:srgbClr val="FF0000"/>
                </a:solidFill>
                <a:latin typeface="Calibri" pitchFamily="34" charset="0"/>
              </a:defRPr>
            </a:lvl8pPr>
            <a:lvl9pPr marL="2438339" algn="ctr" rtl="0" eaLnBrk="0" fontAlgn="base" hangingPunct="0">
              <a:spcBef>
                <a:spcPct val="0"/>
              </a:spcBef>
              <a:spcAft>
                <a:spcPct val="0"/>
              </a:spcAft>
              <a:defRPr sz="4267">
                <a:solidFill>
                  <a:srgbClr val="FF0000"/>
                </a:solidFill>
                <a:latin typeface="Calibri" pitchFamily="34" charset="0"/>
              </a:defRPr>
            </a:lvl9pPr>
          </a:lstStyle>
          <a:p>
            <a:pPr lvl="0" algn="l">
              <a:defRPr/>
            </a:pPr>
            <a:r>
              <a:rPr lang="en-IE" altLang="zh-CN" sz="3600" kern="0" dirty="0"/>
              <a:t>SA</a:t>
            </a:r>
            <a:r>
              <a:rPr lang="en-US" altLang="zh-CN" sz="3600" kern="0" dirty="0"/>
              <a:t>5 Rel-19 </a:t>
            </a:r>
            <a:r>
              <a:rPr lang="en-IE" altLang="zh-CN" sz="3600" kern="0" dirty="0"/>
              <a:t>topics relation to other WGs </a:t>
            </a:r>
            <a:r>
              <a:rPr kumimoji="0" lang="en-US" sz="3600" b="0" i="0" u="none" strike="noStrike" kern="0" cap="none" spc="0" normalizeH="0" baseline="0" noProof="0" dirty="0">
                <a:ln>
                  <a:noFill/>
                </a:ln>
                <a:solidFill>
                  <a:srgbClr val="FF0000"/>
                </a:solidFill>
                <a:effectLst/>
                <a:uLnTx/>
                <a:uFillTx/>
                <a:latin typeface="Calibri"/>
                <a:ea typeface="+mj-ea"/>
                <a:cs typeface="+mj-cs"/>
              </a:rPr>
              <a:t>(</a:t>
            </a:r>
            <a:r>
              <a:rPr kumimoji="0" lang="en-US" altLang="zh-CN" sz="3600" b="0" i="0" u="none" strike="noStrike" kern="0" cap="none" spc="0" normalizeH="0" baseline="0" noProof="0" dirty="0">
                <a:ln>
                  <a:noFill/>
                </a:ln>
                <a:solidFill>
                  <a:srgbClr val="FF0000"/>
                </a:solidFill>
                <a:effectLst/>
                <a:uLnTx/>
                <a:uFillTx/>
                <a:latin typeface="Calibri"/>
                <a:ea typeface="+mj-ea"/>
                <a:cs typeface="+mj-cs"/>
              </a:rPr>
              <a:t>CH</a:t>
            </a:r>
            <a:r>
              <a:rPr kumimoji="0" lang="en-US" sz="3600" b="0" i="0" u="none" strike="noStrike" kern="0" cap="none" spc="0" normalizeH="0" baseline="0" noProof="0" dirty="0">
                <a:ln>
                  <a:noFill/>
                </a:ln>
                <a:solidFill>
                  <a:srgbClr val="FF0000"/>
                </a:solidFill>
                <a:effectLst/>
                <a:uLnTx/>
                <a:uFillTx/>
                <a:latin typeface="Calibri"/>
                <a:ea typeface="+mj-ea"/>
                <a:cs typeface="+mj-cs"/>
              </a:rPr>
              <a:t>)</a:t>
            </a:r>
            <a:endParaRPr kumimoji="0" lang="en-IE" sz="3600" b="0" i="0" u="none" strike="noStrike" kern="0" cap="none" spc="0" normalizeH="0" baseline="0" noProof="0" dirty="0">
              <a:ln>
                <a:noFill/>
              </a:ln>
              <a:solidFill>
                <a:srgbClr val="FF0000"/>
              </a:solidFill>
              <a:effectLst/>
              <a:uLnTx/>
              <a:uFillTx/>
              <a:latin typeface="Calibri"/>
              <a:ea typeface="+mj-ea"/>
              <a:cs typeface="+mj-cs"/>
            </a:endParaRPr>
          </a:p>
        </p:txBody>
      </p:sp>
      <p:graphicFrame>
        <p:nvGraphicFramePr>
          <p:cNvPr id="6" name="Table 5">
            <a:extLst>
              <a:ext uri="{FF2B5EF4-FFF2-40B4-BE49-F238E27FC236}">
                <a16:creationId xmlns:a16="http://schemas.microsoft.com/office/drawing/2014/main" id="{21829570-C5C3-4989-B316-C41C74B3BD3D}"/>
              </a:ext>
            </a:extLst>
          </p:cNvPr>
          <p:cNvGraphicFramePr>
            <a:graphicFrameLocks noGrp="1"/>
          </p:cNvGraphicFramePr>
          <p:nvPr>
            <p:extLst>
              <p:ext uri="{D42A27DB-BD31-4B8C-83A1-F6EECF244321}">
                <p14:modId xmlns:p14="http://schemas.microsoft.com/office/powerpoint/2010/main" val="850956397"/>
              </p:ext>
            </p:extLst>
          </p:nvPr>
        </p:nvGraphicFramePr>
        <p:xfrm>
          <a:off x="723088" y="944880"/>
          <a:ext cx="10745823" cy="5090160"/>
        </p:xfrm>
        <a:graphic>
          <a:graphicData uri="http://schemas.openxmlformats.org/drawingml/2006/table">
            <a:tbl>
              <a:tblPr firstRow="1" bandRow="1"/>
              <a:tblGrid>
                <a:gridCol w="832276">
                  <a:extLst>
                    <a:ext uri="{9D8B030D-6E8A-4147-A177-3AD203B41FA5}">
                      <a16:colId xmlns:a16="http://schemas.microsoft.com/office/drawing/2014/main" val="1266671088"/>
                    </a:ext>
                  </a:extLst>
                </a:gridCol>
                <a:gridCol w="1218022">
                  <a:extLst>
                    <a:ext uri="{9D8B030D-6E8A-4147-A177-3AD203B41FA5}">
                      <a16:colId xmlns:a16="http://schemas.microsoft.com/office/drawing/2014/main" val="2242797767"/>
                    </a:ext>
                  </a:extLst>
                </a:gridCol>
                <a:gridCol w="1190543">
                  <a:extLst>
                    <a:ext uri="{9D8B030D-6E8A-4147-A177-3AD203B41FA5}">
                      <a16:colId xmlns:a16="http://schemas.microsoft.com/office/drawing/2014/main" val="1306722892"/>
                    </a:ext>
                  </a:extLst>
                </a:gridCol>
                <a:gridCol w="1407005">
                  <a:extLst>
                    <a:ext uri="{9D8B030D-6E8A-4147-A177-3AD203B41FA5}">
                      <a16:colId xmlns:a16="http://schemas.microsoft.com/office/drawing/2014/main" val="3174082855"/>
                    </a:ext>
                  </a:extLst>
                </a:gridCol>
                <a:gridCol w="1340762">
                  <a:extLst>
                    <a:ext uri="{9D8B030D-6E8A-4147-A177-3AD203B41FA5}">
                      <a16:colId xmlns:a16="http://schemas.microsoft.com/office/drawing/2014/main" val="2572188835"/>
                    </a:ext>
                  </a:extLst>
                </a:gridCol>
                <a:gridCol w="1158240">
                  <a:extLst>
                    <a:ext uri="{9D8B030D-6E8A-4147-A177-3AD203B41FA5}">
                      <a16:colId xmlns:a16="http://schemas.microsoft.com/office/drawing/2014/main" val="2657680655"/>
                    </a:ext>
                  </a:extLst>
                </a:gridCol>
                <a:gridCol w="1292352">
                  <a:extLst>
                    <a:ext uri="{9D8B030D-6E8A-4147-A177-3AD203B41FA5}">
                      <a16:colId xmlns:a16="http://schemas.microsoft.com/office/drawing/2014/main" val="20005"/>
                    </a:ext>
                  </a:extLst>
                </a:gridCol>
                <a:gridCol w="1341120">
                  <a:extLst>
                    <a:ext uri="{9D8B030D-6E8A-4147-A177-3AD203B41FA5}">
                      <a16:colId xmlns:a16="http://schemas.microsoft.com/office/drawing/2014/main" val="1705493217"/>
                    </a:ext>
                  </a:extLst>
                </a:gridCol>
                <a:gridCol w="965503">
                  <a:extLst>
                    <a:ext uri="{9D8B030D-6E8A-4147-A177-3AD203B41FA5}">
                      <a16:colId xmlns:a16="http://schemas.microsoft.com/office/drawing/2014/main" val="3610222564"/>
                    </a:ext>
                  </a:extLst>
                </a:gridCol>
              </a:tblGrid>
              <a:tr h="180909">
                <a:tc>
                  <a:txBody>
                    <a:bodyPr/>
                    <a:lstStyle>
                      <a:lvl1pPr marL="0" algn="l" defTabSz="914400" rtl="0" eaLnBrk="1" latinLnBrk="0" hangingPunct="1">
                        <a:defRPr sz="1800" b="1" kern="1200">
                          <a:solidFill>
                            <a:schemeClr val="bg1"/>
                          </a:solidFill>
                          <a:latin typeface="Calibri"/>
                        </a:defRPr>
                      </a:lvl1pPr>
                      <a:lvl2pPr marL="457200" algn="l" defTabSz="914400" rtl="0" eaLnBrk="1" latinLnBrk="0" hangingPunct="1">
                        <a:defRPr sz="1800" b="1" kern="1200">
                          <a:solidFill>
                            <a:schemeClr val="bg1"/>
                          </a:solidFill>
                          <a:latin typeface="Calibri"/>
                        </a:defRPr>
                      </a:lvl2pPr>
                      <a:lvl3pPr marL="914400" algn="l" defTabSz="914400" rtl="0" eaLnBrk="1" latinLnBrk="0" hangingPunct="1">
                        <a:defRPr sz="1800" b="1" kern="1200">
                          <a:solidFill>
                            <a:schemeClr val="bg1"/>
                          </a:solidFill>
                          <a:latin typeface="Calibri"/>
                        </a:defRPr>
                      </a:lvl3pPr>
                      <a:lvl4pPr marL="1371600" algn="l" defTabSz="914400" rtl="0" eaLnBrk="1" latinLnBrk="0" hangingPunct="1">
                        <a:defRPr sz="1800" b="1" kern="1200">
                          <a:solidFill>
                            <a:schemeClr val="bg1"/>
                          </a:solidFill>
                          <a:latin typeface="Calibri"/>
                        </a:defRPr>
                      </a:lvl4pPr>
                      <a:lvl5pPr marL="1828800" algn="l" defTabSz="914400" rtl="0" eaLnBrk="1" latinLnBrk="0" hangingPunct="1">
                        <a:defRPr sz="1800" b="1" kern="1200">
                          <a:solidFill>
                            <a:schemeClr val="bg1"/>
                          </a:solidFill>
                          <a:latin typeface="Calibri"/>
                        </a:defRPr>
                      </a:lvl5pPr>
                      <a:lvl6pPr marL="2286000" algn="l" defTabSz="914400" rtl="0" eaLnBrk="1" latinLnBrk="0" hangingPunct="1">
                        <a:defRPr sz="1800" b="1" kern="1200">
                          <a:solidFill>
                            <a:schemeClr val="bg1"/>
                          </a:solidFill>
                          <a:latin typeface="Calibri"/>
                        </a:defRPr>
                      </a:lvl6pPr>
                      <a:lvl7pPr marL="2743200" algn="l" defTabSz="914400" rtl="0" eaLnBrk="1" latinLnBrk="0" hangingPunct="1">
                        <a:defRPr sz="1800" b="1" kern="1200">
                          <a:solidFill>
                            <a:schemeClr val="bg1"/>
                          </a:solidFill>
                          <a:latin typeface="Calibri"/>
                        </a:defRPr>
                      </a:lvl7pPr>
                      <a:lvl8pPr marL="3200400" algn="l" defTabSz="914400" rtl="0" eaLnBrk="1" latinLnBrk="0" hangingPunct="1">
                        <a:defRPr sz="1800" b="1" kern="1200">
                          <a:solidFill>
                            <a:schemeClr val="bg1"/>
                          </a:solidFill>
                          <a:latin typeface="Calibri"/>
                        </a:defRPr>
                      </a:lvl8pPr>
                      <a:lvl9pPr marL="3657600" algn="l" defTabSz="914400" rtl="0" eaLnBrk="1" latinLnBrk="0" hangingPunct="1">
                        <a:defRPr sz="1800" b="1" kern="1200">
                          <a:solidFill>
                            <a:schemeClr val="bg1"/>
                          </a:solidFill>
                          <a:latin typeface="Calibri"/>
                        </a:defRPr>
                      </a:lvl9pPr>
                    </a:lstStyle>
                    <a:p>
                      <a:pPr algn="ctr"/>
                      <a:r>
                        <a:rPr lang="en-US" altLang="zh-CN" sz="800" dirty="0">
                          <a:solidFill>
                            <a:schemeClr val="tx1"/>
                          </a:solidFill>
                          <a:latin typeface="Calibri" panose="020F0502020204030204" pitchFamily="34" charset="0"/>
                          <a:cs typeface="Calibri" panose="020F0502020204030204" pitchFamily="34" charset="0"/>
                        </a:rPr>
                        <a:t>Abbreviation</a:t>
                      </a:r>
                      <a:endParaRPr lang="zh-CN" altLang="en-US" sz="800" dirty="0">
                        <a:solidFill>
                          <a:schemeClr val="tx1"/>
                        </a:solidFill>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lvl1pPr marL="0" algn="l" defTabSz="914400" rtl="0" eaLnBrk="1" latinLnBrk="0" hangingPunct="1">
                        <a:defRPr sz="1800" b="1" kern="1200">
                          <a:solidFill>
                            <a:schemeClr val="bg1"/>
                          </a:solidFill>
                          <a:latin typeface="Calibri"/>
                        </a:defRPr>
                      </a:lvl1pPr>
                      <a:lvl2pPr marL="457200" algn="l" defTabSz="914400" rtl="0" eaLnBrk="1" latinLnBrk="0" hangingPunct="1">
                        <a:defRPr sz="1800" b="1" kern="1200">
                          <a:solidFill>
                            <a:schemeClr val="bg1"/>
                          </a:solidFill>
                          <a:latin typeface="Calibri"/>
                        </a:defRPr>
                      </a:lvl2pPr>
                      <a:lvl3pPr marL="914400" algn="l" defTabSz="914400" rtl="0" eaLnBrk="1" latinLnBrk="0" hangingPunct="1">
                        <a:defRPr sz="1800" b="1" kern="1200">
                          <a:solidFill>
                            <a:schemeClr val="bg1"/>
                          </a:solidFill>
                          <a:latin typeface="Calibri"/>
                        </a:defRPr>
                      </a:lvl3pPr>
                      <a:lvl4pPr marL="1371600" algn="l" defTabSz="914400" rtl="0" eaLnBrk="1" latinLnBrk="0" hangingPunct="1">
                        <a:defRPr sz="1800" b="1" kern="1200">
                          <a:solidFill>
                            <a:schemeClr val="bg1"/>
                          </a:solidFill>
                          <a:latin typeface="Calibri"/>
                        </a:defRPr>
                      </a:lvl4pPr>
                      <a:lvl5pPr marL="1828800" algn="l" defTabSz="914400" rtl="0" eaLnBrk="1" latinLnBrk="0" hangingPunct="1">
                        <a:defRPr sz="1800" b="1" kern="1200">
                          <a:solidFill>
                            <a:schemeClr val="bg1"/>
                          </a:solidFill>
                          <a:latin typeface="Calibri"/>
                        </a:defRPr>
                      </a:lvl5pPr>
                      <a:lvl6pPr marL="2286000" algn="l" defTabSz="914400" rtl="0" eaLnBrk="1" latinLnBrk="0" hangingPunct="1">
                        <a:defRPr sz="1800" b="1" kern="1200">
                          <a:solidFill>
                            <a:schemeClr val="bg1"/>
                          </a:solidFill>
                          <a:latin typeface="Calibri"/>
                        </a:defRPr>
                      </a:lvl6pPr>
                      <a:lvl7pPr marL="2743200" algn="l" defTabSz="914400" rtl="0" eaLnBrk="1" latinLnBrk="0" hangingPunct="1">
                        <a:defRPr sz="1800" b="1" kern="1200">
                          <a:solidFill>
                            <a:schemeClr val="bg1"/>
                          </a:solidFill>
                          <a:latin typeface="Calibri"/>
                        </a:defRPr>
                      </a:lvl7pPr>
                      <a:lvl8pPr marL="3200400" algn="l" defTabSz="914400" rtl="0" eaLnBrk="1" latinLnBrk="0" hangingPunct="1">
                        <a:defRPr sz="1800" b="1" kern="1200">
                          <a:solidFill>
                            <a:schemeClr val="bg1"/>
                          </a:solidFill>
                          <a:latin typeface="Calibri"/>
                        </a:defRPr>
                      </a:lvl8pPr>
                      <a:lvl9pPr marL="3657600" algn="l" defTabSz="914400" rtl="0" eaLnBrk="1" latinLnBrk="0" hangingPunct="1">
                        <a:defRPr sz="1800" b="1" kern="1200">
                          <a:solidFill>
                            <a:schemeClr val="bg1"/>
                          </a:solidFill>
                          <a:latin typeface="Calibri"/>
                        </a:defRPr>
                      </a:lvl9pPr>
                    </a:lstStyle>
                    <a:p>
                      <a:pPr algn="ctr"/>
                      <a:r>
                        <a:rPr lang="en-US" altLang="zh-CN" sz="800" dirty="0">
                          <a:solidFill>
                            <a:schemeClr val="tx1"/>
                          </a:solidFill>
                          <a:latin typeface="Calibri" panose="020F0502020204030204" pitchFamily="34" charset="0"/>
                          <a:cs typeface="Calibri" panose="020F0502020204030204" pitchFamily="34" charset="0"/>
                        </a:rPr>
                        <a:t>Acronym</a:t>
                      </a:r>
                      <a:endParaRPr lang="zh-CN" altLang="en-US" sz="800" dirty="0">
                        <a:solidFill>
                          <a:schemeClr val="tx1"/>
                        </a:solidFill>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lvl1pPr marL="0" algn="l" defTabSz="914400" rtl="0" eaLnBrk="1" latinLnBrk="0" hangingPunct="1">
                        <a:defRPr sz="1800" b="1" kern="1200">
                          <a:solidFill>
                            <a:schemeClr val="bg1"/>
                          </a:solidFill>
                          <a:latin typeface="Calibri"/>
                        </a:defRPr>
                      </a:lvl1pPr>
                      <a:lvl2pPr marL="457200" algn="l" defTabSz="914400" rtl="0" eaLnBrk="1" latinLnBrk="0" hangingPunct="1">
                        <a:defRPr sz="1800" b="1" kern="1200">
                          <a:solidFill>
                            <a:schemeClr val="bg1"/>
                          </a:solidFill>
                          <a:latin typeface="Calibri"/>
                        </a:defRPr>
                      </a:lvl2pPr>
                      <a:lvl3pPr marL="914400" algn="l" defTabSz="914400" rtl="0" eaLnBrk="1" latinLnBrk="0" hangingPunct="1">
                        <a:defRPr sz="1800" b="1" kern="1200">
                          <a:solidFill>
                            <a:schemeClr val="bg1"/>
                          </a:solidFill>
                          <a:latin typeface="Calibri"/>
                        </a:defRPr>
                      </a:lvl3pPr>
                      <a:lvl4pPr marL="1371600" algn="l" defTabSz="914400" rtl="0" eaLnBrk="1" latinLnBrk="0" hangingPunct="1">
                        <a:defRPr sz="1800" b="1" kern="1200">
                          <a:solidFill>
                            <a:schemeClr val="bg1"/>
                          </a:solidFill>
                          <a:latin typeface="Calibri"/>
                        </a:defRPr>
                      </a:lvl4pPr>
                      <a:lvl5pPr marL="1828800" algn="l" defTabSz="914400" rtl="0" eaLnBrk="1" latinLnBrk="0" hangingPunct="1">
                        <a:defRPr sz="1800" b="1" kern="1200">
                          <a:solidFill>
                            <a:schemeClr val="bg1"/>
                          </a:solidFill>
                          <a:latin typeface="Calibri"/>
                        </a:defRPr>
                      </a:lvl5pPr>
                      <a:lvl6pPr marL="2286000" algn="l" defTabSz="914400" rtl="0" eaLnBrk="1" latinLnBrk="0" hangingPunct="1">
                        <a:defRPr sz="1800" b="1" kern="1200">
                          <a:solidFill>
                            <a:schemeClr val="bg1"/>
                          </a:solidFill>
                          <a:latin typeface="Calibri"/>
                        </a:defRPr>
                      </a:lvl6pPr>
                      <a:lvl7pPr marL="2743200" algn="l" defTabSz="914400" rtl="0" eaLnBrk="1" latinLnBrk="0" hangingPunct="1">
                        <a:defRPr sz="1800" b="1" kern="1200">
                          <a:solidFill>
                            <a:schemeClr val="bg1"/>
                          </a:solidFill>
                          <a:latin typeface="Calibri"/>
                        </a:defRPr>
                      </a:lvl7pPr>
                      <a:lvl8pPr marL="3200400" algn="l" defTabSz="914400" rtl="0" eaLnBrk="1" latinLnBrk="0" hangingPunct="1">
                        <a:defRPr sz="1800" b="1" kern="1200">
                          <a:solidFill>
                            <a:schemeClr val="bg1"/>
                          </a:solidFill>
                          <a:latin typeface="Calibri"/>
                        </a:defRPr>
                      </a:lvl8pPr>
                      <a:lvl9pPr marL="3657600" algn="l" defTabSz="914400" rtl="0" eaLnBrk="1" latinLnBrk="0" hangingPunct="1">
                        <a:defRPr sz="1800" b="1" kern="1200">
                          <a:solidFill>
                            <a:schemeClr val="bg1"/>
                          </a:solidFill>
                          <a:latin typeface="Calibri"/>
                        </a:defRPr>
                      </a:lvl9pPr>
                    </a:lstStyle>
                    <a:p>
                      <a:r>
                        <a:rPr lang="en-US" altLang="zh-CN" sz="800" dirty="0">
                          <a:solidFill>
                            <a:schemeClr val="tx1"/>
                          </a:solidFill>
                          <a:latin typeface="Calibri" panose="020F0502020204030204" pitchFamily="34" charset="0"/>
                          <a:cs typeface="Calibri" panose="020F0502020204030204" pitchFamily="34" charset="0"/>
                        </a:rPr>
                        <a:t>SA1</a:t>
                      </a:r>
                      <a:endParaRPr lang="zh-CN" altLang="en-US" sz="800" dirty="0">
                        <a:solidFill>
                          <a:schemeClr val="tx1"/>
                        </a:solidFill>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lvl1pPr marL="0" algn="l" defTabSz="914400" rtl="0" eaLnBrk="1" latinLnBrk="0" hangingPunct="1">
                        <a:defRPr sz="1800" b="1" kern="1200">
                          <a:solidFill>
                            <a:schemeClr val="bg1"/>
                          </a:solidFill>
                          <a:latin typeface="Calibri"/>
                        </a:defRPr>
                      </a:lvl1pPr>
                      <a:lvl2pPr marL="457200" algn="l" defTabSz="914400" rtl="0" eaLnBrk="1" latinLnBrk="0" hangingPunct="1">
                        <a:defRPr sz="1800" b="1" kern="1200">
                          <a:solidFill>
                            <a:schemeClr val="bg1"/>
                          </a:solidFill>
                          <a:latin typeface="Calibri"/>
                        </a:defRPr>
                      </a:lvl2pPr>
                      <a:lvl3pPr marL="914400" algn="l" defTabSz="914400" rtl="0" eaLnBrk="1" latinLnBrk="0" hangingPunct="1">
                        <a:defRPr sz="1800" b="1" kern="1200">
                          <a:solidFill>
                            <a:schemeClr val="bg1"/>
                          </a:solidFill>
                          <a:latin typeface="Calibri"/>
                        </a:defRPr>
                      </a:lvl3pPr>
                      <a:lvl4pPr marL="1371600" algn="l" defTabSz="914400" rtl="0" eaLnBrk="1" latinLnBrk="0" hangingPunct="1">
                        <a:defRPr sz="1800" b="1" kern="1200">
                          <a:solidFill>
                            <a:schemeClr val="bg1"/>
                          </a:solidFill>
                          <a:latin typeface="Calibri"/>
                        </a:defRPr>
                      </a:lvl4pPr>
                      <a:lvl5pPr marL="1828800" algn="l" defTabSz="914400" rtl="0" eaLnBrk="1" latinLnBrk="0" hangingPunct="1">
                        <a:defRPr sz="1800" b="1" kern="1200">
                          <a:solidFill>
                            <a:schemeClr val="bg1"/>
                          </a:solidFill>
                          <a:latin typeface="Calibri"/>
                        </a:defRPr>
                      </a:lvl5pPr>
                      <a:lvl6pPr marL="2286000" algn="l" defTabSz="914400" rtl="0" eaLnBrk="1" latinLnBrk="0" hangingPunct="1">
                        <a:defRPr sz="1800" b="1" kern="1200">
                          <a:solidFill>
                            <a:schemeClr val="bg1"/>
                          </a:solidFill>
                          <a:latin typeface="Calibri"/>
                        </a:defRPr>
                      </a:lvl6pPr>
                      <a:lvl7pPr marL="2743200" algn="l" defTabSz="914400" rtl="0" eaLnBrk="1" latinLnBrk="0" hangingPunct="1">
                        <a:defRPr sz="1800" b="1" kern="1200">
                          <a:solidFill>
                            <a:schemeClr val="bg1"/>
                          </a:solidFill>
                          <a:latin typeface="Calibri"/>
                        </a:defRPr>
                      </a:lvl7pPr>
                      <a:lvl8pPr marL="3200400" algn="l" defTabSz="914400" rtl="0" eaLnBrk="1" latinLnBrk="0" hangingPunct="1">
                        <a:defRPr sz="1800" b="1" kern="1200">
                          <a:solidFill>
                            <a:schemeClr val="bg1"/>
                          </a:solidFill>
                          <a:latin typeface="Calibri"/>
                        </a:defRPr>
                      </a:lvl8pPr>
                      <a:lvl9pPr marL="3657600" algn="l" defTabSz="914400" rtl="0" eaLnBrk="1" latinLnBrk="0" hangingPunct="1">
                        <a:defRPr sz="1800" b="1" kern="1200">
                          <a:solidFill>
                            <a:schemeClr val="bg1"/>
                          </a:solidFill>
                          <a:latin typeface="Calibri"/>
                        </a:defRPr>
                      </a:lvl9pPr>
                    </a:lstStyle>
                    <a:p>
                      <a:r>
                        <a:rPr lang="en-US" altLang="zh-CN" sz="800" dirty="0">
                          <a:solidFill>
                            <a:schemeClr val="tx1"/>
                          </a:solidFill>
                          <a:latin typeface="Calibri" panose="020F0502020204030204" pitchFamily="34" charset="0"/>
                          <a:cs typeface="Calibri" panose="020F0502020204030204" pitchFamily="34" charset="0"/>
                        </a:rPr>
                        <a:t>SA2</a:t>
                      </a:r>
                      <a:endParaRPr lang="zh-CN" altLang="en-US" sz="800" dirty="0">
                        <a:solidFill>
                          <a:schemeClr val="tx1"/>
                        </a:solidFill>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r>
                        <a:rPr lang="en-US" altLang="zh-CN" sz="800" b="1" dirty="0">
                          <a:solidFill>
                            <a:schemeClr val="tx1"/>
                          </a:solidFill>
                          <a:latin typeface="Calibri" panose="020F0502020204030204" pitchFamily="34" charset="0"/>
                          <a:cs typeface="Calibri" panose="020F0502020204030204" pitchFamily="34" charset="0"/>
                        </a:rPr>
                        <a:t>SA6</a:t>
                      </a:r>
                      <a:endParaRPr lang="zh-CN" altLang="en-US" sz="800" b="1" dirty="0">
                        <a:solidFill>
                          <a:schemeClr val="tx1"/>
                        </a:solidFill>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r>
                        <a:rPr lang="en-US" altLang="zh-CN" sz="800" b="1" dirty="0">
                          <a:solidFill>
                            <a:schemeClr val="tx1"/>
                          </a:solidFill>
                          <a:latin typeface="Calibri" panose="020F0502020204030204" pitchFamily="34" charset="0"/>
                          <a:cs typeface="Calibri" panose="020F0502020204030204" pitchFamily="34" charset="0"/>
                        </a:rPr>
                        <a:t>CT1</a:t>
                      </a:r>
                      <a:endParaRPr lang="zh-CN" altLang="en-US" sz="800" b="1" dirty="0">
                        <a:solidFill>
                          <a:schemeClr val="tx1"/>
                        </a:solidFill>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altLang="zh-CN" sz="800" b="1" dirty="0">
                          <a:solidFill>
                            <a:schemeClr val="tx1"/>
                          </a:solidFill>
                          <a:latin typeface="Calibri" panose="020F0502020204030204" pitchFamily="34" charset="0"/>
                          <a:cs typeface="Calibri" panose="020F0502020204030204" pitchFamily="34" charset="0"/>
                        </a:rPr>
                        <a:t>CT3</a:t>
                      </a:r>
                      <a:endParaRPr lang="zh-CN" altLang="en-US" sz="800" b="1" dirty="0">
                        <a:solidFill>
                          <a:schemeClr val="tx1"/>
                        </a:solidFill>
                        <a:latin typeface="Calibri" panose="020F0502020204030204" pitchFamily="34" charset="0"/>
                        <a:cs typeface="Calibri" panose="020F0502020204030204" pitchFamily="34" charset="0"/>
                      </a:endParaRPr>
                    </a:p>
                    <a:p>
                      <a:endParaRPr lang="zh-CN" altLang="en-US" sz="800" b="1" dirty="0">
                        <a:solidFill>
                          <a:schemeClr val="tx1"/>
                        </a:solidFill>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r>
                        <a:rPr lang="en-US" altLang="zh-CN" sz="800" b="1" dirty="0">
                          <a:solidFill>
                            <a:schemeClr val="tx1"/>
                          </a:solidFill>
                          <a:latin typeface="Calibri" panose="020F0502020204030204" pitchFamily="34" charset="0"/>
                          <a:cs typeface="Calibri" panose="020F0502020204030204" pitchFamily="34" charset="0"/>
                        </a:rPr>
                        <a:t>CT4</a:t>
                      </a:r>
                      <a:endParaRPr lang="zh-CN" altLang="en-US" sz="800" b="1" dirty="0">
                        <a:solidFill>
                          <a:schemeClr val="tx1"/>
                        </a:solidFill>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r>
                        <a:rPr lang="en-US" altLang="zh-CN" sz="800" b="1" dirty="0">
                          <a:solidFill>
                            <a:schemeClr val="tx1"/>
                          </a:solidFill>
                          <a:latin typeface="Calibri" panose="020F0502020204030204" pitchFamily="34" charset="0"/>
                          <a:cs typeface="Calibri" panose="020F0502020204030204" pitchFamily="34" charset="0"/>
                        </a:rPr>
                        <a:t>Other related groups</a:t>
                      </a:r>
                      <a:endParaRPr lang="zh-CN" altLang="en-US" sz="800" b="1" dirty="0">
                        <a:solidFill>
                          <a:schemeClr val="tx1"/>
                        </a:solidFill>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1605171214"/>
                  </a:ext>
                </a:extLst>
              </a:tr>
              <a:tr h="387662">
                <a:tc>
                  <a:txBody>
                    <a:bodyPr/>
                    <a:lstStyle/>
                    <a:p>
                      <a:pPr marL="0" algn="ctr" defTabSz="914400" rtl="0" eaLnBrk="1" fontAlgn="ctr" latinLnBrk="0" hangingPunct="1">
                        <a:spcAft>
                          <a:spcPts val="0"/>
                        </a:spcAft>
                      </a:pPr>
                      <a:r>
                        <a:rPr lang="en-US" sz="8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SATCH</a:t>
                      </a:r>
                      <a:endParaRPr lang="zh-CN" altLang="en-US" sz="8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endParaRPr>
                    </a:p>
                  </a:txBody>
                  <a:tcPr marL="68580" marR="68580" marT="0" marB="0">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spcAft>
                          <a:spcPts val="0"/>
                        </a:spcAft>
                      </a:pPr>
                      <a:r>
                        <a:rPr lang="en-US" sz="8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FS_5GSAT_Ph3_CH</a:t>
                      </a:r>
                      <a:endParaRPr lang="zh-CN" altLang="en-US" sz="8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endParaRPr>
                    </a:p>
                  </a:txBody>
                  <a:tcPr marL="68580" marR="68580" marT="0" marB="0">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r>
                        <a:rPr lang="en-US" altLang="zh-CN" sz="800" kern="1200" dirty="0">
                          <a:solidFill>
                            <a:schemeClr val="tx1"/>
                          </a:solidFill>
                          <a:latin typeface="微软雅黑" panose="020B0503020204020204" pitchFamily="34" charset="-122"/>
                          <a:ea typeface="微软雅黑" panose="020B0503020204020204" pitchFamily="34" charset="-122"/>
                          <a:cs typeface="+mn-cs"/>
                        </a:rPr>
                        <a:t>5GSAT_Ph3 (R19)</a:t>
                      </a:r>
                    </a:p>
                    <a:p>
                      <a:pPr marL="0" algn="l" defTabSz="914400" rtl="0" eaLnBrk="1" latinLnBrk="0" hangingPunct="1"/>
                      <a:r>
                        <a:rPr lang="en-US" altLang="zh-CN" sz="800" kern="1200" dirty="0">
                          <a:solidFill>
                            <a:schemeClr val="tx1"/>
                          </a:solidFill>
                          <a:latin typeface="微软雅黑" panose="020B0503020204020204" pitchFamily="34" charset="-122"/>
                          <a:ea typeface="微软雅黑" panose="020B0503020204020204" pitchFamily="34" charset="-122"/>
                          <a:cs typeface="+mn-cs"/>
                        </a:rPr>
                        <a:t>(TS 22.261)</a:t>
                      </a:r>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r>
                        <a:rPr lang="en-US" altLang="zh-CN" sz="800" kern="1200" dirty="0">
                          <a:solidFill>
                            <a:schemeClr val="tx1"/>
                          </a:solidFill>
                          <a:latin typeface="微软雅黑" panose="020B0503020204020204" pitchFamily="34" charset="-122"/>
                          <a:ea typeface="微软雅黑" panose="020B0503020204020204" pitchFamily="34" charset="-122"/>
                          <a:cs typeface="+mn-cs"/>
                        </a:rPr>
                        <a:t>5GSAT_Ph3_ARCH</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800" kern="1200" dirty="0">
                          <a:solidFill>
                            <a:schemeClr val="tx1"/>
                          </a:solidFill>
                          <a:latin typeface="微软雅黑" panose="020B0503020204020204" pitchFamily="34" charset="-122"/>
                          <a:ea typeface="微软雅黑" panose="020B0503020204020204" pitchFamily="34" charset="-122"/>
                          <a:cs typeface="+mn-cs"/>
                        </a:rPr>
                        <a:t>(TS</a:t>
                      </a:r>
                      <a:r>
                        <a:rPr lang="en-US" altLang="zh-CN" sz="800" kern="1200" baseline="0" dirty="0">
                          <a:solidFill>
                            <a:schemeClr val="tx1"/>
                          </a:solidFill>
                          <a:latin typeface="微软雅黑" panose="020B0503020204020204" pitchFamily="34" charset="-122"/>
                          <a:ea typeface="微软雅黑" panose="020B0503020204020204" pitchFamily="34" charset="-122"/>
                          <a:cs typeface="+mn-cs"/>
                        </a:rPr>
                        <a:t> </a:t>
                      </a:r>
                      <a:r>
                        <a:rPr lang="en-US" altLang="zh-CN" sz="800" kern="1200" dirty="0">
                          <a:solidFill>
                            <a:schemeClr val="tx1"/>
                          </a:solidFill>
                          <a:latin typeface="微软雅黑" panose="020B0503020204020204" pitchFamily="34" charset="-122"/>
                          <a:ea typeface="微软雅黑" panose="020B0503020204020204" pitchFamily="34" charset="-122"/>
                          <a:cs typeface="+mn-cs"/>
                        </a:rPr>
                        <a:t>23.501; TS 23.502; TS 23.503; TS 23.682; TS 23.228; TS 23.401 )</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r>
                        <a:rPr lang="en-US" altLang="zh-CN" sz="800" kern="1200" dirty="0">
                          <a:solidFill>
                            <a:schemeClr val="tx1"/>
                          </a:solidFill>
                          <a:latin typeface="微软雅黑" panose="020B0503020204020204" pitchFamily="34" charset="-122"/>
                          <a:ea typeface="微软雅黑" panose="020B0503020204020204" pitchFamily="34" charset="-122"/>
                          <a:cs typeface="+mn-cs"/>
                        </a:rPr>
                        <a:t>5GSAT_Ph3_App</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800" kern="1200" dirty="0">
                          <a:solidFill>
                            <a:schemeClr val="tx1"/>
                          </a:solidFill>
                          <a:latin typeface="微软雅黑" panose="020B0503020204020204" pitchFamily="34" charset="-122"/>
                          <a:ea typeface="微软雅黑" panose="020B0503020204020204" pitchFamily="34" charset="-122"/>
                          <a:cs typeface="+mn-cs"/>
                        </a:rPr>
                        <a:t>(TS 23.558; TS 23.434; TS 23.289 )</a:t>
                      </a:r>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p>
                      <a:pPr marL="0" algn="l" defTabSz="914400" rtl="0" eaLnBrk="1" latinLnBrk="0" hangingPunct="1"/>
                      <a:endParaRPr lang="en-US" altLang="zh-CN"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26898366"/>
                  </a:ext>
                </a:extLst>
              </a:tr>
              <a:tr h="180909">
                <a:tc>
                  <a:txBody>
                    <a:bodyPr/>
                    <a:lstStyle/>
                    <a:p>
                      <a:pPr marL="0" algn="ctr" defTabSz="914400" rtl="0" eaLnBrk="1" fontAlgn="ctr" latinLnBrk="0" hangingPunct="1">
                        <a:spcAft>
                          <a:spcPts val="0"/>
                        </a:spcAft>
                      </a:pPr>
                      <a:r>
                        <a:rPr lang="en-US" sz="8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CAPCH</a:t>
                      </a:r>
                      <a:endParaRPr lang="zh-CN" altLang="en-US" sz="8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endParaRPr>
                    </a:p>
                  </a:txBody>
                  <a:tcPr marL="68580" marR="68580" marT="0" marB="0">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spcAft>
                          <a:spcPts val="0"/>
                        </a:spcAft>
                      </a:pPr>
                      <a:r>
                        <a:rPr lang="en-US" sz="8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FS_CAPIF_CH</a:t>
                      </a:r>
                      <a:endParaRPr lang="zh-CN" altLang="en-US" sz="8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endParaRPr>
                    </a:p>
                  </a:txBody>
                  <a:tcPr marL="68580" marR="68580" marT="0" marB="0">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r>
                        <a:rPr lang="en-US" altLang="zh-CN" sz="800" kern="1200" dirty="0">
                          <a:solidFill>
                            <a:srgbClr val="FF0000"/>
                          </a:solidFill>
                          <a:highlight>
                            <a:srgbClr val="FFFF00"/>
                          </a:highlight>
                          <a:latin typeface="微软雅黑" panose="020B0503020204020204" pitchFamily="34" charset="-122"/>
                          <a:ea typeface="微软雅黑" panose="020B0503020204020204" pitchFamily="34" charset="-122"/>
                          <a:cs typeface="+mn-cs"/>
                        </a:rPr>
                        <a:t>CAPIF(R15)??</a:t>
                      </a:r>
                    </a:p>
                    <a:p>
                      <a:pPr marL="0" algn="l" defTabSz="914400" rtl="0" eaLnBrk="1" latinLnBrk="0" hangingPunct="1"/>
                      <a:r>
                        <a:rPr lang="en-US" altLang="zh-CN" sz="800" kern="1200" dirty="0" err="1">
                          <a:solidFill>
                            <a:srgbClr val="FF0000"/>
                          </a:solidFill>
                          <a:highlight>
                            <a:srgbClr val="FFFF00"/>
                          </a:highlight>
                          <a:latin typeface="微软雅黑" panose="020B0503020204020204" pitchFamily="34" charset="-122"/>
                          <a:ea typeface="微软雅黑" panose="020B0503020204020204" pitchFamily="34" charset="-122"/>
                          <a:cs typeface="+mn-cs"/>
                        </a:rPr>
                        <a:t>eCAPIF</a:t>
                      </a:r>
                      <a:r>
                        <a:rPr lang="en-US" altLang="zh-CN" sz="800" kern="1200" dirty="0">
                          <a:solidFill>
                            <a:srgbClr val="FF0000"/>
                          </a:solidFill>
                          <a:highlight>
                            <a:srgbClr val="FFFF00"/>
                          </a:highlight>
                          <a:latin typeface="微软雅黑" panose="020B0503020204020204" pitchFamily="34" charset="-122"/>
                          <a:ea typeface="微软雅黑" panose="020B0503020204020204" pitchFamily="34" charset="-122"/>
                          <a:cs typeface="+mn-cs"/>
                        </a:rPr>
                        <a:t>(R16)??</a:t>
                      </a:r>
                    </a:p>
                    <a:p>
                      <a:pPr marL="0" algn="l" defTabSz="914400" rtl="0" eaLnBrk="1" latinLnBrk="0" hangingPunct="1"/>
                      <a:r>
                        <a:rPr lang="en-US" altLang="zh-CN" sz="800" kern="1200" dirty="0">
                          <a:solidFill>
                            <a:schemeClr val="tx1"/>
                          </a:solidFill>
                          <a:latin typeface="微软雅黑" panose="020B0503020204020204" pitchFamily="34" charset="-122"/>
                          <a:ea typeface="微软雅黑" panose="020B0503020204020204" pitchFamily="34" charset="-122"/>
                          <a:cs typeface="+mn-cs"/>
                        </a:rPr>
                        <a:t>FS_CAPIF_Ph3</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26283364"/>
                  </a:ext>
                </a:extLst>
              </a:tr>
              <a:tr h="180909">
                <a:tc>
                  <a:txBody>
                    <a:bodyPr/>
                    <a:lstStyle/>
                    <a:p>
                      <a:pPr marL="0" algn="ctr" defTabSz="914400" rtl="0" eaLnBrk="1" fontAlgn="ctr" latinLnBrk="0" hangingPunct="1">
                        <a:spcAft>
                          <a:spcPts val="0"/>
                        </a:spcAft>
                      </a:pPr>
                      <a:r>
                        <a:rPr lang="en-US" sz="800" b="1" i="0" u="none" strike="noStrike" kern="1200">
                          <a:solidFill>
                            <a:srgbClr val="000000"/>
                          </a:solidFill>
                          <a:effectLst/>
                          <a:latin typeface="Calibri" panose="020F0502020204030204" pitchFamily="34" charset="0"/>
                          <a:ea typeface="等线" panose="02010600030101010101" pitchFamily="2" charset="-122"/>
                          <a:cs typeface="Calibri" panose="020F0502020204030204" pitchFamily="34" charset="0"/>
                        </a:rPr>
                        <a:t>RTCCH</a:t>
                      </a:r>
                      <a:endParaRPr lang="zh-CN" altLang="en-US" sz="800" b="1" i="0" u="none" strike="noStrike" kern="1200">
                        <a:solidFill>
                          <a:srgbClr val="000000"/>
                        </a:solidFill>
                        <a:effectLst/>
                        <a:latin typeface="Calibri" panose="020F0502020204030204" pitchFamily="34" charset="0"/>
                        <a:ea typeface="等线" panose="02010600030101010101" pitchFamily="2" charset="-122"/>
                        <a:cs typeface="Calibri" panose="020F0502020204030204" pitchFamily="34" charset="0"/>
                      </a:endParaRPr>
                    </a:p>
                  </a:txBody>
                  <a:tcPr marL="68580" marR="68580" marT="0" marB="0">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spcAft>
                          <a:spcPts val="0"/>
                        </a:spcAft>
                      </a:pPr>
                      <a:r>
                        <a:rPr lang="en-US" sz="8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FS_NG_RTC_Ph2_CH</a:t>
                      </a:r>
                      <a:endParaRPr lang="zh-CN" altLang="en-US" sz="8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endParaRPr>
                    </a:p>
                  </a:txBody>
                  <a:tcPr marL="68580" marR="68580" marT="0" marB="0">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800" kern="1200" dirty="0">
                          <a:solidFill>
                            <a:srgbClr val="FF0000"/>
                          </a:solidFill>
                          <a:highlight>
                            <a:srgbClr val="FFFF00"/>
                          </a:highlight>
                          <a:latin typeface="微软雅黑" panose="020B0503020204020204" pitchFamily="34" charset="-122"/>
                          <a:ea typeface="微软雅黑" panose="020B0503020204020204" pitchFamily="34" charset="-122"/>
                          <a:cs typeface="+mn-cs"/>
                        </a:rPr>
                        <a:t>NG_RTC_Ph2?? </a:t>
                      </a:r>
                      <a:r>
                        <a:rPr lang="en-US" altLang="zh-CN" sz="800" kern="1200" dirty="0">
                          <a:solidFill>
                            <a:schemeClr val="tx1"/>
                          </a:solidFill>
                          <a:highlight>
                            <a:srgbClr val="FFFF00"/>
                          </a:highlight>
                          <a:latin typeface="微软雅黑" panose="020B0503020204020204" pitchFamily="34" charset="-122"/>
                          <a:ea typeface="微软雅黑" panose="020B0503020204020204" pitchFamily="34" charset="-122"/>
                          <a:cs typeface="+mn-cs"/>
                        </a:rPr>
                        <a:t>(TS 23.228; TS 23.502 )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800" kern="1200" dirty="0">
                          <a:solidFill>
                            <a:schemeClr val="tx1"/>
                          </a:solidFill>
                          <a:latin typeface="微软雅黑" panose="020B0503020204020204" pitchFamily="34" charset="-122"/>
                          <a:ea typeface="微软雅黑" panose="020B0503020204020204" pitchFamily="34" charset="-122"/>
                          <a:cs typeface="+mn-cs"/>
                        </a:rPr>
                        <a:t>FS_NG_RTC_Ph2 (TR 23.700-77)</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92622300"/>
                  </a:ext>
                </a:extLst>
              </a:tr>
              <a:tr h="180909">
                <a:tc>
                  <a:txBody>
                    <a:bodyPr/>
                    <a:lstStyle/>
                    <a:p>
                      <a:pPr marL="0" algn="ctr" defTabSz="914400" rtl="0" eaLnBrk="1" fontAlgn="ctr" latinLnBrk="0" hangingPunct="1">
                        <a:spcAft>
                          <a:spcPts val="0"/>
                        </a:spcAft>
                      </a:pPr>
                      <a:r>
                        <a:rPr lang="en-US" sz="8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UASCH</a:t>
                      </a:r>
                      <a:endParaRPr lang="zh-CN" altLang="en-US" sz="8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endParaRPr>
                    </a:p>
                  </a:txBody>
                  <a:tcPr marL="68580" marR="68580" marT="0" marB="0">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spcAft>
                          <a:spcPts val="0"/>
                        </a:spcAft>
                      </a:pPr>
                      <a:r>
                        <a:rPr lang="en-US" sz="8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FS_UAS_CH</a:t>
                      </a:r>
                      <a:endParaRPr lang="zh-CN" altLang="en-US" sz="8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endParaRPr>
                    </a:p>
                  </a:txBody>
                  <a:tcPr marL="68580" marR="68580" marT="0" marB="0">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l" defTabSz="914400" rtl="0" eaLnBrk="1" latinLnBrk="0" hangingPunct="1"/>
                      <a:r>
                        <a:rPr lang="en-US" altLang="zh-CN" sz="800" kern="1200" dirty="0">
                          <a:solidFill>
                            <a:schemeClr val="tx1"/>
                          </a:solidFill>
                          <a:latin typeface="微软雅黑" panose="020B0503020204020204" pitchFamily="34" charset="-122"/>
                          <a:ea typeface="微软雅黑" panose="020B0503020204020204" pitchFamily="34" charset="-122"/>
                          <a:cs typeface="+mn-cs"/>
                        </a:rPr>
                        <a:t>ID_UAS (R17)</a:t>
                      </a:r>
                    </a:p>
                    <a:p>
                      <a:pPr marL="0" algn="l" defTabSz="914400" rtl="0" eaLnBrk="1" latinLnBrk="0" hangingPunct="1"/>
                      <a:r>
                        <a:rPr lang="en-US" altLang="zh-CN" sz="800" kern="1200" dirty="0">
                          <a:solidFill>
                            <a:schemeClr val="tx1"/>
                          </a:solidFill>
                          <a:latin typeface="微软雅黑" panose="020B0503020204020204" pitchFamily="34" charset="-122"/>
                          <a:ea typeface="微软雅黑" panose="020B0503020204020204" pitchFamily="34" charset="-122"/>
                          <a:cs typeface="+mn-cs"/>
                        </a:rPr>
                        <a:t>(TS 22.125)</a:t>
                      </a:r>
                    </a:p>
                    <a:p>
                      <a:pPr marL="0" algn="l" defTabSz="914400" rtl="0" eaLnBrk="1" latinLnBrk="0" hangingPunct="1"/>
                      <a:r>
                        <a:rPr lang="en-US" altLang="zh-CN" sz="800" kern="1200" dirty="0">
                          <a:solidFill>
                            <a:srgbClr val="FF0000"/>
                          </a:solidFill>
                          <a:highlight>
                            <a:srgbClr val="FFFF00"/>
                          </a:highlight>
                          <a:latin typeface="微软雅黑" panose="020B0503020204020204" pitchFamily="34" charset="-122"/>
                          <a:ea typeface="微软雅黑" panose="020B0503020204020204" pitchFamily="34" charset="-122"/>
                          <a:cs typeface="+mn-cs"/>
                        </a:rPr>
                        <a:t>UAS_Ph3(R19)??</a:t>
                      </a:r>
                      <a:endParaRPr lang="zh-CN" altLang="en-US" sz="800" kern="1200" dirty="0">
                        <a:solidFill>
                          <a:srgbClr val="FF0000"/>
                        </a:solidFill>
                        <a:highlight>
                          <a:srgbClr val="FFFF00"/>
                        </a:highlight>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l" defTabSz="914400" rtl="0" eaLnBrk="1" latinLnBrk="0" hangingPunct="1"/>
                      <a:r>
                        <a:rPr lang="en-US" altLang="zh-CN" sz="800" kern="1200" dirty="0">
                          <a:solidFill>
                            <a:schemeClr val="tx1"/>
                          </a:solidFill>
                          <a:latin typeface="微软雅黑" panose="020B0503020204020204" pitchFamily="34" charset="-122"/>
                          <a:ea typeface="微软雅黑" panose="020B0503020204020204" pitchFamily="34" charset="-122"/>
                          <a:cs typeface="+mn-cs"/>
                        </a:rPr>
                        <a:t>ID_UAS (R17)</a:t>
                      </a:r>
                    </a:p>
                    <a:p>
                      <a:pPr marL="0" algn="l" defTabSz="914400" rtl="0" eaLnBrk="1" latinLnBrk="0" hangingPunct="1"/>
                      <a:r>
                        <a:rPr lang="en-US" altLang="zh-CN" sz="800" kern="1200" dirty="0">
                          <a:solidFill>
                            <a:schemeClr val="tx1"/>
                          </a:solidFill>
                          <a:latin typeface="微软雅黑" panose="020B0503020204020204" pitchFamily="34" charset="-122"/>
                          <a:ea typeface="微软雅黑" panose="020B0503020204020204" pitchFamily="34" charset="-122"/>
                          <a:cs typeface="+mn-cs"/>
                        </a:rPr>
                        <a:t>(23.501; 23.502; 23.503; 23.401)</a:t>
                      </a:r>
                      <a:endParaRPr lang="zh-CN" altLang="en-US" sz="800" kern="1200" dirty="0">
                        <a:solidFill>
                          <a:schemeClr val="tx1"/>
                        </a:solidFill>
                        <a:highlight>
                          <a:srgbClr val="FFFF00"/>
                        </a:highlight>
                        <a:latin typeface="微软雅黑" panose="020B0503020204020204" pitchFamily="34" charset="-122"/>
                        <a:ea typeface="微软雅黑" panose="020B0503020204020204" pitchFamily="34" charset="-122"/>
                        <a:cs typeface="+mn-cs"/>
                      </a:endParaRPr>
                    </a:p>
                    <a:p>
                      <a:pPr marL="0" algn="l" defTabSz="914400" rtl="0" eaLnBrk="1" latinLnBrk="0" hangingPunct="1"/>
                      <a:r>
                        <a:rPr lang="en-US" altLang="zh-CN" sz="800" kern="1200" dirty="0">
                          <a:solidFill>
                            <a:schemeClr val="tx1"/>
                          </a:solidFill>
                          <a:latin typeface="微软雅黑" panose="020B0503020204020204" pitchFamily="34" charset="-122"/>
                          <a:ea typeface="微软雅黑" panose="020B0503020204020204" pitchFamily="34" charset="-122"/>
                          <a:cs typeface="+mn-cs"/>
                        </a:rPr>
                        <a:t>UAS_Ph2 (R18)</a:t>
                      </a:r>
                    </a:p>
                    <a:p>
                      <a:pPr marL="0" algn="l" defTabSz="914400" rtl="0" eaLnBrk="1" latinLnBrk="0" hangingPunct="1"/>
                      <a:r>
                        <a:rPr lang="en-US" altLang="zh-CN" sz="800" kern="1200" dirty="0">
                          <a:solidFill>
                            <a:schemeClr val="tx1"/>
                          </a:solidFill>
                          <a:latin typeface="微软雅黑" panose="020B0503020204020204" pitchFamily="34" charset="-122"/>
                          <a:ea typeface="微软雅黑" panose="020B0503020204020204" pitchFamily="34" charset="-122"/>
                          <a:cs typeface="+mn-cs"/>
                        </a:rPr>
                        <a:t>(23.256)</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800" kern="1200" dirty="0">
                          <a:solidFill>
                            <a:srgbClr val="FF3300"/>
                          </a:solidFill>
                          <a:highlight>
                            <a:srgbClr val="FFFF00"/>
                          </a:highlight>
                          <a:latin typeface="微软雅黑" panose="020B0503020204020204" pitchFamily="34" charset="-122"/>
                          <a:ea typeface="微软雅黑" panose="020B0503020204020204" pitchFamily="34" charset="-122"/>
                          <a:cs typeface="+mn-cs"/>
                        </a:rPr>
                        <a:t>UAS_Ph3 (R19)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800" kern="1200" dirty="0">
                          <a:solidFill>
                            <a:schemeClr val="tx1"/>
                          </a:solidFill>
                          <a:highlight>
                            <a:srgbClr val="FFFF00"/>
                          </a:highlight>
                          <a:latin typeface="微软雅黑" panose="020B0503020204020204" pitchFamily="34" charset="-122"/>
                          <a:ea typeface="微软雅黑" panose="020B0503020204020204" pitchFamily="34" charset="-122"/>
                          <a:cs typeface="+mn-cs"/>
                        </a:rPr>
                        <a:t>(TS</a:t>
                      </a:r>
                      <a:r>
                        <a:rPr lang="en-US" altLang="zh-CN" sz="800" kern="1200" baseline="0" dirty="0">
                          <a:solidFill>
                            <a:schemeClr val="tx1"/>
                          </a:solidFill>
                          <a:highlight>
                            <a:srgbClr val="FFFF00"/>
                          </a:highlight>
                          <a:latin typeface="微软雅黑" panose="020B0503020204020204" pitchFamily="34" charset="-122"/>
                          <a:ea typeface="微软雅黑" panose="020B0503020204020204" pitchFamily="34" charset="-122"/>
                          <a:cs typeface="+mn-cs"/>
                        </a:rPr>
                        <a:t> </a:t>
                      </a:r>
                      <a:r>
                        <a:rPr lang="en-US" altLang="zh-CN" sz="800" kern="1200" dirty="0">
                          <a:solidFill>
                            <a:schemeClr val="tx1"/>
                          </a:solidFill>
                          <a:highlight>
                            <a:srgbClr val="FFFF00"/>
                          </a:highlight>
                          <a:latin typeface="微软雅黑" panose="020B0503020204020204" pitchFamily="34" charset="-122"/>
                          <a:ea typeface="微软雅黑" panose="020B0503020204020204" pitchFamily="34" charset="-122"/>
                          <a:cs typeface="+mn-cs"/>
                        </a:rPr>
                        <a:t>23.256; TS 23.288; TS 23.503; TS 23.502; TS 23.401 )</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r>
                        <a:rPr lang="en-US" altLang="zh-CN" sz="800" kern="1200" dirty="0">
                          <a:solidFill>
                            <a:srgbClr val="FF0000"/>
                          </a:solidFill>
                          <a:highlight>
                            <a:srgbClr val="FFFF00"/>
                          </a:highlight>
                          <a:latin typeface="微软雅黑" panose="020B0503020204020204" pitchFamily="34" charset="-122"/>
                          <a:ea typeface="微软雅黑" panose="020B0503020204020204" pitchFamily="34" charset="-122"/>
                          <a:cs typeface="+mn-cs"/>
                        </a:rPr>
                        <a:t>UASAPP_Ph3??</a:t>
                      </a:r>
                    </a:p>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en-US" altLang="zh-CN"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r>
                        <a:rPr lang="en-US" altLang="zh-CN" sz="800" kern="1200" dirty="0">
                          <a:solidFill>
                            <a:srgbClr val="FF0000"/>
                          </a:solidFill>
                          <a:highlight>
                            <a:srgbClr val="FFFF00"/>
                          </a:highlight>
                          <a:latin typeface="微软雅黑" panose="020B0503020204020204" pitchFamily="34" charset="-122"/>
                          <a:ea typeface="微软雅黑" panose="020B0503020204020204" pitchFamily="34" charset="-122"/>
                          <a:cs typeface="+mn-cs"/>
                        </a:rPr>
                        <a:t>UASAPP_Ph3??</a:t>
                      </a:r>
                    </a:p>
                    <a:p>
                      <a:pPr marL="0" algn="l" defTabSz="914400" rtl="0" eaLnBrk="1" latinLnBrk="0" hangingPunct="1"/>
                      <a:r>
                        <a:rPr lang="en-US" altLang="zh-CN" sz="800" kern="1200" dirty="0">
                          <a:solidFill>
                            <a:schemeClr val="tx1"/>
                          </a:solidFill>
                          <a:latin typeface="微软雅黑" panose="020B0503020204020204" pitchFamily="34" charset="-122"/>
                          <a:ea typeface="微软雅黑" panose="020B0503020204020204" pitchFamily="34" charset="-122"/>
                          <a:cs typeface="+mn-cs"/>
                        </a:rPr>
                        <a:t>ID_UAS</a:t>
                      </a:r>
                      <a:r>
                        <a:rPr lang="zh-CN" altLang="en-US" sz="800" kern="1200" dirty="0">
                          <a:solidFill>
                            <a:schemeClr val="tx1"/>
                          </a:solidFill>
                          <a:latin typeface="微软雅黑" panose="020B0503020204020204" pitchFamily="34" charset="-122"/>
                          <a:ea typeface="微软雅黑" panose="020B0503020204020204" pitchFamily="34" charset="-122"/>
                          <a:cs typeface="+mn-cs"/>
                        </a:rPr>
                        <a:t>（</a:t>
                      </a:r>
                      <a:r>
                        <a:rPr lang="en-US" altLang="zh-CN" sz="800" kern="1200" dirty="0">
                          <a:solidFill>
                            <a:schemeClr val="tx1"/>
                          </a:solidFill>
                          <a:latin typeface="微软雅黑" panose="020B0503020204020204" pitchFamily="34" charset="-122"/>
                          <a:ea typeface="微软雅黑" panose="020B0503020204020204" pitchFamily="34" charset="-122"/>
                          <a:cs typeface="+mn-cs"/>
                        </a:rPr>
                        <a:t>R17</a:t>
                      </a:r>
                      <a:r>
                        <a:rPr lang="zh-CN" altLang="en-US" sz="800" kern="1200" dirty="0">
                          <a:solidFill>
                            <a:schemeClr val="tx1"/>
                          </a:solidFill>
                          <a:latin typeface="微软雅黑" panose="020B0503020204020204" pitchFamily="34" charset="-122"/>
                          <a:ea typeface="微软雅黑" panose="020B0503020204020204" pitchFamily="34" charset="-122"/>
                          <a:cs typeface="+mn-cs"/>
                        </a:rPr>
                        <a:t>）</a:t>
                      </a:r>
                    </a:p>
                    <a:p>
                      <a:pPr marL="0" algn="l" defTabSz="914400" rtl="0" eaLnBrk="1" latinLnBrk="0" hangingPunct="1"/>
                      <a:r>
                        <a:rPr lang="en-US" altLang="zh-CN" sz="800" kern="1200" dirty="0">
                          <a:solidFill>
                            <a:schemeClr val="tx1"/>
                          </a:solidFill>
                          <a:latin typeface="微软雅黑" panose="020B0503020204020204" pitchFamily="34" charset="-122"/>
                          <a:ea typeface="微软雅黑" panose="020B0503020204020204" pitchFamily="34" charset="-122"/>
                          <a:cs typeface="+mn-cs"/>
                        </a:rPr>
                        <a:t>UAS_Ph2</a:t>
                      </a:r>
                      <a:r>
                        <a:rPr lang="zh-CN" altLang="en-US" sz="800" kern="1200" dirty="0">
                          <a:solidFill>
                            <a:schemeClr val="tx1"/>
                          </a:solidFill>
                          <a:latin typeface="微软雅黑" panose="020B0503020204020204" pitchFamily="34" charset="-122"/>
                          <a:ea typeface="微软雅黑" panose="020B0503020204020204" pitchFamily="34" charset="-122"/>
                          <a:cs typeface="+mn-cs"/>
                        </a:rPr>
                        <a:t>（</a:t>
                      </a:r>
                      <a:r>
                        <a:rPr lang="en-US" altLang="zh-CN" sz="800" kern="1200" dirty="0">
                          <a:solidFill>
                            <a:schemeClr val="tx1"/>
                          </a:solidFill>
                          <a:latin typeface="微软雅黑" panose="020B0503020204020204" pitchFamily="34" charset="-122"/>
                          <a:ea typeface="微软雅黑" panose="020B0503020204020204" pitchFamily="34" charset="-122"/>
                          <a:cs typeface="+mn-cs"/>
                        </a:rPr>
                        <a:t>R18)</a:t>
                      </a:r>
                    </a:p>
                    <a:p>
                      <a:pPr marL="0" algn="l" defTabSz="914400" rtl="0" eaLnBrk="1" latinLnBrk="0" hangingPunct="1"/>
                      <a:r>
                        <a:rPr lang="en-US" altLang="zh-CN" sz="800" kern="1200" dirty="0">
                          <a:solidFill>
                            <a:schemeClr val="tx1"/>
                          </a:solidFill>
                          <a:latin typeface="微软雅黑" panose="020B0503020204020204" pitchFamily="34" charset="-122"/>
                          <a:ea typeface="微软雅黑" panose="020B0503020204020204" pitchFamily="34" charset="-122"/>
                          <a:cs typeface="+mn-cs"/>
                        </a:rPr>
                        <a:t>(TS 29.502</a:t>
                      </a:r>
                      <a:r>
                        <a:rPr lang="zh-CN" altLang="en-US" sz="800" kern="1200" dirty="0">
                          <a:solidFill>
                            <a:schemeClr val="tx1"/>
                          </a:solidFill>
                          <a:latin typeface="微软雅黑" panose="020B0503020204020204" pitchFamily="34" charset="-122"/>
                          <a:ea typeface="微软雅黑" panose="020B0503020204020204" pitchFamily="34" charset="-122"/>
                          <a:cs typeface="+mn-cs"/>
                        </a:rPr>
                        <a:t>；</a:t>
                      </a:r>
                      <a:r>
                        <a:rPr lang="en-US" altLang="zh-CN" sz="800" kern="1200" dirty="0">
                          <a:solidFill>
                            <a:schemeClr val="tx1"/>
                          </a:solidFill>
                          <a:latin typeface="微软雅黑" panose="020B0503020204020204" pitchFamily="34" charset="-122"/>
                          <a:ea typeface="微软雅黑" panose="020B0503020204020204" pitchFamily="34" charset="-122"/>
                          <a:cs typeface="+mn-cs"/>
                        </a:rPr>
                        <a:t>TS 29.503</a:t>
                      </a:r>
                      <a:r>
                        <a:rPr lang="zh-CN" altLang="en-US" sz="800" kern="1200" dirty="0">
                          <a:solidFill>
                            <a:schemeClr val="tx1"/>
                          </a:solidFill>
                          <a:latin typeface="微软雅黑" panose="020B0503020204020204" pitchFamily="34" charset="-122"/>
                          <a:ea typeface="微软雅黑" panose="020B0503020204020204" pitchFamily="34" charset="-122"/>
                          <a:cs typeface="+mn-cs"/>
                        </a:rPr>
                        <a:t>；</a:t>
                      </a:r>
                      <a:r>
                        <a:rPr lang="en-US" altLang="zh-CN" sz="800" kern="1200" dirty="0">
                          <a:solidFill>
                            <a:schemeClr val="tx1"/>
                          </a:solidFill>
                          <a:latin typeface="微软雅黑" panose="020B0503020204020204" pitchFamily="34" charset="-122"/>
                          <a:ea typeface="微软雅黑" panose="020B0503020204020204" pitchFamily="34" charset="-122"/>
                          <a:cs typeface="+mn-cs"/>
                        </a:rPr>
                        <a:t>TS 29.504</a:t>
                      </a:r>
                      <a:r>
                        <a:rPr lang="zh-CN" altLang="en-US" sz="800" kern="1200" dirty="0">
                          <a:solidFill>
                            <a:schemeClr val="tx1"/>
                          </a:solidFill>
                          <a:latin typeface="微软雅黑" panose="020B0503020204020204" pitchFamily="34" charset="-122"/>
                          <a:ea typeface="微软雅黑" panose="020B0503020204020204" pitchFamily="34" charset="-122"/>
                          <a:cs typeface="+mn-cs"/>
                        </a:rPr>
                        <a:t>；</a:t>
                      </a:r>
                      <a:r>
                        <a:rPr lang="en-US" altLang="zh-CN" sz="800" kern="1200" dirty="0">
                          <a:solidFill>
                            <a:schemeClr val="tx1"/>
                          </a:solidFill>
                          <a:latin typeface="微软雅黑" panose="020B0503020204020204" pitchFamily="34" charset="-122"/>
                          <a:ea typeface="微软雅黑" panose="020B0503020204020204" pitchFamily="34" charset="-122"/>
                          <a:cs typeface="+mn-cs"/>
                        </a:rPr>
                        <a:t>TS 29.505</a:t>
                      </a:r>
                      <a:r>
                        <a:rPr lang="zh-CN" altLang="en-US" sz="800" kern="1200" dirty="0">
                          <a:solidFill>
                            <a:schemeClr val="tx1"/>
                          </a:solidFill>
                          <a:latin typeface="微软雅黑" panose="020B0503020204020204" pitchFamily="34" charset="-122"/>
                          <a:ea typeface="微软雅黑" panose="020B0503020204020204" pitchFamily="34" charset="-122"/>
                          <a:cs typeface="+mn-cs"/>
                        </a:rPr>
                        <a:t>；</a:t>
                      </a:r>
                      <a:r>
                        <a:rPr lang="en-US" altLang="zh-CN" sz="800" kern="1200" dirty="0">
                          <a:solidFill>
                            <a:schemeClr val="tx1"/>
                          </a:solidFill>
                          <a:latin typeface="微软雅黑" panose="020B0503020204020204" pitchFamily="34" charset="-122"/>
                          <a:ea typeface="微软雅黑" panose="020B0503020204020204" pitchFamily="34" charset="-122"/>
                          <a:cs typeface="+mn-cs"/>
                        </a:rPr>
                        <a:t>TS 29.510</a:t>
                      </a:r>
                      <a:r>
                        <a:rPr lang="zh-CN" altLang="en-US" sz="800" kern="1200" dirty="0">
                          <a:solidFill>
                            <a:schemeClr val="tx1"/>
                          </a:solidFill>
                          <a:latin typeface="微软雅黑" panose="020B0503020204020204" pitchFamily="34" charset="-122"/>
                          <a:ea typeface="微软雅黑" panose="020B0503020204020204" pitchFamily="34" charset="-122"/>
                          <a:cs typeface="+mn-cs"/>
                        </a:rPr>
                        <a:t>；</a:t>
                      </a:r>
                      <a:r>
                        <a:rPr lang="en-US" altLang="zh-CN" sz="800" kern="1200" dirty="0">
                          <a:solidFill>
                            <a:schemeClr val="tx1"/>
                          </a:solidFill>
                          <a:latin typeface="微软雅黑" panose="020B0503020204020204" pitchFamily="34" charset="-122"/>
                          <a:ea typeface="微软雅黑" panose="020B0503020204020204" pitchFamily="34" charset="-122"/>
                          <a:cs typeface="+mn-cs"/>
                        </a:rPr>
                        <a:t>TS 29.518</a:t>
                      </a:r>
                      <a:r>
                        <a:rPr lang="zh-CN" altLang="en-US" sz="800" kern="1200" dirty="0">
                          <a:solidFill>
                            <a:schemeClr val="tx1"/>
                          </a:solidFill>
                          <a:latin typeface="微软雅黑" panose="020B0503020204020204" pitchFamily="34" charset="-122"/>
                          <a:ea typeface="微软雅黑" panose="020B0503020204020204" pitchFamily="34" charset="-122"/>
                          <a:cs typeface="+mn-cs"/>
                        </a:rPr>
                        <a:t>；</a:t>
                      </a:r>
                      <a:r>
                        <a:rPr lang="en-US" altLang="zh-CN" sz="800" kern="1200" dirty="0">
                          <a:solidFill>
                            <a:schemeClr val="tx1"/>
                          </a:solidFill>
                          <a:latin typeface="微软雅黑" panose="020B0503020204020204" pitchFamily="34" charset="-122"/>
                          <a:ea typeface="微软雅黑" panose="020B0503020204020204" pitchFamily="34" charset="-122"/>
                          <a:cs typeface="+mn-cs"/>
                        </a:rPr>
                        <a:t>TS 29.571</a:t>
                      </a:r>
                      <a:r>
                        <a:rPr lang="zh-CN" altLang="en-US" sz="800" kern="1200" dirty="0">
                          <a:solidFill>
                            <a:schemeClr val="tx1"/>
                          </a:solidFill>
                          <a:latin typeface="微软雅黑" panose="020B0503020204020204" pitchFamily="34" charset="-122"/>
                          <a:ea typeface="微软雅黑" panose="020B0503020204020204" pitchFamily="34" charset="-122"/>
                          <a:cs typeface="+mn-cs"/>
                        </a:rPr>
                        <a:t>；</a:t>
                      </a:r>
                      <a:r>
                        <a:rPr lang="en-US" altLang="zh-CN" sz="800" kern="1200" dirty="0">
                          <a:solidFill>
                            <a:schemeClr val="tx1"/>
                          </a:solidFill>
                          <a:latin typeface="微软雅黑" panose="020B0503020204020204" pitchFamily="34" charset="-122"/>
                          <a:ea typeface="微软雅黑" panose="020B0503020204020204" pitchFamily="34" charset="-122"/>
                          <a:cs typeface="+mn-cs"/>
                        </a:rPr>
                        <a:t>TS 29.274</a:t>
                      </a:r>
                      <a:r>
                        <a:rPr lang="zh-CN" altLang="en-US" sz="800" kern="1200" dirty="0">
                          <a:solidFill>
                            <a:schemeClr val="tx1"/>
                          </a:solidFill>
                          <a:latin typeface="微软雅黑" panose="020B0503020204020204" pitchFamily="34" charset="-122"/>
                          <a:ea typeface="微软雅黑" panose="020B0503020204020204" pitchFamily="34" charset="-122"/>
                          <a:cs typeface="+mn-cs"/>
                        </a:rPr>
                        <a:t>；</a:t>
                      </a:r>
                      <a:r>
                        <a:rPr lang="en-US" altLang="zh-CN" sz="800" kern="1200" dirty="0">
                          <a:solidFill>
                            <a:schemeClr val="tx1"/>
                          </a:solidFill>
                          <a:latin typeface="微软雅黑" panose="020B0503020204020204" pitchFamily="34" charset="-122"/>
                          <a:ea typeface="微软雅黑" panose="020B0503020204020204" pitchFamily="34" charset="-122"/>
                          <a:cs typeface="+mn-cs"/>
                        </a:rPr>
                        <a:t>TS 29.256</a:t>
                      </a:r>
                      <a:r>
                        <a:rPr lang="zh-CN" altLang="en-US" sz="800" kern="1200" dirty="0">
                          <a:solidFill>
                            <a:schemeClr val="tx1"/>
                          </a:solidFill>
                          <a:latin typeface="微软雅黑" panose="020B0503020204020204" pitchFamily="34" charset="-122"/>
                          <a:ea typeface="微软雅黑" panose="020B0503020204020204" pitchFamily="34" charset="-122"/>
                          <a:cs typeface="+mn-cs"/>
                        </a:rPr>
                        <a:t>；</a:t>
                      </a:r>
                      <a:r>
                        <a:rPr lang="en-US" altLang="zh-CN" sz="800" kern="1200" dirty="0">
                          <a:solidFill>
                            <a:schemeClr val="tx1"/>
                          </a:solidFill>
                          <a:latin typeface="微软雅黑" panose="020B0503020204020204" pitchFamily="34" charset="-122"/>
                          <a:ea typeface="微软雅黑" panose="020B0503020204020204" pitchFamily="34" charset="-122"/>
                          <a:cs typeface="+mn-cs"/>
                        </a:rPr>
                        <a:t>TS 23.008</a:t>
                      </a:r>
                      <a:r>
                        <a:rPr lang="zh-CN" altLang="en-US" sz="800" kern="1200" dirty="0">
                          <a:solidFill>
                            <a:schemeClr val="tx1"/>
                          </a:solidFill>
                          <a:latin typeface="微软雅黑" panose="020B0503020204020204" pitchFamily="34" charset="-122"/>
                          <a:ea typeface="微软雅黑" panose="020B0503020204020204" pitchFamily="34" charset="-122"/>
                          <a:cs typeface="+mn-cs"/>
                        </a:rPr>
                        <a:t>）</a:t>
                      </a:r>
                    </a:p>
                    <a:p>
                      <a:pPr marL="0" algn="l" defTabSz="914400" rtl="0" eaLnBrk="1" latinLnBrk="0" hangingPunct="1"/>
                      <a:endParaRPr lang="en-US" altLang="zh-CN" sz="800" kern="1200" dirty="0">
                        <a:solidFill>
                          <a:srgbClr val="FF0000"/>
                        </a:solidFill>
                        <a:highlight>
                          <a:srgbClr val="FFFF00"/>
                        </a:highlight>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r>
                        <a:rPr lang="en-GB" altLang="zh-CN" sz="800" kern="1200" dirty="0">
                          <a:solidFill>
                            <a:schemeClr val="tx1"/>
                          </a:solidFill>
                          <a:latin typeface="微软雅黑" panose="020B0503020204020204" pitchFamily="34" charset="-122"/>
                          <a:ea typeface="微软雅黑" panose="020B0503020204020204" pitchFamily="34" charset="-122"/>
                          <a:cs typeface="+mn-cs"/>
                        </a:rPr>
                        <a:t>ID_UAS</a:t>
                      </a:r>
                      <a:r>
                        <a:rPr lang="zh-CN" altLang="en-GB" sz="800" kern="1200" dirty="0">
                          <a:solidFill>
                            <a:schemeClr val="tx1"/>
                          </a:solidFill>
                          <a:latin typeface="微软雅黑" panose="020B0503020204020204" pitchFamily="34" charset="-122"/>
                          <a:ea typeface="微软雅黑" panose="020B0503020204020204" pitchFamily="34" charset="-122"/>
                          <a:cs typeface="+mn-cs"/>
                        </a:rPr>
                        <a:t>（</a:t>
                      </a:r>
                      <a:r>
                        <a:rPr lang="en-GB" altLang="zh-CN" sz="800" kern="1200" dirty="0">
                          <a:solidFill>
                            <a:schemeClr val="tx1"/>
                          </a:solidFill>
                          <a:latin typeface="微软雅黑" panose="020B0503020204020204" pitchFamily="34" charset="-122"/>
                          <a:ea typeface="微软雅黑" panose="020B0503020204020204" pitchFamily="34" charset="-122"/>
                          <a:cs typeface="+mn-cs"/>
                        </a:rPr>
                        <a:t>R17</a:t>
                      </a:r>
                      <a:r>
                        <a:rPr lang="zh-CN" altLang="en-GB" sz="800" kern="1200" dirty="0">
                          <a:solidFill>
                            <a:schemeClr val="tx1"/>
                          </a:solidFill>
                          <a:latin typeface="微软雅黑" panose="020B0503020204020204" pitchFamily="34" charset="-122"/>
                          <a:ea typeface="微软雅黑" panose="020B0503020204020204" pitchFamily="34" charset="-122"/>
                          <a:cs typeface="+mn-cs"/>
                        </a:rPr>
                        <a:t>）</a:t>
                      </a:r>
                    </a:p>
                    <a:p>
                      <a:pPr marL="0" algn="l" defTabSz="914400" rtl="0" eaLnBrk="1" latinLnBrk="0" hangingPunct="1"/>
                      <a:r>
                        <a:rPr lang="en-GB" altLang="zh-CN" sz="800" kern="1200" dirty="0">
                          <a:solidFill>
                            <a:schemeClr val="tx1"/>
                          </a:solidFill>
                          <a:latin typeface="微软雅黑" panose="020B0503020204020204" pitchFamily="34" charset="-122"/>
                          <a:ea typeface="微软雅黑" panose="020B0503020204020204" pitchFamily="34" charset="-122"/>
                          <a:cs typeface="+mn-cs"/>
                        </a:rPr>
                        <a:t>UAS_Ph2</a:t>
                      </a:r>
                      <a:r>
                        <a:rPr lang="zh-CN" altLang="en-GB" sz="800" kern="1200" dirty="0">
                          <a:solidFill>
                            <a:schemeClr val="tx1"/>
                          </a:solidFill>
                          <a:latin typeface="微软雅黑" panose="020B0503020204020204" pitchFamily="34" charset="-122"/>
                          <a:ea typeface="微软雅黑" panose="020B0503020204020204" pitchFamily="34" charset="-122"/>
                          <a:cs typeface="+mn-cs"/>
                        </a:rPr>
                        <a:t>（</a:t>
                      </a:r>
                      <a:r>
                        <a:rPr lang="en-GB" altLang="zh-CN" sz="800" kern="1200" dirty="0">
                          <a:solidFill>
                            <a:schemeClr val="tx1"/>
                          </a:solidFill>
                          <a:latin typeface="微软雅黑" panose="020B0503020204020204" pitchFamily="34" charset="-122"/>
                          <a:ea typeface="微软雅黑" panose="020B0503020204020204" pitchFamily="34" charset="-122"/>
                          <a:cs typeface="+mn-cs"/>
                        </a:rPr>
                        <a:t>R18)</a:t>
                      </a:r>
                    </a:p>
                    <a:p>
                      <a:pPr marL="0" algn="l" defTabSz="914400" rtl="0" eaLnBrk="1" latinLnBrk="0" hangingPunct="1"/>
                      <a:r>
                        <a:rPr lang="en-GB" altLang="zh-CN" sz="800" kern="1200" dirty="0">
                          <a:solidFill>
                            <a:schemeClr val="tx1"/>
                          </a:solidFill>
                          <a:latin typeface="微软雅黑" panose="020B0503020204020204" pitchFamily="34" charset="-122"/>
                          <a:ea typeface="微软雅黑" panose="020B0503020204020204" pitchFamily="34" charset="-122"/>
                          <a:cs typeface="+mn-cs"/>
                        </a:rPr>
                        <a:t>(TS 29.502</a:t>
                      </a:r>
                      <a:r>
                        <a:rPr lang="zh-CN" altLang="en-GB" sz="800" kern="1200" dirty="0">
                          <a:solidFill>
                            <a:schemeClr val="tx1"/>
                          </a:solidFill>
                          <a:latin typeface="微软雅黑" panose="020B0503020204020204" pitchFamily="34" charset="-122"/>
                          <a:ea typeface="微软雅黑" panose="020B0503020204020204" pitchFamily="34" charset="-122"/>
                          <a:cs typeface="+mn-cs"/>
                        </a:rPr>
                        <a:t>；</a:t>
                      </a:r>
                      <a:r>
                        <a:rPr lang="en-GB" altLang="zh-CN" sz="800" kern="1200" dirty="0">
                          <a:solidFill>
                            <a:schemeClr val="tx1"/>
                          </a:solidFill>
                          <a:latin typeface="微软雅黑" panose="020B0503020204020204" pitchFamily="34" charset="-122"/>
                          <a:ea typeface="微软雅黑" panose="020B0503020204020204" pitchFamily="34" charset="-122"/>
                          <a:cs typeface="+mn-cs"/>
                        </a:rPr>
                        <a:t>TS 29.503</a:t>
                      </a:r>
                      <a:r>
                        <a:rPr lang="zh-CN" altLang="en-GB" sz="800" kern="1200" dirty="0">
                          <a:solidFill>
                            <a:schemeClr val="tx1"/>
                          </a:solidFill>
                          <a:latin typeface="微软雅黑" panose="020B0503020204020204" pitchFamily="34" charset="-122"/>
                          <a:ea typeface="微软雅黑" panose="020B0503020204020204" pitchFamily="34" charset="-122"/>
                          <a:cs typeface="+mn-cs"/>
                        </a:rPr>
                        <a:t>；</a:t>
                      </a:r>
                      <a:r>
                        <a:rPr lang="en-GB" altLang="zh-CN" sz="800" kern="1200" dirty="0">
                          <a:solidFill>
                            <a:schemeClr val="tx1"/>
                          </a:solidFill>
                          <a:latin typeface="微软雅黑" panose="020B0503020204020204" pitchFamily="34" charset="-122"/>
                          <a:ea typeface="微软雅黑" panose="020B0503020204020204" pitchFamily="34" charset="-122"/>
                          <a:cs typeface="+mn-cs"/>
                        </a:rPr>
                        <a:t>TS 29.504</a:t>
                      </a:r>
                      <a:r>
                        <a:rPr lang="zh-CN" altLang="en-GB" sz="800" kern="1200" dirty="0">
                          <a:solidFill>
                            <a:schemeClr val="tx1"/>
                          </a:solidFill>
                          <a:latin typeface="微软雅黑" panose="020B0503020204020204" pitchFamily="34" charset="-122"/>
                          <a:ea typeface="微软雅黑" panose="020B0503020204020204" pitchFamily="34" charset="-122"/>
                          <a:cs typeface="+mn-cs"/>
                        </a:rPr>
                        <a:t>；</a:t>
                      </a:r>
                      <a:r>
                        <a:rPr lang="en-GB" altLang="zh-CN" sz="800" kern="1200" dirty="0">
                          <a:solidFill>
                            <a:schemeClr val="tx1"/>
                          </a:solidFill>
                          <a:latin typeface="微软雅黑" panose="020B0503020204020204" pitchFamily="34" charset="-122"/>
                          <a:ea typeface="微软雅黑" panose="020B0503020204020204" pitchFamily="34" charset="-122"/>
                          <a:cs typeface="+mn-cs"/>
                        </a:rPr>
                        <a:t>TS 29.505</a:t>
                      </a:r>
                      <a:r>
                        <a:rPr lang="zh-CN" altLang="en-GB" sz="800" kern="1200" dirty="0">
                          <a:solidFill>
                            <a:schemeClr val="tx1"/>
                          </a:solidFill>
                          <a:latin typeface="微软雅黑" panose="020B0503020204020204" pitchFamily="34" charset="-122"/>
                          <a:ea typeface="微软雅黑" panose="020B0503020204020204" pitchFamily="34" charset="-122"/>
                          <a:cs typeface="+mn-cs"/>
                        </a:rPr>
                        <a:t>；</a:t>
                      </a:r>
                      <a:r>
                        <a:rPr lang="en-GB" altLang="zh-CN" sz="800" kern="1200" dirty="0">
                          <a:solidFill>
                            <a:schemeClr val="tx1"/>
                          </a:solidFill>
                          <a:latin typeface="微软雅黑" panose="020B0503020204020204" pitchFamily="34" charset="-122"/>
                          <a:ea typeface="微软雅黑" panose="020B0503020204020204" pitchFamily="34" charset="-122"/>
                          <a:cs typeface="+mn-cs"/>
                        </a:rPr>
                        <a:t>TS 29.510</a:t>
                      </a:r>
                      <a:r>
                        <a:rPr lang="zh-CN" altLang="en-GB" sz="800" kern="1200" dirty="0">
                          <a:solidFill>
                            <a:schemeClr val="tx1"/>
                          </a:solidFill>
                          <a:latin typeface="微软雅黑" panose="020B0503020204020204" pitchFamily="34" charset="-122"/>
                          <a:ea typeface="微软雅黑" panose="020B0503020204020204" pitchFamily="34" charset="-122"/>
                          <a:cs typeface="+mn-cs"/>
                        </a:rPr>
                        <a:t>；</a:t>
                      </a:r>
                      <a:r>
                        <a:rPr lang="en-GB" altLang="zh-CN" sz="800" kern="1200" dirty="0">
                          <a:solidFill>
                            <a:schemeClr val="tx1"/>
                          </a:solidFill>
                          <a:latin typeface="微软雅黑" panose="020B0503020204020204" pitchFamily="34" charset="-122"/>
                          <a:ea typeface="微软雅黑" panose="020B0503020204020204" pitchFamily="34" charset="-122"/>
                          <a:cs typeface="+mn-cs"/>
                        </a:rPr>
                        <a:t>TS 29.518</a:t>
                      </a:r>
                      <a:r>
                        <a:rPr lang="zh-CN" altLang="en-GB" sz="800" kern="1200" dirty="0">
                          <a:solidFill>
                            <a:schemeClr val="tx1"/>
                          </a:solidFill>
                          <a:latin typeface="微软雅黑" panose="020B0503020204020204" pitchFamily="34" charset="-122"/>
                          <a:ea typeface="微软雅黑" panose="020B0503020204020204" pitchFamily="34" charset="-122"/>
                          <a:cs typeface="+mn-cs"/>
                        </a:rPr>
                        <a:t>；</a:t>
                      </a:r>
                      <a:r>
                        <a:rPr lang="en-GB" altLang="zh-CN" sz="800" kern="1200" dirty="0">
                          <a:solidFill>
                            <a:schemeClr val="tx1"/>
                          </a:solidFill>
                          <a:latin typeface="微软雅黑" panose="020B0503020204020204" pitchFamily="34" charset="-122"/>
                          <a:ea typeface="微软雅黑" panose="020B0503020204020204" pitchFamily="34" charset="-122"/>
                          <a:cs typeface="+mn-cs"/>
                        </a:rPr>
                        <a:t>TS 29.571</a:t>
                      </a:r>
                      <a:r>
                        <a:rPr lang="zh-CN" altLang="en-GB" sz="800" kern="1200" dirty="0">
                          <a:solidFill>
                            <a:schemeClr val="tx1"/>
                          </a:solidFill>
                          <a:latin typeface="微软雅黑" panose="020B0503020204020204" pitchFamily="34" charset="-122"/>
                          <a:ea typeface="微软雅黑" panose="020B0503020204020204" pitchFamily="34" charset="-122"/>
                          <a:cs typeface="+mn-cs"/>
                        </a:rPr>
                        <a:t>；</a:t>
                      </a:r>
                      <a:r>
                        <a:rPr lang="en-GB" altLang="zh-CN" sz="800" kern="1200" dirty="0">
                          <a:solidFill>
                            <a:schemeClr val="tx1"/>
                          </a:solidFill>
                          <a:latin typeface="微软雅黑" panose="020B0503020204020204" pitchFamily="34" charset="-122"/>
                          <a:ea typeface="微软雅黑" panose="020B0503020204020204" pitchFamily="34" charset="-122"/>
                          <a:cs typeface="+mn-cs"/>
                        </a:rPr>
                        <a:t>TS 29.274</a:t>
                      </a:r>
                      <a:r>
                        <a:rPr lang="zh-CN" altLang="en-GB" sz="800" kern="1200" dirty="0">
                          <a:solidFill>
                            <a:schemeClr val="tx1"/>
                          </a:solidFill>
                          <a:latin typeface="微软雅黑" panose="020B0503020204020204" pitchFamily="34" charset="-122"/>
                          <a:ea typeface="微软雅黑" panose="020B0503020204020204" pitchFamily="34" charset="-122"/>
                          <a:cs typeface="+mn-cs"/>
                        </a:rPr>
                        <a:t>；</a:t>
                      </a:r>
                      <a:r>
                        <a:rPr lang="en-GB" altLang="zh-CN" sz="800" kern="1200" dirty="0">
                          <a:solidFill>
                            <a:schemeClr val="tx1"/>
                          </a:solidFill>
                          <a:latin typeface="微软雅黑" panose="020B0503020204020204" pitchFamily="34" charset="-122"/>
                          <a:ea typeface="微软雅黑" panose="020B0503020204020204" pitchFamily="34" charset="-122"/>
                          <a:cs typeface="+mn-cs"/>
                        </a:rPr>
                        <a:t>TS 29.256</a:t>
                      </a:r>
                      <a:r>
                        <a:rPr lang="zh-CN" altLang="en-GB" sz="800" kern="1200" dirty="0">
                          <a:solidFill>
                            <a:schemeClr val="tx1"/>
                          </a:solidFill>
                          <a:latin typeface="微软雅黑" panose="020B0503020204020204" pitchFamily="34" charset="-122"/>
                          <a:ea typeface="微软雅黑" panose="020B0503020204020204" pitchFamily="34" charset="-122"/>
                          <a:cs typeface="+mn-cs"/>
                        </a:rPr>
                        <a:t>；</a:t>
                      </a:r>
                      <a:r>
                        <a:rPr lang="en-GB" altLang="zh-CN" sz="800" kern="1200" dirty="0">
                          <a:solidFill>
                            <a:schemeClr val="tx1"/>
                          </a:solidFill>
                          <a:latin typeface="微软雅黑" panose="020B0503020204020204" pitchFamily="34" charset="-122"/>
                          <a:ea typeface="微软雅黑" panose="020B0503020204020204" pitchFamily="34" charset="-122"/>
                          <a:cs typeface="+mn-cs"/>
                        </a:rPr>
                        <a:t>TS 23.008</a:t>
                      </a:r>
                      <a:r>
                        <a:rPr lang="zh-CN" altLang="en-GB" sz="800" kern="1200" dirty="0">
                          <a:solidFill>
                            <a:schemeClr val="tx1"/>
                          </a:solidFill>
                          <a:latin typeface="微软雅黑" panose="020B0503020204020204" pitchFamily="34" charset="-122"/>
                          <a:ea typeface="微软雅黑" panose="020B0503020204020204" pitchFamily="34" charset="-122"/>
                          <a:cs typeface="+mn-cs"/>
                        </a:rPr>
                        <a:t>）</a:t>
                      </a:r>
                    </a:p>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86419863"/>
                  </a:ext>
                </a:extLst>
              </a:tr>
              <a:tr h="180909">
                <a:tc>
                  <a:txBody>
                    <a:bodyPr/>
                    <a:lstStyle/>
                    <a:p>
                      <a:pPr marL="0" algn="ctr" defTabSz="914400" rtl="0" eaLnBrk="1" fontAlgn="ctr" latinLnBrk="0" hangingPunct="1">
                        <a:spcAft>
                          <a:spcPts val="0"/>
                        </a:spcAft>
                      </a:pPr>
                      <a:r>
                        <a:rPr lang="en-US" sz="800" b="1" i="0" u="none" strike="noStrike" kern="1200">
                          <a:solidFill>
                            <a:srgbClr val="000000"/>
                          </a:solidFill>
                          <a:effectLst/>
                          <a:latin typeface="Calibri" panose="020F0502020204030204" pitchFamily="34" charset="0"/>
                          <a:ea typeface="等线" panose="02010600030101010101" pitchFamily="2" charset="-122"/>
                          <a:cs typeface="Calibri" panose="020F0502020204030204" pitchFamily="34" charset="0"/>
                        </a:rPr>
                        <a:t>CHSEG</a:t>
                      </a:r>
                      <a:endParaRPr lang="zh-CN" altLang="en-US" sz="800" b="1" i="0" u="none" strike="noStrike" kern="1200">
                        <a:solidFill>
                          <a:srgbClr val="000000"/>
                        </a:solidFill>
                        <a:effectLst/>
                        <a:latin typeface="Calibri" panose="020F0502020204030204" pitchFamily="34" charset="0"/>
                        <a:ea typeface="等线" panose="02010600030101010101" pitchFamily="2" charset="-122"/>
                        <a:cs typeface="Calibri" panose="020F0502020204030204" pitchFamily="34" charset="0"/>
                      </a:endParaRPr>
                    </a:p>
                  </a:txBody>
                  <a:tcPr marL="68580" marR="68580" marT="0" marB="0">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spcAft>
                          <a:spcPts val="0"/>
                        </a:spcAft>
                      </a:pPr>
                      <a:r>
                        <a:rPr lang="en-US" sz="800" b="1" i="0" u="none" strike="noStrike" kern="1200" dirty="0" err="1">
                          <a:solidFill>
                            <a:srgbClr val="000000"/>
                          </a:solidFill>
                          <a:effectLst/>
                          <a:latin typeface="Calibri" panose="020F0502020204030204" pitchFamily="34" charset="0"/>
                          <a:ea typeface="等线" panose="02010600030101010101" pitchFamily="2" charset="-122"/>
                          <a:cs typeface="Calibri" panose="020F0502020204030204" pitchFamily="34" charset="0"/>
                        </a:rPr>
                        <a:t>CHFSeg</a:t>
                      </a:r>
                      <a:endParaRPr lang="zh-CN" altLang="en-US" sz="8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endParaRPr>
                    </a:p>
                  </a:txBody>
                  <a:tcPr marL="68580" marR="68580" marT="0" marB="0">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38675631"/>
                  </a:ext>
                </a:extLst>
              </a:tr>
              <a:tr h="180909">
                <a:tc>
                  <a:txBody>
                    <a:bodyPr/>
                    <a:lstStyle/>
                    <a:p>
                      <a:pPr marL="0" algn="ctr" defTabSz="914400" rtl="0" eaLnBrk="1" fontAlgn="ctr" latinLnBrk="0" hangingPunct="1">
                        <a:spcAft>
                          <a:spcPts val="0"/>
                        </a:spcAft>
                      </a:pPr>
                      <a:r>
                        <a:rPr lang="en-US" sz="8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RAGCH</a:t>
                      </a:r>
                      <a:endParaRPr lang="zh-CN" altLang="en-US" sz="8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endParaRPr>
                    </a:p>
                  </a:txBody>
                  <a:tcPr marL="68580" marR="68580" marT="0" marB="0">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spcAft>
                          <a:spcPts val="0"/>
                        </a:spcAft>
                      </a:pPr>
                      <a:r>
                        <a:rPr lang="en-US" sz="800" b="1" i="0" u="none" strike="noStrike" kern="1200" dirty="0" err="1">
                          <a:solidFill>
                            <a:srgbClr val="000000"/>
                          </a:solidFill>
                          <a:effectLst/>
                          <a:latin typeface="Calibri" panose="020F0502020204030204" pitchFamily="34" charset="0"/>
                          <a:ea typeface="等线" panose="02010600030101010101" pitchFamily="2" charset="-122"/>
                          <a:cs typeface="Calibri" panose="020F0502020204030204" pitchFamily="34" charset="0"/>
                        </a:rPr>
                        <a:t>Ranging_SL_CH</a:t>
                      </a:r>
                      <a:endParaRPr lang="zh-CN" altLang="en-US" sz="8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endParaRPr>
                    </a:p>
                  </a:txBody>
                  <a:tcPr marL="68580" marR="68580" marT="0" marB="0">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l" defTabSz="914400" rtl="0" eaLnBrk="1" latinLnBrk="0" hangingPunct="1"/>
                      <a:r>
                        <a:rPr lang="en-US" altLang="zh-CN" sz="800" kern="1200" dirty="0">
                          <a:solidFill>
                            <a:schemeClr val="tx1"/>
                          </a:solidFill>
                          <a:latin typeface="微软雅黑" panose="020B0503020204020204" pitchFamily="34" charset="-122"/>
                          <a:ea typeface="微软雅黑" panose="020B0503020204020204" pitchFamily="34" charset="-122"/>
                          <a:cs typeface="+mn-cs"/>
                        </a:rPr>
                        <a:t>Ranging (R18)</a:t>
                      </a:r>
                    </a:p>
                    <a:p>
                      <a:pPr marL="0" algn="l" defTabSz="914400" rtl="0" eaLnBrk="1" latinLnBrk="0" hangingPunct="1"/>
                      <a:r>
                        <a:rPr lang="en-US" altLang="zh-CN" sz="800" kern="1200" dirty="0">
                          <a:solidFill>
                            <a:schemeClr val="tx1"/>
                          </a:solidFill>
                          <a:latin typeface="微软雅黑" panose="020B0503020204020204" pitchFamily="34" charset="-122"/>
                          <a:ea typeface="微软雅黑" panose="020B0503020204020204" pitchFamily="34" charset="-122"/>
                          <a:cs typeface="+mn-cs"/>
                        </a:rPr>
                        <a:t>(TS 22.261)</a:t>
                      </a:r>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l" defTabSz="914400" rtl="0" eaLnBrk="1" latinLnBrk="0" hangingPunct="1"/>
                      <a:r>
                        <a:rPr lang="en-US" altLang="zh-CN" sz="800" kern="1200" dirty="0" err="1">
                          <a:solidFill>
                            <a:schemeClr val="tx1"/>
                          </a:solidFill>
                          <a:latin typeface="微软雅黑" panose="020B0503020204020204" pitchFamily="34" charset="-122"/>
                          <a:ea typeface="微软雅黑" panose="020B0503020204020204" pitchFamily="34" charset="-122"/>
                          <a:cs typeface="+mn-cs"/>
                        </a:rPr>
                        <a:t>Ranging_SL</a:t>
                      </a:r>
                      <a:r>
                        <a:rPr lang="en-US" altLang="zh-CN" sz="800" kern="1200" dirty="0">
                          <a:solidFill>
                            <a:schemeClr val="tx1"/>
                          </a:solidFill>
                          <a:latin typeface="微软雅黑" panose="020B0503020204020204" pitchFamily="34" charset="-122"/>
                          <a:ea typeface="微软雅黑" panose="020B0503020204020204" pitchFamily="34" charset="-122"/>
                          <a:cs typeface="+mn-cs"/>
                        </a:rPr>
                        <a:t>(R18)</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800" kern="1200" dirty="0">
                          <a:solidFill>
                            <a:schemeClr val="tx1"/>
                          </a:solidFill>
                          <a:latin typeface="微软雅黑" panose="020B0503020204020204" pitchFamily="34" charset="-122"/>
                          <a:ea typeface="微软雅黑" panose="020B0503020204020204" pitchFamily="34" charset="-122"/>
                          <a:cs typeface="+mn-cs"/>
                        </a:rPr>
                        <a:t>(23.304; 23.287; 23.273; 23.502; 23.503 ; 23.586)</a:t>
                      </a:r>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p>
                      <a:pPr marL="0" algn="l" defTabSz="914400" rtl="0" eaLnBrk="1" latinLnBrk="0" hangingPunct="1"/>
                      <a:endParaRPr lang="en-US" altLang="zh-CN"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zh-CN" sz="800" kern="1200" dirty="0" err="1">
                          <a:solidFill>
                            <a:schemeClr val="tx1"/>
                          </a:solidFill>
                          <a:latin typeface="微软雅黑" panose="020B0503020204020204" pitchFamily="34" charset="-122"/>
                          <a:ea typeface="微软雅黑" panose="020B0503020204020204" pitchFamily="34" charset="-122"/>
                          <a:cs typeface="+mn-cs"/>
                        </a:rPr>
                        <a:t>Ranging_SL</a:t>
                      </a:r>
                      <a:r>
                        <a:rPr lang="en-GB" altLang="zh-CN" sz="800" kern="1200" dirty="0">
                          <a:solidFill>
                            <a:schemeClr val="tx1"/>
                          </a:solidFill>
                          <a:latin typeface="微软雅黑" panose="020B0503020204020204" pitchFamily="34" charset="-122"/>
                          <a:ea typeface="微软雅黑" panose="020B0503020204020204" pitchFamily="34" charset="-122"/>
                          <a:cs typeface="+mn-cs"/>
                        </a:rPr>
                        <a:t> (R18)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altLang="zh-CN" sz="800" kern="1200" dirty="0">
                          <a:solidFill>
                            <a:schemeClr val="tx1"/>
                          </a:solidFill>
                          <a:latin typeface="微软雅黑" panose="020B0503020204020204" pitchFamily="34" charset="-122"/>
                          <a:ea typeface="微软雅黑" panose="020B0503020204020204" pitchFamily="34" charset="-122"/>
                          <a:cs typeface="+mn-cs"/>
                        </a:rPr>
                        <a:t>(24.501; 24.554; 24.555; 24.571; 24.587; 24.588; 24.514)</a:t>
                      </a:r>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r>
                        <a:rPr lang="en-US" altLang="zh-CN" sz="800" kern="1200" dirty="0" err="1">
                          <a:solidFill>
                            <a:schemeClr val="tx1"/>
                          </a:solidFill>
                          <a:latin typeface="微软雅黑" panose="020B0503020204020204" pitchFamily="34" charset="-122"/>
                          <a:ea typeface="微软雅黑" panose="020B0503020204020204" pitchFamily="34" charset="-122"/>
                          <a:cs typeface="+mn-cs"/>
                        </a:rPr>
                        <a:t>Ranging_SL</a:t>
                      </a:r>
                      <a:r>
                        <a:rPr lang="en-US" altLang="zh-CN" sz="800" kern="1200" dirty="0">
                          <a:solidFill>
                            <a:schemeClr val="tx1"/>
                          </a:solidFill>
                          <a:latin typeface="微软雅黑" panose="020B0503020204020204" pitchFamily="34" charset="-122"/>
                          <a:ea typeface="微软雅黑" panose="020B0503020204020204" pitchFamily="34" charset="-122"/>
                          <a:cs typeface="+mn-cs"/>
                        </a:rPr>
                        <a:t> (R18)</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800" kern="1200" dirty="0">
                          <a:solidFill>
                            <a:schemeClr val="tx1"/>
                          </a:solidFill>
                          <a:latin typeface="微软雅黑" panose="020B0503020204020204" pitchFamily="34" charset="-122"/>
                          <a:ea typeface="微软雅黑" panose="020B0503020204020204" pitchFamily="34" charset="-122"/>
                          <a:cs typeface="+mn-cs"/>
                        </a:rPr>
                        <a:t>(29.513; 29.122; 29.522; 29.591; 29.525; 29.519)</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r>
                        <a:rPr lang="en-US" altLang="zh-CN" sz="800" kern="1200" dirty="0" err="1">
                          <a:solidFill>
                            <a:schemeClr val="tx1"/>
                          </a:solidFill>
                          <a:latin typeface="微软雅黑" panose="020B0503020204020204" pitchFamily="34" charset="-122"/>
                          <a:ea typeface="微软雅黑" panose="020B0503020204020204" pitchFamily="34" charset="-122"/>
                          <a:cs typeface="+mn-cs"/>
                        </a:rPr>
                        <a:t>Ranging_SL</a:t>
                      </a:r>
                      <a:r>
                        <a:rPr lang="en-US" altLang="zh-CN" sz="800" kern="1200" dirty="0">
                          <a:solidFill>
                            <a:schemeClr val="tx1"/>
                          </a:solidFill>
                          <a:latin typeface="微软雅黑" panose="020B0503020204020204" pitchFamily="34" charset="-122"/>
                          <a:ea typeface="微软雅黑" panose="020B0503020204020204" pitchFamily="34" charset="-122"/>
                          <a:cs typeface="+mn-cs"/>
                        </a:rPr>
                        <a:t> </a:t>
                      </a:r>
                    </a:p>
                    <a:p>
                      <a:pPr marL="0" algn="l" defTabSz="914400" rtl="0" eaLnBrk="1" latinLnBrk="0" hangingPunct="1"/>
                      <a:r>
                        <a:rPr lang="en-US" altLang="zh-CN" sz="800" kern="1200" dirty="0">
                          <a:solidFill>
                            <a:schemeClr val="tx1"/>
                          </a:solidFill>
                          <a:latin typeface="微软雅黑" panose="020B0503020204020204" pitchFamily="34" charset="-122"/>
                          <a:ea typeface="微软雅黑" panose="020B0503020204020204" pitchFamily="34" charset="-122"/>
                          <a:cs typeface="+mn-cs"/>
                        </a:rPr>
                        <a:t>(R18)</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800" kern="1200" dirty="0">
                          <a:solidFill>
                            <a:schemeClr val="tx1"/>
                          </a:solidFill>
                          <a:latin typeface="微软雅黑" panose="020B0503020204020204" pitchFamily="34" charset="-122"/>
                          <a:ea typeface="微软雅黑" panose="020B0503020204020204" pitchFamily="34" charset="-122"/>
                          <a:cs typeface="+mn-cs"/>
                        </a:rPr>
                        <a:t>(24.080; 29.503; 29.504; 29.505; 29.510; 29.515; 29.518; 29.571; 29.572; 29.586)</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800" kern="1200" dirty="0">
                        <a:solidFill>
                          <a:schemeClr val="tx1"/>
                        </a:solidFill>
                        <a:highlight>
                          <a:srgbClr val="00FFFF"/>
                        </a:highlight>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92084178"/>
                  </a:ext>
                </a:extLst>
              </a:tr>
              <a:tr h="180909">
                <a:tc>
                  <a:txBody>
                    <a:bodyPr/>
                    <a:lstStyle/>
                    <a:p>
                      <a:pPr marL="0" algn="ctr" defTabSz="914400" rtl="0" eaLnBrk="1" fontAlgn="ctr" latinLnBrk="0" hangingPunct="1">
                        <a:spcAft>
                          <a:spcPts val="0"/>
                        </a:spcAft>
                      </a:pPr>
                      <a:r>
                        <a:rPr lang="en-US" sz="8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EESCH</a:t>
                      </a:r>
                      <a:endParaRPr lang="zh-CN" altLang="en-US" sz="8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endParaRPr>
                    </a:p>
                  </a:txBody>
                  <a:tcPr marL="68580" marR="68580" marT="0" marB="0">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spcAft>
                          <a:spcPts val="0"/>
                        </a:spcAft>
                      </a:pPr>
                      <a:r>
                        <a:rPr lang="en-US" sz="800" b="1" i="0" u="none" strike="noStrike" kern="1200" dirty="0" err="1">
                          <a:solidFill>
                            <a:srgbClr val="000000"/>
                          </a:solidFill>
                          <a:effectLst/>
                          <a:latin typeface="Calibri" panose="020F0502020204030204" pitchFamily="34" charset="0"/>
                          <a:ea typeface="等线" panose="02010600030101010101" pitchFamily="2" charset="-122"/>
                          <a:cs typeface="Calibri" panose="020F0502020204030204" pitchFamily="34" charset="0"/>
                        </a:rPr>
                        <a:t>EnergySys_CH</a:t>
                      </a:r>
                      <a:endParaRPr lang="zh-CN" altLang="en-US" sz="8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endParaRPr>
                    </a:p>
                  </a:txBody>
                  <a:tcPr marL="68580" marR="68580" marT="0" marB="0">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r>
                        <a:rPr lang="en-US" altLang="zh-CN" sz="800" kern="1200" dirty="0" err="1">
                          <a:solidFill>
                            <a:schemeClr val="tx1"/>
                          </a:solidFill>
                          <a:latin typeface="微软雅黑" panose="020B0503020204020204" pitchFamily="34" charset="-122"/>
                          <a:ea typeface="微软雅黑" panose="020B0503020204020204" pitchFamily="34" charset="-122"/>
                          <a:cs typeface="+mn-cs"/>
                        </a:rPr>
                        <a:t>EnergyServ</a:t>
                      </a:r>
                      <a:r>
                        <a:rPr lang="en-US" altLang="zh-CN" sz="800" kern="1200" dirty="0">
                          <a:solidFill>
                            <a:schemeClr val="tx1"/>
                          </a:solidFill>
                          <a:latin typeface="微软雅黑" panose="020B0503020204020204" pitchFamily="34" charset="-122"/>
                          <a:ea typeface="微软雅黑" panose="020B0503020204020204" pitchFamily="34" charset="-122"/>
                          <a:cs typeface="+mn-cs"/>
                        </a:rPr>
                        <a:t> (R19)</a:t>
                      </a:r>
                    </a:p>
                    <a:p>
                      <a:pPr marL="0" algn="l" defTabSz="914400" rtl="0" eaLnBrk="1" latinLnBrk="0" hangingPunct="1"/>
                      <a:r>
                        <a:rPr lang="en-US" altLang="zh-CN" sz="800" kern="1200" dirty="0">
                          <a:solidFill>
                            <a:schemeClr val="tx1"/>
                          </a:solidFill>
                          <a:latin typeface="微软雅黑" panose="020B0503020204020204" pitchFamily="34" charset="-122"/>
                          <a:ea typeface="微软雅黑" panose="020B0503020204020204" pitchFamily="34" charset="-122"/>
                          <a:cs typeface="+mn-cs"/>
                        </a:rPr>
                        <a:t>(TS 22.261)</a:t>
                      </a:r>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r>
                        <a:rPr lang="en-US" altLang="zh-CN" sz="800" kern="1200" dirty="0" err="1">
                          <a:solidFill>
                            <a:schemeClr val="tx1"/>
                          </a:solidFill>
                          <a:highlight>
                            <a:srgbClr val="FFFF00"/>
                          </a:highlight>
                          <a:latin typeface="微软雅黑" panose="020B0503020204020204" pitchFamily="34" charset="-122"/>
                          <a:ea typeface="微软雅黑" panose="020B0503020204020204" pitchFamily="34" charset="-122"/>
                          <a:cs typeface="+mn-cs"/>
                        </a:rPr>
                        <a:t>FS_EnergySys</a:t>
                      </a:r>
                      <a:r>
                        <a:rPr lang="en-US" altLang="zh-CN" sz="800" kern="1200" dirty="0">
                          <a:solidFill>
                            <a:schemeClr val="tx1"/>
                          </a:solidFill>
                          <a:highlight>
                            <a:srgbClr val="FFFF00"/>
                          </a:highlight>
                          <a:latin typeface="微软雅黑" panose="020B0503020204020204" pitchFamily="34" charset="-122"/>
                          <a:ea typeface="微软雅黑" panose="020B0503020204020204" pitchFamily="34" charset="-122"/>
                          <a:cs typeface="+mn-cs"/>
                        </a:rPr>
                        <a:t> (R19)</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800" kern="1200" dirty="0">
                          <a:solidFill>
                            <a:schemeClr val="tx1"/>
                          </a:solidFill>
                          <a:highlight>
                            <a:srgbClr val="FFFF00"/>
                          </a:highlight>
                          <a:latin typeface="微软雅黑" panose="020B0503020204020204" pitchFamily="34" charset="-122"/>
                          <a:ea typeface="微软雅黑" panose="020B0503020204020204" pitchFamily="34" charset="-122"/>
                          <a:cs typeface="+mn-cs"/>
                        </a:rPr>
                        <a:t>(TR 23.700-66)</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36509724"/>
                  </a:ext>
                </a:extLst>
              </a:tr>
              <a:tr h="180909">
                <a:tc>
                  <a:txBody>
                    <a:bodyPr/>
                    <a:lstStyle/>
                    <a:p>
                      <a:pPr marL="0" algn="ctr" defTabSz="914400" rtl="0" eaLnBrk="1" fontAlgn="ctr" latinLnBrk="0" hangingPunct="1">
                        <a:spcAft>
                          <a:spcPts val="0"/>
                        </a:spcAft>
                      </a:pPr>
                      <a:r>
                        <a:rPr lang="en-US" sz="800" b="1" i="0" u="none" strike="noStrike" kern="1200">
                          <a:solidFill>
                            <a:srgbClr val="000000"/>
                          </a:solidFill>
                          <a:effectLst/>
                          <a:latin typeface="Calibri" panose="020F0502020204030204" pitchFamily="34" charset="0"/>
                          <a:ea typeface="等线" panose="02010600030101010101" pitchFamily="2" charset="-122"/>
                          <a:cs typeface="Calibri" panose="020F0502020204030204" pitchFamily="34" charset="0"/>
                        </a:rPr>
                        <a:t>NSCH</a:t>
                      </a:r>
                      <a:endParaRPr lang="zh-CN" altLang="en-US" sz="800" b="1" i="0" u="none" strike="noStrike" kern="1200">
                        <a:solidFill>
                          <a:srgbClr val="000000"/>
                        </a:solidFill>
                        <a:effectLst/>
                        <a:latin typeface="Calibri" panose="020F0502020204030204" pitchFamily="34" charset="0"/>
                        <a:ea typeface="等线" panose="02010600030101010101" pitchFamily="2" charset="-122"/>
                        <a:cs typeface="Calibri" panose="020F0502020204030204" pitchFamily="34" charset="0"/>
                      </a:endParaRPr>
                    </a:p>
                  </a:txBody>
                  <a:tcPr marL="68580" marR="68580" marT="0" marB="0">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spcAft>
                          <a:spcPts val="0"/>
                        </a:spcAft>
                      </a:pPr>
                      <a:r>
                        <a:rPr lang="en-US" sz="800" b="1" i="0" u="none" strike="noStrike" kern="1200" dirty="0" err="1">
                          <a:solidFill>
                            <a:srgbClr val="000000"/>
                          </a:solidFill>
                          <a:effectLst/>
                          <a:latin typeface="Calibri" panose="020F0502020204030204" pitchFamily="34" charset="0"/>
                          <a:ea typeface="等线" panose="02010600030101010101" pitchFamily="2" charset="-122"/>
                          <a:cs typeface="Calibri" panose="020F0502020204030204" pitchFamily="34" charset="0"/>
                        </a:rPr>
                        <a:t>NetShare_CH</a:t>
                      </a:r>
                      <a:endParaRPr lang="zh-CN" altLang="en-US" sz="8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endParaRPr>
                    </a:p>
                  </a:txBody>
                  <a:tcPr marL="68580" marR="68580" marT="0" marB="0">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l" defTabSz="914400" rtl="0" eaLnBrk="1" latinLnBrk="0" hangingPunct="1"/>
                      <a:r>
                        <a:rPr lang="en-US" altLang="zh-CN" sz="800" kern="1200" dirty="0">
                          <a:solidFill>
                            <a:schemeClr val="tx1"/>
                          </a:solidFill>
                          <a:latin typeface="微软雅黑" panose="020B0503020204020204" pitchFamily="34" charset="-122"/>
                          <a:ea typeface="微软雅黑" panose="020B0503020204020204" pitchFamily="34" charset="-122"/>
                          <a:cs typeface="+mn-cs"/>
                        </a:rPr>
                        <a:t>NetShare (R19)</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800" kern="1200" dirty="0">
                          <a:solidFill>
                            <a:schemeClr val="tx1"/>
                          </a:solidFill>
                          <a:latin typeface="微软雅黑" panose="020B0503020204020204" pitchFamily="34" charset="-122"/>
                          <a:ea typeface="微软雅黑" panose="020B0503020204020204" pitchFamily="34" charset="-122"/>
                          <a:cs typeface="+mn-cs"/>
                        </a:rPr>
                        <a:t>(TS 22.261)</a:t>
                      </a:r>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l" defTabSz="914400" rtl="0" eaLnBrk="1" latinLnBrk="0" hangingPunct="1"/>
                      <a:r>
                        <a:rPr lang="en-US" altLang="zh-CN" sz="800" kern="1200" dirty="0">
                          <a:solidFill>
                            <a:schemeClr val="tx1"/>
                          </a:solidFill>
                          <a:latin typeface="微软雅黑" panose="020B0503020204020204" pitchFamily="34" charset="-122"/>
                          <a:ea typeface="微软雅黑" panose="020B0503020204020204" pitchFamily="34" charset="-122"/>
                          <a:cs typeface="+mn-cs"/>
                        </a:rPr>
                        <a:t>TEI19_NetShare (R19)</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800" kern="1200" dirty="0">
                          <a:solidFill>
                            <a:schemeClr val="tx1"/>
                          </a:solidFill>
                          <a:latin typeface="微软雅黑" panose="020B0503020204020204" pitchFamily="34" charset="-122"/>
                          <a:ea typeface="微软雅黑" panose="020B0503020204020204" pitchFamily="34" charset="-122"/>
                          <a:cs typeface="+mn-cs"/>
                        </a:rPr>
                        <a:t>(TS 23.501; TS 23.502 )</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0728046"/>
                  </a:ext>
                </a:extLst>
              </a:tr>
              <a:tr h="180909">
                <a:tc>
                  <a:txBody>
                    <a:bodyPr/>
                    <a:lstStyle/>
                    <a:p>
                      <a:pPr marL="0" algn="ctr" defTabSz="914400" rtl="0" eaLnBrk="1" fontAlgn="ctr" latinLnBrk="0" hangingPunct="1">
                        <a:spcAft>
                          <a:spcPts val="0"/>
                        </a:spcAft>
                      </a:pPr>
                      <a:r>
                        <a:rPr lang="en-US" altLang="zh-CN" sz="8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PROCH</a:t>
                      </a:r>
                      <a:endParaRPr lang="zh-CN" altLang="en-US" sz="8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endParaRPr>
                    </a:p>
                  </a:txBody>
                  <a:tcPr marL="68580" marR="68580" marT="0" marB="0">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spcAft>
                          <a:spcPts val="0"/>
                        </a:spcAft>
                      </a:pPr>
                      <a:r>
                        <a:rPr lang="en-US" altLang="zh-CN" sz="8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5G_ProSe_Ph3_CH</a:t>
                      </a:r>
                    </a:p>
                    <a:p>
                      <a:pPr marL="0" algn="ctr" defTabSz="914400" rtl="0" eaLnBrk="1" fontAlgn="ctr" latinLnBrk="0" hangingPunct="1">
                        <a:spcAft>
                          <a:spcPts val="0"/>
                        </a:spcAft>
                      </a:pPr>
                      <a:endParaRPr lang="zh-CN" altLang="en-US" sz="8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endParaRPr>
                    </a:p>
                  </a:txBody>
                  <a:tcPr marL="68580" marR="68580" marT="0" marB="0">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800" kern="1200" dirty="0">
                          <a:solidFill>
                            <a:schemeClr val="tx1"/>
                          </a:solidFill>
                          <a:latin typeface="微软雅黑" panose="020B0503020204020204" pitchFamily="34" charset="-122"/>
                          <a:ea typeface="微软雅黑" panose="020B0503020204020204" pitchFamily="34" charset="-122"/>
                          <a:cs typeface="+mn-cs"/>
                        </a:rPr>
                        <a:t>5G_ProSe_Ph3 (R19)</a:t>
                      </a:r>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04969736"/>
                  </a:ext>
                </a:extLst>
              </a:tr>
            </a:tbl>
          </a:graphicData>
        </a:graphic>
      </p:graphicFrame>
      <p:sp>
        <p:nvSpPr>
          <p:cNvPr id="7" name="TextBox 6">
            <a:extLst>
              <a:ext uri="{FF2B5EF4-FFF2-40B4-BE49-F238E27FC236}">
                <a16:creationId xmlns:a16="http://schemas.microsoft.com/office/drawing/2014/main" id="{4AC090FE-5A89-4474-A2A1-13D56A25E185}"/>
              </a:ext>
            </a:extLst>
          </p:cNvPr>
          <p:cNvSpPr txBox="1"/>
          <p:nvPr/>
        </p:nvSpPr>
        <p:spPr>
          <a:xfrm rot="21008097">
            <a:off x="9073182" y="5819597"/>
            <a:ext cx="2851537" cy="430887"/>
          </a:xfrm>
          <a:prstGeom prst="rect">
            <a:avLst/>
          </a:prstGeom>
          <a:solidFill>
            <a:srgbClr val="FFFF00"/>
          </a:solidFill>
        </p:spPr>
        <p:txBody>
          <a:bodyPr wrap="square" rtlCol="0">
            <a:spAutoFit/>
          </a:bodyPr>
          <a:lstStyle>
            <a:defPPr>
              <a:defRPr lang="zh-CN"/>
            </a:defPPr>
            <a:lvl1pPr>
              <a:defRPr sz="1100" b="1">
                <a:latin typeface="Calibri" panose="020F0502020204030204" pitchFamily="34" charset="0"/>
                <a:cs typeface="Calibri" panose="020F0502020204030204" pitchFamily="34" charset="0"/>
              </a:defRPr>
            </a:lvl1pPr>
          </a:lstStyle>
          <a:p>
            <a:r>
              <a:rPr lang="en-US" altLang="zh-CN" dirty="0">
                <a:solidFill>
                  <a:srgbClr val="FF0000"/>
                </a:solidFill>
              </a:rPr>
              <a:t>The content of this slides is to be updated based on working progress </a:t>
            </a:r>
            <a:endParaRPr lang="zh-CN" altLang="en-US" dirty="0">
              <a:solidFill>
                <a:srgbClr val="FF0000"/>
              </a:solidFill>
              <a:highlight>
                <a:srgbClr val="00FFFF"/>
              </a:highlight>
            </a:endParaRPr>
          </a:p>
        </p:txBody>
      </p:sp>
    </p:spTree>
    <p:extLst>
      <p:ext uri="{BB962C8B-B14F-4D97-AF65-F5344CB8AC3E}">
        <p14:creationId xmlns:p14="http://schemas.microsoft.com/office/powerpoint/2010/main" val="4189258856"/>
      </p:ext>
    </p:extLst>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6DB007E-4CF9-462A-87D0-8CE2A9D80F3D}"/>
              </a:ext>
            </a:extLst>
          </p:cNvPr>
          <p:cNvSpPr>
            <a:spLocks noGrp="1"/>
          </p:cNvSpPr>
          <p:nvPr>
            <p:ph idx="1"/>
          </p:nvPr>
        </p:nvSpPr>
        <p:spPr>
          <a:xfrm>
            <a:off x="652463" y="950976"/>
            <a:ext cx="11183938" cy="5364480"/>
          </a:xfrm>
        </p:spPr>
        <p:txBody>
          <a:bodyPr/>
          <a:lstStyle/>
          <a:p>
            <a:pPr marL="0" indent="0">
              <a:buNone/>
            </a:pPr>
            <a:r>
              <a:rPr lang="en-US" altLang="zh-CN" sz="1200" b="1" dirty="0"/>
              <a:t>Examples: </a:t>
            </a:r>
          </a:p>
          <a:p>
            <a:r>
              <a:rPr lang="en-US" altLang="zh-CN" sz="1200" dirty="0"/>
              <a:t>Example 1: One OAM feature support both SA2 core network feature, RAN2 and RAN3 features. </a:t>
            </a:r>
          </a:p>
          <a:p>
            <a:pPr lvl="1"/>
            <a:r>
              <a:rPr lang="en-US" altLang="zh-CN" sz="1000" dirty="0"/>
              <a:t>FS_ NTN_OAM_Ph2  is supporting to </a:t>
            </a:r>
          </a:p>
          <a:p>
            <a:pPr lvl="2"/>
            <a:r>
              <a:rPr lang="en-US" altLang="zh-CN" sz="900" dirty="0"/>
              <a:t>5GSAT_Ph3_ARCH (SA2-Rel-19), </a:t>
            </a:r>
          </a:p>
          <a:p>
            <a:pPr lvl="2"/>
            <a:r>
              <a:rPr lang="en-US" altLang="zh-CN" sz="900" dirty="0"/>
              <a:t>NR_NTN_Ph3-Core, IoT_NTN_Ph3-Core(RAN2-Rel-19),</a:t>
            </a:r>
          </a:p>
          <a:p>
            <a:pPr lvl="2"/>
            <a:r>
              <a:rPr lang="nn-NO" altLang="zh-CN" sz="900" dirty="0"/>
              <a:t>LTE_TN_NR_NTN_mob(RAN3-Rel-19)</a:t>
            </a:r>
          </a:p>
          <a:p>
            <a:pPr marL="609585" lvl="1" indent="-609585">
              <a:buBlip>
                <a:blip r:embed="rId2"/>
              </a:buBlip>
            </a:pPr>
            <a:r>
              <a:rPr lang="en-US" altLang="zh-CN" sz="1200" dirty="0">
                <a:ea typeface="+mn-ea"/>
                <a:cs typeface="+mn-cs"/>
              </a:rPr>
              <a:t>Example 2: One CH feature support both SA2 and SA6 core network features.</a:t>
            </a:r>
            <a:endParaRPr lang="en-US" altLang="zh-CN" sz="1000" dirty="0"/>
          </a:p>
          <a:p>
            <a:pPr lvl="1"/>
            <a:r>
              <a:rPr lang="en-US" altLang="zh-CN" sz="1000" dirty="0"/>
              <a:t>FS_5GSAT_Ph3_CH is supporting to </a:t>
            </a:r>
          </a:p>
          <a:p>
            <a:pPr lvl="2"/>
            <a:r>
              <a:rPr lang="en-US" altLang="zh-CN" sz="900" dirty="0"/>
              <a:t>5GSAT_Ph3_ARCH (SA2-Rel-19)</a:t>
            </a:r>
          </a:p>
          <a:p>
            <a:pPr lvl="2"/>
            <a:r>
              <a:rPr lang="en-US" altLang="zh-CN" sz="900" dirty="0"/>
              <a:t>5GSAT_Ph3_App (SA6- Rel-19)</a:t>
            </a:r>
          </a:p>
          <a:p>
            <a:pPr marL="609585" lvl="1" indent="-609585">
              <a:buBlip>
                <a:blip r:embed="rId2"/>
              </a:buBlip>
            </a:pPr>
            <a:r>
              <a:rPr lang="en-US" altLang="zh-CN" sz="1200" dirty="0">
                <a:ea typeface="+mn-ea"/>
                <a:cs typeface="+mn-cs"/>
              </a:rPr>
              <a:t>Example 3: One network feature only has related CH feature, but no related management feature.</a:t>
            </a:r>
          </a:p>
          <a:p>
            <a:pPr lvl="1"/>
            <a:r>
              <a:rPr lang="en-US" altLang="zh-CN" sz="1050" dirty="0"/>
              <a:t>NG_RTC_Ph2 (SA2 Rel-19)</a:t>
            </a:r>
          </a:p>
          <a:p>
            <a:pPr lvl="2"/>
            <a:r>
              <a:rPr lang="en-US" altLang="zh-CN" sz="900" dirty="0"/>
              <a:t>FS_NG_RTC_Ph2_CH (SA5 CH Rel-19)</a:t>
            </a:r>
            <a:endParaRPr lang="zh-CN" altLang="en-US" sz="900" dirty="0"/>
          </a:p>
          <a:p>
            <a:pPr lvl="2"/>
            <a:endParaRPr lang="en-US" altLang="zh-CN" sz="450" dirty="0"/>
          </a:p>
          <a:p>
            <a:pPr marL="0" indent="0">
              <a:buNone/>
            </a:pPr>
            <a:r>
              <a:rPr lang="en-US" altLang="zh-CN" sz="1200" b="1" dirty="0"/>
              <a:t>Potential options for management feature acronym design: </a:t>
            </a:r>
          </a:p>
          <a:p>
            <a:r>
              <a:rPr lang="en-US" altLang="zh-CN" sz="1200" b="1" dirty="0"/>
              <a:t>Option 1: </a:t>
            </a:r>
            <a:r>
              <a:rPr lang="en-US" altLang="zh-CN" sz="1200" dirty="0"/>
              <a:t>SA5 using the same acronym with the related supporting network feature. </a:t>
            </a:r>
          </a:p>
          <a:p>
            <a:r>
              <a:rPr lang="en-US" altLang="zh-CN" sz="1200" b="1" dirty="0"/>
              <a:t>Option 2 </a:t>
            </a:r>
            <a:r>
              <a:rPr lang="en-US" altLang="zh-CN" sz="1200" dirty="0"/>
              <a:t>(current way of working in Rel-19): SA5 using different acronym with adding a suffix (_OAM/_CH) on top of the supporting network feature (XXX). In case of one management feature related to multiple network features, an indication of the relationship should be maintained. </a:t>
            </a:r>
          </a:p>
          <a:p>
            <a:pPr marL="0" indent="0">
              <a:buNone/>
            </a:pPr>
            <a:r>
              <a:rPr lang="en-US" altLang="zh-CN" sz="1200" b="1" dirty="0"/>
              <a:t>Analysis: </a:t>
            </a:r>
          </a:p>
          <a:p>
            <a:r>
              <a:rPr lang="en-US" altLang="zh-CN" sz="1200" dirty="0"/>
              <a:t>It is beneficial to capture the relationship between management features and related network features developed from other WGs in a user friendly way.</a:t>
            </a:r>
          </a:p>
          <a:p>
            <a:r>
              <a:rPr lang="en-US" altLang="zh-CN" sz="1200" dirty="0"/>
              <a:t>One management topic may support one or multiple network features, it may introduce administrative overhead if option 1 approach is taken. E.g. for the case of NTN, SA5 will need to create 4 work items to align with other features. </a:t>
            </a:r>
          </a:p>
          <a:p>
            <a:r>
              <a:rPr lang="en-US" altLang="zh-CN" sz="1200" dirty="0"/>
              <a:t>Need to support the possibility to separate the acronym of OAM and CH features.</a:t>
            </a:r>
          </a:p>
          <a:p>
            <a:pPr marL="0" indent="0">
              <a:buNone/>
            </a:pPr>
            <a:r>
              <a:rPr lang="en-US" altLang="zh-CN" sz="1200" b="1" dirty="0"/>
              <a:t>Way forward:  </a:t>
            </a:r>
          </a:p>
          <a:p>
            <a:r>
              <a:rPr lang="en-US" altLang="zh-CN" sz="1200" dirty="0"/>
              <a:t>For management feature supporting of network features, it’s proposed that SA5 to adopt Option2 as way forward for acronym design. </a:t>
            </a:r>
          </a:p>
          <a:p>
            <a:r>
              <a:rPr lang="en-US" altLang="zh-CN" sz="1200" dirty="0"/>
              <a:t>For OAM prime management features, it’s proposed that SA5 acronym to start with prefix “M”</a:t>
            </a:r>
          </a:p>
          <a:p>
            <a:r>
              <a:rPr lang="en-US" altLang="zh-CN" sz="1200" dirty="0"/>
              <a:t>For CH prime management features, it’s proposed that SA5 acronym to start with prefix “CH”</a:t>
            </a:r>
            <a:endParaRPr lang="zh-CN" altLang="en-US" sz="1200" dirty="0"/>
          </a:p>
        </p:txBody>
      </p:sp>
      <p:sp>
        <p:nvSpPr>
          <p:cNvPr id="4" name="Title 3">
            <a:extLst>
              <a:ext uri="{FF2B5EF4-FFF2-40B4-BE49-F238E27FC236}">
                <a16:creationId xmlns:a16="http://schemas.microsoft.com/office/drawing/2014/main" id="{F07567E7-8FA3-439C-A898-BB8B04703297}"/>
              </a:ext>
            </a:extLst>
          </p:cNvPr>
          <p:cNvSpPr txBox="1">
            <a:spLocks noGrp="1"/>
          </p:cNvSpPr>
          <p:nvPr>
            <p:ph type="title"/>
          </p:nvPr>
        </p:nvSpPr>
        <p:spPr bwMode="auto">
          <a:xfrm>
            <a:off x="603503" y="228600"/>
            <a:ext cx="9151685"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200">
                <a:solidFill>
                  <a:srgbClr val="FF0000"/>
                </a:solidFill>
                <a:latin typeface="+mj-lt"/>
                <a:ea typeface="+mj-ea"/>
                <a:cs typeface="+mj-cs"/>
              </a:defRPr>
            </a:lvl1pPr>
            <a:lvl2pPr algn="ctr" rtl="0" eaLnBrk="0" fontAlgn="base" hangingPunct="0">
              <a:spcBef>
                <a:spcPct val="0"/>
              </a:spcBef>
              <a:spcAft>
                <a:spcPct val="0"/>
              </a:spcAft>
              <a:defRPr sz="4200">
                <a:solidFill>
                  <a:srgbClr val="FF0000"/>
                </a:solidFill>
                <a:latin typeface="Calibri" pitchFamily="34" charset="0"/>
              </a:defRPr>
            </a:lvl2pPr>
            <a:lvl3pPr algn="ctr" rtl="0" eaLnBrk="0" fontAlgn="base" hangingPunct="0">
              <a:spcBef>
                <a:spcPct val="0"/>
              </a:spcBef>
              <a:spcAft>
                <a:spcPct val="0"/>
              </a:spcAft>
              <a:defRPr sz="4200">
                <a:solidFill>
                  <a:srgbClr val="FF0000"/>
                </a:solidFill>
                <a:latin typeface="Calibri" pitchFamily="34" charset="0"/>
              </a:defRPr>
            </a:lvl3pPr>
            <a:lvl4pPr algn="ctr" rtl="0" eaLnBrk="0" fontAlgn="base" hangingPunct="0">
              <a:spcBef>
                <a:spcPct val="0"/>
              </a:spcBef>
              <a:spcAft>
                <a:spcPct val="0"/>
              </a:spcAft>
              <a:defRPr sz="4200">
                <a:solidFill>
                  <a:srgbClr val="FF0000"/>
                </a:solidFill>
                <a:latin typeface="Calibri" pitchFamily="34" charset="0"/>
              </a:defRPr>
            </a:lvl4pPr>
            <a:lvl5pPr algn="ctr" rtl="0" eaLnBrk="0" fontAlgn="base" hangingPunct="0">
              <a:spcBef>
                <a:spcPct val="0"/>
              </a:spcBef>
              <a:spcAft>
                <a:spcPct val="0"/>
              </a:spcAft>
              <a:defRPr sz="4200">
                <a:solidFill>
                  <a:srgbClr val="FF0000"/>
                </a:solidFill>
                <a:latin typeface="Calibri" pitchFamily="34" charset="0"/>
              </a:defRPr>
            </a:lvl5pPr>
            <a:lvl6pPr marL="609585" algn="ctr" rtl="0" eaLnBrk="0" fontAlgn="base" hangingPunct="0">
              <a:spcBef>
                <a:spcPct val="0"/>
              </a:spcBef>
              <a:spcAft>
                <a:spcPct val="0"/>
              </a:spcAft>
              <a:defRPr sz="4267">
                <a:solidFill>
                  <a:srgbClr val="FF0000"/>
                </a:solidFill>
                <a:latin typeface="Calibri" pitchFamily="34" charset="0"/>
              </a:defRPr>
            </a:lvl6pPr>
            <a:lvl7pPr marL="1219170" algn="ctr" rtl="0" eaLnBrk="0" fontAlgn="base" hangingPunct="0">
              <a:spcBef>
                <a:spcPct val="0"/>
              </a:spcBef>
              <a:spcAft>
                <a:spcPct val="0"/>
              </a:spcAft>
              <a:defRPr sz="4267">
                <a:solidFill>
                  <a:srgbClr val="FF0000"/>
                </a:solidFill>
                <a:latin typeface="Calibri" pitchFamily="34" charset="0"/>
              </a:defRPr>
            </a:lvl7pPr>
            <a:lvl8pPr marL="1828754" algn="ctr" rtl="0" eaLnBrk="0" fontAlgn="base" hangingPunct="0">
              <a:spcBef>
                <a:spcPct val="0"/>
              </a:spcBef>
              <a:spcAft>
                <a:spcPct val="0"/>
              </a:spcAft>
              <a:defRPr sz="4267">
                <a:solidFill>
                  <a:srgbClr val="FF0000"/>
                </a:solidFill>
                <a:latin typeface="Calibri" pitchFamily="34" charset="0"/>
              </a:defRPr>
            </a:lvl8pPr>
            <a:lvl9pPr marL="2438339" algn="ctr" rtl="0" eaLnBrk="0" fontAlgn="base" hangingPunct="0">
              <a:spcBef>
                <a:spcPct val="0"/>
              </a:spcBef>
              <a:spcAft>
                <a:spcPct val="0"/>
              </a:spcAft>
              <a:defRPr sz="4267">
                <a:solidFill>
                  <a:srgbClr val="FF0000"/>
                </a:solidFill>
                <a:latin typeface="Calibri" pitchFamily="34" charset="0"/>
              </a:defRPr>
            </a:lvl9pPr>
          </a:lstStyle>
          <a:p>
            <a:pPr lvl="0" algn="l">
              <a:defRPr/>
            </a:pPr>
            <a:r>
              <a:rPr lang="en-US" altLang="zh-CN" sz="2000" kern="0" dirty="0"/>
              <a:t>Align acronym of SA5 management feature </a:t>
            </a:r>
            <a:r>
              <a:rPr lang="en-US" altLang="zh-CN" sz="2000" dirty="0"/>
              <a:t>with network features in other WGs </a:t>
            </a:r>
            <a:endParaRPr kumimoji="0" lang="en-IE" sz="2000" b="0" i="0" u="none" strike="noStrike" kern="0" cap="none" spc="0" normalizeH="0" baseline="0" noProof="0" dirty="0">
              <a:ln>
                <a:noFill/>
              </a:ln>
              <a:solidFill>
                <a:srgbClr val="FF0000"/>
              </a:solidFill>
              <a:effectLst/>
              <a:uLnTx/>
              <a:uFillTx/>
              <a:latin typeface="Calibri"/>
              <a:ea typeface="+mj-ea"/>
              <a:cs typeface="+mj-cs"/>
            </a:endParaRPr>
          </a:p>
        </p:txBody>
      </p:sp>
    </p:spTree>
    <p:extLst>
      <p:ext uri="{BB962C8B-B14F-4D97-AF65-F5344CB8AC3E}">
        <p14:creationId xmlns:p14="http://schemas.microsoft.com/office/powerpoint/2010/main" val="3324726310"/>
      </p:ext>
    </p:extLst>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925D4D-E8C4-4F7E-8710-598472512D88}"/>
              </a:ext>
            </a:extLst>
          </p:cNvPr>
          <p:cNvSpPr>
            <a:spLocks noGrp="1"/>
          </p:cNvSpPr>
          <p:nvPr>
            <p:ph type="title"/>
          </p:nvPr>
        </p:nvSpPr>
        <p:spPr/>
        <p:txBody>
          <a:bodyPr/>
          <a:lstStyle/>
          <a:p>
            <a:r>
              <a:rPr lang="en-US" altLang="zh-CN" dirty="0"/>
              <a:t>Report of SA5 CH SWG Assessment</a:t>
            </a:r>
            <a:endParaRPr lang="zh-CN" altLang="en-US" dirty="0"/>
          </a:p>
        </p:txBody>
      </p:sp>
      <p:sp>
        <p:nvSpPr>
          <p:cNvPr id="3" name="Content Placeholder 2">
            <a:extLst>
              <a:ext uri="{FF2B5EF4-FFF2-40B4-BE49-F238E27FC236}">
                <a16:creationId xmlns:a16="http://schemas.microsoft.com/office/drawing/2014/main" id="{7ECCE0E6-424C-4DE4-A62F-952D98D0B358}"/>
              </a:ext>
            </a:extLst>
          </p:cNvPr>
          <p:cNvSpPr>
            <a:spLocks noGrp="1"/>
          </p:cNvSpPr>
          <p:nvPr>
            <p:ph idx="1"/>
          </p:nvPr>
        </p:nvSpPr>
        <p:spPr>
          <a:xfrm>
            <a:off x="592836" y="1259078"/>
            <a:ext cx="11183938" cy="5099050"/>
          </a:xfrm>
        </p:spPr>
        <p:txBody>
          <a:bodyPr/>
          <a:lstStyle/>
          <a:p>
            <a:r>
              <a:rPr lang="en-US" altLang="zh-CN" sz="2000" dirty="0"/>
              <a:t>SA5 has discussed the action from SA on assessment of current CH SWG as in S5-244582. </a:t>
            </a:r>
          </a:p>
          <a:p>
            <a:pPr lvl="1"/>
            <a:r>
              <a:rPr lang="en-US" altLang="zh-CN" sz="1800" dirty="0"/>
              <a:t>SA5 has not reached consensus on either keeping CH as a SWG or converting it to a breakout session.</a:t>
            </a:r>
          </a:p>
          <a:p>
            <a:pPr lvl="2"/>
            <a:r>
              <a:rPr lang="en-US" altLang="zh-CN" sz="1400" dirty="0"/>
              <a:t>Support of CH work as parallel breakout session: 2 companies</a:t>
            </a:r>
          </a:p>
          <a:p>
            <a:pPr lvl="2"/>
            <a:r>
              <a:rPr lang="en-US" altLang="zh-CN" sz="1400" dirty="0"/>
              <a:t>Support of CH work as SWG: 7 companies</a:t>
            </a:r>
          </a:p>
          <a:p>
            <a:pPr lvl="1"/>
            <a:r>
              <a:rPr lang="en-US" altLang="zh-CN" sz="1800" dirty="0"/>
              <a:t>SA5 has reached consensus on the following issues and actions for improvement regarding CH work</a:t>
            </a:r>
          </a:p>
          <a:p>
            <a:pPr lvl="2"/>
            <a:r>
              <a:rPr lang="en-US" altLang="zh-CN" sz="1600" dirty="0"/>
              <a:t>Potential Issue-1: Opportunity to improve the CH discussion efficiency (e.g. number of </a:t>
            </a:r>
            <a:r>
              <a:rPr lang="en-US" altLang="zh-CN" sz="1600" dirty="0" err="1"/>
              <a:t>tdocs</a:t>
            </a:r>
            <a:r>
              <a:rPr lang="en-US" altLang="zh-CN" sz="1600" dirty="0"/>
              <a:t> treated per TU etc.)</a:t>
            </a:r>
          </a:p>
          <a:p>
            <a:pPr lvl="3"/>
            <a:r>
              <a:rPr lang="en-US" altLang="zh-CN" sz="1600" dirty="0"/>
              <a:t>Action-1a: Increase the CH discussion speed (e.g. number of </a:t>
            </a:r>
            <a:r>
              <a:rPr lang="en-US" altLang="zh-CN" sz="1600" dirty="0" err="1"/>
              <a:t>tdocs</a:t>
            </a:r>
            <a:r>
              <a:rPr lang="en-US" altLang="zh-CN" sz="1600" dirty="0"/>
              <a:t> treated per TU etc.)</a:t>
            </a:r>
          </a:p>
          <a:p>
            <a:pPr lvl="3"/>
            <a:r>
              <a:rPr lang="en-US" altLang="zh-CN" sz="1600" dirty="0"/>
              <a:t>Action-1b: Provide more opportunity for delegates to follow the related discussion in other related WGs and keep better connection.</a:t>
            </a:r>
          </a:p>
          <a:p>
            <a:pPr lvl="2"/>
            <a:r>
              <a:rPr lang="en-US" altLang="zh-CN" sz="1600" dirty="0"/>
              <a:t>Potential Issue-2: Synchronization of the release of CH features with related features led by other WGs</a:t>
            </a:r>
          </a:p>
          <a:p>
            <a:pPr lvl="3"/>
            <a:r>
              <a:rPr lang="en-US" altLang="zh-CN" sz="1600" dirty="0"/>
              <a:t>Action-2: Work on SA5 work planning feature mapping table as first step to identify the potential gaps.</a:t>
            </a:r>
          </a:p>
          <a:p>
            <a:pPr lvl="2"/>
            <a:r>
              <a:rPr lang="en-US" altLang="zh-CN" sz="1600" dirty="0"/>
              <a:t>Potential Issue-3: Synchronize the time plan of OAM and CH to allow better utilization of SA5 resources (such as meeting room, delegates time etc.), strictly run the meeting according to the announced time plan</a:t>
            </a:r>
          </a:p>
          <a:p>
            <a:pPr lvl="3"/>
            <a:r>
              <a:rPr lang="en-US" altLang="zh-CN" sz="1600" dirty="0"/>
              <a:t>Action-3: Consolidated OAM and CH time plan to be provided.  </a:t>
            </a:r>
          </a:p>
          <a:p>
            <a:pPr lvl="2"/>
            <a:r>
              <a:rPr lang="en-US" altLang="zh-CN" sz="1600" dirty="0"/>
              <a:t>Potential Issue-4: Insufficient visibility of CH work plan</a:t>
            </a:r>
          </a:p>
          <a:p>
            <a:pPr lvl="3"/>
            <a:r>
              <a:rPr lang="en-US" altLang="zh-CN" sz="1600" dirty="0"/>
              <a:t>Action-4: Improve visibility of CH work plan.</a:t>
            </a:r>
            <a:endParaRPr lang="zh-CN" altLang="en-US" sz="1600" dirty="0"/>
          </a:p>
        </p:txBody>
      </p:sp>
    </p:spTree>
    <p:extLst>
      <p:ext uri="{BB962C8B-B14F-4D97-AF65-F5344CB8AC3E}">
        <p14:creationId xmlns:p14="http://schemas.microsoft.com/office/powerpoint/2010/main" val="1790944377"/>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Grp="1"/>
          </p:cNvSpPr>
          <p:nvPr>
            <p:ph type="body" idx="1"/>
          </p:nvPr>
        </p:nvSpPr>
        <p:spPr>
          <a:xfrm>
            <a:off x="861848" y="1325091"/>
            <a:ext cx="10229764" cy="4439605"/>
          </a:xfrm>
        </p:spPr>
        <p:txBody>
          <a:bodyPr/>
          <a:lstStyle/>
          <a:p>
            <a:pPr>
              <a:lnSpc>
                <a:spcPct val="90000"/>
              </a:lnSpc>
              <a:spcBef>
                <a:spcPct val="10000"/>
              </a:spcBef>
            </a:pPr>
            <a:r>
              <a:rPr lang="en-GB" altLang="zh-CN" sz="2000" dirty="0">
                <a:cs typeface="Times New Roman" pitchFamily="18" charset="0"/>
              </a:rPr>
              <a:t>SA5		</a:t>
            </a:r>
            <a:endParaRPr lang="en-GB" altLang="zh-CN" sz="2000" dirty="0">
              <a:solidFill>
                <a:srgbClr val="FF0000"/>
              </a:solidFill>
              <a:cs typeface="Times New Roman" pitchFamily="18" charset="0"/>
            </a:endParaRPr>
          </a:p>
          <a:p>
            <a:pPr>
              <a:lnSpc>
                <a:spcPct val="90000"/>
              </a:lnSpc>
              <a:buNone/>
            </a:pPr>
            <a:r>
              <a:rPr lang="en-GB" altLang="zh-CN" sz="2000" dirty="0">
                <a:cs typeface="Times New Roman" pitchFamily="18" charset="0"/>
              </a:rPr>
              <a:t>	</a:t>
            </a:r>
            <a:r>
              <a:rPr lang="de-DE" altLang="de-DE" sz="2000" dirty="0"/>
              <a:t>Zou Lan (Huawei)	</a:t>
            </a:r>
            <a:r>
              <a:rPr lang="en-GB" altLang="zh-CN" sz="2000" dirty="0">
                <a:cs typeface="Times New Roman" pitchFamily="18" charset="0"/>
              </a:rPr>
              <a:t> 			Chair			s</a:t>
            </a:r>
            <a:r>
              <a:rPr lang="en-GB" sz="2000" dirty="0">
                <a:ea typeface="宋体" pitchFamily="2" charset="-122"/>
                <a:cs typeface="Times New Roman" pitchFamily="18" charset="0"/>
              </a:rPr>
              <a:t>ince 0</a:t>
            </a:r>
            <a:r>
              <a:rPr lang="en-GB" altLang="zh-CN" sz="2000" dirty="0">
                <a:cs typeface="Times New Roman" pitchFamily="18" charset="0"/>
              </a:rPr>
              <a:t>8/2023</a:t>
            </a:r>
            <a:r>
              <a:rPr lang="en-GB" altLang="zh-CN" sz="2000" b="1" dirty="0">
                <a:solidFill>
                  <a:srgbClr val="FF0000"/>
                </a:solidFill>
                <a:cs typeface="Times New Roman" pitchFamily="18" charset="0"/>
              </a:rPr>
              <a:t> </a:t>
            </a:r>
          </a:p>
          <a:p>
            <a:pPr>
              <a:lnSpc>
                <a:spcPct val="90000"/>
              </a:lnSpc>
              <a:buNone/>
            </a:pPr>
            <a:r>
              <a:rPr lang="en-GB" altLang="zh-CN" sz="2000" dirty="0">
                <a:cs typeface="Times New Roman" pitchFamily="18" charset="0"/>
              </a:rPr>
              <a:t>	Thomas Tovinger (Ericsson) 			Vice Chair 	 	since 08/2023</a:t>
            </a:r>
            <a:br>
              <a:rPr lang="en-GB" altLang="zh-CN" sz="2000" dirty="0">
                <a:cs typeface="Times New Roman" pitchFamily="18" charset="0"/>
              </a:rPr>
            </a:br>
            <a:r>
              <a:rPr lang="en-GB" altLang="zh-CN" sz="2000" dirty="0">
                <a:cs typeface="Times New Roman" pitchFamily="18" charset="0"/>
              </a:rPr>
              <a:t>Anatoly Andrianov (</a:t>
            </a:r>
            <a:r>
              <a:rPr lang="en-GB" sz="2000" dirty="0">
                <a:cs typeface="Times New Roman" pitchFamily="18" charset="0"/>
              </a:rPr>
              <a:t>Nokia</a:t>
            </a:r>
            <a:r>
              <a:rPr lang="en-GB" altLang="zh-CN" sz="2000" dirty="0">
                <a:cs typeface="Times New Roman" pitchFamily="18" charset="0"/>
              </a:rPr>
              <a:t>) 			Vice Chair 		s</a:t>
            </a:r>
            <a:r>
              <a:rPr lang="en-GB" sz="2000" dirty="0">
                <a:ea typeface="宋体" pitchFamily="2" charset="-122"/>
                <a:cs typeface="Times New Roman" pitchFamily="18" charset="0"/>
              </a:rPr>
              <a:t>ince 0</a:t>
            </a:r>
            <a:r>
              <a:rPr lang="en-GB" altLang="zh-CN" sz="2000" dirty="0">
                <a:cs typeface="Times New Roman" pitchFamily="18" charset="0"/>
              </a:rPr>
              <a:t>8/2023</a:t>
            </a:r>
          </a:p>
          <a:p>
            <a:pPr>
              <a:lnSpc>
                <a:spcPct val="90000"/>
              </a:lnSpc>
              <a:buNone/>
            </a:pPr>
            <a:r>
              <a:rPr lang="fi-FI" sz="2000" kern="0" dirty="0"/>
              <a:t>	</a:t>
            </a:r>
            <a:r>
              <a:rPr lang="fi-FI" altLang="zh-CN" sz="2000" dirty="0"/>
              <a:t>Antoine Mouquet 				</a:t>
            </a:r>
            <a:r>
              <a:rPr lang="en-US" altLang="zh-CN" sz="2000" dirty="0"/>
              <a:t>MCC</a:t>
            </a:r>
            <a:r>
              <a:rPr lang="fi-FI" altLang="zh-CN" sz="2000" dirty="0"/>
              <a:t>			since 11/2023</a:t>
            </a:r>
            <a:endParaRPr lang="en-GB" altLang="zh-CN" sz="2000" dirty="0">
              <a:cs typeface="Times New Roman" pitchFamily="18" charset="0"/>
            </a:endParaRPr>
          </a:p>
          <a:p>
            <a:pPr lvl="1">
              <a:lnSpc>
                <a:spcPct val="90000"/>
              </a:lnSpc>
            </a:pPr>
            <a:endParaRPr lang="en-GB" altLang="zh-CN" sz="2000" dirty="0">
              <a:cs typeface="Times New Roman" pitchFamily="18" charset="0"/>
            </a:endParaRPr>
          </a:p>
          <a:p>
            <a:pPr lvl="1">
              <a:lnSpc>
                <a:spcPct val="90000"/>
              </a:lnSpc>
            </a:pPr>
            <a:r>
              <a:rPr lang="en-GB" altLang="zh-CN" sz="2000" dirty="0">
                <a:cs typeface="Times New Roman" pitchFamily="18" charset="0"/>
              </a:rPr>
              <a:t>Charging Sub-Working Group (SWG)</a:t>
            </a:r>
          </a:p>
          <a:p>
            <a:pPr>
              <a:lnSpc>
                <a:spcPct val="90000"/>
              </a:lnSpc>
              <a:buFontTx/>
              <a:buNone/>
            </a:pPr>
            <a:r>
              <a:rPr lang="en-GB" altLang="zh-CN" sz="2000" dirty="0">
                <a:cs typeface="Times New Roman" pitchFamily="18" charset="0"/>
              </a:rPr>
              <a:t>	Gerald Görmer (</a:t>
            </a:r>
            <a:r>
              <a:rPr lang="en-GB" sz="2000" dirty="0">
                <a:cs typeface="Times New Roman" pitchFamily="18" charset="0"/>
              </a:rPr>
              <a:t>MATRIXX Software</a:t>
            </a:r>
            <a:r>
              <a:rPr lang="en-GB" altLang="zh-CN" sz="2000" dirty="0">
                <a:cs typeface="Times New Roman" pitchFamily="18" charset="0"/>
              </a:rPr>
              <a:t>) 		</a:t>
            </a:r>
            <a:r>
              <a:rPr lang="en-US" altLang="zh-CN" sz="2000" dirty="0">
                <a:cs typeface="Times New Roman" pitchFamily="18" charset="0"/>
              </a:rPr>
              <a:t>SWG </a:t>
            </a:r>
            <a:r>
              <a:rPr lang="en-GB" altLang="zh-CN" sz="2000" dirty="0">
                <a:cs typeface="Times New Roman" pitchFamily="18" charset="0"/>
              </a:rPr>
              <a:t>Chair 		s</a:t>
            </a:r>
            <a:r>
              <a:rPr lang="en-GB" sz="2000" dirty="0">
                <a:ea typeface="宋体" pitchFamily="2" charset="-122"/>
                <a:cs typeface="Times New Roman" pitchFamily="18" charset="0"/>
              </a:rPr>
              <a:t>ince 0</a:t>
            </a:r>
            <a:r>
              <a:rPr lang="en-GB" altLang="zh-CN" sz="2000" dirty="0">
                <a:cs typeface="Times New Roman" pitchFamily="18" charset="0"/>
              </a:rPr>
              <a:t>8/2021</a:t>
            </a:r>
            <a:br>
              <a:rPr lang="en-GB" altLang="zh-CN" sz="2000" dirty="0">
                <a:cs typeface="Times New Roman" pitchFamily="18" charset="0"/>
              </a:rPr>
            </a:br>
            <a:r>
              <a:rPr lang="en-GB" altLang="zh-CN" sz="2000" dirty="0">
                <a:cs typeface="Times New Roman" pitchFamily="18" charset="0"/>
              </a:rPr>
              <a:t>Chen Shan (Huawei)				</a:t>
            </a:r>
            <a:r>
              <a:rPr lang="en-US" altLang="zh-CN" sz="2000" dirty="0">
                <a:cs typeface="Times New Roman" pitchFamily="18" charset="0"/>
              </a:rPr>
              <a:t>SWG </a:t>
            </a:r>
            <a:r>
              <a:rPr lang="en-GB" altLang="zh-CN" sz="2000" dirty="0">
                <a:cs typeface="Times New Roman" pitchFamily="18" charset="0"/>
              </a:rPr>
              <a:t>Vice Chair		since 05/2016</a:t>
            </a:r>
          </a:p>
          <a:p>
            <a:pPr>
              <a:lnSpc>
                <a:spcPct val="90000"/>
              </a:lnSpc>
              <a:buFontTx/>
              <a:buNone/>
            </a:pPr>
            <a:endParaRPr lang="en-GB" altLang="zh-CN" sz="2000" dirty="0">
              <a:solidFill>
                <a:srgbClr val="FF0000"/>
              </a:solidFill>
              <a:cs typeface="Times New Roman" pitchFamily="18" charset="0"/>
            </a:endParaRPr>
          </a:p>
          <a:p>
            <a:pPr marL="609600" lvl="1" indent="0">
              <a:lnSpc>
                <a:spcPct val="90000"/>
              </a:lnSpc>
              <a:buNone/>
            </a:pPr>
            <a:endParaRPr lang="en-GB" altLang="zh-CN" sz="2000" dirty="0">
              <a:cs typeface="Times New Roman" pitchFamily="18" charset="0"/>
            </a:endParaRPr>
          </a:p>
          <a:p>
            <a:pPr marL="0" indent="0">
              <a:lnSpc>
                <a:spcPct val="90000"/>
              </a:lnSpc>
              <a:buNone/>
            </a:pPr>
            <a:br>
              <a:rPr lang="en-GB" altLang="zh-CN" sz="2000" dirty="0">
                <a:cs typeface="Times New Roman" pitchFamily="18" charset="0"/>
              </a:rPr>
            </a:br>
            <a:endParaRPr lang="en-AU" sz="2000" dirty="0">
              <a:solidFill>
                <a:srgbClr val="FF3300"/>
              </a:solidFill>
              <a:ea typeface="宋体" pitchFamily="2" charset="-122"/>
              <a:cs typeface="Times New Roman" pitchFamily="18" charset="0"/>
            </a:endParaRPr>
          </a:p>
        </p:txBody>
      </p:sp>
      <p:sp>
        <p:nvSpPr>
          <p:cNvPr id="9219" name="Rectangle 4"/>
          <p:cNvSpPr>
            <a:spLocks noGrp="1"/>
          </p:cNvSpPr>
          <p:nvPr>
            <p:ph type="title"/>
          </p:nvPr>
        </p:nvSpPr>
        <p:spPr>
          <a:xfrm>
            <a:off x="127136" y="186200"/>
            <a:ext cx="10229764" cy="692150"/>
          </a:xfrm>
        </p:spPr>
        <p:txBody>
          <a:bodyPr/>
          <a:lstStyle/>
          <a:p>
            <a:r>
              <a:rPr lang="en-GB" sz="4000" dirty="0"/>
              <a:t>SA5 leadership</a:t>
            </a:r>
          </a:p>
        </p:txBody>
      </p:sp>
    </p:spTree>
    <p:extLst>
      <p:ext uri="{BB962C8B-B14F-4D97-AF65-F5344CB8AC3E}">
        <p14:creationId xmlns:p14="http://schemas.microsoft.com/office/powerpoint/2010/main" val="1070063465"/>
      </p:ext>
    </p:extLst>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408BE9E4-BB7B-46A9-9D28-6B25372310E9}"/>
              </a:ext>
            </a:extLst>
          </p:cNvPr>
          <p:cNvPicPr>
            <a:picLocks noChangeAspect="1"/>
          </p:cNvPicPr>
          <p:nvPr/>
        </p:nvPicPr>
        <p:blipFill>
          <a:blip r:embed="rId2"/>
          <a:stretch>
            <a:fillRect/>
          </a:stretch>
        </p:blipFill>
        <p:spPr>
          <a:xfrm>
            <a:off x="979200" y="3209873"/>
            <a:ext cx="5516093" cy="1930392"/>
          </a:xfrm>
          <a:prstGeom prst="rect">
            <a:avLst/>
          </a:prstGeom>
        </p:spPr>
      </p:pic>
      <p:sp>
        <p:nvSpPr>
          <p:cNvPr id="2" name="Title 1">
            <a:extLst>
              <a:ext uri="{FF2B5EF4-FFF2-40B4-BE49-F238E27FC236}">
                <a16:creationId xmlns:a16="http://schemas.microsoft.com/office/drawing/2014/main" id="{8558D6C5-B2B9-4A08-B64D-D31BFA433E1D}"/>
              </a:ext>
            </a:extLst>
          </p:cNvPr>
          <p:cNvSpPr>
            <a:spLocks noGrp="1"/>
          </p:cNvSpPr>
          <p:nvPr>
            <p:ph type="title"/>
          </p:nvPr>
        </p:nvSpPr>
        <p:spPr>
          <a:xfrm>
            <a:off x="652463" y="96397"/>
            <a:ext cx="9102725" cy="1143000"/>
          </a:xfrm>
        </p:spPr>
        <p:txBody>
          <a:bodyPr/>
          <a:lstStyle/>
          <a:p>
            <a:r>
              <a:rPr lang="en-US" altLang="zh-CN" sz="4000" dirty="0"/>
              <a:t>SA5 progress highlight topics</a:t>
            </a:r>
            <a:endParaRPr lang="zh-CN" altLang="en-US" sz="4000" dirty="0"/>
          </a:p>
        </p:txBody>
      </p:sp>
      <p:sp>
        <p:nvSpPr>
          <p:cNvPr id="3" name="Content Placeholder 2">
            <a:extLst>
              <a:ext uri="{FF2B5EF4-FFF2-40B4-BE49-F238E27FC236}">
                <a16:creationId xmlns:a16="http://schemas.microsoft.com/office/drawing/2014/main" id="{8A1FDD0D-FADD-40A5-A894-103B6BCBE84F}"/>
              </a:ext>
            </a:extLst>
          </p:cNvPr>
          <p:cNvSpPr>
            <a:spLocks noGrp="1"/>
          </p:cNvSpPr>
          <p:nvPr>
            <p:ph idx="1"/>
          </p:nvPr>
        </p:nvSpPr>
        <p:spPr>
          <a:xfrm>
            <a:off x="378069" y="912050"/>
            <a:ext cx="11435862" cy="5420299"/>
          </a:xfrm>
        </p:spPr>
        <p:txBody>
          <a:bodyPr/>
          <a:lstStyle/>
          <a:p>
            <a:pPr marL="342900" indent="-342900">
              <a:buBlip>
                <a:blip r:embed="rId3"/>
              </a:buBlip>
            </a:pPr>
            <a:r>
              <a:rPr lang="en-US" altLang="zh-CN" sz="1400" b="1" dirty="0"/>
              <a:t>Progress on Rel-19 </a:t>
            </a:r>
            <a:r>
              <a:rPr lang="en-US" altLang="zh-CN" sz="1400" b="1" dirty="0">
                <a:solidFill>
                  <a:srgbClr val="0000FF"/>
                </a:solidFill>
              </a:rPr>
              <a:t>Management and orchestration </a:t>
            </a:r>
            <a:r>
              <a:rPr lang="en-US" altLang="zh-CN" sz="1400" b="1" dirty="0"/>
              <a:t>topics:</a:t>
            </a:r>
          </a:p>
          <a:p>
            <a:pPr marL="722328" lvl="1" indent="-342900">
              <a:buBlip>
                <a:blip r:embed="rId3"/>
              </a:buBlip>
            </a:pPr>
            <a:r>
              <a:rPr lang="en-US" altLang="zh-CN" sz="1200" b="1" dirty="0"/>
              <a:t>Intelligence and automation: </a:t>
            </a:r>
          </a:p>
          <a:p>
            <a:pPr marL="1255728" lvl="2" indent="-342900">
              <a:buBlip>
                <a:blip r:embed="rId3"/>
              </a:buBlip>
            </a:pPr>
            <a:r>
              <a:rPr lang="en-US" altLang="zh-CN" sz="1100" dirty="0"/>
              <a:t>Good progress on MDA, IDM, CCL, NDT.</a:t>
            </a:r>
          </a:p>
          <a:p>
            <a:pPr marL="1255728" lvl="2" indent="-342900">
              <a:buBlip>
                <a:blip r:embed="rId3"/>
              </a:buBlip>
            </a:pPr>
            <a:r>
              <a:rPr lang="en-US" altLang="zh-CN" sz="1100" dirty="0"/>
              <a:t>AI/ML needs more discussion.</a:t>
            </a:r>
          </a:p>
          <a:p>
            <a:pPr marL="722328" lvl="1" indent="-342900">
              <a:buBlip>
                <a:blip r:embed="rId3"/>
              </a:buBlip>
            </a:pPr>
            <a:r>
              <a:rPr lang="en-US" altLang="zh-CN" sz="1200" b="1" dirty="0"/>
              <a:t>Support to new services: </a:t>
            </a:r>
          </a:p>
          <a:p>
            <a:pPr marL="1255728" lvl="2" indent="-342900">
              <a:buBlip>
                <a:blip r:embed="rId3"/>
              </a:buBlip>
            </a:pPr>
            <a:r>
              <a:rPr lang="en-US" altLang="zh-CN" sz="1100" dirty="0"/>
              <a:t>EE, </a:t>
            </a:r>
            <a:r>
              <a:rPr lang="en-US" altLang="zh-CN" sz="1100" dirty="0" err="1"/>
              <a:t>MExpo</a:t>
            </a:r>
            <a:r>
              <a:rPr lang="en-US" altLang="zh-CN" sz="1100" dirty="0"/>
              <a:t> needs more discussion.</a:t>
            </a:r>
          </a:p>
          <a:p>
            <a:pPr marL="722328" lvl="1" indent="-342900">
              <a:buBlip>
                <a:blip r:embed="rId3"/>
              </a:buBlip>
            </a:pPr>
            <a:r>
              <a:rPr lang="en-US" altLang="zh-CN" sz="1200" b="1" dirty="0"/>
              <a:t>Management feature enhancement: </a:t>
            </a:r>
          </a:p>
          <a:p>
            <a:pPr marL="1255728" lvl="2" indent="-342900">
              <a:buBlip>
                <a:blip r:embed="rId3"/>
              </a:buBlip>
            </a:pPr>
            <a:r>
              <a:rPr lang="en-US" altLang="zh-CN" sz="1100" dirty="0"/>
              <a:t>Good progress on SBMA,PTM, SREP</a:t>
            </a:r>
          </a:p>
          <a:p>
            <a:pPr marL="1255728" lvl="2" indent="-342900">
              <a:buBlip>
                <a:blip r:embed="rId3"/>
              </a:buBlip>
            </a:pPr>
            <a:r>
              <a:rPr lang="en-US" altLang="zh-CN" sz="1100" dirty="0"/>
              <a:t>CMO,</a:t>
            </a:r>
            <a:r>
              <a:rPr lang="zh-CN" altLang="en-US" sz="1100" dirty="0"/>
              <a:t> </a:t>
            </a:r>
            <a:r>
              <a:rPr lang="en-US" altLang="zh-CN" sz="1100" dirty="0"/>
              <a:t>MADCOL needs more discussion</a:t>
            </a:r>
          </a:p>
          <a:p>
            <a:pPr marL="722328" lvl="1" indent="-342900">
              <a:buBlip>
                <a:blip r:embed="rId3"/>
              </a:buBlip>
            </a:pPr>
            <a:r>
              <a:rPr lang="en-US" altLang="zh-CN" sz="1200" b="1" dirty="0"/>
              <a:t>Management of new network features:</a:t>
            </a:r>
            <a:r>
              <a:rPr lang="en-US" altLang="zh-CN" sz="1200" dirty="0"/>
              <a:t> </a:t>
            </a:r>
          </a:p>
          <a:p>
            <a:pPr marL="1255728" lvl="2" indent="-342900">
              <a:buBlip>
                <a:blip r:embed="rId3"/>
              </a:buBlip>
            </a:pPr>
            <a:r>
              <a:rPr lang="en-US" altLang="zh-CN" sz="1100" dirty="0"/>
              <a:t>Good progress on PM,</a:t>
            </a:r>
            <a:r>
              <a:rPr lang="zh-CN" altLang="en-US" sz="1100" dirty="0"/>
              <a:t> </a:t>
            </a:r>
            <a:r>
              <a:rPr lang="en-US" altLang="zh-CN" sz="1100" dirty="0" err="1"/>
              <a:t>adNRM</a:t>
            </a:r>
            <a:r>
              <a:rPr lang="en-US" altLang="zh-CN" sz="1100" dirty="0"/>
              <a:t>, TMQ, NTNM,</a:t>
            </a:r>
            <a:r>
              <a:rPr lang="zh-CN" altLang="en-US" sz="1100" dirty="0"/>
              <a:t> </a:t>
            </a:r>
            <a:r>
              <a:rPr lang="en-US" altLang="zh-CN" sz="1100" dirty="0"/>
              <a:t>IABM, </a:t>
            </a:r>
            <a:r>
              <a:rPr lang="en-US" altLang="zh-CN" sz="1100" dirty="0" err="1"/>
              <a:t>RedcapM</a:t>
            </a:r>
            <a:r>
              <a:rPr lang="en-US" altLang="zh-CN" sz="1100" dirty="0"/>
              <a:t>, NWDAFM, NSM, MSEC.</a:t>
            </a:r>
            <a:endParaRPr lang="zh-CN" altLang="en-US" sz="1100" dirty="0">
              <a:highlight>
                <a:srgbClr val="00FFFF"/>
              </a:highlight>
            </a:endParaRPr>
          </a:p>
        </p:txBody>
      </p:sp>
      <p:sp>
        <p:nvSpPr>
          <p:cNvPr id="4" name="Content Placeholder 2">
            <a:extLst>
              <a:ext uri="{FF2B5EF4-FFF2-40B4-BE49-F238E27FC236}">
                <a16:creationId xmlns:a16="http://schemas.microsoft.com/office/drawing/2014/main" id="{3EF882B3-744B-D3E1-9414-DBA084C32B91}"/>
              </a:ext>
            </a:extLst>
          </p:cNvPr>
          <p:cNvSpPr txBox="1">
            <a:spLocks/>
          </p:cNvSpPr>
          <p:nvPr/>
        </p:nvSpPr>
        <p:spPr bwMode="auto">
          <a:xfrm>
            <a:off x="6550754" y="955420"/>
            <a:ext cx="5263178" cy="3871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609585" indent="-609585" algn="l" rtl="0" eaLnBrk="0" fontAlgn="base" hangingPunct="0">
              <a:spcBef>
                <a:spcPct val="20000"/>
              </a:spcBef>
              <a:spcAft>
                <a:spcPct val="0"/>
              </a:spcAft>
              <a:buFontTx/>
              <a:buBlip>
                <a:blip r:embed="rId4"/>
              </a:buBlip>
              <a:defRPr sz="3700">
                <a:solidFill>
                  <a:schemeClr val="tx1"/>
                </a:solidFill>
                <a:latin typeface="+mn-lt"/>
                <a:ea typeface="+mn-ea"/>
                <a:cs typeface="+mn-cs"/>
              </a:defRPr>
            </a:lvl1pPr>
            <a:lvl2pPr marL="989013" indent="-379413" algn="l" rtl="0" eaLnBrk="0" fontAlgn="base" hangingPunct="0">
              <a:spcBef>
                <a:spcPct val="20000"/>
              </a:spcBef>
              <a:spcAft>
                <a:spcPct val="0"/>
              </a:spcAft>
              <a:buClr>
                <a:srgbClr val="C00000"/>
              </a:buClr>
              <a:buBlip>
                <a:blip r:embed="rId5"/>
              </a:buBlip>
              <a:defRPr sz="3200">
                <a:solidFill>
                  <a:schemeClr val="tx1"/>
                </a:solidFill>
                <a:latin typeface="+mn-lt"/>
              </a:defRPr>
            </a:lvl2pPr>
            <a:lvl3pPr marL="1522413" indent="-303213" algn="l" rtl="0" eaLnBrk="0" fontAlgn="base" hangingPunct="0">
              <a:spcBef>
                <a:spcPct val="20000"/>
              </a:spcBef>
              <a:spcAft>
                <a:spcPct val="0"/>
              </a:spcAft>
              <a:buBlip>
                <a:blip r:embed="rId6"/>
              </a:buBlip>
              <a:defRPr sz="2600">
                <a:solidFill>
                  <a:schemeClr val="tx1"/>
                </a:solidFill>
                <a:latin typeface="+mn-lt"/>
              </a:defRPr>
            </a:lvl3pPr>
            <a:lvl4pPr marL="2132013" indent="-303213" algn="l" rtl="0" eaLnBrk="0" fontAlgn="base" hangingPunct="0">
              <a:spcBef>
                <a:spcPct val="20000"/>
              </a:spcBef>
              <a:spcAft>
                <a:spcPct val="0"/>
              </a:spcAft>
              <a:buFont typeface="Arial" panose="020B0604020202020204" pitchFamily="34" charset="0"/>
              <a:buChar char="–"/>
              <a:defRPr sz="2600">
                <a:solidFill>
                  <a:schemeClr val="tx1"/>
                </a:solidFill>
                <a:latin typeface="+mn-lt"/>
              </a:defRPr>
            </a:lvl4pPr>
            <a:lvl5pPr marL="2741613" indent="-303213" algn="l" rtl="0" eaLnBrk="0" fontAlgn="base" hangingPunct="0">
              <a:spcBef>
                <a:spcPct val="20000"/>
              </a:spcBef>
              <a:spcAft>
                <a:spcPct val="0"/>
              </a:spcAft>
              <a:buFont typeface="Arial" panose="020B0604020202020204" pitchFamily="34" charset="0"/>
              <a:buChar char="»"/>
              <a:defRPr sz="2100">
                <a:solidFill>
                  <a:schemeClr val="tx1"/>
                </a:solidFill>
                <a:latin typeface="+mn-lt"/>
              </a:defRPr>
            </a:lvl5pPr>
            <a:lvl6pPr marL="3352716" indent="-304792" algn="l" rtl="0" eaLnBrk="0" fontAlgn="base" hangingPunct="0">
              <a:spcBef>
                <a:spcPct val="20000"/>
              </a:spcBef>
              <a:spcAft>
                <a:spcPct val="0"/>
              </a:spcAft>
              <a:buFont typeface="Arial" charset="0"/>
              <a:buChar char="»"/>
              <a:defRPr sz="2133">
                <a:solidFill>
                  <a:schemeClr val="tx1"/>
                </a:solidFill>
                <a:latin typeface="+mn-lt"/>
              </a:defRPr>
            </a:lvl6pPr>
            <a:lvl7pPr marL="3962301" indent="-304792" algn="l" rtl="0" eaLnBrk="0" fontAlgn="base" hangingPunct="0">
              <a:spcBef>
                <a:spcPct val="20000"/>
              </a:spcBef>
              <a:spcAft>
                <a:spcPct val="0"/>
              </a:spcAft>
              <a:buFont typeface="Arial" charset="0"/>
              <a:buChar char="»"/>
              <a:defRPr sz="2133">
                <a:solidFill>
                  <a:schemeClr val="tx1"/>
                </a:solidFill>
                <a:latin typeface="+mn-lt"/>
              </a:defRPr>
            </a:lvl7pPr>
            <a:lvl8pPr marL="4571886" indent="-304792" algn="l" rtl="0" eaLnBrk="0" fontAlgn="base" hangingPunct="0">
              <a:spcBef>
                <a:spcPct val="20000"/>
              </a:spcBef>
              <a:spcAft>
                <a:spcPct val="0"/>
              </a:spcAft>
              <a:buFont typeface="Arial" charset="0"/>
              <a:buChar char="»"/>
              <a:defRPr sz="2133">
                <a:solidFill>
                  <a:schemeClr val="tx1"/>
                </a:solidFill>
                <a:latin typeface="+mn-lt"/>
              </a:defRPr>
            </a:lvl8pPr>
            <a:lvl9pPr marL="5181470" indent="-304792" algn="l" rtl="0" eaLnBrk="0" fontAlgn="base" hangingPunct="0">
              <a:spcBef>
                <a:spcPct val="20000"/>
              </a:spcBef>
              <a:spcAft>
                <a:spcPct val="0"/>
              </a:spcAft>
              <a:buFont typeface="Arial" charset="0"/>
              <a:buChar char="»"/>
              <a:defRPr sz="2133">
                <a:solidFill>
                  <a:schemeClr val="tx1"/>
                </a:solidFill>
                <a:latin typeface="+mn-lt"/>
              </a:defRPr>
            </a:lvl9pPr>
          </a:lstStyle>
          <a:p>
            <a:pPr marL="342900" indent="-342900">
              <a:buFontTx/>
              <a:buBlip>
                <a:blip r:embed="rId3"/>
              </a:buBlip>
            </a:pPr>
            <a:r>
              <a:rPr lang="en-US" altLang="zh-CN" sz="1400" b="1" kern="0" dirty="0"/>
              <a:t>Progress on Rel-19 </a:t>
            </a:r>
            <a:r>
              <a:rPr lang="en-US" altLang="zh-CN" sz="1400" b="1" kern="0" dirty="0">
                <a:solidFill>
                  <a:srgbClr val="0000FF"/>
                </a:solidFill>
              </a:rPr>
              <a:t>Charging</a:t>
            </a:r>
            <a:r>
              <a:rPr lang="en-US" altLang="zh-CN" sz="1400" b="1" kern="0" dirty="0"/>
              <a:t> topics for:</a:t>
            </a:r>
          </a:p>
          <a:p>
            <a:pPr marL="722328" lvl="1" indent="-342900">
              <a:buFontTx/>
              <a:buBlip>
                <a:blip r:embed="rId3"/>
              </a:buBlip>
            </a:pPr>
            <a:r>
              <a:rPr lang="en-US" altLang="zh-CN" sz="1200" b="1" kern="0" dirty="0"/>
              <a:t>CHF Segmentation (</a:t>
            </a:r>
            <a:r>
              <a:rPr lang="en-US" sz="1200" b="1" kern="0" dirty="0"/>
              <a:t>CHFSeg</a:t>
            </a:r>
            <a:r>
              <a:rPr lang="en-US" altLang="zh-CN" sz="1200" b="1" kern="0" dirty="0"/>
              <a:t>)</a:t>
            </a:r>
          </a:p>
          <a:p>
            <a:pPr marL="1255728" lvl="2" indent="-342900">
              <a:buFontTx/>
              <a:buBlip>
                <a:blip r:embed="rId3"/>
              </a:buBlip>
            </a:pPr>
            <a:r>
              <a:rPr lang="en-US" altLang="zh-CN" sz="1100" kern="0" dirty="0"/>
              <a:t>Good progress</a:t>
            </a:r>
            <a:endParaRPr lang="en-US" altLang="zh-CN" sz="1200" b="1" kern="0" dirty="0"/>
          </a:p>
          <a:p>
            <a:pPr marL="722328" lvl="1" indent="-342900">
              <a:buFontTx/>
              <a:buBlip>
                <a:blip r:embed="rId3"/>
              </a:buBlip>
            </a:pPr>
            <a:r>
              <a:rPr lang="en-US" altLang="zh-CN" sz="1200" b="1" kern="0" dirty="0"/>
              <a:t>Ranging and Sidelink Positioning (</a:t>
            </a:r>
            <a:r>
              <a:rPr lang="en-US" sz="1200" b="1" kern="0" dirty="0"/>
              <a:t>Ranging_SL_CH)</a:t>
            </a:r>
          </a:p>
          <a:p>
            <a:pPr marL="1255728" lvl="2" indent="-342900">
              <a:buFontTx/>
              <a:buBlip>
                <a:blip r:embed="rId3"/>
              </a:buBlip>
            </a:pPr>
            <a:r>
              <a:rPr lang="en-US" altLang="zh-CN" sz="1100" kern="0" dirty="0"/>
              <a:t>Very good progress</a:t>
            </a:r>
          </a:p>
          <a:p>
            <a:pPr marL="722328" lvl="1" indent="-342900">
              <a:buFontTx/>
              <a:buBlip>
                <a:blip r:embed="rId3"/>
              </a:buBlip>
            </a:pPr>
            <a:r>
              <a:rPr lang="en-US" altLang="zh-CN" sz="1200" b="1" kern="0" dirty="0"/>
              <a:t>Energy Efficiency of 5G (</a:t>
            </a:r>
            <a:r>
              <a:rPr lang="en-US" sz="1200" b="1" kern="0" dirty="0"/>
              <a:t>EnergySys_CH)</a:t>
            </a:r>
          </a:p>
          <a:p>
            <a:pPr marL="1255728" lvl="2" indent="-342900">
              <a:buFontTx/>
              <a:buBlip>
                <a:blip r:embed="rId3"/>
              </a:buBlip>
            </a:pPr>
            <a:r>
              <a:rPr lang="en-US" altLang="zh-CN" sz="1100" kern="0" dirty="0"/>
              <a:t>Very good progress</a:t>
            </a:r>
          </a:p>
          <a:p>
            <a:pPr marL="722328" lvl="1" indent="-342900">
              <a:buFontTx/>
              <a:buBlip>
                <a:blip r:embed="rId3"/>
              </a:buBlip>
            </a:pPr>
            <a:r>
              <a:rPr lang="en-US" altLang="zh-CN" sz="1200" b="1" kern="0" dirty="0"/>
              <a:t>Indirect network sharing (</a:t>
            </a:r>
            <a:r>
              <a:rPr lang="en-US" sz="1200" b="1" kern="0" dirty="0"/>
              <a:t>NetShare_CH)</a:t>
            </a:r>
          </a:p>
          <a:p>
            <a:pPr marL="1255728" lvl="2" indent="-342900">
              <a:buFontTx/>
              <a:buBlip>
                <a:blip r:embed="rId3"/>
              </a:buBlip>
            </a:pPr>
            <a:r>
              <a:rPr lang="en-US" altLang="zh-CN" sz="1100" kern="0" dirty="0"/>
              <a:t>No progress due to no SA2 conclusions are available</a:t>
            </a:r>
          </a:p>
          <a:p>
            <a:pPr marL="722328" lvl="1" indent="-342900">
              <a:buFontTx/>
              <a:buBlip>
                <a:blip r:embed="rId3"/>
              </a:buBlip>
            </a:pPr>
            <a:r>
              <a:rPr lang="en-US" altLang="zh-CN" sz="1200" b="1" kern="0" dirty="0"/>
              <a:t>Study on Satellite access Phase 3 (</a:t>
            </a:r>
            <a:r>
              <a:rPr lang="en-US" sz="1200" b="1" kern="0" dirty="0"/>
              <a:t>FS_5GSAT_Ph3_CH</a:t>
            </a:r>
            <a:r>
              <a:rPr lang="en-US" altLang="zh-CN" sz="1200" b="1" kern="0" dirty="0"/>
              <a:t>)</a:t>
            </a:r>
          </a:p>
          <a:p>
            <a:pPr marL="1255728" lvl="2" indent="-342900">
              <a:buBlip>
                <a:blip r:embed="rId3"/>
              </a:buBlip>
            </a:pPr>
            <a:r>
              <a:rPr lang="en-US" altLang="zh-CN" sz="1100" kern="0" dirty="0"/>
              <a:t>Good progress</a:t>
            </a:r>
          </a:p>
          <a:p>
            <a:pPr marL="722328" lvl="1" indent="-342900">
              <a:buFontTx/>
              <a:buBlip>
                <a:blip r:embed="rId3"/>
              </a:buBlip>
            </a:pPr>
            <a:r>
              <a:rPr lang="en-US" altLang="zh-CN" sz="1200" b="1" kern="0" dirty="0"/>
              <a:t>Study on CAPIF (FS_CAPIF_CH)</a:t>
            </a:r>
          </a:p>
          <a:p>
            <a:pPr marL="1255728" lvl="2" indent="-342900">
              <a:buFontTx/>
              <a:buBlip>
                <a:blip r:embed="rId3"/>
              </a:buBlip>
            </a:pPr>
            <a:r>
              <a:rPr lang="en-US" altLang="zh-CN" sz="1100" kern="0" dirty="0"/>
              <a:t>Good progress</a:t>
            </a:r>
            <a:endParaRPr lang="en-US" altLang="zh-CN" sz="600" b="1" kern="0" dirty="0"/>
          </a:p>
          <a:p>
            <a:pPr marL="722328" lvl="1" indent="-342900">
              <a:buFontTx/>
              <a:buBlip>
                <a:blip r:embed="rId3"/>
              </a:buBlip>
            </a:pPr>
            <a:r>
              <a:rPr lang="en-GB" altLang="zh-CN" sz="1200" b="1" kern="0" dirty="0"/>
              <a:t>Study on Next generation real time communication services phase 2 (FS_NG_RTC_Ph2_CH)</a:t>
            </a:r>
          </a:p>
          <a:p>
            <a:pPr marL="1255728" lvl="2" indent="-342900">
              <a:buBlip>
                <a:blip r:embed="rId3"/>
              </a:buBlip>
            </a:pPr>
            <a:r>
              <a:rPr lang="en-US" altLang="zh-CN" sz="1100" kern="0" dirty="0"/>
              <a:t>Good progress</a:t>
            </a:r>
            <a:endParaRPr lang="en-GB" altLang="zh-CN" sz="1200" b="1" kern="0" dirty="0"/>
          </a:p>
          <a:p>
            <a:pPr marL="722328" lvl="1" indent="-342900">
              <a:buFontTx/>
              <a:buBlip>
                <a:blip r:embed="rId3"/>
              </a:buBlip>
            </a:pPr>
            <a:r>
              <a:rPr lang="en-US" altLang="zh-CN" sz="1200" b="1" kern="0" dirty="0"/>
              <a:t>Study on Uncrewed Aerial Vehicle (FS_UAS_CH)</a:t>
            </a:r>
          </a:p>
          <a:p>
            <a:pPr marL="1255728" lvl="2" indent="-342900">
              <a:buFontTx/>
              <a:buBlip>
                <a:blip r:embed="rId3"/>
              </a:buBlip>
            </a:pPr>
            <a:r>
              <a:rPr lang="en-US" altLang="zh-CN" sz="1100" kern="0" dirty="0"/>
              <a:t>Good progress</a:t>
            </a:r>
            <a:endParaRPr lang="zh-CN" altLang="en-US" sz="1100" kern="0" dirty="0"/>
          </a:p>
        </p:txBody>
      </p:sp>
      <p:sp>
        <p:nvSpPr>
          <p:cNvPr id="7" name="Rectangle 6">
            <a:extLst>
              <a:ext uri="{FF2B5EF4-FFF2-40B4-BE49-F238E27FC236}">
                <a16:creationId xmlns:a16="http://schemas.microsoft.com/office/drawing/2014/main" id="{9F979C95-77D5-42AF-B6A7-3206291D806C}"/>
              </a:ext>
            </a:extLst>
          </p:cNvPr>
          <p:cNvSpPr/>
          <p:nvPr/>
        </p:nvSpPr>
        <p:spPr>
          <a:xfrm>
            <a:off x="121920" y="5019346"/>
            <a:ext cx="11978640" cy="1126462"/>
          </a:xfrm>
          <a:prstGeom prst="rect">
            <a:avLst/>
          </a:prstGeom>
          <a:solidFill>
            <a:schemeClr val="bg1"/>
          </a:solidFill>
        </p:spPr>
        <p:txBody>
          <a:bodyPr wrap="square">
            <a:spAutoFit/>
          </a:bodyPr>
          <a:lstStyle/>
          <a:p>
            <a:pPr marL="342900" lvl="0" indent="-342900">
              <a:spcBef>
                <a:spcPct val="20000"/>
              </a:spcBef>
              <a:buBlip>
                <a:blip r:embed="rId3"/>
              </a:buBlip>
            </a:pPr>
            <a:r>
              <a:rPr lang="en-US" altLang="zh-CN" sz="1200" b="1" kern="0" dirty="0">
                <a:solidFill>
                  <a:prstClr val="black"/>
                </a:solidFill>
                <a:latin typeface="+mn-lt"/>
                <a:cs typeface="+mn-cs"/>
              </a:rPr>
              <a:t>Progress on CRs:</a:t>
            </a:r>
            <a:endParaRPr lang="en-US" altLang="zh-CN" sz="1200" kern="0" dirty="0">
              <a:solidFill>
                <a:prstClr val="black"/>
              </a:solidFill>
              <a:highlight>
                <a:srgbClr val="FFFF00"/>
              </a:highlight>
              <a:latin typeface="+mn-lt"/>
              <a:cs typeface="+mn-cs"/>
            </a:endParaRPr>
          </a:p>
          <a:p>
            <a:pPr marL="722328" lvl="1" indent="-342900">
              <a:spcBef>
                <a:spcPct val="20000"/>
              </a:spcBef>
              <a:buClr>
                <a:srgbClr val="C00000"/>
              </a:buClr>
              <a:buBlip>
                <a:blip r:embed="rId3"/>
              </a:buBlip>
            </a:pPr>
            <a:r>
              <a:rPr lang="en-US" altLang="zh-CN" sz="1200" dirty="0">
                <a:latin typeface="+mn-lt"/>
              </a:rPr>
              <a:t>Pre-Rel-18: corrections on IETF reference/TLS reference/IOC name/Link and EP_RP/PM/</a:t>
            </a:r>
            <a:r>
              <a:rPr lang="en-US" altLang="zh-CN" sz="1200" dirty="0" err="1">
                <a:latin typeface="+mn-lt"/>
              </a:rPr>
              <a:t>NFProfile</a:t>
            </a:r>
            <a:r>
              <a:rPr lang="en-US" altLang="zh-CN" sz="1200" dirty="0">
                <a:latin typeface="+mn-lt"/>
              </a:rPr>
              <a:t> and </a:t>
            </a:r>
            <a:r>
              <a:rPr lang="en-US" altLang="zh-CN" sz="1200" dirty="0" err="1">
                <a:latin typeface="+mn-lt"/>
              </a:rPr>
              <a:t>NFService</a:t>
            </a:r>
            <a:r>
              <a:rPr lang="en-US" altLang="zh-CN" sz="1200" dirty="0">
                <a:latin typeface="+mn-lt"/>
              </a:rPr>
              <a:t>/trace/MDA/YANG Mapping/CH:TEI16/CH:TEI17,TEI17_NIESGU etc.</a:t>
            </a:r>
          </a:p>
          <a:p>
            <a:pPr marL="722328" lvl="1" indent="-342900">
              <a:spcBef>
                <a:spcPct val="20000"/>
              </a:spcBef>
              <a:buClr>
                <a:srgbClr val="C00000"/>
              </a:buClr>
              <a:buBlip>
                <a:blip r:embed="rId3"/>
              </a:buBlip>
            </a:pPr>
            <a:r>
              <a:rPr lang="en-US" altLang="zh-CN" sz="1200" dirty="0">
                <a:latin typeface="+mn-lt"/>
              </a:rPr>
              <a:t>Rel-18: corrections on PM_KPI_5G_Ph3/</a:t>
            </a:r>
            <a:r>
              <a:rPr lang="en-US" altLang="zh-CN" sz="1200" dirty="0" err="1">
                <a:latin typeface="+mn-lt"/>
              </a:rPr>
              <a:t>eSBMA</a:t>
            </a:r>
            <a:r>
              <a:rPr lang="en-US" altLang="zh-CN" sz="1200" dirty="0">
                <a:latin typeface="+mn-lt"/>
              </a:rPr>
              <a:t>/AIML_MGT/IDMS_MN_ph2/</a:t>
            </a:r>
            <a:r>
              <a:rPr lang="en-US" altLang="zh-CN" sz="1200" dirty="0" err="1">
                <a:latin typeface="+mn-lt"/>
              </a:rPr>
              <a:t>eECM</a:t>
            </a:r>
            <a:r>
              <a:rPr lang="en-US" altLang="zh-CN" sz="1200" dirty="0">
                <a:latin typeface="+mn-lt"/>
              </a:rPr>
              <a:t>/</a:t>
            </a:r>
            <a:r>
              <a:rPr lang="en-US" altLang="zh-CN" sz="1200" dirty="0" err="1">
                <a:latin typeface="+mn-lt"/>
              </a:rPr>
              <a:t>eNETSLICE_PRO</a:t>
            </a:r>
            <a:r>
              <a:rPr lang="en-US" altLang="zh-CN" sz="1200" dirty="0">
                <a:latin typeface="+mn-lt"/>
              </a:rPr>
              <a:t>/CHRACHF/</a:t>
            </a:r>
            <a:r>
              <a:rPr lang="en-US" altLang="zh-CN" sz="1200" dirty="0" err="1">
                <a:latin typeface="+mn-lt"/>
              </a:rPr>
              <a:t>eQoE</a:t>
            </a:r>
            <a:r>
              <a:rPr lang="en-US" altLang="zh-CN" sz="1200" dirty="0">
                <a:latin typeface="+mn-lt"/>
              </a:rPr>
              <a:t>/AdNRM_ph2/OAM_NTN/FS_AIML_MGMT/RANSC/5GSATB_OAM etc.</a:t>
            </a:r>
          </a:p>
          <a:p>
            <a:pPr marL="722328" lvl="1" indent="-342900">
              <a:spcBef>
                <a:spcPct val="20000"/>
              </a:spcBef>
              <a:buClr>
                <a:srgbClr val="C00000"/>
              </a:buClr>
              <a:buBlip>
                <a:blip r:embed="rId3"/>
              </a:buBlip>
            </a:pPr>
            <a:r>
              <a:rPr lang="en-US" altLang="zh-CN" sz="1200" dirty="0">
                <a:latin typeface="+mn-lt"/>
              </a:rPr>
              <a:t>Rel-19: corrections on TEI19 YANG correction/LTM support etc.</a:t>
            </a:r>
          </a:p>
        </p:txBody>
      </p:sp>
      <p:sp>
        <p:nvSpPr>
          <p:cNvPr id="9" name="Oval 8">
            <a:extLst>
              <a:ext uri="{FF2B5EF4-FFF2-40B4-BE49-F238E27FC236}">
                <a16:creationId xmlns:a16="http://schemas.microsoft.com/office/drawing/2014/main" id="{7213A19C-8E28-4EAF-A724-F323224A6D5F}"/>
              </a:ext>
            </a:extLst>
          </p:cNvPr>
          <p:cNvSpPr/>
          <p:nvPr/>
        </p:nvSpPr>
        <p:spPr bwMode="auto">
          <a:xfrm>
            <a:off x="1188768" y="3522443"/>
            <a:ext cx="319997" cy="1303163"/>
          </a:xfrm>
          <a:prstGeom prst="ellipse">
            <a:avLst/>
          </a:prstGeom>
          <a:noFill/>
          <a:ln w="3175" cap="flat" cmpd="sng" algn="ctr">
            <a:solidFill>
              <a:schemeClr val="accent2"/>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000" b="0" i="0" u="none" strike="noStrike" cap="none" normalizeH="0" baseline="0">
              <a:ln>
                <a:noFill/>
              </a:ln>
              <a:solidFill>
                <a:schemeClr val="tx1"/>
              </a:solidFill>
              <a:effectLst/>
              <a:latin typeface="Arial" charset="0"/>
            </a:endParaRPr>
          </a:p>
        </p:txBody>
      </p:sp>
      <p:sp>
        <p:nvSpPr>
          <p:cNvPr id="11" name="Oval 10">
            <a:extLst>
              <a:ext uri="{FF2B5EF4-FFF2-40B4-BE49-F238E27FC236}">
                <a16:creationId xmlns:a16="http://schemas.microsoft.com/office/drawing/2014/main" id="{3F6F8E2F-249C-4B5C-8C9F-739746C3A611}"/>
              </a:ext>
            </a:extLst>
          </p:cNvPr>
          <p:cNvSpPr/>
          <p:nvPr/>
        </p:nvSpPr>
        <p:spPr bwMode="auto">
          <a:xfrm>
            <a:off x="5132949" y="3523488"/>
            <a:ext cx="231648" cy="1303163"/>
          </a:xfrm>
          <a:prstGeom prst="ellipse">
            <a:avLst/>
          </a:prstGeom>
          <a:noFill/>
          <a:ln w="3175" cap="flat" cmpd="sng" algn="ctr">
            <a:solidFill>
              <a:schemeClr val="accent2"/>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000" b="0" i="0" u="none" strike="noStrike" cap="none" normalizeH="0" baseline="0">
              <a:ln>
                <a:noFill/>
              </a:ln>
              <a:solidFill>
                <a:schemeClr val="tx1"/>
              </a:solidFill>
              <a:effectLst/>
              <a:latin typeface="Arial" charset="0"/>
            </a:endParaRPr>
          </a:p>
        </p:txBody>
      </p:sp>
      <p:sp>
        <p:nvSpPr>
          <p:cNvPr id="12" name="Oval 11">
            <a:extLst>
              <a:ext uri="{FF2B5EF4-FFF2-40B4-BE49-F238E27FC236}">
                <a16:creationId xmlns:a16="http://schemas.microsoft.com/office/drawing/2014/main" id="{7C694ACC-D4C8-4CC2-ADB7-85FA86DD13F8}"/>
              </a:ext>
            </a:extLst>
          </p:cNvPr>
          <p:cNvSpPr/>
          <p:nvPr/>
        </p:nvSpPr>
        <p:spPr bwMode="auto">
          <a:xfrm>
            <a:off x="1956434" y="3522443"/>
            <a:ext cx="231648" cy="1303163"/>
          </a:xfrm>
          <a:prstGeom prst="ellipse">
            <a:avLst/>
          </a:prstGeom>
          <a:noFill/>
          <a:ln w="3175" cap="flat" cmpd="sng" algn="ctr">
            <a:solidFill>
              <a:schemeClr val="accent2"/>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000" b="0" i="0" u="none" strike="noStrike" cap="none" normalizeH="0" baseline="0">
              <a:ln>
                <a:noFill/>
              </a:ln>
              <a:solidFill>
                <a:schemeClr val="tx1"/>
              </a:solidFill>
              <a:effectLst/>
              <a:latin typeface="Arial" charset="0"/>
            </a:endParaRPr>
          </a:p>
        </p:txBody>
      </p:sp>
    </p:spTree>
    <p:extLst>
      <p:ext uri="{BB962C8B-B14F-4D97-AF65-F5344CB8AC3E}">
        <p14:creationId xmlns:p14="http://schemas.microsoft.com/office/powerpoint/2010/main" val="2489363807"/>
      </p:ext>
    </p:extLst>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8D6C5-B2B9-4A08-B64D-D31BFA433E1D}"/>
              </a:ext>
            </a:extLst>
          </p:cNvPr>
          <p:cNvSpPr>
            <a:spLocks noGrp="1"/>
          </p:cNvSpPr>
          <p:nvPr>
            <p:ph type="title"/>
          </p:nvPr>
        </p:nvSpPr>
        <p:spPr/>
        <p:txBody>
          <a:bodyPr/>
          <a:lstStyle/>
          <a:p>
            <a:r>
              <a:rPr lang="en-US" altLang="zh-CN" sz="4000" dirty="0"/>
              <a:t>SA5 Liaisons to SA</a:t>
            </a:r>
            <a:endParaRPr lang="zh-CN" altLang="en-US" sz="4000" dirty="0"/>
          </a:p>
        </p:txBody>
      </p:sp>
      <p:graphicFrame>
        <p:nvGraphicFramePr>
          <p:cNvPr id="5" name="表格 8">
            <a:extLst>
              <a:ext uri="{FF2B5EF4-FFF2-40B4-BE49-F238E27FC236}">
                <a16:creationId xmlns:a16="http://schemas.microsoft.com/office/drawing/2014/main" id="{778399BB-476D-437C-B47C-E52D92B23EB6}"/>
              </a:ext>
            </a:extLst>
          </p:cNvPr>
          <p:cNvGraphicFramePr>
            <a:graphicFrameLocks noGrp="1"/>
          </p:cNvGraphicFramePr>
          <p:nvPr>
            <p:extLst>
              <p:ext uri="{D42A27DB-BD31-4B8C-83A1-F6EECF244321}">
                <p14:modId xmlns:p14="http://schemas.microsoft.com/office/powerpoint/2010/main" val="2832721857"/>
              </p:ext>
            </p:extLst>
          </p:nvPr>
        </p:nvGraphicFramePr>
        <p:xfrm>
          <a:off x="388801" y="1417320"/>
          <a:ext cx="11150736" cy="2560320"/>
        </p:xfrm>
        <a:graphic>
          <a:graphicData uri="http://schemas.openxmlformats.org/drawingml/2006/table">
            <a:tbl>
              <a:tblPr firstRow="1" firstCol="1" bandRow="1">
                <a:tableStyleId>{F5AB1C69-6EDB-4FF4-983F-18BD219EF322}</a:tableStyleId>
              </a:tblPr>
              <a:tblGrid>
                <a:gridCol w="1031178">
                  <a:extLst>
                    <a:ext uri="{9D8B030D-6E8A-4147-A177-3AD203B41FA5}">
                      <a16:colId xmlns:a16="http://schemas.microsoft.com/office/drawing/2014/main" val="1050790511"/>
                    </a:ext>
                  </a:extLst>
                </a:gridCol>
                <a:gridCol w="1009881">
                  <a:extLst>
                    <a:ext uri="{9D8B030D-6E8A-4147-A177-3AD203B41FA5}">
                      <a16:colId xmlns:a16="http://schemas.microsoft.com/office/drawing/2014/main" val="3496033843"/>
                    </a:ext>
                  </a:extLst>
                </a:gridCol>
                <a:gridCol w="2750556">
                  <a:extLst>
                    <a:ext uri="{9D8B030D-6E8A-4147-A177-3AD203B41FA5}">
                      <a16:colId xmlns:a16="http://schemas.microsoft.com/office/drawing/2014/main" val="1721966559"/>
                    </a:ext>
                  </a:extLst>
                </a:gridCol>
                <a:gridCol w="778861">
                  <a:extLst>
                    <a:ext uri="{9D8B030D-6E8A-4147-A177-3AD203B41FA5}">
                      <a16:colId xmlns:a16="http://schemas.microsoft.com/office/drawing/2014/main" val="3101015917"/>
                    </a:ext>
                  </a:extLst>
                </a:gridCol>
                <a:gridCol w="1249422">
                  <a:extLst>
                    <a:ext uri="{9D8B030D-6E8A-4147-A177-3AD203B41FA5}">
                      <a16:colId xmlns:a16="http://schemas.microsoft.com/office/drawing/2014/main" val="3854183205"/>
                    </a:ext>
                  </a:extLst>
                </a:gridCol>
                <a:gridCol w="1572276">
                  <a:extLst>
                    <a:ext uri="{9D8B030D-6E8A-4147-A177-3AD203B41FA5}">
                      <a16:colId xmlns:a16="http://schemas.microsoft.com/office/drawing/2014/main" val="520188439"/>
                    </a:ext>
                  </a:extLst>
                </a:gridCol>
                <a:gridCol w="1379281">
                  <a:extLst>
                    <a:ext uri="{9D8B030D-6E8A-4147-A177-3AD203B41FA5}">
                      <a16:colId xmlns:a16="http://schemas.microsoft.com/office/drawing/2014/main" val="2501763921"/>
                    </a:ext>
                  </a:extLst>
                </a:gridCol>
                <a:gridCol w="1379281">
                  <a:extLst>
                    <a:ext uri="{9D8B030D-6E8A-4147-A177-3AD203B41FA5}">
                      <a16:colId xmlns:a16="http://schemas.microsoft.com/office/drawing/2014/main" val="2160464347"/>
                    </a:ext>
                  </a:extLst>
                </a:gridCol>
              </a:tblGrid>
              <a:tr h="182880">
                <a:tc>
                  <a:txBody>
                    <a:bodyPr/>
                    <a:lstStyle/>
                    <a:p>
                      <a:pPr algn="ctr">
                        <a:spcAft>
                          <a:spcPts val="0"/>
                        </a:spcAft>
                      </a:pPr>
                      <a:r>
                        <a:rPr lang="en-US" sz="1200" dirty="0" err="1">
                          <a:solidFill>
                            <a:schemeClr val="tx1"/>
                          </a:solidFill>
                          <a:effectLst/>
                        </a:rPr>
                        <a:t>Tdoc</a:t>
                      </a:r>
                      <a:endParaRPr lang="en-US" sz="1200" dirty="0">
                        <a:solidFill>
                          <a:schemeClr val="tx1"/>
                        </a:solidFill>
                        <a:effectLst/>
                        <a:latin typeface="Calibri" panose="020F0502020204030204" pitchFamily="34" charset="0"/>
                        <a:ea typeface="PMingLiU"/>
                      </a:endParaRPr>
                    </a:p>
                  </a:txBody>
                  <a:tcPr marL="68580" marR="68580" marT="0" marB="0" anchor="b">
                    <a:solidFill>
                      <a:srgbClr val="92D050"/>
                    </a:solidFill>
                  </a:tcPr>
                </a:tc>
                <a:tc>
                  <a:txBody>
                    <a:bodyPr/>
                    <a:lstStyle/>
                    <a:p>
                      <a:pPr algn="ctr">
                        <a:spcAft>
                          <a:spcPts val="0"/>
                        </a:spcAft>
                      </a:pPr>
                      <a:r>
                        <a:rPr lang="en-US" sz="1200" dirty="0">
                          <a:solidFill>
                            <a:schemeClr val="tx1"/>
                          </a:solidFill>
                          <a:effectLst/>
                        </a:rPr>
                        <a:t>Reply To</a:t>
                      </a:r>
                      <a:endParaRPr lang="en-US" sz="1200" dirty="0">
                        <a:solidFill>
                          <a:schemeClr val="tx1"/>
                        </a:solidFill>
                        <a:effectLst/>
                        <a:latin typeface="Calibri" panose="020F0502020204030204" pitchFamily="34" charset="0"/>
                        <a:ea typeface="PMingLiU"/>
                      </a:endParaRPr>
                    </a:p>
                  </a:txBody>
                  <a:tcPr marL="68580" marR="68580" marT="0" marB="0" anchor="b">
                    <a:solidFill>
                      <a:srgbClr val="92D050"/>
                    </a:solidFill>
                  </a:tcPr>
                </a:tc>
                <a:tc>
                  <a:txBody>
                    <a:bodyPr/>
                    <a:lstStyle/>
                    <a:p>
                      <a:pPr algn="ctr">
                        <a:spcAft>
                          <a:spcPts val="0"/>
                        </a:spcAft>
                      </a:pPr>
                      <a:r>
                        <a:rPr lang="en-US" sz="1200" dirty="0">
                          <a:solidFill>
                            <a:schemeClr val="tx1"/>
                          </a:solidFill>
                          <a:effectLst/>
                        </a:rPr>
                        <a:t>Title</a:t>
                      </a:r>
                      <a:endParaRPr lang="en-US" sz="1200" dirty="0">
                        <a:solidFill>
                          <a:schemeClr val="tx1"/>
                        </a:solidFill>
                        <a:effectLst/>
                        <a:latin typeface="Calibri" panose="020F0502020204030204" pitchFamily="34" charset="0"/>
                        <a:ea typeface="PMingLiU"/>
                      </a:endParaRPr>
                    </a:p>
                  </a:txBody>
                  <a:tcPr marL="68580" marR="68580" marT="0" marB="0" anchor="b">
                    <a:solidFill>
                      <a:srgbClr val="92D050"/>
                    </a:solidFill>
                  </a:tcPr>
                </a:tc>
                <a:tc>
                  <a:txBody>
                    <a:bodyPr/>
                    <a:lstStyle/>
                    <a:p>
                      <a:pPr algn="ctr">
                        <a:spcAft>
                          <a:spcPts val="0"/>
                        </a:spcAft>
                      </a:pPr>
                      <a:r>
                        <a:rPr lang="en-US" sz="1200" dirty="0">
                          <a:solidFill>
                            <a:schemeClr val="tx1"/>
                          </a:solidFill>
                          <a:effectLst/>
                        </a:rPr>
                        <a:t>Doc-type</a:t>
                      </a:r>
                      <a:endParaRPr lang="en-US" sz="1200" dirty="0">
                        <a:solidFill>
                          <a:schemeClr val="tx1"/>
                        </a:solidFill>
                        <a:effectLst/>
                        <a:latin typeface="Calibri" panose="020F0502020204030204" pitchFamily="34" charset="0"/>
                        <a:ea typeface="PMingLiU"/>
                      </a:endParaRPr>
                    </a:p>
                  </a:txBody>
                  <a:tcPr marL="68580" marR="68580" marT="0" marB="0" anchor="b">
                    <a:solidFill>
                      <a:srgbClr val="92D050"/>
                    </a:solidFill>
                  </a:tcPr>
                </a:tc>
                <a:tc>
                  <a:txBody>
                    <a:bodyPr/>
                    <a:lstStyle/>
                    <a:p>
                      <a:pPr algn="ctr">
                        <a:spcAft>
                          <a:spcPts val="0"/>
                        </a:spcAft>
                      </a:pPr>
                      <a:r>
                        <a:rPr lang="en-US" sz="1200" dirty="0">
                          <a:solidFill>
                            <a:schemeClr val="tx1"/>
                          </a:solidFill>
                          <a:effectLst/>
                        </a:rPr>
                        <a:t>Source</a:t>
                      </a:r>
                      <a:endParaRPr lang="en-US" sz="1200" dirty="0">
                        <a:solidFill>
                          <a:schemeClr val="tx1"/>
                        </a:solidFill>
                        <a:effectLst/>
                        <a:latin typeface="Calibri" panose="020F0502020204030204" pitchFamily="34" charset="0"/>
                        <a:ea typeface="PMingLiU"/>
                      </a:endParaRPr>
                    </a:p>
                  </a:txBody>
                  <a:tcPr marL="68580" marR="68580" marT="0" marB="0" anchor="b">
                    <a:solidFill>
                      <a:srgbClr val="92D050"/>
                    </a:solidFill>
                  </a:tcPr>
                </a:tc>
                <a:tc>
                  <a:txBody>
                    <a:bodyPr/>
                    <a:lstStyle/>
                    <a:p>
                      <a:pPr algn="ctr">
                        <a:spcAft>
                          <a:spcPts val="0"/>
                        </a:spcAft>
                      </a:pPr>
                      <a:r>
                        <a:rPr lang="en-US" sz="1200" dirty="0">
                          <a:solidFill>
                            <a:schemeClr val="tx1"/>
                          </a:solidFill>
                          <a:effectLst/>
                        </a:rPr>
                        <a:t>To</a:t>
                      </a:r>
                      <a:endParaRPr lang="en-US" sz="1200" dirty="0">
                        <a:solidFill>
                          <a:schemeClr val="tx1"/>
                        </a:solidFill>
                        <a:effectLst/>
                        <a:latin typeface="Calibri" panose="020F0502020204030204" pitchFamily="34" charset="0"/>
                        <a:ea typeface="PMingLiU"/>
                      </a:endParaRPr>
                    </a:p>
                  </a:txBody>
                  <a:tcPr marL="68580" marR="68580" marT="0" marB="0" anchor="b">
                    <a:solidFill>
                      <a:srgbClr val="92D050"/>
                    </a:solidFill>
                  </a:tcPr>
                </a:tc>
                <a:tc>
                  <a:txBody>
                    <a:bodyPr/>
                    <a:lstStyle/>
                    <a:p>
                      <a:pPr algn="ctr">
                        <a:spcAft>
                          <a:spcPts val="0"/>
                        </a:spcAft>
                      </a:pPr>
                      <a:r>
                        <a:rPr lang="en-US" sz="1200" dirty="0">
                          <a:solidFill>
                            <a:schemeClr val="tx1"/>
                          </a:solidFill>
                          <a:effectLst/>
                        </a:rPr>
                        <a:t>Cc</a:t>
                      </a:r>
                      <a:endParaRPr lang="en-US" sz="1200" dirty="0">
                        <a:solidFill>
                          <a:schemeClr val="tx1"/>
                        </a:solidFill>
                        <a:effectLst/>
                        <a:latin typeface="Calibri" panose="020F0502020204030204" pitchFamily="34" charset="0"/>
                        <a:ea typeface="PMingLiU"/>
                      </a:endParaRPr>
                    </a:p>
                  </a:txBody>
                  <a:tcPr marL="68580" marR="68580" marT="0" marB="0" anchor="b">
                    <a:solidFill>
                      <a:srgbClr val="92D050"/>
                    </a:solidFill>
                  </a:tcPr>
                </a:tc>
                <a:tc>
                  <a:txBody>
                    <a:bodyPr/>
                    <a:lstStyle/>
                    <a:p>
                      <a:pPr algn="ctr">
                        <a:spcAft>
                          <a:spcPts val="0"/>
                        </a:spcAft>
                      </a:pPr>
                      <a:r>
                        <a:rPr lang="en-US" altLang="zh-CN" sz="1200" dirty="0">
                          <a:solidFill>
                            <a:schemeClr val="tx1"/>
                          </a:solidFill>
                          <a:effectLst/>
                          <a:latin typeface="Calibri" panose="020F0502020204030204" pitchFamily="34" charset="0"/>
                          <a:ea typeface="PMingLiU"/>
                        </a:rPr>
                        <a:t>Action from SA</a:t>
                      </a:r>
                      <a:endParaRPr lang="en-US" sz="1200" dirty="0">
                        <a:solidFill>
                          <a:schemeClr val="tx1"/>
                        </a:solidFill>
                        <a:effectLst/>
                        <a:latin typeface="Calibri" panose="020F0502020204030204" pitchFamily="34" charset="0"/>
                        <a:ea typeface="PMingLiU"/>
                      </a:endParaRPr>
                    </a:p>
                  </a:txBody>
                  <a:tcPr marL="68580" marR="68580" marT="0" marB="0" anchor="b">
                    <a:solidFill>
                      <a:srgbClr val="92D050"/>
                    </a:solidFill>
                  </a:tcPr>
                </a:tc>
                <a:extLst>
                  <a:ext uri="{0D108BD9-81ED-4DB2-BD59-A6C34878D82A}">
                    <a16:rowId xmlns:a16="http://schemas.microsoft.com/office/drawing/2014/main" val="3003159646"/>
                  </a:ext>
                </a:extLst>
              </a:tr>
              <a:tr h="365760">
                <a:tc>
                  <a:txBody>
                    <a:bodyPr/>
                    <a:lstStyle/>
                    <a:p>
                      <a:pPr>
                        <a:spcAft>
                          <a:spcPts val="0"/>
                        </a:spcAft>
                      </a:pPr>
                      <a:r>
                        <a:rPr lang="en-US" altLang="zh-CN" sz="1200" dirty="0">
                          <a:effectLst/>
                        </a:rPr>
                        <a:t>SP-241040</a:t>
                      </a:r>
                      <a:endParaRPr lang="en-US" sz="1200" dirty="0">
                        <a:solidFill>
                          <a:schemeClr val="tx1"/>
                        </a:solidFill>
                        <a:effectLst/>
                        <a:highlight>
                          <a:srgbClr val="FFFF00"/>
                        </a:highlight>
                        <a:latin typeface="Calibri" panose="020F0502020204030204" pitchFamily="34" charset="0"/>
                        <a:ea typeface="PMingLiU"/>
                      </a:endParaRPr>
                    </a:p>
                  </a:txBody>
                  <a:tcPr marL="68580" marR="68580" marT="0" marB="0" anchor="b">
                    <a:solidFill>
                      <a:srgbClr val="92D050"/>
                    </a:solidFill>
                  </a:tcPr>
                </a:tc>
                <a:tc>
                  <a:txBody>
                    <a:bodyPr/>
                    <a:lstStyle/>
                    <a:p>
                      <a:pPr>
                        <a:spcAft>
                          <a:spcPts val="0"/>
                        </a:spcAft>
                      </a:pPr>
                      <a:r>
                        <a:rPr lang="fr-FR" sz="1200" dirty="0">
                          <a:effectLst/>
                          <a:latin typeface="Calibri" panose="020F0502020204030204" pitchFamily="34" charset="0"/>
                          <a:ea typeface="PMingLiU"/>
                        </a:rPr>
                        <a:t>S5-243811</a:t>
                      </a:r>
                      <a:endParaRPr lang="en-US" sz="1200" dirty="0">
                        <a:effectLst/>
                        <a:latin typeface="Calibri" panose="020F0502020204030204" pitchFamily="34" charset="0"/>
                        <a:ea typeface="PMingLiU"/>
                      </a:endParaRPr>
                    </a:p>
                  </a:txBody>
                  <a:tcPr marL="68580" marR="68580" marT="0" marB="0" anchor="b"/>
                </a:tc>
                <a:tc>
                  <a:txBody>
                    <a:bodyPr/>
                    <a:lstStyle/>
                    <a:p>
                      <a:pPr>
                        <a:spcAft>
                          <a:spcPts val="0"/>
                        </a:spcAft>
                      </a:pPr>
                      <a:r>
                        <a:rPr lang="en-US" sz="1200" dirty="0">
                          <a:effectLst/>
                        </a:rPr>
                        <a:t>LS reply to LS on Invitation to update the information in the IMT-2020 and beyond roadmap</a:t>
                      </a:r>
                      <a:endParaRPr lang="en-US" sz="1200" dirty="0">
                        <a:effectLst/>
                        <a:latin typeface="Calibri" panose="020F0502020204030204" pitchFamily="34" charset="0"/>
                        <a:ea typeface="PMingLiU"/>
                      </a:endParaRPr>
                    </a:p>
                  </a:txBody>
                  <a:tcPr marL="68580" marR="68580" marT="0" marB="0" anchor="b"/>
                </a:tc>
                <a:tc>
                  <a:txBody>
                    <a:bodyPr/>
                    <a:lstStyle/>
                    <a:p>
                      <a:pPr>
                        <a:spcAft>
                          <a:spcPts val="0"/>
                        </a:spcAft>
                      </a:pPr>
                      <a:r>
                        <a:rPr lang="en-US" sz="1200" dirty="0">
                          <a:effectLst/>
                        </a:rPr>
                        <a:t>LS out</a:t>
                      </a:r>
                      <a:endParaRPr lang="en-US" sz="1200" dirty="0">
                        <a:effectLst/>
                        <a:latin typeface="Calibri" panose="020F0502020204030204" pitchFamily="34" charset="0"/>
                        <a:ea typeface="PMingLiU"/>
                      </a:endParaRPr>
                    </a:p>
                  </a:txBody>
                  <a:tcPr marL="68580" marR="68580" marT="0" marB="0" anchor="b"/>
                </a:tc>
                <a:tc>
                  <a:txBody>
                    <a:bodyPr/>
                    <a:lstStyle/>
                    <a:p>
                      <a:pPr>
                        <a:spcAft>
                          <a:spcPts val="0"/>
                        </a:spcAft>
                      </a:pPr>
                      <a:r>
                        <a:rPr lang="en-US" sz="1200">
                          <a:effectLst/>
                        </a:rPr>
                        <a:t>Huawei</a:t>
                      </a:r>
                      <a:endParaRPr lang="en-US" sz="1200">
                        <a:effectLst/>
                        <a:latin typeface="Calibri" panose="020F0502020204030204" pitchFamily="34" charset="0"/>
                        <a:ea typeface="PMingLiU"/>
                      </a:endParaRPr>
                    </a:p>
                  </a:txBody>
                  <a:tcPr marL="68580" marR="68580" marT="0" marB="0" anchor="b"/>
                </a:tc>
                <a:tc>
                  <a:txBody>
                    <a:bodyPr/>
                    <a:lstStyle/>
                    <a:p>
                      <a:pPr>
                        <a:spcAft>
                          <a:spcPts val="0"/>
                        </a:spcAft>
                      </a:pPr>
                      <a:r>
                        <a:rPr lang="en-US" sz="1200" dirty="0">
                          <a:effectLst/>
                        </a:rPr>
                        <a:t>JCA IMT2020</a:t>
                      </a:r>
                      <a:endParaRPr lang="en-US" sz="1200" dirty="0">
                        <a:effectLst/>
                        <a:latin typeface="Calibri" panose="020F0502020204030204" pitchFamily="34" charset="0"/>
                        <a:ea typeface="PMingLiU"/>
                      </a:endParaRPr>
                    </a:p>
                  </a:txBody>
                  <a:tcPr marL="68580" marR="68580" marT="0" marB="0" anchor="b"/>
                </a:tc>
                <a:tc>
                  <a:txBody>
                    <a:bodyPr/>
                    <a:lstStyle/>
                    <a:p>
                      <a:pPr>
                        <a:spcAft>
                          <a:spcPts val="0"/>
                        </a:spcAft>
                      </a:pPr>
                      <a:r>
                        <a:rPr lang="en-US" sz="1200" dirty="0">
                          <a:effectLst/>
                        </a:rPr>
                        <a:t>SA</a:t>
                      </a:r>
                      <a:endParaRPr lang="en-US" sz="1200" dirty="0">
                        <a:effectLst/>
                        <a:latin typeface="Calibri" panose="020F0502020204030204" pitchFamily="34" charset="0"/>
                        <a:ea typeface="PMingLiU"/>
                      </a:endParaRPr>
                    </a:p>
                  </a:txBody>
                  <a:tcPr marL="68580" marR="68580" marT="0" marB="0" anchor="b"/>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altLang="zh-CN" sz="1200" dirty="0">
                          <a:effectLst/>
                          <a:latin typeface="Calibri" panose="020F0502020204030204" pitchFamily="34" charset="0"/>
                          <a:ea typeface="PMingLiU"/>
                        </a:rPr>
                        <a:t>No action requirements to SA</a:t>
                      </a:r>
                      <a:endParaRPr lang="en-US" sz="1200" dirty="0">
                        <a:effectLst/>
                        <a:latin typeface="Calibri" panose="020F0502020204030204" pitchFamily="34" charset="0"/>
                        <a:ea typeface="PMingLiU"/>
                      </a:endParaRPr>
                    </a:p>
                  </a:txBody>
                  <a:tcPr marL="68580" marR="68580" marT="0" marB="0" anchor="b"/>
                </a:tc>
                <a:extLst>
                  <a:ext uri="{0D108BD9-81ED-4DB2-BD59-A6C34878D82A}">
                    <a16:rowId xmlns:a16="http://schemas.microsoft.com/office/drawing/2014/main" val="3824035094"/>
                  </a:ext>
                </a:extLst>
              </a:tr>
              <a:tr h="365760">
                <a:tc>
                  <a:txBody>
                    <a:bodyPr/>
                    <a:lstStyle/>
                    <a:p>
                      <a:pPr>
                        <a:spcAft>
                          <a:spcPts val="0"/>
                        </a:spcAft>
                      </a:pPr>
                      <a:r>
                        <a:rPr lang="en-US" altLang="zh-CN" sz="1200" dirty="0">
                          <a:effectLst/>
                        </a:rPr>
                        <a:t>SP-241041</a:t>
                      </a:r>
                      <a:endParaRPr lang="en-US" sz="1200" dirty="0">
                        <a:solidFill>
                          <a:schemeClr val="tx1"/>
                        </a:solidFill>
                        <a:effectLst/>
                        <a:highlight>
                          <a:srgbClr val="FFFF00"/>
                        </a:highlight>
                        <a:latin typeface="Calibri" panose="020F0502020204030204" pitchFamily="34" charset="0"/>
                        <a:ea typeface="PMingLiU"/>
                      </a:endParaRPr>
                    </a:p>
                  </a:txBody>
                  <a:tcPr marL="68580" marR="68580" marT="0" marB="0" anchor="b">
                    <a:solidFill>
                      <a:srgbClr val="92D050"/>
                    </a:solidFill>
                  </a:tcPr>
                </a:tc>
                <a:tc>
                  <a:txBody>
                    <a:bodyPr/>
                    <a:lstStyle/>
                    <a:p>
                      <a:pPr>
                        <a:spcAft>
                          <a:spcPts val="0"/>
                        </a:spcAft>
                      </a:pPr>
                      <a:r>
                        <a:rPr lang="en-US" sz="1200" dirty="0">
                          <a:effectLst/>
                        </a:rPr>
                        <a:t>S5-243798</a:t>
                      </a:r>
                      <a:endParaRPr lang="en-US" sz="1200" dirty="0">
                        <a:effectLst/>
                        <a:latin typeface="Calibri" panose="020F0502020204030204" pitchFamily="34" charset="0"/>
                        <a:ea typeface="PMingLiU"/>
                      </a:endParaRPr>
                    </a:p>
                  </a:txBody>
                  <a:tcPr marL="68580" marR="68580" marT="0" marB="0" anchor="b"/>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altLang="zh-CN" sz="1200" dirty="0">
                          <a:effectLst/>
                        </a:rPr>
                        <a:t>LS reply on terminology definitions for AI-ML in NG-RAN</a:t>
                      </a:r>
                    </a:p>
                    <a:p>
                      <a:pPr>
                        <a:spcAft>
                          <a:spcPts val="0"/>
                        </a:spcAft>
                      </a:pPr>
                      <a:endParaRPr lang="en-US" sz="1200" dirty="0">
                        <a:effectLst/>
                        <a:latin typeface="Calibri" panose="020F0502020204030204" pitchFamily="34" charset="0"/>
                        <a:ea typeface="PMingLiU"/>
                      </a:endParaRPr>
                    </a:p>
                  </a:txBody>
                  <a:tcPr marL="68580" marR="68580" marT="0" marB="0" anchor="b"/>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rPr>
                        <a:t>LS out</a:t>
                      </a:r>
                      <a:endParaRPr kumimoji="0" lang="en-US" altLang="zh-CN" sz="1200" b="0" i="0" u="none" strike="noStrike" kern="1200" cap="none" spc="0" normalizeH="0" baseline="0" noProof="0" dirty="0">
                        <a:ln>
                          <a:noFill/>
                        </a:ln>
                        <a:solidFill>
                          <a:prstClr val="black"/>
                        </a:solidFill>
                        <a:effectLst/>
                        <a:uLnTx/>
                        <a:uFillTx/>
                        <a:latin typeface="Calibri" panose="020F0502020204030204" pitchFamily="34" charset="0"/>
                        <a:ea typeface="PMingLiU"/>
                        <a:cs typeface="+mn-cs"/>
                      </a:endParaRPr>
                    </a:p>
                  </a:txBody>
                  <a:tcPr marL="68580" marR="68580" marT="0" marB="0" anchor="b"/>
                </a:tc>
                <a:tc>
                  <a:txBody>
                    <a:bodyPr/>
                    <a:lstStyle/>
                    <a:p>
                      <a:pPr>
                        <a:spcAft>
                          <a:spcPts val="0"/>
                        </a:spcAft>
                      </a:pPr>
                      <a:r>
                        <a:rPr lang="en-US" sz="1200" dirty="0">
                          <a:effectLst/>
                        </a:rPr>
                        <a:t>NEC Corporation</a:t>
                      </a:r>
                      <a:endParaRPr lang="en-US" sz="1200" dirty="0">
                        <a:effectLst/>
                        <a:latin typeface="Calibri" panose="020F0502020204030204" pitchFamily="34" charset="0"/>
                        <a:ea typeface="PMingLiU"/>
                      </a:endParaRPr>
                    </a:p>
                  </a:txBody>
                  <a:tcPr marL="68580" marR="68580" marT="0" marB="0" anchor="b"/>
                </a:tc>
                <a:tc>
                  <a:txBody>
                    <a:bodyPr/>
                    <a:lstStyle/>
                    <a:p>
                      <a:pPr>
                        <a:spcAft>
                          <a:spcPts val="0"/>
                        </a:spcAft>
                      </a:pPr>
                      <a:r>
                        <a:rPr lang="en-US" sz="1200" dirty="0">
                          <a:effectLst/>
                        </a:rPr>
                        <a:t>RAN3, RAN2</a:t>
                      </a:r>
                      <a:endParaRPr lang="en-US" sz="1200" dirty="0">
                        <a:effectLst/>
                        <a:latin typeface="Calibri" panose="020F0502020204030204" pitchFamily="34" charset="0"/>
                        <a:ea typeface="PMingLiU"/>
                      </a:endParaRPr>
                    </a:p>
                  </a:txBody>
                  <a:tcPr marL="68580" marR="68580" marT="0" marB="0" anchor="b"/>
                </a:tc>
                <a:tc>
                  <a:txBody>
                    <a:bodyPr/>
                    <a:lstStyle/>
                    <a:p>
                      <a:pPr>
                        <a:spcAft>
                          <a:spcPts val="0"/>
                        </a:spcAft>
                      </a:pPr>
                      <a:r>
                        <a:rPr lang="en-US" sz="1200" dirty="0">
                          <a:effectLst/>
                        </a:rPr>
                        <a:t>RAN, RAN1, SA, SA2, SA6</a:t>
                      </a:r>
                      <a:endParaRPr lang="en-US" sz="1200" dirty="0">
                        <a:effectLst/>
                        <a:latin typeface="Calibri" panose="020F0502020204030204" pitchFamily="34" charset="0"/>
                        <a:ea typeface="PMingLiU"/>
                      </a:endParaRPr>
                    </a:p>
                  </a:txBody>
                  <a:tcPr marL="68580" marR="68580" marT="0" marB="0" anchor="b"/>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altLang="zh-CN" sz="1200" dirty="0">
                          <a:effectLst/>
                          <a:latin typeface="Calibri" panose="020F0502020204030204" pitchFamily="34" charset="0"/>
                          <a:ea typeface="PMingLiU"/>
                        </a:rPr>
                        <a:t>No action requirements to SA</a:t>
                      </a:r>
                      <a:endParaRPr lang="en-US" sz="1200" dirty="0">
                        <a:effectLst/>
                        <a:latin typeface="Calibri" panose="020F0502020204030204" pitchFamily="34" charset="0"/>
                        <a:ea typeface="PMingLiU"/>
                      </a:endParaRPr>
                    </a:p>
                  </a:txBody>
                  <a:tcPr marL="68580" marR="68580" marT="0" marB="0" anchor="b"/>
                </a:tc>
                <a:extLst>
                  <a:ext uri="{0D108BD9-81ED-4DB2-BD59-A6C34878D82A}">
                    <a16:rowId xmlns:a16="http://schemas.microsoft.com/office/drawing/2014/main" val="640877866"/>
                  </a:ext>
                </a:extLst>
              </a:tr>
              <a:tr h="365760">
                <a:tc>
                  <a:txBody>
                    <a:bodyPr/>
                    <a:lstStyle/>
                    <a:p>
                      <a:pPr>
                        <a:spcAft>
                          <a:spcPts val="0"/>
                        </a:spcAft>
                      </a:pPr>
                      <a:r>
                        <a:rPr lang="en-US" altLang="zh-CN" sz="1200" dirty="0">
                          <a:effectLst/>
                        </a:rPr>
                        <a:t>SP-241042</a:t>
                      </a:r>
                      <a:endParaRPr lang="en-US" sz="1200" dirty="0">
                        <a:solidFill>
                          <a:schemeClr val="tx1"/>
                        </a:solidFill>
                        <a:effectLst/>
                        <a:highlight>
                          <a:srgbClr val="FFFF00"/>
                        </a:highlight>
                        <a:latin typeface="Calibri" panose="020F0502020204030204" pitchFamily="34" charset="0"/>
                        <a:ea typeface="PMingLiU"/>
                      </a:endParaRPr>
                    </a:p>
                  </a:txBody>
                  <a:tcPr marL="68580" marR="68580" marT="0" marB="0" anchor="b">
                    <a:solidFill>
                      <a:srgbClr val="92D050"/>
                    </a:solidFill>
                  </a:tcPr>
                </a:tc>
                <a:tc>
                  <a:txBody>
                    <a:bodyPr/>
                    <a:lstStyle/>
                    <a:p>
                      <a:pPr>
                        <a:spcAft>
                          <a:spcPts val="0"/>
                        </a:spcAft>
                      </a:pPr>
                      <a:r>
                        <a:rPr lang="fr-FR" sz="1200" dirty="0">
                          <a:effectLst/>
                          <a:latin typeface="Calibri" panose="020F0502020204030204" pitchFamily="34" charset="0"/>
                          <a:ea typeface="PMingLiU"/>
                        </a:rPr>
                        <a:t>S</a:t>
                      </a:r>
                      <a:r>
                        <a:rPr lang="en-US" sz="1200" dirty="0">
                          <a:effectLst/>
                          <a:latin typeface="Calibri" panose="020F0502020204030204" pitchFamily="34" charset="0"/>
                          <a:ea typeface="PMingLiU"/>
                        </a:rPr>
                        <a:t>5-243813</a:t>
                      </a:r>
                    </a:p>
                  </a:txBody>
                  <a:tcPr marL="68580" marR="68580" marT="0" marB="0" anchor="b"/>
                </a:tc>
                <a:tc>
                  <a:txBody>
                    <a:bodyPr/>
                    <a:lstStyle/>
                    <a:p>
                      <a:pPr>
                        <a:spcAft>
                          <a:spcPts val="0"/>
                        </a:spcAft>
                      </a:pPr>
                      <a:r>
                        <a:rPr lang="en-US" altLang="zh-CN" sz="1200" dirty="0">
                          <a:effectLst/>
                        </a:rPr>
                        <a:t>LS reply to IETF Traffic Engineering Architecture and Signaling Working Group on A Realization of Network Slices for 5G Networks Using Current IP/MPLS Technologies</a:t>
                      </a:r>
                      <a:endParaRPr lang="en-US" sz="1200" dirty="0">
                        <a:effectLst/>
                        <a:latin typeface="Calibri" panose="020F0502020204030204" pitchFamily="34" charset="0"/>
                        <a:ea typeface="PMingLiU"/>
                      </a:endParaRPr>
                    </a:p>
                  </a:txBody>
                  <a:tcPr marL="68580" marR="68580" marT="0" marB="0" anchor="b"/>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rPr>
                        <a:t>LS out</a:t>
                      </a:r>
                      <a:endParaRPr kumimoji="0" lang="en-US" altLang="zh-CN" sz="1200" b="0" i="0" u="none" strike="noStrike" kern="1200" cap="none" spc="0" normalizeH="0" baseline="0" noProof="0" dirty="0">
                        <a:ln>
                          <a:noFill/>
                        </a:ln>
                        <a:solidFill>
                          <a:prstClr val="black"/>
                        </a:solidFill>
                        <a:effectLst/>
                        <a:uLnTx/>
                        <a:uFillTx/>
                        <a:latin typeface="Calibri" panose="020F0502020204030204" pitchFamily="34" charset="0"/>
                        <a:ea typeface="PMingLiU"/>
                        <a:cs typeface="+mn-cs"/>
                      </a:endParaRPr>
                    </a:p>
                  </a:txBody>
                  <a:tcPr marL="68580" marR="68580" marT="0" marB="0" anchor="b"/>
                </a:tc>
                <a:tc>
                  <a:txBody>
                    <a:bodyPr/>
                    <a:lstStyle/>
                    <a:p>
                      <a:pPr>
                        <a:spcAft>
                          <a:spcPts val="0"/>
                        </a:spcAft>
                      </a:pPr>
                      <a:r>
                        <a:rPr lang="en-US" sz="1200" dirty="0">
                          <a:effectLst/>
                        </a:rPr>
                        <a:t>Huawei</a:t>
                      </a:r>
                      <a:endParaRPr lang="en-US" sz="1200" dirty="0">
                        <a:effectLst/>
                        <a:latin typeface="Calibri" panose="020F0502020204030204" pitchFamily="34" charset="0"/>
                        <a:ea typeface="PMingLiU"/>
                      </a:endParaRPr>
                    </a:p>
                  </a:txBody>
                  <a:tcPr marL="68580" marR="68580" marT="0" marB="0" anchor="b"/>
                </a:tc>
                <a:tc>
                  <a:txBody>
                    <a:bodyPr/>
                    <a:lstStyle/>
                    <a:p>
                      <a:pPr>
                        <a:spcAft>
                          <a:spcPts val="0"/>
                        </a:spcAft>
                      </a:pPr>
                      <a:r>
                        <a:rPr lang="en-US" sz="1200" dirty="0">
                          <a:effectLst/>
                        </a:rPr>
                        <a:t>IETF TEAS WG</a:t>
                      </a:r>
                      <a:endParaRPr lang="en-US" sz="1200" dirty="0">
                        <a:effectLst/>
                        <a:latin typeface="Calibri" panose="020F0502020204030204" pitchFamily="34" charset="0"/>
                        <a:ea typeface="PMingLiU"/>
                      </a:endParaRPr>
                    </a:p>
                  </a:txBody>
                  <a:tcPr marL="68580" marR="68580" marT="0" marB="0" anchor="b"/>
                </a:tc>
                <a:tc>
                  <a:txBody>
                    <a:bodyPr/>
                    <a:lstStyle/>
                    <a:p>
                      <a:pPr>
                        <a:spcAft>
                          <a:spcPts val="0"/>
                        </a:spcAft>
                      </a:pPr>
                      <a:r>
                        <a:rPr lang="en-US" sz="1200" dirty="0">
                          <a:effectLst/>
                        </a:rPr>
                        <a:t>SA</a:t>
                      </a:r>
                      <a:endParaRPr lang="en-US" sz="1200" dirty="0">
                        <a:effectLst/>
                        <a:latin typeface="Calibri" panose="020F0502020204030204" pitchFamily="34" charset="0"/>
                        <a:ea typeface="PMingLiU"/>
                      </a:endParaRPr>
                    </a:p>
                  </a:txBody>
                  <a:tcPr marL="68580" marR="68580" marT="0" marB="0" anchor="b"/>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altLang="zh-CN" sz="1200" dirty="0">
                          <a:effectLst/>
                          <a:latin typeface="Calibri" panose="020F0502020204030204" pitchFamily="34" charset="0"/>
                          <a:ea typeface="PMingLiU"/>
                        </a:rPr>
                        <a:t>No action requirements to SA</a:t>
                      </a:r>
                      <a:endParaRPr lang="en-US" sz="1200" dirty="0">
                        <a:effectLst/>
                        <a:latin typeface="Calibri" panose="020F0502020204030204" pitchFamily="34" charset="0"/>
                        <a:ea typeface="PMingLiU"/>
                      </a:endParaRPr>
                    </a:p>
                  </a:txBody>
                  <a:tcPr marL="68580" marR="68580" marT="0" marB="0" anchor="b"/>
                </a:tc>
                <a:extLst>
                  <a:ext uri="{0D108BD9-81ED-4DB2-BD59-A6C34878D82A}">
                    <a16:rowId xmlns:a16="http://schemas.microsoft.com/office/drawing/2014/main" val="426129953"/>
                  </a:ext>
                </a:extLst>
              </a:tr>
              <a:tr h="365760">
                <a:tc>
                  <a:txBody>
                    <a:bodyPr/>
                    <a:lstStyle/>
                    <a:p>
                      <a:pPr>
                        <a:spcAft>
                          <a:spcPts val="0"/>
                        </a:spcAft>
                      </a:pPr>
                      <a:r>
                        <a:rPr lang="en-US" altLang="zh-CN" sz="1200" dirty="0">
                          <a:effectLst/>
                        </a:rPr>
                        <a:t>SP-241045</a:t>
                      </a:r>
                      <a:endParaRPr lang="en-US" sz="1200" dirty="0">
                        <a:solidFill>
                          <a:schemeClr val="tx1"/>
                        </a:solidFill>
                        <a:effectLst/>
                        <a:highlight>
                          <a:srgbClr val="FFFF00"/>
                        </a:highlight>
                        <a:latin typeface="Calibri" panose="020F0502020204030204" pitchFamily="34" charset="0"/>
                        <a:ea typeface="PMingLiU"/>
                      </a:endParaRPr>
                    </a:p>
                  </a:txBody>
                  <a:tcPr marL="68580" marR="68580" marT="0" marB="0" anchor="b">
                    <a:solidFill>
                      <a:srgbClr val="92D050"/>
                    </a:solidFill>
                  </a:tcPr>
                </a:tc>
                <a:tc>
                  <a:txBody>
                    <a:bodyPr/>
                    <a:lstStyle/>
                    <a:p>
                      <a:pPr>
                        <a:spcAft>
                          <a:spcPts val="0"/>
                        </a:spcAft>
                      </a:pPr>
                      <a:r>
                        <a:rPr lang="en-US" sz="1200" dirty="0">
                          <a:effectLst/>
                          <a:latin typeface="Calibri" panose="020F0502020204030204" pitchFamily="34" charset="0"/>
                          <a:ea typeface="PMingLiU"/>
                        </a:rPr>
                        <a:t>S5-243814</a:t>
                      </a:r>
                    </a:p>
                  </a:txBody>
                  <a:tcPr marL="68580" marR="68580" marT="0" marB="0" anchor="b"/>
                </a:tc>
                <a:tc>
                  <a:txBody>
                    <a:bodyPr/>
                    <a:lstStyle/>
                    <a:p>
                      <a:pPr>
                        <a:spcAft>
                          <a:spcPts val="0"/>
                        </a:spcAft>
                      </a:pPr>
                      <a:r>
                        <a:rPr lang="en-US" altLang="zh-CN" sz="1200" dirty="0">
                          <a:effectLst/>
                        </a:rPr>
                        <a:t>LS reply on Clarification on GST attribute Energy Efficiency</a:t>
                      </a:r>
                      <a:endParaRPr lang="en-US" sz="1200" dirty="0">
                        <a:effectLst/>
                        <a:latin typeface="Calibri" panose="020F0502020204030204" pitchFamily="34" charset="0"/>
                        <a:ea typeface="PMingLiU"/>
                      </a:endParaRPr>
                    </a:p>
                  </a:txBody>
                  <a:tcPr marL="68580" marR="68580" marT="0" marB="0" anchor="b"/>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rPr>
                        <a:t>LS out</a:t>
                      </a:r>
                      <a:endParaRPr kumimoji="0" lang="en-US" altLang="zh-CN" sz="1200" b="0" i="0" u="none" strike="noStrike" kern="1200" cap="none" spc="0" normalizeH="0" baseline="0" noProof="0" dirty="0">
                        <a:ln>
                          <a:noFill/>
                        </a:ln>
                        <a:solidFill>
                          <a:prstClr val="black"/>
                        </a:solidFill>
                        <a:effectLst/>
                        <a:uLnTx/>
                        <a:uFillTx/>
                        <a:latin typeface="Calibri" panose="020F0502020204030204" pitchFamily="34" charset="0"/>
                        <a:ea typeface="PMingLiU"/>
                        <a:cs typeface="+mn-cs"/>
                      </a:endParaRPr>
                    </a:p>
                  </a:txBody>
                  <a:tcPr marL="68580" marR="68580" marT="0" marB="0" anchor="b"/>
                </a:tc>
                <a:tc>
                  <a:txBody>
                    <a:bodyPr/>
                    <a:lstStyle/>
                    <a:p>
                      <a:pPr>
                        <a:spcAft>
                          <a:spcPts val="0"/>
                        </a:spcAft>
                      </a:pPr>
                      <a:r>
                        <a:rPr lang="en-US" sz="1200" dirty="0">
                          <a:effectLst/>
                        </a:rPr>
                        <a:t>Huawei</a:t>
                      </a:r>
                      <a:endParaRPr lang="en-US" sz="1200" dirty="0">
                        <a:effectLst/>
                        <a:latin typeface="Calibri" panose="020F0502020204030204" pitchFamily="34" charset="0"/>
                        <a:ea typeface="PMingLiU"/>
                      </a:endParaRPr>
                    </a:p>
                  </a:txBody>
                  <a:tcPr marL="68580" marR="68580" marT="0" marB="0" anchor="b"/>
                </a:tc>
                <a:tc>
                  <a:txBody>
                    <a:bodyPr/>
                    <a:lstStyle/>
                    <a:p>
                      <a:pPr>
                        <a:spcAft>
                          <a:spcPts val="0"/>
                        </a:spcAft>
                      </a:pPr>
                      <a:r>
                        <a:rPr lang="en-US" sz="1200" dirty="0">
                          <a:effectLst/>
                          <a:latin typeface="Calibri" panose="020F0502020204030204" pitchFamily="34" charset="0"/>
                          <a:ea typeface="PMingLiU"/>
                        </a:rPr>
                        <a:t>GSMA NRG</a:t>
                      </a:r>
                    </a:p>
                  </a:txBody>
                  <a:tcPr marL="68580" marR="68580" marT="0" marB="0" anchor="b"/>
                </a:tc>
                <a:tc>
                  <a:txBody>
                    <a:bodyPr/>
                    <a:lstStyle/>
                    <a:p>
                      <a:pPr>
                        <a:spcAft>
                          <a:spcPts val="0"/>
                        </a:spcAft>
                      </a:pPr>
                      <a:r>
                        <a:rPr lang="en-US" altLang="zh-CN" sz="1200" dirty="0">
                          <a:effectLst/>
                          <a:latin typeface="Calibri" panose="020F0502020204030204" pitchFamily="34" charset="0"/>
                          <a:ea typeface="PMingLiU"/>
                        </a:rPr>
                        <a:t>SA</a:t>
                      </a:r>
                      <a:endParaRPr lang="en-US" sz="1200" dirty="0">
                        <a:effectLst/>
                        <a:latin typeface="Calibri" panose="020F0502020204030204" pitchFamily="34" charset="0"/>
                        <a:ea typeface="PMingLiU"/>
                      </a:endParaRPr>
                    </a:p>
                  </a:txBody>
                  <a:tcPr marL="68580" marR="68580" marT="0" marB="0" anchor="b"/>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sz="1200" dirty="0">
                          <a:effectLst/>
                          <a:latin typeface="Calibri" panose="020F0502020204030204" pitchFamily="34" charset="0"/>
                          <a:ea typeface="PMingLiU"/>
                        </a:rPr>
                        <a:t>No action requirements to SA</a:t>
                      </a:r>
                    </a:p>
                  </a:txBody>
                  <a:tcPr marL="68580" marR="68580" marT="0" marB="0" anchor="b"/>
                </a:tc>
                <a:extLst>
                  <a:ext uri="{0D108BD9-81ED-4DB2-BD59-A6C34878D82A}">
                    <a16:rowId xmlns:a16="http://schemas.microsoft.com/office/drawing/2014/main" val="1290270165"/>
                  </a:ext>
                </a:extLst>
              </a:tr>
            </a:tbl>
          </a:graphicData>
        </a:graphic>
      </p:graphicFrame>
    </p:spTree>
    <p:extLst>
      <p:ext uri="{BB962C8B-B14F-4D97-AF65-F5344CB8AC3E}">
        <p14:creationId xmlns:p14="http://schemas.microsoft.com/office/powerpoint/2010/main" val="550894939"/>
      </p:ext>
    </p:extLst>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6F0A8F1F-BDBB-469A-84D5-2FE2C4B8CCE8}"/>
              </a:ext>
            </a:extLst>
          </p:cNvPr>
          <p:cNvSpPr>
            <a:spLocks noGrp="1"/>
          </p:cNvSpPr>
          <p:nvPr>
            <p:ph type="title"/>
          </p:nvPr>
        </p:nvSpPr>
        <p:spPr>
          <a:xfrm>
            <a:off x="609600" y="274638"/>
            <a:ext cx="9112251" cy="1143000"/>
          </a:xfrm>
        </p:spPr>
        <p:txBody>
          <a:bodyPr/>
          <a:lstStyle/>
          <a:p>
            <a:r>
              <a:rPr lang="en-US" altLang="zh-CN" sz="3600" dirty="0"/>
              <a:t>Rel-19 SA5 Summary Information in forge</a:t>
            </a:r>
            <a:endParaRPr lang="zh-CN" altLang="en-US" sz="3600" dirty="0"/>
          </a:p>
        </p:txBody>
      </p:sp>
      <p:sp>
        <p:nvSpPr>
          <p:cNvPr id="6" name="Rectangle 5">
            <a:extLst>
              <a:ext uri="{FF2B5EF4-FFF2-40B4-BE49-F238E27FC236}">
                <a16:creationId xmlns:a16="http://schemas.microsoft.com/office/drawing/2014/main" id="{FB1F1AF4-B542-49FE-9166-F13D4D1FA6D0}"/>
              </a:ext>
            </a:extLst>
          </p:cNvPr>
          <p:cNvSpPr/>
          <p:nvPr/>
        </p:nvSpPr>
        <p:spPr>
          <a:xfrm>
            <a:off x="476191" y="1417638"/>
            <a:ext cx="11239618" cy="4801314"/>
          </a:xfrm>
          <a:prstGeom prst="rect">
            <a:avLst/>
          </a:prstGeom>
        </p:spPr>
        <p:txBody>
          <a:bodyPr wrap="square">
            <a:spAutoFit/>
          </a:bodyPr>
          <a:lstStyle/>
          <a:p>
            <a:pPr marL="342900" indent="-342900">
              <a:buBlip>
                <a:blip r:embed="rId2"/>
              </a:buBlip>
            </a:pPr>
            <a:r>
              <a:rPr lang="en-US" altLang="zh-CN" sz="1800" dirty="0"/>
              <a:t>SA5 Rel-19 ongoing topics</a:t>
            </a:r>
            <a:endParaRPr lang="zh-CN" altLang="zh-CN" sz="1800" dirty="0"/>
          </a:p>
          <a:p>
            <a:pPr marL="950913" lvl="1" indent="-342900">
              <a:buBlip>
                <a:blip r:embed="rId2"/>
              </a:buBlip>
            </a:pPr>
            <a:r>
              <a:rPr lang="en-US" altLang="zh-CN" sz="1800" dirty="0"/>
              <a:t>Details of SA5 Rel-19 approved WIDs/SIDs : </a:t>
            </a:r>
            <a:br>
              <a:rPr lang="en-US" altLang="zh-CN" sz="1800" dirty="0"/>
            </a:br>
            <a:r>
              <a:rPr lang="en-US" altLang="zh-CN" sz="1800" dirty="0">
                <a:hlinkClick r:id="rId3">
                  <a:extLst>
                    <a:ext uri="{A12FA001-AC4F-418D-AE19-62706E023703}">
                      <ahyp:hlinkClr xmlns:ahyp="http://schemas.microsoft.com/office/drawing/2018/hyperlinkcolor" val="tx"/>
                    </a:ext>
                  </a:extLst>
                </a:hlinkClick>
              </a:rPr>
              <a:t>https://forge.3gpp.org/rep/sa5/MnS/-/wikis/SA5/Rel-19-Moderated-Topics</a:t>
            </a:r>
            <a:r>
              <a:rPr lang="en-US" altLang="zh-CN" sz="1800" dirty="0"/>
              <a:t> </a:t>
            </a:r>
            <a:endParaRPr lang="zh-CN" altLang="zh-CN" sz="1800" dirty="0"/>
          </a:p>
          <a:p>
            <a:pPr marL="342900" lvl="0" indent="-342900">
              <a:buBlip>
                <a:blip r:embed="rId2"/>
              </a:buBlip>
            </a:pPr>
            <a:endParaRPr lang="en-US" altLang="zh-CN" sz="1800" dirty="0"/>
          </a:p>
          <a:p>
            <a:pPr marL="342900" lvl="0" indent="-342900">
              <a:buBlip>
                <a:blip r:embed="rId2"/>
              </a:buBlip>
            </a:pPr>
            <a:r>
              <a:rPr lang="en-US" altLang="zh-CN" sz="1800" dirty="0"/>
              <a:t>Stage 3 forge links: </a:t>
            </a:r>
            <a:r>
              <a:rPr lang="en-US" altLang="zh-CN" sz="1800" dirty="0">
                <a:hlinkClick r:id="rId4">
                  <a:extLst>
                    <a:ext uri="{A12FA001-AC4F-418D-AE19-62706E023703}">
                      <ahyp:hlinkClr xmlns:ahyp="http://schemas.microsoft.com/office/drawing/2018/hyperlinkcolor" val="tx"/>
                    </a:ext>
                  </a:extLst>
                </a:hlinkClick>
              </a:rPr>
              <a:t>https://forge.3gpp.org/rep/sa5/MnS</a:t>
            </a:r>
            <a:endParaRPr lang="en-US" altLang="zh-CN" sz="1800" dirty="0"/>
          </a:p>
          <a:p>
            <a:pPr marL="950913" lvl="1" indent="-342900">
              <a:buBlip>
                <a:blip r:embed="rId2"/>
              </a:buBlip>
            </a:pPr>
            <a:r>
              <a:rPr lang="en-US" altLang="zh-CN" sz="1800" dirty="0"/>
              <a:t>Management and Orchestration APIs:</a:t>
            </a:r>
          </a:p>
          <a:p>
            <a:pPr marL="1560513" lvl="2" indent="-342900">
              <a:buBlip>
                <a:blip r:embed="rId2"/>
              </a:buBlip>
            </a:pPr>
            <a:r>
              <a:rPr lang="en-US" altLang="zh-CN" sz="1800" dirty="0" err="1"/>
              <a:t>OpenAPI</a:t>
            </a:r>
            <a:r>
              <a:rPr lang="en-US" altLang="zh-CN" sz="1800" dirty="0"/>
              <a:t> solution is captured in </a:t>
            </a:r>
            <a:r>
              <a:rPr lang="en-US" altLang="zh-CN" sz="1800" dirty="0">
                <a:hlinkClick r:id="rId5"/>
              </a:rPr>
              <a:t>https://forge.3gpp.org/rep/all/5G_APIs</a:t>
            </a:r>
            <a:r>
              <a:rPr lang="en-US" altLang="zh-CN" sz="1800" dirty="0"/>
              <a:t> (3GPP unified stage3 repository) and  </a:t>
            </a:r>
            <a:r>
              <a:rPr lang="en-US" altLang="zh-CN" sz="1800" dirty="0">
                <a:hlinkClick r:id="rId6"/>
              </a:rPr>
              <a:t>https://forge.3gpp.org/rep/sa5/MnS/-/tree/Rel-19/OpenAPI</a:t>
            </a:r>
            <a:r>
              <a:rPr lang="en-US" altLang="zh-CN" sz="1800" dirty="0"/>
              <a:t> (SA5 stage3 repository)</a:t>
            </a:r>
          </a:p>
          <a:p>
            <a:pPr marL="1560513" lvl="2" indent="-342900">
              <a:buBlip>
                <a:blip r:embed="rId2"/>
              </a:buBlip>
            </a:pPr>
            <a:r>
              <a:rPr lang="en-US" altLang="zh-CN" sz="1800" dirty="0"/>
              <a:t>YANG solution is captured in </a:t>
            </a:r>
            <a:r>
              <a:rPr lang="en-US" altLang="zh-CN" sz="1800" dirty="0">
                <a:hlinkClick r:id="rId7"/>
              </a:rPr>
              <a:t>https://forge.3gpp.org/rep/sa5/MnS/-/tree/Rel-19/yang-models</a:t>
            </a:r>
            <a:r>
              <a:rPr lang="en-US" altLang="zh-CN" sz="1800" dirty="0"/>
              <a:t> (SA5 stage3 repository)</a:t>
            </a:r>
          </a:p>
          <a:p>
            <a:pPr marL="950913" lvl="1" indent="-342900">
              <a:buBlip>
                <a:blip r:embed="rId2"/>
              </a:buBlip>
            </a:pPr>
            <a:r>
              <a:rPr lang="en-US" altLang="zh-CN" sz="1800" dirty="0"/>
              <a:t>Charging APIs: </a:t>
            </a:r>
          </a:p>
          <a:p>
            <a:pPr marL="1560513" lvl="2" indent="-342900">
              <a:buBlip>
                <a:blip r:embed="rId2"/>
              </a:buBlip>
            </a:pPr>
            <a:r>
              <a:rPr lang="en-US" altLang="zh-CN" sz="1800" dirty="0" err="1"/>
              <a:t>OpenAPI</a:t>
            </a:r>
            <a:r>
              <a:rPr lang="en-US" altLang="zh-CN" sz="1800" dirty="0"/>
              <a:t> solution to be captured in </a:t>
            </a:r>
            <a:r>
              <a:rPr lang="en-US" altLang="zh-CN" sz="1800" dirty="0">
                <a:hlinkClick r:id="rId5"/>
              </a:rPr>
              <a:t>https://forge.3gpp.org/rep/all/5G_APIs</a:t>
            </a:r>
            <a:r>
              <a:rPr lang="en-US" altLang="zh-CN" sz="1800" dirty="0"/>
              <a:t> (3GPP unified stage3 repository) and  </a:t>
            </a:r>
            <a:r>
              <a:rPr lang="en-US" altLang="zh-CN" sz="1800" dirty="0">
                <a:hlinkClick r:id="rId8"/>
              </a:rPr>
              <a:t>https://forge.3gpp.org/rep/sa5/CH/-/tree/Rel-19/OpenAPI</a:t>
            </a:r>
            <a:r>
              <a:rPr lang="en-US" altLang="zh-CN" sz="1800" dirty="0"/>
              <a:t> (SA5 stage3 repository)</a:t>
            </a:r>
          </a:p>
          <a:p>
            <a:pPr marL="1560513" lvl="2" indent="-342900">
              <a:buBlip>
                <a:blip r:embed="rId2"/>
              </a:buBlip>
            </a:pPr>
            <a:r>
              <a:rPr lang="en-US" altLang="zh-CN" sz="1800" dirty="0"/>
              <a:t>ASN.1 solution to be captured in </a:t>
            </a:r>
            <a:r>
              <a:rPr lang="en-US" altLang="zh-CN" sz="1800" dirty="0">
                <a:hlinkClick r:id="rId9"/>
              </a:rPr>
              <a:t>https://forge.3gpp.org/rep/sa5/CH/-/tree/Rel-19/</a:t>
            </a:r>
            <a:r>
              <a:rPr lang="en-US" altLang="zh-CN" sz="1800" dirty="0"/>
              <a:t> (SA5 stage3 repository)</a:t>
            </a:r>
            <a:endParaRPr lang="en-US" altLang="zh-CN" sz="1200" dirty="0"/>
          </a:p>
        </p:txBody>
      </p:sp>
    </p:spTree>
    <p:extLst>
      <p:ext uri="{BB962C8B-B14F-4D97-AF65-F5344CB8AC3E}">
        <p14:creationId xmlns:p14="http://schemas.microsoft.com/office/powerpoint/2010/main" val="33221140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0805" y="494278"/>
            <a:ext cx="9112251" cy="1143000"/>
          </a:xfrm>
        </p:spPr>
        <p:txBody>
          <a:bodyPr/>
          <a:lstStyle/>
          <a:p>
            <a:r>
              <a:rPr lang="sv-SE" sz="3600" dirty="0"/>
              <a:t>TRs / TSs to SA#105 for information/approval</a:t>
            </a:r>
            <a:br>
              <a:rPr lang="sv-SE" sz="3600" dirty="0"/>
            </a:br>
            <a:endParaRPr lang="sv-SE" sz="3600" dirty="0"/>
          </a:p>
        </p:txBody>
      </p:sp>
      <p:graphicFrame>
        <p:nvGraphicFramePr>
          <p:cNvPr id="5" name="Table Placeholder 4"/>
          <p:cNvGraphicFramePr>
            <a:graphicFrameLocks noGrp="1"/>
          </p:cNvGraphicFramePr>
          <p:nvPr>
            <p:ph type="tbl" idx="1"/>
            <p:extLst>
              <p:ext uri="{D42A27DB-BD31-4B8C-83A1-F6EECF244321}">
                <p14:modId xmlns:p14="http://schemas.microsoft.com/office/powerpoint/2010/main" val="3547588126"/>
              </p:ext>
            </p:extLst>
          </p:nvPr>
        </p:nvGraphicFramePr>
        <p:xfrm>
          <a:off x="207264" y="1120195"/>
          <a:ext cx="11643360" cy="4786407"/>
        </p:xfrm>
        <a:graphic>
          <a:graphicData uri="http://schemas.openxmlformats.org/drawingml/2006/table">
            <a:tbl>
              <a:tblPr firstRow="1" bandRow="1">
                <a:tableStyleId>{5C22544A-7EE6-4342-B048-85BDC9FD1C3A}</a:tableStyleId>
              </a:tblPr>
              <a:tblGrid>
                <a:gridCol w="1347642">
                  <a:extLst>
                    <a:ext uri="{9D8B030D-6E8A-4147-A177-3AD203B41FA5}">
                      <a16:colId xmlns:a16="http://schemas.microsoft.com/office/drawing/2014/main" val="570476699"/>
                    </a:ext>
                  </a:extLst>
                </a:gridCol>
                <a:gridCol w="8015814">
                  <a:extLst>
                    <a:ext uri="{9D8B030D-6E8A-4147-A177-3AD203B41FA5}">
                      <a16:colId xmlns:a16="http://schemas.microsoft.com/office/drawing/2014/main" val="2618836924"/>
                    </a:ext>
                  </a:extLst>
                </a:gridCol>
                <a:gridCol w="2279904">
                  <a:extLst>
                    <a:ext uri="{9D8B030D-6E8A-4147-A177-3AD203B41FA5}">
                      <a16:colId xmlns:a16="http://schemas.microsoft.com/office/drawing/2014/main" val="3016348962"/>
                    </a:ext>
                  </a:extLst>
                </a:gridCol>
              </a:tblGrid>
              <a:tr h="275789">
                <a:tc>
                  <a:txBody>
                    <a:bodyPr/>
                    <a:lstStyle/>
                    <a:p>
                      <a:pPr algn="ctr">
                        <a:spcAft>
                          <a:spcPts val="0"/>
                        </a:spcAft>
                      </a:pPr>
                      <a:r>
                        <a:rPr lang="sv-SE" sz="1600" b="1" kern="1200" dirty="0">
                          <a:solidFill>
                            <a:schemeClr val="tx1"/>
                          </a:solidFill>
                          <a:effectLst/>
                          <a:latin typeface="+mn-lt"/>
                          <a:ea typeface="+mn-ea"/>
                          <a:cs typeface="+mn-cs"/>
                        </a:rPr>
                        <a:t>Tdoc</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spcAft>
                          <a:spcPts val="0"/>
                        </a:spcAft>
                      </a:pPr>
                      <a:r>
                        <a:rPr lang="sv-SE" sz="1600" b="1" kern="1200" dirty="0" err="1">
                          <a:solidFill>
                            <a:schemeClr val="tx1"/>
                          </a:solidFill>
                          <a:effectLst/>
                          <a:latin typeface="+mn-lt"/>
                          <a:ea typeface="+mn-ea"/>
                          <a:cs typeface="+mn-cs"/>
                        </a:rPr>
                        <a:t>Title</a:t>
                      </a:r>
                      <a:endParaRPr lang="sv-SE" sz="1600" b="1" kern="1200" dirty="0">
                        <a:solidFill>
                          <a:schemeClr val="tx1"/>
                        </a:solidFill>
                        <a:effectLst/>
                        <a:latin typeface="+mn-lt"/>
                        <a:ea typeface="+mn-ea"/>
                        <a:cs typeface="+mn-cs"/>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spcAft>
                          <a:spcPts val="0"/>
                        </a:spcAft>
                      </a:pPr>
                      <a:r>
                        <a:rPr lang="sv-SE" sz="1600" b="1" kern="1200" dirty="0">
                          <a:solidFill>
                            <a:schemeClr val="tx1"/>
                          </a:solidFill>
                          <a:effectLst/>
                          <a:latin typeface="+mn-lt"/>
                          <a:ea typeface="+mn-ea"/>
                          <a:cs typeface="+mn-cs"/>
                        </a:rPr>
                        <a:t>For</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4283687663"/>
                  </a:ext>
                </a:extLst>
              </a:tr>
              <a:tr h="163508">
                <a:tc>
                  <a:txBody>
                    <a:bodyPr/>
                    <a:lstStyle/>
                    <a:p>
                      <a:pPr algn="ctr" fontAlgn="t"/>
                      <a:r>
                        <a:rPr lang="en-US" altLang="zh-CN" sz="1400" b="0" i="0" u="none" strike="noStrike" kern="1200" dirty="0">
                          <a:solidFill>
                            <a:srgbClr val="000000"/>
                          </a:solidFill>
                          <a:effectLst/>
                          <a:latin typeface="+mn-lt"/>
                          <a:ea typeface="+mn-ea"/>
                          <a:cs typeface="+mn-cs"/>
                        </a:rPr>
                        <a:t>SP-241127</a:t>
                      </a:r>
                      <a:endParaRPr lang="en-US" sz="1400" b="0" i="0" u="none" strike="noStrike" dirty="0">
                        <a:solidFill>
                          <a:srgbClr val="000000"/>
                        </a:solidFill>
                        <a:effectLst/>
                        <a:highlight>
                          <a:srgbClr val="FFFF00"/>
                        </a:highlight>
                        <a:latin typeface="+mn-lt"/>
                        <a:ea typeface="宋体" panose="02010600030101010101" pitchFamily="2" charset="-122"/>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1219170" rtl="0" eaLnBrk="1" fontAlgn="t" latinLnBrk="0" hangingPunct="1"/>
                      <a:r>
                        <a:rPr lang="en-US" altLang="zh-CN" sz="1400" b="0" i="0" u="none" strike="noStrike" kern="1200" dirty="0">
                          <a:solidFill>
                            <a:srgbClr val="000000"/>
                          </a:solidFill>
                          <a:effectLst/>
                          <a:latin typeface="+mn-lt"/>
                          <a:ea typeface="+mn-ea"/>
                          <a:cs typeface="+mn-cs"/>
                        </a:rPr>
                        <a:t>Presentation of Report to TSG: </a:t>
                      </a:r>
                      <a:r>
                        <a:rPr lang="en-US" altLang="zh-CN" sz="1400" b="0" i="0" u="none" strike="noStrike" kern="1200" dirty="0">
                          <a:solidFill>
                            <a:srgbClr val="0000FF"/>
                          </a:solidFill>
                          <a:effectLst/>
                          <a:latin typeface="+mn-lt"/>
                          <a:ea typeface="+mn-ea"/>
                          <a:cs typeface="+mn-cs"/>
                        </a:rPr>
                        <a:t>TR 28.872 Study on Management of planned configurations</a:t>
                      </a:r>
                      <a:r>
                        <a:rPr lang="en-US" altLang="zh-CN" sz="1400" b="0" i="0" u="none" strike="noStrike" kern="1200" dirty="0">
                          <a:solidFill>
                            <a:srgbClr val="000000"/>
                          </a:solidFill>
                          <a:effectLst/>
                          <a:latin typeface="+mn-lt"/>
                          <a:ea typeface="+mn-ea"/>
                          <a:cs typeface="+mn-cs"/>
                        </a:rPr>
                        <a:t>, Version 1.0.0 </a:t>
                      </a:r>
                      <a:endParaRPr lang="en-US" altLang="zh-CN" sz="1400" b="0" i="0" u="none" strike="noStrike" kern="1200" dirty="0">
                        <a:solidFill>
                          <a:srgbClr val="000000"/>
                        </a:solidFill>
                        <a:effectLst/>
                        <a:latin typeface="+mn-lt"/>
                        <a:ea typeface="宋体" panose="02010600030101010101" pitchFamily="2" charset="-122"/>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altLang="zh-CN" sz="1400" b="0" i="0" u="none" strike="noStrike" kern="1200" dirty="0">
                          <a:solidFill>
                            <a:srgbClr val="000000"/>
                          </a:solidFill>
                          <a:effectLst/>
                          <a:latin typeface="+mn-lt"/>
                          <a:ea typeface="+mn-ea"/>
                          <a:cs typeface="+mn-cs"/>
                        </a:rPr>
                        <a:t>for Information and Approval</a:t>
                      </a:r>
                      <a:endParaRPr lang="en-US" sz="1400" b="0" i="0" u="none" strike="noStrike" kern="1200" dirty="0">
                        <a:solidFill>
                          <a:srgbClr val="000000"/>
                        </a:solidFill>
                        <a:effectLst/>
                        <a:latin typeface="+mn-lt"/>
                        <a:ea typeface="宋体"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85156483"/>
                  </a:ext>
                </a:extLst>
              </a:tr>
              <a:tr h="163508">
                <a:tc>
                  <a:txBody>
                    <a:bodyPr/>
                    <a:lstStyle/>
                    <a:p>
                      <a:pPr algn="ctr" fontAlgn="t"/>
                      <a:r>
                        <a:rPr lang="en-US" altLang="zh-CN" sz="1400" b="0" i="0" u="none" strike="noStrike" kern="1200" dirty="0">
                          <a:solidFill>
                            <a:srgbClr val="000000"/>
                          </a:solidFill>
                          <a:effectLst/>
                          <a:latin typeface="+mn-lt"/>
                          <a:ea typeface="+mn-ea"/>
                          <a:cs typeface="+mn-cs"/>
                        </a:rPr>
                        <a:t>SP-241133</a:t>
                      </a:r>
                      <a:endParaRPr lang="en-US" sz="1400" b="0" i="0" u="none" strike="noStrike" dirty="0">
                        <a:solidFill>
                          <a:srgbClr val="000000"/>
                        </a:solidFill>
                        <a:effectLst/>
                        <a:highlight>
                          <a:srgbClr val="FFFF00"/>
                        </a:highlight>
                        <a:latin typeface="+mn-lt"/>
                        <a:ea typeface="宋体" panose="02010600030101010101" pitchFamily="2" charset="-122"/>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altLang="zh-CN" sz="1400" b="0" i="0" u="none" strike="noStrike" kern="1200" dirty="0">
                          <a:solidFill>
                            <a:srgbClr val="000000"/>
                          </a:solidFill>
                          <a:effectLst/>
                          <a:latin typeface="+mn-lt"/>
                          <a:ea typeface="+mn-ea"/>
                          <a:cs typeface="+mn-cs"/>
                        </a:rPr>
                        <a:t>Presentation of Report to TSG: </a:t>
                      </a:r>
                      <a:r>
                        <a:rPr lang="en-US" altLang="zh-CN" sz="1400" b="0" i="0" u="none" strike="noStrike" kern="1200" dirty="0">
                          <a:solidFill>
                            <a:srgbClr val="0000FF"/>
                          </a:solidFill>
                          <a:effectLst/>
                          <a:latin typeface="+mn-lt"/>
                          <a:ea typeface="+mn-ea"/>
                          <a:cs typeface="+mn-cs"/>
                        </a:rPr>
                        <a:t>TR 28.873 Study on data management, subscriptions and reporting</a:t>
                      </a:r>
                      <a:r>
                        <a:rPr lang="en-US" altLang="zh-CN" sz="1400" b="0" i="0" u="none" strike="noStrike" kern="1200" dirty="0">
                          <a:solidFill>
                            <a:srgbClr val="000000"/>
                          </a:solidFill>
                          <a:effectLst/>
                          <a:latin typeface="+mn-lt"/>
                          <a:ea typeface="+mn-ea"/>
                          <a:cs typeface="+mn-cs"/>
                        </a:rPr>
                        <a:t>, Version 1.0.0</a:t>
                      </a:r>
                      <a:endParaRPr lang="en-US" altLang="zh-CN" sz="1400" b="0" i="0" u="none" strike="noStrike" kern="1200" dirty="0">
                        <a:solidFill>
                          <a:srgbClr val="000000"/>
                        </a:solidFill>
                        <a:effectLst/>
                        <a:latin typeface="+mn-lt"/>
                        <a:ea typeface="宋体" panose="02010600030101010101" pitchFamily="2" charset="-122"/>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1219170" rtl="0" eaLnBrk="1" fontAlgn="t" latinLnBrk="0" hangingPunct="1"/>
                      <a:r>
                        <a:rPr lang="en-US" altLang="zh-CN" sz="1400" b="0" i="0" u="none" strike="noStrike" kern="1200" dirty="0">
                          <a:solidFill>
                            <a:srgbClr val="000000"/>
                          </a:solidFill>
                          <a:effectLst/>
                          <a:latin typeface="+mn-lt"/>
                          <a:ea typeface="+mn-ea"/>
                          <a:cs typeface="+mn-cs"/>
                        </a:rPr>
                        <a:t>for Information and Approval</a:t>
                      </a:r>
                      <a:endParaRPr lang="en-US" sz="1400" b="0" i="0" u="none" strike="noStrike" kern="1200" dirty="0">
                        <a:solidFill>
                          <a:srgbClr val="000000"/>
                        </a:solidFill>
                        <a:effectLst/>
                        <a:latin typeface="+mn-lt"/>
                        <a:ea typeface="宋体"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40632457"/>
                  </a:ext>
                </a:extLst>
              </a:tr>
              <a:tr h="163508">
                <a:tc>
                  <a:txBody>
                    <a:bodyPr/>
                    <a:lstStyle/>
                    <a:p>
                      <a:pPr algn="ctr" fontAlgn="t"/>
                      <a:r>
                        <a:rPr lang="en-US" altLang="zh-CN" sz="1400" b="0" i="0" u="none" strike="noStrike" kern="1200" dirty="0">
                          <a:solidFill>
                            <a:srgbClr val="000000"/>
                          </a:solidFill>
                          <a:effectLst/>
                          <a:latin typeface="+mn-lt"/>
                          <a:ea typeface="+mn-ea"/>
                          <a:cs typeface="+mn-cs"/>
                        </a:rPr>
                        <a:t>SP-241135</a:t>
                      </a:r>
                      <a:endParaRPr lang="en-US" sz="1400" b="0" i="0" u="none" strike="noStrike" dirty="0">
                        <a:solidFill>
                          <a:srgbClr val="000000"/>
                        </a:solidFill>
                        <a:effectLst/>
                        <a:highlight>
                          <a:srgbClr val="FFFF00"/>
                        </a:highlight>
                        <a:latin typeface="+mn-lt"/>
                        <a:ea typeface="宋体" panose="02010600030101010101" pitchFamily="2" charset="-122"/>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1219170" rtl="0" eaLnBrk="1" fontAlgn="t" latinLnBrk="0" hangingPunct="1"/>
                      <a:r>
                        <a:rPr lang="en-US" altLang="zh-CN" sz="1400" b="0" i="0" u="none" strike="noStrike" kern="1200" dirty="0">
                          <a:solidFill>
                            <a:srgbClr val="000000"/>
                          </a:solidFill>
                          <a:effectLst/>
                          <a:latin typeface="+mn-lt"/>
                          <a:ea typeface="+mn-ea"/>
                          <a:cs typeface="+mn-cs"/>
                        </a:rPr>
                        <a:t>Presentation of Report to TSG: </a:t>
                      </a:r>
                      <a:r>
                        <a:rPr lang="en-US" altLang="zh-CN" sz="1400" b="0" i="0" u="none" strike="noStrike" kern="1200" dirty="0">
                          <a:solidFill>
                            <a:srgbClr val="0000FF"/>
                          </a:solidFill>
                          <a:effectLst/>
                          <a:latin typeface="+mn-lt"/>
                          <a:ea typeface="+mn-ea"/>
                          <a:cs typeface="+mn-cs"/>
                        </a:rPr>
                        <a:t>TR 28.877 Study on Enhancement of the management aspects related to Network Data Analytics Functions (NWDAF) Phase 2</a:t>
                      </a:r>
                      <a:r>
                        <a:rPr lang="en-US" altLang="zh-CN" sz="1400" b="0" i="0" u="none" strike="noStrike" kern="1200" dirty="0">
                          <a:solidFill>
                            <a:srgbClr val="000000"/>
                          </a:solidFill>
                          <a:effectLst/>
                          <a:latin typeface="+mn-lt"/>
                          <a:ea typeface="+mn-ea"/>
                          <a:cs typeface="+mn-cs"/>
                        </a:rPr>
                        <a:t>, Version 1.0.0 </a:t>
                      </a:r>
                      <a:endParaRPr lang="en-US" altLang="zh-CN" sz="1400" b="0" i="0" u="none" strike="noStrike" kern="1200" dirty="0">
                        <a:solidFill>
                          <a:srgbClr val="000000"/>
                        </a:solidFill>
                        <a:effectLst/>
                        <a:latin typeface="+mn-lt"/>
                        <a:ea typeface="宋体" panose="02010600030101010101" pitchFamily="2" charset="-122"/>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1219170" rtl="0" eaLnBrk="1" fontAlgn="t" latinLnBrk="0" hangingPunct="1"/>
                      <a:r>
                        <a:rPr lang="en-US" altLang="zh-CN" sz="1400" b="0" i="0" u="none" strike="noStrike" kern="1200" dirty="0">
                          <a:solidFill>
                            <a:srgbClr val="000000"/>
                          </a:solidFill>
                          <a:effectLst/>
                          <a:latin typeface="+mn-lt"/>
                          <a:ea typeface="+mn-ea"/>
                          <a:cs typeface="+mn-cs"/>
                        </a:rPr>
                        <a:t>for Information and Approval</a:t>
                      </a:r>
                      <a:endParaRPr lang="en-US" sz="1400" b="0" i="0" u="none" strike="noStrike" kern="1200" dirty="0">
                        <a:solidFill>
                          <a:srgbClr val="000000"/>
                        </a:solidFill>
                        <a:effectLst/>
                        <a:latin typeface="+mn-lt"/>
                        <a:ea typeface="宋体"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96608218"/>
                  </a:ext>
                </a:extLst>
              </a:tr>
              <a:tr h="163508">
                <a:tc>
                  <a:txBody>
                    <a:bodyPr/>
                    <a:lstStyle/>
                    <a:p>
                      <a:pPr algn="ctr" fontAlgn="t"/>
                      <a:r>
                        <a:rPr lang="en-US" altLang="zh-CN" sz="1400" b="0" i="0" u="none" strike="noStrike" kern="1200" dirty="0">
                          <a:solidFill>
                            <a:srgbClr val="000000"/>
                          </a:solidFill>
                          <a:effectLst/>
                          <a:latin typeface="+mn-lt"/>
                          <a:ea typeface="+mn-ea"/>
                          <a:cs typeface="+mn-cs"/>
                        </a:rPr>
                        <a:t>SP-241128</a:t>
                      </a:r>
                      <a:endParaRPr lang="en-US" sz="1400" b="0" i="0" u="none" strike="noStrike" dirty="0">
                        <a:solidFill>
                          <a:srgbClr val="000000"/>
                        </a:solidFill>
                        <a:effectLst/>
                        <a:highlight>
                          <a:srgbClr val="FFFF00"/>
                        </a:highlight>
                        <a:latin typeface="+mn-lt"/>
                        <a:ea typeface="宋体" panose="02010600030101010101" pitchFamily="2" charset="-122"/>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1219170" rtl="0" eaLnBrk="1" fontAlgn="t" latinLnBrk="0" hangingPunct="1"/>
                      <a:r>
                        <a:rPr lang="en-US" altLang="zh-CN" sz="1400" b="0" i="0" u="none" strike="noStrike" kern="1200" dirty="0">
                          <a:solidFill>
                            <a:srgbClr val="000000"/>
                          </a:solidFill>
                          <a:effectLst/>
                          <a:latin typeface="+mn-lt"/>
                          <a:ea typeface="+mn-ea"/>
                          <a:cs typeface="+mn-cs"/>
                        </a:rPr>
                        <a:t>Presentation of Report to TSG: </a:t>
                      </a:r>
                      <a:r>
                        <a:rPr lang="en-US" altLang="zh-CN" sz="1400" b="0" i="0" u="none" strike="noStrike" kern="1200" dirty="0">
                          <a:solidFill>
                            <a:srgbClr val="0000FF"/>
                          </a:solidFill>
                          <a:effectLst/>
                          <a:latin typeface="+mn-lt"/>
                          <a:ea typeface="+mn-ea"/>
                          <a:cs typeface="+mn-cs"/>
                        </a:rPr>
                        <a:t>TR 28.915 Study on management aspect of Network Digital Twin</a:t>
                      </a:r>
                      <a:r>
                        <a:rPr lang="en-US" altLang="zh-CN" sz="1400" b="0" i="0" u="none" strike="noStrike" kern="1200" dirty="0">
                          <a:solidFill>
                            <a:srgbClr val="000000"/>
                          </a:solidFill>
                          <a:effectLst/>
                          <a:latin typeface="+mn-lt"/>
                          <a:ea typeface="+mn-ea"/>
                          <a:cs typeface="+mn-cs"/>
                        </a:rPr>
                        <a:t>, Version 1.0.0 </a:t>
                      </a:r>
                      <a:endParaRPr lang="en-US" altLang="zh-CN" sz="1400" b="0" i="0" u="none" strike="noStrike" kern="1200" dirty="0">
                        <a:solidFill>
                          <a:srgbClr val="000000"/>
                        </a:solidFill>
                        <a:effectLst/>
                        <a:latin typeface="+mn-lt"/>
                        <a:ea typeface="宋体" panose="02010600030101010101" pitchFamily="2" charset="-122"/>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1219170" rtl="0" eaLnBrk="1" fontAlgn="t" latinLnBrk="0" hangingPunct="1"/>
                      <a:r>
                        <a:rPr lang="en-US" altLang="zh-CN" sz="1400" b="0" i="0" u="none" strike="noStrike" kern="1200" dirty="0">
                          <a:solidFill>
                            <a:srgbClr val="000000"/>
                          </a:solidFill>
                          <a:effectLst/>
                          <a:latin typeface="+mn-lt"/>
                          <a:ea typeface="+mn-ea"/>
                          <a:cs typeface="+mn-cs"/>
                        </a:rPr>
                        <a:t>for Information</a:t>
                      </a:r>
                      <a:endParaRPr lang="en-US" sz="1400" b="0" i="0" u="none" strike="noStrike" kern="1200" dirty="0">
                        <a:solidFill>
                          <a:srgbClr val="000000"/>
                        </a:solidFill>
                        <a:effectLst/>
                        <a:latin typeface="+mn-lt"/>
                        <a:ea typeface="宋体"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09499145"/>
                  </a:ext>
                </a:extLst>
              </a:tr>
              <a:tr h="163508">
                <a:tc>
                  <a:txBody>
                    <a:bodyPr/>
                    <a:lstStyle/>
                    <a:p>
                      <a:pPr algn="ctr" fontAlgn="t"/>
                      <a:r>
                        <a:rPr lang="en-US" altLang="zh-CN" sz="1400" b="0" i="0" u="none" strike="noStrike" kern="1200" dirty="0">
                          <a:solidFill>
                            <a:srgbClr val="000000"/>
                          </a:solidFill>
                          <a:effectLst/>
                          <a:latin typeface="+mn-lt"/>
                          <a:ea typeface="+mn-ea"/>
                          <a:cs typeface="+mn-cs"/>
                        </a:rPr>
                        <a:t>SP-241129</a:t>
                      </a:r>
                      <a:endParaRPr lang="en-US" sz="1400" b="0" i="0" u="none" strike="noStrike" dirty="0">
                        <a:solidFill>
                          <a:srgbClr val="000000"/>
                        </a:solidFill>
                        <a:effectLst/>
                        <a:highlight>
                          <a:srgbClr val="FFFF00"/>
                        </a:highlight>
                        <a:latin typeface="+mn-lt"/>
                        <a:ea typeface="宋体" panose="02010600030101010101" pitchFamily="2" charset="-122"/>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1219170" rtl="0" eaLnBrk="1" fontAlgn="t" latinLnBrk="0" hangingPunct="1"/>
                      <a:r>
                        <a:rPr lang="en-US" altLang="zh-CN" sz="1400" b="0" i="0" u="none" strike="noStrike" kern="1200" dirty="0">
                          <a:solidFill>
                            <a:srgbClr val="000000"/>
                          </a:solidFill>
                          <a:effectLst/>
                          <a:latin typeface="+mn-lt"/>
                          <a:ea typeface="+mn-ea"/>
                          <a:cs typeface="+mn-cs"/>
                        </a:rPr>
                        <a:t>Presentation of Report to TSG: </a:t>
                      </a:r>
                      <a:r>
                        <a:rPr lang="en-US" altLang="zh-CN" sz="1400" b="0" i="0" u="none" strike="noStrike" kern="1200" dirty="0">
                          <a:solidFill>
                            <a:srgbClr val="0000FF"/>
                          </a:solidFill>
                          <a:effectLst/>
                          <a:latin typeface="+mn-lt"/>
                          <a:ea typeface="+mn-ea"/>
                          <a:cs typeface="+mn-cs"/>
                        </a:rPr>
                        <a:t>TR 28.869 Study on Cloud Aspects of Management and Orchestration</a:t>
                      </a:r>
                      <a:r>
                        <a:rPr lang="en-US" altLang="zh-CN" sz="1400" b="0" i="0" u="none" strike="noStrike" kern="1200" dirty="0">
                          <a:solidFill>
                            <a:srgbClr val="000000"/>
                          </a:solidFill>
                          <a:effectLst/>
                          <a:latin typeface="+mn-lt"/>
                          <a:ea typeface="+mn-ea"/>
                          <a:cs typeface="+mn-cs"/>
                        </a:rPr>
                        <a:t>, Version 1.0.0 </a:t>
                      </a:r>
                      <a:endParaRPr lang="en-US" altLang="zh-CN" sz="1400" b="0" i="0" u="none" strike="noStrike" kern="1200" dirty="0">
                        <a:solidFill>
                          <a:srgbClr val="000000"/>
                        </a:solidFill>
                        <a:effectLst/>
                        <a:latin typeface="+mn-lt"/>
                        <a:ea typeface="宋体" panose="02010600030101010101" pitchFamily="2" charset="-122"/>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1219170" rtl="0" eaLnBrk="1" fontAlgn="t" latinLnBrk="0" hangingPunct="1"/>
                      <a:r>
                        <a:rPr lang="en-US" altLang="zh-CN" sz="1400" b="0" i="0" u="none" strike="noStrike" kern="1200" dirty="0">
                          <a:solidFill>
                            <a:srgbClr val="000000"/>
                          </a:solidFill>
                          <a:effectLst/>
                          <a:latin typeface="+mn-lt"/>
                          <a:ea typeface="+mn-ea"/>
                          <a:cs typeface="+mn-cs"/>
                        </a:rPr>
                        <a:t>for Information</a:t>
                      </a:r>
                      <a:endParaRPr lang="en-US" sz="1400" b="0" i="0" u="none" strike="noStrike" kern="1200" dirty="0">
                        <a:solidFill>
                          <a:srgbClr val="000000"/>
                        </a:solidFill>
                        <a:effectLst/>
                        <a:latin typeface="+mn-lt"/>
                        <a:ea typeface="宋体"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53079930"/>
                  </a:ext>
                </a:extLst>
              </a:tr>
              <a:tr h="163508">
                <a:tc>
                  <a:txBody>
                    <a:bodyPr/>
                    <a:lstStyle/>
                    <a:p>
                      <a:pPr algn="ctr" fontAlgn="t"/>
                      <a:r>
                        <a:rPr lang="en-US" altLang="zh-CN" sz="1400" b="0" i="0" u="none" strike="noStrike" kern="1200" dirty="0">
                          <a:solidFill>
                            <a:srgbClr val="000000"/>
                          </a:solidFill>
                          <a:effectLst/>
                          <a:latin typeface="+mn-lt"/>
                          <a:ea typeface="+mn-ea"/>
                          <a:cs typeface="+mn-cs"/>
                        </a:rPr>
                        <a:t>SP-241130</a:t>
                      </a:r>
                      <a:endParaRPr lang="en-US" sz="1400" b="0" i="0" u="none" strike="noStrike" dirty="0">
                        <a:solidFill>
                          <a:srgbClr val="000000"/>
                        </a:solidFill>
                        <a:effectLst/>
                        <a:highlight>
                          <a:srgbClr val="FFFF00"/>
                        </a:highlight>
                        <a:latin typeface="+mn-lt"/>
                        <a:ea typeface="宋体" panose="02010600030101010101" pitchFamily="2" charset="-122"/>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1219170" rtl="0" eaLnBrk="1" fontAlgn="t" latinLnBrk="0" hangingPunct="1"/>
                      <a:r>
                        <a:rPr lang="en-US" altLang="zh-CN" sz="1400" b="0" i="0" u="none" strike="noStrike" kern="1200" dirty="0">
                          <a:solidFill>
                            <a:srgbClr val="000000"/>
                          </a:solidFill>
                          <a:effectLst/>
                          <a:latin typeface="+mn-lt"/>
                          <a:ea typeface="+mn-ea"/>
                          <a:cs typeface="+mn-cs"/>
                        </a:rPr>
                        <a:t>Presentation of Report to TSG: </a:t>
                      </a:r>
                      <a:r>
                        <a:rPr lang="en-US" altLang="zh-CN" sz="1400" b="0" i="0" u="none" strike="noStrike" kern="1200" dirty="0">
                          <a:solidFill>
                            <a:srgbClr val="0000FF"/>
                          </a:solidFill>
                          <a:effectLst/>
                          <a:latin typeface="+mn-lt"/>
                          <a:ea typeface="+mn-ea"/>
                          <a:cs typeface="+mn-cs"/>
                        </a:rPr>
                        <a:t>TR 28.878 Study on Management of Network Sharing Phase3</a:t>
                      </a:r>
                      <a:r>
                        <a:rPr lang="en-US" altLang="zh-CN" sz="1400" b="0" i="0" u="none" strike="noStrike" kern="1200" dirty="0">
                          <a:solidFill>
                            <a:srgbClr val="000000"/>
                          </a:solidFill>
                          <a:effectLst/>
                          <a:latin typeface="+mn-lt"/>
                          <a:ea typeface="+mn-ea"/>
                          <a:cs typeface="+mn-cs"/>
                        </a:rPr>
                        <a:t>, Version 1.0.0 </a:t>
                      </a:r>
                      <a:endParaRPr lang="en-US" altLang="zh-CN" sz="1400" b="0" i="0" u="none" strike="noStrike" kern="1200" dirty="0">
                        <a:solidFill>
                          <a:srgbClr val="000000"/>
                        </a:solidFill>
                        <a:effectLst/>
                        <a:latin typeface="+mn-lt"/>
                        <a:ea typeface="宋体" panose="02010600030101010101" pitchFamily="2" charset="-122"/>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1219170" rtl="0" eaLnBrk="1" fontAlgn="t" latinLnBrk="0" hangingPunct="1"/>
                      <a:r>
                        <a:rPr lang="en-US" altLang="zh-CN" sz="1400" b="0" i="0" u="none" strike="noStrike" kern="1200" dirty="0">
                          <a:solidFill>
                            <a:srgbClr val="000000"/>
                          </a:solidFill>
                          <a:effectLst/>
                          <a:latin typeface="+mn-lt"/>
                          <a:ea typeface="+mn-ea"/>
                          <a:cs typeface="+mn-cs"/>
                        </a:rPr>
                        <a:t>for Information</a:t>
                      </a:r>
                      <a:endParaRPr lang="en-US" sz="1400" b="0" i="0" u="none" strike="noStrike" kern="1200" dirty="0">
                        <a:solidFill>
                          <a:srgbClr val="000000"/>
                        </a:solidFill>
                        <a:effectLst/>
                        <a:latin typeface="+mn-lt"/>
                        <a:ea typeface="宋体"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7683527"/>
                  </a:ext>
                </a:extLst>
              </a:tr>
              <a:tr h="163508">
                <a:tc>
                  <a:txBody>
                    <a:bodyPr/>
                    <a:lstStyle/>
                    <a:p>
                      <a:pPr algn="ctr" fontAlgn="t"/>
                      <a:r>
                        <a:rPr lang="en-US" altLang="zh-CN" sz="1400" b="0" i="0" u="none" strike="noStrike" kern="1200" dirty="0">
                          <a:solidFill>
                            <a:srgbClr val="000000"/>
                          </a:solidFill>
                          <a:effectLst/>
                          <a:latin typeface="+mn-lt"/>
                          <a:ea typeface="+mn-ea"/>
                          <a:cs typeface="+mn-cs"/>
                        </a:rPr>
                        <a:t>SP-241131</a:t>
                      </a:r>
                      <a:endParaRPr lang="en-US" sz="1400" b="0" i="0" u="none" strike="noStrike" dirty="0">
                        <a:solidFill>
                          <a:srgbClr val="000000"/>
                        </a:solidFill>
                        <a:effectLst/>
                        <a:highlight>
                          <a:srgbClr val="FFFF00"/>
                        </a:highlight>
                        <a:latin typeface="+mn-lt"/>
                        <a:ea typeface="宋体" panose="02010600030101010101" pitchFamily="2" charset="-122"/>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1219170" rtl="0" eaLnBrk="1" fontAlgn="t" latinLnBrk="0" hangingPunct="1"/>
                      <a:r>
                        <a:rPr lang="en-US" altLang="zh-CN" sz="1400" b="0" i="0" u="none" strike="noStrike" kern="1200" dirty="0">
                          <a:solidFill>
                            <a:srgbClr val="000000"/>
                          </a:solidFill>
                          <a:effectLst/>
                          <a:latin typeface="+mn-lt"/>
                          <a:ea typeface="+mn-ea"/>
                          <a:cs typeface="+mn-cs"/>
                        </a:rPr>
                        <a:t>Presentation of Report to TSG:</a:t>
                      </a:r>
                      <a:r>
                        <a:rPr lang="en-US" altLang="zh-CN" sz="1400" b="0" i="0" u="none" strike="noStrike" kern="1200" dirty="0">
                          <a:solidFill>
                            <a:srgbClr val="0000FF"/>
                          </a:solidFill>
                          <a:effectLst/>
                          <a:latin typeface="+mn-lt"/>
                          <a:ea typeface="+mn-ea"/>
                          <a:cs typeface="+mn-cs"/>
                        </a:rPr>
                        <a:t> TR 28.876 Study on management aspect of </a:t>
                      </a:r>
                      <a:r>
                        <a:rPr lang="en-US" altLang="zh-CN" sz="1400" b="0" i="0" u="none" strike="noStrike" kern="1200" dirty="0" err="1">
                          <a:solidFill>
                            <a:srgbClr val="0000FF"/>
                          </a:solidFill>
                          <a:effectLst/>
                          <a:latin typeface="+mn-lt"/>
                          <a:ea typeface="+mn-ea"/>
                          <a:cs typeface="+mn-cs"/>
                        </a:rPr>
                        <a:t>RedCap</a:t>
                      </a:r>
                      <a:r>
                        <a:rPr lang="en-US" altLang="zh-CN" sz="1400" b="0" i="0" u="none" strike="noStrike" kern="1200" dirty="0">
                          <a:solidFill>
                            <a:srgbClr val="0000FF"/>
                          </a:solidFill>
                          <a:effectLst/>
                          <a:latin typeface="+mn-lt"/>
                          <a:ea typeface="+mn-ea"/>
                          <a:cs typeface="+mn-cs"/>
                        </a:rPr>
                        <a:t> feature</a:t>
                      </a:r>
                      <a:r>
                        <a:rPr lang="en-US" altLang="zh-CN" sz="1400" b="0" i="0" u="none" strike="noStrike" kern="1200" dirty="0">
                          <a:solidFill>
                            <a:srgbClr val="000000"/>
                          </a:solidFill>
                          <a:effectLst/>
                          <a:latin typeface="+mn-lt"/>
                          <a:ea typeface="+mn-ea"/>
                          <a:cs typeface="+mn-cs"/>
                        </a:rPr>
                        <a:t>, Version 1.0.0 </a:t>
                      </a:r>
                      <a:endParaRPr lang="en-US" altLang="zh-CN" sz="1400" b="0" i="0" u="none" strike="noStrike" kern="1200" dirty="0">
                        <a:solidFill>
                          <a:srgbClr val="000000"/>
                        </a:solidFill>
                        <a:effectLst/>
                        <a:latin typeface="+mn-lt"/>
                        <a:ea typeface="宋体" panose="02010600030101010101" pitchFamily="2" charset="-122"/>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altLang="zh-CN" sz="1400" b="0" i="0" u="none" strike="noStrike" kern="1200" dirty="0">
                          <a:solidFill>
                            <a:srgbClr val="000000"/>
                          </a:solidFill>
                          <a:effectLst/>
                          <a:latin typeface="+mn-lt"/>
                          <a:ea typeface="+mn-ea"/>
                          <a:cs typeface="+mn-cs"/>
                        </a:rPr>
                        <a:t>for Information</a:t>
                      </a:r>
                      <a:endParaRPr lang="en-US" sz="1400" b="0" i="0" u="none" strike="noStrike" kern="1200" dirty="0">
                        <a:solidFill>
                          <a:srgbClr val="000000"/>
                        </a:solidFill>
                        <a:effectLst/>
                        <a:latin typeface="+mn-lt"/>
                        <a:ea typeface="宋体"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37741491"/>
                  </a:ext>
                </a:extLst>
              </a:tr>
              <a:tr h="163508">
                <a:tc>
                  <a:txBody>
                    <a:bodyPr/>
                    <a:lstStyle/>
                    <a:p>
                      <a:pPr algn="ctr" fontAlgn="t"/>
                      <a:r>
                        <a:rPr lang="en-US" altLang="zh-CN" sz="1400" b="0" i="0" u="none" strike="noStrike" kern="1200" dirty="0">
                          <a:solidFill>
                            <a:srgbClr val="000000"/>
                          </a:solidFill>
                          <a:effectLst/>
                          <a:latin typeface="+mn-lt"/>
                          <a:ea typeface="+mn-ea"/>
                          <a:cs typeface="+mn-cs"/>
                        </a:rPr>
                        <a:t>SP-241132</a:t>
                      </a:r>
                      <a:endParaRPr lang="en-US" sz="1400" b="0" i="0" u="none" strike="noStrike" dirty="0">
                        <a:solidFill>
                          <a:srgbClr val="000000"/>
                        </a:solidFill>
                        <a:effectLst/>
                        <a:highlight>
                          <a:srgbClr val="FFFF00"/>
                        </a:highlight>
                        <a:latin typeface="+mn-lt"/>
                        <a:ea typeface="宋体" panose="02010600030101010101" pitchFamily="2" charset="-122"/>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altLang="zh-CN" sz="1400" b="0" i="0" u="none" strike="noStrike" kern="1200" dirty="0">
                          <a:solidFill>
                            <a:srgbClr val="000000"/>
                          </a:solidFill>
                          <a:effectLst/>
                          <a:latin typeface="+mn-lt"/>
                          <a:ea typeface="+mn-ea"/>
                          <a:cs typeface="+mn-cs"/>
                        </a:rPr>
                        <a:t>Presentation of Report to TSG: </a:t>
                      </a:r>
                      <a:r>
                        <a:rPr lang="en-US" altLang="zh-CN" sz="1400" b="0" i="0" u="none" strike="noStrike" kern="1200" dirty="0">
                          <a:solidFill>
                            <a:srgbClr val="0000FF"/>
                          </a:solidFill>
                          <a:effectLst/>
                          <a:latin typeface="+mn-lt"/>
                          <a:ea typeface="+mn-ea"/>
                          <a:cs typeface="+mn-cs"/>
                        </a:rPr>
                        <a:t>TR 28.871 Study on Service Based Management Architecture enhancement phase 3</a:t>
                      </a:r>
                      <a:r>
                        <a:rPr lang="en-US" altLang="zh-CN" sz="1400" b="0" i="0" u="none" strike="noStrike" kern="1200" dirty="0">
                          <a:solidFill>
                            <a:srgbClr val="000000"/>
                          </a:solidFill>
                          <a:effectLst/>
                          <a:latin typeface="+mn-lt"/>
                          <a:ea typeface="+mn-ea"/>
                          <a:cs typeface="+mn-cs"/>
                        </a:rPr>
                        <a:t>, Version 1.0.0</a:t>
                      </a:r>
                      <a:endParaRPr lang="en-US" altLang="zh-CN" sz="1400" b="0" i="0" u="none" strike="noStrike" kern="1200" dirty="0">
                        <a:solidFill>
                          <a:srgbClr val="000000"/>
                        </a:solidFill>
                        <a:effectLst/>
                        <a:latin typeface="+mn-lt"/>
                        <a:ea typeface="宋体" panose="02010600030101010101" pitchFamily="2" charset="-122"/>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altLang="zh-CN" sz="1400" b="0" i="0" u="none" strike="noStrike" kern="1200" dirty="0">
                          <a:solidFill>
                            <a:srgbClr val="000000"/>
                          </a:solidFill>
                          <a:effectLst/>
                          <a:latin typeface="+mn-lt"/>
                          <a:ea typeface="+mn-ea"/>
                          <a:cs typeface="+mn-cs"/>
                        </a:rPr>
                        <a:t>for Information</a:t>
                      </a:r>
                      <a:endParaRPr lang="en-US" sz="1400" b="0" i="0" u="none" strike="noStrike" kern="1200" dirty="0">
                        <a:solidFill>
                          <a:srgbClr val="000000"/>
                        </a:solidFill>
                        <a:effectLst/>
                        <a:latin typeface="+mn-lt"/>
                        <a:ea typeface="宋体"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75420342"/>
                  </a:ext>
                </a:extLst>
              </a:tr>
              <a:tr h="0">
                <a:tc>
                  <a:txBody>
                    <a:bodyPr/>
                    <a:lstStyle/>
                    <a:p>
                      <a:pPr algn="ctr" fontAlgn="t"/>
                      <a:r>
                        <a:rPr lang="en-US" altLang="zh-CN" sz="1400" b="0" i="0" u="none" strike="noStrike" kern="1200" dirty="0">
                          <a:solidFill>
                            <a:srgbClr val="000000"/>
                          </a:solidFill>
                          <a:effectLst/>
                          <a:latin typeface="+mn-lt"/>
                          <a:ea typeface="+mn-ea"/>
                          <a:cs typeface="+mn-cs"/>
                        </a:rPr>
                        <a:t>SP-241134</a:t>
                      </a:r>
                      <a:endParaRPr lang="en-US" sz="1400" b="0" i="0" u="none" strike="noStrike" dirty="0">
                        <a:solidFill>
                          <a:srgbClr val="000000"/>
                        </a:solidFill>
                        <a:effectLst/>
                        <a:highlight>
                          <a:srgbClr val="FFFF00"/>
                        </a:highlight>
                        <a:latin typeface="+mn-lt"/>
                        <a:ea typeface="宋体" panose="02010600030101010101" pitchFamily="2" charset="-122"/>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1219170" rtl="0" eaLnBrk="1" fontAlgn="t" latinLnBrk="0" hangingPunct="1"/>
                      <a:r>
                        <a:rPr lang="en-US" altLang="zh-CN" sz="1400" b="0" i="0" u="none" strike="noStrike" kern="1200" dirty="0">
                          <a:solidFill>
                            <a:srgbClr val="000000"/>
                          </a:solidFill>
                          <a:effectLst/>
                          <a:latin typeface="+mn-lt"/>
                          <a:ea typeface="+mn-ea"/>
                          <a:cs typeface="+mn-cs"/>
                        </a:rPr>
                        <a:t>Presentation of Report to TSG: </a:t>
                      </a:r>
                      <a:r>
                        <a:rPr lang="en-US" altLang="zh-CN" sz="1400" b="0" i="0" u="none" strike="noStrike" kern="1200" dirty="0">
                          <a:solidFill>
                            <a:srgbClr val="0000FF"/>
                          </a:solidFill>
                          <a:effectLst/>
                          <a:latin typeface="+mn-lt"/>
                          <a:ea typeface="+mn-ea"/>
                          <a:cs typeface="+mn-cs"/>
                        </a:rPr>
                        <a:t>TR 28.874 Study on Management Aspects of NTN Phase 2</a:t>
                      </a:r>
                      <a:r>
                        <a:rPr lang="en-US" altLang="zh-CN" sz="1400" b="0" i="0" u="none" strike="noStrike" kern="1200" dirty="0">
                          <a:solidFill>
                            <a:srgbClr val="000000"/>
                          </a:solidFill>
                          <a:effectLst/>
                          <a:latin typeface="+mn-lt"/>
                          <a:ea typeface="+mn-ea"/>
                          <a:cs typeface="+mn-cs"/>
                        </a:rPr>
                        <a:t>, Version 1.0.0 </a:t>
                      </a:r>
                      <a:endParaRPr lang="en-US" altLang="zh-CN" sz="1400" b="0" i="0" u="none" strike="noStrike" kern="1200" dirty="0">
                        <a:solidFill>
                          <a:srgbClr val="000000"/>
                        </a:solidFill>
                        <a:effectLst/>
                        <a:latin typeface="+mn-lt"/>
                        <a:ea typeface="宋体" panose="02010600030101010101" pitchFamily="2" charset="-122"/>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1219170" rtl="0" eaLnBrk="1" fontAlgn="t" latinLnBrk="0" hangingPunct="1"/>
                      <a:r>
                        <a:rPr lang="en-US" altLang="zh-CN" sz="1400" b="0" i="0" u="none" strike="noStrike" kern="1200" dirty="0">
                          <a:solidFill>
                            <a:srgbClr val="000000"/>
                          </a:solidFill>
                          <a:effectLst/>
                          <a:latin typeface="+mn-lt"/>
                          <a:ea typeface="+mn-ea"/>
                          <a:cs typeface="+mn-cs"/>
                        </a:rPr>
                        <a:t>for Information</a:t>
                      </a:r>
                      <a:endParaRPr lang="en-US" sz="1400" b="0" i="0" u="none" strike="noStrike" kern="1200" dirty="0">
                        <a:solidFill>
                          <a:srgbClr val="000000"/>
                        </a:solidFill>
                        <a:effectLst/>
                        <a:latin typeface="+mn-lt"/>
                        <a:ea typeface="宋体"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4765634"/>
                  </a:ext>
                </a:extLst>
              </a:tr>
              <a:tr h="163508">
                <a:tc>
                  <a:txBody>
                    <a:bodyPr/>
                    <a:lstStyle/>
                    <a:p>
                      <a:pPr algn="ctr" fontAlgn="t"/>
                      <a:r>
                        <a:rPr lang="en-US" altLang="zh-CN" sz="1400" b="0" i="0" u="none" strike="noStrike" kern="1200" dirty="0">
                          <a:solidFill>
                            <a:srgbClr val="000000"/>
                          </a:solidFill>
                          <a:effectLst/>
                          <a:latin typeface="+mn-lt"/>
                          <a:ea typeface="+mn-ea"/>
                          <a:cs typeface="+mn-cs"/>
                        </a:rPr>
                        <a:t>SP-241136</a:t>
                      </a:r>
                      <a:endParaRPr lang="en-US" sz="1400" b="0" i="0" u="none" strike="noStrike" dirty="0">
                        <a:solidFill>
                          <a:srgbClr val="000000"/>
                        </a:solidFill>
                        <a:effectLst/>
                        <a:highlight>
                          <a:srgbClr val="FFFF00"/>
                        </a:highlight>
                        <a:latin typeface="+mn-lt"/>
                        <a:ea typeface="宋体" panose="02010600030101010101" pitchFamily="2" charset="-122"/>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1219170" rtl="0" eaLnBrk="1" fontAlgn="t" latinLnBrk="0" hangingPunct="1"/>
                      <a:r>
                        <a:rPr lang="en-US" altLang="zh-CN" sz="1400" b="0" i="0" u="none" strike="noStrike" kern="1200" dirty="0">
                          <a:solidFill>
                            <a:srgbClr val="000000"/>
                          </a:solidFill>
                          <a:effectLst/>
                          <a:latin typeface="+mn-lt"/>
                          <a:ea typeface="+mn-ea"/>
                          <a:cs typeface="+mn-cs"/>
                        </a:rPr>
                        <a:t>Presentation of Report to TSG: </a:t>
                      </a:r>
                      <a:r>
                        <a:rPr lang="en-US" altLang="zh-CN" sz="1400" b="0" i="0" u="none" strike="noStrike" kern="1200" dirty="0">
                          <a:solidFill>
                            <a:srgbClr val="0000FF"/>
                          </a:solidFill>
                          <a:effectLst/>
                          <a:latin typeface="+mn-lt"/>
                          <a:ea typeface="+mn-ea"/>
                          <a:cs typeface="+mn-cs"/>
                        </a:rPr>
                        <a:t>TR 28.880 Study on energy efficiency and energy saving aspects of 5G networks and services</a:t>
                      </a:r>
                      <a:r>
                        <a:rPr lang="en-US" altLang="zh-CN" sz="1400" b="0" i="0" u="none" strike="noStrike" kern="1200" dirty="0">
                          <a:solidFill>
                            <a:srgbClr val="000000"/>
                          </a:solidFill>
                          <a:effectLst/>
                          <a:latin typeface="+mn-lt"/>
                          <a:ea typeface="+mn-ea"/>
                          <a:cs typeface="+mn-cs"/>
                        </a:rPr>
                        <a:t>, Version 1.0.0 </a:t>
                      </a:r>
                      <a:endParaRPr lang="en-US" altLang="zh-CN" sz="1400" b="0" i="0" u="none" strike="noStrike" kern="1200" dirty="0">
                        <a:solidFill>
                          <a:srgbClr val="000000"/>
                        </a:solidFill>
                        <a:effectLst/>
                        <a:latin typeface="+mn-lt"/>
                        <a:ea typeface="宋体" panose="02010600030101010101" pitchFamily="2" charset="-122"/>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1219170" rtl="0" eaLnBrk="1" fontAlgn="t" latinLnBrk="0" hangingPunct="1"/>
                      <a:r>
                        <a:rPr lang="en-US" altLang="zh-CN" sz="1400" b="0" i="0" u="none" strike="noStrike" kern="1200" dirty="0">
                          <a:solidFill>
                            <a:srgbClr val="000000"/>
                          </a:solidFill>
                          <a:effectLst/>
                          <a:latin typeface="+mn-lt"/>
                          <a:ea typeface="+mn-ea"/>
                          <a:cs typeface="+mn-cs"/>
                        </a:rPr>
                        <a:t>for Information</a:t>
                      </a:r>
                      <a:endParaRPr lang="en-US" sz="1400" b="0" i="0" u="none" strike="noStrike" kern="1200" dirty="0">
                        <a:solidFill>
                          <a:srgbClr val="000000"/>
                        </a:solidFill>
                        <a:effectLst/>
                        <a:latin typeface="+mn-lt"/>
                        <a:ea typeface="宋体"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09775371"/>
                  </a:ext>
                </a:extLst>
              </a:tr>
              <a:tr h="163508">
                <a:tc>
                  <a:txBody>
                    <a:bodyPr/>
                    <a:lstStyle/>
                    <a:p>
                      <a:pPr algn="ctr" fontAlgn="t"/>
                      <a:r>
                        <a:rPr lang="en-US" altLang="zh-CN" sz="1400" b="0" i="0" u="none" strike="noStrike" kern="1200" dirty="0">
                          <a:solidFill>
                            <a:srgbClr val="000000"/>
                          </a:solidFill>
                          <a:effectLst/>
                          <a:latin typeface="+mn-lt"/>
                          <a:ea typeface="+mn-ea"/>
                          <a:cs typeface="+mn-cs"/>
                        </a:rPr>
                        <a:t>SP-241137</a:t>
                      </a:r>
                      <a:endParaRPr lang="en-US" sz="1400" b="0" i="0" u="none" strike="noStrike" dirty="0">
                        <a:solidFill>
                          <a:srgbClr val="000000"/>
                        </a:solidFill>
                        <a:effectLst/>
                        <a:highlight>
                          <a:srgbClr val="FFFF00"/>
                        </a:highlight>
                        <a:latin typeface="+mn-lt"/>
                        <a:ea typeface="宋体" panose="02010600030101010101" pitchFamily="2" charset="-122"/>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1219170" rtl="0" eaLnBrk="1" fontAlgn="t" latinLnBrk="0" hangingPunct="1"/>
                      <a:r>
                        <a:rPr lang="en-US" altLang="zh-CN" sz="1400" b="0" i="0" u="none" strike="noStrike" kern="1200" dirty="0">
                          <a:solidFill>
                            <a:srgbClr val="000000"/>
                          </a:solidFill>
                          <a:effectLst/>
                          <a:latin typeface="+mn-lt"/>
                          <a:ea typeface="+mn-ea"/>
                          <a:cs typeface="+mn-cs"/>
                        </a:rPr>
                        <a:t>Presentation of Report to TSG: </a:t>
                      </a:r>
                      <a:r>
                        <a:rPr lang="en-US" altLang="zh-CN" sz="1400" b="0" i="0" u="none" strike="noStrike" kern="1200" dirty="0">
                          <a:solidFill>
                            <a:srgbClr val="0000FF"/>
                          </a:solidFill>
                          <a:effectLst/>
                          <a:latin typeface="+mn-lt"/>
                          <a:ea typeface="+mn-ea"/>
                          <a:cs typeface="+mn-cs"/>
                        </a:rPr>
                        <a:t>TR 28.879 Study on OAM for service management and exposure to external consumers</a:t>
                      </a:r>
                      <a:r>
                        <a:rPr lang="en-US" altLang="zh-CN" sz="1400" b="0" i="0" u="none" strike="noStrike" kern="1200" dirty="0">
                          <a:solidFill>
                            <a:srgbClr val="000000"/>
                          </a:solidFill>
                          <a:effectLst/>
                          <a:latin typeface="+mn-lt"/>
                          <a:ea typeface="+mn-ea"/>
                          <a:cs typeface="+mn-cs"/>
                        </a:rPr>
                        <a:t>, Version 1.0.0 </a:t>
                      </a:r>
                      <a:endParaRPr lang="en-US" altLang="zh-CN" sz="1400" b="0" i="0" u="none" strike="noStrike" kern="1200" dirty="0">
                        <a:solidFill>
                          <a:srgbClr val="000000"/>
                        </a:solidFill>
                        <a:effectLst/>
                        <a:latin typeface="+mn-lt"/>
                        <a:ea typeface="宋体" panose="02010600030101010101" pitchFamily="2" charset="-122"/>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1219170" rtl="0" eaLnBrk="1" fontAlgn="t" latinLnBrk="0" hangingPunct="1"/>
                      <a:r>
                        <a:rPr lang="en-US" altLang="zh-CN" sz="1400" b="0" i="0" u="none" strike="noStrike" kern="1200" dirty="0">
                          <a:solidFill>
                            <a:srgbClr val="000000"/>
                          </a:solidFill>
                          <a:effectLst/>
                          <a:latin typeface="+mn-lt"/>
                          <a:ea typeface="+mn-ea"/>
                          <a:cs typeface="+mn-cs"/>
                        </a:rPr>
                        <a:t>for Information</a:t>
                      </a:r>
                      <a:endParaRPr lang="en-US" sz="1400" b="0" i="0" u="none" strike="noStrike" kern="1200" dirty="0">
                        <a:solidFill>
                          <a:srgbClr val="000000"/>
                        </a:solidFill>
                        <a:effectLst/>
                        <a:latin typeface="+mn-lt"/>
                        <a:ea typeface="宋体"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3725368"/>
                  </a:ext>
                </a:extLst>
              </a:tr>
              <a:tr h="128180">
                <a:tc>
                  <a:txBody>
                    <a:bodyPr/>
                    <a:lstStyle/>
                    <a:p>
                      <a:pPr algn="ctr" fontAlgn="t"/>
                      <a:r>
                        <a:rPr lang="en-US" altLang="zh-CN" sz="1400" b="0" i="0" u="none" strike="noStrike" kern="1200" dirty="0">
                          <a:solidFill>
                            <a:srgbClr val="000000"/>
                          </a:solidFill>
                          <a:effectLst/>
                          <a:latin typeface="+mn-lt"/>
                          <a:ea typeface="+mn-ea"/>
                          <a:cs typeface="+mn-cs"/>
                        </a:rPr>
                        <a:t>SP-241138</a:t>
                      </a:r>
                      <a:endParaRPr lang="en-US" sz="1400" b="0" i="0" u="none" strike="noStrike" dirty="0">
                        <a:solidFill>
                          <a:srgbClr val="000000"/>
                        </a:solidFill>
                        <a:effectLst/>
                        <a:highlight>
                          <a:srgbClr val="FFFF00"/>
                        </a:highlight>
                        <a:latin typeface="+mn-lt"/>
                        <a:ea typeface="宋体" panose="02010600030101010101" pitchFamily="2" charset="-122"/>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1219170" rtl="0" eaLnBrk="1" fontAlgn="t" latinLnBrk="0" hangingPunct="1"/>
                      <a:r>
                        <a:rPr lang="en-US" altLang="zh-CN" sz="1400" b="0" i="0" u="none" strike="noStrike" kern="1200" dirty="0">
                          <a:solidFill>
                            <a:srgbClr val="000000"/>
                          </a:solidFill>
                          <a:effectLst/>
                          <a:latin typeface="+mn-lt"/>
                          <a:ea typeface="+mn-ea"/>
                          <a:cs typeface="+mn-cs"/>
                        </a:rPr>
                        <a:t>Presentation of Report to TSG: </a:t>
                      </a:r>
                      <a:r>
                        <a:rPr lang="en-US" altLang="zh-CN" sz="1400" b="0" i="0" u="none" strike="noStrike" kern="1200" dirty="0">
                          <a:solidFill>
                            <a:srgbClr val="0000FF"/>
                          </a:solidFill>
                          <a:effectLst/>
                          <a:latin typeface="+mn-lt"/>
                          <a:ea typeface="+mn-ea"/>
                          <a:cs typeface="+mn-cs"/>
                        </a:rPr>
                        <a:t>TR 28.866 Study on Management Data Analytics (MDA) – Phase 3</a:t>
                      </a:r>
                      <a:r>
                        <a:rPr lang="en-US" altLang="zh-CN" sz="1400" b="0" i="0" u="none" strike="noStrike" kern="1200" dirty="0">
                          <a:solidFill>
                            <a:srgbClr val="000000"/>
                          </a:solidFill>
                          <a:effectLst/>
                          <a:latin typeface="+mn-lt"/>
                          <a:ea typeface="+mn-ea"/>
                          <a:cs typeface="+mn-cs"/>
                        </a:rPr>
                        <a:t>, Version 1.0.0 </a:t>
                      </a:r>
                      <a:endParaRPr lang="en-US" altLang="zh-CN" sz="1400" b="0" i="0" u="none" strike="noStrike" kern="1200" dirty="0">
                        <a:solidFill>
                          <a:srgbClr val="000000"/>
                        </a:solidFill>
                        <a:effectLst/>
                        <a:latin typeface="+mn-lt"/>
                        <a:ea typeface="宋体" panose="02010600030101010101" pitchFamily="2" charset="-122"/>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altLang="zh-CN" sz="1400" b="0" i="0" u="none" strike="noStrike" kern="1200" dirty="0">
                          <a:solidFill>
                            <a:srgbClr val="000000"/>
                          </a:solidFill>
                          <a:effectLst/>
                          <a:latin typeface="+mn-lt"/>
                          <a:ea typeface="+mn-ea"/>
                          <a:cs typeface="+mn-cs"/>
                        </a:rPr>
                        <a:t>for Information</a:t>
                      </a:r>
                      <a:endParaRPr lang="en-US" sz="1400" b="0" i="0" u="none" strike="noStrike" kern="1200" dirty="0">
                        <a:solidFill>
                          <a:srgbClr val="000000"/>
                        </a:solidFill>
                        <a:effectLst/>
                        <a:latin typeface="+mn-lt"/>
                        <a:ea typeface="宋体"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65098144"/>
                  </a:ext>
                </a:extLst>
              </a:tr>
              <a:tr h="163508">
                <a:tc>
                  <a:txBody>
                    <a:bodyPr/>
                    <a:lstStyle/>
                    <a:p>
                      <a:pPr algn="ctr" fontAlgn="t"/>
                      <a:r>
                        <a:rPr lang="en-US" altLang="zh-CN" sz="1400" b="0" i="0" u="none" strike="noStrike" kern="1200" dirty="0">
                          <a:solidFill>
                            <a:srgbClr val="000000"/>
                          </a:solidFill>
                          <a:effectLst/>
                          <a:latin typeface="+mn-lt"/>
                          <a:ea typeface="+mn-ea"/>
                          <a:cs typeface="+mn-cs"/>
                        </a:rPr>
                        <a:t>SP-241139</a:t>
                      </a:r>
                      <a:endParaRPr lang="en-US" sz="1400" b="0" i="0" u="none" strike="noStrike" dirty="0">
                        <a:solidFill>
                          <a:srgbClr val="000000"/>
                        </a:solidFill>
                        <a:effectLst/>
                        <a:highlight>
                          <a:srgbClr val="FFFF00"/>
                        </a:highlight>
                        <a:latin typeface="+mn-lt"/>
                        <a:ea typeface="宋体" panose="02010600030101010101" pitchFamily="2" charset="-122"/>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1219170" rtl="0" eaLnBrk="1" fontAlgn="t" latinLnBrk="0" hangingPunct="1"/>
                      <a:r>
                        <a:rPr lang="en-US" altLang="zh-CN" sz="1400" b="0" i="0" u="none" strike="noStrike" kern="1200" dirty="0">
                          <a:solidFill>
                            <a:srgbClr val="000000"/>
                          </a:solidFill>
                          <a:effectLst/>
                          <a:latin typeface="+mn-lt"/>
                          <a:ea typeface="+mn-ea"/>
                          <a:cs typeface="+mn-cs"/>
                        </a:rPr>
                        <a:t>Presentation of Report to TSG: </a:t>
                      </a:r>
                      <a:r>
                        <a:rPr lang="en-US" altLang="zh-CN" sz="1400" b="0" i="0" u="none" strike="noStrike" kern="1200" dirty="0">
                          <a:solidFill>
                            <a:srgbClr val="0000FF"/>
                          </a:solidFill>
                          <a:effectLst/>
                          <a:latin typeface="+mn-lt"/>
                          <a:ea typeface="+mn-ea"/>
                          <a:cs typeface="+mn-cs"/>
                        </a:rPr>
                        <a:t>TR 28.914 Study on intent driven management service for mobile network phase 3</a:t>
                      </a:r>
                      <a:r>
                        <a:rPr lang="en-US" altLang="zh-CN" sz="1400" b="0" i="0" u="none" strike="noStrike" kern="1200" dirty="0">
                          <a:solidFill>
                            <a:srgbClr val="000000"/>
                          </a:solidFill>
                          <a:effectLst/>
                          <a:latin typeface="+mn-lt"/>
                          <a:ea typeface="+mn-ea"/>
                          <a:cs typeface="+mn-cs"/>
                        </a:rPr>
                        <a:t>, Version 1.0.0 </a:t>
                      </a:r>
                      <a:endParaRPr lang="en-US" altLang="zh-CN" sz="1400" b="0" i="0" u="none" strike="noStrike" kern="1200" dirty="0">
                        <a:solidFill>
                          <a:srgbClr val="000000"/>
                        </a:solidFill>
                        <a:effectLst/>
                        <a:latin typeface="+mn-lt"/>
                        <a:ea typeface="宋体" panose="02010600030101010101" pitchFamily="2" charset="-122"/>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1219170" rtl="0" eaLnBrk="1" fontAlgn="t" latinLnBrk="0" hangingPunct="1"/>
                      <a:r>
                        <a:rPr lang="en-US" altLang="zh-CN" sz="1400" b="0" i="0" u="none" strike="noStrike" kern="1200" dirty="0">
                          <a:solidFill>
                            <a:srgbClr val="000000"/>
                          </a:solidFill>
                          <a:effectLst/>
                          <a:latin typeface="+mn-lt"/>
                          <a:ea typeface="+mn-ea"/>
                          <a:cs typeface="+mn-cs"/>
                        </a:rPr>
                        <a:t>for Information</a:t>
                      </a:r>
                      <a:endParaRPr lang="en-US" sz="1400" b="0" i="0" u="none" strike="noStrike" kern="1200" dirty="0">
                        <a:solidFill>
                          <a:srgbClr val="000000"/>
                        </a:solidFill>
                        <a:effectLst/>
                        <a:latin typeface="+mn-lt"/>
                        <a:ea typeface="宋体"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68275946"/>
                  </a:ext>
                </a:extLst>
              </a:tr>
              <a:tr h="163508">
                <a:tc>
                  <a:txBody>
                    <a:bodyPr/>
                    <a:lstStyle/>
                    <a:p>
                      <a:pPr algn="ctr" fontAlgn="t"/>
                      <a:r>
                        <a:rPr lang="en-US" altLang="zh-CN" sz="1400" b="0" i="0" u="none" strike="noStrike" kern="1200" dirty="0">
                          <a:solidFill>
                            <a:srgbClr val="000000"/>
                          </a:solidFill>
                          <a:effectLst/>
                          <a:latin typeface="+mn-lt"/>
                          <a:ea typeface="+mn-ea"/>
                          <a:cs typeface="+mn-cs"/>
                        </a:rPr>
                        <a:t>SP-241140</a:t>
                      </a:r>
                      <a:endParaRPr lang="en-US" sz="1400" b="0" i="0" u="none" strike="noStrike" dirty="0">
                        <a:solidFill>
                          <a:srgbClr val="000000"/>
                        </a:solidFill>
                        <a:effectLst/>
                        <a:highlight>
                          <a:srgbClr val="FFFF00"/>
                        </a:highlight>
                        <a:latin typeface="+mn-lt"/>
                        <a:ea typeface="宋体" panose="02010600030101010101" pitchFamily="2" charset="-122"/>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1219170" rtl="0" eaLnBrk="1" fontAlgn="t" latinLnBrk="0" hangingPunct="1"/>
                      <a:r>
                        <a:rPr lang="en-US" altLang="zh-CN" sz="1400" b="0" i="0" u="none" strike="noStrike" kern="1200" dirty="0">
                          <a:solidFill>
                            <a:srgbClr val="000000"/>
                          </a:solidFill>
                          <a:effectLst/>
                          <a:latin typeface="+mn-lt"/>
                          <a:ea typeface="+mn-ea"/>
                          <a:cs typeface="+mn-cs"/>
                        </a:rPr>
                        <a:t>Presentation of Report to TSG: </a:t>
                      </a:r>
                      <a:r>
                        <a:rPr lang="en-US" altLang="zh-CN" sz="1400" b="0" i="0" u="none" strike="noStrike" kern="1200" dirty="0">
                          <a:solidFill>
                            <a:srgbClr val="0000FF"/>
                          </a:solidFill>
                          <a:effectLst/>
                          <a:latin typeface="+mn-lt"/>
                          <a:ea typeface="+mn-ea"/>
                          <a:cs typeface="+mn-cs"/>
                        </a:rPr>
                        <a:t>TR 28.875 Study on management of IAB nodes</a:t>
                      </a:r>
                      <a:r>
                        <a:rPr lang="en-US" altLang="zh-CN" sz="1400" b="0" i="0" u="none" strike="noStrike" kern="1200" dirty="0">
                          <a:solidFill>
                            <a:srgbClr val="000000"/>
                          </a:solidFill>
                          <a:effectLst/>
                          <a:latin typeface="+mn-lt"/>
                          <a:ea typeface="+mn-ea"/>
                          <a:cs typeface="+mn-cs"/>
                        </a:rPr>
                        <a:t>, Version 1.0.0 </a:t>
                      </a:r>
                      <a:endParaRPr lang="en-US" altLang="zh-CN" sz="1400" b="0" i="0" u="none" strike="noStrike" kern="1200" dirty="0">
                        <a:solidFill>
                          <a:srgbClr val="000000"/>
                        </a:solidFill>
                        <a:effectLst/>
                        <a:latin typeface="+mn-lt"/>
                        <a:ea typeface="宋体" panose="02010600030101010101" pitchFamily="2" charset="-122"/>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1219170" rtl="0" eaLnBrk="1" fontAlgn="t" latinLnBrk="0" hangingPunct="1"/>
                      <a:r>
                        <a:rPr lang="en-US" altLang="zh-CN" sz="1400" b="0" i="0" u="none" strike="noStrike" kern="1200" dirty="0">
                          <a:solidFill>
                            <a:srgbClr val="000000"/>
                          </a:solidFill>
                          <a:effectLst/>
                          <a:latin typeface="+mn-lt"/>
                          <a:ea typeface="+mn-ea"/>
                          <a:cs typeface="+mn-cs"/>
                        </a:rPr>
                        <a:t>for Information</a:t>
                      </a:r>
                      <a:endParaRPr lang="en-US" sz="1400" b="0" i="0" u="none" strike="noStrike" kern="1200" dirty="0">
                        <a:solidFill>
                          <a:srgbClr val="000000"/>
                        </a:solidFill>
                        <a:effectLst/>
                        <a:latin typeface="+mn-lt"/>
                        <a:ea typeface="宋体"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60417728"/>
                  </a:ext>
                </a:extLst>
              </a:tr>
            </a:tbl>
          </a:graphicData>
        </a:graphic>
      </p:graphicFrame>
    </p:spTree>
    <p:extLst>
      <p:ext uri="{BB962C8B-B14F-4D97-AF65-F5344CB8AC3E}">
        <p14:creationId xmlns:p14="http://schemas.microsoft.com/office/powerpoint/2010/main" val="7204993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Title 1">
            <a:extLst>
              <a:ext uri="{FF2B5EF4-FFF2-40B4-BE49-F238E27FC236}">
                <a16:creationId xmlns:a16="http://schemas.microsoft.com/office/drawing/2014/main" id="{8D5DA24D-BAA4-4C7C-85E0-6EBA55C5CC39}"/>
              </a:ext>
            </a:extLst>
          </p:cNvPr>
          <p:cNvSpPr txBox="1">
            <a:spLocks/>
          </p:cNvSpPr>
          <p:nvPr/>
        </p:nvSpPr>
        <p:spPr bwMode="auto">
          <a:xfrm>
            <a:off x="182824" y="180884"/>
            <a:ext cx="9089864" cy="388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sz="3200">
                <a:solidFill>
                  <a:srgbClr val="FF0000"/>
                </a:solidFill>
                <a:latin typeface="+mj-lt"/>
                <a:ea typeface="+mj-ea"/>
                <a:cs typeface="+mj-cs"/>
              </a:defRPr>
            </a:lvl1pPr>
            <a:lvl2pPr algn="ctr">
              <a:defRPr sz="4200">
                <a:solidFill>
                  <a:srgbClr val="FF0000"/>
                </a:solidFill>
                <a:latin typeface="Calibri" pitchFamily="34" charset="0"/>
              </a:defRPr>
            </a:lvl2pPr>
            <a:lvl3pPr algn="ctr">
              <a:defRPr sz="4200">
                <a:solidFill>
                  <a:srgbClr val="FF0000"/>
                </a:solidFill>
                <a:latin typeface="Calibri" pitchFamily="34" charset="0"/>
              </a:defRPr>
            </a:lvl3pPr>
            <a:lvl4pPr algn="ctr">
              <a:defRPr sz="4200">
                <a:solidFill>
                  <a:srgbClr val="FF0000"/>
                </a:solidFill>
                <a:latin typeface="Calibri" pitchFamily="34" charset="0"/>
              </a:defRPr>
            </a:lvl4pPr>
            <a:lvl5pPr algn="ctr">
              <a:defRPr sz="4200">
                <a:solidFill>
                  <a:srgbClr val="FF0000"/>
                </a:solidFill>
                <a:latin typeface="Calibri" pitchFamily="34" charset="0"/>
              </a:defRPr>
            </a:lvl5pPr>
            <a:lvl6pPr marL="609585" algn="ctr" eaLnBrk="0" fontAlgn="base" hangingPunct="0">
              <a:spcBef>
                <a:spcPct val="0"/>
              </a:spcBef>
              <a:spcAft>
                <a:spcPct val="0"/>
              </a:spcAft>
              <a:defRPr sz="4267">
                <a:solidFill>
                  <a:srgbClr val="FF0000"/>
                </a:solidFill>
                <a:latin typeface="Calibri" pitchFamily="34" charset="0"/>
              </a:defRPr>
            </a:lvl6pPr>
            <a:lvl7pPr marL="1219170" algn="ctr" eaLnBrk="0" fontAlgn="base" hangingPunct="0">
              <a:spcBef>
                <a:spcPct val="0"/>
              </a:spcBef>
              <a:spcAft>
                <a:spcPct val="0"/>
              </a:spcAft>
              <a:defRPr sz="4267">
                <a:solidFill>
                  <a:srgbClr val="FF0000"/>
                </a:solidFill>
                <a:latin typeface="Calibri" pitchFamily="34" charset="0"/>
              </a:defRPr>
            </a:lvl7pPr>
            <a:lvl8pPr marL="1828754" algn="ctr" eaLnBrk="0" fontAlgn="base" hangingPunct="0">
              <a:spcBef>
                <a:spcPct val="0"/>
              </a:spcBef>
              <a:spcAft>
                <a:spcPct val="0"/>
              </a:spcAft>
              <a:defRPr sz="4267">
                <a:solidFill>
                  <a:srgbClr val="FF0000"/>
                </a:solidFill>
                <a:latin typeface="Calibri" pitchFamily="34" charset="0"/>
              </a:defRPr>
            </a:lvl8pPr>
            <a:lvl9pPr marL="2438339" algn="ctr" eaLnBrk="0" fontAlgn="base" hangingPunct="0">
              <a:spcBef>
                <a:spcPct val="0"/>
              </a:spcBef>
              <a:spcAft>
                <a:spcPct val="0"/>
              </a:spcAft>
              <a:defRPr sz="4267">
                <a:solidFill>
                  <a:srgbClr val="FF0000"/>
                </a:solidFill>
                <a:latin typeface="Calibri" pitchFamily="34" charset="0"/>
              </a:defRPr>
            </a:lvl9pPr>
          </a:lstStyle>
          <a:p>
            <a:r>
              <a:rPr lang="en-GB" sz="2400" dirty="0"/>
              <a:t>Release 19 timeline– figure with SA5 (Based on SA timeline)</a:t>
            </a:r>
            <a:endParaRPr lang="en-US" sz="2400" dirty="0"/>
          </a:p>
        </p:txBody>
      </p:sp>
      <p:cxnSp>
        <p:nvCxnSpPr>
          <p:cNvPr id="171" name="Straight Connector 170">
            <a:extLst>
              <a:ext uri="{FF2B5EF4-FFF2-40B4-BE49-F238E27FC236}">
                <a16:creationId xmlns:a16="http://schemas.microsoft.com/office/drawing/2014/main" id="{DC84FE18-6581-410A-8ECE-150A2756E3CE}"/>
              </a:ext>
            </a:extLst>
          </p:cNvPr>
          <p:cNvCxnSpPr>
            <a:cxnSpLocks/>
          </p:cNvCxnSpPr>
          <p:nvPr/>
        </p:nvCxnSpPr>
        <p:spPr bwMode="auto">
          <a:xfrm>
            <a:off x="8390551" y="1483950"/>
            <a:ext cx="1617892" cy="0"/>
          </a:xfrm>
          <a:prstGeom prst="line">
            <a:avLst/>
          </a:prstGeom>
          <a:ln>
            <a:solidFill>
              <a:schemeClr val="accent4">
                <a:lumMod val="40000"/>
                <a:lumOff val="60000"/>
              </a:schemeClr>
            </a:solidFill>
            <a:headEnd type="none" w="med" len="med"/>
            <a:tailEnd type="none" w="med" len="med"/>
          </a:ln>
        </p:spPr>
        <p:style>
          <a:lnRef idx="1">
            <a:schemeClr val="accent3"/>
          </a:lnRef>
          <a:fillRef idx="0">
            <a:schemeClr val="accent3"/>
          </a:fillRef>
          <a:effectRef idx="0">
            <a:schemeClr val="accent3"/>
          </a:effectRef>
          <a:fontRef idx="minor">
            <a:schemeClr val="tx1"/>
          </a:fontRef>
        </p:style>
      </p:cxnSp>
      <p:cxnSp>
        <p:nvCxnSpPr>
          <p:cNvPr id="172" name="Straight Connector 171">
            <a:extLst>
              <a:ext uri="{FF2B5EF4-FFF2-40B4-BE49-F238E27FC236}">
                <a16:creationId xmlns:a16="http://schemas.microsoft.com/office/drawing/2014/main" id="{56E54B8B-7AAA-4EA4-9005-B891F9CC430C}"/>
              </a:ext>
            </a:extLst>
          </p:cNvPr>
          <p:cNvCxnSpPr>
            <a:cxnSpLocks/>
          </p:cNvCxnSpPr>
          <p:nvPr/>
        </p:nvCxnSpPr>
        <p:spPr bwMode="auto">
          <a:xfrm>
            <a:off x="5522007" y="1483950"/>
            <a:ext cx="2694231" cy="0"/>
          </a:xfrm>
          <a:prstGeom prst="line">
            <a:avLst/>
          </a:prstGeom>
          <a:ln>
            <a:solidFill>
              <a:schemeClr val="accent4">
                <a:lumMod val="40000"/>
                <a:lumOff val="60000"/>
              </a:schemeClr>
            </a:solidFill>
            <a:headEnd type="none" w="med" len="med"/>
            <a:tailEnd type="none" w="med" len="med"/>
          </a:ln>
        </p:spPr>
        <p:style>
          <a:lnRef idx="1">
            <a:schemeClr val="accent3"/>
          </a:lnRef>
          <a:fillRef idx="0">
            <a:schemeClr val="accent3"/>
          </a:fillRef>
          <a:effectRef idx="0">
            <a:schemeClr val="accent3"/>
          </a:effectRef>
          <a:fontRef idx="minor">
            <a:schemeClr val="tx1"/>
          </a:fontRef>
        </p:style>
      </p:cxnSp>
      <p:cxnSp>
        <p:nvCxnSpPr>
          <p:cNvPr id="173" name="Straight Connector 172">
            <a:extLst>
              <a:ext uri="{FF2B5EF4-FFF2-40B4-BE49-F238E27FC236}">
                <a16:creationId xmlns:a16="http://schemas.microsoft.com/office/drawing/2014/main" id="{FDE1B652-D135-4BD2-BD5E-828FC815EBB3}"/>
              </a:ext>
            </a:extLst>
          </p:cNvPr>
          <p:cNvCxnSpPr>
            <a:cxnSpLocks/>
          </p:cNvCxnSpPr>
          <p:nvPr/>
        </p:nvCxnSpPr>
        <p:spPr bwMode="auto">
          <a:xfrm>
            <a:off x="2606078" y="1483950"/>
            <a:ext cx="2694231" cy="0"/>
          </a:xfrm>
          <a:prstGeom prst="line">
            <a:avLst/>
          </a:prstGeom>
          <a:ln>
            <a:solidFill>
              <a:schemeClr val="accent4">
                <a:lumMod val="40000"/>
                <a:lumOff val="60000"/>
              </a:schemeClr>
            </a:solidFill>
            <a:headEnd type="none" w="med" len="med"/>
            <a:tailEnd type="none" w="med" len="med"/>
          </a:ln>
        </p:spPr>
        <p:style>
          <a:lnRef idx="1">
            <a:schemeClr val="accent3"/>
          </a:lnRef>
          <a:fillRef idx="0">
            <a:schemeClr val="accent3"/>
          </a:fillRef>
          <a:effectRef idx="0">
            <a:schemeClr val="accent3"/>
          </a:effectRef>
          <a:fontRef idx="minor">
            <a:schemeClr val="tx1"/>
          </a:fontRef>
        </p:style>
      </p:cxnSp>
      <p:cxnSp>
        <p:nvCxnSpPr>
          <p:cNvPr id="174" name="Straight Connector 173">
            <a:extLst>
              <a:ext uri="{FF2B5EF4-FFF2-40B4-BE49-F238E27FC236}">
                <a16:creationId xmlns:a16="http://schemas.microsoft.com/office/drawing/2014/main" id="{245A2630-150D-4C39-8918-74D991BBDF9C}"/>
              </a:ext>
            </a:extLst>
          </p:cNvPr>
          <p:cNvCxnSpPr>
            <a:cxnSpLocks/>
          </p:cNvCxnSpPr>
          <p:nvPr/>
        </p:nvCxnSpPr>
        <p:spPr bwMode="auto">
          <a:xfrm>
            <a:off x="578635" y="1483950"/>
            <a:ext cx="1787128" cy="0"/>
          </a:xfrm>
          <a:prstGeom prst="line">
            <a:avLst/>
          </a:prstGeom>
          <a:ln>
            <a:solidFill>
              <a:schemeClr val="accent4">
                <a:lumMod val="40000"/>
                <a:lumOff val="60000"/>
              </a:schemeClr>
            </a:solidFill>
            <a:headEnd type="none" w="med" len="med"/>
            <a:tailEnd type="none" w="med" len="med"/>
          </a:ln>
        </p:spPr>
        <p:style>
          <a:lnRef idx="1">
            <a:schemeClr val="accent3"/>
          </a:lnRef>
          <a:fillRef idx="0">
            <a:schemeClr val="accent3"/>
          </a:fillRef>
          <a:effectRef idx="0">
            <a:schemeClr val="accent3"/>
          </a:effectRef>
          <a:fontRef idx="minor">
            <a:schemeClr val="tx1"/>
          </a:fontRef>
        </p:style>
      </p:cxnSp>
      <p:cxnSp>
        <p:nvCxnSpPr>
          <p:cNvPr id="175" name="Straight Connector 114">
            <a:extLst>
              <a:ext uri="{FF2B5EF4-FFF2-40B4-BE49-F238E27FC236}">
                <a16:creationId xmlns:a16="http://schemas.microsoft.com/office/drawing/2014/main" id="{C51BDF1B-F993-4D9E-9A3B-32EF5B5D2F0B}"/>
              </a:ext>
            </a:extLst>
          </p:cNvPr>
          <p:cNvCxnSpPr>
            <a:cxnSpLocks noChangeShapeType="1"/>
          </p:cNvCxnSpPr>
          <p:nvPr/>
        </p:nvCxnSpPr>
        <p:spPr bwMode="auto">
          <a:xfrm>
            <a:off x="4583409" y="2136968"/>
            <a:ext cx="0" cy="3615707"/>
          </a:xfrm>
          <a:prstGeom prst="line">
            <a:avLst/>
          </a:prstGeom>
          <a:ln>
            <a:solidFill>
              <a:srgbClr val="C00000"/>
            </a:solidFill>
            <a:headEnd/>
            <a:tailEnd/>
          </a:ln>
        </p:spPr>
        <p:style>
          <a:lnRef idx="3">
            <a:schemeClr val="accent2"/>
          </a:lnRef>
          <a:fillRef idx="0">
            <a:schemeClr val="accent2"/>
          </a:fillRef>
          <a:effectRef idx="2">
            <a:schemeClr val="accent2"/>
          </a:effectRef>
          <a:fontRef idx="minor">
            <a:schemeClr val="tx1"/>
          </a:fontRef>
        </p:style>
      </p:cxnSp>
      <p:cxnSp>
        <p:nvCxnSpPr>
          <p:cNvPr id="176" name="Straight Connector 114">
            <a:extLst>
              <a:ext uri="{FF2B5EF4-FFF2-40B4-BE49-F238E27FC236}">
                <a16:creationId xmlns:a16="http://schemas.microsoft.com/office/drawing/2014/main" id="{58C9C41F-561D-4AD2-A644-7FF621BDB872}"/>
              </a:ext>
            </a:extLst>
          </p:cNvPr>
          <p:cNvCxnSpPr>
            <a:cxnSpLocks noChangeShapeType="1"/>
          </p:cNvCxnSpPr>
          <p:nvPr/>
        </p:nvCxnSpPr>
        <p:spPr bwMode="auto">
          <a:xfrm flipH="1">
            <a:off x="8302548" y="2302900"/>
            <a:ext cx="27078" cy="3474811"/>
          </a:xfrm>
          <a:prstGeom prst="line">
            <a:avLst/>
          </a:prstGeom>
          <a:noFill/>
          <a:ln w="28575" algn="ctr">
            <a:solidFill>
              <a:schemeClr val="accent4">
                <a:lumMod val="40000"/>
                <a:lumOff val="60000"/>
              </a:schemeClr>
            </a:solidFill>
            <a:round/>
            <a:headEnd/>
            <a:tailEnd/>
          </a:ln>
        </p:spPr>
      </p:cxnSp>
      <p:cxnSp>
        <p:nvCxnSpPr>
          <p:cNvPr id="177" name="Straight Connector 114">
            <a:extLst>
              <a:ext uri="{FF2B5EF4-FFF2-40B4-BE49-F238E27FC236}">
                <a16:creationId xmlns:a16="http://schemas.microsoft.com/office/drawing/2014/main" id="{602C3772-1165-4270-92FD-B85BC82D8ED4}"/>
              </a:ext>
            </a:extLst>
          </p:cNvPr>
          <p:cNvCxnSpPr>
            <a:cxnSpLocks noChangeShapeType="1"/>
          </p:cNvCxnSpPr>
          <p:nvPr/>
        </p:nvCxnSpPr>
        <p:spPr bwMode="auto">
          <a:xfrm flipH="1">
            <a:off x="5425543" y="2258870"/>
            <a:ext cx="5077" cy="3476573"/>
          </a:xfrm>
          <a:prstGeom prst="line">
            <a:avLst/>
          </a:prstGeom>
          <a:noFill/>
          <a:ln w="28575" algn="ctr">
            <a:solidFill>
              <a:schemeClr val="accent4">
                <a:lumMod val="40000"/>
                <a:lumOff val="60000"/>
              </a:schemeClr>
            </a:solidFill>
            <a:round/>
            <a:headEnd/>
            <a:tailEnd/>
          </a:ln>
        </p:spPr>
      </p:cxnSp>
      <p:cxnSp>
        <p:nvCxnSpPr>
          <p:cNvPr id="178" name="Straight Connector 114">
            <a:extLst>
              <a:ext uri="{FF2B5EF4-FFF2-40B4-BE49-F238E27FC236}">
                <a16:creationId xmlns:a16="http://schemas.microsoft.com/office/drawing/2014/main" id="{153095E9-0556-434B-9594-99E1D8B73DF7}"/>
              </a:ext>
            </a:extLst>
          </p:cNvPr>
          <p:cNvCxnSpPr>
            <a:cxnSpLocks noChangeShapeType="1"/>
          </p:cNvCxnSpPr>
          <p:nvPr/>
        </p:nvCxnSpPr>
        <p:spPr bwMode="auto">
          <a:xfrm flipH="1">
            <a:off x="2512997" y="2260632"/>
            <a:ext cx="8462" cy="3474811"/>
          </a:xfrm>
          <a:prstGeom prst="line">
            <a:avLst/>
          </a:prstGeom>
          <a:noFill/>
          <a:ln w="28575" algn="ctr">
            <a:solidFill>
              <a:schemeClr val="accent4">
                <a:lumMod val="40000"/>
                <a:lumOff val="60000"/>
              </a:schemeClr>
            </a:solidFill>
            <a:round/>
            <a:headEnd/>
            <a:tailEnd/>
          </a:ln>
        </p:spPr>
      </p:cxnSp>
      <p:sp>
        <p:nvSpPr>
          <p:cNvPr id="179" name="Title 1">
            <a:extLst>
              <a:ext uri="{FF2B5EF4-FFF2-40B4-BE49-F238E27FC236}">
                <a16:creationId xmlns:a16="http://schemas.microsoft.com/office/drawing/2014/main" id="{B4D44DA6-24D2-43B0-AA5F-ACE63F7B887E}"/>
              </a:ext>
            </a:extLst>
          </p:cNvPr>
          <p:cNvSpPr txBox="1">
            <a:spLocks/>
          </p:cNvSpPr>
          <p:nvPr/>
        </p:nvSpPr>
        <p:spPr bwMode="auto">
          <a:xfrm>
            <a:off x="749562" y="744871"/>
            <a:ext cx="7613756" cy="431211"/>
          </a:xfrm>
          <a:prstGeom prst="rect">
            <a:avLst/>
          </a:prstGeom>
          <a:noFill/>
          <a:ln>
            <a:noFill/>
          </a:ln>
        </p:spPr>
        <p:txBody>
          <a:bodyPr lIns="91430" tIns="45715" rIns="91430" bIns="45715" anchor="ctr">
            <a:scene3d>
              <a:camera prst="orthographicFront"/>
              <a:lightRig rig="soft" dir="t">
                <a:rot lat="0" lon="0" rev="15600000"/>
              </a:lightRig>
            </a:scene3d>
            <a:sp3d extrusionH="57150" prstMaterial="softEdge">
              <a:bevelT w="25400" h="38100"/>
            </a:sp3d>
          </a:bodyPr>
          <a:lstStyle/>
          <a:p>
            <a:pPr algn="ctr">
              <a:defRPr/>
            </a:pPr>
            <a:r>
              <a:rPr lang="en-GB" sz="2400" kern="0" dirty="0">
                <a:latin typeface="Montserrat" panose="00000500000000000000" pitchFamily="50" charset="0"/>
                <a:ea typeface="ＭＳ Ｐゴシック" charset="0"/>
                <a:cs typeface="ＭＳ Ｐゴシック" charset="0"/>
              </a:rPr>
              <a:t>Release 19 timeline</a:t>
            </a:r>
            <a:endParaRPr lang="en-US" sz="2000" kern="0" dirty="0">
              <a:latin typeface="Montserrat" panose="00000500000000000000" pitchFamily="50" charset="0"/>
              <a:ea typeface="ＭＳ Ｐゴシック" charset="0"/>
              <a:cs typeface="ＭＳ Ｐゴシック" charset="0"/>
            </a:endParaRPr>
          </a:p>
        </p:txBody>
      </p:sp>
      <p:sp>
        <p:nvSpPr>
          <p:cNvPr id="180" name="TextBox 86">
            <a:extLst>
              <a:ext uri="{FF2B5EF4-FFF2-40B4-BE49-F238E27FC236}">
                <a16:creationId xmlns:a16="http://schemas.microsoft.com/office/drawing/2014/main" id="{9CC53EDF-DFD6-40C5-9FB3-60E48F431816}"/>
              </a:ext>
            </a:extLst>
          </p:cNvPr>
          <p:cNvSpPr txBox="1">
            <a:spLocks noChangeArrowheads="1"/>
          </p:cNvSpPr>
          <p:nvPr/>
        </p:nvSpPr>
        <p:spPr bwMode="auto">
          <a:xfrm>
            <a:off x="1715898" y="1695292"/>
            <a:ext cx="394318" cy="221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50" charset="0"/>
              </a:rPr>
              <a:t>#101</a:t>
            </a:r>
          </a:p>
        </p:txBody>
      </p:sp>
      <p:cxnSp>
        <p:nvCxnSpPr>
          <p:cNvPr id="181" name="Straight Connector 115">
            <a:extLst>
              <a:ext uri="{FF2B5EF4-FFF2-40B4-BE49-F238E27FC236}">
                <a16:creationId xmlns:a16="http://schemas.microsoft.com/office/drawing/2014/main" id="{08F7848E-8E42-4647-ACE7-09D07113B7EF}"/>
              </a:ext>
            </a:extLst>
          </p:cNvPr>
          <p:cNvCxnSpPr>
            <a:cxnSpLocks noChangeShapeType="1"/>
          </p:cNvCxnSpPr>
          <p:nvPr/>
        </p:nvCxnSpPr>
        <p:spPr bwMode="auto">
          <a:xfrm>
            <a:off x="4169896" y="2302900"/>
            <a:ext cx="10154" cy="3474811"/>
          </a:xfrm>
          <a:prstGeom prst="line">
            <a:avLst/>
          </a:prstGeom>
          <a:noFill/>
          <a:ln w="9525" algn="ctr">
            <a:solidFill>
              <a:schemeClr val="accent4">
                <a:lumMod val="40000"/>
                <a:lumOff val="60000"/>
              </a:schemeClr>
            </a:solidFill>
            <a:prstDash val="dash"/>
            <a:round/>
            <a:headEnd/>
            <a:tailEnd/>
          </a:ln>
        </p:spPr>
      </p:cxnSp>
      <p:cxnSp>
        <p:nvCxnSpPr>
          <p:cNvPr id="182" name="Straight Connector 114">
            <a:extLst>
              <a:ext uri="{FF2B5EF4-FFF2-40B4-BE49-F238E27FC236}">
                <a16:creationId xmlns:a16="http://schemas.microsoft.com/office/drawing/2014/main" id="{69C45749-75F6-4ECA-A470-848BE2599016}"/>
              </a:ext>
            </a:extLst>
          </p:cNvPr>
          <p:cNvCxnSpPr>
            <a:cxnSpLocks noChangeShapeType="1"/>
          </p:cNvCxnSpPr>
          <p:nvPr/>
        </p:nvCxnSpPr>
        <p:spPr bwMode="auto">
          <a:xfrm>
            <a:off x="656483" y="2329317"/>
            <a:ext cx="0" cy="3448394"/>
          </a:xfrm>
          <a:prstGeom prst="line">
            <a:avLst/>
          </a:prstGeom>
          <a:noFill/>
          <a:ln w="9525" algn="ctr">
            <a:solidFill>
              <a:schemeClr val="accent4">
                <a:lumMod val="40000"/>
                <a:lumOff val="60000"/>
              </a:schemeClr>
            </a:solidFill>
            <a:prstDash val="dash"/>
            <a:round/>
            <a:headEnd/>
            <a:tailEnd/>
          </a:ln>
        </p:spPr>
      </p:cxnSp>
      <p:cxnSp>
        <p:nvCxnSpPr>
          <p:cNvPr id="183" name="Straight Connector 114">
            <a:extLst>
              <a:ext uri="{FF2B5EF4-FFF2-40B4-BE49-F238E27FC236}">
                <a16:creationId xmlns:a16="http://schemas.microsoft.com/office/drawing/2014/main" id="{3A08F614-675C-4340-87E4-13AA32E5FD6F}"/>
              </a:ext>
            </a:extLst>
          </p:cNvPr>
          <p:cNvCxnSpPr>
            <a:cxnSpLocks noChangeShapeType="1"/>
          </p:cNvCxnSpPr>
          <p:nvPr/>
        </p:nvCxnSpPr>
        <p:spPr bwMode="auto">
          <a:xfrm>
            <a:off x="2464798" y="2311325"/>
            <a:ext cx="0" cy="3474811"/>
          </a:xfrm>
          <a:prstGeom prst="line">
            <a:avLst/>
          </a:prstGeom>
          <a:noFill/>
          <a:ln w="9525" algn="ctr">
            <a:solidFill>
              <a:schemeClr val="accent4">
                <a:lumMod val="40000"/>
                <a:lumOff val="60000"/>
              </a:schemeClr>
            </a:solidFill>
            <a:prstDash val="dash"/>
            <a:round/>
            <a:headEnd/>
            <a:tailEnd/>
          </a:ln>
        </p:spPr>
      </p:cxnSp>
      <p:cxnSp>
        <p:nvCxnSpPr>
          <p:cNvPr id="184" name="Straight Connector 114">
            <a:extLst>
              <a:ext uri="{FF2B5EF4-FFF2-40B4-BE49-F238E27FC236}">
                <a16:creationId xmlns:a16="http://schemas.microsoft.com/office/drawing/2014/main" id="{E3E0A9E5-D8DE-4E4C-A33A-DBB44E1BCF61}"/>
              </a:ext>
            </a:extLst>
          </p:cNvPr>
          <p:cNvCxnSpPr>
            <a:cxnSpLocks noChangeShapeType="1"/>
          </p:cNvCxnSpPr>
          <p:nvPr/>
        </p:nvCxnSpPr>
        <p:spPr bwMode="auto">
          <a:xfrm flipH="1">
            <a:off x="8911796" y="2302900"/>
            <a:ext cx="33847" cy="3432543"/>
          </a:xfrm>
          <a:prstGeom prst="line">
            <a:avLst/>
          </a:prstGeom>
          <a:noFill/>
          <a:ln w="9525" algn="ctr">
            <a:solidFill>
              <a:schemeClr val="accent4">
                <a:lumMod val="40000"/>
                <a:lumOff val="60000"/>
              </a:schemeClr>
            </a:solidFill>
            <a:prstDash val="dash"/>
            <a:round/>
            <a:headEnd/>
            <a:tailEnd/>
          </a:ln>
        </p:spPr>
      </p:cxnSp>
      <p:cxnSp>
        <p:nvCxnSpPr>
          <p:cNvPr id="185" name="Straight Connector 114">
            <a:extLst>
              <a:ext uri="{FF2B5EF4-FFF2-40B4-BE49-F238E27FC236}">
                <a16:creationId xmlns:a16="http://schemas.microsoft.com/office/drawing/2014/main" id="{7D255CF3-99A2-480D-A85F-4E41775E8CA9}"/>
              </a:ext>
            </a:extLst>
          </p:cNvPr>
          <p:cNvCxnSpPr>
            <a:cxnSpLocks noChangeShapeType="1"/>
          </p:cNvCxnSpPr>
          <p:nvPr/>
        </p:nvCxnSpPr>
        <p:spPr bwMode="auto">
          <a:xfrm>
            <a:off x="7620528" y="2302900"/>
            <a:ext cx="1693" cy="3474811"/>
          </a:xfrm>
          <a:prstGeom prst="line">
            <a:avLst/>
          </a:prstGeom>
          <a:noFill/>
          <a:ln w="9525" algn="ctr">
            <a:solidFill>
              <a:schemeClr val="accent4">
                <a:lumMod val="40000"/>
                <a:lumOff val="60000"/>
              </a:schemeClr>
            </a:solidFill>
            <a:prstDash val="dash"/>
            <a:round/>
            <a:headEnd/>
            <a:tailEnd/>
          </a:ln>
        </p:spPr>
      </p:cxnSp>
      <p:cxnSp>
        <p:nvCxnSpPr>
          <p:cNvPr id="186" name="Straight Connector 114">
            <a:extLst>
              <a:ext uri="{FF2B5EF4-FFF2-40B4-BE49-F238E27FC236}">
                <a16:creationId xmlns:a16="http://schemas.microsoft.com/office/drawing/2014/main" id="{0DF57D18-7233-4321-A72F-06CD45E025B0}"/>
              </a:ext>
            </a:extLst>
          </p:cNvPr>
          <p:cNvCxnSpPr>
            <a:cxnSpLocks noChangeShapeType="1"/>
          </p:cNvCxnSpPr>
          <p:nvPr/>
        </p:nvCxnSpPr>
        <p:spPr bwMode="auto">
          <a:xfrm>
            <a:off x="6136332" y="2258870"/>
            <a:ext cx="0" cy="3518842"/>
          </a:xfrm>
          <a:prstGeom prst="line">
            <a:avLst/>
          </a:prstGeom>
          <a:noFill/>
          <a:ln w="9525" algn="ctr">
            <a:solidFill>
              <a:schemeClr val="accent4">
                <a:lumMod val="40000"/>
                <a:lumOff val="60000"/>
              </a:schemeClr>
            </a:solidFill>
            <a:prstDash val="dash"/>
            <a:round/>
            <a:headEnd/>
            <a:tailEnd/>
          </a:ln>
        </p:spPr>
      </p:cxnSp>
      <p:cxnSp>
        <p:nvCxnSpPr>
          <p:cNvPr id="187" name="Straight Connector 114">
            <a:extLst>
              <a:ext uri="{FF2B5EF4-FFF2-40B4-BE49-F238E27FC236}">
                <a16:creationId xmlns:a16="http://schemas.microsoft.com/office/drawing/2014/main" id="{28726A6A-CF3E-4629-9387-F808A9B80621}"/>
              </a:ext>
            </a:extLst>
          </p:cNvPr>
          <p:cNvCxnSpPr>
            <a:cxnSpLocks noChangeShapeType="1"/>
          </p:cNvCxnSpPr>
          <p:nvPr/>
        </p:nvCxnSpPr>
        <p:spPr bwMode="auto">
          <a:xfrm>
            <a:off x="6879276" y="2302900"/>
            <a:ext cx="0" cy="3474811"/>
          </a:xfrm>
          <a:prstGeom prst="line">
            <a:avLst/>
          </a:prstGeom>
          <a:noFill/>
          <a:ln w="9525" algn="ctr">
            <a:solidFill>
              <a:schemeClr val="accent4">
                <a:lumMod val="40000"/>
                <a:lumOff val="60000"/>
              </a:schemeClr>
            </a:solidFill>
            <a:prstDash val="dash"/>
            <a:round/>
            <a:headEnd/>
            <a:tailEnd/>
          </a:ln>
        </p:spPr>
      </p:cxnSp>
      <p:cxnSp>
        <p:nvCxnSpPr>
          <p:cNvPr id="188" name="Straight Connector 114">
            <a:extLst>
              <a:ext uri="{FF2B5EF4-FFF2-40B4-BE49-F238E27FC236}">
                <a16:creationId xmlns:a16="http://schemas.microsoft.com/office/drawing/2014/main" id="{CC01261E-8130-4F84-AD3A-612312795C43}"/>
              </a:ext>
            </a:extLst>
          </p:cNvPr>
          <p:cNvCxnSpPr>
            <a:cxnSpLocks noChangeShapeType="1"/>
          </p:cNvCxnSpPr>
          <p:nvPr/>
        </p:nvCxnSpPr>
        <p:spPr bwMode="auto">
          <a:xfrm flipH="1">
            <a:off x="4792602" y="2302900"/>
            <a:ext cx="3385" cy="3474811"/>
          </a:xfrm>
          <a:prstGeom prst="line">
            <a:avLst/>
          </a:prstGeom>
          <a:noFill/>
          <a:ln w="9525" algn="ctr">
            <a:solidFill>
              <a:schemeClr val="accent4">
                <a:lumMod val="40000"/>
                <a:lumOff val="60000"/>
              </a:schemeClr>
            </a:solidFill>
            <a:prstDash val="dash"/>
            <a:round/>
            <a:headEnd/>
            <a:tailEnd/>
          </a:ln>
        </p:spPr>
      </p:cxnSp>
      <p:cxnSp>
        <p:nvCxnSpPr>
          <p:cNvPr id="189" name="Straight Connector 114">
            <a:extLst>
              <a:ext uri="{FF2B5EF4-FFF2-40B4-BE49-F238E27FC236}">
                <a16:creationId xmlns:a16="http://schemas.microsoft.com/office/drawing/2014/main" id="{C1290393-4A87-41EB-A3E1-520C4AC296C8}"/>
              </a:ext>
            </a:extLst>
          </p:cNvPr>
          <p:cNvCxnSpPr>
            <a:cxnSpLocks noChangeShapeType="1"/>
          </p:cNvCxnSpPr>
          <p:nvPr/>
        </p:nvCxnSpPr>
        <p:spPr bwMode="auto">
          <a:xfrm flipH="1">
            <a:off x="4894224" y="2302900"/>
            <a:ext cx="16924" cy="3474811"/>
          </a:xfrm>
          <a:prstGeom prst="line">
            <a:avLst/>
          </a:prstGeom>
          <a:noFill/>
          <a:ln w="9525" algn="ctr">
            <a:solidFill>
              <a:schemeClr val="accent4">
                <a:lumMod val="40000"/>
                <a:lumOff val="60000"/>
              </a:schemeClr>
            </a:solidFill>
            <a:prstDash val="dash"/>
            <a:round/>
            <a:headEnd/>
            <a:tailEnd/>
          </a:ln>
        </p:spPr>
      </p:cxnSp>
      <p:cxnSp>
        <p:nvCxnSpPr>
          <p:cNvPr id="190" name="Straight Connector 114">
            <a:extLst>
              <a:ext uri="{FF2B5EF4-FFF2-40B4-BE49-F238E27FC236}">
                <a16:creationId xmlns:a16="http://schemas.microsoft.com/office/drawing/2014/main" id="{D59EC876-A833-413F-AD59-24FA8CA45E3B}"/>
              </a:ext>
            </a:extLst>
          </p:cNvPr>
          <p:cNvCxnSpPr>
            <a:cxnSpLocks noChangeShapeType="1"/>
          </p:cNvCxnSpPr>
          <p:nvPr/>
        </p:nvCxnSpPr>
        <p:spPr bwMode="auto">
          <a:xfrm>
            <a:off x="9514275" y="2306422"/>
            <a:ext cx="10154" cy="3471289"/>
          </a:xfrm>
          <a:prstGeom prst="line">
            <a:avLst/>
          </a:prstGeom>
          <a:noFill/>
          <a:ln w="9525" algn="ctr">
            <a:solidFill>
              <a:schemeClr val="accent4">
                <a:lumMod val="40000"/>
                <a:lumOff val="60000"/>
              </a:schemeClr>
            </a:solidFill>
            <a:prstDash val="dash"/>
            <a:round/>
            <a:headEnd/>
            <a:tailEnd/>
          </a:ln>
        </p:spPr>
      </p:cxnSp>
      <p:sp>
        <p:nvSpPr>
          <p:cNvPr id="191" name="TextBox 86">
            <a:extLst>
              <a:ext uri="{FF2B5EF4-FFF2-40B4-BE49-F238E27FC236}">
                <a16:creationId xmlns:a16="http://schemas.microsoft.com/office/drawing/2014/main" id="{6117CC20-A3F1-4219-9F3F-D5E95DB70AAF}"/>
              </a:ext>
            </a:extLst>
          </p:cNvPr>
          <p:cNvSpPr txBox="1">
            <a:spLocks noChangeArrowheads="1"/>
          </p:cNvSpPr>
          <p:nvPr/>
        </p:nvSpPr>
        <p:spPr bwMode="auto">
          <a:xfrm>
            <a:off x="2347147" y="1695292"/>
            <a:ext cx="416320" cy="221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50" charset="0"/>
              </a:rPr>
              <a:t>#102</a:t>
            </a:r>
            <a:endParaRPr lang="en-GB" altLang="en-US" sz="400">
              <a:latin typeface="Montserrat" panose="00000500000000000000" pitchFamily="50" charset="0"/>
            </a:endParaRPr>
          </a:p>
        </p:txBody>
      </p:sp>
      <p:sp>
        <p:nvSpPr>
          <p:cNvPr id="192" name="TextBox 86">
            <a:extLst>
              <a:ext uri="{FF2B5EF4-FFF2-40B4-BE49-F238E27FC236}">
                <a16:creationId xmlns:a16="http://schemas.microsoft.com/office/drawing/2014/main" id="{1A814489-B4E6-472B-903B-370D04C0CBF5}"/>
              </a:ext>
            </a:extLst>
          </p:cNvPr>
          <p:cNvSpPr txBox="1">
            <a:spLocks noChangeArrowheads="1"/>
          </p:cNvSpPr>
          <p:nvPr/>
        </p:nvSpPr>
        <p:spPr bwMode="auto">
          <a:xfrm>
            <a:off x="3073168" y="1695292"/>
            <a:ext cx="414627" cy="221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50" charset="0"/>
              </a:rPr>
              <a:t>#103</a:t>
            </a:r>
            <a:endParaRPr lang="en-GB" altLang="en-US" sz="400">
              <a:latin typeface="Montserrat" panose="00000500000000000000" pitchFamily="50" charset="0"/>
            </a:endParaRPr>
          </a:p>
        </p:txBody>
      </p:sp>
      <p:sp>
        <p:nvSpPr>
          <p:cNvPr id="193" name="TextBox 86">
            <a:extLst>
              <a:ext uri="{FF2B5EF4-FFF2-40B4-BE49-F238E27FC236}">
                <a16:creationId xmlns:a16="http://schemas.microsoft.com/office/drawing/2014/main" id="{B6A9DEB5-90FF-4985-8402-10838931449A}"/>
              </a:ext>
            </a:extLst>
          </p:cNvPr>
          <p:cNvSpPr txBox="1">
            <a:spLocks noChangeArrowheads="1"/>
          </p:cNvSpPr>
          <p:nvPr/>
        </p:nvSpPr>
        <p:spPr bwMode="auto">
          <a:xfrm>
            <a:off x="3807650" y="1695292"/>
            <a:ext cx="423089" cy="221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50" charset="0"/>
              </a:rPr>
              <a:t>#104</a:t>
            </a:r>
            <a:endParaRPr lang="en-GB" altLang="en-US" sz="400">
              <a:latin typeface="Montserrat" panose="00000500000000000000" pitchFamily="50" charset="0"/>
            </a:endParaRPr>
          </a:p>
        </p:txBody>
      </p:sp>
      <p:sp>
        <p:nvSpPr>
          <p:cNvPr id="194" name="TextBox 86">
            <a:extLst>
              <a:ext uri="{FF2B5EF4-FFF2-40B4-BE49-F238E27FC236}">
                <a16:creationId xmlns:a16="http://schemas.microsoft.com/office/drawing/2014/main" id="{C0981CD7-7DDD-4FC4-870B-B933836EB2AA}"/>
              </a:ext>
            </a:extLst>
          </p:cNvPr>
          <p:cNvSpPr txBox="1">
            <a:spLocks noChangeArrowheads="1"/>
          </p:cNvSpPr>
          <p:nvPr/>
        </p:nvSpPr>
        <p:spPr bwMode="auto">
          <a:xfrm>
            <a:off x="4638597" y="1695292"/>
            <a:ext cx="416320" cy="221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50" charset="0"/>
              </a:rPr>
              <a:t>#105</a:t>
            </a:r>
            <a:endParaRPr lang="en-GB" altLang="en-US" sz="400">
              <a:latin typeface="Montserrat" panose="00000500000000000000" pitchFamily="50" charset="0"/>
            </a:endParaRPr>
          </a:p>
        </p:txBody>
      </p:sp>
      <p:sp>
        <p:nvSpPr>
          <p:cNvPr id="195" name="TextBox 86">
            <a:extLst>
              <a:ext uri="{FF2B5EF4-FFF2-40B4-BE49-F238E27FC236}">
                <a16:creationId xmlns:a16="http://schemas.microsoft.com/office/drawing/2014/main" id="{77199179-BD2E-4F34-857F-7F27B7ABC532}"/>
              </a:ext>
            </a:extLst>
          </p:cNvPr>
          <p:cNvSpPr txBox="1">
            <a:spLocks noChangeArrowheads="1"/>
          </p:cNvSpPr>
          <p:nvPr/>
        </p:nvSpPr>
        <p:spPr bwMode="auto">
          <a:xfrm>
            <a:off x="5200459" y="1695292"/>
            <a:ext cx="418012" cy="221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50" charset="0"/>
              </a:rPr>
              <a:t>#106</a:t>
            </a:r>
            <a:endParaRPr lang="en-GB" altLang="en-US" sz="400">
              <a:latin typeface="Montserrat" panose="00000500000000000000" pitchFamily="50" charset="0"/>
            </a:endParaRPr>
          </a:p>
        </p:txBody>
      </p:sp>
      <p:sp>
        <p:nvSpPr>
          <p:cNvPr id="196" name="TextBox 86">
            <a:extLst>
              <a:ext uri="{FF2B5EF4-FFF2-40B4-BE49-F238E27FC236}">
                <a16:creationId xmlns:a16="http://schemas.microsoft.com/office/drawing/2014/main" id="{2D1A744A-E918-4993-8097-94D1FB588A8A}"/>
              </a:ext>
            </a:extLst>
          </p:cNvPr>
          <p:cNvSpPr txBox="1">
            <a:spLocks noChangeArrowheads="1"/>
          </p:cNvSpPr>
          <p:nvPr/>
        </p:nvSpPr>
        <p:spPr bwMode="auto">
          <a:xfrm>
            <a:off x="5933250" y="1695292"/>
            <a:ext cx="416320" cy="221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50" charset="0"/>
              </a:rPr>
              <a:t>#107</a:t>
            </a:r>
            <a:endParaRPr lang="en-GB" altLang="en-US" sz="400">
              <a:latin typeface="Montserrat" panose="00000500000000000000" pitchFamily="50" charset="0"/>
            </a:endParaRPr>
          </a:p>
        </p:txBody>
      </p:sp>
      <p:sp>
        <p:nvSpPr>
          <p:cNvPr id="197" name="TextBox 86">
            <a:extLst>
              <a:ext uri="{FF2B5EF4-FFF2-40B4-BE49-F238E27FC236}">
                <a16:creationId xmlns:a16="http://schemas.microsoft.com/office/drawing/2014/main" id="{354A6C70-70AA-4000-8787-0E2F4122CF36}"/>
              </a:ext>
            </a:extLst>
          </p:cNvPr>
          <p:cNvSpPr txBox="1">
            <a:spLocks noChangeArrowheads="1"/>
          </p:cNvSpPr>
          <p:nvPr/>
        </p:nvSpPr>
        <p:spPr bwMode="auto">
          <a:xfrm>
            <a:off x="6667732" y="1695292"/>
            <a:ext cx="423089" cy="221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50" charset="0"/>
              </a:rPr>
              <a:t>#108</a:t>
            </a:r>
            <a:endParaRPr lang="en-GB" altLang="en-US" sz="400">
              <a:latin typeface="Montserrat" panose="00000500000000000000" pitchFamily="50" charset="0"/>
            </a:endParaRPr>
          </a:p>
        </p:txBody>
      </p:sp>
      <p:sp>
        <p:nvSpPr>
          <p:cNvPr id="198" name="TextBox 86">
            <a:extLst>
              <a:ext uri="{FF2B5EF4-FFF2-40B4-BE49-F238E27FC236}">
                <a16:creationId xmlns:a16="http://schemas.microsoft.com/office/drawing/2014/main" id="{F1B23B08-D031-44A0-B8D9-4815962C72C6}"/>
              </a:ext>
            </a:extLst>
          </p:cNvPr>
          <p:cNvSpPr txBox="1">
            <a:spLocks noChangeArrowheads="1"/>
          </p:cNvSpPr>
          <p:nvPr/>
        </p:nvSpPr>
        <p:spPr bwMode="auto">
          <a:xfrm>
            <a:off x="7446216" y="1695292"/>
            <a:ext cx="419704" cy="221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50" charset="0"/>
              </a:rPr>
              <a:t>#109</a:t>
            </a:r>
            <a:endParaRPr lang="en-GB" altLang="en-US" sz="400">
              <a:latin typeface="Montserrat" panose="00000500000000000000" pitchFamily="50" charset="0"/>
            </a:endParaRPr>
          </a:p>
        </p:txBody>
      </p:sp>
      <p:sp>
        <p:nvSpPr>
          <p:cNvPr id="199" name="TextBox 86">
            <a:extLst>
              <a:ext uri="{FF2B5EF4-FFF2-40B4-BE49-F238E27FC236}">
                <a16:creationId xmlns:a16="http://schemas.microsoft.com/office/drawing/2014/main" id="{C244D21B-DB56-414B-B17B-C6EC7F1F63C4}"/>
              </a:ext>
            </a:extLst>
          </p:cNvPr>
          <p:cNvSpPr txBox="1">
            <a:spLocks noChangeArrowheads="1"/>
          </p:cNvSpPr>
          <p:nvPr/>
        </p:nvSpPr>
        <p:spPr bwMode="auto">
          <a:xfrm>
            <a:off x="8150236" y="1695292"/>
            <a:ext cx="394318" cy="221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50" charset="0"/>
              </a:rPr>
              <a:t>#110</a:t>
            </a:r>
            <a:endParaRPr lang="en-GB" altLang="en-US" sz="400">
              <a:latin typeface="Montserrat" panose="00000500000000000000" pitchFamily="50" charset="0"/>
            </a:endParaRPr>
          </a:p>
        </p:txBody>
      </p:sp>
      <p:sp>
        <p:nvSpPr>
          <p:cNvPr id="200" name="TextBox 86">
            <a:extLst>
              <a:ext uri="{FF2B5EF4-FFF2-40B4-BE49-F238E27FC236}">
                <a16:creationId xmlns:a16="http://schemas.microsoft.com/office/drawing/2014/main" id="{81B9BDAB-7961-4FB0-8A48-ACCDF11CC796}"/>
              </a:ext>
            </a:extLst>
          </p:cNvPr>
          <p:cNvSpPr txBox="1">
            <a:spLocks noChangeArrowheads="1"/>
          </p:cNvSpPr>
          <p:nvPr/>
        </p:nvSpPr>
        <p:spPr bwMode="auto">
          <a:xfrm>
            <a:off x="8749330" y="1695292"/>
            <a:ext cx="365549" cy="221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50" charset="0"/>
              </a:rPr>
              <a:t>#111</a:t>
            </a:r>
            <a:endParaRPr lang="en-GB" altLang="en-US" sz="400">
              <a:latin typeface="Montserrat" panose="00000500000000000000" pitchFamily="50" charset="0"/>
            </a:endParaRPr>
          </a:p>
        </p:txBody>
      </p:sp>
      <p:sp>
        <p:nvSpPr>
          <p:cNvPr id="201" name="TextBox 86">
            <a:extLst>
              <a:ext uri="{FF2B5EF4-FFF2-40B4-BE49-F238E27FC236}">
                <a16:creationId xmlns:a16="http://schemas.microsoft.com/office/drawing/2014/main" id="{B761B4BB-D69F-43D9-A5BB-52EE7CABC67E}"/>
              </a:ext>
            </a:extLst>
          </p:cNvPr>
          <p:cNvSpPr txBox="1">
            <a:spLocks noChangeArrowheads="1"/>
          </p:cNvSpPr>
          <p:nvPr/>
        </p:nvSpPr>
        <p:spPr bwMode="auto">
          <a:xfrm>
            <a:off x="9350116" y="1695292"/>
            <a:ext cx="387550" cy="221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50" charset="0"/>
              </a:rPr>
              <a:t>#112</a:t>
            </a:r>
            <a:endParaRPr lang="en-GB" altLang="en-US" sz="400">
              <a:latin typeface="Montserrat" panose="00000500000000000000" pitchFamily="50" charset="0"/>
            </a:endParaRPr>
          </a:p>
        </p:txBody>
      </p:sp>
      <p:sp>
        <p:nvSpPr>
          <p:cNvPr id="202" name="TextBox 86">
            <a:extLst>
              <a:ext uri="{FF2B5EF4-FFF2-40B4-BE49-F238E27FC236}">
                <a16:creationId xmlns:a16="http://schemas.microsoft.com/office/drawing/2014/main" id="{ABC8F90A-DF2D-41F0-BEBE-D91653BE9AB0}"/>
              </a:ext>
            </a:extLst>
          </p:cNvPr>
          <p:cNvSpPr txBox="1">
            <a:spLocks noChangeArrowheads="1"/>
          </p:cNvSpPr>
          <p:nvPr/>
        </p:nvSpPr>
        <p:spPr bwMode="auto">
          <a:xfrm>
            <a:off x="499094" y="1695292"/>
            <a:ext cx="379088" cy="221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50" charset="0"/>
              </a:rPr>
              <a:t>#99</a:t>
            </a:r>
            <a:endParaRPr lang="en-GB" altLang="en-US" sz="400">
              <a:latin typeface="Montserrat" panose="00000500000000000000" pitchFamily="50" charset="0"/>
            </a:endParaRPr>
          </a:p>
        </p:txBody>
      </p:sp>
      <p:sp>
        <p:nvSpPr>
          <p:cNvPr id="203" name="Chevron 60">
            <a:extLst>
              <a:ext uri="{FF2B5EF4-FFF2-40B4-BE49-F238E27FC236}">
                <a16:creationId xmlns:a16="http://schemas.microsoft.com/office/drawing/2014/main" id="{64AB533B-4A47-405C-86AA-C7AF6743D5FD}"/>
              </a:ext>
            </a:extLst>
          </p:cNvPr>
          <p:cNvSpPr>
            <a:spLocks noChangeArrowheads="1"/>
          </p:cNvSpPr>
          <p:nvPr/>
        </p:nvSpPr>
        <p:spPr bwMode="auto">
          <a:xfrm>
            <a:off x="2365763" y="2686838"/>
            <a:ext cx="881717" cy="311729"/>
          </a:xfrm>
          <a:prstGeom prst="chevron">
            <a:avLst>
              <a:gd name="adj" fmla="val 50080"/>
            </a:avLst>
          </a:prstGeom>
          <a:solidFill>
            <a:srgbClr val="006600">
              <a:alpha val="30196"/>
            </a:srgbClr>
          </a:solidFill>
          <a:ln>
            <a:noFill/>
          </a:ln>
          <a:extLst>
            <a:ext uri="{91240B29-F687-4F45-9708-019B960494DF}">
              <a14:hiddenLine xmlns:a14="http://schemas.microsoft.com/office/drawing/2010/main" w="9525" algn="ctr">
                <a:solidFill>
                  <a:srgbClr val="000000"/>
                </a:solidFill>
                <a:round/>
                <a:headEnd/>
                <a:tailEnd/>
              </a14:hiddenLine>
            </a:ext>
          </a:extLst>
        </p:spPr>
        <p:txBody>
          <a:bodyPr lIns="0" rIns="0"/>
          <a:lstStyle/>
          <a:p>
            <a:pPr algn="ctr"/>
            <a:r>
              <a:rPr lang="fr-FR" altLang="en-US" sz="600" dirty="0">
                <a:latin typeface="Montserrat" panose="00000500000000000000" pitchFamily="50" charset="0"/>
                <a:cs typeface="Arial" panose="020B0604020202020204" pitchFamily="34" charset="0"/>
              </a:rPr>
              <a:t>RAN4 </a:t>
            </a:r>
          </a:p>
          <a:p>
            <a:pPr algn="ctr"/>
            <a:r>
              <a:rPr lang="fr-FR" altLang="en-US" sz="600" dirty="0">
                <a:latin typeface="Montserrat" panose="00000500000000000000" pitchFamily="50" charset="0"/>
                <a:cs typeface="Arial" panose="020B0604020202020204" pitchFamily="34" charset="0"/>
              </a:rPr>
              <a:t>content </a:t>
            </a:r>
            <a:r>
              <a:rPr lang="fr-FR" altLang="en-US" sz="600" dirty="0" err="1">
                <a:latin typeface="Montserrat" panose="00000500000000000000" pitchFamily="50" charset="0"/>
                <a:cs typeface="Arial" panose="020B0604020202020204" pitchFamily="34" charset="0"/>
              </a:rPr>
              <a:t>def</a:t>
            </a:r>
            <a:r>
              <a:rPr lang="fr-FR" altLang="en-US" sz="600" dirty="0">
                <a:latin typeface="Montserrat" panose="00000500000000000000" pitchFamily="50" charset="0"/>
                <a:cs typeface="Arial" panose="020B0604020202020204" pitchFamily="34" charset="0"/>
              </a:rPr>
              <a:t>.</a:t>
            </a:r>
          </a:p>
        </p:txBody>
      </p:sp>
      <p:sp>
        <p:nvSpPr>
          <p:cNvPr id="204" name="Chevron 60">
            <a:extLst>
              <a:ext uri="{FF2B5EF4-FFF2-40B4-BE49-F238E27FC236}">
                <a16:creationId xmlns:a16="http://schemas.microsoft.com/office/drawing/2014/main" id="{16E97371-BC13-49AB-B34C-DD164B87EED5}"/>
              </a:ext>
            </a:extLst>
          </p:cNvPr>
          <p:cNvSpPr>
            <a:spLocks noChangeArrowheads="1"/>
          </p:cNvSpPr>
          <p:nvPr/>
        </p:nvSpPr>
        <p:spPr bwMode="auto">
          <a:xfrm>
            <a:off x="1502661" y="2686838"/>
            <a:ext cx="1028952" cy="311729"/>
          </a:xfrm>
          <a:prstGeom prst="chevron">
            <a:avLst>
              <a:gd name="adj" fmla="val 49975"/>
            </a:avLst>
          </a:prstGeom>
          <a:gradFill flip="none" rotWithShape="1">
            <a:gsLst>
              <a:gs pos="12000">
                <a:schemeClr val="accent3">
                  <a:lumMod val="40000"/>
                  <a:lumOff val="60000"/>
                </a:schemeClr>
              </a:gs>
              <a:gs pos="60000">
                <a:srgbClr val="92D050"/>
              </a:gs>
              <a:gs pos="83000">
                <a:srgbClr val="92D050"/>
              </a:gs>
              <a:gs pos="100000">
                <a:srgbClr val="92D050"/>
              </a:gs>
            </a:gsLst>
            <a:lin ang="3600000" scaled="0"/>
            <a:tileRect/>
          </a:gradFill>
          <a:ln>
            <a:noFill/>
          </a:ln>
        </p:spPr>
        <p:txBody>
          <a:bodyPr lIns="0" rIns="0"/>
          <a:lstStyle/>
          <a:p>
            <a:pPr algn="ctr">
              <a:defRPr/>
            </a:pPr>
            <a:r>
              <a:rPr lang="fr-FR" altLang="en-US" sz="700" b="1" dirty="0">
                <a:latin typeface="Montserrat" panose="00000500000000000000" pitchFamily="50" charset="0"/>
                <a:cs typeface="Arial" panose="020B0604020202020204" pitchFamily="34" charset="0"/>
              </a:rPr>
              <a:t> </a:t>
            </a:r>
            <a:r>
              <a:rPr lang="fr-FR" altLang="en-US" sz="700" dirty="0">
                <a:latin typeface="Montserrat" panose="00000500000000000000" pitchFamily="50" charset="0"/>
                <a:cs typeface="Arial" panose="020B0604020202020204" pitchFamily="34" charset="0"/>
              </a:rPr>
              <a:t>RAN Content </a:t>
            </a:r>
            <a:r>
              <a:rPr lang="fr-FR" altLang="en-US" sz="700" dirty="0" err="1">
                <a:latin typeface="Montserrat" panose="00000500000000000000" pitchFamily="50" charset="0"/>
                <a:cs typeface="Arial" panose="020B0604020202020204" pitchFamily="34" charset="0"/>
              </a:rPr>
              <a:t>def</a:t>
            </a:r>
            <a:r>
              <a:rPr lang="fr-FR" altLang="en-US" sz="700" dirty="0">
                <a:latin typeface="Montserrat" panose="00000500000000000000" pitchFamily="50" charset="0"/>
                <a:cs typeface="Arial" panose="020B0604020202020204" pitchFamily="34" charset="0"/>
              </a:rPr>
              <a:t>.</a:t>
            </a:r>
          </a:p>
        </p:txBody>
      </p:sp>
      <p:sp>
        <p:nvSpPr>
          <p:cNvPr id="205" name="TextBox 204">
            <a:extLst>
              <a:ext uri="{FF2B5EF4-FFF2-40B4-BE49-F238E27FC236}">
                <a16:creationId xmlns:a16="http://schemas.microsoft.com/office/drawing/2014/main" id="{BB79F52F-4331-40BE-8213-1D5D812EFED4}"/>
              </a:ext>
            </a:extLst>
          </p:cNvPr>
          <p:cNvSpPr txBox="1"/>
          <p:nvPr/>
        </p:nvSpPr>
        <p:spPr>
          <a:xfrm>
            <a:off x="3714570" y="1348339"/>
            <a:ext cx="531400" cy="272983"/>
          </a:xfrm>
          <a:prstGeom prst="rect">
            <a:avLst/>
          </a:prstGeom>
          <a:solidFill>
            <a:schemeClr val="accent4">
              <a:lumMod val="60000"/>
              <a:lumOff val="40000"/>
            </a:schemeClr>
          </a:solidFill>
          <a:ln>
            <a:noFill/>
          </a:ln>
        </p:spPr>
        <p:style>
          <a:lnRef idx="0">
            <a:scrgbClr r="0" g="0" b="0"/>
          </a:lnRef>
          <a:fillRef idx="0">
            <a:scrgbClr r="0" g="0" b="0"/>
          </a:fillRef>
          <a:effectRef idx="0">
            <a:scrgbClr r="0" g="0" b="0"/>
          </a:effectRef>
          <a:fontRef idx="minor">
            <a:schemeClr val="lt1"/>
          </a:fontRef>
        </p:style>
        <p:txBody>
          <a:bodyPr wrap="none">
            <a:spAutoFit/>
          </a:bodyPr>
          <a:lstStyle/>
          <a:p>
            <a:pPr>
              <a:defRPr/>
            </a:pPr>
            <a:r>
              <a:rPr lang="en-GB" dirty="0">
                <a:latin typeface="Montserrat" panose="00000500000000000000" pitchFamily="50" charset="0"/>
              </a:rPr>
              <a:t>2024</a:t>
            </a:r>
          </a:p>
        </p:txBody>
      </p:sp>
      <p:sp>
        <p:nvSpPr>
          <p:cNvPr id="206" name="TextBox 205">
            <a:extLst>
              <a:ext uri="{FF2B5EF4-FFF2-40B4-BE49-F238E27FC236}">
                <a16:creationId xmlns:a16="http://schemas.microsoft.com/office/drawing/2014/main" id="{699342E2-62B0-47A1-BF40-77AA53427CAF}"/>
              </a:ext>
            </a:extLst>
          </p:cNvPr>
          <p:cNvSpPr txBox="1"/>
          <p:nvPr/>
        </p:nvSpPr>
        <p:spPr>
          <a:xfrm>
            <a:off x="6596653" y="1348339"/>
            <a:ext cx="517861" cy="272983"/>
          </a:xfrm>
          <a:prstGeom prst="rect">
            <a:avLst/>
          </a:prstGeom>
          <a:solidFill>
            <a:schemeClr val="accent4">
              <a:lumMod val="60000"/>
              <a:lumOff val="40000"/>
            </a:schemeClr>
          </a:solidFill>
          <a:ln>
            <a:noFill/>
          </a:ln>
        </p:spPr>
        <p:style>
          <a:lnRef idx="0">
            <a:scrgbClr r="0" g="0" b="0"/>
          </a:lnRef>
          <a:fillRef idx="0">
            <a:scrgbClr r="0" g="0" b="0"/>
          </a:fillRef>
          <a:effectRef idx="0">
            <a:scrgbClr r="0" g="0" b="0"/>
          </a:effectRef>
          <a:fontRef idx="minor">
            <a:schemeClr val="lt1"/>
          </a:fontRef>
        </p:style>
        <p:txBody>
          <a:bodyPr wrap="none">
            <a:spAutoFit/>
          </a:bodyPr>
          <a:lstStyle/>
          <a:p>
            <a:pPr>
              <a:defRPr/>
            </a:pPr>
            <a:r>
              <a:rPr lang="en-GB" dirty="0">
                <a:latin typeface="Montserrat" panose="00000500000000000000" pitchFamily="50" charset="0"/>
              </a:rPr>
              <a:t>2025</a:t>
            </a:r>
          </a:p>
        </p:txBody>
      </p:sp>
      <p:sp>
        <p:nvSpPr>
          <p:cNvPr id="207" name="TextBox 2">
            <a:extLst>
              <a:ext uri="{FF2B5EF4-FFF2-40B4-BE49-F238E27FC236}">
                <a16:creationId xmlns:a16="http://schemas.microsoft.com/office/drawing/2014/main" id="{925EC3B1-5DEA-4012-ADBE-0DF209573020}"/>
              </a:ext>
            </a:extLst>
          </p:cNvPr>
          <p:cNvSpPr txBox="1">
            <a:spLocks noChangeArrowheads="1"/>
          </p:cNvSpPr>
          <p:nvPr/>
        </p:nvSpPr>
        <p:spPr bwMode="auto">
          <a:xfrm>
            <a:off x="1717590" y="1866127"/>
            <a:ext cx="399396" cy="221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a:latin typeface="Montserrat" panose="00000500000000000000" pitchFamily="50" charset="0"/>
              </a:rPr>
              <a:t>Sep.</a:t>
            </a:r>
          </a:p>
        </p:txBody>
      </p:sp>
      <p:sp>
        <p:nvSpPr>
          <p:cNvPr id="208" name="TextBox 59">
            <a:extLst>
              <a:ext uri="{FF2B5EF4-FFF2-40B4-BE49-F238E27FC236}">
                <a16:creationId xmlns:a16="http://schemas.microsoft.com/office/drawing/2014/main" id="{DA6E5235-6310-45CA-A00E-1A4EB4A06A5D}"/>
              </a:ext>
            </a:extLst>
          </p:cNvPr>
          <p:cNvSpPr txBox="1">
            <a:spLocks noChangeArrowheads="1"/>
          </p:cNvSpPr>
          <p:nvPr/>
        </p:nvSpPr>
        <p:spPr bwMode="auto">
          <a:xfrm>
            <a:off x="3096861" y="1866127"/>
            <a:ext cx="402781" cy="221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a:latin typeface="Montserrat" panose="00000500000000000000" pitchFamily="50" charset="0"/>
              </a:rPr>
              <a:t>Mar.</a:t>
            </a:r>
          </a:p>
        </p:txBody>
      </p:sp>
      <p:sp>
        <p:nvSpPr>
          <p:cNvPr id="209" name="TextBox 60">
            <a:extLst>
              <a:ext uri="{FF2B5EF4-FFF2-40B4-BE49-F238E27FC236}">
                <a16:creationId xmlns:a16="http://schemas.microsoft.com/office/drawing/2014/main" id="{916837E2-F83C-4578-A8E9-5F5A710B6BDF}"/>
              </a:ext>
            </a:extLst>
          </p:cNvPr>
          <p:cNvSpPr txBox="1">
            <a:spLocks noChangeArrowheads="1"/>
          </p:cNvSpPr>
          <p:nvPr/>
        </p:nvSpPr>
        <p:spPr bwMode="auto">
          <a:xfrm>
            <a:off x="8776408" y="1866127"/>
            <a:ext cx="402781" cy="221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a:latin typeface="Montserrat" panose="00000500000000000000" pitchFamily="50" charset="0"/>
              </a:rPr>
              <a:t>Mar.</a:t>
            </a:r>
          </a:p>
        </p:txBody>
      </p:sp>
      <p:sp>
        <p:nvSpPr>
          <p:cNvPr id="210" name="TextBox 61">
            <a:extLst>
              <a:ext uri="{FF2B5EF4-FFF2-40B4-BE49-F238E27FC236}">
                <a16:creationId xmlns:a16="http://schemas.microsoft.com/office/drawing/2014/main" id="{4E3EEC2B-C304-4330-AD5A-8F1B188FC793}"/>
              </a:ext>
            </a:extLst>
          </p:cNvPr>
          <p:cNvSpPr txBox="1">
            <a:spLocks noChangeArrowheads="1"/>
          </p:cNvSpPr>
          <p:nvPr/>
        </p:nvSpPr>
        <p:spPr bwMode="auto">
          <a:xfrm>
            <a:off x="5938326" y="1866127"/>
            <a:ext cx="402781" cy="221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a:latin typeface="Montserrat" panose="00000500000000000000" pitchFamily="50" charset="0"/>
              </a:rPr>
              <a:t>Mar.</a:t>
            </a:r>
          </a:p>
        </p:txBody>
      </p:sp>
      <p:sp>
        <p:nvSpPr>
          <p:cNvPr id="211" name="TextBox 62">
            <a:extLst>
              <a:ext uri="{FF2B5EF4-FFF2-40B4-BE49-F238E27FC236}">
                <a16:creationId xmlns:a16="http://schemas.microsoft.com/office/drawing/2014/main" id="{565D1F2E-817D-470E-A555-4F4455928117}"/>
              </a:ext>
            </a:extLst>
          </p:cNvPr>
          <p:cNvSpPr txBox="1">
            <a:spLocks noChangeArrowheads="1"/>
          </p:cNvSpPr>
          <p:nvPr/>
        </p:nvSpPr>
        <p:spPr bwMode="auto">
          <a:xfrm>
            <a:off x="3829650" y="1866127"/>
            <a:ext cx="396011" cy="221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a:latin typeface="Montserrat" panose="00000500000000000000" pitchFamily="50" charset="0"/>
              </a:rPr>
              <a:t>Jun.</a:t>
            </a:r>
          </a:p>
        </p:txBody>
      </p:sp>
      <p:sp>
        <p:nvSpPr>
          <p:cNvPr id="212" name="TextBox 63">
            <a:extLst>
              <a:ext uri="{FF2B5EF4-FFF2-40B4-BE49-F238E27FC236}">
                <a16:creationId xmlns:a16="http://schemas.microsoft.com/office/drawing/2014/main" id="{4C29F7BE-A65D-4C55-8098-962501DD413D}"/>
              </a:ext>
            </a:extLst>
          </p:cNvPr>
          <p:cNvSpPr txBox="1">
            <a:spLocks noChangeArrowheads="1"/>
          </p:cNvSpPr>
          <p:nvPr/>
        </p:nvSpPr>
        <p:spPr bwMode="auto">
          <a:xfrm>
            <a:off x="6721888" y="1866127"/>
            <a:ext cx="396011" cy="221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a:latin typeface="Montserrat" panose="00000500000000000000" pitchFamily="50" charset="0"/>
              </a:rPr>
              <a:t>Jun.</a:t>
            </a:r>
          </a:p>
        </p:txBody>
      </p:sp>
      <p:sp>
        <p:nvSpPr>
          <p:cNvPr id="213" name="TextBox 64">
            <a:extLst>
              <a:ext uri="{FF2B5EF4-FFF2-40B4-BE49-F238E27FC236}">
                <a16:creationId xmlns:a16="http://schemas.microsoft.com/office/drawing/2014/main" id="{CD089EF3-6245-472C-B20C-08045A5B6218}"/>
              </a:ext>
            </a:extLst>
          </p:cNvPr>
          <p:cNvSpPr txBox="1">
            <a:spLocks noChangeArrowheads="1"/>
          </p:cNvSpPr>
          <p:nvPr/>
        </p:nvSpPr>
        <p:spPr bwMode="auto">
          <a:xfrm>
            <a:off x="9389041" y="1866127"/>
            <a:ext cx="396011" cy="221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a:latin typeface="Montserrat" panose="00000500000000000000" pitchFamily="50" charset="0"/>
              </a:rPr>
              <a:t>Jun.</a:t>
            </a:r>
          </a:p>
        </p:txBody>
      </p:sp>
      <p:sp>
        <p:nvSpPr>
          <p:cNvPr id="214" name="TextBox 65">
            <a:extLst>
              <a:ext uri="{FF2B5EF4-FFF2-40B4-BE49-F238E27FC236}">
                <a16:creationId xmlns:a16="http://schemas.microsoft.com/office/drawing/2014/main" id="{8BF23799-C1A5-4BAD-87F7-6EB3AEBFE2C0}"/>
              </a:ext>
            </a:extLst>
          </p:cNvPr>
          <p:cNvSpPr txBox="1">
            <a:spLocks noChangeArrowheads="1"/>
          </p:cNvSpPr>
          <p:nvPr/>
        </p:nvSpPr>
        <p:spPr bwMode="auto">
          <a:xfrm>
            <a:off x="4655520" y="1866127"/>
            <a:ext cx="399396" cy="221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a:latin typeface="Montserrat" panose="00000500000000000000" pitchFamily="50" charset="0"/>
              </a:rPr>
              <a:t>Sep.</a:t>
            </a:r>
          </a:p>
        </p:txBody>
      </p:sp>
      <p:sp>
        <p:nvSpPr>
          <p:cNvPr id="215" name="TextBox 66">
            <a:extLst>
              <a:ext uri="{FF2B5EF4-FFF2-40B4-BE49-F238E27FC236}">
                <a16:creationId xmlns:a16="http://schemas.microsoft.com/office/drawing/2014/main" id="{AAD92724-B237-44D8-99ED-2080773DDAEC}"/>
              </a:ext>
            </a:extLst>
          </p:cNvPr>
          <p:cNvSpPr txBox="1">
            <a:spLocks noChangeArrowheads="1"/>
          </p:cNvSpPr>
          <p:nvPr/>
        </p:nvSpPr>
        <p:spPr bwMode="auto">
          <a:xfrm>
            <a:off x="7480063" y="1866127"/>
            <a:ext cx="399396" cy="221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a:latin typeface="Montserrat" panose="00000500000000000000" pitchFamily="50" charset="0"/>
              </a:rPr>
              <a:t>Sep.</a:t>
            </a:r>
          </a:p>
        </p:txBody>
      </p:sp>
      <p:sp>
        <p:nvSpPr>
          <p:cNvPr id="216" name="TextBox 67">
            <a:extLst>
              <a:ext uri="{FF2B5EF4-FFF2-40B4-BE49-F238E27FC236}">
                <a16:creationId xmlns:a16="http://schemas.microsoft.com/office/drawing/2014/main" id="{25249BF7-51AC-4842-B69C-211305336F48}"/>
              </a:ext>
            </a:extLst>
          </p:cNvPr>
          <p:cNvSpPr txBox="1">
            <a:spLocks noChangeArrowheads="1"/>
          </p:cNvSpPr>
          <p:nvPr/>
        </p:nvSpPr>
        <p:spPr bwMode="auto">
          <a:xfrm>
            <a:off x="494017" y="1866127"/>
            <a:ext cx="402781" cy="221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a:latin typeface="Montserrat" panose="00000500000000000000" pitchFamily="50" charset="0"/>
              </a:rPr>
              <a:t>Mar.</a:t>
            </a:r>
          </a:p>
        </p:txBody>
      </p:sp>
      <p:sp>
        <p:nvSpPr>
          <p:cNvPr id="217" name="TextBox 69">
            <a:extLst>
              <a:ext uri="{FF2B5EF4-FFF2-40B4-BE49-F238E27FC236}">
                <a16:creationId xmlns:a16="http://schemas.microsoft.com/office/drawing/2014/main" id="{93CC101E-6184-4E70-BEC1-54923EE83094}"/>
              </a:ext>
            </a:extLst>
          </p:cNvPr>
          <p:cNvSpPr txBox="1">
            <a:spLocks noChangeArrowheads="1"/>
          </p:cNvSpPr>
          <p:nvPr/>
        </p:nvSpPr>
        <p:spPr bwMode="auto">
          <a:xfrm>
            <a:off x="2353916" y="1866127"/>
            <a:ext cx="409550" cy="221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a:latin typeface="Montserrat" panose="00000500000000000000" pitchFamily="50" charset="0"/>
              </a:rPr>
              <a:t>Dec.</a:t>
            </a:r>
          </a:p>
        </p:txBody>
      </p:sp>
      <p:sp>
        <p:nvSpPr>
          <p:cNvPr id="218" name="TextBox 70">
            <a:extLst>
              <a:ext uri="{FF2B5EF4-FFF2-40B4-BE49-F238E27FC236}">
                <a16:creationId xmlns:a16="http://schemas.microsoft.com/office/drawing/2014/main" id="{1C8638C6-60BB-48FC-B5FB-AF18457F763C}"/>
              </a:ext>
            </a:extLst>
          </p:cNvPr>
          <p:cNvSpPr txBox="1">
            <a:spLocks noChangeArrowheads="1"/>
          </p:cNvSpPr>
          <p:nvPr/>
        </p:nvSpPr>
        <p:spPr bwMode="auto">
          <a:xfrm>
            <a:off x="5224152" y="1866127"/>
            <a:ext cx="409550" cy="221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a:latin typeface="Montserrat" panose="00000500000000000000" pitchFamily="50" charset="0"/>
              </a:rPr>
              <a:t>Dec.</a:t>
            </a:r>
          </a:p>
        </p:txBody>
      </p:sp>
      <p:sp>
        <p:nvSpPr>
          <p:cNvPr id="219" name="TextBox 71">
            <a:extLst>
              <a:ext uri="{FF2B5EF4-FFF2-40B4-BE49-F238E27FC236}">
                <a16:creationId xmlns:a16="http://schemas.microsoft.com/office/drawing/2014/main" id="{B7BE2029-5E66-47BD-B4AE-EAA816D8846A}"/>
              </a:ext>
            </a:extLst>
          </p:cNvPr>
          <p:cNvSpPr txBox="1">
            <a:spLocks noChangeArrowheads="1"/>
          </p:cNvSpPr>
          <p:nvPr/>
        </p:nvSpPr>
        <p:spPr bwMode="auto">
          <a:xfrm>
            <a:off x="8163775" y="1866127"/>
            <a:ext cx="409550" cy="221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a:latin typeface="Montserrat" panose="00000500000000000000" pitchFamily="50" charset="0"/>
              </a:rPr>
              <a:t>Dec.</a:t>
            </a:r>
          </a:p>
        </p:txBody>
      </p:sp>
      <p:sp>
        <p:nvSpPr>
          <p:cNvPr id="220" name="TextBox 219">
            <a:extLst>
              <a:ext uri="{FF2B5EF4-FFF2-40B4-BE49-F238E27FC236}">
                <a16:creationId xmlns:a16="http://schemas.microsoft.com/office/drawing/2014/main" id="{D969719B-BA57-4869-AAE7-2EC5D6E8A241}"/>
              </a:ext>
            </a:extLst>
          </p:cNvPr>
          <p:cNvSpPr txBox="1"/>
          <p:nvPr/>
        </p:nvSpPr>
        <p:spPr>
          <a:xfrm>
            <a:off x="9255344" y="1327205"/>
            <a:ext cx="524630" cy="272983"/>
          </a:xfrm>
          <a:prstGeom prst="rect">
            <a:avLst/>
          </a:prstGeom>
          <a:solidFill>
            <a:schemeClr val="accent4">
              <a:lumMod val="60000"/>
              <a:lumOff val="40000"/>
            </a:schemeClr>
          </a:solidFill>
          <a:ln>
            <a:noFill/>
          </a:ln>
        </p:spPr>
        <p:style>
          <a:lnRef idx="0">
            <a:scrgbClr r="0" g="0" b="0"/>
          </a:lnRef>
          <a:fillRef idx="0">
            <a:scrgbClr r="0" g="0" b="0"/>
          </a:fillRef>
          <a:effectRef idx="0">
            <a:scrgbClr r="0" g="0" b="0"/>
          </a:effectRef>
          <a:fontRef idx="minor">
            <a:schemeClr val="lt1"/>
          </a:fontRef>
        </p:style>
        <p:txBody>
          <a:bodyPr wrap="none">
            <a:spAutoFit/>
          </a:bodyPr>
          <a:lstStyle/>
          <a:p>
            <a:pPr>
              <a:defRPr/>
            </a:pPr>
            <a:r>
              <a:rPr lang="en-GB" dirty="0">
                <a:latin typeface="Montserrat" panose="00000500000000000000" pitchFamily="50" charset="0"/>
              </a:rPr>
              <a:t>2026</a:t>
            </a:r>
          </a:p>
        </p:txBody>
      </p:sp>
      <p:sp>
        <p:nvSpPr>
          <p:cNvPr id="221" name="Chevron 79">
            <a:extLst>
              <a:ext uri="{FF2B5EF4-FFF2-40B4-BE49-F238E27FC236}">
                <a16:creationId xmlns:a16="http://schemas.microsoft.com/office/drawing/2014/main" id="{90F71322-C805-444F-8A8A-F9A1BC3C6197}"/>
              </a:ext>
            </a:extLst>
          </p:cNvPr>
          <p:cNvSpPr>
            <a:spLocks noChangeArrowheads="1"/>
          </p:cNvSpPr>
          <p:nvPr/>
        </p:nvSpPr>
        <p:spPr bwMode="auto">
          <a:xfrm>
            <a:off x="7398830" y="4697970"/>
            <a:ext cx="925718" cy="230715"/>
          </a:xfrm>
          <a:prstGeom prst="chevron">
            <a:avLst>
              <a:gd name="adj" fmla="val 50068"/>
            </a:avLst>
          </a:prstGeom>
          <a:solidFill>
            <a:srgbClr val="006600">
              <a:alpha val="29019"/>
            </a:srgbClr>
          </a:solidFill>
          <a:ln>
            <a:noFill/>
          </a:ln>
          <a:extLst>
            <a:ext uri="{91240B29-F687-4F45-9708-019B960494DF}">
              <a14:hiddenLine xmlns:a14="http://schemas.microsoft.com/office/drawing/2010/main" w="9525" algn="ctr">
                <a:solidFill>
                  <a:srgbClr val="000000"/>
                </a:solidFill>
                <a:round/>
                <a:headEnd/>
                <a:tailEnd/>
              </a14:hiddenLine>
            </a:ext>
          </a:extLst>
        </p:spPr>
        <p:txBody>
          <a:bodyPr lIns="0" rIns="0"/>
          <a:lstStyle/>
          <a:p>
            <a:pPr algn="ctr"/>
            <a:r>
              <a:rPr lang="fr-FR" altLang="en-US" sz="700">
                <a:latin typeface="Montserrat" panose="00000500000000000000" pitchFamily="50" charset="0"/>
                <a:cs typeface="Arial" panose="020B0604020202020204" pitchFamily="34" charset="0"/>
              </a:rPr>
              <a:t>RAN4_Perf </a:t>
            </a:r>
            <a:endParaRPr lang="fr-FR" altLang="en-US" sz="500">
              <a:latin typeface="Montserrat" panose="00000500000000000000" pitchFamily="50" charset="0"/>
              <a:cs typeface="Arial" panose="020B0604020202020204" pitchFamily="34" charset="0"/>
            </a:endParaRPr>
          </a:p>
        </p:txBody>
      </p:sp>
      <p:sp>
        <p:nvSpPr>
          <p:cNvPr id="222" name="Chevron 58">
            <a:extLst>
              <a:ext uri="{FF2B5EF4-FFF2-40B4-BE49-F238E27FC236}">
                <a16:creationId xmlns:a16="http://schemas.microsoft.com/office/drawing/2014/main" id="{AA1FCAFC-D253-4542-A41F-9946F6D1CF18}"/>
              </a:ext>
            </a:extLst>
          </p:cNvPr>
          <p:cNvSpPr/>
          <p:nvPr/>
        </p:nvSpPr>
        <p:spPr bwMode="auto">
          <a:xfrm>
            <a:off x="3552104" y="4999876"/>
            <a:ext cx="4071809" cy="250088"/>
          </a:xfrm>
          <a:prstGeom prst="chevron">
            <a:avLst/>
          </a:prstGeom>
          <a:gradFill>
            <a:gsLst>
              <a:gs pos="1770">
                <a:schemeClr val="bg1"/>
              </a:gs>
              <a:gs pos="22000">
                <a:schemeClr val="accent5">
                  <a:lumMod val="60000"/>
                  <a:lumOff val="40000"/>
                </a:schemeClr>
              </a:gs>
              <a:gs pos="100000">
                <a:schemeClr val="accent5">
                  <a:lumMod val="75000"/>
                </a:schemeClr>
              </a:gs>
            </a:gsLst>
            <a:lin ang="1800000" scaled="0"/>
          </a:gradFill>
          <a:ln w="9525" cap="flat" cmpd="sng" algn="ctr">
            <a:noFill/>
            <a:prstDash val="solid"/>
            <a:round/>
            <a:headEnd type="none" w="med" len="med"/>
            <a:tailEnd type="none" w="med" len="med"/>
          </a:ln>
          <a:effectLst/>
        </p:spPr>
        <p:txBody>
          <a:bodyPr lIns="0" rIns="0"/>
          <a:lstStyle/>
          <a:p>
            <a:pPr algn="ctr">
              <a:defRPr/>
            </a:pPr>
            <a:r>
              <a:rPr lang="fr-FR" sz="800" dirty="0">
                <a:latin typeface="Montserrat" panose="00000500000000000000" pitchFamily="50" charset="0"/>
                <a:ea typeface="ＭＳ Ｐゴシック" charset="-128"/>
                <a:cs typeface="Arial" pitchFamily="34" charset="0"/>
              </a:rPr>
              <a:t>Stage 3 (CT &amp; SA </a:t>
            </a:r>
            <a:r>
              <a:rPr lang="fr-FR" sz="800" dirty="0">
                <a:solidFill>
                  <a:srgbClr val="FF0000"/>
                </a:solidFill>
                <a:latin typeface="Montserrat" panose="00000500000000000000" pitchFamily="50" charset="0"/>
                <a:ea typeface="ＭＳ Ｐゴシック" charset="-128"/>
                <a:cs typeface="Arial" pitchFamily="34" charset="0"/>
              </a:rPr>
              <a:t>including SA5</a:t>
            </a:r>
            <a:r>
              <a:rPr lang="fr-FR" sz="800" dirty="0">
                <a:latin typeface="Montserrat" panose="00000500000000000000" pitchFamily="50" charset="0"/>
                <a:ea typeface="ＭＳ Ｐゴシック" charset="-128"/>
                <a:cs typeface="Arial" pitchFamily="34" charset="0"/>
              </a:rPr>
              <a:t>) </a:t>
            </a:r>
          </a:p>
        </p:txBody>
      </p:sp>
      <p:sp>
        <p:nvSpPr>
          <p:cNvPr id="223" name="Chevron 60">
            <a:extLst>
              <a:ext uri="{FF2B5EF4-FFF2-40B4-BE49-F238E27FC236}">
                <a16:creationId xmlns:a16="http://schemas.microsoft.com/office/drawing/2014/main" id="{A1DC209C-080E-4DEC-B241-75ACE3C4AFC7}"/>
              </a:ext>
            </a:extLst>
          </p:cNvPr>
          <p:cNvSpPr/>
          <p:nvPr/>
        </p:nvSpPr>
        <p:spPr bwMode="auto">
          <a:xfrm>
            <a:off x="2589154" y="4395047"/>
            <a:ext cx="4279968" cy="230715"/>
          </a:xfrm>
          <a:prstGeom prst="chevron">
            <a:avLst/>
          </a:prstGeom>
          <a:gradFill>
            <a:gsLst>
              <a:gs pos="12000">
                <a:schemeClr val="accent3">
                  <a:lumMod val="40000"/>
                  <a:lumOff val="60000"/>
                </a:schemeClr>
              </a:gs>
              <a:gs pos="60000">
                <a:srgbClr val="92D050"/>
              </a:gs>
              <a:gs pos="83000">
                <a:srgbClr val="92D050"/>
              </a:gs>
              <a:gs pos="100000">
                <a:srgbClr val="92D050"/>
              </a:gs>
            </a:gsLst>
            <a:lin ang="3600000" scaled="0"/>
          </a:gradFill>
          <a:ln w="9525" cap="flat" cmpd="sng" algn="ctr">
            <a:noFill/>
            <a:prstDash val="solid"/>
            <a:round/>
            <a:headEnd type="none" w="med" len="med"/>
            <a:tailEnd type="none" w="med" len="med"/>
          </a:ln>
          <a:effectLst/>
        </p:spPr>
        <p:txBody>
          <a:bodyPr lIns="0" rIns="0"/>
          <a:lstStyle/>
          <a:p>
            <a:pPr algn="ctr">
              <a:defRPr/>
            </a:pPr>
            <a:r>
              <a:rPr lang="fr-FR" sz="900" dirty="0">
                <a:latin typeface="Montserrat" panose="00000500000000000000" pitchFamily="50" charset="0"/>
                <a:ea typeface="ＭＳ Ｐゴシック" charset="-128"/>
                <a:cs typeface="Arial" pitchFamily="34" charset="0"/>
              </a:rPr>
              <a:t>RAN1</a:t>
            </a:r>
          </a:p>
        </p:txBody>
      </p:sp>
      <p:sp>
        <p:nvSpPr>
          <p:cNvPr id="224" name="Chevron 60">
            <a:extLst>
              <a:ext uri="{FF2B5EF4-FFF2-40B4-BE49-F238E27FC236}">
                <a16:creationId xmlns:a16="http://schemas.microsoft.com/office/drawing/2014/main" id="{5FFF0614-2786-4AA8-BF09-BBFDC80A993D}"/>
              </a:ext>
            </a:extLst>
          </p:cNvPr>
          <p:cNvSpPr/>
          <p:nvPr/>
        </p:nvSpPr>
        <p:spPr bwMode="auto">
          <a:xfrm>
            <a:off x="2086524" y="3622025"/>
            <a:ext cx="3344096" cy="246565"/>
          </a:xfrm>
          <a:prstGeom prst="chevron">
            <a:avLst/>
          </a:prstGeom>
          <a:gradFill>
            <a:gsLst>
              <a:gs pos="1770">
                <a:schemeClr val="bg1"/>
              </a:gs>
              <a:gs pos="22000">
                <a:schemeClr val="accent5">
                  <a:lumMod val="60000"/>
                  <a:lumOff val="40000"/>
                </a:schemeClr>
              </a:gs>
              <a:gs pos="100000">
                <a:schemeClr val="accent5">
                  <a:lumMod val="75000"/>
                </a:schemeClr>
              </a:gs>
            </a:gsLst>
            <a:lin ang="1800000" scaled="0"/>
          </a:gradFill>
          <a:ln w="9525" cap="flat" cmpd="sng" algn="ctr">
            <a:noFill/>
            <a:prstDash val="solid"/>
            <a:round/>
            <a:headEnd type="none" w="med" len="med"/>
            <a:tailEnd type="none" w="med" len="med"/>
          </a:ln>
          <a:effectLst/>
        </p:spPr>
        <p:txBody>
          <a:bodyPr lIns="0" rIns="0"/>
          <a:lstStyle/>
          <a:p>
            <a:pPr algn="ctr">
              <a:defRPr/>
            </a:pPr>
            <a:r>
              <a:rPr lang="fr-FR" sz="900" dirty="0">
                <a:latin typeface="Montserrat" panose="00000500000000000000" pitchFamily="50" charset="0"/>
                <a:ea typeface="ＭＳ Ｐゴシック" charset="-128"/>
                <a:cs typeface="Arial" pitchFamily="34" charset="0"/>
              </a:rPr>
              <a:t>Stage 2 (SA2, SA6,…) Normative</a:t>
            </a:r>
          </a:p>
        </p:txBody>
      </p:sp>
      <p:sp>
        <p:nvSpPr>
          <p:cNvPr id="225" name="Chevron 60">
            <a:extLst>
              <a:ext uri="{FF2B5EF4-FFF2-40B4-BE49-F238E27FC236}">
                <a16:creationId xmlns:a16="http://schemas.microsoft.com/office/drawing/2014/main" id="{85463C69-E89F-4FC7-ABA7-8B870EA923CA}"/>
              </a:ext>
            </a:extLst>
          </p:cNvPr>
          <p:cNvSpPr/>
          <p:nvPr/>
        </p:nvSpPr>
        <p:spPr bwMode="auto">
          <a:xfrm>
            <a:off x="3249173" y="4701493"/>
            <a:ext cx="4279968" cy="230715"/>
          </a:xfrm>
          <a:prstGeom prst="chevron">
            <a:avLst/>
          </a:prstGeom>
          <a:gradFill>
            <a:gsLst>
              <a:gs pos="12000">
                <a:schemeClr val="accent3">
                  <a:lumMod val="40000"/>
                  <a:lumOff val="60000"/>
                </a:schemeClr>
              </a:gs>
              <a:gs pos="60000">
                <a:srgbClr val="92D050"/>
              </a:gs>
              <a:gs pos="83000">
                <a:srgbClr val="92D050"/>
              </a:gs>
              <a:gs pos="100000">
                <a:srgbClr val="92D050"/>
              </a:gs>
            </a:gsLst>
            <a:lin ang="3600000" scaled="0"/>
          </a:gradFill>
          <a:ln w="9525" cap="flat" cmpd="sng" algn="ctr">
            <a:noFill/>
            <a:prstDash val="solid"/>
            <a:round/>
            <a:headEnd type="none" w="med" len="med"/>
            <a:tailEnd type="none" w="med" len="med"/>
          </a:ln>
          <a:effectLst/>
        </p:spPr>
        <p:txBody>
          <a:bodyPr lIns="0" rIns="0"/>
          <a:lstStyle/>
          <a:p>
            <a:pPr algn="ctr">
              <a:defRPr/>
            </a:pPr>
            <a:r>
              <a:rPr lang="fr-FR" sz="900" dirty="0">
                <a:latin typeface="Montserrat" panose="00000500000000000000" pitchFamily="50" charset="0"/>
                <a:ea typeface="ＭＳ Ｐゴシック" charset="-128"/>
                <a:cs typeface="Arial" pitchFamily="34" charset="0"/>
              </a:rPr>
              <a:t>RAN Completion (RAN2/3/4core)</a:t>
            </a:r>
            <a:endParaRPr lang="fr-FR" sz="900" dirty="0">
              <a:solidFill>
                <a:srgbClr val="FF0000"/>
              </a:solidFill>
              <a:latin typeface="Montserrat" panose="00000500000000000000" pitchFamily="50" charset="0"/>
              <a:ea typeface="ＭＳ Ｐゴシック" charset="-128"/>
              <a:cs typeface="Arial" pitchFamily="34" charset="0"/>
            </a:endParaRPr>
          </a:p>
        </p:txBody>
      </p:sp>
      <p:sp>
        <p:nvSpPr>
          <p:cNvPr id="226" name="Chevron 58">
            <a:extLst>
              <a:ext uri="{FF2B5EF4-FFF2-40B4-BE49-F238E27FC236}">
                <a16:creationId xmlns:a16="http://schemas.microsoft.com/office/drawing/2014/main" id="{3EAD89E3-163D-4F58-B33E-2A9E0A0BE882}"/>
              </a:ext>
            </a:extLst>
          </p:cNvPr>
          <p:cNvSpPr/>
          <p:nvPr/>
        </p:nvSpPr>
        <p:spPr bwMode="auto">
          <a:xfrm>
            <a:off x="5755552" y="5317906"/>
            <a:ext cx="2543612" cy="265939"/>
          </a:xfrm>
          <a:prstGeom prst="chevron">
            <a:avLst/>
          </a:prstGeom>
          <a:gradFill>
            <a:gsLst>
              <a:gs pos="1770">
                <a:schemeClr val="bg1"/>
              </a:gs>
              <a:gs pos="22000">
                <a:schemeClr val="accent5">
                  <a:lumMod val="60000"/>
                  <a:lumOff val="40000"/>
                </a:schemeClr>
              </a:gs>
              <a:gs pos="100000">
                <a:schemeClr val="accent5">
                  <a:lumMod val="75000"/>
                </a:schemeClr>
              </a:gs>
            </a:gsLst>
            <a:lin ang="1800000" scaled="0"/>
          </a:gradFill>
          <a:ln w="9525" cap="flat" cmpd="sng" algn="ctr">
            <a:noFill/>
            <a:prstDash val="solid"/>
            <a:round/>
            <a:headEnd type="none" w="med" len="med"/>
            <a:tailEnd type="none" w="med" len="med"/>
          </a:ln>
          <a:effectLst/>
        </p:spPr>
        <p:txBody>
          <a:bodyPr lIns="0" rIns="0"/>
          <a:lstStyle/>
          <a:p>
            <a:pPr algn="ctr">
              <a:defRPr/>
            </a:pPr>
            <a:r>
              <a:rPr lang="fr-FR" sz="800" dirty="0">
                <a:latin typeface="Montserrat" panose="00000500000000000000" pitchFamily="50" charset="0"/>
                <a:ea typeface="ＭＳ Ｐゴシック" charset="-128"/>
                <a:cs typeface="Arial" pitchFamily="34" charset="0"/>
              </a:rPr>
              <a:t>ASN.1 &amp; Open APIs </a:t>
            </a:r>
          </a:p>
        </p:txBody>
      </p:sp>
      <p:sp>
        <p:nvSpPr>
          <p:cNvPr id="227" name="Chevron 60">
            <a:extLst>
              <a:ext uri="{FF2B5EF4-FFF2-40B4-BE49-F238E27FC236}">
                <a16:creationId xmlns:a16="http://schemas.microsoft.com/office/drawing/2014/main" id="{CA2CA54C-116D-4B30-A2AC-5B88BC2C7BED}"/>
              </a:ext>
            </a:extLst>
          </p:cNvPr>
          <p:cNvSpPr>
            <a:spLocks noChangeArrowheads="1"/>
          </p:cNvSpPr>
          <p:nvPr/>
        </p:nvSpPr>
        <p:spPr bwMode="auto">
          <a:xfrm>
            <a:off x="1478968" y="3211670"/>
            <a:ext cx="1035722" cy="311729"/>
          </a:xfrm>
          <a:prstGeom prst="chevron">
            <a:avLst>
              <a:gd name="adj" fmla="val 49975"/>
            </a:avLst>
          </a:prstGeom>
          <a:gradFill flip="none" rotWithShape="1">
            <a:gsLst>
              <a:gs pos="12000">
                <a:schemeClr val="bg1"/>
              </a:gs>
              <a:gs pos="60000">
                <a:srgbClr val="31859C"/>
              </a:gs>
              <a:gs pos="83000">
                <a:srgbClr val="31859C"/>
              </a:gs>
              <a:gs pos="100000">
                <a:srgbClr val="31859C"/>
              </a:gs>
            </a:gsLst>
            <a:lin ang="3600000" scaled="0"/>
            <a:tileRect/>
          </a:gradFill>
          <a:ln>
            <a:noFill/>
          </a:ln>
        </p:spPr>
        <p:txBody>
          <a:bodyPr lIns="0" rIns="0"/>
          <a:lstStyle/>
          <a:p>
            <a:pPr algn="ctr">
              <a:defRPr/>
            </a:pPr>
            <a:r>
              <a:rPr lang="fr-FR" altLang="en-US" sz="700" dirty="0">
                <a:latin typeface="Montserrat" panose="00000500000000000000" pitchFamily="50" charset="0"/>
                <a:cs typeface="Arial" panose="020B0604020202020204" pitchFamily="34" charset="0"/>
              </a:rPr>
              <a:t>St.2 Content </a:t>
            </a:r>
            <a:r>
              <a:rPr lang="fr-FR" altLang="en-US" sz="700" dirty="0" err="1">
                <a:latin typeface="Montserrat" panose="00000500000000000000" pitchFamily="50" charset="0"/>
                <a:cs typeface="Arial" panose="020B0604020202020204" pitchFamily="34" charset="0"/>
              </a:rPr>
              <a:t>approval</a:t>
            </a:r>
            <a:endParaRPr lang="fr-FR" altLang="en-US" sz="700" dirty="0">
              <a:latin typeface="Montserrat" panose="00000500000000000000" pitchFamily="50" charset="0"/>
              <a:cs typeface="Arial" panose="020B0604020202020204" pitchFamily="34" charset="0"/>
            </a:endParaRPr>
          </a:p>
        </p:txBody>
      </p:sp>
      <p:sp>
        <p:nvSpPr>
          <p:cNvPr id="228" name="TextBox 86">
            <a:extLst>
              <a:ext uri="{FF2B5EF4-FFF2-40B4-BE49-F238E27FC236}">
                <a16:creationId xmlns:a16="http://schemas.microsoft.com/office/drawing/2014/main" id="{519C32DB-17B2-421F-981C-88BAF6DE45DE}"/>
              </a:ext>
            </a:extLst>
          </p:cNvPr>
          <p:cNvSpPr txBox="1">
            <a:spLocks noChangeArrowheads="1"/>
          </p:cNvSpPr>
          <p:nvPr/>
        </p:nvSpPr>
        <p:spPr bwMode="auto">
          <a:xfrm>
            <a:off x="1099881" y="1695292"/>
            <a:ext cx="423089" cy="221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50" charset="0"/>
              </a:rPr>
              <a:t>#100</a:t>
            </a:r>
            <a:endParaRPr lang="en-GB" altLang="en-US" sz="400">
              <a:latin typeface="Montserrat" panose="00000500000000000000" pitchFamily="50" charset="0"/>
            </a:endParaRPr>
          </a:p>
        </p:txBody>
      </p:sp>
      <p:sp>
        <p:nvSpPr>
          <p:cNvPr id="229" name="TextBox 60">
            <a:extLst>
              <a:ext uri="{FF2B5EF4-FFF2-40B4-BE49-F238E27FC236}">
                <a16:creationId xmlns:a16="http://schemas.microsoft.com/office/drawing/2014/main" id="{5A31BD3D-8C7E-4BA7-92D2-C94B4CCAD766}"/>
              </a:ext>
            </a:extLst>
          </p:cNvPr>
          <p:cNvSpPr txBox="1">
            <a:spLocks noChangeArrowheads="1"/>
          </p:cNvSpPr>
          <p:nvPr/>
        </p:nvSpPr>
        <p:spPr bwMode="auto">
          <a:xfrm>
            <a:off x="1106650" y="1866127"/>
            <a:ext cx="396011" cy="221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a:latin typeface="Montserrat" panose="00000500000000000000" pitchFamily="50" charset="0"/>
              </a:rPr>
              <a:t>Jun.</a:t>
            </a:r>
          </a:p>
        </p:txBody>
      </p:sp>
      <p:sp>
        <p:nvSpPr>
          <p:cNvPr id="230" name="TextBox 229">
            <a:extLst>
              <a:ext uri="{FF2B5EF4-FFF2-40B4-BE49-F238E27FC236}">
                <a16:creationId xmlns:a16="http://schemas.microsoft.com/office/drawing/2014/main" id="{A36AF5EB-29BB-4B4D-A938-06A1BD86D9A1}"/>
              </a:ext>
            </a:extLst>
          </p:cNvPr>
          <p:cNvSpPr txBox="1"/>
          <p:nvPr/>
        </p:nvSpPr>
        <p:spPr>
          <a:xfrm>
            <a:off x="1306348" y="1351862"/>
            <a:ext cx="517861" cy="272983"/>
          </a:xfrm>
          <a:prstGeom prst="rect">
            <a:avLst/>
          </a:prstGeom>
          <a:solidFill>
            <a:schemeClr val="accent4">
              <a:lumMod val="60000"/>
              <a:lumOff val="40000"/>
            </a:schemeClr>
          </a:solidFill>
          <a:ln>
            <a:noFill/>
          </a:ln>
        </p:spPr>
        <p:style>
          <a:lnRef idx="0">
            <a:scrgbClr r="0" g="0" b="0"/>
          </a:lnRef>
          <a:fillRef idx="0">
            <a:scrgbClr r="0" g="0" b="0"/>
          </a:fillRef>
          <a:effectRef idx="0">
            <a:scrgbClr r="0" g="0" b="0"/>
          </a:effectRef>
          <a:fontRef idx="minor">
            <a:schemeClr val="lt1"/>
          </a:fontRef>
        </p:style>
        <p:txBody>
          <a:bodyPr wrap="none">
            <a:spAutoFit/>
          </a:bodyPr>
          <a:lstStyle/>
          <a:p>
            <a:pPr>
              <a:defRPr/>
            </a:pPr>
            <a:r>
              <a:rPr lang="en-GB" dirty="0">
                <a:latin typeface="Montserrat" panose="00000500000000000000" pitchFamily="50" charset="0"/>
              </a:rPr>
              <a:t>2023</a:t>
            </a:r>
          </a:p>
        </p:txBody>
      </p:sp>
      <p:sp>
        <p:nvSpPr>
          <p:cNvPr id="231" name="Rectangle 12">
            <a:extLst>
              <a:ext uri="{FF2B5EF4-FFF2-40B4-BE49-F238E27FC236}">
                <a16:creationId xmlns:a16="http://schemas.microsoft.com/office/drawing/2014/main" id="{81F757F9-3129-4778-8D1D-834FDEB2A533}"/>
              </a:ext>
            </a:extLst>
          </p:cNvPr>
          <p:cNvSpPr>
            <a:spLocks noChangeArrowheads="1"/>
          </p:cNvSpPr>
          <p:nvPr/>
        </p:nvSpPr>
        <p:spPr bwMode="auto">
          <a:xfrm>
            <a:off x="4089767" y="5782605"/>
            <a:ext cx="927411" cy="290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1100" dirty="0">
                <a:solidFill>
                  <a:srgbClr val="C00000"/>
                </a:solidFill>
                <a:latin typeface="Montserrat" panose="00000500000000000000" pitchFamily="50" charset="0"/>
              </a:rPr>
              <a:t>Now</a:t>
            </a:r>
          </a:p>
        </p:txBody>
      </p:sp>
      <p:sp>
        <p:nvSpPr>
          <p:cNvPr id="232" name="Chevron 60">
            <a:extLst>
              <a:ext uri="{FF2B5EF4-FFF2-40B4-BE49-F238E27FC236}">
                <a16:creationId xmlns:a16="http://schemas.microsoft.com/office/drawing/2014/main" id="{64C68856-5F9D-43C7-B82A-ACA68A68793C}"/>
              </a:ext>
            </a:extLst>
          </p:cNvPr>
          <p:cNvSpPr/>
          <p:nvPr/>
        </p:nvSpPr>
        <p:spPr bwMode="auto">
          <a:xfrm>
            <a:off x="1751437" y="2304661"/>
            <a:ext cx="780177" cy="246565"/>
          </a:xfrm>
          <a:prstGeom prst="chevron">
            <a:avLst/>
          </a:prstGeom>
          <a:gradFill>
            <a:gsLst>
              <a:gs pos="1770">
                <a:schemeClr val="bg1"/>
              </a:gs>
              <a:gs pos="22000">
                <a:schemeClr val="accent5">
                  <a:lumMod val="60000"/>
                  <a:lumOff val="40000"/>
                </a:schemeClr>
              </a:gs>
              <a:gs pos="100000">
                <a:schemeClr val="accent5">
                  <a:lumMod val="75000"/>
                </a:schemeClr>
              </a:gs>
            </a:gsLst>
            <a:lin ang="1800000" scaled="0"/>
          </a:gradFill>
          <a:ln w="9525" cap="flat" cmpd="sng" algn="ctr">
            <a:noFill/>
            <a:prstDash val="solid"/>
            <a:round/>
            <a:headEnd type="none" w="med" len="med"/>
            <a:tailEnd type="none" w="med" len="med"/>
          </a:ln>
          <a:effectLst/>
        </p:spPr>
        <p:txBody>
          <a:bodyPr lIns="0" rIns="0"/>
          <a:lstStyle/>
          <a:p>
            <a:pPr algn="ctr">
              <a:defRPr/>
            </a:pPr>
            <a:r>
              <a:rPr lang="fr-FR" sz="900" dirty="0">
                <a:latin typeface="Montserrat" panose="00000500000000000000" pitchFamily="50" charset="0"/>
                <a:ea typeface="ＭＳ Ｐゴシック" charset="-128"/>
                <a:cs typeface="Arial" pitchFamily="34" charset="0"/>
              </a:rPr>
              <a:t>100%</a:t>
            </a:r>
          </a:p>
        </p:txBody>
      </p:sp>
      <p:sp>
        <p:nvSpPr>
          <p:cNvPr id="233" name="Chevron 60">
            <a:extLst>
              <a:ext uri="{FF2B5EF4-FFF2-40B4-BE49-F238E27FC236}">
                <a16:creationId xmlns:a16="http://schemas.microsoft.com/office/drawing/2014/main" id="{24B95DD3-55BD-49EE-89BF-FEB085C5372F}"/>
              </a:ext>
            </a:extLst>
          </p:cNvPr>
          <p:cNvSpPr/>
          <p:nvPr/>
        </p:nvSpPr>
        <p:spPr bwMode="auto">
          <a:xfrm>
            <a:off x="400937" y="2301138"/>
            <a:ext cx="1487582" cy="246565"/>
          </a:xfrm>
          <a:prstGeom prst="chevron">
            <a:avLst/>
          </a:prstGeom>
          <a:gradFill>
            <a:gsLst>
              <a:gs pos="1770">
                <a:schemeClr val="bg1"/>
              </a:gs>
              <a:gs pos="22000">
                <a:schemeClr val="accent5">
                  <a:lumMod val="60000"/>
                  <a:lumOff val="40000"/>
                </a:schemeClr>
              </a:gs>
              <a:gs pos="100000">
                <a:schemeClr val="accent5">
                  <a:lumMod val="75000"/>
                </a:schemeClr>
              </a:gs>
            </a:gsLst>
            <a:lin ang="1800000" scaled="0"/>
          </a:gradFill>
          <a:ln w="9525" cap="flat" cmpd="sng" algn="ctr">
            <a:noFill/>
            <a:prstDash val="solid"/>
            <a:round/>
            <a:headEnd type="none" w="med" len="med"/>
            <a:tailEnd type="none" w="med" len="med"/>
          </a:ln>
          <a:effectLst/>
        </p:spPr>
        <p:txBody>
          <a:bodyPr lIns="0" rIns="0"/>
          <a:lstStyle/>
          <a:p>
            <a:pPr algn="ctr">
              <a:defRPr/>
            </a:pPr>
            <a:r>
              <a:rPr lang="fr-FR" sz="900" dirty="0">
                <a:latin typeface="Montserrat" panose="00000500000000000000" pitchFamily="50" charset="0"/>
                <a:ea typeface="ＭＳ Ｐゴシック" charset="-128"/>
                <a:cs typeface="Arial" pitchFamily="34" charset="0"/>
              </a:rPr>
              <a:t>SA1 Stage 1        80%</a:t>
            </a:r>
          </a:p>
        </p:txBody>
      </p:sp>
      <p:sp>
        <p:nvSpPr>
          <p:cNvPr id="234" name="TextBox 67">
            <a:extLst>
              <a:ext uri="{FF2B5EF4-FFF2-40B4-BE49-F238E27FC236}">
                <a16:creationId xmlns:a16="http://schemas.microsoft.com/office/drawing/2014/main" id="{22B8AE55-50FF-4DCB-BC55-E8DF5F3768D0}"/>
              </a:ext>
            </a:extLst>
          </p:cNvPr>
          <p:cNvSpPr txBox="1">
            <a:spLocks noChangeArrowheads="1"/>
          </p:cNvSpPr>
          <p:nvPr/>
        </p:nvSpPr>
        <p:spPr bwMode="auto">
          <a:xfrm>
            <a:off x="319704" y="1529741"/>
            <a:ext cx="429858" cy="221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a:latin typeface="Montserrat" panose="00000500000000000000" pitchFamily="50" charset="0"/>
              </a:rPr>
              <a:t>TSGs</a:t>
            </a:r>
          </a:p>
        </p:txBody>
      </p:sp>
      <p:sp>
        <p:nvSpPr>
          <p:cNvPr id="235" name="Diamond 3">
            <a:extLst>
              <a:ext uri="{FF2B5EF4-FFF2-40B4-BE49-F238E27FC236}">
                <a16:creationId xmlns:a16="http://schemas.microsoft.com/office/drawing/2014/main" id="{9C9084EA-2DD4-42E0-AA44-26DFAED7EBCA}"/>
              </a:ext>
            </a:extLst>
          </p:cNvPr>
          <p:cNvSpPr>
            <a:spLocks noChangeArrowheads="1"/>
          </p:cNvSpPr>
          <p:nvPr/>
        </p:nvSpPr>
        <p:spPr bwMode="auto">
          <a:xfrm>
            <a:off x="795257" y="2637525"/>
            <a:ext cx="956181" cy="435011"/>
          </a:xfrm>
          <a:prstGeom prst="diamond">
            <a:avLst/>
          </a:prstGeom>
          <a:solidFill>
            <a:srgbClr val="92D050"/>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p>
            <a:pPr algn="ctr"/>
            <a:endParaRPr lang="en-US" altLang="en-US" sz="600"/>
          </a:p>
        </p:txBody>
      </p:sp>
      <p:sp>
        <p:nvSpPr>
          <p:cNvPr id="236" name="TextBox 6">
            <a:extLst>
              <a:ext uri="{FF2B5EF4-FFF2-40B4-BE49-F238E27FC236}">
                <a16:creationId xmlns:a16="http://schemas.microsoft.com/office/drawing/2014/main" id="{E03811D8-9BF8-48E6-8BAE-AA1BE04E28AE}"/>
              </a:ext>
            </a:extLst>
          </p:cNvPr>
          <p:cNvSpPr txBox="1">
            <a:spLocks noChangeArrowheads="1"/>
          </p:cNvSpPr>
          <p:nvPr/>
        </p:nvSpPr>
        <p:spPr bwMode="auto">
          <a:xfrm>
            <a:off x="906952" y="2699166"/>
            <a:ext cx="702327" cy="3064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fr-FR" altLang="en-US" sz="600" b="1">
                <a:solidFill>
                  <a:schemeClr val="bg1"/>
                </a:solidFill>
                <a:latin typeface="Montserrat" panose="00000500000000000000" pitchFamily="50" charset="0"/>
                <a:cs typeface="Arial" panose="020B0604020202020204" pitchFamily="34" charset="0"/>
              </a:rPr>
              <a:t> </a:t>
            </a:r>
            <a:r>
              <a:rPr lang="fr-FR" altLang="en-US" sz="600">
                <a:solidFill>
                  <a:schemeClr val="bg1"/>
                </a:solidFill>
                <a:latin typeface="Montserrat" panose="00000500000000000000" pitchFamily="50" charset="0"/>
                <a:cs typeface="Arial" panose="020B0604020202020204" pitchFamily="34" charset="0"/>
              </a:rPr>
              <a:t>RAN Rel-19 workshop</a:t>
            </a:r>
          </a:p>
        </p:txBody>
      </p:sp>
      <p:sp>
        <p:nvSpPr>
          <p:cNvPr id="237" name="Diamond 16">
            <a:extLst>
              <a:ext uri="{FF2B5EF4-FFF2-40B4-BE49-F238E27FC236}">
                <a16:creationId xmlns:a16="http://schemas.microsoft.com/office/drawing/2014/main" id="{B1B9B9AB-30F3-4BE5-A927-97007282ACB9}"/>
              </a:ext>
            </a:extLst>
          </p:cNvPr>
          <p:cNvSpPr>
            <a:spLocks noChangeArrowheads="1"/>
          </p:cNvSpPr>
          <p:nvPr/>
        </p:nvSpPr>
        <p:spPr bwMode="auto">
          <a:xfrm>
            <a:off x="771564" y="3144745"/>
            <a:ext cx="924026" cy="408594"/>
          </a:xfrm>
          <a:prstGeom prst="diamond">
            <a:avLst/>
          </a:prstGeom>
          <a:solidFill>
            <a:srgbClr val="31859C"/>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p>
            <a:endParaRPr lang="en-US" altLang="en-US"/>
          </a:p>
        </p:txBody>
      </p:sp>
      <p:sp>
        <p:nvSpPr>
          <p:cNvPr id="238" name="TextBox 7">
            <a:extLst>
              <a:ext uri="{FF2B5EF4-FFF2-40B4-BE49-F238E27FC236}">
                <a16:creationId xmlns:a16="http://schemas.microsoft.com/office/drawing/2014/main" id="{C77D2E4E-7A55-4542-AA14-BB4D6CFB0710}"/>
              </a:ext>
            </a:extLst>
          </p:cNvPr>
          <p:cNvSpPr txBox="1">
            <a:spLocks noChangeArrowheads="1"/>
          </p:cNvSpPr>
          <p:nvPr/>
        </p:nvSpPr>
        <p:spPr bwMode="auto">
          <a:xfrm>
            <a:off x="912029" y="3204625"/>
            <a:ext cx="621095" cy="3064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fr-FR" altLang="en-US" sz="600">
                <a:solidFill>
                  <a:schemeClr val="bg1"/>
                </a:solidFill>
                <a:latin typeface="Montserrat" panose="00000500000000000000" pitchFamily="50" charset="0"/>
                <a:cs typeface="Arial" panose="020B0604020202020204" pitchFamily="34" charset="0"/>
              </a:rPr>
              <a:t>SA Rel-19 </a:t>
            </a:r>
          </a:p>
          <a:p>
            <a:pPr algn="ctr"/>
            <a:r>
              <a:rPr lang="fr-FR" altLang="en-US" sz="600">
                <a:solidFill>
                  <a:schemeClr val="bg1"/>
                </a:solidFill>
                <a:latin typeface="Montserrat" panose="00000500000000000000" pitchFamily="50" charset="0"/>
                <a:cs typeface="Arial" panose="020B0604020202020204" pitchFamily="34" charset="0"/>
              </a:rPr>
              <a:t>Workshop</a:t>
            </a:r>
          </a:p>
        </p:txBody>
      </p:sp>
      <p:cxnSp>
        <p:nvCxnSpPr>
          <p:cNvPr id="239" name="Straight Connector 114">
            <a:extLst>
              <a:ext uri="{FF2B5EF4-FFF2-40B4-BE49-F238E27FC236}">
                <a16:creationId xmlns:a16="http://schemas.microsoft.com/office/drawing/2014/main" id="{346BF1DE-24DD-4FCD-A701-0E6FB116CC67}"/>
              </a:ext>
            </a:extLst>
          </p:cNvPr>
          <p:cNvCxnSpPr>
            <a:cxnSpLocks noChangeShapeType="1"/>
          </p:cNvCxnSpPr>
          <p:nvPr/>
        </p:nvCxnSpPr>
        <p:spPr bwMode="auto">
          <a:xfrm>
            <a:off x="1272501" y="2221886"/>
            <a:ext cx="13539" cy="3555826"/>
          </a:xfrm>
          <a:prstGeom prst="line">
            <a:avLst/>
          </a:prstGeom>
          <a:noFill/>
          <a:ln w="9525" algn="ctr">
            <a:solidFill>
              <a:schemeClr val="accent3"/>
            </a:solidFill>
            <a:prstDash val="dash"/>
            <a:round/>
            <a:headEnd/>
            <a:tailEnd/>
          </a:ln>
        </p:spPr>
      </p:cxnSp>
      <p:sp>
        <p:nvSpPr>
          <p:cNvPr id="240" name="Chevron 60">
            <a:extLst>
              <a:ext uri="{FF2B5EF4-FFF2-40B4-BE49-F238E27FC236}">
                <a16:creationId xmlns:a16="http://schemas.microsoft.com/office/drawing/2014/main" id="{231C87F5-AFA3-4B5C-B278-D129C8AFBD1E}"/>
              </a:ext>
            </a:extLst>
          </p:cNvPr>
          <p:cNvSpPr/>
          <p:nvPr/>
        </p:nvSpPr>
        <p:spPr bwMode="auto">
          <a:xfrm>
            <a:off x="2521460" y="2304099"/>
            <a:ext cx="3604656" cy="204586"/>
          </a:xfrm>
          <a:prstGeom prst="chevron">
            <a:avLst/>
          </a:prstGeom>
          <a:gradFill>
            <a:gsLst>
              <a:gs pos="1770">
                <a:schemeClr val="bg1"/>
              </a:gs>
              <a:gs pos="22000">
                <a:schemeClr val="accent5">
                  <a:lumMod val="60000"/>
                  <a:lumOff val="40000"/>
                </a:schemeClr>
              </a:gs>
              <a:gs pos="100000">
                <a:schemeClr val="accent5">
                  <a:lumMod val="75000"/>
                </a:schemeClr>
              </a:gs>
            </a:gsLst>
            <a:lin ang="1800000" scaled="0"/>
          </a:gradFill>
          <a:ln w="9525" cap="flat" cmpd="sng" algn="ctr">
            <a:noFill/>
            <a:prstDash val="solid"/>
            <a:round/>
            <a:headEnd type="none" w="med" len="med"/>
            <a:tailEnd type="none" w="med" len="med"/>
          </a:ln>
          <a:effectLst/>
        </p:spPr>
        <p:txBody>
          <a:bodyPr lIns="0" rIns="0"/>
          <a:lstStyle/>
          <a:p>
            <a:pPr algn="r"/>
            <a:r>
              <a:rPr lang="en-US" altLang="zh-CN" sz="800" dirty="0">
                <a:solidFill>
                  <a:srgbClr val="FF0000"/>
                </a:solidFill>
                <a:latin typeface="Montserrat" panose="00000500000000000000" pitchFamily="50" charset="0"/>
                <a:ea typeface="ＭＳ Ｐゴシック" charset="-128"/>
              </a:rPr>
              <a:t>Management requirements (SA5)</a:t>
            </a:r>
            <a:endParaRPr lang="fr-FR" altLang="zh-CN" sz="800" dirty="0">
              <a:solidFill>
                <a:srgbClr val="FF0000"/>
              </a:solidFill>
              <a:latin typeface="Montserrat" panose="00000500000000000000" pitchFamily="50" charset="0"/>
              <a:ea typeface="ＭＳ Ｐゴシック" charset="-128"/>
            </a:endParaRPr>
          </a:p>
        </p:txBody>
      </p:sp>
      <p:sp>
        <p:nvSpPr>
          <p:cNvPr id="241" name="矩形 1">
            <a:extLst>
              <a:ext uri="{FF2B5EF4-FFF2-40B4-BE49-F238E27FC236}">
                <a16:creationId xmlns:a16="http://schemas.microsoft.com/office/drawing/2014/main" id="{EF48551F-B98E-440A-B3E0-4080C7584CE9}"/>
              </a:ext>
            </a:extLst>
          </p:cNvPr>
          <p:cNvSpPr>
            <a:spLocks noChangeArrowheads="1"/>
          </p:cNvSpPr>
          <p:nvPr/>
        </p:nvSpPr>
        <p:spPr bwMode="auto">
          <a:xfrm>
            <a:off x="2521460" y="2215952"/>
            <a:ext cx="3675796" cy="381340"/>
          </a:xfrm>
          <a:prstGeom prst="rect">
            <a:avLst/>
          </a:prstGeom>
          <a:noFill/>
          <a:ln w="9525" algn="ctr">
            <a:solidFill>
              <a:schemeClr val="accent2"/>
            </a:solidFill>
            <a:prstDash val="dash"/>
            <a:round/>
            <a:headEnd/>
            <a:tailE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242" name="矩形 1">
            <a:extLst>
              <a:ext uri="{FF2B5EF4-FFF2-40B4-BE49-F238E27FC236}">
                <a16:creationId xmlns:a16="http://schemas.microsoft.com/office/drawing/2014/main" id="{5499F293-BEA2-4B97-9FB2-28B54A6FAE7F}"/>
              </a:ext>
            </a:extLst>
          </p:cNvPr>
          <p:cNvSpPr>
            <a:spLocks noChangeArrowheads="1"/>
          </p:cNvSpPr>
          <p:nvPr/>
        </p:nvSpPr>
        <p:spPr bwMode="auto">
          <a:xfrm>
            <a:off x="2576426" y="3929104"/>
            <a:ext cx="4407773" cy="338546"/>
          </a:xfrm>
          <a:prstGeom prst="rect">
            <a:avLst/>
          </a:prstGeom>
          <a:noFill/>
          <a:ln w="9525" algn="ctr">
            <a:solidFill>
              <a:schemeClr val="accent2"/>
            </a:solidFill>
            <a:prstDash val="dash"/>
            <a:round/>
            <a:headEnd/>
            <a:tailE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243" name="矩形 1">
            <a:extLst>
              <a:ext uri="{FF2B5EF4-FFF2-40B4-BE49-F238E27FC236}">
                <a16:creationId xmlns:a16="http://schemas.microsoft.com/office/drawing/2014/main" id="{DADBE36D-AC57-4D53-8F98-154823FF40E0}"/>
              </a:ext>
            </a:extLst>
          </p:cNvPr>
          <p:cNvSpPr>
            <a:spLocks noChangeArrowheads="1"/>
          </p:cNvSpPr>
          <p:nvPr/>
        </p:nvSpPr>
        <p:spPr bwMode="auto">
          <a:xfrm>
            <a:off x="3182328" y="4966785"/>
            <a:ext cx="4483899" cy="302584"/>
          </a:xfrm>
          <a:prstGeom prst="rect">
            <a:avLst/>
          </a:prstGeom>
          <a:noFill/>
          <a:ln w="9525" algn="ctr">
            <a:solidFill>
              <a:schemeClr val="accent2"/>
            </a:solidFill>
            <a:prstDash val="dash"/>
            <a:round/>
            <a:headEnd/>
            <a:tailE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244" name="Chevron 60">
            <a:extLst>
              <a:ext uri="{FF2B5EF4-FFF2-40B4-BE49-F238E27FC236}">
                <a16:creationId xmlns:a16="http://schemas.microsoft.com/office/drawing/2014/main" id="{56A46B6E-E018-4142-8230-75324C786F1C}"/>
              </a:ext>
            </a:extLst>
          </p:cNvPr>
          <p:cNvSpPr/>
          <p:nvPr/>
        </p:nvSpPr>
        <p:spPr bwMode="auto">
          <a:xfrm>
            <a:off x="2538381" y="3985385"/>
            <a:ext cx="4351049" cy="246565"/>
          </a:xfrm>
          <a:prstGeom prst="chevron">
            <a:avLst/>
          </a:prstGeom>
          <a:gradFill>
            <a:gsLst>
              <a:gs pos="1770">
                <a:schemeClr val="bg1"/>
              </a:gs>
              <a:gs pos="22000">
                <a:schemeClr val="accent5">
                  <a:lumMod val="60000"/>
                  <a:lumOff val="40000"/>
                </a:schemeClr>
              </a:gs>
              <a:gs pos="100000">
                <a:schemeClr val="accent5">
                  <a:lumMod val="75000"/>
                </a:schemeClr>
              </a:gs>
            </a:gsLst>
            <a:lin ang="1800000" scaled="0"/>
          </a:gradFill>
          <a:ln w="9525" cap="flat" cmpd="sng" algn="ctr">
            <a:noFill/>
            <a:prstDash val="solid"/>
            <a:round/>
            <a:headEnd type="none" w="med" len="med"/>
            <a:tailEnd type="none" w="med" len="med"/>
          </a:ln>
          <a:effectLst/>
        </p:spPr>
        <p:txBody>
          <a:bodyPr lIns="0" rIns="0"/>
          <a:lstStyle/>
          <a:p>
            <a:pPr algn="ctr">
              <a:defRPr/>
            </a:pPr>
            <a:r>
              <a:rPr lang="fr-FR" sz="900" dirty="0">
                <a:solidFill>
                  <a:srgbClr val="FF0000"/>
                </a:solidFill>
                <a:latin typeface="Montserrat" panose="00000500000000000000" pitchFamily="50" charset="0"/>
                <a:ea typeface="ＭＳ Ｐゴシック" charset="-128"/>
                <a:cs typeface="Arial" pitchFamily="34" charset="0"/>
              </a:rPr>
              <a:t>Stage 2 (SA5) Normative </a:t>
            </a:r>
            <a:r>
              <a:rPr lang="fr-FR" sz="900" dirty="0" err="1">
                <a:solidFill>
                  <a:srgbClr val="FF0000"/>
                </a:solidFill>
                <a:latin typeface="Montserrat" panose="00000500000000000000" pitchFamily="50" charset="0"/>
                <a:ea typeface="ＭＳ Ｐゴシック" charset="-128"/>
                <a:cs typeface="Arial" pitchFamily="34" charset="0"/>
              </a:rPr>
              <a:t>supporting</a:t>
            </a:r>
            <a:r>
              <a:rPr lang="fr-FR" sz="900" dirty="0">
                <a:solidFill>
                  <a:srgbClr val="FF0000"/>
                </a:solidFill>
                <a:latin typeface="Montserrat" panose="00000500000000000000" pitchFamily="50" charset="0"/>
                <a:ea typeface="ＭＳ Ｐゴシック" charset="-128"/>
                <a:cs typeface="Arial" pitchFamily="34" charset="0"/>
              </a:rPr>
              <a:t> SA&amp;RAN </a:t>
            </a:r>
          </a:p>
        </p:txBody>
      </p:sp>
      <p:sp>
        <p:nvSpPr>
          <p:cNvPr id="245" name="Isosceles Triangle 244">
            <a:extLst>
              <a:ext uri="{FF2B5EF4-FFF2-40B4-BE49-F238E27FC236}">
                <a16:creationId xmlns:a16="http://schemas.microsoft.com/office/drawing/2014/main" id="{E359FEB9-828E-4B56-949E-6238D8AAD9A1}"/>
              </a:ext>
            </a:extLst>
          </p:cNvPr>
          <p:cNvSpPr/>
          <p:nvPr/>
        </p:nvSpPr>
        <p:spPr bwMode="auto">
          <a:xfrm>
            <a:off x="4744354" y="4177214"/>
            <a:ext cx="108310" cy="143692"/>
          </a:xfrm>
          <a:prstGeom prst="triangl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000" b="0" i="0" u="none" strike="noStrike" cap="none" normalizeH="0" baseline="0" dirty="0">
              <a:ln>
                <a:noFill/>
              </a:ln>
              <a:solidFill>
                <a:schemeClr val="tx1"/>
              </a:solidFill>
              <a:effectLst/>
              <a:latin typeface="Arial" charset="0"/>
            </a:endParaRPr>
          </a:p>
        </p:txBody>
      </p:sp>
      <p:sp>
        <p:nvSpPr>
          <p:cNvPr id="246" name="Star: 5 Points 245">
            <a:extLst>
              <a:ext uri="{FF2B5EF4-FFF2-40B4-BE49-F238E27FC236}">
                <a16:creationId xmlns:a16="http://schemas.microsoft.com/office/drawing/2014/main" id="{44BFFAF9-22F6-420C-8BFE-7226C44A1E27}"/>
              </a:ext>
            </a:extLst>
          </p:cNvPr>
          <p:cNvSpPr/>
          <p:nvPr/>
        </p:nvSpPr>
        <p:spPr bwMode="auto">
          <a:xfrm>
            <a:off x="4331828" y="2127428"/>
            <a:ext cx="487399" cy="436773"/>
          </a:xfrm>
          <a:prstGeom prst="star5">
            <a:avLst/>
          </a:prstGeom>
          <a:noFill/>
          <a:ln w="28575" cap="flat" cmpd="sng" algn="ctr">
            <a:solidFill>
              <a:srgbClr val="FF0000"/>
            </a:solidFill>
            <a:prstDash val="solid"/>
            <a:round/>
            <a:headEnd type="none" w="med" len="med"/>
            <a:tailEnd type="none" w="med" len="med"/>
          </a:ln>
          <a:effectLst/>
        </p:spPr>
        <p:txBody>
          <a:bodyPr/>
          <a:lstStyle/>
          <a:p>
            <a:pPr>
              <a:defRPr/>
            </a:pPr>
            <a:endParaRPr lang="en-GB" dirty="0">
              <a:solidFill>
                <a:srgbClr val="FF0000"/>
              </a:solidFill>
              <a:latin typeface="Arial" charset="0"/>
            </a:endParaRPr>
          </a:p>
        </p:txBody>
      </p:sp>
      <p:sp>
        <p:nvSpPr>
          <p:cNvPr id="247" name="Isosceles Triangle 246">
            <a:extLst>
              <a:ext uri="{FF2B5EF4-FFF2-40B4-BE49-F238E27FC236}">
                <a16:creationId xmlns:a16="http://schemas.microsoft.com/office/drawing/2014/main" id="{C841E3D2-A81C-43D2-8506-244A2B18C43B}"/>
              </a:ext>
            </a:extLst>
          </p:cNvPr>
          <p:cNvSpPr/>
          <p:nvPr/>
        </p:nvSpPr>
        <p:spPr bwMode="auto">
          <a:xfrm>
            <a:off x="5360371" y="4181629"/>
            <a:ext cx="108310" cy="143692"/>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000" b="0" i="0" u="none" strike="noStrike" cap="none" normalizeH="0" baseline="0" dirty="0">
              <a:ln>
                <a:noFill/>
              </a:ln>
              <a:solidFill>
                <a:schemeClr val="tx1"/>
              </a:solidFill>
              <a:effectLst/>
              <a:latin typeface="Arial" charset="0"/>
            </a:endParaRPr>
          </a:p>
        </p:txBody>
      </p:sp>
      <p:sp>
        <p:nvSpPr>
          <p:cNvPr id="248" name="TextBox 247">
            <a:extLst>
              <a:ext uri="{FF2B5EF4-FFF2-40B4-BE49-F238E27FC236}">
                <a16:creationId xmlns:a16="http://schemas.microsoft.com/office/drawing/2014/main" id="{A9279A24-9876-4E6E-BAED-6DF22F2E2378}"/>
              </a:ext>
            </a:extLst>
          </p:cNvPr>
          <p:cNvSpPr txBox="1"/>
          <p:nvPr/>
        </p:nvSpPr>
        <p:spPr>
          <a:xfrm>
            <a:off x="9581195" y="2293350"/>
            <a:ext cx="2565116" cy="3585597"/>
          </a:xfrm>
          <a:prstGeom prst="rect">
            <a:avLst/>
          </a:prstGeom>
          <a:noFill/>
        </p:spPr>
        <p:txBody>
          <a:bodyPr wrap="square" rtlCol="0">
            <a:spAutoFit/>
          </a:bodyPr>
          <a:lstStyle/>
          <a:p>
            <a:r>
              <a:rPr lang="en-US" altLang="zh-CN" sz="1600" b="1" dirty="0"/>
              <a:t>OAM:</a:t>
            </a:r>
            <a:r>
              <a:rPr lang="zh-CN" altLang="en-US" sz="1600" b="1" dirty="0"/>
              <a:t> </a:t>
            </a:r>
            <a:endParaRPr lang="en-US" altLang="zh-CN" sz="1600" b="1" dirty="0"/>
          </a:p>
          <a:p>
            <a:r>
              <a:rPr lang="en-US" altLang="zh-CN" b="1" dirty="0"/>
              <a:t>Dec</a:t>
            </a:r>
            <a:r>
              <a:rPr lang="zh-CN" altLang="en-US" b="1" dirty="0"/>
              <a:t> </a:t>
            </a:r>
            <a:r>
              <a:rPr lang="en-US" altLang="zh-CN" b="1" dirty="0"/>
              <a:t>2024: </a:t>
            </a:r>
            <a:r>
              <a:rPr lang="en-US" altLang="zh-CN" dirty="0"/>
              <a:t>finalize Rel-19 studies which plan to have corresponding normative work in Rel-19.</a:t>
            </a:r>
          </a:p>
          <a:p>
            <a:r>
              <a:rPr lang="en-US" altLang="zh-CN" b="1" dirty="0"/>
              <a:t>Sep 2025: </a:t>
            </a:r>
            <a:r>
              <a:rPr lang="en-US" altLang="zh-CN" dirty="0"/>
              <a:t>finalize all Rel-19 work items, majority work items are preferable to be finalized in Jun 2025. </a:t>
            </a:r>
          </a:p>
          <a:p>
            <a:endParaRPr lang="en-US" altLang="zh-CN" dirty="0"/>
          </a:p>
          <a:p>
            <a:r>
              <a:rPr lang="en-US" altLang="zh-CN" sz="1600" b="1" dirty="0"/>
              <a:t>CH:</a:t>
            </a:r>
          </a:p>
          <a:p>
            <a:r>
              <a:rPr lang="en-US" altLang="zh-CN" b="1" dirty="0"/>
              <a:t>Dec 2024: </a:t>
            </a:r>
            <a:r>
              <a:rPr lang="en-US" altLang="zh-CN" dirty="0"/>
              <a:t>finalize Rel-19 studies which plan to have corresponding normative work in Rel-19.</a:t>
            </a:r>
          </a:p>
          <a:p>
            <a:r>
              <a:rPr lang="en-US" altLang="zh-CN" b="1" dirty="0"/>
              <a:t>Sep 2025: </a:t>
            </a:r>
            <a:r>
              <a:rPr lang="en-US" altLang="zh-CN" dirty="0"/>
              <a:t>finalize all Rel-19 work items</a:t>
            </a:r>
            <a:endParaRPr lang="zh-CN" altLang="en-US" dirty="0"/>
          </a:p>
        </p:txBody>
      </p:sp>
      <p:sp>
        <p:nvSpPr>
          <p:cNvPr id="249" name="Isosceles Triangle 248">
            <a:extLst>
              <a:ext uri="{FF2B5EF4-FFF2-40B4-BE49-F238E27FC236}">
                <a16:creationId xmlns:a16="http://schemas.microsoft.com/office/drawing/2014/main" id="{990775A2-BFD1-40D2-98D0-5B8071F6C3B2}"/>
              </a:ext>
            </a:extLst>
          </p:cNvPr>
          <p:cNvSpPr/>
          <p:nvPr/>
        </p:nvSpPr>
        <p:spPr bwMode="auto">
          <a:xfrm>
            <a:off x="9539699" y="2610363"/>
            <a:ext cx="108310" cy="143692"/>
          </a:xfrm>
          <a:prstGeom prst="triangl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000" b="0" i="0" u="none" strike="noStrike" cap="none" normalizeH="0" baseline="0" dirty="0">
              <a:ln>
                <a:noFill/>
              </a:ln>
              <a:solidFill>
                <a:schemeClr val="tx1"/>
              </a:solidFill>
              <a:effectLst/>
              <a:latin typeface="Arial" charset="0"/>
            </a:endParaRPr>
          </a:p>
        </p:txBody>
      </p:sp>
      <p:sp>
        <p:nvSpPr>
          <p:cNvPr id="250" name="Isosceles Triangle 249">
            <a:extLst>
              <a:ext uri="{FF2B5EF4-FFF2-40B4-BE49-F238E27FC236}">
                <a16:creationId xmlns:a16="http://schemas.microsoft.com/office/drawing/2014/main" id="{624868A1-039B-481D-A4B5-5513B9AF7818}"/>
              </a:ext>
            </a:extLst>
          </p:cNvPr>
          <p:cNvSpPr/>
          <p:nvPr/>
        </p:nvSpPr>
        <p:spPr bwMode="auto">
          <a:xfrm>
            <a:off x="9534645" y="4626273"/>
            <a:ext cx="108310" cy="143692"/>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000" b="0" i="0" u="none" strike="noStrike" cap="none" normalizeH="0" baseline="0" dirty="0">
              <a:ln>
                <a:noFill/>
              </a:ln>
              <a:solidFill>
                <a:schemeClr val="tx1"/>
              </a:solidFill>
              <a:effectLst/>
              <a:latin typeface="Arial" charset="0"/>
            </a:endParaRPr>
          </a:p>
        </p:txBody>
      </p:sp>
      <p:sp>
        <p:nvSpPr>
          <p:cNvPr id="251" name="TextBox 250">
            <a:extLst>
              <a:ext uri="{FF2B5EF4-FFF2-40B4-BE49-F238E27FC236}">
                <a16:creationId xmlns:a16="http://schemas.microsoft.com/office/drawing/2014/main" id="{47EB8ACC-455F-452E-8BBB-125452560B7C}"/>
              </a:ext>
            </a:extLst>
          </p:cNvPr>
          <p:cNvSpPr txBox="1"/>
          <p:nvPr/>
        </p:nvSpPr>
        <p:spPr>
          <a:xfrm>
            <a:off x="7476678" y="2927626"/>
            <a:ext cx="875561" cy="430887"/>
          </a:xfrm>
          <a:prstGeom prst="rect">
            <a:avLst/>
          </a:prstGeom>
          <a:noFill/>
        </p:spPr>
        <p:txBody>
          <a:bodyPr wrap="none" rtlCol="0">
            <a:spAutoFit/>
          </a:bodyPr>
          <a:lstStyle/>
          <a:p>
            <a:r>
              <a:rPr lang="en-US" altLang="zh-CN" sz="1100" b="1" dirty="0">
                <a:solidFill>
                  <a:srgbClr val="C00000"/>
                </a:solidFill>
                <a:latin typeface="Arial" panose="020B0604020202020204" pitchFamily="34" charset="0"/>
                <a:cs typeface="Arial" panose="020B0604020202020204" pitchFamily="34" charset="0"/>
              </a:rPr>
              <a:t>3GPP SA5</a:t>
            </a:r>
          </a:p>
          <a:p>
            <a:r>
              <a:rPr lang="en-US" altLang="zh-CN" sz="1100" b="1" dirty="0">
                <a:solidFill>
                  <a:srgbClr val="C00000"/>
                </a:solidFill>
                <a:latin typeface="Arial" panose="020B0604020202020204" pitchFamily="34" charset="0"/>
                <a:cs typeface="Arial" panose="020B0604020202020204" pitchFamily="34" charset="0"/>
              </a:rPr>
              <a:t>Time plan</a:t>
            </a:r>
            <a:endParaRPr lang="zh-CN" altLang="en-US" sz="1100" b="1" dirty="0">
              <a:solidFill>
                <a:srgbClr val="C00000"/>
              </a:solidFill>
              <a:latin typeface="Arial" panose="020B0604020202020204" pitchFamily="34" charset="0"/>
              <a:cs typeface="Arial" panose="020B0604020202020204" pitchFamily="34" charset="0"/>
            </a:endParaRPr>
          </a:p>
        </p:txBody>
      </p:sp>
      <p:cxnSp>
        <p:nvCxnSpPr>
          <p:cNvPr id="252" name="Straight Connector 251">
            <a:extLst>
              <a:ext uri="{FF2B5EF4-FFF2-40B4-BE49-F238E27FC236}">
                <a16:creationId xmlns:a16="http://schemas.microsoft.com/office/drawing/2014/main" id="{59C3A6FE-1724-4CCB-BD1F-2EEB6E91F199}"/>
              </a:ext>
            </a:extLst>
          </p:cNvPr>
          <p:cNvCxnSpPr>
            <a:cxnSpLocks/>
            <a:stCxn id="241" idx="3"/>
            <a:endCxn id="251" idx="1"/>
          </p:cNvCxnSpPr>
          <p:nvPr/>
        </p:nvCxnSpPr>
        <p:spPr>
          <a:xfrm>
            <a:off x="6197256" y="2406622"/>
            <a:ext cx="1279422" cy="736448"/>
          </a:xfrm>
          <a:prstGeom prst="line">
            <a:avLst/>
          </a:prstGeom>
          <a:ln w="3175">
            <a:solidFill>
              <a:srgbClr val="C00000"/>
            </a:solidFill>
            <a:prstDash val="dash"/>
          </a:ln>
        </p:spPr>
        <p:style>
          <a:lnRef idx="1">
            <a:schemeClr val="accent1"/>
          </a:lnRef>
          <a:fillRef idx="0">
            <a:schemeClr val="accent1"/>
          </a:fillRef>
          <a:effectRef idx="0">
            <a:schemeClr val="accent1"/>
          </a:effectRef>
          <a:fontRef idx="minor">
            <a:schemeClr val="tx1"/>
          </a:fontRef>
        </p:style>
      </p:cxnSp>
      <p:cxnSp>
        <p:nvCxnSpPr>
          <p:cNvPr id="253" name="Straight Connector 252">
            <a:extLst>
              <a:ext uri="{FF2B5EF4-FFF2-40B4-BE49-F238E27FC236}">
                <a16:creationId xmlns:a16="http://schemas.microsoft.com/office/drawing/2014/main" id="{03C67113-53B7-4A7D-91C7-0292DE8F6298}"/>
              </a:ext>
            </a:extLst>
          </p:cNvPr>
          <p:cNvCxnSpPr>
            <a:endCxn id="251" idx="1"/>
          </p:cNvCxnSpPr>
          <p:nvPr/>
        </p:nvCxnSpPr>
        <p:spPr>
          <a:xfrm flipV="1">
            <a:off x="6984199" y="3143070"/>
            <a:ext cx="492479" cy="955307"/>
          </a:xfrm>
          <a:prstGeom prst="line">
            <a:avLst/>
          </a:prstGeom>
          <a:ln w="3175">
            <a:solidFill>
              <a:srgbClr val="C00000"/>
            </a:solidFill>
            <a:prstDash val="dash"/>
          </a:ln>
        </p:spPr>
        <p:style>
          <a:lnRef idx="1">
            <a:schemeClr val="accent1"/>
          </a:lnRef>
          <a:fillRef idx="0">
            <a:schemeClr val="accent1"/>
          </a:fillRef>
          <a:effectRef idx="0">
            <a:schemeClr val="accent1"/>
          </a:effectRef>
          <a:fontRef idx="minor">
            <a:schemeClr val="tx1"/>
          </a:fontRef>
        </p:style>
      </p:cxnSp>
      <p:cxnSp>
        <p:nvCxnSpPr>
          <p:cNvPr id="254" name="Straight Connector 253">
            <a:extLst>
              <a:ext uri="{FF2B5EF4-FFF2-40B4-BE49-F238E27FC236}">
                <a16:creationId xmlns:a16="http://schemas.microsoft.com/office/drawing/2014/main" id="{91EEBAE3-8C3F-47A0-A415-845FB9B37400}"/>
              </a:ext>
            </a:extLst>
          </p:cNvPr>
          <p:cNvCxnSpPr>
            <a:cxnSpLocks/>
            <a:stCxn id="243" idx="3"/>
            <a:endCxn id="251" idx="1"/>
          </p:cNvCxnSpPr>
          <p:nvPr/>
        </p:nvCxnSpPr>
        <p:spPr>
          <a:xfrm flipH="1" flipV="1">
            <a:off x="7476678" y="3143070"/>
            <a:ext cx="189549" cy="1975007"/>
          </a:xfrm>
          <a:prstGeom prst="line">
            <a:avLst/>
          </a:prstGeom>
          <a:ln w="3175">
            <a:solidFill>
              <a:srgbClr val="C00000"/>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93559486"/>
      </p:ext>
    </p:extLst>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896978-ADB7-4B9F-B520-9A9095F893E9}"/>
              </a:ext>
            </a:extLst>
          </p:cNvPr>
          <p:cNvSpPr>
            <a:spLocks noGrp="1"/>
          </p:cNvSpPr>
          <p:nvPr>
            <p:ph type="title"/>
          </p:nvPr>
        </p:nvSpPr>
        <p:spPr/>
        <p:txBody>
          <a:bodyPr/>
          <a:lstStyle/>
          <a:p>
            <a:r>
              <a:rPr lang="en-US" altLang="zh-CN" dirty="0"/>
              <a:t>3GPP SA &amp; SA5 meeting calendar (2024)</a:t>
            </a:r>
            <a:endParaRPr lang="zh-CN" altLang="en-US" dirty="0"/>
          </a:p>
        </p:txBody>
      </p:sp>
      <p:graphicFrame>
        <p:nvGraphicFramePr>
          <p:cNvPr id="5" name="Table 4">
            <a:extLst>
              <a:ext uri="{FF2B5EF4-FFF2-40B4-BE49-F238E27FC236}">
                <a16:creationId xmlns:a16="http://schemas.microsoft.com/office/drawing/2014/main" id="{EE2ABE0A-6261-4D81-9898-D47AECAEF115}"/>
              </a:ext>
            </a:extLst>
          </p:cNvPr>
          <p:cNvGraphicFramePr>
            <a:graphicFrameLocks noGrp="1"/>
          </p:cNvGraphicFramePr>
          <p:nvPr>
            <p:extLst>
              <p:ext uri="{D42A27DB-BD31-4B8C-83A1-F6EECF244321}">
                <p14:modId xmlns:p14="http://schemas.microsoft.com/office/powerpoint/2010/main" val="875044799"/>
              </p:ext>
            </p:extLst>
          </p:nvPr>
        </p:nvGraphicFramePr>
        <p:xfrm>
          <a:off x="756000" y="1281266"/>
          <a:ext cx="11052000" cy="4503420"/>
        </p:xfrm>
        <a:graphic>
          <a:graphicData uri="http://schemas.openxmlformats.org/drawingml/2006/table">
            <a:tbl>
              <a:tblPr firstRow="1" bandRow="1">
                <a:tableStyleId>{5C22544A-7EE6-4342-B048-85BDC9FD1C3A}</a:tableStyleId>
              </a:tblPr>
              <a:tblGrid>
                <a:gridCol w="1803954">
                  <a:extLst>
                    <a:ext uri="{9D8B030D-6E8A-4147-A177-3AD203B41FA5}">
                      <a16:colId xmlns:a16="http://schemas.microsoft.com/office/drawing/2014/main" val="2472396523"/>
                    </a:ext>
                  </a:extLst>
                </a:gridCol>
                <a:gridCol w="2616846">
                  <a:extLst>
                    <a:ext uri="{9D8B030D-6E8A-4147-A177-3AD203B41FA5}">
                      <a16:colId xmlns:a16="http://schemas.microsoft.com/office/drawing/2014/main" val="906508873"/>
                    </a:ext>
                  </a:extLst>
                </a:gridCol>
                <a:gridCol w="2210400">
                  <a:extLst>
                    <a:ext uri="{9D8B030D-6E8A-4147-A177-3AD203B41FA5}">
                      <a16:colId xmlns:a16="http://schemas.microsoft.com/office/drawing/2014/main" val="520459498"/>
                    </a:ext>
                  </a:extLst>
                </a:gridCol>
                <a:gridCol w="2210400">
                  <a:extLst>
                    <a:ext uri="{9D8B030D-6E8A-4147-A177-3AD203B41FA5}">
                      <a16:colId xmlns:a16="http://schemas.microsoft.com/office/drawing/2014/main" val="2192747670"/>
                    </a:ext>
                  </a:extLst>
                </a:gridCol>
                <a:gridCol w="2210400">
                  <a:extLst>
                    <a:ext uri="{9D8B030D-6E8A-4147-A177-3AD203B41FA5}">
                      <a16:colId xmlns:a16="http://schemas.microsoft.com/office/drawing/2014/main" val="2953444473"/>
                    </a:ext>
                  </a:extLst>
                </a:gridCol>
              </a:tblGrid>
              <a:tr h="370840">
                <a:tc>
                  <a:txBody>
                    <a:bodyPr/>
                    <a:lstStyle/>
                    <a:p>
                      <a:pPr algn="ctr" fontAlgn="ctr"/>
                      <a:r>
                        <a:rPr lang="en-US" altLang="zh-CN" sz="1400" b="1" i="0" u="none" strike="noStrike" dirty="0">
                          <a:solidFill>
                            <a:srgbClr val="000000"/>
                          </a:solidFill>
                          <a:effectLst/>
                          <a:latin typeface="Arial" panose="020B0604020202020204" pitchFamily="34" charset="0"/>
                        </a:rPr>
                        <a:t>Meeting info</a:t>
                      </a:r>
                      <a:endParaRPr lang="en-US" sz="1400" b="1" i="0" u="none" strike="noStrike" dirty="0">
                        <a:solidFill>
                          <a:srgbClr val="000000"/>
                        </a:solidFill>
                        <a:effectLst/>
                        <a:latin typeface="Arial" panose="020B0604020202020204" pitchFamily="34" charset="0"/>
                      </a:endParaRPr>
                    </a:p>
                  </a:txBody>
                  <a:tcPr marL="7620" marR="7620" marT="7620" marB="0" anchor="ctr"/>
                </a:tc>
                <a:tc>
                  <a:txBody>
                    <a:bodyPr/>
                    <a:lstStyle/>
                    <a:p>
                      <a:pPr marL="0" marR="0" lvl="0" indent="0" algn="ctr" defTabSz="1219170" rtl="0" eaLnBrk="1" fontAlgn="ctr" latinLnBrk="0" hangingPunct="1">
                        <a:lnSpc>
                          <a:spcPct val="100000"/>
                        </a:lnSpc>
                        <a:spcBef>
                          <a:spcPts val="0"/>
                        </a:spcBef>
                        <a:spcAft>
                          <a:spcPts val="0"/>
                        </a:spcAft>
                        <a:buClrTx/>
                        <a:buSzTx/>
                        <a:buFontTx/>
                        <a:buNone/>
                        <a:tabLst/>
                        <a:defRPr/>
                      </a:pPr>
                      <a:endParaRPr lang="en-US" altLang="zh-CN" sz="1400" b="1" i="0" u="none" strike="noStrike" kern="1200" dirty="0">
                        <a:solidFill>
                          <a:srgbClr val="000000"/>
                        </a:solidFill>
                        <a:effectLst/>
                        <a:latin typeface="Arial" panose="020B0604020202020204" pitchFamily="34" charset="0"/>
                        <a:ea typeface="+mn-ea"/>
                        <a:cs typeface="+mn-cs"/>
                      </a:endParaRPr>
                    </a:p>
                    <a:p>
                      <a:pPr marL="0" marR="0" lvl="0" indent="0" algn="ctr" defTabSz="1219170" rtl="0" eaLnBrk="1" fontAlgn="ctr" latinLnBrk="0" hangingPunct="1">
                        <a:lnSpc>
                          <a:spcPct val="100000"/>
                        </a:lnSpc>
                        <a:spcBef>
                          <a:spcPts val="0"/>
                        </a:spcBef>
                        <a:spcAft>
                          <a:spcPts val="0"/>
                        </a:spcAft>
                        <a:buClrTx/>
                        <a:buSzTx/>
                        <a:buFontTx/>
                        <a:buNone/>
                        <a:tabLst/>
                        <a:defRPr/>
                      </a:pPr>
                      <a:r>
                        <a:rPr lang="en-US" altLang="zh-CN" sz="1400" b="1" i="0" u="none" strike="noStrike" kern="1200" dirty="0" err="1">
                          <a:solidFill>
                            <a:srgbClr val="000000"/>
                          </a:solidFill>
                          <a:effectLst/>
                          <a:latin typeface="Arial" panose="020B0604020202020204" pitchFamily="34" charset="0"/>
                          <a:ea typeface="+mn-ea"/>
                          <a:cs typeface="+mn-cs"/>
                        </a:rPr>
                        <a:t>DateTime</a:t>
                      </a:r>
                      <a:endParaRPr lang="en-US" altLang="zh-CN" sz="1400" b="1" i="0" u="none" strike="noStrike" kern="1200" dirty="0">
                        <a:solidFill>
                          <a:srgbClr val="000000"/>
                        </a:solidFill>
                        <a:effectLst/>
                        <a:latin typeface="Arial" panose="020B0604020202020204" pitchFamily="34" charset="0"/>
                        <a:ea typeface="+mn-ea"/>
                        <a:cs typeface="+mn-cs"/>
                      </a:endParaRPr>
                    </a:p>
                    <a:p>
                      <a:pPr algn="ctr" fontAlgn="ctr"/>
                      <a:endParaRPr lang="en-US" sz="1400" b="1" i="0" u="none" strike="noStrike" dirty="0">
                        <a:solidFill>
                          <a:srgbClr val="000000"/>
                        </a:solidFill>
                        <a:effectLst/>
                        <a:latin typeface="Arial" panose="020B0604020202020204" pitchFamily="34" charset="0"/>
                      </a:endParaRPr>
                    </a:p>
                  </a:txBody>
                  <a:tcPr marL="7620" marR="7620" marT="7620" marB="0" anchor="ctr"/>
                </a:tc>
                <a:tc>
                  <a:txBody>
                    <a:bodyPr/>
                    <a:lstStyle/>
                    <a:p>
                      <a:pPr algn="ctr" fontAlgn="ctr"/>
                      <a:r>
                        <a:rPr lang="en-US" sz="1400" b="1" i="0" u="none" strike="noStrike" dirty="0">
                          <a:solidFill>
                            <a:srgbClr val="000000"/>
                          </a:solidFill>
                          <a:effectLst/>
                          <a:latin typeface="Arial" panose="020B0604020202020204" pitchFamily="34" charset="0"/>
                        </a:rPr>
                        <a:t>Location</a:t>
                      </a:r>
                    </a:p>
                  </a:txBody>
                  <a:tcPr marL="7620" marR="7620" marT="7620" marB="0" anchor="ctr"/>
                </a:tc>
                <a:tc>
                  <a:txBody>
                    <a:bodyPr/>
                    <a:lstStyle/>
                    <a:p>
                      <a:pPr algn="ctr" fontAlgn="ctr"/>
                      <a:r>
                        <a:rPr lang="en-US" sz="1400" b="1" i="0" u="none" strike="noStrike" dirty="0">
                          <a:solidFill>
                            <a:srgbClr val="000000"/>
                          </a:solidFill>
                          <a:effectLst/>
                          <a:latin typeface="Arial" panose="020B0604020202020204" pitchFamily="34" charset="0"/>
                        </a:rPr>
                        <a:t>Release dates</a:t>
                      </a:r>
                    </a:p>
                  </a:txBody>
                  <a:tcPr marL="7620" marR="7620" marT="7620" marB="0" anchor="ctr"/>
                </a:tc>
                <a:tc>
                  <a:txBody>
                    <a:bodyPr/>
                    <a:lstStyle/>
                    <a:p>
                      <a:pPr algn="ctr" fontAlgn="ctr"/>
                      <a:r>
                        <a:rPr lang="en-US" sz="1400" b="1" i="0" u="none" strike="noStrike" dirty="0">
                          <a:solidFill>
                            <a:srgbClr val="000000"/>
                          </a:solidFill>
                          <a:effectLst/>
                          <a:latin typeface="Arial" panose="020B0604020202020204" pitchFamily="34" charset="0"/>
                        </a:rPr>
                        <a:t>Other WGs (potential colocation)</a:t>
                      </a:r>
                    </a:p>
                  </a:txBody>
                  <a:tcPr marL="7620" marR="7620" marT="7620" marB="0" anchor="ctr"/>
                </a:tc>
                <a:extLst>
                  <a:ext uri="{0D108BD9-81ED-4DB2-BD59-A6C34878D82A}">
                    <a16:rowId xmlns:a16="http://schemas.microsoft.com/office/drawing/2014/main" val="257416517"/>
                  </a:ext>
                </a:extLst>
              </a:tr>
              <a:tr h="370840">
                <a:tc>
                  <a:txBody>
                    <a:bodyPr/>
                    <a:lstStyle/>
                    <a:p>
                      <a:pPr algn="ctr"/>
                      <a:r>
                        <a:rPr lang="en-US" altLang="zh-CN" sz="1400" b="1" dirty="0">
                          <a:latin typeface="+mn-lt"/>
                        </a:rPr>
                        <a:t>SA5#153</a:t>
                      </a:r>
                      <a:endParaRPr lang="zh-CN" altLang="en-US" sz="1400" b="1" dirty="0">
                        <a:latin typeface="+mn-lt"/>
                      </a:endParaRPr>
                    </a:p>
                  </a:txBody>
                  <a:tcPr/>
                </a:tc>
                <a:tc>
                  <a:txBody>
                    <a:bodyPr/>
                    <a:lstStyle/>
                    <a:p>
                      <a:r>
                        <a:rPr lang="en-US" altLang="zh-CN" sz="1400" dirty="0">
                          <a:latin typeface="+mn-lt"/>
                        </a:rPr>
                        <a:t>29 Jan 2024 – 2 Feb 2024</a:t>
                      </a:r>
                      <a:endParaRPr lang="zh-CN" altLang="en-US" sz="1400" dirty="0">
                        <a:latin typeface="+mn-lt"/>
                      </a:endParaRPr>
                    </a:p>
                  </a:txBody>
                  <a:tcPr/>
                </a:tc>
                <a:tc>
                  <a:txBody>
                    <a:bodyPr/>
                    <a:lstStyle/>
                    <a:p>
                      <a:r>
                        <a:rPr lang="en-US" altLang="zh-CN" sz="1400" dirty="0">
                          <a:latin typeface="+mn-lt"/>
                        </a:rPr>
                        <a:t>Sevilla, ES</a:t>
                      </a:r>
                      <a:endParaRPr lang="zh-CN" altLang="en-US" sz="1400" dirty="0">
                        <a:latin typeface="+mn-lt"/>
                      </a:endParaRPr>
                    </a:p>
                  </a:txBody>
                  <a:tcPr/>
                </a:tc>
                <a:tc>
                  <a:txBody>
                    <a:bodyPr/>
                    <a:lstStyle/>
                    <a:p>
                      <a:endParaRPr lang="zh-CN" altLang="en-US" sz="1400" dirty="0">
                        <a:latin typeface="+mn-lt"/>
                      </a:endParaRPr>
                    </a:p>
                  </a:txBody>
                  <a:tcPr/>
                </a:tc>
                <a:tc>
                  <a:txBody>
                    <a:bodyPr/>
                    <a:lstStyle/>
                    <a:p>
                      <a:r>
                        <a:rPr lang="en-US" altLang="zh-CN" sz="1400" dirty="0">
                          <a:latin typeface="+mn-lt"/>
                        </a:rPr>
                        <a:t>SA3 LI</a:t>
                      </a:r>
                      <a:endParaRPr lang="zh-CN" altLang="en-US" sz="1400" dirty="0">
                        <a:latin typeface="+mn-lt"/>
                      </a:endParaRPr>
                    </a:p>
                  </a:txBody>
                  <a:tcPr/>
                </a:tc>
                <a:extLst>
                  <a:ext uri="{0D108BD9-81ED-4DB2-BD59-A6C34878D82A}">
                    <a16:rowId xmlns:a16="http://schemas.microsoft.com/office/drawing/2014/main" val="499267761"/>
                  </a:ext>
                </a:extLst>
              </a:tr>
              <a:tr h="370840">
                <a:tc>
                  <a:txBody>
                    <a:bodyPr/>
                    <a:lstStyle/>
                    <a:p>
                      <a:pPr algn="ctr"/>
                      <a:r>
                        <a:rPr lang="en-US" altLang="zh-CN" sz="1400" b="1" dirty="0">
                          <a:latin typeface="+mn-lt"/>
                        </a:rPr>
                        <a:t>SA#103</a:t>
                      </a:r>
                      <a:endParaRPr lang="zh-CN" altLang="en-US" sz="1400" b="1" dirty="0">
                        <a:latin typeface="+mn-lt"/>
                      </a:endParaRPr>
                    </a:p>
                  </a:txBody>
                  <a:tcPr>
                    <a:solidFill>
                      <a:schemeClr val="accent6">
                        <a:lumMod val="40000"/>
                        <a:lumOff val="60000"/>
                      </a:schemeClr>
                    </a:solidFill>
                  </a:tcPr>
                </a:tc>
                <a:tc>
                  <a:txBody>
                    <a:bodyPr/>
                    <a:lstStyle/>
                    <a:p>
                      <a:r>
                        <a:rPr lang="en-US" altLang="zh-CN" sz="1400" dirty="0">
                          <a:latin typeface="+mn-lt"/>
                        </a:rPr>
                        <a:t>19 Mar 2024 - 22 Mar 2024</a:t>
                      </a:r>
                      <a:endParaRPr lang="zh-CN" altLang="en-US" sz="1400" dirty="0">
                        <a:latin typeface="+mn-lt"/>
                      </a:endParaRPr>
                    </a:p>
                  </a:txBody>
                  <a:tcPr>
                    <a:solidFill>
                      <a:schemeClr val="accent6">
                        <a:lumMod val="40000"/>
                        <a:lumOff val="60000"/>
                      </a:schemeClr>
                    </a:solidFill>
                  </a:tcPr>
                </a:tc>
                <a:tc>
                  <a:txBody>
                    <a:bodyPr/>
                    <a:lstStyle/>
                    <a:p>
                      <a:r>
                        <a:rPr lang="en-US" altLang="zh-CN" sz="1400" dirty="0">
                          <a:latin typeface="+mn-lt"/>
                        </a:rPr>
                        <a:t>Maastricht , NL</a:t>
                      </a:r>
                      <a:endParaRPr lang="zh-CN" altLang="en-US" sz="1400" dirty="0">
                        <a:latin typeface="+mn-lt"/>
                      </a:endParaRPr>
                    </a:p>
                  </a:txBody>
                  <a:tcPr>
                    <a:solidFill>
                      <a:schemeClr val="accent6">
                        <a:lumMod val="40000"/>
                        <a:lumOff val="60000"/>
                      </a:schemeClr>
                    </a:solidFill>
                  </a:tcPr>
                </a:tc>
                <a:tc>
                  <a:txBody>
                    <a:bodyPr/>
                    <a:lstStyle/>
                    <a:p>
                      <a:r>
                        <a:rPr lang="en-US" altLang="zh-CN" sz="1400" dirty="0">
                          <a:latin typeface="+mn-lt"/>
                        </a:rPr>
                        <a:t>Rel-18 freeze</a:t>
                      </a:r>
                      <a:endParaRPr lang="zh-CN" altLang="en-US" sz="1400" dirty="0">
                        <a:latin typeface="+mn-lt"/>
                      </a:endParaRPr>
                    </a:p>
                  </a:txBody>
                  <a:tcPr>
                    <a:solidFill>
                      <a:schemeClr val="accent6">
                        <a:lumMod val="40000"/>
                        <a:lumOff val="60000"/>
                      </a:schemeClr>
                    </a:solidFill>
                  </a:tcPr>
                </a:tc>
                <a:tc>
                  <a:txBody>
                    <a:bodyPr/>
                    <a:lstStyle/>
                    <a:p>
                      <a:endParaRPr lang="zh-CN" altLang="en-US" sz="1400" dirty="0">
                        <a:latin typeface="+mn-lt"/>
                      </a:endParaRPr>
                    </a:p>
                  </a:txBody>
                  <a:tcPr>
                    <a:solidFill>
                      <a:schemeClr val="accent6">
                        <a:lumMod val="40000"/>
                        <a:lumOff val="60000"/>
                      </a:schemeClr>
                    </a:solidFill>
                  </a:tcPr>
                </a:tc>
                <a:extLst>
                  <a:ext uri="{0D108BD9-81ED-4DB2-BD59-A6C34878D82A}">
                    <a16:rowId xmlns:a16="http://schemas.microsoft.com/office/drawing/2014/main" val="1858617913"/>
                  </a:ext>
                </a:extLst>
              </a:tr>
              <a:tr h="370840">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altLang="zh-CN" sz="1400" b="1" dirty="0">
                          <a:latin typeface="+mn-lt"/>
                        </a:rPr>
                        <a:t>SA5#154</a:t>
                      </a:r>
                      <a:endParaRPr lang="zh-CN" altLang="en-US" sz="1400" b="1" dirty="0">
                        <a:latin typeface="+mn-lt"/>
                      </a:endParaRPr>
                    </a:p>
                  </a:txBody>
                  <a:tcPr/>
                </a:tc>
                <a:tc>
                  <a:txBody>
                    <a:bodyPr/>
                    <a:lstStyle/>
                    <a:p>
                      <a:r>
                        <a:rPr lang="en-US" altLang="zh-CN" sz="1400" dirty="0">
                          <a:latin typeface="+mn-lt"/>
                        </a:rPr>
                        <a:t>15 Apr 2024 - 19 Apr 2024 </a:t>
                      </a:r>
                      <a:endParaRPr lang="zh-CN" altLang="en-US" sz="1400" dirty="0">
                        <a:latin typeface="+mn-lt"/>
                      </a:endParaRPr>
                    </a:p>
                  </a:txBody>
                  <a:tcPr/>
                </a:tc>
                <a:tc>
                  <a:txBody>
                    <a:bodyPr/>
                    <a:lstStyle/>
                    <a:p>
                      <a:r>
                        <a:rPr lang="en-US" altLang="zh-CN" sz="1400">
                          <a:latin typeface="+mn-lt"/>
                        </a:rPr>
                        <a:t>Changsha </a:t>
                      </a:r>
                      <a:r>
                        <a:rPr lang="en-US" altLang="zh-CN" sz="1400" dirty="0">
                          <a:latin typeface="+mn-lt"/>
                        </a:rPr>
                        <a:t>, CN</a:t>
                      </a:r>
                      <a:endParaRPr lang="zh-CN" altLang="en-US" sz="1400" dirty="0">
                        <a:latin typeface="+mn-lt"/>
                      </a:endParaRPr>
                    </a:p>
                  </a:txBody>
                  <a:tcPr/>
                </a:tc>
                <a:tc>
                  <a:txBody>
                    <a:bodyPr/>
                    <a:lstStyle/>
                    <a:p>
                      <a:endParaRPr lang="zh-CN" altLang="en-US" sz="1400" dirty="0">
                        <a:latin typeface="+mn-lt"/>
                      </a:endParaRPr>
                    </a:p>
                  </a:txBody>
                  <a:tcPr/>
                </a:tc>
                <a:tc>
                  <a:txBody>
                    <a:bodyPr/>
                    <a:lstStyle/>
                    <a:p>
                      <a:r>
                        <a:rPr lang="en-US" altLang="zh-CN" sz="1400" dirty="0">
                          <a:latin typeface="+mn-lt"/>
                        </a:rPr>
                        <a:t>CT WGs, SA WGs, RAN WGs</a:t>
                      </a:r>
                      <a:endParaRPr lang="zh-CN" altLang="en-US" sz="1400" dirty="0">
                        <a:latin typeface="+mn-lt"/>
                      </a:endParaRPr>
                    </a:p>
                  </a:txBody>
                  <a:tcPr/>
                </a:tc>
                <a:extLst>
                  <a:ext uri="{0D108BD9-81ED-4DB2-BD59-A6C34878D82A}">
                    <a16:rowId xmlns:a16="http://schemas.microsoft.com/office/drawing/2014/main" val="3103087858"/>
                  </a:ext>
                </a:extLst>
              </a:tr>
              <a:tr h="370840">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altLang="zh-CN" sz="1400" b="1" dirty="0">
                          <a:latin typeface="+mn-lt"/>
                        </a:rPr>
                        <a:t>SA5#155</a:t>
                      </a:r>
                      <a:endParaRPr lang="zh-CN" altLang="en-US" sz="1400" b="1" dirty="0">
                        <a:latin typeface="+mn-lt"/>
                      </a:endParaRPr>
                    </a:p>
                  </a:txBody>
                  <a:tcPr/>
                </a:tc>
                <a:tc>
                  <a:txBody>
                    <a:bodyPr/>
                    <a:lstStyle/>
                    <a:p>
                      <a:r>
                        <a:rPr lang="en-US" altLang="zh-CN" sz="1400" dirty="0">
                          <a:latin typeface="+mn-lt"/>
                        </a:rPr>
                        <a:t>27 May 2024 - 31 May 2024</a:t>
                      </a:r>
                      <a:endParaRPr lang="zh-CN" altLang="en-US" sz="1400" dirty="0">
                        <a:latin typeface="+mn-lt"/>
                      </a:endParaRPr>
                    </a:p>
                  </a:txBody>
                  <a:tcPr/>
                </a:tc>
                <a:tc>
                  <a:txBody>
                    <a:bodyPr/>
                    <a:lstStyle/>
                    <a:p>
                      <a:r>
                        <a:rPr lang="en-US" altLang="zh-CN" sz="1400" dirty="0" err="1">
                          <a:latin typeface="+mn-lt"/>
                        </a:rPr>
                        <a:t>Jeju</a:t>
                      </a:r>
                      <a:r>
                        <a:rPr lang="en-US" altLang="zh-CN" sz="1400" dirty="0">
                          <a:latin typeface="+mn-lt"/>
                        </a:rPr>
                        <a:t>, KR</a:t>
                      </a:r>
                      <a:endParaRPr lang="zh-CN" altLang="en-US" sz="1400" dirty="0">
                        <a:latin typeface="+mn-lt"/>
                      </a:endParaRPr>
                    </a:p>
                  </a:txBody>
                  <a:tcPr/>
                </a:tc>
                <a:tc>
                  <a:txBody>
                    <a:bodyPr/>
                    <a:lstStyle/>
                    <a:p>
                      <a:endParaRPr lang="zh-CN" altLang="en-US" sz="1400">
                        <a:latin typeface="+mn-lt"/>
                      </a:endParaRPr>
                    </a:p>
                  </a:txBody>
                  <a:tcPr/>
                </a:tc>
                <a:tc>
                  <a:txBody>
                    <a:bodyPr/>
                    <a:lstStyle/>
                    <a:p>
                      <a:r>
                        <a:rPr lang="en-US" altLang="zh-CN" sz="1400" dirty="0">
                          <a:latin typeface="+mn-lt"/>
                        </a:rPr>
                        <a:t>SA WGs</a:t>
                      </a:r>
                      <a:endParaRPr lang="zh-CN" altLang="en-US" sz="1400" dirty="0">
                        <a:latin typeface="+mn-lt"/>
                      </a:endParaRPr>
                    </a:p>
                  </a:txBody>
                  <a:tcPr/>
                </a:tc>
                <a:extLst>
                  <a:ext uri="{0D108BD9-81ED-4DB2-BD59-A6C34878D82A}">
                    <a16:rowId xmlns:a16="http://schemas.microsoft.com/office/drawing/2014/main" val="4082371747"/>
                  </a:ext>
                </a:extLst>
              </a:tr>
              <a:tr h="370840">
                <a:tc>
                  <a:txBody>
                    <a:bodyPr/>
                    <a:lstStyle/>
                    <a:p>
                      <a:pPr algn="ctr"/>
                      <a:r>
                        <a:rPr lang="en-US" altLang="zh-CN" sz="1400" b="1" dirty="0">
                          <a:latin typeface="+mn-lt"/>
                        </a:rPr>
                        <a:t>SA#104</a:t>
                      </a:r>
                      <a:endParaRPr lang="zh-CN" altLang="en-US" sz="1400" b="1" dirty="0">
                        <a:latin typeface="+mn-lt"/>
                      </a:endParaRPr>
                    </a:p>
                  </a:txBody>
                  <a:tcPr>
                    <a:solidFill>
                      <a:schemeClr val="accent6">
                        <a:lumMod val="40000"/>
                        <a:lumOff val="60000"/>
                      </a:schemeClr>
                    </a:solidFill>
                  </a:tcPr>
                </a:tc>
                <a:tc>
                  <a:txBody>
                    <a:bodyPr/>
                    <a:lstStyle/>
                    <a:p>
                      <a:r>
                        <a:rPr lang="en-US" altLang="zh-CN" sz="1400" dirty="0">
                          <a:latin typeface="+mn-lt"/>
                        </a:rPr>
                        <a:t>18 Jun 2024 - 21 Jun 2024</a:t>
                      </a:r>
                      <a:endParaRPr lang="zh-CN" altLang="en-US" sz="1400" dirty="0">
                        <a:latin typeface="+mn-lt"/>
                      </a:endParaRPr>
                    </a:p>
                  </a:txBody>
                  <a:tcPr>
                    <a:solidFill>
                      <a:schemeClr val="accent6">
                        <a:lumMod val="40000"/>
                        <a:lumOff val="60000"/>
                      </a:schemeClr>
                    </a:solidFill>
                  </a:tcPr>
                </a:tc>
                <a:tc>
                  <a:txBody>
                    <a:bodyPr/>
                    <a:lstStyle/>
                    <a:p>
                      <a:r>
                        <a:rPr lang="en-US" altLang="zh-CN" sz="1400" dirty="0">
                          <a:latin typeface="+mn-lt"/>
                        </a:rPr>
                        <a:t>Shanghai , CN</a:t>
                      </a:r>
                      <a:endParaRPr lang="zh-CN" altLang="en-US" sz="1400" dirty="0">
                        <a:latin typeface="+mn-lt"/>
                      </a:endParaRPr>
                    </a:p>
                  </a:txBody>
                  <a:tcPr>
                    <a:solidFill>
                      <a:schemeClr val="accent6">
                        <a:lumMod val="40000"/>
                        <a:lumOff val="60000"/>
                      </a:schemeClr>
                    </a:solidFill>
                  </a:tcPr>
                </a:tc>
                <a:tc>
                  <a:txBody>
                    <a:bodyPr/>
                    <a:lstStyle/>
                    <a:p>
                      <a:endParaRPr lang="zh-CN" altLang="en-US" sz="1400" dirty="0">
                        <a:latin typeface="+mn-lt"/>
                      </a:endParaRPr>
                    </a:p>
                  </a:txBody>
                  <a:tcPr>
                    <a:solidFill>
                      <a:schemeClr val="accent6">
                        <a:lumMod val="40000"/>
                        <a:lumOff val="60000"/>
                      </a:schemeClr>
                    </a:solidFill>
                  </a:tcPr>
                </a:tc>
                <a:tc>
                  <a:txBody>
                    <a:bodyPr/>
                    <a:lstStyle/>
                    <a:p>
                      <a:endParaRPr lang="zh-CN" altLang="en-US" sz="1400" dirty="0">
                        <a:latin typeface="+mn-lt"/>
                      </a:endParaRPr>
                    </a:p>
                  </a:txBody>
                  <a:tcPr>
                    <a:solidFill>
                      <a:schemeClr val="accent6">
                        <a:lumMod val="40000"/>
                        <a:lumOff val="60000"/>
                      </a:schemeClr>
                    </a:solidFill>
                  </a:tcPr>
                </a:tc>
                <a:extLst>
                  <a:ext uri="{0D108BD9-81ED-4DB2-BD59-A6C34878D82A}">
                    <a16:rowId xmlns:a16="http://schemas.microsoft.com/office/drawing/2014/main" val="2383619715"/>
                  </a:ext>
                </a:extLst>
              </a:tr>
              <a:tr h="370840">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altLang="zh-CN" sz="1400" b="1" dirty="0">
                          <a:latin typeface="+mn-lt"/>
                        </a:rPr>
                        <a:t>SA5#156</a:t>
                      </a:r>
                      <a:endParaRPr lang="zh-CN" altLang="en-US" sz="1400" b="1" dirty="0">
                        <a:latin typeface="+mn-lt"/>
                      </a:endParaRPr>
                    </a:p>
                  </a:txBody>
                  <a:tcPr/>
                </a:tc>
                <a:tc>
                  <a:txBody>
                    <a:bodyPr/>
                    <a:lstStyle/>
                    <a:p>
                      <a:r>
                        <a:rPr lang="en-US" altLang="zh-CN" sz="1400" dirty="0">
                          <a:latin typeface="+mn-lt"/>
                        </a:rPr>
                        <a:t>19 Aug 2024 - 23 Aug 2024 </a:t>
                      </a:r>
                      <a:endParaRPr lang="zh-CN" altLang="en-US" sz="1400" dirty="0">
                        <a:latin typeface="+mn-lt"/>
                      </a:endParaRPr>
                    </a:p>
                  </a:txBody>
                  <a:tcPr/>
                </a:tc>
                <a:tc>
                  <a:txBody>
                    <a:bodyPr/>
                    <a:lstStyle/>
                    <a:p>
                      <a:r>
                        <a:rPr lang="en-US" altLang="zh-CN" sz="1400" dirty="0">
                          <a:latin typeface="+mn-lt"/>
                        </a:rPr>
                        <a:t>Maastricht , NL</a:t>
                      </a:r>
                      <a:endParaRPr lang="zh-CN" altLang="en-US" sz="1400" dirty="0">
                        <a:latin typeface="+mn-lt"/>
                      </a:endParaRPr>
                    </a:p>
                  </a:txBody>
                  <a:tcPr/>
                </a:tc>
                <a:tc>
                  <a:txBody>
                    <a:bodyPr/>
                    <a:lstStyle/>
                    <a:p>
                      <a:endParaRPr lang="zh-CN" altLang="en-US" sz="1400">
                        <a:latin typeface="+mn-lt"/>
                      </a:endParaRPr>
                    </a:p>
                  </a:txBody>
                  <a:tcPr/>
                </a:tc>
                <a:tc>
                  <a:txBody>
                    <a:bodyPr/>
                    <a:lstStyle/>
                    <a:p>
                      <a:r>
                        <a:rPr lang="en-US" altLang="zh-CN" sz="1400" dirty="0">
                          <a:latin typeface="+mn-lt"/>
                        </a:rPr>
                        <a:t>CT WGs, SA WGs, RAN WGs</a:t>
                      </a:r>
                      <a:endParaRPr lang="zh-CN" altLang="en-US" sz="1400" dirty="0">
                        <a:latin typeface="+mn-lt"/>
                      </a:endParaRPr>
                    </a:p>
                  </a:txBody>
                  <a:tcPr/>
                </a:tc>
                <a:extLst>
                  <a:ext uri="{0D108BD9-81ED-4DB2-BD59-A6C34878D82A}">
                    <a16:rowId xmlns:a16="http://schemas.microsoft.com/office/drawing/2014/main" val="294041893"/>
                  </a:ext>
                </a:extLst>
              </a:tr>
              <a:tr h="370840">
                <a:tc>
                  <a:txBody>
                    <a:bodyPr/>
                    <a:lstStyle/>
                    <a:p>
                      <a:pPr algn="ctr"/>
                      <a:r>
                        <a:rPr lang="en-US" altLang="zh-CN" sz="1400" b="1" dirty="0">
                          <a:latin typeface="+mn-lt"/>
                        </a:rPr>
                        <a:t>SA#105</a:t>
                      </a:r>
                      <a:endParaRPr lang="zh-CN" altLang="en-US" sz="1400" b="1" dirty="0">
                        <a:latin typeface="+mn-lt"/>
                      </a:endParaRPr>
                    </a:p>
                  </a:txBody>
                  <a:tcPr>
                    <a:solidFill>
                      <a:schemeClr val="accent6">
                        <a:lumMod val="40000"/>
                        <a:lumOff val="60000"/>
                      </a:schemeClr>
                    </a:solidFill>
                  </a:tcPr>
                </a:tc>
                <a:tc>
                  <a:txBody>
                    <a:bodyPr/>
                    <a:lstStyle/>
                    <a:p>
                      <a:r>
                        <a:rPr lang="en-US" altLang="zh-CN" sz="1400" dirty="0">
                          <a:latin typeface="+mn-lt"/>
                        </a:rPr>
                        <a:t>10 Sep 2024 - 13 Sep 2024</a:t>
                      </a:r>
                      <a:endParaRPr lang="zh-CN" altLang="en-US" sz="1400" dirty="0">
                        <a:latin typeface="+mn-lt"/>
                      </a:endParaRPr>
                    </a:p>
                  </a:txBody>
                  <a:tcPr>
                    <a:solidFill>
                      <a:schemeClr val="accent6">
                        <a:lumMod val="40000"/>
                        <a:lumOff val="60000"/>
                      </a:schemeClr>
                    </a:solidFill>
                  </a:tcPr>
                </a:tc>
                <a:tc>
                  <a:txBody>
                    <a:bodyPr/>
                    <a:lstStyle/>
                    <a:p>
                      <a:r>
                        <a:rPr lang="en-US" altLang="zh-CN" sz="1400" dirty="0">
                          <a:latin typeface="+mn-lt"/>
                        </a:rPr>
                        <a:t>Melbourne , AU</a:t>
                      </a:r>
                      <a:endParaRPr lang="zh-CN" altLang="en-US" sz="1400" dirty="0">
                        <a:latin typeface="+mn-lt"/>
                      </a:endParaRPr>
                    </a:p>
                  </a:txBody>
                  <a:tcPr>
                    <a:solidFill>
                      <a:schemeClr val="accent6">
                        <a:lumMod val="40000"/>
                        <a:lumOff val="60000"/>
                      </a:schemeClr>
                    </a:solidFill>
                  </a:tcPr>
                </a:tc>
                <a:tc>
                  <a:txBody>
                    <a:bodyPr/>
                    <a:lstStyle/>
                    <a:p>
                      <a:endParaRPr lang="zh-CN" altLang="en-US" sz="1400" dirty="0">
                        <a:latin typeface="+mn-lt"/>
                      </a:endParaRPr>
                    </a:p>
                  </a:txBody>
                  <a:tcPr>
                    <a:solidFill>
                      <a:schemeClr val="accent6">
                        <a:lumMod val="40000"/>
                        <a:lumOff val="60000"/>
                      </a:schemeClr>
                    </a:solidFill>
                  </a:tcPr>
                </a:tc>
                <a:tc>
                  <a:txBody>
                    <a:bodyPr/>
                    <a:lstStyle/>
                    <a:p>
                      <a:endParaRPr lang="zh-CN" altLang="en-US" sz="1400" dirty="0">
                        <a:latin typeface="+mn-lt"/>
                      </a:endParaRPr>
                    </a:p>
                  </a:txBody>
                  <a:tcPr>
                    <a:solidFill>
                      <a:schemeClr val="accent6">
                        <a:lumMod val="40000"/>
                        <a:lumOff val="60000"/>
                      </a:schemeClr>
                    </a:solidFill>
                  </a:tcPr>
                </a:tc>
                <a:extLst>
                  <a:ext uri="{0D108BD9-81ED-4DB2-BD59-A6C34878D82A}">
                    <a16:rowId xmlns:a16="http://schemas.microsoft.com/office/drawing/2014/main" val="3989188346"/>
                  </a:ext>
                </a:extLst>
              </a:tr>
              <a:tr h="370840">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altLang="zh-CN" sz="1400" b="1" dirty="0">
                          <a:latin typeface="+mn-lt"/>
                        </a:rPr>
                        <a:t>SA5#157</a:t>
                      </a:r>
                      <a:endParaRPr lang="zh-CN" altLang="en-US" sz="1400" b="1" dirty="0">
                        <a:latin typeface="+mn-lt"/>
                      </a:endParaRPr>
                    </a:p>
                  </a:txBody>
                  <a:tcPr/>
                </a:tc>
                <a:tc>
                  <a:txBody>
                    <a:bodyPr/>
                    <a:lstStyle/>
                    <a:p>
                      <a:r>
                        <a:rPr lang="en-US" altLang="zh-CN" sz="1400" dirty="0">
                          <a:latin typeface="+mn-lt"/>
                        </a:rPr>
                        <a:t>14 Oct 2024 - 18 Oct 2024</a:t>
                      </a:r>
                      <a:endParaRPr lang="zh-CN" altLang="en-US" sz="1400" dirty="0">
                        <a:latin typeface="+mn-lt"/>
                      </a:endParaRPr>
                    </a:p>
                  </a:txBody>
                  <a:tcPr/>
                </a:tc>
                <a:tc>
                  <a:txBody>
                    <a:bodyPr/>
                    <a:lstStyle/>
                    <a:p>
                      <a:r>
                        <a:rPr lang="en-US" altLang="zh-CN" sz="1400" dirty="0">
                          <a:latin typeface="+mn-lt"/>
                        </a:rPr>
                        <a:t>Hyderabad , IN</a:t>
                      </a:r>
                      <a:endParaRPr lang="zh-CN" altLang="en-US" sz="1400" dirty="0">
                        <a:latin typeface="+mn-lt"/>
                      </a:endParaRPr>
                    </a:p>
                  </a:txBody>
                  <a:tcPr/>
                </a:tc>
                <a:tc>
                  <a:txBody>
                    <a:bodyPr/>
                    <a:lstStyle/>
                    <a:p>
                      <a:endParaRPr lang="zh-CN" altLang="en-US" sz="1400">
                        <a:latin typeface="+mn-lt"/>
                      </a:endParaRPr>
                    </a:p>
                  </a:txBody>
                  <a:tcPr/>
                </a:tc>
                <a:tc>
                  <a:txBody>
                    <a:bodyPr/>
                    <a:lstStyle/>
                    <a:p>
                      <a:r>
                        <a:rPr lang="en-US" altLang="zh-CN" sz="1400" dirty="0">
                          <a:latin typeface="+mn-lt"/>
                        </a:rPr>
                        <a:t>SA WGs</a:t>
                      </a:r>
                      <a:endParaRPr lang="zh-CN" altLang="en-US" sz="1400" dirty="0">
                        <a:latin typeface="+mn-lt"/>
                      </a:endParaRPr>
                    </a:p>
                  </a:txBody>
                  <a:tcPr/>
                </a:tc>
                <a:extLst>
                  <a:ext uri="{0D108BD9-81ED-4DB2-BD59-A6C34878D82A}">
                    <a16:rowId xmlns:a16="http://schemas.microsoft.com/office/drawing/2014/main" val="882707792"/>
                  </a:ext>
                </a:extLst>
              </a:tr>
              <a:tr h="370840">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altLang="zh-CN" sz="1400" b="1" dirty="0">
                          <a:latin typeface="+mn-lt"/>
                        </a:rPr>
                        <a:t>SA5#158</a:t>
                      </a:r>
                      <a:endParaRPr lang="zh-CN" altLang="en-US" sz="1400" b="1" dirty="0">
                        <a:latin typeface="+mn-lt"/>
                      </a:endParaRPr>
                    </a:p>
                  </a:txBody>
                  <a:tcPr/>
                </a:tc>
                <a:tc>
                  <a:txBody>
                    <a:bodyPr/>
                    <a:lstStyle/>
                    <a:p>
                      <a:r>
                        <a:rPr lang="en-US" altLang="zh-CN" sz="1400" dirty="0">
                          <a:latin typeface="+mn-lt"/>
                        </a:rPr>
                        <a:t>18 Nov 2024 - 22 Nov 2024</a:t>
                      </a:r>
                      <a:endParaRPr lang="zh-CN" altLang="en-US" sz="1400" dirty="0">
                        <a:latin typeface="+mn-lt"/>
                      </a:endParaRPr>
                    </a:p>
                  </a:txBody>
                  <a:tcPr/>
                </a:tc>
                <a:tc>
                  <a:txBody>
                    <a:bodyPr/>
                    <a:lstStyle/>
                    <a:p>
                      <a:r>
                        <a:rPr lang="en-US" altLang="zh-CN" sz="1400" dirty="0">
                          <a:latin typeface="+mn-lt"/>
                        </a:rPr>
                        <a:t>Orlando , US</a:t>
                      </a:r>
                      <a:endParaRPr lang="zh-CN" altLang="en-US" sz="1400" dirty="0">
                        <a:latin typeface="+mn-lt"/>
                      </a:endParaRPr>
                    </a:p>
                  </a:txBody>
                  <a:tcPr/>
                </a:tc>
                <a:tc>
                  <a:txBody>
                    <a:bodyPr/>
                    <a:lstStyle/>
                    <a:p>
                      <a:endParaRPr lang="zh-CN" altLang="en-US" sz="1400">
                        <a:latin typeface="+mn-lt"/>
                      </a:endParaRPr>
                    </a:p>
                  </a:txBody>
                  <a:tcPr/>
                </a:tc>
                <a:tc>
                  <a:txBody>
                    <a:bodyPr/>
                    <a:lstStyle/>
                    <a:p>
                      <a:r>
                        <a:rPr lang="en-US" altLang="zh-CN" sz="1400" dirty="0">
                          <a:latin typeface="+mn-lt"/>
                        </a:rPr>
                        <a:t>CT WGs, SA WGs, RAN WGs</a:t>
                      </a:r>
                      <a:endParaRPr lang="zh-CN" altLang="en-US" sz="1400" dirty="0">
                        <a:latin typeface="+mn-lt"/>
                      </a:endParaRPr>
                    </a:p>
                  </a:txBody>
                  <a:tcPr/>
                </a:tc>
                <a:extLst>
                  <a:ext uri="{0D108BD9-81ED-4DB2-BD59-A6C34878D82A}">
                    <a16:rowId xmlns:a16="http://schemas.microsoft.com/office/drawing/2014/main" val="3748246202"/>
                  </a:ext>
                </a:extLst>
              </a:tr>
              <a:tr h="370840">
                <a:tc>
                  <a:txBody>
                    <a:bodyPr/>
                    <a:lstStyle/>
                    <a:p>
                      <a:pPr algn="ctr"/>
                      <a:r>
                        <a:rPr lang="en-US" altLang="zh-CN" sz="1400" b="1" dirty="0">
                          <a:latin typeface="+mn-lt"/>
                        </a:rPr>
                        <a:t>SA#106</a:t>
                      </a:r>
                      <a:endParaRPr lang="zh-CN" altLang="en-US" sz="1400" b="1" dirty="0">
                        <a:latin typeface="+mn-lt"/>
                      </a:endParaRPr>
                    </a:p>
                  </a:txBody>
                  <a:tcPr>
                    <a:solidFill>
                      <a:schemeClr val="accent6">
                        <a:lumMod val="40000"/>
                        <a:lumOff val="60000"/>
                      </a:schemeClr>
                    </a:solidFill>
                  </a:tcPr>
                </a:tc>
                <a:tc>
                  <a:txBody>
                    <a:bodyPr/>
                    <a:lstStyle/>
                    <a:p>
                      <a:r>
                        <a:rPr lang="en-US" altLang="zh-CN" sz="1400" dirty="0">
                          <a:latin typeface="+mn-lt"/>
                        </a:rPr>
                        <a:t>10 Dec 2024 - 13 Dec 2024</a:t>
                      </a:r>
                      <a:endParaRPr lang="zh-CN" altLang="en-US" sz="1400" dirty="0">
                        <a:latin typeface="+mn-lt"/>
                      </a:endParaRPr>
                    </a:p>
                  </a:txBody>
                  <a:tcPr>
                    <a:solidFill>
                      <a:schemeClr val="accent6">
                        <a:lumMod val="40000"/>
                        <a:lumOff val="60000"/>
                      </a:schemeClr>
                    </a:solidFill>
                  </a:tcPr>
                </a:tc>
                <a:tc>
                  <a:txBody>
                    <a:bodyPr/>
                    <a:lstStyle/>
                    <a:p>
                      <a:r>
                        <a:rPr lang="en-US" altLang="zh-CN" sz="1400" dirty="0">
                          <a:latin typeface="+mn-lt"/>
                        </a:rPr>
                        <a:t>Madrid (TBC) , ES</a:t>
                      </a:r>
                      <a:endParaRPr lang="zh-CN" altLang="en-US" sz="1400" dirty="0">
                        <a:latin typeface="+mn-lt"/>
                      </a:endParaRPr>
                    </a:p>
                  </a:txBody>
                  <a:tcPr>
                    <a:solidFill>
                      <a:schemeClr val="accent6">
                        <a:lumMod val="40000"/>
                        <a:lumOff val="60000"/>
                      </a:schemeClr>
                    </a:solidFill>
                  </a:tcPr>
                </a:tc>
                <a:tc>
                  <a:txBody>
                    <a:bodyPr/>
                    <a:lstStyle/>
                    <a:p>
                      <a:r>
                        <a:rPr lang="en-US" altLang="zh-CN" sz="1400" kern="0" dirty="0"/>
                        <a:t>1-day “workshop” for 5G-Advanced</a:t>
                      </a:r>
                      <a:endParaRPr lang="zh-CN" altLang="en-US" sz="1400" dirty="0">
                        <a:latin typeface="+mn-lt"/>
                      </a:endParaRPr>
                    </a:p>
                  </a:txBody>
                  <a:tcPr>
                    <a:solidFill>
                      <a:schemeClr val="accent6">
                        <a:lumMod val="40000"/>
                        <a:lumOff val="60000"/>
                      </a:schemeClr>
                    </a:solidFill>
                  </a:tcPr>
                </a:tc>
                <a:tc>
                  <a:txBody>
                    <a:bodyPr/>
                    <a:lstStyle/>
                    <a:p>
                      <a:endParaRPr lang="zh-CN" altLang="en-US" sz="1400" dirty="0">
                        <a:latin typeface="+mn-lt"/>
                      </a:endParaRPr>
                    </a:p>
                  </a:txBody>
                  <a:tcPr>
                    <a:solidFill>
                      <a:schemeClr val="accent6">
                        <a:lumMod val="40000"/>
                        <a:lumOff val="60000"/>
                      </a:schemeClr>
                    </a:solidFill>
                  </a:tcPr>
                </a:tc>
                <a:extLst>
                  <a:ext uri="{0D108BD9-81ED-4DB2-BD59-A6C34878D82A}">
                    <a16:rowId xmlns:a16="http://schemas.microsoft.com/office/drawing/2014/main" val="407635465"/>
                  </a:ext>
                </a:extLst>
              </a:tr>
            </a:tbl>
          </a:graphicData>
        </a:graphic>
      </p:graphicFrame>
      <p:sp>
        <p:nvSpPr>
          <p:cNvPr id="4" name="Rectangle 3">
            <a:extLst>
              <a:ext uri="{FF2B5EF4-FFF2-40B4-BE49-F238E27FC236}">
                <a16:creationId xmlns:a16="http://schemas.microsoft.com/office/drawing/2014/main" id="{D323C98B-B5F1-4CEC-9869-2E772328F176}"/>
              </a:ext>
            </a:extLst>
          </p:cNvPr>
          <p:cNvSpPr/>
          <p:nvPr/>
        </p:nvSpPr>
        <p:spPr>
          <a:xfrm>
            <a:off x="530352" y="5701597"/>
            <a:ext cx="11277648" cy="400110"/>
          </a:xfrm>
          <a:prstGeom prst="rect">
            <a:avLst/>
          </a:prstGeom>
        </p:spPr>
        <p:txBody>
          <a:bodyPr wrap="square">
            <a:spAutoFit/>
          </a:bodyPr>
          <a:lstStyle/>
          <a:p>
            <a:pPr marL="381000" indent="-379413">
              <a:spcBef>
                <a:spcPct val="20000"/>
              </a:spcBef>
              <a:buClr>
                <a:srgbClr val="C00000"/>
              </a:buClr>
              <a:buBlip>
                <a:blip r:embed="rId2"/>
              </a:buBlip>
            </a:pPr>
            <a:r>
              <a:rPr lang="en-US" altLang="en-US" sz="2000" kern="0" dirty="0">
                <a:solidFill>
                  <a:prstClr val="black"/>
                </a:solidFill>
                <a:latin typeface="Calibri"/>
              </a:rPr>
              <a:t>Please book your hotel/flight when you received official meeting invitation</a:t>
            </a:r>
          </a:p>
        </p:txBody>
      </p:sp>
    </p:spTree>
    <p:extLst>
      <p:ext uri="{BB962C8B-B14F-4D97-AF65-F5344CB8AC3E}">
        <p14:creationId xmlns:p14="http://schemas.microsoft.com/office/powerpoint/2010/main" val="2550600934"/>
      </p:ext>
    </p:extLst>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896978-ADB7-4B9F-B520-9A9095F893E9}"/>
              </a:ext>
            </a:extLst>
          </p:cNvPr>
          <p:cNvSpPr>
            <a:spLocks noGrp="1"/>
          </p:cNvSpPr>
          <p:nvPr>
            <p:ph type="title"/>
          </p:nvPr>
        </p:nvSpPr>
        <p:spPr/>
        <p:txBody>
          <a:bodyPr/>
          <a:lstStyle/>
          <a:p>
            <a:r>
              <a:rPr lang="en-US" altLang="zh-CN" dirty="0"/>
              <a:t>3GPP SA &amp; SA5 meeting calendar (2025)</a:t>
            </a:r>
            <a:endParaRPr lang="zh-CN" altLang="en-US" dirty="0"/>
          </a:p>
        </p:txBody>
      </p:sp>
      <p:graphicFrame>
        <p:nvGraphicFramePr>
          <p:cNvPr id="5" name="Table 4">
            <a:extLst>
              <a:ext uri="{FF2B5EF4-FFF2-40B4-BE49-F238E27FC236}">
                <a16:creationId xmlns:a16="http://schemas.microsoft.com/office/drawing/2014/main" id="{EE2ABE0A-6261-4D81-9898-D47AECAEF115}"/>
              </a:ext>
            </a:extLst>
          </p:cNvPr>
          <p:cNvGraphicFramePr>
            <a:graphicFrameLocks noGrp="1"/>
          </p:cNvGraphicFramePr>
          <p:nvPr>
            <p:extLst>
              <p:ext uri="{D42A27DB-BD31-4B8C-83A1-F6EECF244321}">
                <p14:modId xmlns:p14="http://schemas.microsoft.com/office/powerpoint/2010/main" val="1618543551"/>
              </p:ext>
            </p:extLst>
          </p:nvPr>
        </p:nvGraphicFramePr>
        <p:xfrm>
          <a:off x="719425" y="1296611"/>
          <a:ext cx="11052000" cy="4032114"/>
        </p:xfrm>
        <a:graphic>
          <a:graphicData uri="http://schemas.openxmlformats.org/drawingml/2006/table">
            <a:tbl>
              <a:tblPr firstRow="1" bandRow="1">
                <a:tableStyleId>{5C22544A-7EE6-4342-B048-85BDC9FD1C3A}</a:tableStyleId>
              </a:tblPr>
              <a:tblGrid>
                <a:gridCol w="1803954">
                  <a:extLst>
                    <a:ext uri="{9D8B030D-6E8A-4147-A177-3AD203B41FA5}">
                      <a16:colId xmlns:a16="http://schemas.microsoft.com/office/drawing/2014/main" val="2472396523"/>
                    </a:ext>
                  </a:extLst>
                </a:gridCol>
                <a:gridCol w="2616846">
                  <a:extLst>
                    <a:ext uri="{9D8B030D-6E8A-4147-A177-3AD203B41FA5}">
                      <a16:colId xmlns:a16="http://schemas.microsoft.com/office/drawing/2014/main" val="906508873"/>
                    </a:ext>
                  </a:extLst>
                </a:gridCol>
                <a:gridCol w="2210400">
                  <a:extLst>
                    <a:ext uri="{9D8B030D-6E8A-4147-A177-3AD203B41FA5}">
                      <a16:colId xmlns:a16="http://schemas.microsoft.com/office/drawing/2014/main" val="520459498"/>
                    </a:ext>
                  </a:extLst>
                </a:gridCol>
                <a:gridCol w="1897008">
                  <a:extLst>
                    <a:ext uri="{9D8B030D-6E8A-4147-A177-3AD203B41FA5}">
                      <a16:colId xmlns:a16="http://schemas.microsoft.com/office/drawing/2014/main" val="2192747670"/>
                    </a:ext>
                  </a:extLst>
                </a:gridCol>
                <a:gridCol w="2523792">
                  <a:extLst>
                    <a:ext uri="{9D8B030D-6E8A-4147-A177-3AD203B41FA5}">
                      <a16:colId xmlns:a16="http://schemas.microsoft.com/office/drawing/2014/main" val="2953444473"/>
                    </a:ext>
                  </a:extLst>
                </a:gridCol>
              </a:tblGrid>
              <a:tr h="370840">
                <a:tc>
                  <a:txBody>
                    <a:bodyPr/>
                    <a:lstStyle/>
                    <a:p>
                      <a:pPr marL="0" algn="ctr" defTabSz="1219170" rtl="0" eaLnBrk="1" fontAlgn="ctr" latinLnBrk="0" hangingPunct="1"/>
                      <a:r>
                        <a:rPr lang="en-US" altLang="zh-CN" sz="1400" b="1" i="0" u="none" strike="noStrike" kern="1200" dirty="0">
                          <a:solidFill>
                            <a:srgbClr val="000000"/>
                          </a:solidFill>
                          <a:effectLst/>
                          <a:latin typeface="Arial" panose="020B0604020202020204" pitchFamily="34" charset="0"/>
                          <a:ea typeface="+mn-ea"/>
                          <a:cs typeface="+mn-cs"/>
                        </a:rPr>
                        <a:t>Meeting info</a:t>
                      </a:r>
                      <a:endParaRPr lang="en-US" sz="1400" b="1" i="0" u="none" strike="noStrike" kern="1200" dirty="0">
                        <a:solidFill>
                          <a:srgbClr val="000000"/>
                        </a:solidFill>
                        <a:effectLst/>
                        <a:latin typeface="Arial" panose="020B0604020202020204" pitchFamily="34" charset="0"/>
                        <a:ea typeface="+mn-ea"/>
                        <a:cs typeface="+mn-cs"/>
                      </a:endParaRPr>
                    </a:p>
                  </a:txBody>
                  <a:tcPr marL="7620" marR="7620" marT="7620" marB="0" anchor="ctr"/>
                </a:tc>
                <a:tc>
                  <a:txBody>
                    <a:bodyPr/>
                    <a:lstStyle/>
                    <a:p>
                      <a:pPr marL="0" marR="0" lvl="0" indent="0" algn="ctr" defTabSz="1219170" rtl="0" eaLnBrk="1" fontAlgn="ctr" latinLnBrk="0" hangingPunct="1">
                        <a:lnSpc>
                          <a:spcPct val="100000"/>
                        </a:lnSpc>
                        <a:spcBef>
                          <a:spcPts val="0"/>
                        </a:spcBef>
                        <a:spcAft>
                          <a:spcPts val="0"/>
                        </a:spcAft>
                        <a:buClrTx/>
                        <a:buSzTx/>
                        <a:buFontTx/>
                        <a:buNone/>
                        <a:tabLst/>
                        <a:defRPr/>
                      </a:pPr>
                      <a:endParaRPr lang="en-US" altLang="zh-CN" sz="1400" b="1" i="0" u="none" strike="noStrike" kern="1200" dirty="0">
                        <a:solidFill>
                          <a:srgbClr val="000000"/>
                        </a:solidFill>
                        <a:effectLst/>
                        <a:latin typeface="Arial" panose="020B0604020202020204" pitchFamily="34" charset="0"/>
                        <a:ea typeface="+mn-ea"/>
                        <a:cs typeface="+mn-cs"/>
                      </a:endParaRPr>
                    </a:p>
                    <a:p>
                      <a:pPr marL="0" marR="0" lvl="0" indent="0" algn="ctr" defTabSz="1219170" rtl="0" eaLnBrk="1" fontAlgn="ctr" latinLnBrk="0" hangingPunct="1">
                        <a:lnSpc>
                          <a:spcPct val="100000"/>
                        </a:lnSpc>
                        <a:spcBef>
                          <a:spcPts val="0"/>
                        </a:spcBef>
                        <a:spcAft>
                          <a:spcPts val="0"/>
                        </a:spcAft>
                        <a:buClrTx/>
                        <a:buSzTx/>
                        <a:buFontTx/>
                        <a:buNone/>
                        <a:tabLst/>
                        <a:defRPr/>
                      </a:pPr>
                      <a:r>
                        <a:rPr lang="en-US" altLang="zh-CN" sz="1400" b="1" i="0" u="none" strike="noStrike" kern="1200" dirty="0" err="1">
                          <a:solidFill>
                            <a:srgbClr val="000000"/>
                          </a:solidFill>
                          <a:effectLst/>
                          <a:latin typeface="Arial" panose="020B0604020202020204" pitchFamily="34" charset="0"/>
                          <a:ea typeface="+mn-ea"/>
                          <a:cs typeface="+mn-cs"/>
                        </a:rPr>
                        <a:t>DateTime</a:t>
                      </a:r>
                      <a:endParaRPr lang="en-US" altLang="zh-CN" sz="1400" b="1" i="0" u="none" strike="noStrike" kern="1200" dirty="0">
                        <a:solidFill>
                          <a:srgbClr val="000000"/>
                        </a:solidFill>
                        <a:effectLst/>
                        <a:latin typeface="Arial" panose="020B0604020202020204" pitchFamily="34" charset="0"/>
                        <a:ea typeface="+mn-ea"/>
                        <a:cs typeface="+mn-cs"/>
                      </a:endParaRPr>
                    </a:p>
                    <a:p>
                      <a:pPr marL="0" algn="ctr" defTabSz="1219170" rtl="0" eaLnBrk="1" fontAlgn="ctr" latinLnBrk="0" hangingPunct="1"/>
                      <a:endParaRPr lang="en-US" sz="1400" b="1" i="0" u="none" strike="noStrike" kern="1200" dirty="0">
                        <a:solidFill>
                          <a:srgbClr val="000000"/>
                        </a:solidFill>
                        <a:effectLst/>
                        <a:latin typeface="Arial" panose="020B0604020202020204" pitchFamily="34" charset="0"/>
                        <a:ea typeface="+mn-ea"/>
                        <a:cs typeface="+mn-cs"/>
                      </a:endParaRPr>
                    </a:p>
                  </a:txBody>
                  <a:tcPr marL="7620" marR="7620" marT="7620" marB="0" anchor="ctr"/>
                </a:tc>
                <a:tc>
                  <a:txBody>
                    <a:bodyPr/>
                    <a:lstStyle/>
                    <a:p>
                      <a:pPr marL="0" algn="ctr" defTabSz="1219170" rtl="0" eaLnBrk="1" fontAlgn="ctr" latinLnBrk="0" hangingPunct="1"/>
                      <a:r>
                        <a:rPr lang="en-US" sz="1400" b="1" i="0" u="none" strike="noStrike" kern="1200" dirty="0">
                          <a:solidFill>
                            <a:srgbClr val="000000"/>
                          </a:solidFill>
                          <a:effectLst/>
                          <a:latin typeface="Arial" panose="020B0604020202020204" pitchFamily="34" charset="0"/>
                          <a:ea typeface="+mn-ea"/>
                          <a:cs typeface="+mn-cs"/>
                        </a:rPr>
                        <a:t>Location</a:t>
                      </a:r>
                    </a:p>
                  </a:txBody>
                  <a:tcPr marL="7620" marR="7620" marT="7620" marB="0" anchor="ctr"/>
                </a:tc>
                <a:tc>
                  <a:txBody>
                    <a:bodyPr/>
                    <a:lstStyle/>
                    <a:p>
                      <a:pPr marL="0" algn="ctr" defTabSz="1219170" rtl="0" eaLnBrk="1" fontAlgn="ctr" latinLnBrk="0" hangingPunct="1"/>
                      <a:r>
                        <a:rPr lang="en-US" sz="1400" b="1" i="0" u="none" strike="noStrike" kern="1200" dirty="0">
                          <a:solidFill>
                            <a:srgbClr val="000000"/>
                          </a:solidFill>
                          <a:effectLst/>
                          <a:latin typeface="Arial" panose="020B0604020202020204" pitchFamily="34" charset="0"/>
                          <a:ea typeface="+mn-ea"/>
                          <a:cs typeface="+mn-cs"/>
                        </a:rPr>
                        <a:t>Release dates</a:t>
                      </a:r>
                    </a:p>
                  </a:txBody>
                  <a:tcPr marL="7620" marR="7620" marT="7620" marB="0" anchor="ctr"/>
                </a:tc>
                <a:tc>
                  <a:txBody>
                    <a:bodyPr/>
                    <a:lstStyle/>
                    <a:p>
                      <a:pPr marL="0" algn="ctr" defTabSz="1219170" rtl="0" eaLnBrk="1" fontAlgn="ctr" latinLnBrk="0" hangingPunct="1"/>
                      <a:r>
                        <a:rPr lang="en-US" sz="1400" b="1" i="0" u="none" strike="noStrike" kern="1200" dirty="0">
                          <a:solidFill>
                            <a:srgbClr val="000000"/>
                          </a:solidFill>
                          <a:effectLst/>
                          <a:latin typeface="Arial" panose="020B0604020202020204" pitchFamily="34" charset="0"/>
                          <a:ea typeface="+mn-ea"/>
                          <a:cs typeface="+mn-cs"/>
                        </a:rPr>
                        <a:t>Other WGs (potential colocation)</a:t>
                      </a:r>
                    </a:p>
                  </a:txBody>
                  <a:tcPr marL="7620" marR="7620" marT="7620" marB="0" anchor="ctr"/>
                </a:tc>
                <a:extLst>
                  <a:ext uri="{0D108BD9-81ED-4DB2-BD59-A6C34878D82A}">
                    <a16:rowId xmlns:a16="http://schemas.microsoft.com/office/drawing/2014/main" val="257416517"/>
                  </a:ext>
                </a:extLst>
              </a:tr>
              <a:tr h="370840">
                <a:tc>
                  <a:txBody>
                    <a:bodyPr/>
                    <a:lstStyle/>
                    <a:p>
                      <a:pPr algn="ctr"/>
                      <a:r>
                        <a:rPr lang="en-US" altLang="zh-CN" sz="1400" b="1" dirty="0">
                          <a:latin typeface="+mn-lt"/>
                        </a:rPr>
                        <a:t>SA5#159</a:t>
                      </a:r>
                      <a:endParaRPr lang="zh-CN" altLang="en-US" sz="1400" b="1" dirty="0">
                        <a:latin typeface="+mn-lt"/>
                      </a:endParaRPr>
                    </a:p>
                  </a:txBody>
                  <a:tcPr/>
                </a:tc>
                <a:tc>
                  <a:txBody>
                    <a:bodyPr/>
                    <a:lstStyle/>
                    <a:p>
                      <a:pPr marL="0" algn="l" defTabSz="1219170" rtl="0" eaLnBrk="1" latinLnBrk="0" hangingPunct="1"/>
                      <a:r>
                        <a:rPr lang="en-US" altLang="zh-CN" sz="1400" kern="1200" dirty="0">
                          <a:solidFill>
                            <a:schemeClr val="dk1"/>
                          </a:solidFill>
                          <a:latin typeface="+mn-lt"/>
                          <a:ea typeface="+mn-ea"/>
                          <a:cs typeface="+mn-cs"/>
                        </a:rPr>
                        <a:t>17 Feb 2025- 21 Feb 2025 </a:t>
                      </a:r>
                      <a:endParaRPr lang="zh-CN" altLang="en-US" sz="1400" kern="1200" dirty="0">
                        <a:solidFill>
                          <a:schemeClr val="dk1"/>
                        </a:solidFill>
                        <a:latin typeface="+mn-lt"/>
                        <a:ea typeface="+mn-ea"/>
                        <a:cs typeface="+mn-cs"/>
                      </a:endParaRPr>
                    </a:p>
                  </a:txBody>
                  <a:tcPr/>
                </a:tc>
                <a:tc>
                  <a:txBody>
                    <a:bodyPr/>
                    <a:lstStyle/>
                    <a:p>
                      <a:r>
                        <a:rPr lang="en-US" altLang="zh-CN" sz="1400" dirty="0">
                          <a:latin typeface="+mn-lt"/>
                        </a:rPr>
                        <a:t>Sophia Antipolis, FR</a:t>
                      </a:r>
                      <a:endParaRPr lang="zh-CN" altLang="en-US" sz="1400" dirty="0">
                        <a:latin typeface="+mn-lt"/>
                      </a:endParaRPr>
                    </a:p>
                  </a:txBody>
                  <a:tcPr/>
                </a:tc>
                <a:tc>
                  <a:txBody>
                    <a:bodyPr/>
                    <a:lstStyle/>
                    <a:p>
                      <a:endParaRPr lang="zh-CN" altLang="en-US" sz="1400" dirty="0">
                        <a:latin typeface="+mn-lt"/>
                      </a:endParaRPr>
                    </a:p>
                  </a:txBody>
                  <a:tcPr/>
                </a:tc>
                <a:tc>
                  <a:txBody>
                    <a:bodyPr/>
                    <a:lstStyle/>
                    <a:p>
                      <a:endParaRPr lang="zh-CN" altLang="en-US" sz="1400" dirty="0">
                        <a:latin typeface="+mn-lt"/>
                      </a:endParaRPr>
                    </a:p>
                  </a:txBody>
                  <a:tcPr/>
                </a:tc>
                <a:extLst>
                  <a:ext uri="{0D108BD9-81ED-4DB2-BD59-A6C34878D82A}">
                    <a16:rowId xmlns:a16="http://schemas.microsoft.com/office/drawing/2014/main" val="499267761"/>
                  </a:ext>
                </a:extLst>
              </a:tr>
              <a:tr h="370840">
                <a:tc>
                  <a:txBody>
                    <a:bodyPr/>
                    <a:lstStyle/>
                    <a:p>
                      <a:pPr algn="ctr"/>
                      <a:r>
                        <a:rPr lang="en-US" altLang="zh-CN" sz="1400" b="1" dirty="0">
                          <a:latin typeface="+mn-lt"/>
                        </a:rPr>
                        <a:t>SA#107</a:t>
                      </a:r>
                      <a:endParaRPr lang="zh-CN" altLang="en-US" sz="1400" b="1" dirty="0">
                        <a:latin typeface="+mn-lt"/>
                      </a:endParaRPr>
                    </a:p>
                  </a:txBody>
                  <a:tcPr>
                    <a:solidFill>
                      <a:schemeClr val="accent6">
                        <a:lumMod val="40000"/>
                        <a:lumOff val="60000"/>
                      </a:schemeClr>
                    </a:solidFill>
                  </a:tcPr>
                </a:tc>
                <a:tc>
                  <a:txBody>
                    <a:bodyPr/>
                    <a:lstStyle/>
                    <a:p>
                      <a:pPr marL="0" algn="l" defTabSz="1219170" rtl="0" eaLnBrk="1" latinLnBrk="0" hangingPunct="1"/>
                      <a:r>
                        <a:rPr lang="en-US" altLang="zh-CN" sz="1400" kern="1200" dirty="0">
                          <a:solidFill>
                            <a:schemeClr val="dk1"/>
                          </a:solidFill>
                          <a:latin typeface="+mn-lt"/>
                          <a:ea typeface="+mn-ea"/>
                          <a:cs typeface="+mn-cs"/>
                        </a:rPr>
                        <a:t>10 Mar 2025- 14 Mar 2025</a:t>
                      </a:r>
                      <a:endParaRPr lang="zh-CN" altLang="en-US" sz="1400" kern="1200" dirty="0">
                        <a:solidFill>
                          <a:schemeClr val="dk1"/>
                        </a:solidFill>
                        <a:latin typeface="+mn-lt"/>
                        <a:ea typeface="+mn-ea"/>
                        <a:cs typeface="+mn-cs"/>
                      </a:endParaRPr>
                    </a:p>
                  </a:txBody>
                  <a:tcPr>
                    <a:solidFill>
                      <a:schemeClr val="accent6">
                        <a:lumMod val="40000"/>
                        <a:lumOff val="60000"/>
                      </a:schemeClr>
                    </a:solidFill>
                  </a:tcPr>
                </a:tc>
                <a:tc>
                  <a:txBody>
                    <a:bodyPr/>
                    <a:lstStyle/>
                    <a:p>
                      <a:r>
                        <a:rPr lang="en-US" altLang="zh-CN" sz="1400">
                          <a:latin typeface="+mn-lt"/>
                        </a:rPr>
                        <a:t>Korea</a:t>
                      </a:r>
                      <a:endParaRPr lang="zh-CN" altLang="en-US" sz="1400" dirty="0">
                        <a:latin typeface="+mn-lt"/>
                      </a:endParaRPr>
                    </a:p>
                  </a:txBody>
                  <a:tcPr>
                    <a:solidFill>
                      <a:schemeClr val="accent6">
                        <a:lumMod val="40000"/>
                        <a:lumOff val="60000"/>
                      </a:schemeClr>
                    </a:solidFill>
                  </a:tcPr>
                </a:tc>
                <a:tc>
                  <a:txBody>
                    <a:bodyPr/>
                    <a:lstStyle/>
                    <a:p>
                      <a:r>
                        <a:rPr lang="en-US" altLang="zh-CN" sz="1400" dirty="0">
                          <a:latin typeface="+mn-lt"/>
                        </a:rPr>
                        <a:t>6G Workshop</a:t>
                      </a:r>
                      <a:endParaRPr lang="zh-CN" altLang="en-US" sz="1400" dirty="0">
                        <a:latin typeface="+mn-lt"/>
                      </a:endParaRPr>
                    </a:p>
                  </a:txBody>
                  <a:tcPr>
                    <a:solidFill>
                      <a:schemeClr val="accent6">
                        <a:lumMod val="40000"/>
                        <a:lumOff val="60000"/>
                      </a:schemeClr>
                    </a:solidFill>
                  </a:tcPr>
                </a:tc>
                <a:tc>
                  <a:txBody>
                    <a:bodyPr/>
                    <a:lstStyle/>
                    <a:p>
                      <a:endParaRPr lang="zh-CN" altLang="en-US" sz="1400" dirty="0">
                        <a:latin typeface="+mn-lt"/>
                      </a:endParaRPr>
                    </a:p>
                  </a:txBody>
                  <a:tcPr>
                    <a:solidFill>
                      <a:schemeClr val="accent6">
                        <a:lumMod val="40000"/>
                        <a:lumOff val="60000"/>
                      </a:schemeClr>
                    </a:solidFill>
                  </a:tcPr>
                </a:tc>
                <a:extLst>
                  <a:ext uri="{0D108BD9-81ED-4DB2-BD59-A6C34878D82A}">
                    <a16:rowId xmlns:a16="http://schemas.microsoft.com/office/drawing/2014/main" val="1858617913"/>
                  </a:ext>
                </a:extLst>
              </a:tr>
              <a:tr h="223694">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altLang="zh-CN" sz="1400" b="1" dirty="0">
                          <a:latin typeface="+mn-lt"/>
                        </a:rPr>
                        <a:t>SA5#160</a:t>
                      </a:r>
                      <a:endParaRPr lang="zh-CN" altLang="en-US" sz="1400" b="1" dirty="0">
                        <a:latin typeface="+mn-lt"/>
                      </a:endParaRPr>
                    </a:p>
                  </a:txBody>
                  <a:tcPr/>
                </a:tc>
                <a:tc>
                  <a:txBody>
                    <a:bodyPr/>
                    <a:lstStyle/>
                    <a:p>
                      <a:pPr marL="0" algn="l" defTabSz="1219170" rtl="0" eaLnBrk="1" latinLnBrk="0" hangingPunct="1"/>
                      <a:r>
                        <a:rPr lang="en-US" altLang="zh-CN" sz="1400" kern="1200" dirty="0">
                          <a:solidFill>
                            <a:schemeClr val="dk1"/>
                          </a:solidFill>
                          <a:latin typeface="+mn-lt"/>
                          <a:ea typeface="+mn-ea"/>
                          <a:cs typeface="+mn-cs"/>
                        </a:rPr>
                        <a:t>07 Apr 2025- 11 Apr 2025</a:t>
                      </a:r>
                      <a:endParaRPr lang="zh-CN" altLang="en-US" sz="1400" kern="1200" dirty="0">
                        <a:solidFill>
                          <a:schemeClr val="dk1"/>
                        </a:solidFill>
                        <a:latin typeface="+mn-lt"/>
                        <a:ea typeface="+mn-ea"/>
                        <a:cs typeface="+mn-cs"/>
                      </a:endParaRP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altLang="zh-CN" sz="1400" dirty="0">
                          <a:latin typeface="+mn-lt"/>
                        </a:rPr>
                        <a:t>Goteborg, SE</a:t>
                      </a:r>
                      <a:endParaRPr lang="zh-CN" altLang="en-US" sz="1400" dirty="0">
                        <a:latin typeface="+mn-lt"/>
                      </a:endParaRPr>
                    </a:p>
                  </a:txBody>
                  <a:tcPr/>
                </a:tc>
                <a:tc>
                  <a:txBody>
                    <a:bodyPr/>
                    <a:lstStyle/>
                    <a:p>
                      <a:endParaRPr lang="zh-CN" altLang="en-US" sz="1400" dirty="0">
                        <a:latin typeface="+mn-lt"/>
                      </a:endParaRPr>
                    </a:p>
                  </a:txBody>
                  <a:tcPr/>
                </a:tc>
                <a:tc>
                  <a:txBody>
                    <a:bodyPr/>
                    <a:lstStyle/>
                    <a:p>
                      <a:r>
                        <a:rPr lang="en-US" altLang="zh-CN" sz="1400" dirty="0">
                          <a:latin typeface="+mn-lt"/>
                        </a:rPr>
                        <a:t>SA2/3/4/5/6</a:t>
                      </a:r>
                      <a:endParaRPr lang="zh-CN" altLang="en-US" sz="1400" dirty="0">
                        <a:latin typeface="+mn-lt"/>
                      </a:endParaRPr>
                    </a:p>
                  </a:txBody>
                  <a:tcPr/>
                </a:tc>
                <a:extLst>
                  <a:ext uri="{0D108BD9-81ED-4DB2-BD59-A6C34878D82A}">
                    <a16:rowId xmlns:a16="http://schemas.microsoft.com/office/drawing/2014/main" val="3103087858"/>
                  </a:ext>
                </a:extLst>
              </a:tr>
              <a:tr h="260614">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altLang="zh-CN" sz="1400" b="1" dirty="0">
                          <a:latin typeface="+mn-lt"/>
                        </a:rPr>
                        <a:t>SA5#161</a:t>
                      </a:r>
                      <a:endParaRPr lang="zh-CN" altLang="en-US" sz="1400" b="1" dirty="0">
                        <a:latin typeface="+mn-lt"/>
                      </a:endParaRPr>
                    </a:p>
                  </a:txBody>
                  <a:tcPr/>
                </a:tc>
                <a:tc>
                  <a:txBody>
                    <a:bodyPr/>
                    <a:lstStyle/>
                    <a:p>
                      <a:pPr marL="0" algn="l" defTabSz="1219170" rtl="0" eaLnBrk="1" latinLnBrk="0" hangingPunct="1"/>
                      <a:r>
                        <a:rPr lang="en-US" altLang="zh-CN" sz="1400" kern="1200" dirty="0">
                          <a:solidFill>
                            <a:schemeClr val="dk1"/>
                          </a:solidFill>
                          <a:latin typeface="+mn-lt"/>
                          <a:ea typeface="+mn-ea"/>
                          <a:cs typeface="+mn-cs"/>
                        </a:rPr>
                        <a:t>19 May 2025- 23 May 2025</a:t>
                      </a:r>
                      <a:endParaRPr lang="zh-CN" altLang="en-US" sz="1400" kern="1200" dirty="0">
                        <a:solidFill>
                          <a:schemeClr val="dk1"/>
                        </a:solidFill>
                        <a:latin typeface="+mn-lt"/>
                        <a:ea typeface="+mn-ea"/>
                        <a:cs typeface="+mn-cs"/>
                      </a:endParaRPr>
                    </a:p>
                  </a:txBody>
                  <a:tcPr/>
                </a:tc>
                <a:tc>
                  <a:txBody>
                    <a:bodyPr/>
                    <a:lstStyle/>
                    <a:p>
                      <a:r>
                        <a:rPr lang="en-US" altLang="zh-CN" sz="1400" dirty="0">
                          <a:latin typeface="+mn-lt"/>
                        </a:rPr>
                        <a:t>Japan</a:t>
                      </a:r>
                      <a:endParaRPr lang="zh-CN" altLang="en-US" sz="1400" dirty="0">
                        <a:latin typeface="+mn-lt"/>
                      </a:endParaRPr>
                    </a:p>
                  </a:txBody>
                  <a:tcPr/>
                </a:tc>
                <a:tc>
                  <a:txBody>
                    <a:bodyPr/>
                    <a:lstStyle/>
                    <a:p>
                      <a:endParaRPr lang="zh-CN" altLang="en-US" sz="1400">
                        <a:latin typeface="+mn-lt"/>
                      </a:endParaRPr>
                    </a:p>
                  </a:txBody>
                  <a:tcPr/>
                </a:tc>
                <a:tc>
                  <a:txBody>
                    <a:bodyPr/>
                    <a:lstStyle/>
                    <a:p>
                      <a:r>
                        <a:rPr lang="en-US" altLang="zh-CN" sz="1400" dirty="0">
                          <a:latin typeface="+mn-lt"/>
                        </a:rPr>
                        <a:t>SA WGs</a:t>
                      </a:r>
                      <a:endParaRPr lang="zh-CN" altLang="en-US" sz="1400" dirty="0">
                        <a:latin typeface="+mn-lt"/>
                      </a:endParaRPr>
                    </a:p>
                  </a:txBody>
                  <a:tcPr/>
                </a:tc>
                <a:extLst>
                  <a:ext uri="{0D108BD9-81ED-4DB2-BD59-A6C34878D82A}">
                    <a16:rowId xmlns:a16="http://schemas.microsoft.com/office/drawing/2014/main" val="4082371747"/>
                  </a:ext>
                </a:extLst>
              </a:tr>
              <a:tr h="301414">
                <a:tc>
                  <a:txBody>
                    <a:bodyPr/>
                    <a:lstStyle/>
                    <a:p>
                      <a:pPr algn="ctr"/>
                      <a:r>
                        <a:rPr lang="en-US" altLang="zh-CN" sz="1400" b="1" dirty="0">
                          <a:latin typeface="+mn-lt"/>
                        </a:rPr>
                        <a:t>SA#108</a:t>
                      </a:r>
                      <a:endParaRPr lang="zh-CN" altLang="en-US" sz="1400" b="1" dirty="0">
                        <a:latin typeface="+mn-lt"/>
                      </a:endParaRPr>
                    </a:p>
                  </a:txBody>
                  <a:tcPr>
                    <a:solidFill>
                      <a:schemeClr val="accent6">
                        <a:lumMod val="40000"/>
                        <a:lumOff val="60000"/>
                      </a:schemeClr>
                    </a:solidFill>
                  </a:tcPr>
                </a:tc>
                <a:tc>
                  <a:txBody>
                    <a:bodyPr/>
                    <a:lstStyle/>
                    <a:p>
                      <a:pPr marL="0" algn="l" defTabSz="1219170" rtl="0" eaLnBrk="1" latinLnBrk="0" hangingPunct="1"/>
                      <a:r>
                        <a:rPr lang="en-US" altLang="zh-CN" sz="1400" kern="1200" dirty="0">
                          <a:solidFill>
                            <a:schemeClr val="dk1"/>
                          </a:solidFill>
                          <a:latin typeface="+mn-lt"/>
                          <a:ea typeface="+mn-ea"/>
                          <a:cs typeface="+mn-cs"/>
                        </a:rPr>
                        <a:t>09 Jun 2025- 13 Jun 2025</a:t>
                      </a:r>
                      <a:endParaRPr lang="zh-CN" altLang="en-US" sz="1400" kern="1200" dirty="0">
                        <a:solidFill>
                          <a:schemeClr val="dk1"/>
                        </a:solidFill>
                        <a:latin typeface="+mn-lt"/>
                        <a:ea typeface="+mn-ea"/>
                        <a:cs typeface="+mn-cs"/>
                      </a:endParaRPr>
                    </a:p>
                  </a:txBody>
                  <a:tcPr>
                    <a:solidFill>
                      <a:schemeClr val="accent6">
                        <a:lumMod val="40000"/>
                        <a:lumOff val="60000"/>
                      </a:schemeClr>
                    </a:solidFill>
                  </a:tcPr>
                </a:tc>
                <a:tc>
                  <a:txBody>
                    <a:bodyPr/>
                    <a:lstStyle/>
                    <a:p>
                      <a:r>
                        <a:rPr lang="en-US" altLang="zh-CN" sz="1400" dirty="0">
                          <a:latin typeface="+mn-lt"/>
                        </a:rPr>
                        <a:t>Europe</a:t>
                      </a:r>
                      <a:endParaRPr lang="zh-CN" altLang="en-US" sz="1400" dirty="0">
                        <a:latin typeface="+mn-lt"/>
                      </a:endParaRPr>
                    </a:p>
                  </a:txBody>
                  <a:tcPr>
                    <a:solidFill>
                      <a:schemeClr val="accent6">
                        <a:lumMod val="40000"/>
                        <a:lumOff val="60000"/>
                      </a:schemeClr>
                    </a:solidFill>
                  </a:tcPr>
                </a:tc>
                <a:tc>
                  <a:txBody>
                    <a:bodyPr/>
                    <a:lstStyle/>
                    <a:p>
                      <a:endParaRPr lang="zh-CN" altLang="en-US" sz="1400" dirty="0">
                        <a:latin typeface="+mn-lt"/>
                      </a:endParaRPr>
                    </a:p>
                  </a:txBody>
                  <a:tcPr>
                    <a:solidFill>
                      <a:schemeClr val="accent6">
                        <a:lumMod val="40000"/>
                        <a:lumOff val="60000"/>
                      </a:schemeClr>
                    </a:solidFill>
                  </a:tcPr>
                </a:tc>
                <a:tc>
                  <a:txBody>
                    <a:bodyPr/>
                    <a:lstStyle/>
                    <a:p>
                      <a:endParaRPr lang="zh-CN" altLang="en-US" sz="1400" dirty="0">
                        <a:latin typeface="+mn-lt"/>
                      </a:endParaRPr>
                    </a:p>
                  </a:txBody>
                  <a:tcPr>
                    <a:solidFill>
                      <a:schemeClr val="accent6">
                        <a:lumMod val="40000"/>
                        <a:lumOff val="60000"/>
                      </a:schemeClr>
                    </a:solidFill>
                  </a:tcPr>
                </a:tc>
                <a:extLst>
                  <a:ext uri="{0D108BD9-81ED-4DB2-BD59-A6C34878D82A}">
                    <a16:rowId xmlns:a16="http://schemas.microsoft.com/office/drawing/2014/main" val="2383619715"/>
                  </a:ext>
                </a:extLst>
              </a:tr>
              <a:tr h="306214">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altLang="zh-CN" sz="1400" b="1" dirty="0">
                          <a:latin typeface="+mn-lt"/>
                        </a:rPr>
                        <a:t>SA5#162</a:t>
                      </a:r>
                      <a:endParaRPr lang="zh-CN" altLang="en-US" sz="1400" b="1" dirty="0">
                        <a:latin typeface="+mn-lt"/>
                      </a:endParaRPr>
                    </a:p>
                  </a:txBody>
                  <a:tcPr/>
                </a:tc>
                <a:tc>
                  <a:txBody>
                    <a:bodyPr/>
                    <a:lstStyle/>
                    <a:p>
                      <a:pPr marL="0" algn="l" defTabSz="1219170" rtl="0" eaLnBrk="1" latinLnBrk="0" hangingPunct="1"/>
                      <a:r>
                        <a:rPr lang="en-US" altLang="zh-CN" sz="1400" kern="1200" dirty="0">
                          <a:solidFill>
                            <a:schemeClr val="dk1"/>
                          </a:solidFill>
                          <a:latin typeface="+mn-lt"/>
                          <a:ea typeface="+mn-ea"/>
                          <a:cs typeface="+mn-cs"/>
                        </a:rPr>
                        <a:t>25 Aug 2025- 29 Aug 2025 </a:t>
                      </a:r>
                      <a:endParaRPr lang="zh-CN" altLang="en-US" sz="1400" kern="1200" dirty="0">
                        <a:solidFill>
                          <a:schemeClr val="dk1"/>
                        </a:solidFill>
                        <a:latin typeface="+mn-lt"/>
                        <a:ea typeface="+mn-ea"/>
                        <a:cs typeface="+mn-cs"/>
                      </a:endParaRPr>
                    </a:p>
                  </a:txBody>
                  <a:tcPr/>
                </a:tc>
                <a:tc>
                  <a:txBody>
                    <a:bodyPr/>
                    <a:lstStyle/>
                    <a:p>
                      <a:r>
                        <a:rPr lang="en-US" altLang="zh-CN" sz="1400" dirty="0">
                          <a:latin typeface="+mn-lt"/>
                        </a:rPr>
                        <a:t>Goteborg, SE</a:t>
                      </a:r>
                      <a:endParaRPr lang="zh-CN" altLang="en-US" sz="1400" dirty="0">
                        <a:latin typeface="+mn-lt"/>
                      </a:endParaRPr>
                    </a:p>
                  </a:txBody>
                  <a:tcPr/>
                </a:tc>
                <a:tc>
                  <a:txBody>
                    <a:bodyPr/>
                    <a:lstStyle/>
                    <a:p>
                      <a:endParaRPr lang="zh-CN" altLang="en-US" sz="1400" dirty="0">
                        <a:latin typeface="+mn-lt"/>
                      </a:endParaRP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altLang="zh-CN" sz="1400" dirty="0">
                          <a:latin typeface="+mn-lt"/>
                        </a:rPr>
                        <a:t>SA WGs/CT WGs</a:t>
                      </a:r>
                      <a:endParaRPr lang="zh-CN" altLang="en-US" sz="1400" dirty="0">
                        <a:latin typeface="+mn-lt"/>
                      </a:endParaRPr>
                    </a:p>
                  </a:txBody>
                  <a:tcPr/>
                </a:tc>
                <a:extLst>
                  <a:ext uri="{0D108BD9-81ED-4DB2-BD59-A6C34878D82A}">
                    <a16:rowId xmlns:a16="http://schemas.microsoft.com/office/drawing/2014/main" val="294041893"/>
                  </a:ext>
                </a:extLst>
              </a:tr>
              <a:tr h="309600">
                <a:tc>
                  <a:txBody>
                    <a:bodyPr/>
                    <a:lstStyle/>
                    <a:p>
                      <a:pPr algn="ctr"/>
                      <a:r>
                        <a:rPr lang="en-US" altLang="zh-CN" sz="1400" b="1" dirty="0">
                          <a:latin typeface="+mn-lt"/>
                        </a:rPr>
                        <a:t>SA#109</a:t>
                      </a:r>
                      <a:endParaRPr lang="zh-CN" altLang="en-US" sz="1400" b="1" dirty="0">
                        <a:latin typeface="+mn-lt"/>
                      </a:endParaRPr>
                    </a:p>
                  </a:txBody>
                  <a:tcPr>
                    <a:solidFill>
                      <a:schemeClr val="accent6">
                        <a:lumMod val="40000"/>
                        <a:lumOff val="60000"/>
                      </a:schemeClr>
                    </a:solidFill>
                  </a:tcPr>
                </a:tc>
                <a:tc>
                  <a:txBody>
                    <a:bodyPr/>
                    <a:lstStyle/>
                    <a:p>
                      <a:pPr marL="0" algn="l" defTabSz="1219170" rtl="0" eaLnBrk="1" latinLnBrk="0" hangingPunct="1"/>
                      <a:r>
                        <a:rPr lang="en-US" altLang="zh-CN" sz="1400" kern="1200" dirty="0">
                          <a:solidFill>
                            <a:schemeClr val="dk1"/>
                          </a:solidFill>
                          <a:latin typeface="+mn-lt"/>
                          <a:ea typeface="+mn-ea"/>
                          <a:cs typeface="+mn-cs"/>
                        </a:rPr>
                        <a:t>15 Sep 2025- 19 Sep 2025</a:t>
                      </a:r>
                      <a:endParaRPr lang="zh-CN" altLang="en-US" sz="1400" kern="1200" dirty="0">
                        <a:solidFill>
                          <a:schemeClr val="dk1"/>
                        </a:solidFill>
                        <a:latin typeface="+mn-lt"/>
                        <a:ea typeface="+mn-ea"/>
                        <a:cs typeface="+mn-cs"/>
                      </a:endParaRPr>
                    </a:p>
                  </a:txBody>
                  <a:tcPr>
                    <a:solidFill>
                      <a:schemeClr val="accent6">
                        <a:lumMod val="40000"/>
                        <a:lumOff val="60000"/>
                      </a:schemeClr>
                    </a:solidFill>
                  </a:tcPr>
                </a:tc>
                <a:tc>
                  <a:txBody>
                    <a:bodyPr/>
                    <a:lstStyle/>
                    <a:p>
                      <a:r>
                        <a:rPr lang="en-US" altLang="zh-CN" sz="1400" dirty="0">
                          <a:latin typeface="+mn-lt"/>
                        </a:rPr>
                        <a:t>China</a:t>
                      </a:r>
                      <a:endParaRPr lang="zh-CN" altLang="en-US" sz="1400" dirty="0">
                        <a:latin typeface="+mn-lt"/>
                      </a:endParaRPr>
                    </a:p>
                  </a:txBody>
                  <a:tcPr>
                    <a:solidFill>
                      <a:schemeClr val="accent6">
                        <a:lumMod val="40000"/>
                        <a:lumOff val="60000"/>
                      </a:schemeClr>
                    </a:solidFill>
                  </a:tcPr>
                </a:tc>
                <a:tc>
                  <a:txBody>
                    <a:bodyPr/>
                    <a:lstStyle/>
                    <a:p>
                      <a:r>
                        <a:rPr lang="en-US" altLang="zh-CN" sz="1400" dirty="0">
                          <a:latin typeface="+mn-lt"/>
                        </a:rPr>
                        <a:t>Rel-19 freeze</a:t>
                      </a:r>
                      <a:endParaRPr lang="zh-CN" altLang="en-US" sz="1400" dirty="0">
                        <a:latin typeface="+mn-lt"/>
                      </a:endParaRPr>
                    </a:p>
                  </a:txBody>
                  <a:tcPr>
                    <a:solidFill>
                      <a:schemeClr val="accent6">
                        <a:lumMod val="40000"/>
                        <a:lumOff val="60000"/>
                      </a:schemeClr>
                    </a:solidFill>
                  </a:tcPr>
                </a:tc>
                <a:tc>
                  <a:txBody>
                    <a:bodyPr/>
                    <a:lstStyle/>
                    <a:p>
                      <a:endParaRPr lang="zh-CN" altLang="en-US" sz="1400" dirty="0">
                        <a:latin typeface="+mn-lt"/>
                      </a:endParaRPr>
                    </a:p>
                  </a:txBody>
                  <a:tcPr>
                    <a:solidFill>
                      <a:schemeClr val="accent6">
                        <a:lumMod val="40000"/>
                        <a:lumOff val="60000"/>
                      </a:schemeClr>
                    </a:solidFill>
                  </a:tcPr>
                </a:tc>
                <a:extLst>
                  <a:ext uri="{0D108BD9-81ED-4DB2-BD59-A6C34878D82A}">
                    <a16:rowId xmlns:a16="http://schemas.microsoft.com/office/drawing/2014/main" val="3989188346"/>
                  </a:ext>
                </a:extLst>
              </a:tr>
              <a:tr h="370840">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altLang="zh-CN" sz="1400" b="1" dirty="0">
                          <a:latin typeface="+mn-lt"/>
                        </a:rPr>
                        <a:t>SA5#163</a:t>
                      </a:r>
                      <a:endParaRPr lang="zh-CN" altLang="en-US" sz="1400" b="1" dirty="0">
                        <a:latin typeface="+mn-lt"/>
                      </a:endParaRPr>
                    </a:p>
                  </a:txBody>
                  <a:tcPr/>
                </a:tc>
                <a:tc>
                  <a:txBody>
                    <a:bodyPr/>
                    <a:lstStyle/>
                    <a:p>
                      <a:pPr marL="0" algn="l" defTabSz="1219170" rtl="0" eaLnBrk="1" latinLnBrk="0" hangingPunct="1"/>
                      <a:r>
                        <a:rPr lang="en-US" altLang="zh-CN" sz="1400" kern="1200" dirty="0">
                          <a:solidFill>
                            <a:schemeClr val="dk1"/>
                          </a:solidFill>
                          <a:latin typeface="+mn-lt"/>
                          <a:ea typeface="+mn-ea"/>
                          <a:cs typeface="+mn-cs"/>
                        </a:rPr>
                        <a:t>13 Oct 2025- 17 Oct 2025</a:t>
                      </a:r>
                      <a:endParaRPr lang="zh-CN" altLang="en-US" sz="1400" kern="1200" dirty="0">
                        <a:solidFill>
                          <a:schemeClr val="dk1"/>
                        </a:solidFill>
                        <a:latin typeface="+mn-lt"/>
                        <a:ea typeface="+mn-ea"/>
                        <a:cs typeface="+mn-cs"/>
                      </a:endParaRPr>
                    </a:p>
                  </a:txBody>
                  <a:tcPr/>
                </a:tc>
                <a:tc>
                  <a:txBody>
                    <a:bodyPr/>
                    <a:lstStyle/>
                    <a:p>
                      <a:r>
                        <a:rPr lang="en-US" altLang="zh-CN" sz="1400" dirty="0">
                          <a:latin typeface="+mn-lt"/>
                        </a:rPr>
                        <a:t>China</a:t>
                      </a:r>
                      <a:endParaRPr lang="zh-CN" altLang="en-US" sz="1400" dirty="0">
                        <a:latin typeface="+mn-lt"/>
                      </a:endParaRPr>
                    </a:p>
                  </a:txBody>
                  <a:tcPr/>
                </a:tc>
                <a:tc>
                  <a:txBody>
                    <a:bodyPr/>
                    <a:lstStyle/>
                    <a:p>
                      <a:endParaRPr lang="zh-CN" altLang="en-US" sz="1400">
                        <a:latin typeface="+mn-lt"/>
                      </a:endParaRPr>
                    </a:p>
                  </a:txBody>
                  <a:tcPr/>
                </a:tc>
                <a:tc>
                  <a:txBody>
                    <a:bodyPr/>
                    <a:lstStyle/>
                    <a:p>
                      <a:r>
                        <a:rPr lang="en-US" altLang="zh-CN" sz="1400" dirty="0">
                          <a:latin typeface="+mn-lt"/>
                        </a:rPr>
                        <a:t>SA2/3/4/5/6 and CT1/3/4 WGs</a:t>
                      </a:r>
                      <a:endParaRPr lang="zh-CN" altLang="en-US" sz="1400" dirty="0">
                        <a:latin typeface="+mn-lt"/>
                      </a:endParaRPr>
                    </a:p>
                  </a:txBody>
                  <a:tcPr/>
                </a:tc>
                <a:extLst>
                  <a:ext uri="{0D108BD9-81ED-4DB2-BD59-A6C34878D82A}">
                    <a16:rowId xmlns:a16="http://schemas.microsoft.com/office/drawing/2014/main" val="882707792"/>
                  </a:ext>
                </a:extLst>
              </a:tr>
              <a:tr h="370840">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altLang="zh-CN" sz="1400" b="1" dirty="0">
                          <a:latin typeface="+mn-lt"/>
                        </a:rPr>
                        <a:t>SA5#164</a:t>
                      </a:r>
                      <a:endParaRPr lang="zh-CN" altLang="en-US" sz="1400" b="1" dirty="0">
                        <a:latin typeface="+mn-lt"/>
                      </a:endParaRPr>
                    </a:p>
                  </a:txBody>
                  <a:tcPr/>
                </a:tc>
                <a:tc>
                  <a:txBody>
                    <a:bodyPr/>
                    <a:lstStyle/>
                    <a:p>
                      <a:pPr marL="0" algn="l" defTabSz="1219170" rtl="0" eaLnBrk="1" latinLnBrk="0" hangingPunct="1"/>
                      <a:r>
                        <a:rPr lang="en-US" altLang="zh-CN" sz="1400" kern="1200" dirty="0">
                          <a:solidFill>
                            <a:schemeClr val="dk1"/>
                          </a:solidFill>
                          <a:latin typeface="+mn-lt"/>
                          <a:ea typeface="+mn-ea"/>
                          <a:cs typeface="+mn-cs"/>
                        </a:rPr>
                        <a:t>17 Nov 2025- 21 Nov 2025</a:t>
                      </a:r>
                      <a:endParaRPr lang="zh-CN" altLang="en-US" sz="1400" kern="1200" dirty="0">
                        <a:solidFill>
                          <a:schemeClr val="dk1"/>
                        </a:solidFill>
                        <a:latin typeface="+mn-lt"/>
                        <a:ea typeface="+mn-ea"/>
                        <a:cs typeface="+mn-cs"/>
                      </a:endParaRPr>
                    </a:p>
                  </a:txBody>
                  <a:tcPr/>
                </a:tc>
                <a:tc>
                  <a:txBody>
                    <a:bodyPr/>
                    <a:lstStyle/>
                    <a:p>
                      <a:r>
                        <a:rPr lang="en-US" altLang="zh-CN" sz="1400" dirty="0">
                          <a:latin typeface="+mn-lt"/>
                        </a:rPr>
                        <a:t>US</a:t>
                      </a:r>
                      <a:endParaRPr lang="zh-CN" altLang="en-US" sz="1400" dirty="0">
                        <a:latin typeface="+mn-lt"/>
                      </a:endParaRPr>
                    </a:p>
                  </a:txBody>
                  <a:tcPr/>
                </a:tc>
                <a:tc>
                  <a:txBody>
                    <a:bodyPr/>
                    <a:lstStyle/>
                    <a:p>
                      <a:endParaRPr lang="zh-CN" altLang="en-US" sz="1400">
                        <a:latin typeface="+mn-lt"/>
                      </a:endParaRP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altLang="zh-CN" sz="1400" dirty="0">
                          <a:latin typeface="+mn-lt"/>
                        </a:rPr>
                        <a:t>CT WGs, SA WGs, RAN WGs</a:t>
                      </a:r>
                      <a:endParaRPr lang="zh-CN" altLang="en-US" sz="1400" dirty="0">
                        <a:latin typeface="+mn-lt"/>
                      </a:endParaRPr>
                    </a:p>
                  </a:txBody>
                  <a:tcPr/>
                </a:tc>
                <a:extLst>
                  <a:ext uri="{0D108BD9-81ED-4DB2-BD59-A6C34878D82A}">
                    <a16:rowId xmlns:a16="http://schemas.microsoft.com/office/drawing/2014/main" val="3748246202"/>
                  </a:ext>
                </a:extLst>
              </a:tr>
              <a:tr h="370840">
                <a:tc>
                  <a:txBody>
                    <a:bodyPr/>
                    <a:lstStyle/>
                    <a:p>
                      <a:pPr algn="ctr"/>
                      <a:r>
                        <a:rPr lang="en-US" altLang="zh-CN" sz="1400" b="1" dirty="0">
                          <a:latin typeface="+mn-lt"/>
                        </a:rPr>
                        <a:t>SA#110</a:t>
                      </a:r>
                      <a:endParaRPr lang="zh-CN" altLang="en-US" sz="1400" b="1" dirty="0">
                        <a:latin typeface="+mn-lt"/>
                      </a:endParaRPr>
                    </a:p>
                  </a:txBody>
                  <a:tcPr>
                    <a:solidFill>
                      <a:schemeClr val="accent6">
                        <a:lumMod val="40000"/>
                        <a:lumOff val="60000"/>
                      </a:schemeClr>
                    </a:solidFill>
                  </a:tcPr>
                </a:tc>
                <a:tc>
                  <a:txBody>
                    <a:bodyPr/>
                    <a:lstStyle/>
                    <a:p>
                      <a:pPr marL="0" algn="l" defTabSz="1219170" rtl="0" eaLnBrk="1" latinLnBrk="0" hangingPunct="1"/>
                      <a:r>
                        <a:rPr lang="en-US" altLang="zh-CN" sz="1400" kern="1200" dirty="0">
                          <a:solidFill>
                            <a:schemeClr val="dk1"/>
                          </a:solidFill>
                          <a:latin typeface="+mn-lt"/>
                          <a:ea typeface="+mn-ea"/>
                          <a:cs typeface="+mn-cs"/>
                        </a:rPr>
                        <a:t>08 Dec 2025- 12 Dec 2025</a:t>
                      </a:r>
                      <a:endParaRPr lang="zh-CN" altLang="en-US" sz="1400" kern="1200" dirty="0">
                        <a:solidFill>
                          <a:schemeClr val="dk1"/>
                        </a:solidFill>
                        <a:latin typeface="+mn-lt"/>
                        <a:ea typeface="+mn-ea"/>
                        <a:cs typeface="+mn-cs"/>
                      </a:endParaRPr>
                    </a:p>
                  </a:txBody>
                  <a:tcPr>
                    <a:solidFill>
                      <a:schemeClr val="accent6">
                        <a:lumMod val="40000"/>
                        <a:lumOff val="60000"/>
                      </a:schemeClr>
                    </a:solidFill>
                  </a:tcPr>
                </a:tc>
                <a:tc>
                  <a:txBody>
                    <a:bodyPr/>
                    <a:lstStyle/>
                    <a:p>
                      <a:r>
                        <a:rPr lang="en-US" altLang="zh-CN" sz="1400" dirty="0">
                          <a:latin typeface="+mn-lt"/>
                        </a:rPr>
                        <a:t>US</a:t>
                      </a:r>
                      <a:endParaRPr lang="zh-CN" altLang="en-US" sz="1400" dirty="0">
                        <a:latin typeface="+mn-lt"/>
                      </a:endParaRPr>
                    </a:p>
                  </a:txBody>
                  <a:tcPr>
                    <a:solidFill>
                      <a:schemeClr val="accent6">
                        <a:lumMod val="40000"/>
                        <a:lumOff val="60000"/>
                      </a:schemeClr>
                    </a:solidFill>
                  </a:tcPr>
                </a:tc>
                <a:tc>
                  <a:txBody>
                    <a:bodyPr/>
                    <a:lstStyle/>
                    <a:p>
                      <a:endParaRPr lang="zh-CN" altLang="en-US" sz="1400">
                        <a:latin typeface="+mn-lt"/>
                      </a:endParaRPr>
                    </a:p>
                  </a:txBody>
                  <a:tcPr>
                    <a:solidFill>
                      <a:schemeClr val="accent6">
                        <a:lumMod val="40000"/>
                        <a:lumOff val="60000"/>
                      </a:schemeClr>
                    </a:solidFill>
                  </a:tcPr>
                </a:tc>
                <a:tc>
                  <a:txBody>
                    <a:bodyPr/>
                    <a:lstStyle/>
                    <a:p>
                      <a:endParaRPr lang="zh-CN" altLang="en-US" sz="1400" dirty="0">
                        <a:latin typeface="+mn-lt"/>
                      </a:endParaRPr>
                    </a:p>
                  </a:txBody>
                  <a:tcPr>
                    <a:solidFill>
                      <a:schemeClr val="accent6">
                        <a:lumMod val="40000"/>
                        <a:lumOff val="60000"/>
                      </a:schemeClr>
                    </a:solidFill>
                  </a:tcPr>
                </a:tc>
                <a:extLst>
                  <a:ext uri="{0D108BD9-81ED-4DB2-BD59-A6C34878D82A}">
                    <a16:rowId xmlns:a16="http://schemas.microsoft.com/office/drawing/2014/main" val="407635465"/>
                  </a:ext>
                </a:extLst>
              </a:tr>
            </a:tbl>
          </a:graphicData>
        </a:graphic>
      </p:graphicFrame>
      <p:sp>
        <p:nvSpPr>
          <p:cNvPr id="4" name="Rectangle 3">
            <a:extLst>
              <a:ext uri="{FF2B5EF4-FFF2-40B4-BE49-F238E27FC236}">
                <a16:creationId xmlns:a16="http://schemas.microsoft.com/office/drawing/2014/main" id="{9FAA57BB-47EF-4D7E-935F-27ED17DAF74C}"/>
              </a:ext>
            </a:extLst>
          </p:cNvPr>
          <p:cNvSpPr/>
          <p:nvPr/>
        </p:nvSpPr>
        <p:spPr>
          <a:xfrm>
            <a:off x="493777" y="5463853"/>
            <a:ext cx="11277648" cy="769441"/>
          </a:xfrm>
          <a:prstGeom prst="rect">
            <a:avLst/>
          </a:prstGeom>
        </p:spPr>
        <p:txBody>
          <a:bodyPr wrap="square">
            <a:spAutoFit/>
          </a:bodyPr>
          <a:lstStyle/>
          <a:p>
            <a:pPr marL="381000" indent="-379413">
              <a:spcBef>
                <a:spcPct val="20000"/>
              </a:spcBef>
              <a:buClr>
                <a:srgbClr val="C00000"/>
              </a:buClr>
              <a:buBlip>
                <a:blip r:embed="rId2"/>
              </a:buBlip>
            </a:pPr>
            <a:r>
              <a:rPr lang="en-US" altLang="en-US" sz="2000" kern="0" dirty="0">
                <a:solidFill>
                  <a:prstClr val="black"/>
                </a:solidFill>
                <a:latin typeface="Calibri"/>
              </a:rPr>
              <a:t>6 f2f SA5 meeting planned in 2025, 3 meetings in Europe, 1 in Japan, 1 in China, 1 in US.</a:t>
            </a:r>
          </a:p>
          <a:p>
            <a:pPr marL="381000" indent="-379413">
              <a:spcBef>
                <a:spcPct val="20000"/>
              </a:spcBef>
              <a:buClr>
                <a:srgbClr val="C00000"/>
              </a:buClr>
              <a:buBlip>
                <a:blip r:embed="rId2"/>
              </a:buBlip>
            </a:pPr>
            <a:r>
              <a:rPr lang="en-US" altLang="en-US" sz="2000" kern="0" dirty="0">
                <a:solidFill>
                  <a:prstClr val="black"/>
                </a:solidFill>
                <a:latin typeface="Calibri"/>
              </a:rPr>
              <a:t>Please book your hotel/flight when you received official meeting invitation</a:t>
            </a:r>
          </a:p>
        </p:txBody>
      </p:sp>
    </p:spTree>
    <p:extLst>
      <p:ext uri="{BB962C8B-B14F-4D97-AF65-F5344CB8AC3E}">
        <p14:creationId xmlns:p14="http://schemas.microsoft.com/office/powerpoint/2010/main" val="3704051242"/>
      </p:ext>
    </p:extLst>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B14CAA9-BDA7-4DB1-A5F7-998FB5159FBD}"/>
              </a:ext>
            </a:extLst>
          </p:cNvPr>
          <p:cNvSpPr>
            <a:spLocks noGrp="1"/>
          </p:cNvSpPr>
          <p:nvPr>
            <p:ph type="title"/>
          </p:nvPr>
        </p:nvSpPr>
        <p:spPr>
          <a:xfrm>
            <a:off x="652463" y="228600"/>
            <a:ext cx="9102725" cy="1143000"/>
          </a:xfrm>
        </p:spPr>
        <p:txBody>
          <a:bodyPr/>
          <a:lstStyle/>
          <a:p>
            <a:r>
              <a:rPr lang="en-US" altLang="zh-CN" dirty="0"/>
              <a:t>3GPP SA &amp; SA5 meeting calendar (2026)</a:t>
            </a:r>
            <a:endParaRPr lang="zh-CN" altLang="en-US" dirty="0"/>
          </a:p>
        </p:txBody>
      </p:sp>
      <p:graphicFrame>
        <p:nvGraphicFramePr>
          <p:cNvPr id="5" name="Table 4">
            <a:extLst>
              <a:ext uri="{FF2B5EF4-FFF2-40B4-BE49-F238E27FC236}">
                <a16:creationId xmlns:a16="http://schemas.microsoft.com/office/drawing/2014/main" id="{DB4A04DC-420B-4128-8CEB-E0767096260F}"/>
              </a:ext>
            </a:extLst>
          </p:cNvPr>
          <p:cNvGraphicFramePr>
            <a:graphicFrameLocks noGrp="1"/>
          </p:cNvGraphicFramePr>
          <p:nvPr>
            <p:extLst>
              <p:ext uri="{D42A27DB-BD31-4B8C-83A1-F6EECF244321}">
                <p14:modId xmlns:p14="http://schemas.microsoft.com/office/powerpoint/2010/main" val="3876224824"/>
              </p:ext>
            </p:extLst>
          </p:nvPr>
        </p:nvGraphicFramePr>
        <p:xfrm>
          <a:off x="652463" y="1396728"/>
          <a:ext cx="11052000" cy="4032114"/>
        </p:xfrm>
        <a:graphic>
          <a:graphicData uri="http://schemas.openxmlformats.org/drawingml/2006/table">
            <a:tbl>
              <a:tblPr firstRow="1" bandRow="1">
                <a:tableStyleId>{5C22544A-7EE6-4342-B048-85BDC9FD1C3A}</a:tableStyleId>
              </a:tblPr>
              <a:tblGrid>
                <a:gridCol w="1803954">
                  <a:extLst>
                    <a:ext uri="{9D8B030D-6E8A-4147-A177-3AD203B41FA5}">
                      <a16:colId xmlns:a16="http://schemas.microsoft.com/office/drawing/2014/main" val="2472396523"/>
                    </a:ext>
                  </a:extLst>
                </a:gridCol>
                <a:gridCol w="2616846">
                  <a:extLst>
                    <a:ext uri="{9D8B030D-6E8A-4147-A177-3AD203B41FA5}">
                      <a16:colId xmlns:a16="http://schemas.microsoft.com/office/drawing/2014/main" val="906508873"/>
                    </a:ext>
                  </a:extLst>
                </a:gridCol>
                <a:gridCol w="2210400">
                  <a:extLst>
                    <a:ext uri="{9D8B030D-6E8A-4147-A177-3AD203B41FA5}">
                      <a16:colId xmlns:a16="http://schemas.microsoft.com/office/drawing/2014/main" val="520459498"/>
                    </a:ext>
                  </a:extLst>
                </a:gridCol>
                <a:gridCol w="1897008">
                  <a:extLst>
                    <a:ext uri="{9D8B030D-6E8A-4147-A177-3AD203B41FA5}">
                      <a16:colId xmlns:a16="http://schemas.microsoft.com/office/drawing/2014/main" val="2192747670"/>
                    </a:ext>
                  </a:extLst>
                </a:gridCol>
                <a:gridCol w="2523792">
                  <a:extLst>
                    <a:ext uri="{9D8B030D-6E8A-4147-A177-3AD203B41FA5}">
                      <a16:colId xmlns:a16="http://schemas.microsoft.com/office/drawing/2014/main" val="2953444473"/>
                    </a:ext>
                  </a:extLst>
                </a:gridCol>
              </a:tblGrid>
              <a:tr h="370840">
                <a:tc>
                  <a:txBody>
                    <a:bodyPr/>
                    <a:lstStyle/>
                    <a:p>
                      <a:pPr marL="0" algn="ctr" defTabSz="1219170" rtl="0" eaLnBrk="1" fontAlgn="ctr" latinLnBrk="0" hangingPunct="1"/>
                      <a:r>
                        <a:rPr lang="en-US" altLang="zh-CN" sz="1400" b="1" i="0" u="none" strike="noStrike" kern="1200" dirty="0">
                          <a:solidFill>
                            <a:srgbClr val="000000"/>
                          </a:solidFill>
                          <a:effectLst/>
                          <a:latin typeface="Arial" panose="020B0604020202020204" pitchFamily="34" charset="0"/>
                          <a:ea typeface="+mn-ea"/>
                          <a:cs typeface="+mn-cs"/>
                        </a:rPr>
                        <a:t>Meeting info</a:t>
                      </a:r>
                      <a:endParaRPr lang="en-US" sz="1400" b="1" i="0" u="none" strike="noStrike" kern="1200" dirty="0">
                        <a:solidFill>
                          <a:srgbClr val="000000"/>
                        </a:solidFill>
                        <a:effectLst/>
                        <a:latin typeface="Arial" panose="020B0604020202020204" pitchFamily="34" charset="0"/>
                        <a:ea typeface="+mn-ea"/>
                        <a:cs typeface="+mn-cs"/>
                      </a:endParaRPr>
                    </a:p>
                  </a:txBody>
                  <a:tcPr marL="7620" marR="7620" marT="7620" marB="0" anchor="ctr"/>
                </a:tc>
                <a:tc>
                  <a:txBody>
                    <a:bodyPr/>
                    <a:lstStyle/>
                    <a:p>
                      <a:pPr marL="0" marR="0" lvl="0" indent="0" algn="ctr" defTabSz="1219170" rtl="0" eaLnBrk="1" fontAlgn="ctr" latinLnBrk="0" hangingPunct="1">
                        <a:lnSpc>
                          <a:spcPct val="100000"/>
                        </a:lnSpc>
                        <a:spcBef>
                          <a:spcPts val="0"/>
                        </a:spcBef>
                        <a:spcAft>
                          <a:spcPts val="0"/>
                        </a:spcAft>
                        <a:buClrTx/>
                        <a:buSzTx/>
                        <a:buFontTx/>
                        <a:buNone/>
                        <a:tabLst/>
                        <a:defRPr/>
                      </a:pPr>
                      <a:endParaRPr lang="en-US" altLang="zh-CN" sz="1400" b="1" i="0" u="none" strike="noStrike" kern="1200" dirty="0">
                        <a:solidFill>
                          <a:srgbClr val="000000"/>
                        </a:solidFill>
                        <a:effectLst/>
                        <a:latin typeface="Arial" panose="020B0604020202020204" pitchFamily="34" charset="0"/>
                        <a:ea typeface="+mn-ea"/>
                        <a:cs typeface="+mn-cs"/>
                      </a:endParaRPr>
                    </a:p>
                    <a:p>
                      <a:pPr marL="0" marR="0" lvl="0" indent="0" algn="ctr" defTabSz="1219170" rtl="0" eaLnBrk="1" fontAlgn="ctr" latinLnBrk="0" hangingPunct="1">
                        <a:lnSpc>
                          <a:spcPct val="100000"/>
                        </a:lnSpc>
                        <a:spcBef>
                          <a:spcPts val="0"/>
                        </a:spcBef>
                        <a:spcAft>
                          <a:spcPts val="0"/>
                        </a:spcAft>
                        <a:buClrTx/>
                        <a:buSzTx/>
                        <a:buFontTx/>
                        <a:buNone/>
                        <a:tabLst/>
                        <a:defRPr/>
                      </a:pPr>
                      <a:r>
                        <a:rPr lang="en-US" altLang="zh-CN" sz="1400" b="1" i="0" u="none" strike="noStrike" kern="1200" dirty="0" err="1">
                          <a:solidFill>
                            <a:srgbClr val="000000"/>
                          </a:solidFill>
                          <a:effectLst/>
                          <a:latin typeface="Arial" panose="020B0604020202020204" pitchFamily="34" charset="0"/>
                          <a:ea typeface="+mn-ea"/>
                          <a:cs typeface="+mn-cs"/>
                        </a:rPr>
                        <a:t>DateTime</a:t>
                      </a:r>
                      <a:endParaRPr lang="en-US" altLang="zh-CN" sz="1400" b="1" i="0" u="none" strike="noStrike" kern="1200" dirty="0">
                        <a:solidFill>
                          <a:srgbClr val="000000"/>
                        </a:solidFill>
                        <a:effectLst/>
                        <a:latin typeface="Arial" panose="020B0604020202020204" pitchFamily="34" charset="0"/>
                        <a:ea typeface="+mn-ea"/>
                        <a:cs typeface="+mn-cs"/>
                      </a:endParaRPr>
                    </a:p>
                    <a:p>
                      <a:pPr marL="0" algn="ctr" defTabSz="1219170" rtl="0" eaLnBrk="1" fontAlgn="ctr" latinLnBrk="0" hangingPunct="1"/>
                      <a:endParaRPr lang="en-US" sz="1400" b="1" i="0" u="none" strike="noStrike" kern="1200" dirty="0">
                        <a:solidFill>
                          <a:srgbClr val="000000"/>
                        </a:solidFill>
                        <a:effectLst/>
                        <a:latin typeface="Arial" panose="020B0604020202020204" pitchFamily="34" charset="0"/>
                        <a:ea typeface="+mn-ea"/>
                        <a:cs typeface="+mn-cs"/>
                      </a:endParaRPr>
                    </a:p>
                  </a:txBody>
                  <a:tcPr marL="7620" marR="7620" marT="7620" marB="0" anchor="ctr"/>
                </a:tc>
                <a:tc>
                  <a:txBody>
                    <a:bodyPr/>
                    <a:lstStyle/>
                    <a:p>
                      <a:pPr marL="0" algn="ctr" defTabSz="1219170" rtl="0" eaLnBrk="1" fontAlgn="ctr" latinLnBrk="0" hangingPunct="1"/>
                      <a:r>
                        <a:rPr lang="en-US" sz="1400" b="1" i="0" u="none" strike="noStrike" kern="1200" dirty="0">
                          <a:solidFill>
                            <a:srgbClr val="000000"/>
                          </a:solidFill>
                          <a:effectLst/>
                          <a:latin typeface="Arial" panose="020B0604020202020204" pitchFamily="34" charset="0"/>
                          <a:ea typeface="+mn-ea"/>
                          <a:cs typeface="+mn-cs"/>
                        </a:rPr>
                        <a:t>Location</a:t>
                      </a:r>
                    </a:p>
                  </a:txBody>
                  <a:tcPr marL="7620" marR="7620" marT="7620" marB="0" anchor="ctr"/>
                </a:tc>
                <a:tc>
                  <a:txBody>
                    <a:bodyPr/>
                    <a:lstStyle/>
                    <a:p>
                      <a:pPr marL="0" algn="ctr" defTabSz="1219170" rtl="0" eaLnBrk="1" fontAlgn="ctr" latinLnBrk="0" hangingPunct="1"/>
                      <a:r>
                        <a:rPr lang="en-US" sz="1400" b="1" i="0" u="none" strike="noStrike" kern="1200" dirty="0">
                          <a:solidFill>
                            <a:srgbClr val="000000"/>
                          </a:solidFill>
                          <a:effectLst/>
                          <a:latin typeface="Arial" panose="020B0604020202020204" pitchFamily="34" charset="0"/>
                          <a:ea typeface="+mn-ea"/>
                          <a:cs typeface="+mn-cs"/>
                        </a:rPr>
                        <a:t>Release dates</a:t>
                      </a:r>
                    </a:p>
                  </a:txBody>
                  <a:tcPr marL="7620" marR="7620" marT="7620" marB="0" anchor="ctr"/>
                </a:tc>
                <a:tc>
                  <a:txBody>
                    <a:bodyPr/>
                    <a:lstStyle/>
                    <a:p>
                      <a:pPr marL="0" algn="ctr" defTabSz="1219170" rtl="0" eaLnBrk="1" fontAlgn="ctr" latinLnBrk="0" hangingPunct="1"/>
                      <a:r>
                        <a:rPr lang="en-US" sz="1400" b="1" i="0" u="none" strike="noStrike" kern="1200" dirty="0">
                          <a:solidFill>
                            <a:srgbClr val="000000"/>
                          </a:solidFill>
                          <a:effectLst/>
                          <a:latin typeface="Arial" panose="020B0604020202020204" pitchFamily="34" charset="0"/>
                          <a:ea typeface="+mn-ea"/>
                          <a:cs typeface="+mn-cs"/>
                        </a:rPr>
                        <a:t>Other WGs (potential colocation)</a:t>
                      </a:r>
                    </a:p>
                  </a:txBody>
                  <a:tcPr marL="7620" marR="7620" marT="7620" marB="0" anchor="ctr"/>
                </a:tc>
                <a:extLst>
                  <a:ext uri="{0D108BD9-81ED-4DB2-BD59-A6C34878D82A}">
                    <a16:rowId xmlns:a16="http://schemas.microsoft.com/office/drawing/2014/main" val="257416517"/>
                  </a:ext>
                </a:extLst>
              </a:tr>
              <a:tr h="370840">
                <a:tc>
                  <a:txBody>
                    <a:bodyPr/>
                    <a:lstStyle/>
                    <a:p>
                      <a:pPr algn="ctr"/>
                      <a:r>
                        <a:rPr lang="en-US" altLang="zh-CN" sz="1400" b="1" dirty="0">
                          <a:latin typeface="+mn-lt"/>
                        </a:rPr>
                        <a:t>SA5#165</a:t>
                      </a:r>
                      <a:endParaRPr lang="zh-CN" altLang="en-US" sz="1400" b="1" dirty="0">
                        <a:latin typeface="+mn-lt"/>
                      </a:endParaRPr>
                    </a:p>
                  </a:txBody>
                  <a:tcPr/>
                </a:tc>
                <a:tc>
                  <a:txBody>
                    <a:bodyPr/>
                    <a:lstStyle/>
                    <a:p>
                      <a:pPr marL="0" algn="l" defTabSz="1219170" rtl="0" eaLnBrk="1" latinLnBrk="0" hangingPunct="1"/>
                      <a:r>
                        <a:rPr lang="en-US" altLang="zh-CN" sz="1400" kern="1200" dirty="0">
                          <a:solidFill>
                            <a:schemeClr val="dk1"/>
                          </a:solidFill>
                          <a:latin typeface="+mn-lt"/>
                          <a:ea typeface="+mn-ea"/>
                          <a:cs typeface="+mn-cs"/>
                        </a:rPr>
                        <a:t>9 Feb 2026 - 13 Feb 2026 </a:t>
                      </a:r>
                      <a:endParaRPr lang="zh-CN" altLang="en-US" sz="1400" kern="1200" dirty="0">
                        <a:solidFill>
                          <a:schemeClr val="dk1"/>
                        </a:solidFill>
                        <a:latin typeface="+mn-lt"/>
                        <a:ea typeface="+mn-ea"/>
                        <a:cs typeface="+mn-cs"/>
                      </a:endParaRPr>
                    </a:p>
                  </a:txBody>
                  <a:tcPr/>
                </a:tc>
                <a:tc>
                  <a:txBody>
                    <a:bodyPr/>
                    <a:lstStyle/>
                    <a:p>
                      <a:r>
                        <a:rPr lang="en-US" altLang="zh-CN" sz="1400" dirty="0">
                          <a:latin typeface="+mn-lt"/>
                        </a:rPr>
                        <a:t>TBD</a:t>
                      </a:r>
                      <a:endParaRPr lang="zh-CN" altLang="en-US" sz="1400" dirty="0">
                        <a:latin typeface="+mn-lt"/>
                      </a:endParaRPr>
                    </a:p>
                  </a:txBody>
                  <a:tcPr/>
                </a:tc>
                <a:tc>
                  <a:txBody>
                    <a:bodyPr/>
                    <a:lstStyle/>
                    <a:p>
                      <a:endParaRPr lang="zh-CN" altLang="en-US" sz="1400" dirty="0">
                        <a:latin typeface="+mn-lt"/>
                      </a:endParaRPr>
                    </a:p>
                  </a:txBody>
                  <a:tcPr/>
                </a:tc>
                <a:tc>
                  <a:txBody>
                    <a:bodyPr/>
                    <a:lstStyle/>
                    <a:p>
                      <a:endParaRPr lang="zh-CN" altLang="en-US" sz="1400" dirty="0">
                        <a:latin typeface="+mn-lt"/>
                      </a:endParaRPr>
                    </a:p>
                  </a:txBody>
                  <a:tcPr/>
                </a:tc>
                <a:extLst>
                  <a:ext uri="{0D108BD9-81ED-4DB2-BD59-A6C34878D82A}">
                    <a16:rowId xmlns:a16="http://schemas.microsoft.com/office/drawing/2014/main" val="499267761"/>
                  </a:ext>
                </a:extLst>
              </a:tr>
              <a:tr h="370840">
                <a:tc>
                  <a:txBody>
                    <a:bodyPr/>
                    <a:lstStyle/>
                    <a:p>
                      <a:pPr algn="ctr"/>
                      <a:r>
                        <a:rPr lang="en-US" altLang="zh-CN" sz="1400" b="1" dirty="0">
                          <a:latin typeface="+mn-lt"/>
                        </a:rPr>
                        <a:t>SA#111</a:t>
                      </a:r>
                      <a:endParaRPr lang="zh-CN" altLang="en-US" sz="1400" b="1" dirty="0">
                        <a:latin typeface="+mn-lt"/>
                      </a:endParaRPr>
                    </a:p>
                  </a:txBody>
                  <a:tcPr>
                    <a:solidFill>
                      <a:schemeClr val="accent6">
                        <a:lumMod val="40000"/>
                        <a:lumOff val="60000"/>
                      </a:schemeClr>
                    </a:solidFill>
                  </a:tcPr>
                </a:tc>
                <a:tc>
                  <a:txBody>
                    <a:bodyPr/>
                    <a:lstStyle/>
                    <a:p>
                      <a:pPr marL="0" algn="l" defTabSz="1219170" rtl="0" eaLnBrk="1" latinLnBrk="0" hangingPunct="1"/>
                      <a:r>
                        <a:rPr lang="en-US" altLang="zh-CN" sz="1400" kern="1200" dirty="0">
                          <a:solidFill>
                            <a:schemeClr val="dk1"/>
                          </a:solidFill>
                          <a:latin typeface="+mn-lt"/>
                          <a:ea typeface="+mn-ea"/>
                          <a:cs typeface="+mn-cs"/>
                        </a:rPr>
                        <a:t>9 Mar 2026 - 13 Mar 2026</a:t>
                      </a:r>
                      <a:endParaRPr lang="zh-CN" altLang="en-US" sz="1400" kern="1200" dirty="0">
                        <a:solidFill>
                          <a:schemeClr val="dk1"/>
                        </a:solidFill>
                        <a:latin typeface="+mn-lt"/>
                        <a:ea typeface="+mn-ea"/>
                        <a:cs typeface="+mn-cs"/>
                      </a:endParaRPr>
                    </a:p>
                  </a:txBody>
                  <a:tcPr>
                    <a:solidFill>
                      <a:schemeClr val="accent6">
                        <a:lumMod val="40000"/>
                        <a:lumOff val="60000"/>
                      </a:schemeClr>
                    </a:solidFill>
                  </a:tcPr>
                </a:tc>
                <a:tc>
                  <a:txBody>
                    <a:bodyPr/>
                    <a:lstStyle/>
                    <a:p>
                      <a:r>
                        <a:rPr lang="en-US" altLang="zh-CN" sz="1400" dirty="0">
                          <a:latin typeface="+mn-lt"/>
                        </a:rPr>
                        <a:t>TBD</a:t>
                      </a:r>
                      <a:endParaRPr lang="zh-CN" altLang="en-US" sz="1400" dirty="0">
                        <a:latin typeface="+mn-lt"/>
                      </a:endParaRPr>
                    </a:p>
                  </a:txBody>
                  <a:tcPr>
                    <a:solidFill>
                      <a:schemeClr val="accent6">
                        <a:lumMod val="40000"/>
                        <a:lumOff val="60000"/>
                      </a:schemeClr>
                    </a:solidFill>
                  </a:tcPr>
                </a:tc>
                <a:tc>
                  <a:txBody>
                    <a:bodyPr/>
                    <a:lstStyle/>
                    <a:p>
                      <a:endParaRPr lang="zh-CN" altLang="en-US" sz="1400" dirty="0">
                        <a:latin typeface="+mn-lt"/>
                      </a:endParaRPr>
                    </a:p>
                  </a:txBody>
                  <a:tcPr>
                    <a:solidFill>
                      <a:schemeClr val="accent6">
                        <a:lumMod val="40000"/>
                        <a:lumOff val="60000"/>
                      </a:schemeClr>
                    </a:solidFill>
                  </a:tcPr>
                </a:tc>
                <a:tc>
                  <a:txBody>
                    <a:bodyPr/>
                    <a:lstStyle/>
                    <a:p>
                      <a:endParaRPr lang="zh-CN" altLang="en-US" sz="1400" dirty="0">
                        <a:latin typeface="+mn-lt"/>
                      </a:endParaRPr>
                    </a:p>
                  </a:txBody>
                  <a:tcPr>
                    <a:solidFill>
                      <a:schemeClr val="accent6">
                        <a:lumMod val="40000"/>
                        <a:lumOff val="60000"/>
                      </a:schemeClr>
                    </a:solidFill>
                  </a:tcPr>
                </a:tc>
                <a:extLst>
                  <a:ext uri="{0D108BD9-81ED-4DB2-BD59-A6C34878D82A}">
                    <a16:rowId xmlns:a16="http://schemas.microsoft.com/office/drawing/2014/main" val="1858617913"/>
                  </a:ext>
                </a:extLst>
              </a:tr>
              <a:tr h="223694">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altLang="zh-CN" sz="1400" b="1" dirty="0">
                          <a:latin typeface="+mn-lt"/>
                        </a:rPr>
                        <a:t>SA5#166</a:t>
                      </a:r>
                      <a:endParaRPr lang="zh-CN" altLang="en-US" sz="1400" b="1" dirty="0">
                        <a:latin typeface="+mn-lt"/>
                      </a:endParaRPr>
                    </a:p>
                  </a:txBody>
                  <a:tcPr/>
                </a:tc>
                <a:tc>
                  <a:txBody>
                    <a:bodyPr/>
                    <a:lstStyle/>
                    <a:p>
                      <a:pPr marL="0" algn="l" defTabSz="1219170" rtl="0" eaLnBrk="1" latinLnBrk="0" hangingPunct="1"/>
                      <a:r>
                        <a:rPr lang="en-US" altLang="zh-CN" sz="1400" kern="1200" dirty="0">
                          <a:solidFill>
                            <a:schemeClr val="dk1"/>
                          </a:solidFill>
                          <a:latin typeface="+mn-lt"/>
                          <a:ea typeface="+mn-ea"/>
                          <a:cs typeface="+mn-cs"/>
                        </a:rPr>
                        <a:t>13 Apr 2026 - 17 Apr 2026</a:t>
                      </a:r>
                      <a:endParaRPr lang="zh-CN" altLang="en-US" sz="1400" kern="1200" dirty="0">
                        <a:solidFill>
                          <a:schemeClr val="dk1"/>
                        </a:solidFill>
                        <a:latin typeface="+mn-lt"/>
                        <a:ea typeface="+mn-ea"/>
                        <a:cs typeface="+mn-cs"/>
                      </a:endParaRPr>
                    </a:p>
                  </a:txBody>
                  <a:tcPr/>
                </a:tc>
                <a:tc>
                  <a:txBody>
                    <a:bodyPr/>
                    <a:lstStyle/>
                    <a:p>
                      <a:r>
                        <a:rPr lang="en-US" altLang="zh-CN" sz="1400" dirty="0">
                          <a:latin typeface="+mn-lt"/>
                        </a:rPr>
                        <a:t>TBD</a:t>
                      </a:r>
                      <a:endParaRPr lang="zh-CN" altLang="en-US" sz="1400" dirty="0">
                        <a:latin typeface="+mn-lt"/>
                      </a:endParaRPr>
                    </a:p>
                  </a:txBody>
                  <a:tcPr/>
                </a:tc>
                <a:tc>
                  <a:txBody>
                    <a:bodyPr/>
                    <a:lstStyle/>
                    <a:p>
                      <a:endParaRPr lang="zh-CN" altLang="en-US" sz="1400" dirty="0">
                        <a:latin typeface="+mn-lt"/>
                      </a:endParaRPr>
                    </a:p>
                  </a:txBody>
                  <a:tcPr/>
                </a:tc>
                <a:tc>
                  <a:txBody>
                    <a:bodyPr/>
                    <a:lstStyle/>
                    <a:p>
                      <a:endParaRPr lang="zh-CN" altLang="en-US" sz="1400" dirty="0">
                        <a:latin typeface="+mn-lt"/>
                      </a:endParaRPr>
                    </a:p>
                  </a:txBody>
                  <a:tcPr/>
                </a:tc>
                <a:extLst>
                  <a:ext uri="{0D108BD9-81ED-4DB2-BD59-A6C34878D82A}">
                    <a16:rowId xmlns:a16="http://schemas.microsoft.com/office/drawing/2014/main" val="3103087858"/>
                  </a:ext>
                </a:extLst>
              </a:tr>
              <a:tr h="260614">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altLang="zh-CN" sz="1400" b="1" dirty="0">
                          <a:latin typeface="+mn-lt"/>
                        </a:rPr>
                        <a:t>SA5#167</a:t>
                      </a:r>
                      <a:endParaRPr lang="zh-CN" altLang="en-US" sz="1400" b="1" dirty="0">
                        <a:latin typeface="+mn-lt"/>
                      </a:endParaRPr>
                    </a:p>
                  </a:txBody>
                  <a:tcPr/>
                </a:tc>
                <a:tc>
                  <a:txBody>
                    <a:bodyPr/>
                    <a:lstStyle/>
                    <a:p>
                      <a:pPr marL="0" algn="l" defTabSz="1219170" rtl="0" eaLnBrk="1" latinLnBrk="0" hangingPunct="1"/>
                      <a:r>
                        <a:rPr lang="en-US" altLang="zh-CN" sz="1400" kern="1200" dirty="0">
                          <a:solidFill>
                            <a:schemeClr val="dk1"/>
                          </a:solidFill>
                          <a:latin typeface="+mn-lt"/>
                          <a:ea typeface="+mn-ea"/>
                          <a:cs typeface="+mn-cs"/>
                        </a:rPr>
                        <a:t>18 May 2026 - 22 May 2026</a:t>
                      </a:r>
                      <a:endParaRPr lang="zh-CN" altLang="en-US" sz="1400" kern="1200" dirty="0">
                        <a:solidFill>
                          <a:schemeClr val="dk1"/>
                        </a:solidFill>
                        <a:latin typeface="+mn-lt"/>
                        <a:ea typeface="+mn-ea"/>
                        <a:cs typeface="+mn-cs"/>
                      </a:endParaRPr>
                    </a:p>
                  </a:txBody>
                  <a:tcPr/>
                </a:tc>
                <a:tc>
                  <a:txBody>
                    <a:bodyPr/>
                    <a:lstStyle/>
                    <a:p>
                      <a:r>
                        <a:rPr lang="en-US" altLang="zh-CN" sz="1400" dirty="0">
                          <a:latin typeface="+mn-lt"/>
                        </a:rPr>
                        <a:t>TBD</a:t>
                      </a:r>
                      <a:endParaRPr lang="zh-CN" altLang="en-US" sz="1400" dirty="0">
                        <a:latin typeface="+mn-lt"/>
                      </a:endParaRPr>
                    </a:p>
                  </a:txBody>
                  <a:tcPr/>
                </a:tc>
                <a:tc>
                  <a:txBody>
                    <a:bodyPr/>
                    <a:lstStyle/>
                    <a:p>
                      <a:endParaRPr lang="zh-CN" altLang="en-US" sz="1400">
                        <a:latin typeface="+mn-lt"/>
                      </a:endParaRPr>
                    </a:p>
                  </a:txBody>
                  <a:tcPr/>
                </a:tc>
                <a:tc>
                  <a:txBody>
                    <a:bodyPr/>
                    <a:lstStyle/>
                    <a:p>
                      <a:endParaRPr lang="zh-CN" altLang="en-US" sz="1400" dirty="0">
                        <a:latin typeface="+mn-lt"/>
                      </a:endParaRPr>
                    </a:p>
                  </a:txBody>
                  <a:tcPr/>
                </a:tc>
                <a:extLst>
                  <a:ext uri="{0D108BD9-81ED-4DB2-BD59-A6C34878D82A}">
                    <a16:rowId xmlns:a16="http://schemas.microsoft.com/office/drawing/2014/main" val="4082371747"/>
                  </a:ext>
                </a:extLst>
              </a:tr>
              <a:tr h="301414">
                <a:tc>
                  <a:txBody>
                    <a:bodyPr/>
                    <a:lstStyle/>
                    <a:p>
                      <a:pPr algn="ctr"/>
                      <a:r>
                        <a:rPr lang="en-US" altLang="zh-CN" sz="1400" b="1" dirty="0">
                          <a:latin typeface="+mn-lt"/>
                        </a:rPr>
                        <a:t>SA#112</a:t>
                      </a:r>
                      <a:endParaRPr lang="zh-CN" altLang="en-US" sz="1400" b="1" dirty="0">
                        <a:latin typeface="+mn-lt"/>
                      </a:endParaRPr>
                    </a:p>
                  </a:txBody>
                  <a:tcPr>
                    <a:solidFill>
                      <a:schemeClr val="accent6">
                        <a:lumMod val="40000"/>
                        <a:lumOff val="60000"/>
                      </a:schemeClr>
                    </a:solidFill>
                  </a:tcPr>
                </a:tc>
                <a:tc>
                  <a:txBody>
                    <a:bodyPr/>
                    <a:lstStyle/>
                    <a:p>
                      <a:pPr marL="0" algn="l" defTabSz="1219170" rtl="0" eaLnBrk="1" latinLnBrk="0" hangingPunct="1"/>
                      <a:r>
                        <a:rPr lang="en-US" altLang="zh-CN" sz="1400" kern="1200" dirty="0">
                          <a:solidFill>
                            <a:schemeClr val="dk1"/>
                          </a:solidFill>
                          <a:latin typeface="+mn-lt"/>
                          <a:ea typeface="+mn-ea"/>
                          <a:cs typeface="+mn-cs"/>
                        </a:rPr>
                        <a:t>08 Jun 2026 - 12 Jun 2026</a:t>
                      </a:r>
                      <a:endParaRPr lang="zh-CN" altLang="en-US" sz="1400" kern="1200" dirty="0">
                        <a:solidFill>
                          <a:schemeClr val="dk1"/>
                        </a:solidFill>
                        <a:latin typeface="+mn-lt"/>
                        <a:ea typeface="+mn-ea"/>
                        <a:cs typeface="+mn-cs"/>
                      </a:endParaRPr>
                    </a:p>
                  </a:txBody>
                  <a:tcPr>
                    <a:solidFill>
                      <a:schemeClr val="accent6">
                        <a:lumMod val="40000"/>
                        <a:lumOff val="60000"/>
                      </a:schemeClr>
                    </a:solidFill>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altLang="zh-CN" sz="1400" dirty="0">
                          <a:latin typeface="+mn-lt"/>
                        </a:rPr>
                        <a:t>TBD</a:t>
                      </a:r>
                      <a:endParaRPr lang="zh-CN" altLang="en-US" sz="1400" dirty="0">
                        <a:latin typeface="+mn-lt"/>
                      </a:endParaRPr>
                    </a:p>
                  </a:txBody>
                  <a:tcPr>
                    <a:solidFill>
                      <a:schemeClr val="accent6">
                        <a:lumMod val="40000"/>
                        <a:lumOff val="60000"/>
                      </a:schemeClr>
                    </a:solidFill>
                  </a:tcPr>
                </a:tc>
                <a:tc>
                  <a:txBody>
                    <a:bodyPr/>
                    <a:lstStyle/>
                    <a:p>
                      <a:endParaRPr lang="zh-CN" altLang="en-US" sz="1400" dirty="0">
                        <a:latin typeface="+mn-lt"/>
                      </a:endParaRPr>
                    </a:p>
                  </a:txBody>
                  <a:tcPr>
                    <a:solidFill>
                      <a:schemeClr val="accent6">
                        <a:lumMod val="40000"/>
                        <a:lumOff val="60000"/>
                      </a:schemeClr>
                    </a:solidFill>
                  </a:tcPr>
                </a:tc>
                <a:tc>
                  <a:txBody>
                    <a:bodyPr/>
                    <a:lstStyle/>
                    <a:p>
                      <a:endParaRPr lang="zh-CN" altLang="en-US" sz="1400" dirty="0">
                        <a:latin typeface="+mn-lt"/>
                      </a:endParaRPr>
                    </a:p>
                  </a:txBody>
                  <a:tcPr>
                    <a:solidFill>
                      <a:schemeClr val="accent6">
                        <a:lumMod val="40000"/>
                        <a:lumOff val="60000"/>
                      </a:schemeClr>
                    </a:solidFill>
                  </a:tcPr>
                </a:tc>
                <a:extLst>
                  <a:ext uri="{0D108BD9-81ED-4DB2-BD59-A6C34878D82A}">
                    <a16:rowId xmlns:a16="http://schemas.microsoft.com/office/drawing/2014/main" val="2383619715"/>
                  </a:ext>
                </a:extLst>
              </a:tr>
              <a:tr h="306214">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altLang="zh-CN" sz="1400" b="1" dirty="0">
                          <a:latin typeface="+mn-lt"/>
                        </a:rPr>
                        <a:t>SA5#168</a:t>
                      </a:r>
                      <a:endParaRPr lang="zh-CN" altLang="en-US" sz="1400" b="1" dirty="0">
                        <a:latin typeface="+mn-lt"/>
                      </a:endParaRPr>
                    </a:p>
                  </a:txBody>
                  <a:tcPr/>
                </a:tc>
                <a:tc>
                  <a:txBody>
                    <a:bodyPr/>
                    <a:lstStyle/>
                    <a:p>
                      <a:pPr marL="0" algn="l" defTabSz="1219170" rtl="0" eaLnBrk="1" latinLnBrk="0" hangingPunct="1"/>
                      <a:r>
                        <a:rPr lang="en-US" altLang="zh-CN" sz="1400" kern="1200" dirty="0">
                          <a:solidFill>
                            <a:schemeClr val="dk1"/>
                          </a:solidFill>
                          <a:latin typeface="+mn-lt"/>
                          <a:ea typeface="+mn-ea"/>
                          <a:cs typeface="+mn-cs"/>
                        </a:rPr>
                        <a:t>24 Aug 2026 - 28 Aug 2026 </a:t>
                      </a:r>
                      <a:endParaRPr lang="zh-CN" altLang="en-US" sz="1400" kern="1200" dirty="0">
                        <a:solidFill>
                          <a:schemeClr val="dk1"/>
                        </a:solidFill>
                        <a:latin typeface="+mn-lt"/>
                        <a:ea typeface="+mn-ea"/>
                        <a:cs typeface="+mn-cs"/>
                      </a:endParaRP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altLang="zh-CN" sz="1400" dirty="0">
                          <a:latin typeface="+mn-lt"/>
                        </a:rPr>
                        <a:t>TBD</a:t>
                      </a:r>
                      <a:endParaRPr lang="zh-CN" altLang="en-US" sz="1400" dirty="0">
                        <a:latin typeface="+mn-lt"/>
                      </a:endParaRPr>
                    </a:p>
                  </a:txBody>
                  <a:tcPr/>
                </a:tc>
                <a:tc>
                  <a:txBody>
                    <a:bodyPr/>
                    <a:lstStyle/>
                    <a:p>
                      <a:endParaRPr lang="zh-CN" altLang="en-US" sz="1400" dirty="0">
                        <a:latin typeface="+mn-lt"/>
                      </a:endParaRP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endParaRPr lang="zh-CN" altLang="en-US" sz="1400" dirty="0">
                        <a:latin typeface="+mn-lt"/>
                      </a:endParaRPr>
                    </a:p>
                  </a:txBody>
                  <a:tcPr/>
                </a:tc>
                <a:extLst>
                  <a:ext uri="{0D108BD9-81ED-4DB2-BD59-A6C34878D82A}">
                    <a16:rowId xmlns:a16="http://schemas.microsoft.com/office/drawing/2014/main" val="294041893"/>
                  </a:ext>
                </a:extLst>
              </a:tr>
              <a:tr h="309600">
                <a:tc>
                  <a:txBody>
                    <a:bodyPr/>
                    <a:lstStyle/>
                    <a:p>
                      <a:pPr algn="ctr"/>
                      <a:r>
                        <a:rPr lang="en-US" altLang="zh-CN" sz="1400" b="1" dirty="0">
                          <a:latin typeface="+mn-lt"/>
                        </a:rPr>
                        <a:t>SA#113</a:t>
                      </a:r>
                      <a:endParaRPr lang="zh-CN" altLang="en-US" sz="1400" b="1" dirty="0">
                        <a:latin typeface="+mn-lt"/>
                      </a:endParaRPr>
                    </a:p>
                  </a:txBody>
                  <a:tcPr>
                    <a:solidFill>
                      <a:schemeClr val="accent6">
                        <a:lumMod val="40000"/>
                        <a:lumOff val="60000"/>
                      </a:schemeClr>
                    </a:solidFill>
                  </a:tcPr>
                </a:tc>
                <a:tc>
                  <a:txBody>
                    <a:bodyPr/>
                    <a:lstStyle/>
                    <a:p>
                      <a:pPr marL="0" algn="l" defTabSz="1219170" rtl="0" eaLnBrk="1" latinLnBrk="0" hangingPunct="1"/>
                      <a:r>
                        <a:rPr lang="en-US" altLang="zh-CN" sz="1400" kern="1200" dirty="0">
                          <a:solidFill>
                            <a:schemeClr val="dk1"/>
                          </a:solidFill>
                          <a:latin typeface="+mn-lt"/>
                          <a:ea typeface="+mn-ea"/>
                          <a:cs typeface="+mn-cs"/>
                        </a:rPr>
                        <a:t>14 Sep 2026 - 18 Sep 2026</a:t>
                      </a:r>
                      <a:endParaRPr lang="zh-CN" altLang="en-US" sz="1400" kern="1200" dirty="0">
                        <a:solidFill>
                          <a:schemeClr val="dk1"/>
                        </a:solidFill>
                        <a:latin typeface="+mn-lt"/>
                        <a:ea typeface="+mn-ea"/>
                        <a:cs typeface="+mn-cs"/>
                      </a:endParaRPr>
                    </a:p>
                  </a:txBody>
                  <a:tcPr>
                    <a:solidFill>
                      <a:schemeClr val="accent6">
                        <a:lumMod val="40000"/>
                        <a:lumOff val="60000"/>
                      </a:schemeClr>
                    </a:solidFill>
                  </a:tcPr>
                </a:tc>
                <a:tc>
                  <a:txBody>
                    <a:bodyPr/>
                    <a:lstStyle/>
                    <a:p>
                      <a:r>
                        <a:rPr lang="en-US" altLang="zh-CN" sz="1400" dirty="0">
                          <a:latin typeface="+mn-lt"/>
                        </a:rPr>
                        <a:t>TBD</a:t>
                      </a:r>
                      <a:endParaRPr lang="zh-CN" altLang="en-US" sz="1400" dirty="0">
                        <a:latin typeface="+mn-lt"/>
                      </a:endParaRPr>
                    </a:p>
                  </a:txBody>
                  <a:tcPr>
                    <a:solidFill>
                      <a:schemeClr val="accent6">
                        <a:lumMod val="40000"/>
                        <a:lumOff val="60000"/>
                      </a:schemeClr>
                    </a:solidFill>
                  </a:tcPr>
                </a:tc>
                <a:tc>
                  <a:txBody>
                    <a:bodyPr/>
                    <a:lstStyle/>
                    <a:p>
                      <a:endParaRPr lang="zh-CN" altLang="en-US" sz="1400" dirty="0">
                        <a:latin typeface="+mn-lt"/>
                      </a:endParaRPr>
                    </a:p>
                  </a:txBody>
                  <a:tcPr>
                    <a:solidFill>
                      <a:schemeClr val="accent6">
                        <a:lumMod val="40000"/>
                        <a:lumOff val="60000"/>
                      </a:schemeClr>
                    </a:solidFill>
                  </a:tcPr>
                </a:tc>
                <a:tc>
                  <a:txBody>
                    <a:bodyPr/>
                    <a:lstStyle/>
                    <a:p>
                      <a:endParaRPr lang="zh-CN" altLang="en-US" sz="1400" dirty="0">
                        <a:latin typeface="+mn-lt"/>
                      </a:endParaRPr>
                    </a:p>
                  </a:txBody>
                  <a:tcPr>
                    <a:solidFill>
                      <a:schemeClr val="accent6">
                        <a:lumMod val="40000"/>
                        <a:lumOff val="60000"/>
                      </a:schemeClr>
                    </a:solidFill>
                  </a:tcPr>
                </a:tc>
                <a:extLst>
                  <a:ext uri="{0D108BD9-81ED-4DB2-BD59-A6C34878D82A}">
                    <a16:rowId xmlns:a16="http://schemas.microsoft.com/office/drawing/2014/main" val="3989188346"/>
                  </a:ext>
                </a:extLst>
              </a:tr>
              <a:tr h="370840">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altLang="zh-CN" sz="1400" b="1" dirty="0">
                          <a:latin typeface="+mn-lt"/>
                        </a:rPr>
                        <a:t>SA5#169</a:t>
                      </a:r>
                      <a:endParaRPr lang="zh-CN" altLang="en-US" sz="1400" b="1" dirty="0">
                        <a:latin typeface="+mn-lt"/>
                      </a:endParaRPr>
                    </a:p>
                  </a:txBody>
                  <a:tcPr/>
                </a:tc>
                <a:tc>
                  <a:txBody>
                    <a:bodyPr/>
                    <a:lstStyle/>
                    <a:p>
                      <a:pPr marL="0" algn="l" defTabSz="1219170" rtl="0" eaLnBrk="1" latinLnBrk="0" hangingPunct="1"/>
                      <a:r>
                        <a:rPr lang="en-US" altLang="zh-CN" sz="1400" kern="1200" dirty="0">
                          <a:solidFill>
                            <a:schemeClr val="dk1"/>
                          </a:solidFill>
                          <a:latin typeface="+mn-lt"/>
                          <a:ea typeface="+mn-ea"/>
                          <a:cs typeface="+mn-cs"/>
                        </a:rPr>
                        <a:t>12 Oct 2026 - 16 Oct 2026</a:t>
                      </a:r>
                      <a:endParaRPr lang="zh-CN" altLang="en-US" sz="1400" kern="1200" dirty="0">
                        <a:solidFill>
                          <a:schemeClr val="dk1"/>
                        </a:solidFill>
                        <a:latin typeface="+mn-lt"/>
                        <a:ea typeface="+mn-ea"/>
                        <a:cs typeface="+mn-cs"/>
                      </a:endParaRP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altLang="zh-CN" sz="1400" dirty="0">
                          <a:latin typeface="+mn-lt"/>
                        </a:rPr>
                        <a:t>TBD</a:t>
                      </a:r>
                      <a:endParaRPr lang="zh-CN" altLang="en-US" sz="1400" dirty="0">
                        <a:latin typeface="+mn-lt"/>
                      </a:endParaRPr>
                    </a:p>
                  </a:txBody>
                  <a:tcPr/>
                </a:tc>
                <a:tc>
                  <a:txBody>
                    <a:bodyPr/>
                    <a:lstStyle/>
                    <a:p>
                      <a:endParaRPr lang="zh-CN" altLang="en-US" sz="1400">
                        <a:latin typeface="+mn-lt"/>
                      </a:endParaRPr>
                    </a:p>
                  </a:txBody>
                  <a:tcPr/>
                </a:tc>
                <a:tc>
                  <a:txBody>
                    <a:bodyPr/>
                    <a:lstStyle/>
                    <a:p>
                      <a:endParaRPr lang="zh-CN" altLang="en-US" sz="1400" dirty="0">
                        <a:latin typeface="+mn-lt"/>
                      </a:endParaRPr>
                    </a:p>
                  </a:txBody>
                  <a:tcPr/>
                </a:tc>
                <a:extLst>
                  <a:ext uri="{0D108BD9-81ED-4DB2-BD59-A6C34878D82A}">
                    <a16:rowId xmlns:a16="http://schemas.microsoft.com/office/drawing/2014/main" val="882707792"/>
                  </a:ext>
                </a:extLst>
              </a:tr>
              <a:tr h="370840">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altLang="zh-CN" sz="1400" b="1" dirty="0">
                          <a:latin typeface="+mn-lt"/>
                        </a:rPr>
                        <a:t>SA5#170</a:t>
                      </a:r>
                      <a:endParaRPr lang="zh-CN" altLang="en-US" sz="1400" b="1" dirty="0">
                        <a:latin typeface="+mn-lt"/>
                      </a:endParaRPr>
                    </a:p>
                  </a:txBody>
                  <a:tcPr/>
                </a:tc>
                <a:tc>
                  <a:txBody>
                    <a:bodyPr/>
                    <a:lstStyle/>
                    <a:p>
                      <a:pPr marL="0" algn="l" defTabSz="1219170" rtl="0" eaLnBrk="1" latinLnBrk="0" hangingPunct="1"/>
                      <a:r>
                        <a:rPr lang="en-US" altLang="zh-CN" sz="1400" kern="1200" dirty="0">
                          <a:solidFill>
                            <a:schemeClr val="dk1"/>
                          </a:solidFill>
                          <a:latin typeface="+mn-lt"/>
                          <a:ea typeface="+mn-ea"/>
                          <a:cs typeface="+mn-cs"/>
                        </a:rPr>
                        <a:t>16 Nov 2026 - 20 Nov 2026</a:t>
                      </a:r>
                      <a:endParaRPr lang="zh-CN" altLang="en-US" sz="1400" kern="1200" dirty="0">
                        <a:solidFill>
                          <a:schemeClr val="dk1"/>
                        </a:solidFill>
                        <a:latin typeface="+mn-lt"/>
                        <a:ea typeface="+mn-ea"/>
                        <a:cs typeface="+mn-cs"/>
                      </a:endParaRPr>
                    </a:p>
                  </a:txBody>
                  <a:tcPr/>
                </a:tc>
                <a:tc>
                  <a:txBody>
                    <a:bodyPr/>
                    <a:lstStyle/>
                    <a:p>
                      <a:r>
                        <a:rPr lang="en-US" altLang="zh-CN" sz="1400" dirty="0">
                          <a:latin typeface="+mn-lt"/>
                        </a:rPr>
                        <a:t>TBD</a:t>
                      </a:r>
                      <a:endParaRPr lang="zh-CN" altLang="en-US" sz="1400" dirty="0">
                        <a:latin typeface="+mn-lt"/>
                      </a:endParaRPr>
                    </a:p>
                  </a:txBody>
                  <a:tcPr/>
                </a:tc>
                <a:tc>
                  <a:txBody>
                    <a:bodyPr/>
                    <a:lstStyle/>
                    <a:p>
                      <a:endParaRPr lang="zh-CN" altLang="en-US" sz="1400">
                        <a:latin typeface="+mn-lt"/>
                      </a:endParaRP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endParaRPr lang="zh-CN" altLang="en-US" sz="1400" dirty="0">
                        <a:latin typeface="+mn-lt"/>
                      </a:endParaRPr>
                    </a:p>
                  </a:txBody>
                  <a:tcPr/>
                </a:tc>
                <a:extLst>
                  <a:ext uri="{0D108BD9-81ED-4DB2-BD59-A6C34878D82A}">
                    <a16:rowId xmlns:a16="http://schemas.microsoft.com/office/drawing/2014/main" val="3748246202"/>
                  </a:ext>
                </a:extLst>
              </a:tr>
              <a:tr h="370840">
                <a:tc>
                  <a:txBody>
                    <a:bodyPr/>
                    <a:lstStyle/>
                    <a:p>
                      <a:pPr algn="ctr"/>
                      <a:r>
                        <a:rPr lang="en-US" altLang="zh-CN" sz="1400" b="1" dirty="0">
                          <a:latin typeface="+mn-lt"/>
                        </a:rPr>
                        <a:t>SA#114</a:t>
                      </a:r>
                      <a:endParaRPr lang="zh-CN" altLang="en-US" sz="1400" b="1" dirty="0">
                        <a:latin typeface="+mn-lt"/>
                      </a:endParaRPr>
                    </a:p>
                  </a:txBody>
                  <a:tcPr>
                    <a:solidFill>
                      <a:schemeClr val="accent6">
                        <a:lumMod val="40000"/>
                        <a:lumOff val="60000"/>
                      </a:schemeClr>
                    </a:solidFill>
                  </a:tcPr>
                </a:tc>
                <a:tc>
                  <a:txBody>
                    <a:bodyPr/>
                    <a:lstStyle/>
                    <a:p>
                      <a:pPr marL="0" algn="l" defTabSz="1219170" rtl="0" eaLnBrk="1" latinLnBrk="0" hangingPunct="1"/>
                      <a:r>
                        <a:rPr lang="en-US" altLang="zh-CN" sz="1400" kern="1200" dirty="0">
                          <a:solidFill>
                            <a:schemeClr val="dk1"/>
                          </a:solidFill>
                          <a:latin typeface="+mn-lt"/>
                          <a:ea typeface="+mn-ea"/>
                          <a:cs typeface="+mn-cs"/>
                        </a:rPr>
                        <a:t>07 Dec 2026 - 11 Dec 2026</a:t>
                      </a:r>
                      <a:endParaRPr lang="zh-CN" altLang="en-US" sz="1400" kern="1200" dirty="0">
                        <a:solidFill>
                          <a:schemeClr val="dk1"/>
                        </a:solidFill>
                        <a:latin typeface="+mn-lt"/>
                        <a:ea typeface="+mn-ea"/>
                        <a:cs typeface="+mn-cs"/>
                      </a:endParaRPr>
                    </a:p>
                  </a:txBody>
                  <a:tcPr>
                    <a:solidFill>
                      <a:schemeClr val="accent6">
                        <a:lumMod val="40000"/>
                        <a:lumOff val="60000"/>
                      </a:schemeClr>
                    </a:solidFill>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altLang="zh-CN" sz="1400" dirty="0">
                          <a:latin typeface="+mn-lt"/>
                        </a:rPr>
                        <a:t>TBD</a:t>
                      </a:r>
                      <a:endParaRPr lang="zh-CN" altLang="en-US" sz="1400" dirty="0">
                        <a:latin typeface="+mn-lt"/>
                      </a:endParaRPr>
                    </a:p>
                  </a:txBody>
                  <a:tcPr>
                    <a:solidFill>
                      <a:schemeClr val="accent6">
                        <a:lumMod val="40000"/>
                        <a:lumOff val="60000"/>
                      </a:schemeClr>
                    </a:solidFill>
                  </a:tcPr>
                </a:tc>
                <a:tc>
                  <a:txBody>
                    <a:bodyPr/>
                    <a:lstStyle/>
                    <a:p>
                      <a:endParaRPr lang="zh-CN" altLang="en-US" sz="1400">
                        <a:latin typeface="+mn-lt"/>
                      </a:endParaRPr>
                    </a:p>
                  </a:txBody>
                  <a:tcPr>
                    <a:solidFill>
                      <a:schemeClr val="accent6">
                        <a:lumMod val="40000"/>
                        <a:lumOff val="60000"/>
                      </a:schemeClr>
                    </a:solidFill>
                  </a:tcPr>
                </a:tc>
                <a:tc>
                  <a:txBody>
                    <a:bodyPr/>
                    <a:lstStyle/>
                    <a:p>
                      <a:endParaRPr lang="zh-CN" altLang="en-US" sz="1400" dirty="0">
                        <a:latin typeface="+mn-lt"/>
                      </a:endParaRPr>
                    </a:p>
                  </a:txBody>
                  <a:tcPr>
                    <a:solidFill>
                      <a:schemeClr val="accent6">
                        <a:lumMod val="40000"/>
                        <a:lumOff val="60000"/>
                      </a:schemeClr>
                    </a:solidFill>
                  </a:tcPr>
                </a:tc>
                <a:extLst>
                  <a:ext uri="{0D108BD9-81ED-4DB2-BD59-A6C34878D82A}">
                    <a16:rowId xmlns:a16="http://schemas.microsoft.com/office/drawing/2014/main" val="407635465"/>
                  </a:ext>
                </a:extLst>
              </a:tr>
            </a:tbl>
          </a:graphicData>
        </a:graphic>
      </p:graphicFrame>
      <p:sp>
        <p:nvSpPr>
          <p:cNvPr id="6" name="Rectangle 5">
            <a:extLst>
              <a:ext uri="{FF2B5EF4-FFF2-40B4-BE49-F238E27FC236}">
                <a16:creationId xmlns:a16="http://schemas.microsoft.com/office/drawing/2014/main" id="{C5EBBB53-9B33-4777-9115-647F72E174FE}"/>
              </a:ext>
            </a:extLst>
          </p:cNvPr>
          <p:cNvSpPr/>
          <p:nvPr/>
        </p:nvSpPr>
        <p:spPr>
          <a:xfrm>
            <a:off x="449351" y="5523992"/>
            <a:ext cx="11458223" cy="400110"/>
          </a:xfrm>
          <a:prstGeom prst="rect">
            <a:avLst/>
          </a:prstGeom>
        </p:spPr>
        <p:txBody>
          <a:bodyPr wrap="square">
            <a:spAutoFit/>
          </a:bodyPr>
          <a:lstStyle/>
          <a:p>
            <a:pPr marL="381000" indent="-379413">
              <a:spcBef>
                <a:spcPct val="20000"/>
              </a:spcBef>
              <a:buClr>
                <a:srgbClr val="C00000"/>
              </a:buClr>
              <a:buBlip>
                <a:blip r:embed="rId2"/>
              </a:buBlip>
            </a:pPr>
            <a:r>
              <a:rPr lang="en-US" altLang="en-US" sz="2000" kern="0" dirty="0">
                <a:solidFill>
                  <a:prstClr val="black"/>
                </a:solidFill>
                <a:latin typeface="Calibri"/>
              </a:rPr>
              <a:t>6 f2f SA5 meeting planned in 2026, </a:t>
            </a:r>
            <a:r>
              <a:rPr lang="en-US" altLang="en-US" sz="2000" kern="0" dirty="0">
                <a:highlight>
                  <a:srgbClr val="00FFFF"/>
                </a:highlight>
                <a:latin typeface="Calibri"/>
              </a:rPr>
              <a:t>SA5 meetings </a:t>
            </a:r>
            <a:r>
              <a:rPr lang="en-US" altLang="en-US" sz="2000" kern="0" dirty="0">
                <a:solidFill>
                  <a:prstClr val="black"/>
                </a:solidFill>
                <a:highlight>
                  <a:srgbClr val="00FFFF"/>
                </a:highlight>
                <a:latin typeface="Calibri"/>
              </a:rPr>
              <a:t>to be collocated with other SA WG as much as possible</a:t>
            </a:r>
            <a:r>
              <a:rPr lang="en-US" altLang="en-US" sz="2000" kern="0" dirty="0">
                <a:solidFill>
                  <a:prstClr val="black"/>
                </a:solidFill>
                <a:latin typeface="Calibri"/>
              </a:rPr>
              <a:t>.</a:t>
            </a:r>
          </a:p>
        </p:txBody>
      </p:sp>
      <p:sp>
        <p:nvSpPr>
          <p:cNvPr id="7" name="TextBox 6">
            <a:extLst>
              <a:ext uri="{FF2B5EF4-FFF2-40B4-BE49-F238E27FC236}">
                <a16:creationId xmlns:a16="http://schemas.microsoft.com/office/drawing/2014/main" id="{9A885C84-341C-4314-B227-C6BA7B41ED59}"/>
              </a:ext>
            </a:extLst>
          </p:cNvPr>
          <p:cNvSpPr txBox="1"/>
          <p:nvPr/>
        </p:nvSpPr>
        <p:spPr>
          <a:xfrm>
            <a:off x="5578498" y="6019252"/>
            <a:ext cx="6020687" cy="292388"/>
          </a:xfrm>
          <a:prstGeom prst="rect">
            <a:avLst/>
          </a:prstGeom>
          <a:noFill/>
        </p:spPr>
        <p:txBody>
          <a:bodyPr wrap="none" rtlCol="0">
            <a:spAutoFit/>
          </a:bodyPr>
          <a:lstStyle/>
          <a:p>
            <a:r>
              <a:rPr lang="en-US" altLang="zh-CN" dirty="0"/>
              <a:t>Reference: endorsed </a:t>
            </a:r>
            <a:r>
              <a:rPr lang="en-US" altLang="zh-CN" dirty="0" err="1"/>
              <a:t>tdoc</a:t>
            </a:r>
            <a:r>
              <a:rPr lang="en-US" altLang="zh-CN" dirty="0"/>
              <a:t> SP-240778 2026 Calendar for TSG SA and SA WGs</a:t>
            </a:r>
            <a:endParaRPr lang="zh-CN" altLang="en-US" dirty="0"/>
          </a:p>
        </p:txBody>
      </p:sp>
    </p:spTree>
    <p:extLst>
      <p:ext uri="{BB962C8B-B14F-4D97-AF65-F5344CB8AC3E}">
        <p14:creationId xmlns:p14="http://schemas.microsoft.com/office/powerpoint/2010/main" val="2674670480"/>
      </p:ext>
    </p:extLst>
  </p:cSld>
  <p:clrMapOvr>
    <a:masterClrMapping/>
  </p:clrMapOvr>
  <p:transition spd="slow"/>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3709" y="5228041"/>
            <a:ext cx="4008341" cy="519616"/>
          </a:xfrm>
        </p:spPr>
        <p:txBody>
          <a:bodyPr/>
          <a:lstStyle/>
          <a:p>
            <a:r>
              <a:rPr lang="sv-SE" sz="6000" dirty="0" err="1"/>
              <a:t>Thank</a:t>
            </a:r>
            <a:r>
              <a:rPr lang="sv-SE" sz="6000" dirty="0"/>
              <a:t> </a:t>
            </a:r>
            <a:r>
              <a:rPr lang="sv-SE" sz="6000" dirty="0" err="1"/>
              <a:t>you</a:t>
            </a:r>
            <a:r>
              <a:rPr lang="sv-SE" sz="6000" dirty="0"/>
              <a:t>!</a:t>
            </a:r>
          </a:p>
        </p:txBody>
      </p:sp>
      <p:sp>
        <p:nvSpPr>
          <p:cNvPr id="3" name="TextBox 2">
            <a:extLst>
              <a:ext uri="{FF2B5EF4-FFF2-40B4-BE49-F238E27FC236}">
                <a16:creationId xmlns:a16="http://schemas.microsoft.com/office/drawing/2014/main" id="{BCDEF096-AA3F-4C9C-8B27-C9674F6A1F9A}"/>
              </a:ext>
            </a:extLst>
          </p:cNvPr>
          <p:cNvSpPr txBox="1"/>
          <p:nvPr/>
        </p:nvSpPr>
        <p:spPr>
          <a:xfrm rot="20725071">
            <a:off x="5835504" y="4821936"/>
            <a:ext cx="1997663" cy="292388"/>
          </a:xfrm>
          <a:prstGeom prst="rect">
            <a:avLst/>
          </a:prstGeom>
          <a:solidFill>
            <a:srgbClr val="FFFF00"/>
          </a:solidFill>
        </p:spPr>
        <p:txBody>
          <a:bodyPr wrap="none" rtlCol="0">
            <a:spAutoFit/>
          </a:bodyPr>
          <a:lstStyle/>
          <a:p>
            <a:r>
              <a:rPr lang="en-US" altLang="zh-CN" dirty="0"/>
              <a:t>Photo to be updated(ZL)</a:t>
            </a:r>
            <a:endParaRPr lang="zh-CN" altLang="en-US" dirty="0"/>
          </a:p>
        </p:txBody>
      </p:sp>
    </p:spTree>
    <p:extLst>
      <p:ext uri="{BB962C8B-B14F-4D97-AF65-F5344CB8AC3E}">
        <p14:creationId xmlns:p14="http://schemas.microsoft.com/office/powerpoint/2010/main" val="14401181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C381F-9197-410C-88E3-281EE8ED5AC1}"/>
              </a:ext>
            </a:extLst>
          </p:cNvPr>
          <p:cNvSpPr>
            <a:spLocks noGrp="1"/>
          </p:cNvSpPr>
          <p:nvPr>
            <p:ph type="title"/>
          </p:nvPr>
        </p:nvSpPr>
        <p:spPr/>
        <p:txBody>
          <a:bodyPr/>
          <a:lstStyle/>
          <a:p>
            <a:r>
              <a:rPr lang="en-US" altLang="zh-CN" sz="4400" dirty="0"/>
              <a:t>List of SA5 CR pack to SA#105</a:t>
            </a:r>
            <a:endParaRPr lang="zh-CN" altLang="en-US" dirty="0"/>
          </a:p>
        </p:txBody>
      </p:sp>
      <p:sp>
        <p:nvSpPr>
          <p:cNvPr id="6" name="Rectangle 5">
            <a:extLst>
              <a:ext uri="{FF2B5EF4-FFF2-40B4-BE49-F238E27FC236}">
                <a16:creationId xmlns:a16="http://schemas.microsoft.com/office/drawing/2014/main" id="{53621B01-DCC0-4E0A-9448-41643B62CA38}"/>
              </a:ext>
            </a:extLst>
          </p:cNvPr>
          <p:cNvSpPr/>
          <p:nvPr/>
        </p:nvSpPr>
        <p:spPr>
          <a:xfrm>
            <a:off x="6096000" y="1197750"/>
            <a:ext cx="5382768" cy="1831271"/>
          </a:xfrm>
          <a:prstGeom prst="rect">
            <a:avLst/>
          </a:prstGeom>
          <a:ln w="3175">
            <a:solidFill>
              <a:schemeClr val="tx1"/>
            </a:solidFill>
          </a:ln>
        </p:spPr>
        <p:txBody>
          <a:bodyPr wrap="square">
            <a:spAutoFit/>
          </a:bodyPr>
          <a:lstStyle/>
          <a:p>
            <a:r>
              <a:rPr lang="en-US" altLang="zh-CN" sz="1400" b="1" dirty="0"/>
              <a:t>List of Rel-19 CRs:</a:t>
            </a:r>
            <a:endParaRPr lang="en-US" altLang="zh-CN" sz="1200" dirty="0"/>
          </a:p>
          <a:p>
            <a:pPr marL="171450" indent="-171450">
              <a:buFont typeface="Wingdings" panose="05000000000000000000" pitchFamily="2" charset="2"/>
              <a:buChar char="Ø"/>
            </a:pPr>
            <a:r>
              <a:rPr lang="en-US" altLang="zh-CN" sz="1100" dirty="0"/>
              <a:t>SP-241175 CR Pack on 5GMDT_Ph2 - Pack 1/2</a:t>
            </a:r>
          </a:p>
          <a:p>
            <a:pPr marL="171450" indent="-171450">
              <a:buFont typeface="Wingdings" panose="05000000000000000000" pitchFamily="2" charset="2"/>
              <a:buChar char="Ø"/>
            </a:pPr>
            <a:r>
              <a:rPr lang="en-US" altLang="zh-CN" sz="1100" dirty="0"/>
              <a:t>SP-241176 CR Pack on 5GMDT_Ph2 - Pack 2/2</a:t>
            </a:r>
          </a:p>
          <a:p>
            <a:pPr marL="171450" indent="-171450">
              <a:buFont typeface="Wingdings" panose="05000000000000000000" pitchFamily="2" charset="2"/>
              <a:buChar char="Ø"/>
            </a:pPr>
            <a:r>
              <a:rPr lang="en-US" altLang="zh-CN" sz="1100" dirty="0"/>
              <a:t>SP-241180 CR Pack on PM_KPI_5G_Ph4</a:t>
            </a:r>
          </a:p>
          <a:p>
            <a:pPr marL="171450" indent="-171450">
              <a:buFont typeface="Wingdings" panose="05000000000000000000" pitchFamily="2" charset="2"/>
              <a:buChar char="Ø"/>
            </a:pPr>
            <a:r>
              <a:rPr lang="en-US" altLang="zh-CN" sz="1100" dirty="0"/>
              <a:t>SP-241182 CR Pack on TEI19</a:t>
            </a:r>
          </a:p>
          <a:p>
            <a:pPr marL="171450" indent="-171450">
              <a:buFont typeface="Wingdings" panose="05000000000000000000" pitchFamily="2" charset="2"/>
              <a:buChar char="Ø"/>
            </a:pPr>
            <a:r>
              <a:rPr lang="en-US" altLang="zh-CN" sz="1100" dirty="0"/>
              <a:t>SP-241183 CR Pack on </a:t>
            </a:r>
            <a:r>
              <a:rPr lang="en-US" altLang="zh-CN" sz="1100" dirty="0" err="1"/>
              <a:t>Ranging_SL_CH</a:t>
            </a:r>
            <a:endParaRPr lang="en-US" altLang="zh-CN" sz="1100" dirty="0"/>
          </a:p>
          <a:p>
            <a:pPr marL="171450" indent="-171450">
              <a:buFont typeface="Wingdings" panose="05000000000000000000" pitchFamily="2" charset="2"/>
              <a:buChar char="Ø"/>
            </a:pPr>
            <a:r>
              <a:rPr lang="en-US" altLang="zh-CN" sz="1100" dirty="0"/>
              <a:t>SP-241184 CR Pack on AdNRM_Ph3</a:t>
            </a:r>
          </a:p>
          <a:p>
            <a:pPr marL="171450" indent="-171450">
              <a:buFont typeface="Wingdings" panose="05000000000000000000" pitchFamily="2" charset="2"/>
              <a:buChar char="Ø"/>
            </a:pPr>
            <a:r>
              <a:rPr lang="en-US" altLang="zh-CN" sz="1100" dirty="0"/>
              <a:t>SP-241185 CR Pack on </a:t>
            </a:r>
            <a:r>
              <a:rPr lang="en-US" altLang="zh-CN" sz="1100" dirty="0" err="1"/>
              <a:t>TraceQoE_OAM</a:t>
            </a:r>
            <a:endParaRPr lang="en-US" altLang="zh-CN" sz="1100" dirty="0"/>
          </a:p>
          <a:p>
            <a:pPr marL="171450" indent="-171450">
              <a:buFont typeface="Wingdings" panose="05000000000000000000" pitchFamily="2" charset="2"/>
              <a:buChar char="Ø"/>
            </a:pPr>
            <a:r>
              <a:rPr lang="en-US" altLang="zh-CN" sz="1100" dirty="0"/>
              <a:t>SP-241188 CR Pack on </a:t>
            </a:r>
            <a:r>
              <a:rPr lang="en-US" altLang="zh-CN" sz="1100" dirty="0" err="1"/>
              <a:t>EnergySys_CH</a:t>
            </a:r>
            <a:endParaRPr lang="en-US" altLang="zh-CN" sz="1100" dirty="0"/>
          </a:p>
          <a:p>
            <a:pPr marL="171450" indent="-171450">
              <a:buFont typeface="Wingdings" panose="05000000000000000000" pitchFamily="2" charset="2"/>
              <a:buChar char="Ø"/>
            </a:pPr>
            <a:r>
              <a:rPr lang="en-US" altLang="zh-CN" sz="1100" dirty="0"/>
              <a:t>SP-241189 CR Pack on </a:t>
            </a:r>
            <a:r>
              <a:rPr lang="en-US" altLang="zh-CN" sz="1100" dirty="0" err="1"/>
              <a:t>CHFSeg</a:t>
            </a:r>
            <a:endParaRPr lang="en-US" altLang="zh-CN" sz="1100" dirty="0"/>
          </a:p>
        </p:txBody>
      </p:sp>
      <p:sp>
        <p:nvSpPr>
          <p:cNvPr id="7" name="Rectangle 6">
            <a:extLst>
              <a:ext uri="{FF2B5EF4-FFF2-40B4-BE49-F238E27FC236}">
                <a16:creationId xmlns:a16="http://schemas.microsoft.com/office/drawing/2014/main" id="{371BFD78-0F9A-48E7-8771-FDD93B9A069B}"/>
              </a:ext>
            </a:extLst>
          </p:cNvPr>
          <p:cNvSpPr/>
          <p:nvPr/>
        </p:nvSpPr>
        <p:spPr>
          <a:xfrm>
            <a:off x="898128" y="1197750"/>
            <a:ext cx="5197872" cy="5216813"/>
          </a:xfrm>
          <a:prstGeom prst="rect">
            <a:avLst/>
          </a:prstGeom>
          <a:ln w="3175">
            <a:solidFill>
              <a:schemeClr val="tx1"/>
            </a:solidFill>
          </a:ln>
        </p:spPr>
        <p:txBody>
          <a:bodyPr wrap="square">
            <a:spAutoFit/>
          </a:bodyPr>
          <a:lstStyle/>
          <a:p>
            <a:r>
              <a:rPr lang="en-US" altLang="zh-CN" sz="1400" b="1" dirty="0"/>
              <a:t>List of Rel-11/Rel-15/Rel-16/Rel-17/Rel-18 CRs:</a:t>
            </a:r>
          </a:p>
          <a:p>
            <a:pPr marL="171450" indent="-171450">
              <a:buFont typeface="Wingdings" panose="05000000000000000000" pitchFamily="2" charset="2"/>
              <a:buChar char="Ø"/>
            </a:pPr>
            <a:r>
              <a:rPr lang="en-US" altLang="zh-CN" sz="1100" dirty="0"/>
              <a:t>SP-241162 CR Pack on TEI17 - Pack 1/5</a:t>
            </a:r>
          </a:p>
          <a:p>
            <a:pPr marL="171450" indent="-171450">
              <a:buFont typeface="Wingdings" panose="05000000000000000000" pitchFamily="2" charset="2"/>
              <a:buChar char="Ø"/>
            </a:pPr>
            <a:r>
              <a:rPr lang="en-US" altLang="zh-CN" sz="1100" dirty="0"/>
              <a:t>SP-241163 CR Pack on TEI17 - Pack 2/5</a:t>
            </a:r>
          </a:p>
          <a:p>
            <a:pPr marL="171450" indent="-171450">
              <a:buFont typeface="Wingdings" panose="05000000000000000000" pitchFamily="2" charset="2"/>
              <a:buChar char="Ø"/>
            </a:pPr>
            <a:r>
              <a:rPr lang="en-US" altLang="zh-CN" sz="1100" dirty="0"/>
              <a:t>SP-241164 CR Pack on TEI17 - Pack 3/5</a:t>
            </a:r>
          </a:p>
          <a:p>
            <a:pPr marL="171450" indent="-171450">
              <a:buFont typeface="Wingdings" panose="05000000000000000000" pitchFamily="2" charset="2"/>
              <a:buChar char="Ø"/>
            </a:pPr>
            <a:r>
              <a:rPr lang="en-US" altLang="zh-CN" sz="1100" dirty="0"/>
              <a:t>SP-241165 CR Pack on TEI17 - Pack 4/5</a:t>
            </a:r>
          </a:p>
          <a:p>
            <a:pPr marL="171450" indent="-171450">
              <a:buFont typeface="Wingdings" panose="05000000000000000000" pitchFamily="2" charset="2"/>
              <a:buChar char="Ø"/>
            </a:pPr>
            <a:r>
              <a:rPr lang="en-US" altLang="zh-CN" sz="1100" dirty="0"/>
              <a:t>SP-241166 CR Pack on TEI17 - Pack 5/5</a:t>
            </a:r>
          </a:p>
          <a:p>
            <a:pPr marL="171450" indent="-171450">
              <a:buFont typeface="Wingdings" panose="05000000000000000000" pitchFamily="2" charset="2"/>
              <a:buChar char="Ø"/>
            </a:pPr>
            <a:r>
              <a:rPr lang="en-US" altLang="zh-CN" sz="1100" dirty="0"/>
              <a:t>SP-241167 CR Pack on TEI16 - Pack 1/4</a:t>
            </a:r>
          </a:p>
          <a:p>
            <a:pPr marL="171450" indent="-171450">
              <a:buFont typeface="Wingdings" panose="05000000000000000000" pitchFamily="2" charset="2"/>
              <a:buChar char="Ø"/>
            </a:pPr>
            <a:r>
              <a:rPr lang="en-US" altLang="zh-CN" sz="1100" dirty="0"/>
              <a:t>SP-241168 CR Pack on TEI16 - Pack 2/4</a:t>
            </a:r>
          </a:p>
          <a:p>
            <a:pPr marL="171450" indent="-171450">
              <a:buFont typeface="Wingdings" panose="05000000000000000000" pitchFamily="2" charset="2"/>
              <a:buChar char="Ø"/>
            </a:pPr>
            <a:r>
              <a:rPr lang="en-US" altLang="zh-CN" sz="1100" dirty="0"/>
              <a:t>SP-241169 CR Pack on TEI16 - Pack 3/4</a:t>
            </a:r>
          </a:p>
          <a:p>
            <a:pPr marL="171450" indent="-171450">
              <a:buFont typeface="Wingdings" panose="05000000000000000000" pitchFamily="2" charset="2"/>
              <a:buChar char="Ø"/>
            </a:pPr>
            <a:r>
              <a:rPr lang="en-US" altLang="zh-CN" sz="1100" dirty="0"/>
              <a:t>SP-241170 CR Pack on TEI16 - Pack 4/4</a:t>
            </a:r>
          </a:p>
          <a:p>
            <a:pPr marL="171450" indent="-171450">
              <a:buFont typeface="Wingdings" panose="05000000000000000000" pitchFamily="2" charset="2"/>
              <a:buChar char="Ø"/>
            </a:pPr>
            <a:r>
              <a:rPr lang="en-US" altLang="zh-CN" sz="1100" dirty="0"/>
              <a:t>SP-241171 CR Pack on TEI15 - Pack 1/2</a:t>
            </a:r>
          </a:p>
          <a:p>
            <a:pPr marL="171450" indent="-171450">
              <a:buFont typeface="Wingdings" panose="05000000000000000000" pitchFamily="2" charset="2"/>
              <a:buChar char="Ø"/>
            </a:pPr>
            <a:r>
              <a:rPr lang="en-US" altLang="zh-CN" sz="1100" dirty="0"/>
              <a:t>SP-241172 CR Pack on TEI15 - Pack 2/2</a:t>
            </a:r>
          </a:p>
          <a:p>
            <a:pPr marL="171450" indent="-171450">
              <a:buFont typeface="Wingdings" panose="05000000000000000000" pitchFamily="2" charset="2"/>
              <a:buChar char="Ø"/>
            </a:pPr>
            <a:r>
              <a:rPr lang="en-US" altLang="zh-CN" sz="1100" dirty="0"/>
              <a:t>SP-241173 CR Pack on TEI18 - Pack 1/2</a:t>
            </a:r>
          </a:p>
          <a:p>
            <a:pPr marL="171450" indent="-171450">
              <a:buFont typeface="Wingdings" panose="05000000000000000000" pitchFamily="2" charset="2"/>
              <a:buChar char="Ø"/>
            </a:pPr>
            <a:r>
              <a:rPr lang="en-US" altLang="zh-CN" sz="1100" dirty="0"/>
              <a:t>SP-241174 CR Pack on TEI18 - Pack 2/2</a:t>
            </a:r>
          </a:p>
          <a:p>
            <a:pPr marL="171450" indent="-171450">
              <a:buFont typeface="Wingdings" panose="05000000000000000000" pitchFamily="2" charset="2"/>
              <a:buChar char="Ø"/>
            </a:pPr>
            <a:r>
              <a:rPr lang="en-US" altLang="zh-CN" sz="1100" dirty="0"/>
              <a:t>SP-241177 CR Pack on TEI11</a:t>
            </a:r>
          </a:p>
          <a:p>
            <a:pPr marL="171450" indent="-171450">
              <a:buFont typeface="Wingdings" panose="05000000000000000000" pitchFamily="2" charset="2"/>
              <a:buChar char="Ø"/>
            </a:pPr>
            <a:r>
              <a:rPr lang="en-US" altLang="zh-CN" sz="1100" dirty="0"/>
              <a:t>SP-241178 CR Pack on PM_KPI_5G_Ph3</a:t>
            </a:r>
          </a:p>
          <a:p>
            <a:pPr marL="171450" indent="-171450">
              <a:buFont typeface="Wingdings" panose="05000000000000000000" pitchFamily="2" charset="2"/>
              <a:buChar char="Ø"/>
            </a:pPr>
            <a:r>
              <a:rPr lang="en-US" altLang="zh-CN" sz="1100" dirty="0"/>
              <a:t>SP-241179 CR Pack on </a:t>
            </a:r>
            <a:r>
              <a:rPr lang="en-US" altLang="zh-CN" sz="1100" dirty="0" err="1"/>
              <a:t>eSBMA</a:t>
            </a:r>
            <a:endParaRPr lang="en-US" altLang="zh-CN" sz="1100" dirty="0"/>
          </a:p>
          <a:p>
            <a:pPr marL="171450" indent="-171450">
              <a:buFont typeface="Wingdings" panose="05000000000000000000" pitchFamily="2" charset="2"/>
              <a:buChar char="Ø"/>
            </a:pPr>
            <a:r>
              <a:rPr lang="en-US" altLang="zh-CN" sz="1100" dirty="0"/>
              <a:t>SP-241181 CR Pack on AIML_MGT</a:t>
            </a:r>
          </a:p>
          <a:p>
            <a:pPr marL="171450" indent="-171450">
              <a:buFont typeface="Wingdings" panose="05000000000000000000" pitchFamily="2" charset="2"/>
              <a:buChar char="Ø"/>
            </a:pPr>
            <a:r>
              <a:rPr lang="en-US" altLang="zh-CN" sz="1100" dirty="0"/>
              <a:t>SP-241186 CR Pack on IDMS_MN_ph2</a:t>
            </a:r>
          </a:p>
          <a:p>
            <a:pPr marL="171450" indent="-171450">
              <a:buFont typeface="Wingdings" panose="05000000000000000000" pitchFamily="2" charset="2"/>
              <a:buChar char="Ø"/>
            </a:pPr>
            <a:r>
              <a:rPr lang="en-US" altLang="zh-CN" sz="1100" dirty="0"/>
              <a:t>SP-241187 CR Pack on </a:t>
            </a:r>
            <a:r>
              <a:rPr lang="en-US" altLang="zh-CN" sz="1100" dirty="0" err="1"/>
              <a:t>eECM</a:t>
            </a:r>
            <a:endParaRPr lang="en-US" altLang="zh-CN" sz="1100" dirty="0"/>
          </a:p>
          <a:p>
            <a:pPr marL="171450" indent="-171450">
              <a:buFont typeface="Wingdings" panose="05000000000000000000" pitchFamily="2" charset="2"/>
              <a:buChar char="Ø"/>
            </a:pPr>
            <a:r>
              <a:rPr lang="en-US" altLang="zh-CN" sz="1100" dirty="0"/>
              <a:t>SP-241190 CR Pack on </a:t>
            </a:r>
            <a:r>
              <a:rPr lang="en-US" altLang="zh-CN" sz="1100" dirty="0" err="1"/>
              <a:t>eNETSLICE_PRO</a:t>
            </a:r>
            <a:endParaRPr lang="en-US" altLang="zh-CN" sz="1100" dirty="0"/>
          </a:p>
          <a:p>
            <a:pPr marL="171450" indent="-171450">
              <a:buFont typeface="Wingdings" panose="05000000000000000000" pitchFamily="2" charset="2"/>
              <a:buChar char="Ø"/>
            </a:pPr>
            <a:r>
              <a:rPr lang="en-US" altLang="zh-CN" sz="1100" dirty="0"/>
              <a:t>SP-241191 CR Pack on 5GLAN_CH</a:t>
            </a:r>
          </a:p>
          <a:p>
            <a:pPr marL="171450" indent="-171450">
              <a:buFont typeface="Wingdings" panose="05000000000000000000" pitchFamily="2" charset="2"/>
              <a:buChar char="Ø"/>
            </a:pPr>
            <a:r>
              <a:rPr lang="en-US" altLang="zh-CN" sz="1100" dirty="0"/>
              <a:t>SP-241192 CR Pack on CHRACHF</a:t>
            </a:r>
          </a:p>
          <a:p>
            <a:pPr marL="171450" indent="-171450">
              <a:buFont typeface="Wingdings" panose="05000000000000000000" pitchFamily="2" charset="2"/>
              <a:buChar char="Ø"/>
            </a:pPr>
            <a:r>
              <a:rPr lang="en-US" altLang="zh-CN" sz="1100" dirty="0"/>
              <a:t>SP-241193 CR Pack on TEI17_NIESGU</a:t>
            </a:r>
          </a:p>
          <a:p>
            <a:pPr marL="171450" indent="-171450">
              <a:buFont typeface="Wingdings" panose="05000000000000000000" pitchFamily="2" charset="2"/>
              <a:buChar char="Ø"/>
            </a:pPr>
            <a:r>
              <a:rPr lang="en-US" altLang="zh-CN" sz="1100" dirty="0"/>
              <a:t>SP-241194 CR Pack on </a:t>
            </a:r>
            <a:r>
              <a:rPr lang="en-US" altLang="zh-CN" sz="1100" dirty="0" err="1"/>
              <a:t>eQoE</a:t>
            </a:r>
            <a:endParaRPr lang="en-US" altLang="zh-CN" sz="1100" dirty="0"/>
          </a:p>
          <a:p>
            <a:pPr marL="171450" indent="-171450">
              <a:buFont typeface="Wingdings" panose="05000000000000000000" pitchFamily="2" charset="2"/>
              <a:buChar char="Ø"/>
            </a:pPr>
            <a:r>
              <a:rPr lang="en-US" altLang="zh-CN" sz="1100" dirty="0"/>
              <a:t>SP-241195 CR Pack on AdNRM_ph2</a:t>
            </a:r>
          </a:p>
          <a:p>
            <a:pPr marL="171450" indent="-171450">
              <a:buFont typeface="Wingdings" panose="05000000000000000000" pitchFamily="2" charset="2"/>
              <a:buChar char="Ø"/>
            </a:pPr>
            <a:r>
              <a:rPr lang="en-US" altLang="zh-CN" sz="1100" dirty="0"/>
              <a:t>SP-241196 CR Pack on OAM_NTN</a:t>
            </a:r>
          </a:p>
          <a:p>
            <a:pPr marL="171450" indent="-171450">
              <a:buFont typeface="Wingdings" panose="05000000000000000000" pitchFamily="2" charset="2"/>
              <a:buChar char="Ø"/>
            </a:pPr>
            <a:r>
              <a:rPr lang="en-US" altLang="zh-CN" sz="1100" dirty="0"/>
              <a:t>SP-241197 CR Pack on FS_AIML_MGMT</a:t>
            </a:r>
          </a:p>
          <a:p>
            <a:pPr marL="171450" indent="-171450">
              <a:buFont typeface="Wingdings" panose="05000000000000000000" pitchFamily="2" charset="2"/>
              <a:buChar char="Ø"/>
            </a:pPr>
            <a:r>
              <a:rPr lang="en-US" altLang="zh-CN" sz="1100" dirty="0"/>
              <a:t>SP-241198 CR Pack on RANSC</a:t>
            </a:r>
          </a:p>
          <a:p>
            <a:pPr marL="171450" indent="-171450">
              <a:buFont typeface="Wingdings" panose="05000000000000000000" pitchFamily="2" charset="2"/>
              <a:buChar char="Ø"/>
            </a:pPr>
            <a:r>
              <a:rPr lang="en-US" altLang="zh-CN" sz="1100" dirty="0"/>
              <a:t>SP-241199 CR Pack on 5GSATB_OAM</a:t>
            </a:r>
          </a:p>
        </p:txBody>
      </p:sp>
    </p:spTree>
    <p:extLst>
      <p:ext uri="{BB962C8B-B14F-4D97-AF65-F5344CB8AC3E}">
        <p14:creationId xmlns:p14="http://schemas.microsoft.com/office/powerpoint/2010/main" val="18414443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p:cNvSpPr>
          <p:nvPr>
            <p:ph type="title"/>
          </p:nvPr>
        </p:nvSpPr>
        <p:spPr/>
        <p:txBody>
          <a:bodyPr rtlCol="0">
            <a:normAutofit/>
          </a:bodyPr>
          <a:lstStyle/>
          <a:p>
            <a:pPr eaLnBrk="1" hangingPunct="1">
              <a:defRPr/>
            </a:pPr>
            <a:r>
              <a:rPr lang="en-US" dirty="0">
                <a:effectLst>
                  <a:outerShdw blurRad="38100" dist="38100" dir="2700000" algn="tl">
                    <a:srgbClr val="C0C0C0"/>
                  </a:outerShdw>
                </a:effectLst>
              </a:rPr>
              <a:t>Contents</a:t>
            </a:r>
          </a:p>
        </p:txBody>
      </p:sp>
      <p:sp>
        <p:nvSpPr>
          <p:cNvPr id="57347" name="Rectangle 3"/>
          <p:cNvSpPr>
            <a:spLocks noGrp="1"/>
          </p:cNvSpPr>
          <p:nvPr>
            <p:ph type="body" idx="1"/>
          </p:nvPr>
        </p:nvSpPr>
        <p:spPr>
          <a:xfrm>
            <a:off x="1981200" y="1409701"/>
            <a:ext cx="8229600" cy="4826976"/>
          </a:xfrm>
        </p:spPr>
        <p:txBody>
          <a:bodyPr/>
          <a:lstStyle/>
          <a:p>
            <a:pPr eaLnBrk="1" hangingPunct="1">
              <a:defRPr/>
            </a:pPr>
            <a:r>
              <a:rPr lang="en-GB" sz="2400" dirty="0"/>
              <a:t>General aspects of SA5</a:t>
            </a:r>
          </a:p>
          <a:p>
            <a:pPr eaLnBrk="1" hangingPunct="1">
              <a:defRPr/>
            </a:pPr>
            <a:r>
              <a:rPr lang="en-GB" sz="2400" dirty="0"/>
              <a:t>SA5 </a:t>
            </a:r>
            <a:r>
              <a:rPr lang="en-GB" altLang="zh-CN" sz="2400" dirty="0"/>
              <a:t>overall progress since SA#104</a:t>
            </a:r>
          </a:p>
          <a:p>
            <a:pPr eaLnBrk="1" hangingPunct="1">
              <a:defRPr/>
            </a:pPr>
            <a:r>
              <a:rPr lang="en-GB" altLang="zh-CN" sz="2400" dirty="0"/>
              <a:t>Management Feature relations with other WGs</a:t>
            </a:r>
          </a:p>
          <a:p>
            <a:pPr eaLnBrk="1" hangingPunct="1">
              <a:defRPr/>
            </a:pPr>
            <a:r>
              <a:rPr lang="en-GB" altLang="zh-CN" sz="2400" dirty="0"/>
              <a:t>CH SWG discussion</a:t>
            </a:r>
          </a:p>
          <a:p>
            <a:pPr eaLnBrk="1" hangingPunct="1">
              <a:defRPr/>
            </a:pPr>
            <a:r>
              <a:rPr lang="en-GB" sz="2400" dirty="0"/>
              <a:t>Management and Orchestration  </a:t>
            </a:r>
          </a:p>
          <a:p>
            <a:pPr eaLnBrk="1" hangingPunct="1">
              <a:defRPr/>
            </a:pPr>
            <a:r>
              <a:rPr lang="en-GB" sz="2400" dirty="0"/>
              <a:t>Charging</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52F67-58EF-48F1-908C-7766662891EE}"/>
              </a:ext>
            </a:extLst>
          </p:cNvPr>
          <p:cNvSpPr>
            <a:spLocks noGrp="1"/>
          </p:cNvSpPr>
          <p:nvPr>
            <p:ph type="title"/>
          </p:nvPr>
        </p:nvSpPr>
        <p:spPr>
          <a:xfrm>
            <a:off x="1161346" y="2286000"/>
            <a:ext cx="9102725" cy="1143000"/>
          </a:xfrm>
        </p:spPr>
        <p:txBody>
          <a:bodyPr/>
          <a:lstStyle/>
          <a:p>
            <a:r>
              <a:rPr lang="en-US" altLang="zh-CN" sz="4400" b="1" dirty="0"/>
              <a:t>TU planning</a:t>
            </a:r>
            <a:endParaRPr lang="zh-CN" altLang="en-US" dirty="0"/>
          </a:p>
        </p:txBody>
      </p:sp>
      <p:sp>
        <p:nvSpPr>
          <p:cNvPr id="3" name="TextBox 2">
            <a:extLst>
              <a:ext uri="{FF2B5EF4-FFF2-40B4-BE49-F238E27FC236}">
                <a16:creationId xmlns:a16="http://schemas.microsoft.com/office/drawing/2014/main" id="{859B9897-BBA7-4262-AB9B-1BA93B113091}"/>
              </a:ext>
            </a:extLst>
          </p:cNvPr>
          <p:cNvSpPr txBox="1"/>
          <p:nvPr/>
        </p:nvSpPr>
        <p:spPr>
          <a:xfrm>
            <a:off x="4035552" y="4169664"/>
            <a:ext cx="3535135" cy="292388"/>
          </a:xfrm>
          <a:prstGeom prst="rect">
            <a:avLst/>
          </a:prstGeom>
          <a:noFill/>
        </p:spPr>
        <p:txBody>
          <a:bodyPr wrap="none" rtlCol="0">
            <a:spAutoFit/>
          </a:bodyPr>
          <a:lstStyle/>
          <a:p>
            <a:r>
              <a:rPr lang="en-US" altLang="zh-CN" dirty="0"/>
              <a:t>Latest TU planning is captured in S5-243215 </a:t>
            </a:r>
            <a:endParaRPr lang="zh-CN" altLang="en-US" dirty="0"/>
          </a:p>
        </p:txBody>
      </p:sp>
    </p:spTree>
    <p:extLst>
      <p:ext uri="{BB962C8B-B14F-4D97-AF65-F5344CB8AC3E}">
        <p14:creationId xmlns:p14="http://schemas.microsoft.com/office/powerpoint/2010/main" val="58787320"/>
      </p:ext>
    </p:extLst>
  </p:cSld>
  <p:clrMapOvr>
    <a:masterClrMapping/>
  </p:clrMapOvr>
  <p:transition spd="slow"/>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F22EAC7-33FE-46C7-93AF-9B09E2C21BEA}"/>
              </a:ext>
            </a:extLst>
          </p:cNvPr>
          <p:cNvSpPr>
            <a:spLocks noGrp="1"/>
          </p:cNvSpPr>
          <p:nvPr>
            <p:ph type="title"/>
          </p:nvPr>
        </p:nvSpPr>
        <p:spPr>
          <a:xfrm>
            <a:off x="678421" y="309964"/>
            <a:ext cx="8388350" cy="93472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de-DE" altLang="de-DE" sz="4000" dirty="0"/>
              <a:t>SA5 calendar with OAM TU (one track) </a:t>
            </a:r>
          </a:p>
        </p:txBody>
      </p:sp>
      <p:graphicFrame>
        <p:nvGraphicFramePr>
          <p:cNvPr id="5" name="Table 4">
            <a:extLst>
              <a:ext uri="{FF2B5EF4-FFF2-40B4-BE49-F238E27FC236}">
                <a16:creationId xmlns:a16="http://schemas.microsoft.com/office/drawing/2014/main" id="{7EFDD739-EAD3-45DA-BDFC-A6C6D71CEC5A}"/>
              </a:ext>
            </a:extLst>
          </p:cNvPr>
          <p:cNvGraphicFramePr>
            <a:graphicFrameLocks noGrp="1"/>
          </p:cNvGraphicFramePr>
          <p:nvPr/>
        </p:nvGraphicFramePr>
        <p:xfrm>
          <a:off x="1421176" y="1465829"/>
          <a:ext cx="8388351" cy="4669989"/>
        </p:xfrm>
        <a:graphic>
          <a:graphicData uri="http://schemas.openxmlformats.org/drawingml/2006/table">
            <a:tbl>
              <a:tblPr firstRow="1" firstCol="1" bandRow="1"/>
              <a:tblGrid>
                <a:gridCol w="1009726">
                  <a:extLst>
                    <a:ext uri="{9D8B030D-6E8A-4147-A177-3AD203B41FA5}">
                      <a16:colId xmlns:a16="http://schemas.microsoft.com/office/drawing/2014/main" val="453583115"/>
                    </a:ext>
                  </a:extLst>
                </a:gridCol>
                <a:gridCol w="1458291">
                  <a:extLst>
                    <a:ext uri="{9D8B030D-6E8A-4147-A177-3AD203B41FA5}">
                      <a16:colId xmlns:a16="http://schemas.microsoft.com/office/drawing/2014/main" val="560376874"/>
                    </a:ext>
                  </a:extLst>
                </a:gridCol>
                <a:gridCol w="1458291">
                  <a:extLst>
                    <a:ext uri="{9D8B030D-6E8A-4147-A177-3AD203B41FA5}">
                      <a16:colId xmlns:a16="http://schemas.microsoft.com/office/drawing/2014/main" val="309222227"/>
                    </a:ext>
                  </a:extLst>
                </a:gridCol>
                <a:gridCol w="1458291">
                  <a:extLst>
                    <a:ext uri="{9D8B030D-6E8A-4147-A177-3AD203B41FA5}">
                      <a16:colId xmlns:a16="http://schemas.microsoft.com/office/drawing/2014/main" val="2041094273"/>
                    </a:ext>
                  </a:extLst>
                </a:gridCol>
                <a:gridCol w="1544856">
                  <a:extLst>
                    <a:ext uri="{9D8B030D-6E8A-4147-A177-3AD203B41FA5}">
                      <a16:colId xmlns:a16="http://schemas.microsoft.com/office/drawing/2014/main" val="1996662489"/>
                    </a:ext>
                  </a:extLst>
                </a:gridCol>
                <a:gridCol w="1458896">
                  <a:extLst>
                    <a:ext uri="{9D8B030D-6E8A-4147-A177-3AD203B41FA5}">
                      <a16:colId xmlns:a16="http://schemas.microsoft.com/office/drawing/2014/main" val="1593344267"/>
                    </a:ext>
                  </a:extLst>
                </a:gridCol>
              </a:tblGrid>
              <a:tr h="534223">
                <a:tc>
                  <a:txBody>
                    <a:bodyPr/>
                    <a:lstStyle/>
                    <a:p>
                      <a:pPr marL="0" marR="0" algn="ctr">
                        <a:lnSpc>
                          <a:spcPct val="107000"/>
                        </a:lnSpc>
                        <a:spcBef>
                          <a:spcPts val="0"/>
                        </a:spcBef>
                        <a:spcAft>
                          <a:spcPts val="0"/>
                        </a:spcAft>
                      </a:pPr>
                      <a:r>
                        <a:rPr lang="en-GB"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Time</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B0F0"/>
                    </a:solidFill>
                  </a:tcPr>
                </a:tc>
                <a:tc>
                  <a:txBody>
                    <a:bodyPr/>
                    <a:lstStyle/>
                    <a:p>
                      <a:pPr marL="0" marR="0" algn="ctr">
                        <a:lnSpc>
                          <a:spcPct val="107000"/>
                        </a:lnSpc>
                        <a:spcBef>
                          <a:spcPts val="0"/>
                        </a:spcBef>
                        <a:spcAft>
                          <a:spcPts val="0"/>
                        </a:spcAft>
                      </a:pPr>
                      <a:r>
                        <a:rPr lang="en-US"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Monday</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B0F0"/>
                    </a:solidFill>
                  </a:tcPr>
                </a:tc>
                <a:tc>
                  <a:txBody>
                    <a:bodyPr/>
                    <a:lstStyle/>
                    <a:p>
                      <a:pPr marL="0" marR="0" algn="ctr">
                        <a:lnSpc>
                          <a:spcPct val="107000"/>
                        </a:lnSpc>
                        <a:spcBef>
                          <a:spcPts val="0"/>
                        </a:spcBef>
                        <a:spcAft>
                          <a:spcPts val="0"/>
                        </a:spcAft>
                      </a:pPr>
                      <a:r>
                        <a:rPr lang="en-US"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Tuesday</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B0F0"/>
                    </a:solidFill>
                  </a:tcPr>
                </a:tc>
                <a:tc>
                  <a:txBody>
                    <a:bodyPr/>
                    <a:lstStyle/>
                    <a:p>
                      <a:pPr marL="0" marR="0" algn="ctr">
                        <a:lnSpc>
                          <a:spcPct val="107000"/>
                        </a:lnSpc>
                        <a:spcBef>
                          <a:spcPts val="0"/>
                        </a:spcBef>
                        <a:spcAft>
                          <a:spcPts val="0"/>
                        </a:spcAft>
                      </a:pPr>
                      <a:r>
                        <a:rPr lang="en-US"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Wednesday</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B0F0"/>
                    </a:solidFill>
                  </a:tcPr>
                </a:tc>
                <a:tc>
                  <a:txBody>
                    <a:bodyPr/>
                    <a:lstStyle/>
                    <a:p>
                      <a:pPr marL="0" marR="0" algn="ctr">
                        <a:lnSpc>
                          <a:spcPct val="107000"/>
                        </a:lnSpc>
                        <a:spcBef>
                          <a:spcPts val="0"/>
                        </a:spcBef>
                        <a:spcAft>
                          <a:spcPts val="0"/>
                        </a:spcAft>
                      </a:pPr>
                      <a:r>
                        <a:rPr lang="en-US"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Thursday</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B0F0"/>
                    </a:solidFill>
                  </a:tcPr>
                </a:tc>
                <a:tc>
                  <a:txBody>
                    <a:bodyPr/>
                    <a:lstStyle/>
                    <a:p>
                      <a:pPr marL="0" marR="0" algn="ctr">
                        <a:lnSpc>
                          <a:spcPct val="107000"/>
                        </a:lnSpc>
                        <a:spcBef>
                          <a:spcPts val="0"/>
                        </a:spcBef>
                        <a:spcAft>
                          <a:spcPts val="0"/>
                        </a:spcAft>
                      </a:pPr>
                      <a:r>
                        <a:rPr lang="en-US"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Friday</a:t>
                      </a:r>
                    </a:p>
                    <a:p>
                      <a:pPr marL="0" marR="0" algn="ctr">
                        <a:lnSpc>
                          <a:spcPct val="107000"/>
                        </a:lnSpc>
                        <a:spcBef>
                          <a:spcPts val="0"/>
                        </a:spcBef>
                        <a:spcAft>
                          <a:spcPts val="0"/>
                        </a:spcAft>
                      </a:pPr>
                      <a:r>
                        <a:rPr lang="en-US"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a:t>
                      </a:r>
                      <a:r>
                        <a:rPr lang="en-US" sz="1000" b="1" dirty="0">
                          <a:solidFill>
                            <a:srgbClr val="000000"/>
                          </a:solidFill>
                          <a:effectLst/>
                          <a:highlight>
                            <a:srgbClr val="FFFF00"/>
                          </a:highlight>
                          <a:latin typeface="Arial" panose="020B0604020202020204" pitchFamily="34" charset="0"/>
                          <a:ea typeface="Batang" panose="02030600000101010101" pitchFamily="18" charset="-127"/>
                          <a:cs typeface="Times New Roman" panose="02020603050405020304" pitchFamily="18" charset="0"/>
                        </a:rPr>
                        <a:t>Closing plenary</a:t>
                      </a:r>
                      <a:r>
                        <a:rPr lang="en-US"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B0F0"/>
                    </a:solidFill>
                  </a:tcPr>
                </a:tc>
                <a:extLst>
                  <a:ext uri="{0D108BD9-81ED-4DB2-BD59-A6C34878D82A}">
                    <a16:rowId xmlns:a16="http://schemas.microsoft.com/office/drawing/2014/main" val="2265014564"/>
                  </a:ext>
                </a:extLst>
              </a:tr>
              <a:tr h="502498">
                <a:tc>
                  <a:txBody>
                    <a:bodyPr/>
                    <a:lstStyle/>
                    <a:p>
                      <a:pPr marL="0" marR="0" algn="l">
                        <a:lnSpc>
                          <a:spcPct val="107000"/>
                        </a:lnSpc>
                        <a:spcBef>
                          <a:spcPts val="0"/>
                        </a:spcBef>
                        <a:spcAft>
                          <a:spcPts val="0"/>
                        </a:spcAft>
                      </a:pPr>
                      <a:r>
                        <a:rPr lang="en-US" altLang="zh-CN" sz="1000" b="1" dirty="0">
                          <a:effectLst/>
                          <a:latin typeface="Arial" panose="020B0604020202020204" pitchFamily="34" charset="0"/>
                          <a:ea typeface="Batang" panose="02030600000101010101" pitchFamily="18" charset="-127"/>
                          <a:cs typeface="Times New Roman" panose="02020603050405020304" pitchFamily="18" charset="0"/>
                        </a:rPr>
                        <a:t>Q0</a:t>
                      </a:r>
                    </a:p>
                    <a:p>
                      <a:pPr marL="0" marR="0" algn="l">
                        <a:lnSpc>
                          <a:spcPct val="107000"/>
                        </a:lnSpc>
                        <a:spcBef>
                          <a:spcPts val="0"/>
                        </a:spcBef>
                        <a:spcAft>
                          <a:spcPts val="0"/>
                        </a:spcAft>
                      </a:pPr>
                      <a:r>
                        <a:rPr lang="en-US" sz="1000" i="1" dirty="0">
                          <a:effectLst/>
                          <a:latin typeface="Arial" panose="020B0604020202020204" pitchFamily="34" charset="0"/>
                          <a:ea typeface="Batang" panose="02030600000101010101" pitchFamily="18" charset="-127"/>
                          <a:cs typeface="Times New Roman" panose="02020603050405020304" pitchFamily="18" charset="0"/>
                        </a:rPr>
                        <a:t>(If needed)</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lnSpc>
                          <a:spcPct val="107000"/>
                        </a:lnSpc>
                        <a:spcBef>
                          <a:spcPts val="0"/>
                        </a:spcBef>
                        <a:spcAft>
                          <a:spcPts val="0"/>
                        </a:spcAft>
                      </a:pPr>
                      <a:r>
                        <a:rPr lang="en-US" sz="1100" dirty="0">
                          <a:effectLst/>
                          <a:latin typeface="Arial" panose="020B0604020202020204" pitchFamily="34" charset="0"/>
                          <a:ea typeface="Batang" panose="02030600000101010101" pitchFamily="18" charset="-127"/>
                          <a:cs typeface="Times New Roman" panose="02020603050405020304" pitchFamily="18" charset="0"/>
                        </a:rPr>
                        <a:t> </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800" dirty="0">
                          <a:effectLst/>
                          <a:latin typeface="Arial" panose="020B0604020202020204" pitchFamily="34" charset="0"/>
                          <a:ea typeface="Batang" panose="02030600000101010101" pitchFamily="18" charset="-127"/>
                          <a:cs typeface="Arial" panose="020B0604020202020204" pitchFamily="34" charset="0"/>
                        </a:rPr>
                        <a:t> Breakout (opt.)</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800" dirty="0">
                          <a:effectLst/>
                          <a:latin typeface="Arial" panose="020B0604020202020204" pitchFamily="34" charset="0"/>
                          <a:ea typeface="Batang" panose="02030600000101010101" pitchFamily="18" charset="-127"/>
                          <a:cs typeface="Arial" panose="020B0604020202020204" pitchFamily="34" charset="0"/>
                        </a:rPr>
                        <a:t>Breakout (opt.)</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dirty="0">
                          <a:effectLst/>
                          <a:latin typeface="Arial" panose="020B0604020202020204" pitchFamily="34" charset="0"/>
                          <a:ea typeface="Batang" panose="02030600000101010101" pitchFamily="18" charset="-127"/>
                          <a:cs typeface="Times New Roman" panose="02020603050405020304" pitchFamily="18" charset="0"/>
                        </a:rPr>
                        <a:t> </a:t>
                      </a:r>
                      <a:r>
                        <a:rPr lang="en-US" sz="800" dirty="0">
                          <a:effectLst/>
                          <a:latin typeface="Arial" panose="020B0604020202020204" pitchFamily="34" charset="0"/>
                          <a:ea typeface="Batang" panose="02030600000101010101" pitchFamily="18" charset="-127"/>
                          <a:cs typeface="Arial" panose="020B0604020202020204" pitchFamily="34" charset="0"/>
                        </a:rPr>
                        <a:t>Breakout (opt.)</a:t>
                      </a:r>
                      <a:endParaRPr lang="en-US" sz="800" kern="1200" dirty="0">
                        <a:solidFill>
                          <a:schemeClr val="tx1"/>
                        </a:solidFill>
                        <a:effectLst/>
                        <a:latin typeface="Arial" panose="020B0604020202020204" pitchFamily="34" charset="0"/>
                        <a:ea typeface="Batang" panose="02030600000101010101" pitchFamily="18" charset="-127"/>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dirty="0">
                          <a:effectLst/>
                          <a:latin typeface="Arial" panose="020B0604020202020204" pitchFamily="34" charset="0"/>
                          <a:ea typeface="Batang" panose="02030600000101010101" pitchFamily="18" charset="-127"/>
                          <a:cs typeface="Times New Roman" panose="02020603050405020304" pitchFamily="18" charset="0"/>
                        </a:rPr>
                        <a:t> </a:t>
                      </a:r>
                      <a:r>
                        <a:rPr lang="en-US" sz="800" kern="1200" dirty="0">
                          <a:solidFill>
                            <a:schemeClr val="tx1"/>
                          </a:solidFill>
                          <a:effectLst/>
                          <a:latin typeface="Arial" panose="020B0604020202020204" pitchFamily="34" charset="0"/>
                          <a:ea typeface="+mn-ea"/>
                          <a:cs typeface="Arial" panose="020B0604020202020204" pitchFamily="34" charset="0"/>
                        </a:rPr>
                        <a:t>Closing plenary Start at 8:30am (may change depends on the host restriction)</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73313744"/>
                  </a:ext>
                </a:extLst>
              </a:tr>
              <a:tr h="568547">
                <a:tc>
                  <a:txBody>
                    <a:bodyPr/>
                    <a:lstStyle/>
                    <a:p>
                      <a:pPr marL="0" marR="0" algn="l">
                        <a:lnSpc>
                          <a:spcPct val="107000"/>
                        </a:lnSpc>
                        <a:spcBef>
                          <a:spcPts val="0"/>
                        </a:spcBef>
                        <a:spcAft>
                          <a:spcPts val="0"/>
                        </a:spcAft>
                      </a:pPr>
                      <a:r>
                        <a:rPr lang="en-GB" sz="1000" b="1" dirty="0">
                          <a:effectLst/>
                          <a:latin typeface="Arial" panose="020B0604020202020204" pitchFamily="34" charset="0"/>
                          <a:ea typeface="Batang" panose="02030600000101010101" pitchFamily="18" charset="-127"/>
                          <a:cs typeface="Times New Roman" panose="02020603050405020304" pitchFamily="18" charset="0"/>
                        </a:rPr>
                        <a:t>Q1 </a:t>
                      </a:r>
                    </a:p>
                    <a:p>
                      <a:pPr marL="0" marR="0" algn="l">
                        <a:lnSpc>
                          <a:spcPct val="107000"/>
                        </a:lnSpc>
                        <a:spcBef>
                          <a:spcPts val="0"/>
                        </a:spcBef>
                        <a:spcAft>
                          <a:spcPts val="0"/>
                        </a:spcAft>
                      </a:pPr>
                      <a:r>
                        <a:rPr lang="en-GB" sz="1000" b="1" dirty="0">
                          <a:effectLst/>
                          <a:latin typeface="Arial" panose="020B0604020202020204" pitchFamily="34" charset="0"/>
                          <a:ea typeface="Batang" panose="02030600000101010101" pitchFamily="18" charset="-127"/>
                          <a:cs typeface="Times New Roman" panose="02020603050405020304" pitchFamily="18" charset="0"/>
                        </a:rPr>
                        <a:t>(9:00 - 10:30)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800" dirty="0">
                          <a:effectLst/>
                          <a:highlight>
                            <a:srgbClr val="FFFF00"/>
                          </a:highlight>
                          <a:latin typeface="Arial" panose="020B0604020202020204" pitchFamily="34" charset="0"/>
                          <a:cs typeface="Arial" panose="020B0604020202020204" pitchFamily="34" charset="0"/>
                        </a:rPr>
                        <a:t>Plenary Session#1 (1TU)</a:t>
                      </a:r>
                    </a:p>
                    <a:p>
                      <a:pPr marL="0" marR="0" algn="ctr">
                        <a:lnSpc>
                          <a:spcPct val="107000"/>
                        </a:lnSpc>
                        <a:spcBef>
                          <a:spcPts val="0"/>
                        </a:spcBef>
                        <a:spcAft>
                          <a:spcPts val="0"/>
                        </a:spcAft>
                      </a:pPr>
                      <a:r>
                        <a:rPr lang="en-US" sz="800" dirty="0">
                          <a:effectLst/>
                          <a:highlight>
                            <a:srgbClr val="FFFF00"/>
                          </a:highlight>
                          <a:latin typeface="Arial" panose="020B0604020202020204" pitchFamily="34" charset="0"/>
                          <a:cs typeface="Arial" panose="020B0604020202020204" pitchFamily="34" charset="0"/>
                        </a:rPr>
                        <a:t>[Single Stream]</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800" dirty="0">
                          <a:effectLst/>
                          <a:latin typeface="Arial" panose="020B0604020202020204" pitchFamily="34" charset="0"/>
                          <a:cs typeface="Arial" panose="020B0604020202020204" pitchFamily="34" charset="0"/>
                        </a:rPr>
                        <a:t>Stream#1 (1TU)</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altLang="zh-CN" sz="800" kern="1200" dirty="0">
                          <a:solidFill>
                            <a:schemeClr val="tx1"/>
                          </a:solidFill>
                          <a:effectLst/>
                          <a:latin typeface="Arial" panose="020B0604020202020204" pitchFamily="34" charset="0"/>
                          <a:ea typeface="+mn-ea"/>
                          <a:cs typeface="Arial" panose="020B0604020202020204" pitchFamily="34" charset="0"/>
                        </a:rPr>
                        <a:t>Closing plenary </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49854894"/>
                  </a:ext>
                </a:extLst>
              </a:tr>
              <a:tr h="244241">
                <a:tc>
                  <a:txBody>
                    <a:bodyPr/>
                    <a:lstStyle/>
                    <a:p>
                      <a:pPr marL="0" marR="0" algn="l">
                        <a:lnSpc>
                          <a:spcPct val="107000"/>
                        </a:lnSpc>
                        <a:spcBef>
                          <a:spcPts val="0"/>
                        </a:spcBef>
                        <a:spcAft>
                          <a:spcPts val="0"/>
                        </a:spcAft>
                      </a:pPr>
                      <a:r>
                        <a:rPr lang="en-GB"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10:30 - 11:00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Morning Coffee 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Morning Coffee 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Morning Coffee 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a:solidFill>
                            <a:srgbClr val="000000"/>
                          </a:solidFill>
                          <a:effectLst/>
                          <a:latin typeface="Arial" panose="020B0604020202020204" pitchFamily="34" charset="0"/>
                          <a:ea typeface="Batang" panose="02030600000101010101" pitchFamily="18" charset="-127"/>
                          <a:cs typeface="Arial" panose="020B0604020202020204" pitchFamily="34" charset="0"/>
                        </a:rPr>
                        <a:t>Morning Coffee Break</a:t>
                      </a:r>
                      <a:endParaRPr lang="en-US" sz="80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Morning Coffee 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extLst>
                  <a:ext uri="{0D108BD9-81ED-4DB2-BD59-A6C34878D82A}">
                    <a16:rowId xmlns:a16="http://schemas.microsoft.com/office/drawing/2014/main" val="123593756"/>
                  </a:ext>
                </a:extLst>
              </a:tr>
              <a:tr h="358080">
                <a:tc>
                  <a:txBody>
                    <a:bodyPr/>
                    <a:lstStyle/>
                    <a:p>
                      <a:pPr marL="0" marR="0" algn="l">
                        <a:lnSpc>
                          <a:spcPct val="107000"/>
                        </a:lnSpc>
                        <a:spcBef>
                          <a:spcPts val="0"/>
                        </a:spcBef>
                        <a:spcAft>
                          <a:spcPts val="0"/>
                        </a:spcAft>
                      </a:pPr>
                      <a:r>
                        <a:rPr lang="en-GB" sz="1000" b="1" dirty="0">
                          <a:effectLst/>
                          <a:latin typeface="Arial" panose="020B0604020202020204" pitchFamily="34" charset="0"/>
                          <a:ea typeface="Batang" panose="02030600000101010101" pitchFamily="18" charset="-127"/>
                          <a:cs typeface="Times New Roman" panose="02020603050405020304" pitchFamily="18" charset="0"/>
                        </a:rPr>
                        <a:t>Q2 </a:t>
                      </a:r>
                    </a:p>
                    <a:p>
                      <a:pPr marL="0" marR="0" algn="l">
                        <a:lnSpc>
                          <a:spcPct val="107000"/>
                        </a:lnSpc>
                        <a:spcBef>
                          <a:spcPts val="0"/>
                        </a:spcBef>
                        <a:spcAft>
                          <a:spcPts val="0"/>
                        </a:spcAft>
                      </a:pPr>
                      <a:r>
                        <a:rPr lang="en-GB" sz="1000" b="1" dirty="0">
                          <a:effectLst/>
                          <a:latin typeface="Arial" panose="020B0604020202020204" pitchFamily="34" charset="0"/>
                          <a:ea typeface="Batang" panose="02030600000101010101" pitchFamily="18" charset="-127"/>
                          <a:cs typeface="Times New Roman" panose="02020603050405020304" pitchFamily="18" charset="0"/>
                        </a:rPr>
                        <a:t>(11:00 - 12:30)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800" dirty="0">
                          <a:effectLst/>
                          <a:latin typeface="Arial" panose="020B0604020202020204" pitchFamily="34" charset="0"/>
                          <a:cs typeface="Arial" panose="020B0604020202020204" pitchFamily="34" charset="0"/>
                        </a:rPr>
                        <a:t>Stream#1 (1TU)</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altLang="zh-CN" sz="800" kern="1200" dirty="0">
                          <a:solidFill>
                            <a:schemeClr val="tx1"/>
                          </a:solidFill>
                          <a:effectLst/>
                          <a:latin typeface="Arial" panose="020B0604020202020204" pitchFamily="34" charset="0"/>
                          <a:ea typeface="+mn-ea"/>
                          <a:cs typeface="Arial" panose="020B0604020202020204" pitchFamily="34" charset="0"/>
                        </a:rPr>
                        <a:t>Closing plenary </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5733211"/>
                  </a:ext>
                </a:extLst>
              </a:tr>
              <a:tr h="204384">
                <a:tc>
                  <a:txBody>
                    <a:bodyPr/>
                    <a:lstStyle/>
                    <a:p>
                      <a:pPr marL="0" marR="0" algn="l">
                        <a:lnSpc>
                          <a:spcPct val="107000"/>
                        </a:lnSpc>
                        <a:spcBef>
                          <a:spcPts val="0"/>
                        </a:spcBef>
                        <a:spcAft>
                          <a:spcPts val="0"/>
                        </a:spcAft>
                      </a:pPr>
                      <a:r>
                        <a:rPr lang="en-GB"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12:30 - 14:00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a:solidFill>
                            <a:srgbClr val="000000"/>
                          </a:solidFill>
                          <a:effectLst/>
                          <a:latin typeface="Arial" panose="020B0604020202020204" pitchFamily="34" charset="0"/>
                          <a:ea typeface="Batang" panose="02030600000101010101" pitchFamily="18" charset="-127"/>
                          <a:cs typeface="Arial" panose="020B0604020202020204" pitchFamily="34" charset="0"/>
                        </a:rPr>
                        <a:t>Lunch</a:t>
                      </a:r>
                      <a:endParaRPr lang="en-US" sz="80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a:solidFill>
                            <a:srgbClr val="000000"/>
                          </a:solidFill>
                          <a:effectLst/>
                          <a:latin typeface="Arial" panose="020B0604020202020204" pitchFamily="34" charset="0"/>
                          <a:ea typeface="Batang" panose="02030600000101010101" pitchFamily="18" charset="-127"/>
                          <a:cs typeface="Arial" panose="020B0604020202020204" pitchFamily="34" charset="0"/>
                        </a:rPr>
                        <a:t>Lunch</a:t>
                      </a:r>
                      <a:endParaRPr lang="en-US" sz="80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Lunch</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a:solidFill>
                            <a:srgbClr val="000000"/>
                          </a:solidFill>
                          <a:effectLst/>
                          <a:latin typeface="Arial" panose="020B0604020202020204" pitchFamily="34" charset="0"/>
                          <a:ea typeface="Batang" panose="02030600000101010101" pitchFamily="18" charset="-127"/>
                          <a:cs typeface="Arial" panose="020B0604020202020204" pitchFamily="34" charset="0"/>
                        </a:rPr>
                        <a:t>Lunch</a:t>
                      </a:r>
                      <a:endParaRPr lang="en-US" sz="80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a:solidFill>
                            <a:srgbClr val="000000"/>
                          </a:solidFill>
                          <a:effectLst/>
                          <a:latin typeface="Arial" panose="020B0604020202020204" pitchFamily="34" charset="0"/>
                          <a:ea typeface="Batang" panose="02030600000101010101" pitchFamily="18" charset="-127"/>
                          <a:cs typeface="Arial" panose="020B0604020202020204" pitchFamily="34" charset="0"/>
                        </a:rPr>
                        <a:t>Lunch</a:t>
                      </a:r>
                      <a:endParaRPr lang="en-US" sz="80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extLst>
                  <a:ext uri="{0D108BD9-81ED-4DB2-BD59-A6C34878D82A}">
                    <a16:rowId xmlns:a16="http://schemas.microsoft.com/office/drawing/2014/main" val="4227268007"/>
                  </a:ext>
                </a:extLst>
              </a:tr>
              <a:tr h="358080">
                <a:tc>
                  <a:txBody>
                    <a:bodyPr/>
                    <a:lstStyle/>
                    <a:p>
                      <a:pPr marL="0" marR="0" algn="l">
                        <a:lnSpc>
                          <a:spcPct val="107000"/>
                        </a:lnSpc>
                        <a:spcBef>
                          <a:spcPts val="0"/>
                        </a:spcBef>
                        <a:spcAft>
                          <a:spcPts val="0"/>
                        </a:spcAft>
                      </a:pPr>
                      <a:r>
                        <a:rPr lang="en-GB" sz="1000" b="1" dirty="0">
                          <a:effectLst/>
                          <a:latin typeface="Arial" panose="020B0604020202020204" pitchFamily="34" charset="0"/>
                          <a:ea typeface="Batang" panose="02030600000101010101" pitchFamily="18" charset="-127"/>
                          <a:cs typeface="Times New Roman" panose="02020603050405020304" pitchFamily="18" charset="0"/>
                        </a:rPr>
                        <a:t>Q3</a:t>
                      </a:r>
                    </a:p>
                    <a:p>
                      <a:pPr marL="0" marR="0" algn="l">
                        <a:lnSpc>
                          <a:spcPct val="107000"/>
                        </a:lnSpc>
                        <a:spcBef>
                          <a:spcPts val="0"/>
                        </a:spcBef>
                        <a:spcAft>
                          <a:spcPts val="0"/>
                        </a:spcAft>
                      </a:pPr>
                      <a:r>
                        <a:rPr lang="en-GB" sz="1000" b="1" dirty="0">
                          <a:effectLst/>
                          <a:latin typeface="Arial" panose="020B0604020202020204" pitchFamily="34" charset="0"/>
                          <a:ea typeface="Batang" panose="02030600000101010101" pitchFamily="18" charset="-127"/>
                          <a:cs typeface="Times New Roman" panose="02020603050405020304" pitchFamily="18" charset="0"/>
                        </a:rPr>
                        <a:t>(14:00 - 15:30)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800" dirty="0">
                          <a:effectLst/>
                          <a:latin typeface="Arial" panose="020B0604020202020204" pitchFamily="34" charset="0"/>
                          <a:cs typeface="Arial" panose="020B0604020202020204" pitchFamily="34" charset="0"/>
                        </a:rPr>
                        <a:t>Stream#1 (1TU)</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altLang="zh-CN" sz="800" kern="1200" dirty="0">
                          <a:solidFill>
                            <a:schemeClr val="tx1"/>
                          </a:solidFill>
                          <a:effectLst/>
                          <a:latin typeface="Arial" panose="020B0604020202020204" pitchFamily="34" charset="0"/>
                          <a:ea typeface="+mn-ea"/>
                          <a:cs typeface="Arial" panose="020B0604020202020204" pitchFamily="34" charset="0"/>
                        </a:rPr>
                        <a:t>Closing plenary </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82675116"/>
                  </a:ext>
                </a:extLst>
              </a:tr>
              <a:tr h="235265">
                <a:tc>
                  <a:txBody>
                    <a:bodyPr/>
                    <a:lstStyle/>
                    <a:p>
                      <a:pPr marL="0" marR="0" algn="l">
                        <a:lnSpc>
                          <a:spcPct val="107000"/>
                        </a:lnSpc>
                        <a:spcBef>
                          <a:spcPts val="0"/>
                        </a:spcBef>
                        <a:spcAft>
                          <a:spcPts val="0"/>
                        </a:spcAft>
                      </a:pPr>
                      <a:r>
                        <a:rPr lang="en-GB"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15:30 - 16:00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Afternoon Coffee 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Afternoon Coffee 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Afternoon Coffee 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Afternoon Coffee 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Afternoon Coffee 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extLst>
                  <a:ext uri="{0D108BD9-81ED-4DB2-BD59-A6C34878D82A}">
                    <a16:rowId xmlns:a16="http://schemas.microsoft.com/office/drawing/2014/main" val="3347987309"/>
                  </a:ext>
                </a:extLst>
              </a:tr>
              <a:tr h="494437">
                <a:tc>
                  <a:txBody>
                    <a:bodyPr/>
                    <a:lstStyle/>
                    <a:p>
                      <a:pPr marL="0" marR="0" algn="l">
                        <a:lnSpc>
                          <a:spcPct val="107000"/>
                        </a:lnSpc>
                        <a:spcBef>
                          <a:spcPts val="0"/>
                        </a:spcBef>
                        <a:spcAft>
                          <a:spcPts val="0"/>
                        </a:spcAft>
                      </a:pPr>
                      <a:r>
                        <a:rPr lang="en-GB" sz="1000" b="1" dirty="0">
                          <a:effectLst/>
                          <a:latin typeface="Arial" panose="020B0604020202020204" pitchFamily="34" charset="0"/>
                          <a:ea typeface="Batang" panose="02030600000101010101" pitchFamily="18" charset="-127"/>
                          <a:cs typeface="Times New Roman" panose="02020603050405020304" pitchFamily="18" charset="0"/>
                        </a:rPr>
                        <a:t>Q4</a:t>
                      </a:r>
                    </a:p>
                    <a:p>
                      <a:pPr marL="0" marR="0" algn="l">
                        <a:lnSpc>
                          <a:spcPct val="107000"/>
                        </a:lnSpc>
                        <a:spcBef>
                          <a:spcPts val="0"/>
                        </a:spcBef>
                        <a:spcAft>
                          <a:spcPts val="0"/>
                        </a:spcAft>
                      </a:pPr>
                      <a:r>
                        <a:rPr lang="en-GB" sz="1000" b="1" dirty="0">
                          <a:effectLst/>
                          <a:latin typeface="Arial" panose="020B0604020202020204" pitchFamily="34" charset="0"/>
                          <a:ea typeface="Batang" panose="02030600000101010101" pitchFamily="18" charset="-127"/>
                          <a:cs typeface="Times New Roman" panose="02020603050405020304" pitchFamily="18" charset="0"/>
                        </a:rPr>
                        <a:t>(16:00 - 17:30)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defTabSz="1219170" rtl="0" eaLnBrk="1" latinLnBrk="0" hangingPunct="1">
                        <a:lnSpc>
                          <a:spcPct val="107000"/>
                        </a:lnSpc>
                        <a:spcBef>
                          <a:spcPts val="0"/>
                        </a:spcBef>
                        <a:spcAft>
                          <a:spcPts val="0"/>
                        </a:spcAft>
                      </a:pPr>
                      <a:r>
                        <a:rPr lang="en-US" altLang="zh-CN" sz="800" i="1" dirty="0">
                          <a:effectLst/>
                          <a:highlight>
                            <a:srgbClr val="C1E442"/>
                          </a:highlight>
                          <a:latin typeface="Arial" panose="020B0604020202020204" pitchFamily="34" charset="0"/>
                          <a:ea typeface="Times New Roman" panose="02020603050405020304" pitchFamily="18" charset="0"/>
                          <a:cs typeface="Arial" panose="020B0604020202020204" pitchFamily="34" charset="0"/>
                        </a:rPr>
                        <a:t>Revision session</a:t>
                      </a:r>
                      <a:endParaRPr lang="en-US" sz="800" kern="1200" dirty="0">
                        <a:solidFill>
                          <a:schemeClr val="tx1"/>
                        </a:solidFill>
                        <a:effectLst/>
                        <a:highlight>
                          <a:srgbClr val="C1E442"/>
                        </a:highlight>
                        <a:latin typeface="Arial" panose="020B0604020202020204" pitchFamily="34" charset="0"/>
                        <a:ea typeface="+mn-ea"/>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altLang="zh-CN" sz="800" kern="1200" dirty="0">
                          <a:solidFill>
                            <a:schemeClr val="tx1"/>
                          </a:solidFill>
                          <a:effectLst/>
                          <a:latin typeface="Arial" panose="020B0604020202020204" pitchFamily="34" charset="0"/>
                          <a:ea typeface="+mn-ea"/>
                          <a:cs typeface="Arial" panose="020B0604020202020204" pitchFamily="34" charset="0"/>
                        </a:rPr>
                        <a:t>Closing plenary </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80856872"/>
                  </a:ext>
                </a:extLst>
              </a:tr>
              <a:tr h="240565">
                <a:tc>
                  <a:txBody>
                    <a:bodyPr/>
                    <a:lstStyle/>
                    <a:p>
                      <a:pPr marL="0" marR="0" algn="l">
                        <a:lnSpc>
                          <a:spcPct val="107000"/>
                        </a:lnSpc>
                        <a:spcBef>
                          <a:spcPts val="0"/>
                        </a:spcBef>
                        <a:spcAft>
                          <a:spcPts val="0"/>
                        </a:spcAft>
                      </a:pPr>
                      <a:r>
                        <a:rPr lang="en-GB"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17:30 - 17:40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4098725036"/>
                  </a:ext>
                </a:extLst>
              </a:tr>
              <a:tr h="553711">
                <a:tc>
                  <a:txBody>
                    <a:bodyPr/>
                    <a:lstStyle/>
                    <a:p>
                      <a:pPr marL="0" marR="0" algn="l">
                        <a:lnSpc>
                          <a:spcPct val="107000"/>
                        </a:lnSpc>
                        <a:spcBef>
                          <a:spcPts val="0"/>
                        </a:spcBef>
                        <a:spcAft>
                          <a:spcPts val="0"/>
                        </a:spcAft>
                      </a:pPr>
                      <a:r>
                        <a:rPr lang="en-US" sz="1000" b="1" dirty="0">
                          <a:effectLst/>
                          <a:latin typeface="Arial" panose="020B0604020202020204" pitchFamily="34" charset="0"/>
                          <a:ea typeface="Batang" panose="02030600000101010101" pitchFamily="18" charset="-127"/>
                          <a:cs typeface="Times New Roman" panose="02020603050405020304" pitchFamily="18" charset="0"/>
                        </a:rPr>
                        <a:t>Q5</a:t>
                      </a:r>
                    </a:p>
                    <a:p>
                      <a:pPr marL="0" marR="0" algn="l">
                        <a:lnSpc>
                          <a:spcPct val="107000"/>
                        </a:lnSpc>
                        <a:spcBef>
                          <a:spcPts val="0"/>
                        </a:spcBef>
                        <a:spcAft>
                          <a:spcPts val="0"/>
                        </a:spcAft>
                      </a:pPr>
                      <a:r>
                        <a:rPr lang="en-US" sz="1000" b="1" dirty="0">
                          <a:effectLst/>
                          <a:latin typeface="Arial" panose="020B0604020202020204" pitchFamily="34" charset="0"/>
                          <a:ea typeface="Batang" panose="02030600000101010101" pitchFamily="18" charset="-127"/>
                          <a:cs typeface="Times New Roman" panose="02020603050405020304" pitchFamily="18" charset="0"/>
                        </a:rPr>
                        <a:t>(17:40 – 19:10)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1219170" rtl="0" eaLnBrk="1" fontAlgn="auto" latinLnBrk="0" hangingPunct="1">
                        <a:lnSpc>
                          <a:spcPct val="107000"/>
                        </a:lnSpc>
                        <a:spcBef>
                          <a:spcPts val="0"/>
                        </a:spcBef>
                        <a:spcAft>
                          <a:spcPts val="0"/>
                        </a:spcAft>
                        <a:buClrTx/>
                        <a:buSzTx/>
                        <a:buFontTx/>
                        <a:buNone/>
                        <a:tabLst/>
                        <a:defRPr/>
                      </a:pPr>
                      <a:r>
                        <a:rPr lang="en-US" altLang="zh-CN" sz="800" i="1" dirty="0">
                          <a:effectLst/>
                          <a:highlight>
                            <a:srgbClr val="FFFF00"/>
                          </a:highlight>
                          <a:latin typeface="Arial" panose="020B0604020202020204" pitchFamily="34" charset="0"/>
                          <a:ea typeface="Times New Roman" panose="02020603050405020304" pitchFamily="18" charset="0"/>
                          <a:cs typeface="Arial" panose="020B0604020202020204" pitchFamily="34" charset="0"/>
                        </a:rPr>
                        <a:t>Stream#1 (0.5 TU) </a:t>
                      </a:r>
                    </a:p>
                    <a:p>
                      <a:pPr marL="0" marR="0" lvl="0" indent="0" algn="ctr" defTabSz="1219170" rtl="0" eaLnBrk="1" fontAlgn="auto" latinLnBrk="0" hangingPunct="1">
                        <a:lnSpc>
                          <a:spcPct val="107000"/>
                        </a:lnSpc>
                        <a:spcBef>
                          <a:spcPts val="0"/>
                        </a:spcBef>
                        <a:spcAft>
                          <a:spcPts val="0"/>
                        </a:spcAft>
                        <a:buClrTx/>
                        <a:buSzTx/>
                        <a:buFontTx/>
                        <a:buNone/>
                        <a:tabLst/>
                        <a:defRPr/>
                      </a:pPr>
                      <a:r>
                        <a:rPr lang="en-US" altLang="zh-CN" sz="800" i="1" dirty="0">
                          <a:effectLst/>
                          <a:latin typeface="Arial" panose="020B0604020202020204" pitchFamily="34" charset="0"/>
                          <a:ea typeface="Times New Roman" panose="02020603050405020304" pitchFamily="18" charset="0"/>
                          <a:cs typeface="Arial" panose="020B0604020202020204" pitchFamily="34" charset="0"/>
                        </a:rPr>
                        <a:t>Stop around 18:45</a:t>
                      </a:r>
                    </a:p>
                    <a:p>
                      <a:pPr marL="0" marR="0" lvl="0" indent="0" algn="ctr" defTabSz="1219170" rtl="0" eaLnBrk="1" fontAlgn="auto" latinLnBrk="0" hangingPunct="1">
                        <a:lnSpc>
                          <a:spcPct val="107000"/>
                        </a:lnSpc>
                        <a:spcBef>
                          <a:spcPts val="0"/>
                        </a:spcBef>
                        <a:spcAft>
                          <a:spcPts val="0"/>
                        </a:spcAft>
                        <a:buClrTx/>
                        <a:buSzTx/>
                        <a:buFontTx/>
                        <a:buNone/>
                        <a:tabLst/>
                        <a:defRPr/>
                      </a:pPr>
                      <a:r>
                        <a:rPr lang="en-US" altLang="zh-CN" sz="800" i="1" dirty="0">
                          <a:effectLst/>
                          <a:latin typeface="Arial" panose="020B0604020202020204" pitchFamily="34" charset="0"/>
                          <a:ea typeface="Times New Roman" panose="02020603050405020304" pitchFamily="18" charset="0"/>
                          <a:cs typeface="Arial" panose="020B0604020202020204" pitchFamily="34" charset="0"/>
                        </a:rPr>
                        <a:t>Social evening</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1219170" rtl="0" eaLnBrk="1" fontAlgn="auto" latinLnBrk="0" hangingPunct="1">
                        <a:lnSpc>
                          <a:spcPct val="107000"/>
                        </a:lnSpc>
                        <a:spcBef>
                          <a:spcPts val="0"/>
                        </a:spcBef>
                        <a:spcAft>
                          <a:spcPts val="0"/>
                        </a:spcAft>
                        <a:buClrTx/>
                        <a:buSzTx/>
                        <a:buFontTx/>
                        <a:buNone/>
                        <a:tabLst/>
                        <a:defRPr/>
                      </a:pPr>
                      <a:r>
                        <a:rPr lang="en-US" altLang="zh-CN" sz="800" dirty="0">
                          <a:effectLst/>
                          <a:latin typeface="Arial" panose="020B0604020202020204" pitchFamily="34" charset="0"/>
                          <a:cs typeface="Arial" panose="020B0604020202020204" pitchFamily="34" charset="0"/>
                        </a:rPr>
                        <a:t>Stream#1 (1TU)</a:t>
                      </a:r>
                      <a:endParaRPr lang="en-US" sz="800" dirty="0">
                        <a:effectLst/>
                        <a:latin typeface="Arial" panose="020B0604020202020204" pitchFamily="34"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GB" sz="800" dirty="0">
                          <a:effectLst/>
                          <a:latin typeface="Arial" panose="020B0604020202020204" pitchFamily="34" charset="0"/>
                          <a:ea typeface="Batang" panose="02030600000101010101" pitchFamily="18" charset="-127"/>
                          <a:cs typeface="Times New Roman" panose="02020603050405020304" pitchFamily="18" charset="0"/>
                        </a:rPr>
                        <a:t> </a:t>
                      </a:r>
                      <a:r>
                        <a:rPr lang="en-US" sz="800" i="1" dirty="0">
                          <a:effectLst/>
                          <a:highlight>
                            <a:srgbClr val="C1E442"/>
                          </a:highlight>
                          <a:latin typeface="Arial" panose="020B0604020202020204" pitchFamily="34" charset="0"/>
                          <a:ea typeface="Times New Roman" panose="02020603050405020304" pitchFamily="18" charset="0"/>
                          <a:cs typeface="Arial" panose="020B0604020202020204" pitchFamily="34" charset="0"/>
                        </a:rPr>
                        <a:t>Revision session</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GB" sz="800" dirty="0">
                          <a:effectLst/>
                          <a:latin typeface="Arial" panose="020B0604020202020204" pitchFamily="34" charset="0"/>
                          <a:ea typeface="Batang" panose="02030600000101010101" pitchFamily="18" charset="-127"/>
                          <a:cs typeface="Times New Roman" panose="02020603050405020304" pitchFamily="18" charset="0"/>
                        </a:rPr>
                        <a:t> </a:t>
                      </a:r>
                      <a:endParaRPr lang="en-US"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18523463"/>
                  </a:ext>
                </a:extLst>
              </a:tr>
            </a:tbl>
          </a:graphicData>
        </a:graphic>
      </p:graphicFrame>
      <p:sp>
        <p:nvSpPr>
          <p:cNvPr id="2" name="TextBox 1">
            <a:extLst>
              <a:ext uri="{FF2B5EF4-FFF2-40B4-BE49-F238E27FC236}">
                <a16:creationId xmlns:a16="http://schemas.microsoft.com/office/drawing/2014/main" id="{A3EE13C7-ECF6-4142-9722-E68BAA9493C3}"/>
              </a:ext>
            </a:extLst>
          </p:cNvPr>
          <p:cNvSpPr txBox="1"/>
          <p:nvPr/>
        </p:nvSpPr>
        <p:spPr>
          <a:xfrm>
            <a:off x="338915" y="1098490"/>
            <a:ext cx="9660017" cy="292388"/>
          </a:xfrm>
          <a:prstGeom prst="rect">
            <a:avLst/>
          </a:prstGeom>
          <a:noFill/>
        </p:spPr>
        <p:txBody>
          <a:bodyPr wrap="none" rtlCol="0">
            <a:spAutoFit/>
          </a:bodyPr>
          <a:lstStyle/>
          <a:p>
            <a:r>
              <a:rPr lang="en-US" altLang="zh-CN" b="1" dirty="0"/>
              <a:t>Assumption: Every day = 5 sessions (TUs),  total TU in 1 ordinary meeting (exclude closing plenary TUs) = 18.5 TUs</a:t>
            </a:r>
            <a:endParaRPr lang="zh-CN" altLang="en-US" b="1" dirty="0"/>
          </a:p>
        </p:txBody>
      </p:sp>
    </p:spTree>
    <p:extLst>
      <p:ext uri="{BB962C8B-B14F-4D97-AF65-F5344CB8AC3E}">
        <p14:creationId xmlns:p14="http://schemas.microsoft.com/office/powerpoint/2010/main" val="3023853238"/>
      </p:ext>
    </p:extLst>
  </p:cSld>
  <p:clrMapOvr>
    <a:masterClrMapping/>
  </p:clrMapOvr>
  <p:transition spd="slow"/>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03231D1A-BE03-427C-AFB2-5359FB9D067E}"/>
              </a:ext>
            </a:extLst>
          </p:cNvPr>
          <p:cNvSpPr>
            <a:spLocks noGrp="1"/>
          </p:cNvSpPr>
          <p:nvPr>
            <p:ph type="title"/>
          </p:nvPr>
        </p:nvSpPr>
        <p:spPr>
          <a:xfrm>
            <a:off x="488950" y="228600"/>
            <a:ext cx="7963850" cy="866775"/>
          </a:xfrm>
        </p:spPr>
        <p:txBody>
          <a:bodyPr/>
          <a:lstStyle/>
          <a:p>
            <a:r>
              <a:rPr lang="en-US" altLang="zh-CN" dirty="0"/>
              <a:t>Rel-19 </a:t>
            </a:r>
            <a:r>
              <a:rPr lang="en-US" dirty="0"/>
              <a:t>TU Budget for SA5 OAM</a:t>
            </a:r>
            <a:endParaRPr lang="en-SE" dirty="0"/>
          </a:p>
        </p:txBody>
      </p:sp>
      <p:sp>
        <p:nvSpPr>
          <p:cNvPr id="7" name="Content Placeholder 2">
            <a:extLst>
              <a:ext uri="{FF2B5EF4-FFF2-40B4-BE49-F238E27FC236}">
                <a16:creationId xmlns:a16="http://schemas.microsoft.com/office/drawing/2014/main" id="{F03F7F51-3836-462D-969C-2EB225EF7D21}"/>
              </a:ext>
            </a:extLst>
          </p:cNvPr>
          <p:cNvSpPr>
            <a:spLocks noGrp="1"/>
          </p:cNvSpPr>
          <p:nvPr>
            <p:ph idx="1"/>
          </p:nvPr>
        </p:nvSpPr>
        <p:spPr>
          <a:xfrm>
            <a:off x="488950" y="1297940"/>
            <a:ext cx="9322112" cy="4830763"/>
          </a:xfrm>
        </p:spPr>
        <p:txBody>
          <a:bodyPr/>
          <a:lstStyle/>
          <a:p>
            <a:r>
              <a:rPr lang="en-US" sz="2000" dirty="0"/>
              <a:t>Assumptions for SA5 OAM : </a:t>
            </a:r>
          </a:p>
          <a:p>
            <a:pPr lvl="1"/>
            <a:r>
              <a:rPr lang="en-US" sz="1600" dirty="0"/>
              <a:t>6 ordinary meeting per year. </a:t>
            </a:r>
          </a:p>
          <a:p>
            <a:pPr lvl="1"/>
            <a:r>
              <a:rPr lang="en-US" sz="1600" dirty="0">
                <a:solidFill>
                  <a:srgbClr val="FF0000"/>
                </a:solidFill>
              </a:rPr>
              <a:t>Rel-19 spans 21 months for SA5 (with early start of studies) = 10 meetings</a:t>
            </a:r>
          </a:p>
          <a:p>
            <a:pPr lvl="1"/>
            <a:r>
              <a:rPr lang="en-US" sz="1600" dirty="0"/>
              <a:t>1 Session = 1.5 hour time window </a:t>
            </a:r>
          </a:p>
          <a:p>
            <a:pPr lvl="1"/>
            <a:r>
              <a:rPr lang="en-US" sz="1600" dirty="0"/>
              <a:t>Max 5 sessions per meeting day</a:t>
            </a:r>
          </a:p>
          <a:p>
            <a:pPr lvl="1"/>
            <a:r>
              <a:rPr lang="en-US" sz="1600" dirty="0"/>
              <a:t>1 Stream = 1 TU (Time Unit)</a:t>
            </a:r>
          </a:p>
          <a:p>
            <a:pPr lvl="1"/>
            <a:r>
              <a:rPr lang="en-US" sz="1600" dirty="0"/>
              <a:t>1 TU is time (i.e., 1.5 hours) spent to discuss/handle technical contributions. </a:t>
            </a:r>
          </a:p>
          <a:p>
            <a:pPr lvl="1"/>
            <a:r>
              <a:rPr lang="en-US" sz="1600" dirty="0"/>
              <a:t>Revisions/Drafting/offline conference call are not counted for the TU estimates.</a:t>
            </a:r>
          </a:p>
          <a:p>
            <a:pPr lvl="1"/>
            <a:r>
              <a:rPr lang="en-US" sz="1600" dirty="0">
                <a:solidFill>
                  <a:srgbClr val="FF0000"/>
                </a:solidFill>
              </a:rPr>
              <a:t>OAM revision sessions normally planned to be in Thursday </a:t>
            </a:r>
            <a:r>
              <a:rPr lang="en-US" altLang="zh-CN" sz="1600" dirty="0">
                <a:solidFill>
                  <a:srgbClr val="FF0000"/>
                </a:solidFill>
              </a:rPr>
              <a:t>Q4 and </a:t>
            </a:r>
            <a:r>
              <a:rPr lang="en-US" sz="1600" dirty="0">
                <a:solidFill>
                  <a:srgbClr val="FF0000"/>
                </a:solidFill>
              </a:rPr>
              <a:t>Q5 (initial </a:t>
            </a:r>
            <a:r>
              <a:rPr lang="en-US" sz="1600" dirty="0" err="1">
                <a:solidFill>
                  <a:srgbClr val="FF0000"/>
                </a:solidFill>
              </a:rPr>
              <a:t>assump</a:t>
            </a:r>
            <a:r>
              <a:rPr lang="en-US" sz="1600" dirty="0">
                <a:solidFill>
                  <a:srgbClr val="FF0000"/>
                </a:solidFill>
              </a:rPr>
              <a:t>.)</a:t>
            </a:r>
          </a:p>
          <a:p>
            <a:pPr lvl="1"/>
            <a:r>
              <a:rPr lang="en-US" sz="1600" dirty="0">
                <a:solidFill>
                  <a:srgbClr val="FF0000"/>
                </a:solidFill>
              </a:rPr>
              <a:t>1 parallel (OAM) stream per session =&gt; 18.5 TUs per meeting (incl. 2 TUs as buffer) = 185</a:t>
            </a:r>
          </a:p>
          <a:p>
            <a:pPr lvl="1"/>
            <a:r>
              <a:rPr lang="en-US" sz="1600" dirty="0">
                <a:solidFill>
                  <a:srgbClr val="FF0000"/>
                </a:solidFill>
              </a:rPr>
              <a:t>Assume Maintenance + Buffer = 33% =&gt; ~ 61 TU</a:t>
            </a:r>
          </a:p>
          <a:p>
            <a:pPr lvl="1"/>
            <a:r>
              <a:rPr lang="en-US" sz="1600" dirty="0">
                <a:solidFill>
                  <a:srgbClr val="FF0000"/>
                </a:solidFill>
              </a:rPr>
              <a:t>Resulting total TUs avail. f. SI/WI: 10 meetings x 18.5 sessions = 185 TU minus 61 =&gt; 124 TU</a:t>
            </a:r>
          </a:p>
          <a:p>
            <a:pPr lvl="1"/>
            <a:r>
              <a:rPr lang="en-US" sz="1600" dirty="0">
                <a:solidFill>
                  <a:srgbClr val="FF0000"/>
                </a:solidFill>
              </a:rPr>
              <a:t>With 20 SI/WI =&gt; Average 6 TU per SI/WI (0.6/meeting). </a:t>
            </a:r>
          </a:p>
        </p:txBody>
      </p:sp>
      <p:sp>
        <p:nvSpPr>
          <p:cNvPr id="2" name="TextBox 1">
            <a:extLst>
              <a:ext uri="{FF2B5EF4-FFF2-40B4-BE49-F238E27FC236}">
                <a16:creationId xmlns:a16="http://schemas.microsoft.com/office/drawing/2014/main" id="{E6430514-56EB-405A-8921-B461D27CB99B}"/>
              </a:ext>
            </a:extLst>
          </p:cNvPr>
          <p:cNvSpPr txBox="1"/>
          <p:nvPr/>
        </p:nvSpPr>
        <p:spPr>
          <a:xfrm rot="20470953">
            <a:off x="8795400" y="2713892"/>
            <a:ext cx="2031325" cy="292388"/>
          </a:xfrm>
          <a:prstGeom prst="rect">
            <a:avLst/>
          </a:prstGeom>
          <a:solidFill>
            <a:srgbClr val="FFFF00"/>
          </a:solidFill>
        </p:spPr>
        <p:txBody>
          <a:bodyPr wrap="none" rtlCol="0">
            <a:spAutoFit/>
          </a:bodyPr>
          <a:lstStyle/>
          <a:p>
            <a:r>
              <a:rPr lang="en-US" altLang="zh-CN" dirty="0"/>
              <a:t>No update since SA#104</a:t>
            </a:r>
            <a:endParaRPr lang="zh-CN" altLang="en-US" dirty="0"/>
          </a:p>
        </p:txBody>
      </p:sp>
    </p:spTree>
    <p:extLst>
      <p:ext uri="{BB962C8B-B14F-4D97-AF65-F5344CB8AC3E}">
        <p14:creationId xmlns:p14="http://schemas.microsoft.com/office/powerpoint/2010/main" val="2785751982"/>
      </p:ext>
    </p:extLst>
  </p:cSld>
  <p:clrMapOvr>
    <a:masterClrMapping/>
  </p:clrMapOvr>
  <p:transition spd="slow"/>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741A413-657A-4E45-88D7-A171B4D3FAFD}"/>
              </a:ext>
            </a:extLst>
          </p:cNvPr>
          <p:cNvSpPr>
            <a:spLocks noGrp="1"/>
          </p:cNvSpPr>
          <p:nvPr>
            <p:ph type="title"/>
          </p:nvPr>
        </p:nvSpPr>
        <p:spPr>
          <a:xfrm>
            <a:off x="123569" y="182880"/>
            <a:ext cx="9561952" cy="1143000"/>
          </a:xfrm>
        </p:spPr>
        <p:txBody>
          <a:bodyPr/>
          <a:lstStyle/>
          <a:p>
            <a:r>
              <a:rPr lang="en-US" altLang="zh-CN" sz="3600" dirty="0"/>
              <a:t>SA5 Rel-19 OAM TU planning (Jan.2024~Sep.2025)</a:t>
            </a:r>
            <a:endParaRPr lang="zh-CN" altLang="en-US" sz="3600" dirty="0"/>
          </a:p>
        </p:txBody>
      </p:sp>
      <p:graphicFrame>
        <p:nvGraphicFramePr>
          <p:cNvPr id="5" name="Table 4">
            <a:extLst>
              <a:ext uri="{FF2B5EF4-FFF2-40B4-BE49-F238E27FC236}">
                <a16:creationId xmlns:a16="http://schemas.microsoft.com/office/drawing/2014/main" id="{224CA6B1-8D23-4A11-9EA2-3664C7A26FCB}"/>
              </a:ext>
            </a:extLst>
          </p:cNvPr>
          <p:cNvGraphicFramePr>
            <a:graphicFrameLocks noGrp="1"/>
          </p:cNvGraphicFramePr>
          <p:nvPr/>
        </p:nvGraphicFramePr>
        <p:xfrm>
          <a:off x="195826" y="3527854"/>
          <a:ext cx="11638720" cy="2537696"/>
        </p:xfrm>
        <a:graphic>
          <a:graphicData uri="http://schemas.openxmlformats.org/drawingml/2006/table">
            <a:tbl>
              <a:tblPr firstRow="1" bandRow="1">
                <a:tableStyleId>{5C22544A-7EE6-4342-B048-85BDC9FD1C3A}</a:tableStyleId>
              </a:tblPr>
              <a:tblGrid>
                <a:gridCol w="2578003">
                  <a:extLst>
                    <a:ext uri="{9D8B030D-6E8A-4147-A177-3AD203B41FA5}">
                      <a16:colId xmlns:a16="http://schemas.microsoft.com/office/drawing/2014/main" val="428783908"/>
                    </a:ext>
                  </a:extLst>
                </a:gridCol>
                <a:gridCol w="2377059">
                  <a:extLst>
                    <a:ext uri="{9D8B030D-6E8A-4147-A177-3AD203B41FA5}">
                      <a16:colId xmlns:a16="http://schemas.microsoft.com/office/drawing/2014/main" val="228380027"/>
                    </a:ext>
                  </a:extLst>
                </a:gridCol>
                <a:gridCol w="2227886">
                  <a:extLst>
                    <a:ext uri="{9D8B030D-6E8A-4147-A177-3AD203B41FA5}">
                      <a16:colId xmlns:a16="http://schemas.microsoft.com/office/drawing/2014/main" val="856762402"/>
                    </a:ext>
                  </a:extLst>
                </a:gridCol>
                <a:gridCol w="2227886">
                  <a:extLst>
                    <a:ext uri="{9D8B030D-6E8A-4147-A177-3AD203B41FA5}">
                      <a16:colId xmlns:a16="http://schemas.microsoft.com/office/drawing/2014/main" val="2063139119"/>
                    </a:ext>
                  </a:extLst>
                </a:gridCol>
                <a:gridCol w="2227886">
                  <a:extLst>
                    <a:ext uri="{9D8B030D-6E8A-4147-A177-3AD203B41FA5}">
                      <a16:colId xmlns:a16="http://schemas.microsoft.com/office/drawing/2014/main" val="446372523"/>
                    </a:ext>
                  </a:extLst>
                </a:gridCol>
              </a:tblGrid>
              <a:tr h="408134">
                <a:tc>
                  <a:txBody>
                    <a:bodyPr/>
                    <a:lstStyle/>
                    <a:p>
                      <a:endParaRPr lang="zh-CN" altLang="en-US" sz="1200" dirty="0">
                        <a:latin typeface="+mn-lt"/>
                      </a:endParaRPr>
                    </a:p>
                  </a:txBody>
                  <a:tcPr/>
                </a:tc>
                <a:tc>
                  <a:txBody>
                    <a:bodyPr/>
                    <a:lstStyle/>
                    <a:p>
                      <a:r>
                        <a:rPr lang="en-US" altLang="zh-CN" sz="1200" dirty="0">
                          <a:latin typeface="+mn-lt"/>
                        </a:rPr>
                        <a:t>Maintenance+R18</a:t>
                      </a:r>
                      <a:endParaRPr lang="zh-CN" altLang="en-US" sz="1200" dirty="0">
                        <a:latin typeface="+mn-lt"/>
                      </a:endParaRPr>
                    </a:p>
                  </a:txBody>
                  <a:tcPr/>
                </a:tc>
                <a:tc>
                  <a:txBody>
                    <a:bodyPr/>
                    <a:lstStyle/>
                    <a:p>
                      <a:r>
                        <a:rPr lang="en-US" altLang="zh-CN" sz="1200" dirty="0">
                          <a:latin typeface="+mn-lt"/>
                        </a:rPr>
                        <a:t>R19</a:t>
                      </a:r>
                      <a:endParaRPr lang="zh-CN" altLang="en-US" sz="1200" dirty="0">
                        <a:latin typeface="+mn-lt"/>
                      </a:endParaRPr>
                    </a:p>
                  </a:txBody>
                  <a:tcPr/>
                </a:tc>
                <a:tc>
                  <a:txBody>
                    <a:bodyPr/>
                    <a:lstStyle/>
                    <a:p>
                      <a:r>
                        <a:rPr lang="en-US" altLang="zh-CN" sz="1200" dirty="0">
                          <a:latin typeface="+mn-lt"/>
                        </a:rPr>
                        <a:t>R20 preparation</a:t>
                      </a:r>
                      <a:endParaRPr lang="zh-CN" altLang="en-US" sz="1200" dirty="0">
                        <a:latin typeface="+mn-lt"/>
                      </a:endParaRPr>
                    </a:p>
                  </a:txBody>
                  <a:tcPr/>
                </a:tc>
                <a:tc>
                  <a:txBody>
                    <a:bodyPr/>
                    <a:lstStyle/>
                    <a:p>
                      <a:r>
                        <a:rPr lang="en-US" altLang="zh-CN" sz="1200" dirty="0">
                          <a:latin typeface="+mn-lt"/>
                        </a:rPr>
                        <a:t>Buffer </a:t>
                      </a:r>
                    </a:p>
                    <a:p>
                      <a:r>
                        <a:rPr lang="en-US" altLang="zh-CN" sz="1200" dirty="0">
                          <a:latin typeface="+mn-lt"/>
                        </a:rPr>
                        <a:t>(revision session)</a:t>
                      </a:r>
                      <a:endParaRPr lang="zh-CN" altLang="en-US" sz="1200" dirty="0">
                        <a:latin typeface="+mn-lt"/>
                      </a:endParaRPr>
                    </a:p>
                  </a:txBody>
                  <a:tcPr/>
                </a:tc>
                <a:extLst>
                  <a:ext uri="{0D108BD9-81ED-4DB2-BD59-A6C34878D82A}">
                    <a16:rowId xmlns:a16="http://schemas.microsoft.com/office/drawing/2014/main" val="1955766534"/>
                  </a:ext>
                </a:extLst>
              </a:tr>
              <a:tr h="505362">
                <a:tc>
                  <a:txBody>
                    <a:bodyPr/>
                    <a:lstStyle/>
                    <a:p>
                      <a:r>
                        <a:rPr lang="en-US" altLang="zh-CN" sz="1200" b="1" dirty="0">
                          <a:latin typeface="+mn-lt"/>
                        </a:rPr>
                        <a:t>Jan.2024~Mar.2024</a:t>
                      </a:r>
                    </a:p>
                    <a:p>
                      <a:r>
                        <a:rPr lang="en-US" altLang="zh-CN" sz="1200" b="1" dirty="0">
                          <a:latin typeface="+mn-lt"/>
                        </a:rPr>
                        <a:t>SA5#153 (1 meeting) (Last meeting for Rel-18)</a:t>
                      </a:r>
                      <a:endParaRPr lang="zh-CN" altLang="en-US" sz="1200" b="1" dirty="0">
                        <a:latin typeface="+mn-lt"/>
                      </a:endParaRPr>
                    </a:p>
                  </a:txBody>
                  <a:tcPr>
                    <a:solidFill>
                      <a:schemeClr val="bg1">
                        <a:lumMod val="75000"/>
                      </a:schemeClr>
                    </a:solidFill>
                  </a:tcPr>
                </a:tc>
                <a:tc>
                  <a:txBody>
                    <a:bodyPr/>
                    <a:lstStyle/>
                    <a:p>
                      <a:r>
                        <a:rPr lang="en-US" altLang="zh-CN" sz="1200" dirty="0">
                          <a:latin typeface="+mn-lt"/>
                        </a:rPr>
                        <a:t>1.5 TU (CR)+13 TU (Rel-18)=14.5 TU</a:t>
                      </a:r>
                      <a:endParaRPr lang="zh-CN" altLang="en-US" sz="1200" dirty="0">
                        <a:latin typeface="+mn-lt"/>
                      </a:endParaRPr>
                    </a:p>
                  </a:txBody>
                  <a:tcPr>
                    <a:solidFill>
                      <a:schemeClr val="bg1">
                        <a:lumMod val="75000"/>
                      </a:schemeClr>
                    </a:solidFill>
                  </a:tcPr>
                </a:tc>
                <a:tc>
                  <a:txBody>
                    <a:bodyPr/>
                    <a:lstStyle/>
                    <a:p>
                      <a:r>
                        <a:rPr lang="en-US" altLang="zh-CN" sz="1200" dirty="0">
                          <a:latin typeface="+mn-lt"/>
                        </a:rPr>
                        <a:t>2 TU</a:t>
                      </a:r>
                      <a:endParaRPr lang="zh-CN" altLang="en-US" sz="1200" dirty="0">
                        <a:latin typeface="+mn-lt"/>
                      </a:endParaRPr>
                    </a:p>
                  </a:txBody>
                  <a:tcPr>
                    <a:solidFill>
                      <a:schemeClr val="bg1">
                        <a:lumMod val="75000"/>
                      </a:schemeClr>
                    </a:solidFill>
                  </a:tcPr>
                </a:tc>
                <a:tc>
                  <a:txBody>
                    <a:bodyPr/>
                    <a:lstStyle/>
                    <a:p>
                      <a:r>
                        <a:rPr lang="en-US" altLang="zh-CN" sz="1200" dirty="0">
                          <a:latin typeface="+mn-lt"/>
                        </a:rPr>
                        <a:t>NA</a:t>
                      </a:r>
                      <a:endParaRPr lang="zh-CN" altLang="en-US" sz="1200" dirty="0">
                        <a:latin typeface="+mn-lt"/>
                      </a:endParaRPr>
                    </a:p>
                  </a:txBody>
                  <a:tcPr>
                    <a:solidFill>
                      <a:schemeClr val="bg1">
                        <a:lumMod val="75000"/>
                      </a:schemeClr>
                    </a:solidFill>
                  </a:tcPr>
                </a:tc>
                <a:tc>
                  <a:txBody>
                    <a:bodyPr/>
                    <a:lstStyle/>
                    <a:p>
                      <a:r>
                        <a:rPr lang="en-US" altLang="zh-CN" sz="1200" dirty="0">
                          <a:latin typeface="+mn-lt"/>
                        </a:rPr>
                        <a:t>2 TU</a:t>
                      </a:r>
                      <a:endParaRPr lang="zh-CN" altLang="en-US" sz="1200" dirty="0">
                        <a:latin typeface="+mn-lt"/>
                      </a:endParaRPr>
                    </a:p>
                  </a:txBody>
                  <a:tcPr>
                    <a:solidFill>
                      <a:schemeClr val="bg1">
                        <a:lumMod val="75000"/>
                      </a:schemeClr>
                    </a:solidFill>
                  </a:tcPr>
                </a:tc>
                <a:extLst>
                  <a:ext uri="{0D108BD9-81ED-4DB2-BD59-A6C34878D82A}">
                    <a16:rowId xmlns:a16="http://schemas.microsoft.com/office/drawing/2014/main" val="4141971519"/>
                  </a:ext>
                </a:extLst>
              </a:tr>
              <a:tr h="583048">
                <a:tc>
                  <a:txBody>
                    <a:bodyPr/>
                    <a:lstStyle/>
                    <a:p>
                      <a:r>
                        <a:rPr lang="en-US" altLang="zh-CN" sz="1200" b="1" dirty="0">
                          <a:highlight>
                            <a:srgbClr val="FFFF00"/>
                          </a:highlight>
                          <a:latin typeface="+mn-lt"/>
                        </a:rPr>
                        <a:t>Apr. 2024~Dec.2024:</a:t>
                      </a:r>
                    </a:p>
                    <a:p>
                      <a:r>
                        <a:rPr lang="en-US" altLang="zh-CN" sz="1200" b="1" dirty="0">
                          <a:highlight>
                            <a:srgbClr val="FFFF00"/>
                          </a:highlight>
                          <a:latin typeface="+mn-lt"/>
                        </a:rPr>
                        <a:t>SA5#154~#158 (5 meetings)</a:t>
                      </a:r>
                      <a:endParaRPr lang="zh-CN" altLang="en-US" sz="1200" b="1" dirty="0">
                        <a:highlight>
                          <a:srgbClr val="FFFF00"/>
                        </a:highlight>
                        <a:latin typeface="+mn-lt"/>
                      </a:endParaRPr>
                    </a:p>
                  </a:txBody>
                  <a:tcPr/>
                </a:tc>
                <a:tc>
                  <a:txBody>
                    <a:bodyPr/>
                    <a:lstStyle/>
                    <a:p>
                      <a:r>
                        <a:rPr lang="en-US" altLang="zh-CN" sz="1200" dirty="0">
                          <a:latin typeface="+mn-lt"/>
                        </a:rPr>
                        <a:t>2.5 TU*5 meetings = 12.5 TU (CRs)</a:t>
                      </a:r>
                      <a:endParaRPr lang="zh-CN" altLang="en-US" sz="1200" dirty="0">
                        <a:latin typeface="+mn-lt"/>
                      </a:endParaRPr>
                    </a:p>
                  </a:txBody>
                  <a:tcPr/>
                </a:tc>
                <a:tc>
                  <a:txBody>
                    <a:bodyPr/>
                    <a:lstStyle/>
                    <a:p>
                      <a:r>
                        <a:rPr lang="en-US" altLang="zh-CN" sz="1200" dirty="0">
                          <a:highlight>
                            <a:srgbClr val="FFFF00"/>
                          </a:highlight>
                          <a:latin typeface="+mn-lt"/>
                        </a:rPr>
                        <a:t>14 TU*5 meetings= 70 TU</a:t>
                      </a:r>
                      <a:endParaRPr lang="zh-CN" altLang="en-US" sz="1200" dirty="0">
                        <a:highlight>
                          <a:srgbClr val="FFFF00"/>
                        </a:highlight>
                        <a:latin typeface="+mn-lt"/>
                      </a:endParaRPr>
                    </a:p>
                  </a:txBody>
                  <a:tcPr/>
                </a:tc>
                <a:tc>
                  <a:txBody>
                    <a:bodyPr/>
                    <a:lstStyle/>
                    <a:p>
                      <a:r>
                        <a:rPr lang="en-US" altLang="zh-CN" sz="1200" dirty="0">
                          <a:latin typeface="+mn-lt"/>
                        </a:rPr>
                        <a:t>NA</a:t>
                      </a:r>
                      <a:endParaRPr lang="zh-CN" altLang="en-US" sz="1200" dirty="0">
                        <a:latin typeface="+mn-lt"/>
                      </a:endParaRPr>
                    </a:p>
                  </a:txBody>
                  <a:tcPr/>
                </a:tc>
                <a:tc>
                  <a:txBody>
                    <a:bodyPr/>
                    <a:lstStyle/>
                    <a:p>
                      <a:r>
                        <a:rPr lang="en-US" altLang="zh-CN" sz="1200" dirty="0">
                          <a:latin typeface="+mn-lt"/>
                        </a:rPr>
                        <a:t>2 TU*5=10 TU</a:t>
                      </a:r>
                      <a:endParaRPr lang="zh-CN" altLang="en-US" sz="1200" dirty="0">
                        <a:latin typeface="+mn-lt"/>
                      </a:endParaRPr>
                    </a:p>
                  </a:txBody>
                  <a:tcPr/>
                </a:tc>
                <a:extLst>
                  <a:ext uri="{0D108BD9-81ED-4DB2-BD59-A6C34878D82A}">
                    <a16:rowId xmlns:a16="http://schemas.microsoft.com/office/drawing/2014/main" val="3456388727"/>
                  </a:ext>
                </a:extLst>
              </a:tr>
              <a:tr h="583048">
                <a:tc>
                  <a:txBody>
                    <a:bodyPr/>
                    <a:lstStyle/>
                    <a:p>
                      <a:r>
                        <a:rPr lang="en-US" altLang="zh-CN" sz="1200" b="1" dirty="0">
                          <a:latin typeface="+mn-lt"/>
                        </a:rPr>
                        <a:t>Jan.2025~Sep.2025: </a:t>
                      </a:r>
                    </a:p>
                    <a:p>
                      <a:r>
                        <a:rPr lang="en-US" altLang="zh-CN" sz="1200" b="1" dirty="0">
                          <a:latin typeface="+mn-lt"/>
                        </a:rPr>
                        <a:t>SA5#159~#162 (4 meetings)</a:t>
                      </a:r>
                      <a:endParaRPr lang="zh-CN" altLang="en-US" sz="1200" b="1" dirty="0">
                        <a:latin typeface="+mn-lt"/>
                      </a:endParaRPr>
                    </a:p>
                  </a:txBody>
                  <a:tcPr/>
                </a:tc>
                <a:tc>
                  <a:txBody>
                    <a:bodyPr/>
                    <a:lstStyle/>
                    <a:p>
                      <a:r>
                        <a:rPr lang="en-US" altLang="zh-CN" sz="1200" dirty="0">
                          <a:latin typeface="+mn-lt"/>
                        </a:rPr>
                        <a:t>1.5 TU*4 meetings=</a:t>
                      </a:r>
                    </a:p>
                    <a:p>
                      <a:r>
                        <a:rPr lang="en-US" altLang="zh-CN" sz="1200" dirty="0">
                          <a:latin typeface="+mn-lt"/>
                        </a:rPr>
                        <a:t>6 TU (CRs)</a:t>
                      </a:r>
                      <a:endParaRPr lang="zh-CN" altLang="en-US" sz="1200" dirty="0">
                        <a:latin typeface="+mn-lt"/>
                      </a:endParaRPr>
                    </a:p>
                  </a:txBody>
                  <a:tcPr/>
                </a:tc>
                <a:tc>
                  <a:txBody>
                    <a:bodyPr/>
                    <a:lstStyle/>
                    <a:p>
                      <a:r>
                        <a:rPr lang="en-US" altLang="zh-CN" sz="1200" dirty="0">
                          <a:latin typeface="+mn-lt"/>
                        </a:rPr>
                        <a:t>13 TU*4 meetings= 52 TU</a:t>
                      </a:r>
                      <a:endParaRPr lang="zh-CN" altLang="en-US" sz="1200" dirty="0">
                        <a:latin typeface="+mn-lt"/>
                      </a:endParaRPr>
                    </a:p>
                  </a:txBody>
                  <a:tcPr/>
                </a:tc>
                <a:tc>
                  <a:txBody>
                    <a:bodyPr/>
                    <a:lstStyle/>
                    <a:p>
                      <a:r>
                        <a:rPr lang="en-US" altLang="zh-CN" sz="1200" dirty="0">
                          <a:latin typeface="+mn-lt"/>
                        </a:rPr>
                        <a:t>2 TU*4 meetings = 8 TU</a:t>
                      </a:r>
                      <a:endParaRPr lang="zh-CN" altLang="en-US" sz="1200" dirty="0">
                        <a:latin typeface="+mn-lt"/>
                      </a:endParaRPr>
                    </a:p>
                  </a:txBody>
                  <a:tcPr/>
                </a:tc>
                <a:tc>
                  <a:txBody>
                    <a:bodyPr/>
                    <a:lstStyle/>
                    <a:p>
                      <a:r>
                        <a:rPr lang="en-US" altLang="zh-CN" sz="1200" dirty="0">
                          <a:latin typeface="+mn-lt"/>
                        </a:rPr>
                        <a:t>2 TU*4=8 TU</a:t>
                      </a:r>
                      <a:endParaRPr lang="zh-CN" altLang="en-US" sz="1200" dirty="0">
                        <a:latin typeface="+mn-lt"/>
                      </a:endParaRPr>
                    </a:p>
                  </a:txBody>
                  <a:tcPr/>
                </a:tc>
                <a:extLst>
                  <a:ext uri="{0D108BD9-81ED-4DB2-BD59-A6C34878D82A}">
                    <a16:rowId xmlns:a16="http://schemas.microsoft.com/office/drawing/2014/main" val="3698655121"/>
                  </a:ext>
                </a:extLst>
              </a:tr>
              <a:tr h="233219">
                <a:tc>
                  <a:txBody>
                    <a:bodyPr/>
                    <a:lstStyle/>
                    <a:p>
                      <a:r>
                        <a:rPr lang="en-US" altLang="zh-CN" sz="1200" b="1" dirty="0">
                          <a:latin typeface="+mn-lt"/>
                        </a:rPr>
                        <a:t>Total=185 TU</a:t>
                      </a:r>
                      <a:endParaRPr lang="zh-CN" altLang="en-US" sz="1200" b="1" dirty="0">
                        <a:latin typeface="+mn-lt"/>
                      </a:endParaRPr>
                    </a:p>
                  </a:txBody>
                  <a:tcPr/>
                </a:tc>
                <a:tc>
                  <a:txBody>
                    <a:bodyPr/>
                    <a:lstStyle/>
                    <a:p>
                      <a:r>
                        <a:rPr lang="en-US" altLang="zh-CN" sz="1200" dirty="0">
                          <a:latin typeface="+mn-lt"/>
                        </a:rPr>
                        <a:t>33 TU</a:t>
                      </a:r>
                      <a:endParaRPr lang="zh-CN" altLang="en-US" sz="1200" dirty="0">
                        <a:latin typeface="+mn-lt"/>
                      </a:endParaRPr>
                    </a:p>
                  </a:txBody>
                  <a:tcPr/>
                </a:tc>
                <a:tc>
                  <a:txBody>
                    <a:bodyPr/>
                    <a:lstStyle/>
                    <a:p>
                      <a:r>
                        <a:rPr lang="en-US" altLang="zh-CN" sz="1200" dirty="0">
                          <a:latin typeface="+mn-lt"/>
                        </a:rPr>
                        <a:t>124 TU</a:t>
                      </a:r>
                      <a:endParaRPr lang="zh-CN" altLang="en-US" sz="1200" dirty="0">
                        <a:latin typeface="+mn-lt"/>
                      </a:endParaRPr>
                    </a:p>
                  </a:txBody>
                  <a:tcPr/>
                </a:tc>
                <a:tc>
                  <a:txBody>
                    <a:bodyPr/>
                    <a:lstStyle/>
                    <a:p>
                      <a:r>
                        <a:rPr lang="en-US" altLang="zh-CN" sz="1200" dirty="0">
                          <a:latin typeface="+mn-lt"/>
                        </a:rPr>
                        <a:t>8 TU</a:t>
                      </a:r>
                      <a:endParaRPr lang="zh-CN" altLang="en-US" sz="1200" dirty="0">
                        <a:latin typeface="+mn-lt"/>
                      </a:endParaRPr>
                    </a:p>
                  </a:txBody>
                  <a:tcPr/>
                </a:tc>
                <a:tc>
                  <a:txBody>
                    <a:bodyPr/>
                    <a:lstStyle/>
                    <a:p>
                      <a:r>
                        <a:rPr lang="en-US" altLang="zh-CN" sz="1200" dirty="0">
                          <a:latin typeface="+mn-lt"/>
                        </a:rPr>
                        <a:t>20 TU</a:t>
                      </a:r>
                      <a:endParaRPr lang="zh-CN" altLang="en-US" sz="1200" dirty="0">
                        <a:latin typeface="+mn-lt"/>
                      </a:endParaRPr>
                    </a:p>
                  </a:txBody>
                  <a:tcPr/>
                </a:tc>
                <a:extLst>
                  <a:ext uri="{0D108BD9-81ED-4DB2-BD59-A6C34878D82A}">
                    <a16:rowId xmlns:a16="http://schemas.microsoft.com/office/drawing/2014/main" val="1774169429"/>
                  </a:ext>
                </a:extLst>
              </a:tr>
            </a:tbl>
          </a:graphicData>
        </a:graphic>
      </p:graphicFrame>
      <p:sp>
        <p:nvSpPr>
          <p:cNvPr id="6" name="TextBox 5">
            <a:extLst>
              <a:ext uri="{FF2B5EF4-FFF2-40B4-BE49-F238E27FC236}">
                <a16:creationId xmlns:a16="http://schemas.microsoft.com/office/drawing/2014/main" id="{7DD06C11-6C65-4FEE-91E0-4D023D6B3F4D}"/>
              </a:ext>
            </a:extLst>
          </p:cNvPr>
          <p:cNvSpPr txBox="1"/>
          <p:nvPr/>
        </p:nvSpPr>
        <p:spPr>
          <a:xfrm>
            <a:off x="447111" y="1120676"/>
            <a:ext cx="10456266" cy="2308324"/>
          </a:xfrm>
          <a:prstGeom prst="rect">
            <a:avLst/>
          </a:prstGeom>
          <a:noFill/>
        </p:spPr>
        <p:txBody>
          <a:bodyPr wrap="square" rtlCol="0">
            <a:spAutoFit/>
          </a:bodyPr>
          <a:lstStyle/>
          <a:p>
            <a:r>
              <a:rPr lang="en-US" altLang="zh-CN" sz="1200" b="1" dirty="0"/>
              <a:t>Assumptions:</a:t>
            </a:r>
          </a:p>
          <a:p>
            <a:pPr marL="342900" indent="-342900">
              <a:buFont typeface="+mj-lt"/>
              <a:buAutoNum type="arabicPeriod"/>
            </a:pPr>
            <a:r>
              <a:rPr lang="en-US" altLang="zh-CN" sz="1200" dirty="0"/>
              <a:t>Every meeting day = 5 quarters (= 5 TUs)</a:t>
            </a:r>
          </a:p>
          <a:p>
            <a:pPr marL="342900" indent="-342900">
              <a:buFont typeface="+mj-lt"/>
              <a:buAutoNum type="arabicPeriod"/>
            </a:pPr>
            <a:r>
              <a:rPr lang="en-US" altLang="zh-CN" sz="1200" dirty="0"/>
              <a:t>Total TUs per meeting = 18.5 TUs</a:t>
            </a:r>
          </a:p>
          <a:p>
            <a:pPr marL="950913" lvl="1" indent="-342900">
              <a:buFont typeface="+mj-lt"/>
              <a:buAutoNum type="arabicPeriod"/>
            </a:pPr>
            <a:r>
              <a:rPr lang="fr-FR" altLang="zh-CN" sz="1200" dirty="0">
                <a:sym typeface="Wingdings 3" panose="05040102010807070707" pitchFamily="18" charset="2"/>
              </a:rPr>
              <a:t>B</a:t>
            </a:r>
            <a:r>
              <a:rPr lang="en-US" altLang="zh-CN" sz="1200" dirty="0" err="1">
                <a:sym typeface="Wingdings 3" panose="05040102010807070707" pitchFamily="18" charset="2"/>
              </a:rPr>
              <a:t>uffer</a:t>
            </a:r>
            <a:r>
              <a:rPr lang="en-US" altLang="zh-CN" sz="1200" dirty="0">
                <a:sym typeface="Wingdings 3" panose="05040102010807070707" pitchFamily="18" charset="2"/>
              </a:rPr>
              <a:t> = 2 TUs</a:t>
            </a:r>
          </a:p>
          <a:p>
            <a:pPr marL="950913" lvl="1" indent="-342900">
              <a:buFont typeface="+mj-lt"/>
              <a:buAutoNum type="arabicPeriod"/>
            </a:pPr>
            <a:r>
              <a:rPr lang="en-US" altLang="zh-CN" sz="1200" dirty="0"/>
              <a:t>OAM = 16.5 TUs</a:t>
            </a:r>
          </a:p>
          <a:p>
            <a:pPr marL="1560513" lvl="2" indent="-342900">
              <a:buFont typeface="+mj-lt"/>
              <a:buAutoNum type="arabicPeriod"/>
            </a:pPr>
            <a:r>
              <a:rPr lang="fr-FR" altLang="zh-CN" sz="1200" dirty="0">
                <a:solidFill>
                  <a:prstClr val="black"/>
                </a:solidFill>
              </a:rPr>
              <a:t>M</a:t>
            </a:r>
            <a:r>
              <a:rPr lang="en-US" altLang="zh-CN" sz="1200" dirty="0" err="1">
                <a:solidFill>
                  <a:prstClr val="black"/>
                </a:solidFill>
              </a:rPr>
              <a:t>aintenance</a:t>
            </a:r>
            <a:r>
              <a:rPr lang="en-US" altLang="zh-CN" sz="1200" dirty="0">
                <a:solidFill>
                  <a:prstClr val="black"/>
                </a:solidFill>
              </a:rPr>
              <a:t> CRs + remaining Rel-18 work (TU allocation will decrease over time </a:t>
            </a:r>
            <a:r>
              <a:rPr lang="en-US" altLang="zh-CN" sz="1200" dirty="0">
                <a:solidFill>
                  <a:prstClr val="black"/>
                </a:solidFill>
                <a:sym typeface="Wingdings 3" panose="05040102010807070707" pitchFamily="18" charset="2"/>
              </a:rPr>
              <a:t>)</a:t>
            </a:r>
          </a:p>
          <a:p>
            <a:pPr marL="1560513" lvl="2" indent="-342900">
              <a:buFont typeface="+mj-lt"/>
              <a:buAutoNum type="arabicPeriod"/>
            </a:pPr>
            <a:r>
              <a:rPr lang="fr-FR" altLang="zh-CN" sz="1200" dirty="0">
                <a:solidFill>
                  <a:prstClr val="black"/>
                </a:solidFill>
                <a:sym typeface="Wingdings 3" panose="05040102010807070707" pitchFamily="18" charset="2"/>
              </a:rPr>
              <a:t>R</a:t>
            </a:r>
            <a:r>
              <a:rPr lang="en-US" altLang="zh-CN" sz="1200" dirty="0">
                <a:solidFill>
                  <a:prstClr val="black"/>
                </a:solidFill>
                <a:sym typeface="Wingdings 3" panose="05040102010807070707" pitchFamily="18" charset="2"/>
              </a:rPr>
              <a:t>el-20 preparation work </a:t>
            </a:r>
            <a:r>
              <a:rPr lang="en-US" altLang="zh-CN" sz="1200" dirty="0">
                <a:solidFill>
                  <a:prstClr val="black"/>
                </a:solidFill>
              </a:rPr>
              <a:t>(TU allocation will be zero at the beginning and will increase over time </a:t>
            </a:r>
            <a:r>
              <a:rPr lang="en-US" altLang="zh-CN" sz="1200" dirty="0">
                <a:solidFill>
                  <a:prstClr val="black"/>
                </a:solidFill>
                <a:sym typeface="Wingdings 3" panose="05040102010807070707" pitchFamily="18" charset="2"/>
              </a:rPr>
              <a:t>)</a:t>
            </a:r>
          </a:p>
          <a:p>
            <a:pPr marL="1560513" lvl="2" indent="-342900">
              <a:buFont typeface="+mj-lt"/>
              <a:buAutoNum type="arabicPeriod"/>
            </a:pPr>
            <a:r>
              <a:rPr lang="fr-FR" altLang="zh-CN" sz="1200" dirty="0">
                <a:sym typeface="Wingdings 3" panose="05040102010807070707" pitchFamily="18" charset="2"/>
              </a:rPr>
              <a:t>A</a:t>
            </a:r>
            <a:r>
              <a:rPr lang="en-US" altLang="zh-CN" sz="1200" dirty="0" err="1">
                <a:sym typeface="Wingdings 3" panose="05040102010807070707" pitchFamily="18" charset="2"/>
              </a:rPr>
              <a:t>ll</a:t>
            </a:r>
            <a:r>
              <a:rPr lang="en-US" altLang="zh-CN" sz="1200" dirty="0">
                <a:sym typeface="Wingdings 3" panose="05040102010807070707" pitchFamily="18" charset="2"/>
              </a:rPr>
              <a:t> remaining time is available for Rel-19 SIDs / WIDs</a:t>
            </a:r>
            <a:endParaRPr lang="en-US" altLang="zh-CN" sz="1200" dirty="0">
              <a:solidFill>
                <a:prstClr val="black"/>
              </a:solidFill>
              <a:sym typeface="Wingdings 3" panose="05040102010807070707" pitchFamily="18" charset="2"/>
            </a:endParaRPr>
          </a:p>
          <a:p>
            <a:pPr marL="342900" indent="-342900">
              <a:buFont typeface="+mj-lt"/>
              <a:buAutoNum type="arabicPeriod"/>
            </a:pPr>
            <a:r>
              <a:rPr lang="fr-FR" altLang="zh-CN" sz="1200" dirty="0">
                <a:solidFill>
                  <a:prstClr val="black"/>
                </a:solidFill>
                <a:sym typeface="Wingdings 3" panose="05040102010807070707" pitchFamily="18" charset="2"/>
              </a:rPr>
              <a:t>T</a:t>
            </a:r>
            <a:r>
              <a:rPr lang="en-US" altLang="zh-CN" sz="1200" dirty="0" err="1">
                <a:solidFill>
                  <a:prstClr val="black"/>
                </a:solidFill>
                <a:sym typeface="Wingdings 3" panose="05040102010807070707" pitchFamily="18" charset="2"/>
              </a:rPr>
              <a:t>otal</a:t>
            </a:r>
            <a:r>
              <a:rPr lang="en-US" altLang="zh-CN" sz="1200" dirty="0">
                <a:solidFill>
                  <a:prstClr val="black"/>
                </a:solidFill>
                <a:sym typeface="Wingdings 3" panose="05040102010807070707" pitchFamily="18" charset="2"/>
              </a:rPr>
              <a:t> TUs allocated to Rel-19 SIDs / WIDs = 120 TUs, implying:</a:t>
            </a:r>
          </a:p>
          <a:p>
            <a:pPr marL="950913" lvl="1" indent="-342900">
              <a:buFont typeface="+mj-lt"/>
              <a:buAutoNum type="arabicPeriod"/>
            </a:pPr>
            <a:r>
              <a:rPr lang="fr-FR" altLang="zh-CN" sz="1200" dirty="0">
                <a:solidFill>
                  <a:prstClr val="black"/>
                </a:solidFill>
                <a:sym typeface="Wingdings 3" panose="05040102010807070707" pitchFamily="18" charset="2"/>
              </a:rPr>
              <a:t>12 </a:t>
            </a:r>
            <a:r>
              <a:rPr lang="fr-FR" altLang="zh-CN" sz="1200" dirty="0" err="1">
                <a:solidFill>
                  <a:prstClr val="black"/>
                </a:solidFill>
                <a:sym typeface="Wingdings 3" panose="05040102010807070707" pitchFamily="18" charset="2"/>
              </a:rPr>
              <a:t>TUs</a:t>
            </a:r>
            <a:r>
              <a:rPr lang="fr-FR" altLang="zh-CN" sz="1200" dirty="0">
                <a:solidFill>
                  <a:prstClr val="black"/>
                </a:solidFill>
                <a:sym typeface="Wingdings 3" panose="05040102010807070707" pitchFamily="18" charset="2"/>
              </a:rPr>
              <a:t> </a:t>
            </a:r>
            <a:r>
              <a:rPr lang="fr-FR" altLang="zh-CN" sz="1200" dirty="0" err="1">
                <a:solidFill>
                  <a:prstClr val="black"/>
                </a:solidFill>
                <a:sym typeface="Wingdings 3" panose="05040102010807070707" pitchFamily="18" charset="2"/>
              </a:rPr>
              <a:t>allocated</a:t>
            </a:r>
            <a:r>
              <a:rPr lang="fr-FR" altLang="zh-CN" sz="1200" dirty="0">
                <a:solidFill>
                  <a:prstClr val="black"/>
                </a:solidFill>
                <a:sym typeface="Wingdings 3" panose="05040102010807070707" pitchFamily="18" charset="2"/>
              </a:rPr>
              <a:t> to Rel-19 </a:t>
            </a:r>
            <a:r>
              <a:rPr lang="fr-FR" altLang="zh-CN" sz="1200" dirty="0" err="1">
                <a:solidFill>
                  <a:prstClr val="black"/>
                </a:solidFill>
                <a:sym typeface="Wingdings 3" panose="05040102010807070707" pitchFamily="18" charset="2"/>
              </a:rPr>
              <a:t>SIDs</a:t>
            </a:r>
            <a:r>
              <a:rPr lang="fr-FR" altLang="zh-CN" sz="1200" dirty="0">
                <a:solidFill>
                  <a:prstClr val="black"/>
                </a:solidFill>
                <a:sym typeface="Wingdings 3" panose="05040102010807070707" pitchFamily="18" charset="2"/>
              </a:rPr>
              <a:t> / </a:t>
            </a:r>
            <a:r>
              <a:rPr lang="fr-FR" altLang="zh-CN" sz="1200" dirty="0" err="1">
                <a:solidFill>
                  <a:prstClr val="black"/>
                </a:solidFill>
                <a:sym typeface="Wingdings 3" panose="05040102010807070707" pitchFamily="18" charset="2"/>
              </a:rPr>
              <a:t>WIDs</a:t>
            </a:r>
            <a:r>
              <a:rPr lang="fr-FR" altLang="zh-CN" sz="1200" dirty="0">
                <a:solidFill>
                  <a:prstClr val="black"/>
                </a:solidFill>
                <a:sym typeface="Wingdings 3" panose="05040102010807070707" pitchFamily="18" charset="2"/>
              </a:rPr>
              <a:t> per meeting (= 120 </a:t>
            </a:r>
            <a:r>
              <a:rPr lang="fr-FR" altLang="zh-CN" sz="1200" dirty="0" err="1">
                <a:solidFill>
                  <a:prstClr val="black"/>
                </a:solidFill>
                <a:sym typeface="Wingdings 3" panose="05040102010807070707" pitchFamily="18" charset="2"/>
              </a:rPr>
              <a:t>TUs</a:t>
            </a:r>
            <a:r>
              <a:rPr lang="fr-FR" altLang="zh-CN" sz="1200" dirty="0">
                <a:solidFill>
                  <a:prstClr val="black"/>
                </a:solidFill>
                <a:sym typeface="Wingdings 3" panose="05040102010807070707" pitchFamily="18" charset="2"/>
              </a:rPr>
              <a:t> / 10 meetings)</a:t>
            </a:r>
          </a:p>
          <a:p>
            <a:pPr marL="950913" lvl="1" indent="-342900">
              <a:buFont typeface="+mj-lt"/>
              <a:buAutoNum type="arabicPeriod"/>
            </a:pPr>
            <a:r>
              <a:rPr lang="fr-FR" altLang="zh-CN" sz="1200" dirty="0">
                <a:solidFill>
                  <a:prstClr val="black"/>
                </a:solidFill>
                <a:sym typeface="Wingdings 3" panose="05040102010807070707" pitchFamily="18" charset="2"/>
              </a:rPr>
              <a:t>6 </a:t>
            </a:r>
            <a:r>
              <a:rPr lang="fr-FR" altLang="zh-CN" sz="1200" dirty="0" err="1">
                <a:solidFill>
                  <a:prstClr val="black"/>
                </a:solidFill>
                <a:sym typeface="Wingdings 3" panose="05040102010807070707" pitchFamily="18" charset="2"/>
              </a:rPr>
              <a:t>TUs</a:t>
            </a:r>
            <a:r>
              <a:rPr lang="fr-FR" altLang="zh-CN" sz="1200" dirty="0">
                <a:solidFill>
                  <a:prstClr val="black"/>
                </a:solidFill>
                <a:sym typeface="Wingdings 3" panose="05040102010807070707" pitchFamily="18" charset="2"/>
              </a:rPr>
              <a:t> </a:t>
            </a:r>
            <a:r>
              <a:rPr lang="fr-FR" altLang="zh-CN" sz="1200" dirty="0" err="1">
                <a:solidFill>
                  <a:prstClr val="black"/>
                </a:solidFill>
                <a:sym typeface="Wingdings 3" panose="05040102010807070707" pitchFamily="18" charset="2"/>
              </a:rPr>
              <a:t>allocated</a:t>
            </a:r>
            <a:r>
              <a:rPr lang="fr-FR" altLang="zh-CN" sz="1200" dirty="0">
                <a:solidFill>
                  <a:prstClr val="black"/>
                </a:solidFill>
                <a:sym typeface="Wingdings 3" panose="05040102010807070707" pitchFamily="18" charset="2"/>
              </a:rPr>
              <a:t> to </a:t>
            </a:r>
            <a:r>
              <a:rPr lang="fr-FR" altLang="zh-CN" sz="1200" dirty="0" err="1">
                <a:solidFill>
                  <a:prstClr val="black"/>
                </a:solidFill>
                <a:sym typeface="Wingdings 3" panose="05040102010807070707" pitchFamily="18" charset="2"/>
              </a:rPr>
              <a:t>each</a:t>
            </a:r>
            <a:r>
              <a:rPr lang="fr-FR" altLang="zh-CN" sz="1200" dirty="0">
                <a:solidFill>
                  <a:prstClr val="black"/>
                </a:solidFill>
                <a:sym typeface="Wingdings 3" panose="05040102010807070707" pitchFamily="18" charset="2"/>
              </a:rPr>
              <a:t> Rel-19 SID / WID in </a:t>
            </a:r>
            <a:r>
              <a:rPr lang="fr-FR" altLang="zh-CN" sz="1200" dirty="0" err="1">
                <a:solidFill>
                  <a:prstClr val="black"/>
                </a:solidFill>
                <a:sym typeface="Wingdings 3" panose="05040102010807070707" pitchFamily="18" charset="2"/>
              </a:rPr>
              <a:t>average</a:t>
            </a:r>
            <a:r>
              <a:rPr lang="fr-FR" altLang="zh-CN" sz="1200" dirty="0">
                <a:solidFill>
                  <a:prstClr val="black"/>
                </a:solidFill>
                <a:sym typeface="Wingdings 3" panose="05040102010807070707" pitchFamily="18" charset="2"/>
              </a:rPr>
              <a:t> (= 120 </a:t>
            </a:r>
            <a:r>
              <a:rPr lang="fr-FR" altLang="zh-CN" sz="1200" dirty="0" err="1">
                <a:solidFill>
                  <a:prstClr val="black"/>
                </a:solidFill>
                <a:sym typeface="Wingdings 3" panose="05040102010807070707" pitchFamily="18" charset="2"/>
              </a:rPr>
              <a:t>TUs</a:t>
            </a:r>
            <a:r>
              <a:rPr lang="fr-FR" altLang="zh-CN" sz="1200" dirty="0">
                <a:solidFill>
                  <a:prstClr val="black"/>
                </a:solidFill>
                <a:sym typeface="Wingdings 3" panose="05040102010807070707" pitchFamily="18" charset="2"/>
              </a:rPr>
              <a:t> / 20 Rel-19 </a:t>
            </a:r>
            <a:r>
              <a:rPr lang="fr-FR" altLang="zh-CN" sz="1200" dirty="0" err="1">
                <a:solidFill>
                  <a:prstClr val="black"/>
                </a:solidFill>
                <a:sym typeface="Wingdings 3" panose="05040102010807070707" pitchFamily="18" charset="2"/>
              </a:rPr>
              <a:t>SIDs</a:t>
            </a:r>
            <a:r>
              <a:rPr lang="fr-FR" altLang="zh-CN" sz="1200" dirty="0">
                <a:solidFill>
                  <a:prstClr val="black"/>
                </a:solidFill>
                <a:sym typeface="Wingdings 3" panose="05040102010807070707" pitchFamily="18" charset="2"/>
              </a:rPr>
              <a:t>/</a:t>
            </a:r>
            <a:r>
              <a:rPr lang="fr-FR" altLang="zh-CN" sz="1200" dirty="0" err="1">
                <a:solidFill>
                  <a:prstClr val="black"/>
                </a:solidFill>
                <a:sym typeface="Wingdings 3" panose="05040102010807070707" pitchFamily="18" charset="2"/>
              </a:rPr>
              <a:t>WIDs</a:t>
            </a:r>
            <a:r>
              <a:rPr lang="fr-FR" altLang="zh-CN" sz="1200" dirty="0">
                <a:solidFill>
                  <a:prstClr val="black"/>
                </a:solidFill>
                <a:sym typeface="Wingdings 3" panose="05040102010807070707" pitchFamily="18" charset="2"/>
              </a:rPr>
              <a:t>)</a:t>
            </a:r>
          </a:p>
          <a:p>
            <a:pPr marL="950913" lvl="1" indent="-342900">
              <a:buFont typeface="+mj-lt"/>
              <a:buAutoNum type="arabicPeriod"/>
            </a:pPr>
            <a:r>
              <a:rPr lang="fr-FR" altLang="zh-CN" sz="1200" dirty="0">
                <a:solidFill>
                  <a:prstClr val="black"/>
                </a:solidFill>
                <a:sym typeface="Wingdings 3" panose="05040102010807070707" pitchFamily="18" charset="2"/>
              </a:rPr>
              <a:t>0.6 TU </a:t>
            </a:r>
            <a:r>
              <a:rPr lang="fr-FR" altLang="zh-CN" sz="1200" dirty="0" err="1">
                <a:solidFill>
                  <a:prstClr val="black"/>
                </a:solidFill>
                <a:sym typeface="Wingdings 3" panose="05040102010807070707" pitchFamily="18" charset="2"/>
              </a:rPr>
              <a:t>allocated</a:t>
            </a:r>
            <a:r>
              <a:rPr lang="fr-FR" altLang="zh-CN" sz="1200" dirty="0">
                <a:solidFill>
                  <a:prstClr val="black"/>
                </a:solidFill>
                <a:sym typeface="Wingdings 3" panose="05040102010807070707" pitchFamily="18" charset="2"/>
              </a:rPr>
              <a:t> per Rel-19 SID / WID per meeting in </a:t>
            </a:r>
            <a:r>
              <a:rPr lang="fr-FR" altLang="zh-CN" sz="1200" dirty="0" err="1">
                <a:solidFill>
                  <a:prstClr val="black"/>
                </a:solidFill>
                <a:sym typeface="Wingdings 3" panose="05040102010807070707" pitchFamily="18" charset="2"/>
              </a:rPr>
              <a:t>average</a:t>
            </a:r>
            <a:r>
              <a:rPr lang="fr-FR" altLang="zh-CN" sz="1200" dirty="0">
                <a:solidFill>
                  <a:prstClr val="black"/>
                </a:solidFill>
                <a:sym typeface="Wingdings 3" panose="05040102010807070707" pitchFamily="18" charset="2"/>
              </a:rPr>
              <a:t> (= 12 </a:t>
            </a:r>
            <a:r>
              <a:rPr lang="fr-FR" altLang="zh-CN" sz="1200" dirty="0" err="1">
                <a:solidFill>
                  <a:prstClr val="black"/>
                </a:solidFill>
                <a:sym typeface="Wingdings 3" panose="05040102010807070707" pitchFamily="18" charset="2"/>
              </a:rPr>
              <a:t>TUs</a:t>
            </a:r>
            <a:r>
              <a:rPr lang="fr-FR" altLang="zh-CN" sz="1200" dirty="0">
                <a:solidFill>
                  <a:prstClr val="black"/>
                </a:solidFill>
                <a:sym typeface="Wingdings 3" panose="05040102010807070707" pitchFamily="18" charset="2"/>
              </a:rPr>
              <a:t> / 20 Rel-19 </a:t>
            </a:r>
            <a:r>
              <a:rPr lang="fr-FR" altLang="zh-CN" sz="1200" dirty="0" err="1">
                <a:solidFill>
                  <a:prstClr val="black"/>
                </a:solidFill>
                <a:sym typeface="Wingdings 3" panose="05040102010807070707" pitchFamily="18" charset="2"/>
              </a:rPr>
              <a:t>SIDs</a:t>
            </a:r>
            <a:r>
              <a:rPr lang="fr-FR" altLang="zh-CN" sz="1200" dirty="0">
                <a:solidFill>
                  <a:prstClr val="black"/>
                </a:solidFill>
                <a:sym typeface="Wingdings 3" panose="05040102010807070707" pitchFamily="18" charset="2"/>
              </a:rPr>
              <a:t>/</a:t>
            </a:r>
            <a:r>
              <a:rPr lang="fr-FR" altLang="zh-CN" sz="1200" dirty="0" err="1">
                <a:solidFill>
                  <a:prstClr val="black"/>
                </a:solidFill>
                <a:sym typeface="Wingdings 3" panose="05040102010807070707" pitchFamily="18" charset="2"/>
              </a:rPr>
              <a:t>WIDs</a:t>
            </a:r>
            <a:r>
              <a:rPr lang="fr-FR" altLang="zh-CN" sz="1200" dirty="0">
                <a:solidFill>
                  <a:prstClr val="black"/>
                </a:solidFill>
                <a:sym typeface="Wingdings 3" panose="05040102010807070707" pitchFamily="18" charset="2"/>
              </a:rPr>
              <a:t>)</a:t>
            </a:r>
            <a:endParaRPr lang="zh-CN" altLang="en-US" sz="1200" b="1" dirty="0"/>
          </a:p>
        </p:txBody>
      </p:sp>
      <p:sp>
        <p:nvSpPr>
          <p:cNvPr id="7" name="TextBox 6">
            <a:extLst>
              <a:ext uri="{FF2B5EF4-FFF2-40B4-BE49-F238E27FC236}">
                <a16:creationId xmlns:a16="http://schemas.microsoft.com/office/drawing/2014/main" id="{A811B7CF-4206-4976-8794-0C5BA7314848}"/>
              </a:ext>
            </a:extLst>
          </p:cNvPr>
          <p:cNvSpPr txBox="1"/>
          <p:nvPr/>
        </p:nvSpPr>
        <p:spPr>
          <a:xfrm rot="20470953">
            <a:off x="8795400" y="2713892"/>
            <a:ext cx="2031325" cy="292388"/>
          </a:xfrm>
          <a:prstGeom prst="rect">
            <a:avLst/>
          </a:prstGeom>
          <a:solidFill>
            <a:srgbClr val="FFFF00"/>
          </a:solidFill>
        </p:spPr>
        <p:txBody>
          <a:bodyPr wrap="none" rtlCol="0">
            <a:spAutoFit/>
          </a:bodyPr>
          <a:lstStyle/>
          <a:p>
            <a:r>
              <a:rPr lang="en-US" altLang="zh-CN" dirty="0"/>
              <a:t>No update since SA#104</a:t>
            </a:r>
            <a:endParaRPr lang="zh-CN" altLang="en-US" dirty="0"/>
          </a:p>
        </p:txBody>
      </p:sp>
    </p:spTree>
    <p:extLst>
      <p:ext uri="{BB962C8B-B14F-4D97-AF65-F5344CB8AC3E}">
        <p14:creationId xmlns:p14="http://schemas.microsoft.com/office/powerpoint/2010/main" val="1385609308"/>
      </p:ext>
    </p:extLst>
  </p:cSld>
  <p:clrMapOvr>
    <a:masterClrMapping/>
  </p:clrMapOvr>
  <p:transition spd="slow"/>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F22EAC7-33FE-46C7-93AF-9B09E2C21BEA}"/>
              </a:ext>
            </a:extLst>
          </p:cNvPr>
          <p:cNvSpPr>
            <a:spLocks noGrp="1"/>
          </p:cNvSpPr>
          <p:nvPr>
            <p:ph type="title"/>
          </p:nvPr>
        </p:nvSpPr>
        <p:spPr>
          <a:xfrm>
            <a:off x="678421" y="309964"/>
            <a:ext cx="8388350" cy="93472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de-DE" altLang="de-DE" sz="4000" dirty="0"/>
              <a:t>SA5 calendar with </a:t>
            </a:r>
            <a:r>
              <a:rPr lang="en-US" altLang="zh-CN" sz="4000" dirty="0"/>
              <a:t>CH</a:t>
            </a:r>
            <a:r>
              <a:rPr lang="de-DE" altLang="de-DE" sz="4000" dirty="0"/>
              <a:t> TU (one track) </a:t>
            </a:r>
          </a:p>
        </p:txBody>
      </p:sp>
      <p:graphicFrame>
        <p:nvGraphicFramePr>
          <p:cNvPr id="5" name="Table 4">
            <a:extLst>
              <a:ext uri="{FF2B5EF4-FFF2-40B4-BE49-F238E27FC236}">
                <a16:creationId xmlns:a16="http://schemas.microsoft.com/office/drawing/2014/main" id="{7EFDD739-EAD3-45DA-BDFC-A6C6D71CEC5A}"/>
              </a:ext>
            </a:extLst>
          </p:cNvPr>
          <p:cNvGraphicFramePr>
            <a:graphicFrameLocks noGrp="1"/>
          </p:cNvGraphicFramePr>
          <p:nvPr/>
        </p:nvGraphicFramePr>
        <p:xfrm>
          <a:off x="1421176" y="1465829"/>
          <a:ext cx="8388351" cy="4669989"/>
        </p:xfrm>
        <a:graphic>
          <a:graphicData uri="http://schemas.openxmlformats.org/drawingml/2006/table">
            <a:tbl>
              <a:tblPr firstRow="1" firstCol="1" bandRow="1"/>
              <a:tblGrid>
                <a:gridCol w="1009726">
                  <a:extLst>
                    <a:ext uri="{9D8B030D-6E8A-4147-A177-3AD203B41FA5}">
                      <a16:colId xmlns:a16="http://schemas.microsoft.com/office/drawing/2014/main" val="453583115"/>
                    </a:ext>
                  </a:extLst>
                </a:gridCol>
                <a:gridCol w="1458291">
                  <a:extLst>
                    <a:ext uri="{9D8B030D-6E8A-4147-A177-3AD203B41FA5}">
                      <a16:colId xmlns:a16="http://schemas.microsoft.com/office/drawing/2014/main" val="560376874"/>
                    </a:ext>
                  </a:extLst>
                </a:gridCol>
                <a:gridCol w="1458291">
                  <a:extLst>
                    <a:ext uri="{9D8B030D-6E8A-4147-A177-3AD203B41FA5}">
                      <a16:colId xmlns:a16="http://schemas.microsoft.com/office/drawing/2014/main" val="309222227"/>
                    </a:ext>
                  </a:extLst>
                </a:gridCol>
                <a:gridCol w="1458291">
                  <a:extLst>
                    <a:ext uri="{9D8B030D-6E8A-4147-A177-3AD203B41FA5}">
                      <a16:colId xmlns:a16="http://schemas.microsoft.com/office/drawing/2014/main" val="2041094273"/>
                    </a:ext>
                  </a:extLst>
                </a:gridCol>
                <a:gridCol w="1544856">
                  <a:extLst>
                    <a:ext uri="{9D8B030D-6E8A-4147-A177-3AD203B41FA5}">
                      <a16:colId xmlns:a16="http://schemas.microsoft.com/office/drawing/2014/main" val="1996662489"/>
                    </a:ext>
                  </a:extLst>
                </a:gridCol>
                <a:gridCol w="1458896">
                  <a:extLst>
                    <a:ext uri="{9D8B030D-6E8A-4147-A177-3AD203B41FA5}">
                      <a16:colId xmlns:a16="http://schemas.microsoft.com/office/drawing/2014/main" val="1593344267"/>
                    </a:ext>
                  </a:extLst>
                </a:gridCol>
              </a:tblGrid>
              <a:tr h="534223">
                <a:tc>
                  <a:txBody>
                    <a:bodyPr/>
                    <a:lstStyle/>
                    <a:p>
                      <a:pPr marL="0" marR="0" algn="ctr">
                        <a:lnSpc>
                          <a:spcPct val="107000"/>
                        </a:lnSpc>
                        <a:spcBef>
                          <a:spcPts val="0"/>
                        </a:spcBef>
                        <a:spcAft>
                          <a:spcPts val="0"/>
                        </a:spcAft>
                      </a:pPr>
                      <a:r>
                        <a:rPr lang="en-GB"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Time</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B0F0"/>
                    </a:solidFill>
                  </a:tcPr>
                </a:tc>
                <a:tc>
                  <a:txBody>
                    <a:bodyPr/>
                    <a:lstStyle/>
                    <a:p>
                      <a:pPr marL="0" marR="0" algn="ctr">
                        <a:lnSpc>
                          <a:spcPct val="107000"/>
                        </a:lnSpc>
                        <a:spcBef>
                          <a:spcPts val="0"/>
                        </a:spcBef>
                        <a:spcAft>
                          <a:spcPts val="0"/>
                        </a:spcAft>
                      </a:pPr>
                      <a:r>
                        <a:rPr lang="en-US"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Monday</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B0F0"/>
                    </a:solidFill>
                  </a:tcPr>
                </a:tc>
                <a:tc>
                  <a:txBody>
                    <a:bodyPr/>
                    <a:lstStyle/>
                    <a:p>
                      <a:pPr marL="0" marR="0" algn="ctr">
                        <a:lnSpc>
                          <a:spcPct val="107000"/>
                        </a:lnSpc>
                        <a:spcBef>
                          <a:spcPts val="0"/>
                        </a:spcBef>
                        <a:spcAft>
                          <a:spcPts val="0"/>
                        </a:spcAft>
                      </a:pPr>
                      <a:r>
                        <a:rPr lang="en-US"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Tuesday</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B0F0"/>
                    </a:solidFill>
                  </a:tcPr>
                </a:tc>
                <a:tc>
                  <a:txBody>
                    <a:bodyPr/>
                    <a:lstStyle/>
                    <a:p>
                      <a:pPr marL="0" marR="0" algn="ctr">
                        <a:lnSpc>
                          <a:spcPct val="107000"/>
                        </a:lnSpc>
                        <a:spcBef>
                          <a:spcPts val="0"/>
                        </a:spcBef>
                        <a:spcAft>
                          <a:spcPts val="0"/>
                        </a:spcAft>
                      </a:pPr>
                      <a:r>
                        <a:rPr lang="en-US"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Wednesday</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B0F0"/>
                    </a:solidFill>
                  </a:tcPr>
                </a:tc>
                <a:tc>
                  <a:txBody>
                    <a:bodyPr/>
                    <a:lstStyle/>
                    <a:p>
                      <a:pPr marL="0" marR="0" algn="ctr">
                        <a:lnSpc>
                          <a:spcPct val="107000"/>
                        </a:lnSpc>
                        <a:spcBef>
                          <a:spcPts val="0"/>
                        </a:spcBef>
                        <a:spcAft>
                          <a:spcPts val="0"/>
                        </a:spcAft>
                      </a:pPr>
                      <a:r>
                        <a:rPr lang="en-US"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Thursday</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B0F0"/>
                    </a:solidFill>
                  </a:tcPr>
                </a:tc>
                <a:tc>
                  <a:txBody>
                    <a:bodyPr/>
                    <a:lstStyle/>
                    <a:p>
                      <a:pPr marL="0" marR="0" algn="ctr">
                        <a:lnSpc>
                          <a:spcPct val="107000"/>
                        </a:lnSpc>
                        <a:spcBef>
                          <a:spcPts val="0"/>
                        </a:spcBef>
                        <a:spcAft>
                          <a:spcPts val="0"/>
                        </a:spcAft>
                      </a:pPr>
                      <a:r>
                        <a:rPr lang="en-US"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Friday</a:t>
                      </a:r>
                    </a:p>
                    <a:p>
                      <a:pPr marL="0" marR="0" algn="ctr">
                        <a:lnSpc>
                          <a:spcPct val="107000"/>
                        </a:lnSpc>
                        <a:spcBef>
                          <a:spcPts val="0"/>
                        </a:spcBef>
                        <a:spcAft>
                          <a:spcPts val="0"/>
                        </a:spcAft>
                      </a:pPr>
                      <a:r>
                        <a:rPr lang="en-US"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a:t>
                      </a:r>
                      <a:r>
                        <a:rPr lang="en-US" sz="1000" b="1" dirty="0">
                          <a:solidFill>
                            <a:srgbClr val="000000"/>
                          </a:solidFill>
                          <a:effectLst/>
                          <a:highlight>
                            <a:srgbClr val="FFFF00"/>
                          </a:highlight>
                          <a:latin typeface="Arial" panose="020B0604020202020204" pitchFamily="34" charset="0"/>
                          <a:ea typeface="Batang" panose="02030600000101010101" pitchFamily="18" charset="-127"/>
                          <a:cs typeface="Times New Roman" panose="02020603050405020304" pitchFamily="18" charset="0"/>
                        </a:rPr>
                        <a:t>Closing plenary</a:t>
                      </a:r>
                      <a:r>
                        <a:rPr lang="en-US"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B0F0"/>
                    </a:solidFill>
                  </a:tcPr>
                </a:tc>
                <a:extLst>
                  <a:ext uri="{0D108BD9-81ED-4DB2-BD59-A6C34878D82A}">
                    <a16:rowId xmlns:a16="http://schemas.microsoft.com/office/drawing/2014/main" val="2265014564"/>
                  </a:ext>
                </a:extLst>
              </a:tr>
              <a:tr h="502498">
                <a:tc>
                  <a:txBody>
                    <a:bodyPr/>
                    <a:lstStyle/>
                    <a:p>
                      <a:pPr marL="0" marR="0" algn="l">
                        <a:lnSpc>
                          <a:spcPct val="107000"/>
                        </a:lnSpc>
                        <a:spcBef>
                          <a:spcPts val="0"/>
                        </a:spcBef>
                        <a:spcAft>
                          <a:spcPts val="0"/>
                        </a:spcAft>
                      </a:pPr>
                      <a:r>
                        <a:rPr lang="en-US" altLang="zh-CN" sz="1000" b="1" dirty="0">
                          <a:effectLst/>
                          <a:latin typeface="Arial" panose="020B0604020202020204" pitchFamily="34" charset="0"/>
                          <a:ea typeface="Batang" panose="02030600000101010101" pitchFamily="18" charset="-127"/>
                          <a:cs typeface="Times New Roman" panose="02020603050405020304" pitchFamily="18" charset="0"/>
                        </a:rPr>
                        <a:t>Q0</a:t>
                      </a:r>
                    </a:p>
                    <a:p>
                      <a:pPr marL="0" marR="0" algn="l">
                        <a:lnSpc>
                          <a:spcPct val="107000"/>
                        </a:lnSpc>
                        <a:spcBef>
                          <a:spcPts val="0"/>
                        </a:spcBef>
                        <a:spcAft>
                          <a:spcPts val="0"/>
                        </a:spcAft>
                      </a:pPr>
                      <a:r>
                        <a:rPr lang="en-US" sz="1000" i="1" dirty="0">
                          <a:effectLst/>
                          <a:latin typeface="Arial" panose="020B0604020202020204" pitchFamily="34" charset="0"/>
                          <a:ea typeface="Batang" panose="02030600000101010101" pitchFamily="18" charset="-127"/>
                          <a:cs typeface="Times New Roman" panose="02020603050405020304" pitchFamily="18" charset="0"/>
                        </a:rPr>
                        <a:t>(If needed)</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lnSpc>
                          <a:spcPct val="107000"/>
                        </a:lnSpc>
                        <a:spcBef>
                          <a:spcPts val="0"/>
                        </a:spcBef>
                        <a:spcAft>
                          <a:spcPts val="0"/>
                        </a:spcAft>
                      </a:pPr>
                      <a:r>
                        <a:rPr lang="en-US" sz="1100" dirty="0">
                          <a:effectLst/>
                          <a:latin typeface="Arial" panose="020B0604020202020204" pitchFamily="34" charset="0"/>
                          <a:ea typeface="Batang" panose="02030600000101010101" pitchFamily="18" charset="-127"/>
                          <a:cs typeface="Times New Roman" panose="02020603050405020304" pitchFamily="18" charset="0"/>
                        </a:rPr>
                        <a:t> </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800" dirty="0">
                          <a:effectLst/>
                          <a:highlight>
                            <a:srgbClr val="C0C0C0"/>
                          </a:highlight>
                          <a:latin typeface="Arial" panose="020B0604020202020204" pitchFamily="34" charset="0"/>
                          <a:ea typeface="Batang" panose="02030600000101010101" pitchFamily="18" charset="-127"/>
                          <a:cs typeface="Arial" panose="020B0604020202020204" pitchFamily="34" charset="0"/>
                        </a:rPr>
                        <a:t> Breakout (opt.)</a:t>
                      </a:r>
                      <a:endParaRPr lang="en-US" sz="800" dirty="0">
                        <a:effectLst/>
                        <a:highlight>
                          <a:srgbClr val="C0C0C0"/>
                        </a:highligh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800" dirty="0">
                          <a:effectLst/>
                          <a:highlight>
                            <a:srgbClr val="C0C0C0"/>
                          </a:highlight>
                          <a:latin typeface="Arial" panose="020B0604020202020204" pitchFamily="34" charset="0"/>
                          <a:ea typeface="Batang" panose="02030600000101010101" pitchFamily="18" charset="-127"/>
                          <a:cs typeface="Arial" panose="020B0604020202020204" pitchFamily="34" charset="0"/>
                        </a:rPr>
                        <a:t>Breakout (opt.)</a:t>
                      </a:r>
                      <a:endParaRPr lang="en-US" sz="800" dirty="0">
                        <a:effectLst/>
                        <a:highlight>
                          <a:srgbClr val="C0C0C0"/>
                        </a:highligh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endParaRPr lang="en-US" sz="800" kern="1200" dirty="0">
                        <a:solidFill>
                          <a:schemeClr val="tx1"/>
                        </a:solidFill>
                        <a:effectLst/>
                        <a:highlight>
                          <a:srgbClr val="C0C0C0"/>
                        </a:highlight>
                        <a:latin typeface="Arial" panose="020B0604020202020204" pitchFamily="34" charset="0"/>
                        <a:ea typeface="Batang" panose="02030600000101010101" pitchFamily="18" charset="-127"/>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dirty="0">
                          <a:effectLst/>
                          <a:latin typeface="Arial" panose="020B0604020202020204" pitchFamily="34" charset="0"/>
                          <a:ea typeface="Batang" panose="02030600000101010101" pitchFamily="18" charset="-127"/>
                          <a:cs typeface="Times New Roman" panose="02020603050405020304" pitchFamily="18" charset="0"/>
                        </a:rPr>
                        <a:t> </a:t>
                      </a:r>
                      <a:r>
                        <a:rPr lang="en-US" sz="800" kern="1200" dirty="0">
                          <a:solidFill>
                            <a:schemeClr val="tx1"/>
                          </a:solidFill>
                          <a:effectLst/>
                          <a:latin typeface="Arial" panose="020B0604020202020204" pitchFamily="34" charset="0"/>
                          <a:ea typeface="+mn-ea"/>
                          <a:cs typeface="Arial" panose="020B0604020202020204" pitchFamily="34" charset="0"/>
                        </a:rPr>
                        <a:t>Closing plenary Start at 8:30am (may change depends on the host restriction)</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73313744"/>
                  </a:ext>
                </a:extLst>
              </a:tr>
              <a:tr h="568547">
                <a:tc>
                  <a:txBody>
                    <a:bodyPr/>
                    <a:lstStyle/>
                    <a:p>
                      <a:pPr marL="0" marR="0" algn="l">
                        <a:lnSpc>
                          <a:spcPct val="107000"/>
                        </a:lnSpc>
                        <a:spcBef>
                          <a:spcPts val="0"/>
                        </a:spcBef>
                        <a:spcAft>
                          <a:spcPts val="0"/>
                        </a:spcAft>
                      </a:pPr>
                      <a:r>
                        <a:rPr lang="en-GB" sz="1000" b="1" dirty="0">
                          <a:effectLst/>
                          <a:latin typeface="Arial" panose="020B0604020202020204" pitchFamily="34" charset="0"/>
                          <a:ea typeface="Batang" panose="02030600000101010101" pitchFamily="18" charset="-127"/>
                          <a:cs typeface="Times New Roman" panose="02020603050405020304" pitchFamily="18" charset="0"/>
                        </a:rPr>
                        <a:t>Q1 </a:t>
                      </a:r>
                    </a:p>
                    <a:p>
                      <a:pPr marL="0" marR="0" algn="l">
                        <a:lnSpc>
                          <a:spcPct val="107000"/>
                        </a:lnSpc>
                        <a:spcBef>
                          <a:spcPts val="0"/>
                        </a:spcBef>
                        <a:spcAft>
                          <a:spcPts val="0"/>
                        </a:spcAft>
                      </a:pPr>
                      <a:r>
                        <a:rPr lang="en-GB" sz="1000" b="1" dirty="0">
                          <a:effectLst/>
                          <a:latin typeface="Arial" panose="020B0604020202020204" pitchFamily="34" charset="0"/>
                          <a:ea typeface="Batang" panose="02030600000101010101" pitchFamily="18" charset="-127"/>
                          <a:cs typeface="Times New Roman" panose="02020603050405020304" pitchFamily="18" charset="0"/>
                        </a:rPr>
                        <a:t>(9:00 - 10:30)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800" dirty="0">
                          <a:effectLst/>
                          <a:highlight>
                            <a:srgbClr val="FFFF00"/>
                          </a:highlight>
                          <a:latin typeface="Arial" panose="020B0604020202020204" pitchFamily="34" charset="0"/>
                          <a:cs typeface="Arial" panose="020B0604020202020204" pitchFamily="34" charset="0"/>
                        </a:rPr>
                        <a:t>Plenary Session#1 (1TU)</a:t>
                      </a:r>
                    </a:p>
                    <a:p>
                      <a:pPr marL="0" marR="0" algn="ctr">
                        <a:lnSpc>
                          <a:spcPct val="107000"/>
                        </a:lnSpc>
                        <a:spcBef>
                          <a:spcPts val="0"/>
                        </a:spcBef>
                        <a:spcAft>
                          <a:spcPts val="0"/>
                        </a:spcAft>
                      </a:pPr>
                      <a:r>
                        <a:rPr lang="en-US" sz="800" dirty="0">
                          <a:effectLst/>
                          <a:highlight>
                            <a:srgbClr val="FFFF00"/>
                          </a:highlight>
                          <a:latin typeface="Arial" panose="020B0604020202020204" pitchFamily="34" charset="0"/>
                          <a:cs typeface="Arial" panose="020B0604020202020204" pitchFamily="34" charset="0"/>
                        </a:rPr>
                        <a:t>[Single Stream]</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defTabSz="1219170" rtl="0" eaLnBrk="1" latinLnBrk="0" hangingPunct="1">
                        <a:lnSpc>
                          <a:spcPct val="107000"/>
                        </a:lnSpc>
                        <a:spcBef>
                          <a:spcPts val="0"/>
                        </a:spcBef>
                        <a:spcAft>
                          <a:spcPts val="0"/>
                        </a:spcAft>
                      </a:pPr>
                      <a:r>
                        <a:rPr lang="en-US" altLang="zh-CN" sz="800" i="1" kern="1200" dirty="0">
                          <a:solidFill>
                            <a:schemeClr val="tx1"/>
                          </a:solidFill>
                          <a:effectLst/>
                          <a:highlight>
                            <a:srgbClr val="C1E442"/>
                          </a:highlight>
                          <a:latin typeface="Arial" panose="020B0604020202020204" pitchFamily="34" charset="0"/>
                          <a:cs typeface="Arial" panose="020B0604020202020204" pitchFamily="34" charset="0"/>
                        </a:rPr>
                        <a:t>Revision session</a:t>
                      </a:r>
                      <a:endParaRPr lang="en-US" altLang="zh-CN" sz="800" i="1" kern="1200" dirty="0">
                        <a:solidFill>
                          <a:schemeClr val="tx1"/>
                        </a:solidFill>
                        <a:effectLst/>
                        <a:highlight>
                          <a:srgbClr val="C1E442"/>
                        </a:highligh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altLang="zh-CN" sz="800" kern="1200" dirty="0">
                          <a:solidFill>
                            <a:schemeClr val="tx1"/>
                          </a:solidFill>
                          <a:effectLst/>
                          <a:latin typeface="Arial" panose="020B0604020202020204" pitchFamily="34" charset="0"/>
                          <a:ea typeface="+mn-ea"/>
                          <a:cs typeface="Arial" panose="020B0604020202020204" pitchFamily="34" charset="0"/>
                        </a:rPr>
                        <a:t>Closing plenary </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49854894"/>
                  </a:ext>
                </a:extLst>
              </a:tr>
              <a:tr h="244241">
                <a:tc>
                  <a:txBody>
                    <a:bodyPr/>
                    <a:lstStyle/>
                    <a:p>
                      <a:pPr marL="0" marR="0" algn="l">
                        <a:lnSpc>
                          <a:spcPct val="107000"/>
                        </a:lnSpc>
                        <a:spcBef>
                          <a:spcPts val="0"/>
                        </a:spcBef>
                        <a:spcAft>
                          <a:spcPts val="0"/>
                        </a:spcAft>
                      </a:pPr>
                      <a:r>
                        <a:rPr lang="en-GB"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10:30 - 11:00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Morning Coffee 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Morning Coffee 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Morning Coffee 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a:solidFill>
                            <a:srgbClr val="000000"/>
                          </a:solidFill>
                          <a:effectLst/>
                          <a:latin typeface="Arial" panose="020B0604020202020204" pitchFamily="34" charset="0"/>
                          <a:ea typeface="Batang" panose="02030600000101010101" pitchFamily="18" charset="-127"/>
                          <a:cs typeface="Arial" panose="020B0604020202020204" pitchFamily="34" charset="0"/>
                        </a:rPr>
                        <a:t>Morning Coffee Break</a:t>
                      </a:r>
                      <a:endParaRPr lang="en-US" sz="80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Morning Coffee 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extLst>
                  <a:ext uri="{0D108BD9-81ED-4DB2-BD59-A6C34878D82A}">
                    <a16:rowId xmlns:a16="http://schemas.microsoft.com/office/drawing/2014/main" val="123593756"/>
                  </a:ext>
                </a:extLst>
              </a:tr>
              <a:tr h="358080">
                <a:tc>
                  <a:txBody>
                    <a:bodyPr/>
                    <a:lstStyle/>
                    <a:p>
                      <a:pPr marL="0" marR="0" algn="l">
                        <a:lnSpc>
                          <a:spcPct val="107000"/>
                        </a:lnSpc>
                        <a:spcBef>
                          <a:spcPts val="0"/>
                        </a:spcBef>
                        <a:spcAft>
                          <a:spcPts val="0"/>
                        </a:spcAft>
                      </a:pPr>
                      <a:r>
                        <a:rPr lang="en-GB" sz="1000" b="1" dirty="0">
                          <a:effectLst/>
                          <a:latin typeface="Arial" panose="020B0604020202020204" pitchFamily="34" charset="0"/>
                          <a:ea typeface="Batang" panose="02030600000101010101" pitchFamily="18" charset="-127"/>
                          <a:cs typeface="Times New Roman" panose="02020603050405020304" pitchFamily="18" charset="0"/>
                        </a:rPr>
                        <a:t>Q2 </a:t>
                      </a:r>
                    </a:p>
                    <a:p>
                      <a:pPr marL="0" marR="0" algn="l">
                        <a:lnSpc>
                          <a:spcPct val="107000"/>
                        </a:lnSpc>
                        <a:spcBef>
                          <a:spcPts val="0"/>
                        </a:spcBef>
                        <a:spcAft>
                          <a:spcPts val="0"/>
                        </a:spcAft>
                      </a:pPr>
                      <a:r>
                        <a:rPr lang="en-GB" sz="1000" b="1" dirty="0">
                          <a:effectLst/>
                          <a:latin typeface="Arial" panose="020B0604020202020204" pitchFamily="34" charset="0"/>
                          <a:ea typeface="Batang" panose="02030600000101010101" pitchFamily="18" charset="-127"/>
                          <a:cs typeface="Times New Roman" panose="02020603050405020304" pitchFamily="18" charset="0"/>
                        </a:rPr>
                        <a:t>(11:00 - 12:30)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defTabSz="1219170" rtl="0" eaLnBrk="1" latinLnBrk="0" hangingPunct="1">
                        <a:lnSpc>
                          <a:spcPct val="107000"/>
                        </a:lnSpc>
                        <a:spcBef>
                          <a:spcPts val="0"/>
                        </a:spcBef>
                        <a:spcAft>
                          <a:spcPts val="0"/>
                        </a:spcAft>
                      </a:pPr>
                      <a:r>
                        <a:rPr lang="en-US" sz="800" i="1" kern="1200" dirty="0">
                          <a:solidFill>
                            <a:schemeClr val="tx1"/>
                          </a:solidFill>
                          <a:effectLst/>
                          <a:highlight>
                            <a:srgbClr val="C1E442"/>
                          </a:highlight>
                          <a:latin typeface="Arial" panose="020B0604020202020204" pitchFamily="34" charset="0"/>
                          <a:cs typeface="Arial" panose="020B0604020202020204" pitchFamily="34" charset="0"/>
                        </a:rPr>
                        <a:t>Revision session</a:t>
                      </a:r>
                      <a:endParaRPr lang="en-US" sz="800" i="1" kern="1200" dirty="0">
                        <a:solidFill>
                          <a:schemeClr val="tx1"/>
                        </a:solidFill>
                        <a:effectLst/>
                        <a:highlight>
                          <a:srgbClr val="C1E442"/>
                        </a:highligh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altLang="zh-CN" sz="800" kern="1200" dirty="0">
                          <a:solidFill>
                            <a:schemeClr val="tx1"/>
                          </a:solidFill>
                          <a:effectLst/>
                          <a:latin typeface="Arial" panose="020B0604020202020204" pitchFamily="34" charset="0"/>
                          <a:ea typeface="+mn-ea"/>
                          <a:cs typeface="Arial" panose="020B0604020202020204" pitchFamily="34" charset="0"/>
                        </a:rPr>
                        <a:t>Closing plenary </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5733211"/>
                  </a:ext>
                </a:extLst>
              </a:tr>
              <a:tr h="204384">
                <a:tc>
                  <a:txBody>
                    <a:bodyPr/>
                    <a:lstStyle/>
                    <a:p>
                      <a:pPr marL="0" marR="0" algn="l">
                        <a:lnSpc>
                          <a:spcPct val="107000"/>
                        </a:lnSpc>
                        <a:spcBef>
                          <a:spcPts val="0"/>
                        </a:spcBef>
                        <a:spcAft>
                          <a:spcPts val="0"/>
                        </a:spcAft>
                      </a:pPr>
                      <a:r>
                        <a:rPr lang="en-GB"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12:30 - 14:00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a:solidFill>
                            <a:srgbClr val="000000"/>
                          </a:solidFill>
                          <a:effectLst/>
                          <a:latin typeface="Arial" panose="020B0604020202020204" pitchFamily="34" charset="0"/>
                          <a:ea typeface="Batang" panose="02030600000101010101" pitchFamily="18" charset="-127"/>
                          <a:cs typeface="Arial" panose="020B0604020202020204" pitchFamily="34" charset="0"/>
                        </a:rPr>
                        <a:t>Lunch</a:t>
                      </a:r>
                      <a:endParaRPr lang="en-US" sz="80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a:solidFill>
                            <a:srgbClr val="000000"/>
                          </a:solidFill>
                          <a:effectLst/>
                          <a:latin typeface="Arial" panose="020B0604020202020204" pitchFamily="34" charset="0"/>
                          <a:ea typeface="Batang" panose="02030600000101010101" pitchFamily="18" charset="-127"/>
                          <a:cs typeface="Arial" panose="020B0604020202020204" pitchFamily="34" charset="0"/>
                        </a:rPr>
                        <a:t>Lunch</a:t>
                      </a:r>
                      <a:endParaRPr lang="en-US" sz="80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Lunch</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a:solidFill>
                            <a:srgbClr val="000000"/>
                          </a:solidFill>
                          <a:effectLst/>
                          <a:latin typeface="Arial" panose="020B0604020202020204" pitchFamily="34" charset="0"/>
                          <a:ea typeface="Batang" panose="02030600000101010101" pitchFamily="18" charset="-127"/>
                          <a:cs typeface="Arial" panose="020B0604020202020204" pitchFamily="34" charset="0"/>
                        </a:rPr>
                        <a:t>Lunch</a:t>
                      </a:r>
                      <a:endParaRPr lang="en-US" sz="80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a:solidFill>
                            <a:srgbClr val="000000"/>
                          </a:solidFill>
                          <a:effectLst/>
                          <a:latin typeface="Arial" panose="020B0604020202020204" pitchFamily="34" charset="0"/>
                          <a:ea typeface="Batang" panose="02030600000101010101" pitchFamily="18" charset="-127"/>
                          <a:cs typeface="Arial" panose="020B0604020202020204" pitchFamily="34" charset="0"/>
                        </a:rPr>
                        <a:t>Lunch</a:t>
                      </a:r>
                      <a:endParaRPr lang="en-US" sz="80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extLst>
                  <a:ext uri="{0D108BD9-81ED-4DB2-BD59-A6C34878D82A}">
                    <a16:rowId xmlns:a16="http://schemas.microsoft.com/office/drawing/2014/main" val="4227268007"/>
                  </a:ext>
                </a:extLst>
              </a:tr>
              <a:tr h="358080">
                <a:tc>
                  <a:txBody>
                    <a:bodyPr/>
                    <a:lstStyle/>
                    <a:p>
                      <a:pPr marL="0" marR="0" algn="l">
                        <a:lnSpc>
                          <a:spcPct val="107000"/>
                        </a:lnSpc>
                        <a:spcBef>
                          <a:spcPts val="0"/>
                        </a:spcBef>
                        <a:spcAft>
                          <a:spcPts val="0"/>
                        </a:spcAft>
                      </a:pPr>
                      <a:r>
                        <a:rPr lang="en-GB" sz="1000" b="1" dirty="0">
                          <a:effectLst/>
                          <a:latin typeface="Arial" panose="020B0604020202020204" pitchFamily="34" charset="0"/>
                          <a:ea typeface="Batang" panose="02030600000101010101" pitchFamily="18" charset="-127"/>
                          <a:cs typeface="Times New Roman" panose="02020603050405020304" pitchFamily="18" charset="0"/>
                        </a:rPr>
                        <a:t>Q3</a:t>
                      </a:r>
                    </a:p>
                    <a:p>
                      <a:pPr marL="0" marR="0" algn="l">
                        <a:lnSpc>
                          <a:spcPct val="107000"/>
                        </a:lnSpc>
                        <a:spcBef>
                          <a:spcPts val="0"/>
                        </a:spcBef>
                        <a:spcAft>
                          <a:spcPts val="0"/>
                        </a:spcAft>
                      </a:pPr>
                      <a:r>
                        <a:rPr lang="en-GB" sz="1000" b="1" dirty="0">
                          <a:effectLst/>
                          <a:latin typeface="Arial" panose="020B0604020202020204" pitchFamily="34" charset="0"/>
                          <a:ea typeface="Batang" panose="02030600000101010101" pitchFamily="18" charset="-127"/>
                          <a:cs typeface="Times New Roman" panose="02020603050405020304" pitchFamily="18" charset="0"/>
                        </a:rPr>
                        <a:t>(14:00 - 15:30)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defTabSz="1219170" rtl="0" eaLnBrk="1" latinLnBrk="0" hangingPunct="1">
                        <a:lnSpc>
                          <a:spcPct val="107000"/>
                        </a:lnSpc>
                        <a:spcBef>
                          <a:spcPts val="0"/>
                        </a:spcBef>
                        <a:spcAft>
                          <a:spcPts val="0"/>
                        </a:spcAft>
                      </a:pPr>
                      <a:r>
                        <a:rPr lang="en-US" altLang="zh-CN" sz="800" i="1" dirty="0">
                          <a:effectLst/>
                          <a:highlight>
                            <a:srgbClr val="C1E442"/>
                          </a:highlight>
                          <a:latin typeface="Arial" panose="020B0604020202020204" pitchFamily="34" charset="0"/>
                          <a:ea typeface="Times New Roman" panose="02020603050405020304" pitchFamily="18" charset="0"/>
                          <a:cs typeface="Arial" panose="020B0604020202020204" pitchFamily="34" charset="0"/>
                        </a:rPr>
                        <a:t>CH Closing</a:t>
                      </a:r>
                      <a:endParaRPr lang="en-US" altLang="zh-CN" sz="800" kern="1200" dirty="0">
                        <a:solidFill>
                          <a:schemeClr val="tx1"/>
                        </a:solidFill>
                        <a:effectLst/>
                        <a:highlight>
                          <a:srgbClr val="C1E442"/>
                        </a:highlight>
                        <a:latin typeface="Arial" panose="020B0604020202020204" pitchFamily="34" charset="0"/>
                        <a:ea typeface="+mn-ea"/>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altLang="zh-CN" sz="800" kern="1200" dirty="0">
                          <a:solidFill>
                            <a:schemeClr val="tx1"/>
                          </a:solidFill>
                          <a:effectLst/>
                          <a:latin typeface="Arial" panose="020B0604020202020204" pitchFamily="34" charset="0"/>
                          <a:ea typeface="+mn-ea"/>
                          <a:cs typeface="Arial" panose="020B0604020202020204" pitchFamily="34" charset="0"/>
                        </a:rPr>
                        <a:t>Closing plenary </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82675116"/>
                  </a:ext>
                </a:extLst>
              </a:tr>
              <a:tr h="235265">
                <a:tc>
                  <a:txBody>
                    <a:bodyPr/>
                    <a:lstStyle/>
                    <a:p>
                      <a:pPr marL="0" marR="0" algn="l">
                        <a:lnSpc>
                          <a:spcPct val="107000"/>
                        </a:lnSpc>
                        <a:spcBef>
                          <a:spcPts val="0"/>
                        </a:spcBef>
                        <a:spcAft>
                          <a:spcPts val="0"/>
                        </a:spcAft>
                      </a:pPr>
                      <a:r>
                        <a:rPr lang="en-GB"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15:30 - 16:00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Afternoon Coffee 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Afternoon Coffee 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Afternoon Coffee 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Afternoon Coffee 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Afternoon Coffee 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extLst>
                  <a:ext uri="{0D108BD9-81ED-4DB2-BD59-A6C34878D82A}">
                    <a16:rowId xmlns:a16="http://schemas.microsoft.com/office/drawing/2014/main" val="3347987309"/>
                  </a:ext>
                </a:extLst>
              </a:tr>
              <a:tr h="494437">
                <a:tc>
                  <a:txBody>
                    <a:bodyPr/>
                    <a:lstStyle/>
                    <a:p>
                      <a:pPr marL="0" marR="0" algn="l">
                        <a:lnSpc>
                          <a:spcPct val="107000"/>
                        </a:lnSpc>
                        <a:spcBef>
                          <a:spcPts val="0"/>
                        </a:spcBef>
                        <a:spcAft>
                          <a:spcPts val="0"/>
                        </a:spcAft>
                      </a:pPr>
                      <a:r>
                        <a:rPr lang="en-GB" sz="1000" b="1" dirty="0">
                          <a:effectLst/>
                          <a:latin typeface="Arial" panose="020B0604020202020204" pitchFamily="34" charset="0"/>
                          <a:ea typeface="Batang" panose="02030600000101010101" pitchFamily="18" charset="-127"/>
                          <a:cs typeface="Times New Roman" panose="02020603050405020304" pitchFamily="18" charset="0"/>
                        </a:rPr>
                        <a:t>Q4</a:t>
                      </a:r>
                    </a:p>
                    <a:p>
                      <a:pPr marL="0" marR="0" algn="l">
                        <a:lnSpc>
                          <a:spcPct val="107000"/>
                        </a:lnSpc>
                        <a:spcBef>
                          <a:spcPts val="0"/>
                        </a:spcBef>
                        <a:spcAft>
                          <a:spcPts val="0"/>
                        </a:spcAft>
                      </a:pPr>
                      <a:r>
                        <a:rPr lang="en-GB" sz="1000" b="1" dirty="0">
                          <a:effectLst/>
                          <a:latin typeface="Arial" panose="020B0604020202020204" pitchFamily="34" charset="0"/>
                          <a:ea typeface="Batang" panose="02030600000101010101" pitchFamily="18" charset="-127"/>
                          <a:cs typeface="Times New Roman" panose="02020603050405020304" pitchFamily="18" charset="0"/>
                        </a:rPr>
                        <a:t>(16:00 - 17:30)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defTabSz="1219170" rtl="0" eaLnBrk="1" latinLnBrk="0" hangingPunct="1">
                        <a:lnSpc>
                          <a:spcPct val="107000"/>
                        </a:lnSpc>
                        <a:spcBef>
                          <a:spcPts val="0"/>
                        </a:spcBef>
                        <a:spcAft>
                          <a:spcPts val="0"/>
                        </a:spcAft>
                      </a:pPr>
                      <a:r>
                        <a:rPr lang="en-US" altLang="zh-CN" sz="800" i="1" dirty="0">
                          <a:effectLst/>
                          <a:highlight>
                            <a:srgbClr val="C1E442"/>
                          </a:highlight>
                          <a:latin typeface="Arial" panose="020B0604020202020204" pitchFamily="34" charset="0"/>
                          <a:ea typeface="Times New Roman" panose="02020603050405020304" pitchFamily="18" charset="0"/>
                          <a:cs typeface="Arial" panose="020B0604020202020204" pitchFamily="34" charset="0"/>
                        </a:rPr>
                        <a:t>CH Closing</a:t>
                      </a:r>
                      <a:endParaRPr lang="en-US" sz="800" kern="1200" dirty="0">
                        <a:solidFill>
                          <a:schemeClr val="tx1"/>
                        </a:solidFill>
                        <a:effectLst/>
                        <a:highlight>
                          <a:srgbClr val="C1E442"/>
                        </a:highlight>
                        <a:latin typeface="Arial" panose="020B0604020202020204" pitchFamily="34" charset="0"/>
                        <a:ea typeface="+mn-ea"/>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altLang="zh-CN" sz="800" kern="1200" dirty="0">
                          <a:solidFill>
                            <a:schemeClr val="tx1"/>
                          </a:solidFill>
                          <a:effectLst/>
                          <a:latin typeface="Arial" panose="020B0604020202020204" pitchFamily="34" charset="0"/>
                          <a:ea typeface="+mn-ea"/>
                          <a:cs typeface="Arial" panose="020B0604020202020204" pitchFamily="34" charset="0"/>
                        </a:rPr>
                        <a:t>Closing plenary </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80856872"/>
                  </a:ext>
                </a:extLst>
              </a:tr>
              <a:tr h="240565">
                <a:tc>
                  <a:txBody>
                    <a:bodyPr/>
                    <a:lstStyle/>
                    <a:p>
                      <a:pPr marL="0" marR="0" algn="l">
                        <a:lnSpc>
                          <a:spcPct val="107000"/>
                        </a:lnSpc>
                        <a:spcBef>
                          <a:spcPts val="0"/>
                        </a:spcBef>
                        <a:spcAft>
                          <a:spcPts val="0"/>
                        </a:spcAft>
                      </a:pPr>
                      <a:r>
                        <a:rPr lang="en-GB"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17:30 - 17:40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4098725036"/>
                  </a:ext>
                </a:extLst>
              </a:tr>
              <a:tr h="553711">
                <a:tc>
                  <a:txBody>
                    <a:bodyPr/>
                    <a:lstStyle/>
                    <a:p>
                      <a:pPr marL="0" marR="0" algn="l">
                        <a:lnSpc>
                          <a:spcPct val="107000"/>
                        </a:lnSpc>
                        <a:spcBef>
                          <a:spcPts val="0"/>
                        </a:spcBef>
                        <a:spcAft>
                          <a:spcPts val="0"/>
                        </a:spcAft>
                      </a:pPr>
                      <a:r>
                        <a:rPr lang="en-US" sz="1000" b="1" dirty="0">
                          <a:effectLst/>
                          <a:latin typeface="Arial" panose="020B0604020202020204" pitchFamily="34" charset="0"/>
                          <a:ea typeface="Batang" panose="02030600000101010101" pitchFamily="18" charset="-127"/>
                          <a:cs typeface="Times New Roman" panose="02020603050405020304" pitchFamily="18" charset="0"/>
                        </a:rPr>
                        <a:t>Q5</a:t>
                      </a:r>
                    </a:p>
                    <a:p>
                      <a:pPr marL="0" marR="0" algn="l">
                        <a:lnSpc>
                          <a:spcPct val="107000"/>
                        </a:lnSpc>
                        <a:spcBef>
                          <a:spcPts val="0"/>
                        </a:spcBef>
                        <a:spcAft>
                          <a:spcPts val="0"/>
                        </a:spcAft>
                      </a:pPr>
                      <a:r>
                        <a:rPr lang="en-US" sz="1000" b="1" dirty="0">
                          <a:effectLst/>
                          <a:latin typeface="Arial" panose="020B0604020202020204" pitchFamily="34" charset="0"/>
                          <a:ea typeface="Batang" panose="02030600000101010101" pitchFamily="18" charset="-127"/>
                          <a:cs typeface="Times New Roman" panose="02020603050405020304" pitchFamily="18" charset="0"/>
                        </a:rPr>
                        <a:t>(17:40 – 19:10)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1219170" rtl="0" eaLnBrk="1" fontAlgn="auto" latinLnBrk="0" hangingPunct="1">
                        <a:lnSpc>
                          <a:spcPct val="107000"/>
                        </a:lnSpc>
                        <a:spcBef>
                          <a:spcPts val="0"/>
                        </a:spcBef>
                        <a:spcAft>
                          <a:spcPts val="0"/>
                        </a:spcAft>
                        <a:buClrTx/>
                        <a:buSzTx/>
                        <a:buFontTx/>
                        <a:buNone/>
                        <a:tabLst/>
                        <a:defRPr/>
                      </a:pPr>
                      <a:r>
                        <a:rPr lang="en-US" altLang="zh-CN" sz="800" i="1" dirty="0">
                          <a:effectLst/>
                          <a:highlight>
                            <a:srgbClr val="FFFF00"/>
                          </a:highlight>
                          <a:latin typeface="Arial" panose="020B0604020202020204" pitchFamily="34" charset="0"/>
                          <a:ea typeface="Times New Roman" panose="02020603050405020304" pitchFamily="18" charset="0"/>
                          <a:cs typeface="Arial" panose="020B0604020202020204" pitchFamily="34" charset="0"/>
                        </a:rPr>
                        <a:t>Stream#1 (0.5 TU) </a:t>
                      </a:r>
                    </a:p>
                    <a:p>
                      <a:pPr marL="0" marR="0" lvl="0" indent="0" algn="ctr" defTabSz="1219170" rtl="0" eaLnBrk="1" fontAlgn="auto" latinLnBrk="0" hangingPunct="1">
                        <a:lnSpc>
                          <a:spcPct val="107000"/>
                        </a:lnSpc>
                        <a:spcBef>
                          <a:spcPts val="0"/>
                        </a:spcBef>
                        <a:spcAft>
                          <a:spcPts val="0"/>
                        </a:spcAft>
                        <a:buClrTx/>
                        <a:buSzTx/>
                        <a:buFontTx/>
                        <a:buNone/>
                        <a:tabLst/>
                        <a:defRPr/>
                      </a:pPr>
                      <a:r>
                        <a:rPr lang="en-US" altLang="zh-CN" sz="800" i="1" dirty="0">
                          <a:effectLst/>
                          <a:latin typeface="Arial" panose="020B0604020202020204" pitchFamily="34" charset="0"/>
                          <a:ea typeface="Times New Roman" panose="02020603050405020304" pitchFamily="18" charset="0"/>
                          <a:cs typeface="Arial" panose="020B0604020202020204" pitchFamily="34" charset="0"/>
                        </a:rPr>
                        <a:t>Stop around 18:45</a:t>
                      </a:r>
                    </a:p>
                    <a:p>
                      <a:pPr marL="0" marR="0" lvl="0" indent="0" algn="ctr" defTabSz="1219170" rtl="0" eaLnBrk="1" fontAlgn="auto" latinLnBrk="0" hangingPunct="1">
                        <a:lnSpc>
                          <a:spcPct val="107000"/>
                        </a:lnSpc>
                        <a:spcBef>
                          <a:spcPts val="0"/>
                        </a:spcBef>
                        <a:spcAft>
                          <a:spcPts val="0"/>
                        </a:spcAft>
                        <a:buClrTx/>
                        <a:buSzTx/>
                        <a:buFontTx/>
                        <a:buNone/>
                        <a:tabLst/>
                        <a:defRPr/>
                      </a:pPr>
                      <a:r>
                        <a:rPr lang="en-US" altLang="zh-CN" sz="800" i="1" dirty="0">
                          <a:effectLst/>
                          <a:latin typeface="Arial" panose="020B0604020202020204" pitchFamily="34" charset="0"/>
                          <a:ea typeface="Times New Roman" panose="02020603050405020304" pitchFamily="18" charset="0"/>
                          <a:cs typeface="Arial" panose="020B0604020202020204" pitchFamily="34" charset="0"/>
                        </a:rPr>
                        <a:t>Social evening</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1219170" rtl="0" eaLnBrk="1" fontAlgn="auto" latinLnBrk="0" hangingPunct="1">
                        <a:lnSpc>
                          <a:spcPct val="107000"/>
                        </a:lnSpc>
                        <a:spcBef>
                          <a:spcPts val="0"/>
                        </a:spcBef>
                        <a:spcAft>
                          <a:spcPts val="0"/>
                        </a:spcAft>
                        <a:buClrTx/>
                        <a:buSzTx/>
                        <a:buFontTx/>
                        <a:buNone/>
                        <a:tabLst/>
                        <a:defRPr/>
                      </a:pPr>
                      <a:r>
                        <a:rPr lang="en-US" altLang="zh-CN" sz="800" dirty="0">
                          <a:effectLst/>
                          <a:latin typeface="Arial" panose="020B0604020202020204" pitchFamily="34" charset="0"/>
                          <a:cs typeface="Arial" panose="020B0604020202020204" pitchFamily="34" charset="0"/>
                        </a:rPr>
                        <a:t>Stream#1 (1TU)</a:t>
                      </a:r>
                      <a:endParaRPr lang="en-US" sz="800" dirty="0">
                        <a:effectLst/>
                        <a:latin typeface="Arial" panose="020B0604020202020204" pitchFamily="34"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GB" sz="800" dirty="0">
                          <a:effectLst/>
                          <a:latin typeface="Arial" panose="020B0604020202020204" pitchFamily="34" charset="0"/>
                          <a:ea typeface="Batang" panose="02030600000101010101" pitchFamily="18" charset="-127"/>
                          <a:cs typeface="Times New Roman" panose="02020603050405020304" pitchFamily="18" charset="0"/>
                        </a:rPr>
                        <a:t> </a:t>
                      </a:r>
                      <a:r>
                        <a:rPr lang="en-GB" sz="800" i="1" kern="1200" dirty="0">
                          <a:solidFill>
                            <a:schemeClr val="tx1"/>
                          </a:solidFill>
                          <a:effectLst/>
                          <a:highlight>
                            <a:srgbClr val="C1E442"/>
                          </a:highlight>
                          <a:latin typeface="Arial" panose="020B0604020202020204" pitchFamily="34" charset="0"/>
                          <a:ea typeface="Batang" panose="02030600000101010101" pitchFamily="18" charset="-127"/>
                          <a:cs typeface="Arial" panose="020B0604020202020204" pitchFamily="34" charset="0"/>
                        </a:rPr>
                        <a:t>CH Closing</a:t>
                      </a:r>
                      <a:r>
                        <a:rPr lang="en-US" sz="800" i="1" kern="1200" dirty="0">
                          <a:solidFill>
                            <a:schemeClr val="tx1"/>
                          </a:solidFill>
                          <a:effectLst/>
                          <a:highlight>
                            <a:srgbClr val="C1E442"/>
                          </a:highlight>
                          <a:latin typeface="Arial" panose="020B0604020202020204" pitchFamily="34" charset="0"/>
                          <a:ea typeface="Batang" panose="02030600000101010101" pitchFamily="18" charset="-127"/>
                          <a:cs typeface="Arial" panose="020B0604020202020204" pitchFamily="34" charset="0"/>
                        </a:rPr>
                        <a:t>(Opt.)</a:t>
                      </a:r>
                      <a:endParaRPr lang="en-US" sz="800" i="1" kern="1200" dirty="0">
                        <a:solidFill>
                          <a:schemeClr val="tx1"/>
                        </a:solidFill>
                        <a:effectLst/>
                        <a:highlight>
                          <a:srgbClr val="C1E442"/>
                        </a:highligh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GB" sz="800" dirty="0">
                          <a:effectLst/>
                          <a:latin typeface="Arial" panose="020B0604020202020204" pitchFamily="34" charset="0"/>
                          <a:ea typeface="Batang" panose="02030600000101010101" pitchFamily="18" charset="-127"/>
                          <a:cs typeface="Times New Roman" panose="02020603050405020304" pitchFamily="18" charset="0"/>
                        </a:rPr>
                        <a:t> </a:t>
                      </a:r>
                      <a:endParaRPr lang="en-US"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18523463"/>
                  </a:ext>
                </a:extLst>
              </a:tr>
            </a:tbl>
          </a:graphicData>
        </a:graphic>
      </p:graphicFrame>
      <p:sp>
        <p:nvSpPr>
          <p:cNvPr id="2" name="TextBox 1">
            <a:extLst>
              <a:ext uri="{FF2B5EF4-FFF2-40B4-BE49-F238E27FC236}">
                <a16:creationId xmlns:a16="http://schemas.microsoft.com/office/drawing/2014/main" id="{A3EE13C7-ECF6-4142-9722-E68BAA9493C3}"/>
              </a:ext>
            </a:extLst>
          </p:cNvPr>
          <p:cNvSpPr txBox="1"/>
          <p:nvPr/>
        </p:nvSpPr>
        <p:spPr>
          <a:xfrm>
            <a:off x="400698" y="1098490"/>
            <a:ext cx="9361858" cy="292388"/>
          </a:xfrm>
          <a:prstGeom prst="rect">
            <a:avLst/>
          </a:prstGeom>
          <a:noFill/>
        </p:spPr>
        <p:txBody>
          <a:bodyPr wrap="none" rtlCol="0">
            <a:spAutoFit/>
          </a:bodyPr>
          <a:lstStyle/>
          <a:p>
            <a:r>
              <a:rPr lang="en-US" altLang="zh-CN" b="1" dirty="0"/>
              <a:t>Assumption: Every day = 5 sessions (TUs),  total TU in 1 ordinary meeting (exclude closing plenary TUs) = 15.5 TUs</a:t>
            </a:r>
            <a:endParaRPr lang="zh-CN" altLang="en-US" b="1" dirty="0"/>
          </a:p>
        </p:txBody>
      </p:sp>
    </p:spTree>
    <p:extLst>
      <p:ext uri="{BB962C8B-B14F-4D97-AF65-F5344CB8AC3E}">
        <p14:creationId xmlns:p14="http://schemas.microsoft.com/office/powerpoint/2010/main" val="762085673"/>
      </p:ext>
    </p:extLst>
  </p:cSld>
  <p:clrMapOvr>
    <a:masterClrMapping/>
  </p:clrMapOvr>
  <p:transition spd="slow"/>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03231D1A-BE03-427C-AFB2-5359FB9D067E}"/>
              </a:ext>
            </a:extLst>
          </p:cNvPr>
          <p:cNvSpPr>
            <a:spLocks noGrp="1"/>
          </p:cNvSpPr>
          <p:nvPr>
            <p:ph type="title"/>
          </p:nvPr>
        </p:nvSpPr>
        <p:spPr>
          <a:xfrm>
            <a:off x="488950" y="228600"/>
            <a:ext cx="6827838" cy="866775"/>
          </a:xfrm>
        </p:spPr>
        <p:txBody>
          <a:bodyPr/>
          <a:lstStyle/>
          <a:p>
            <a:r>
              <a:rPr lang="en-US" dirty="0"/>
              <a:t>TU Budget for SA5 CH</a:t>
            </a:r>
            <a:endParaRPr lang="en-SE" dirty="0"/>
          </a:p>
        </p:txBody>
      </p:sp>
      <p:sp>
        <p:nvSpPr>
          <p:cNvPr id="7" name="Content Placeholder 2">
            <a:extLst>
              <a:ext uri="{FF2B5EF4-FFF2-40B4-BE49-F238E27FC236}">
                <a16:creationId xmlns:a16="http://schemas.microsoft.com/office/drawing/2014/main" id="{F03F7F51-3836-462D-969C-2EB225EF7D21}"/>
              </a:ext>
            </a:extLst>
          </p:cNvPr>
          <p:cNvSpPr>
            <a:spLocks noGrp="1"/>
          </p:cNvSpPr>
          <p:nvPr>
            <p:ph idx="1"/>
          </p:nvPr>
        </p:nvSpPr>
        <p:spPr>
          <a:xfrm>
            <a:off x="488950" y="1168401"/>
            <a:ext cx="9322112" cy="4503350"/>
          </a:xfrm>
        </p:spPr>
        <p:txBody>
          <a:bodyPr/>
          <a:lstStyle/>
          <a:p>
            <a:r>
              <a:rPr lang="en-US" sz="2000" dirty="0"/>
              <a:t>Assumptions for SA5 CH : </a:t>
            </a:r>
          </a:p>
          <a:p>
            <a:pPr lvl="1"/>
            <a:r>
              <a:rPr lang="en-US" sz="1600" dirty="0"/>
              <a:t>6 ordinary meeting per year. </a:t>
            </a:r>
          </a:p>
          <a:p>
            <a:pPr lvl="1"/>
            <a:r>
              <a:rPr lang="en-US" sz="1600" dirty="0">
                <a:solidFill>
                  <a:srgbClr val="FF0000"/>
                </a:solidFill>
              </a:rPr>
              <a:t>Rel-19 spans 18 months for SA5 (with early start of studies) = 8 meetings</a:t>
            </a:r>
          </a:p>
          <a:p>
            <a:pPr lvl="1"/>
            <a:r>
              <a:rPr lang="en-US" sz="1600" dirty="0"/>
              <a:t>1 Session = 1.5 hour time window </a:t>
            </a:r>
          </a:p>
          <a:p>
            <a:pPr lvl="1"/>
            <a:r>
              <a:rPr lang="en-US" sz="1600" dirty="0"/>
              <a:t>Max 5 sessions per meeting day</a:t>
            </a:r>
          </a:p>
          <a:p>
            <a:pPr lvl="1"/>
            <a:r>
              <a:rPr lang="en-US" sz="1600" dirty="0"/>
              <a:t>1 Stream = 1 TU (Time Unit)</a:t>
            </a:r>
          </a:p>
          <a:p>
            <a:pPr lvl="1"/>
            <a:r>
              <a:rPr lang="en-US" sz="1600" dirty="0"/>
              <a:t>1 TU is time (i.e., 1.5 hours) spent to discuss/handle technical contributions. </a:t>
            </a:r>
          </a:p>
          <a:p>
            <a:pPr lvl="1"/>
            <a:r>
              <a:rPr lang="en-US" sz="1600" dirty="0"/>
              <a:t>Revisions/Drafting/offline conference call are not counted for the TU estimates.</a:t>
            </a:r>
          </a:p>
          <a:p>
            <a:pPr lvl="1"/>
            <a:r>
              <a:rPr lang="en-US" sz="1600" dirty="0">
                <a:solidFill>
                  <a:srgbClr val="FF0000"/>
                </a:solidFill>
              </a:rPr>
              <a:t>CH revision sessions normally planned to be in Thursday </a:t>
            </a:r>
            <a:r>
              <a:rPr lang="en-US" altLang="zh-CN" sz="1600" dirty="0">
                <a:solidFill>
                  <a:srgbClr val="FF0000"/>
                </a:solidFill>
              </a:rPr>
              <a:t>Q1 and </a:t>
            </a:r>
            <a:r>
              <a:rPr lang="en-US" sz="1600" dirty="0">
                <a:solidFill>
                  <a:srgbClr val="FF0000"/>
                </a:solidFill>
              </a:rPr>
              <a:t>Q2 (initial </a:t>
            </a:r>
            <a:r>
              <a:rPr lang="en-US" sz="1600" dirty="0" err="1">
                <a:solidFill>
                  <a:srgbClr val="FF0000"/>
                </a:solidFill>
              </a:rPr>
              <a:t>assump</a:t>
            </a:r>
            <a:r>
              <a:rPr lang="en-US" sz="1600" dirty="0">
                <a:solidFill>
                  <a:srgbClr val="FF0000"/>
                </a:solidFill>
              </a:rPr>
              <a:t>.),CH closing plenary planned to be in Thursday Q3 and Q4.</a:t>
            </a:r>
          </a:p>
          <a:p>
            <a:pPr lvl="1"/>
            <a:r>
              <a:rPr lang="en-US" sz="1600" dirty="0">
                <a:solidFill>
                  <a:srgbClr val="FF0000"/>
                </a:solidFill>
              </a:rPr>
              <a:t>1 (CH) stream per session =&gt; 15.5 TUs per meeting (incl. 2 TUs as buffer) = 124</a:t>
            </a:r>
          </a:p>
          <a:p>
            <a:pPr lvl="1"/>
            <a:r>
              <a:rPr lang="en-US" sz="1600" dirty="0">
                <a:solidFill>
                  <a:srgbClr val="FF0000"/>
                </a:solidFill>
              </a:rPr>
              <a:t>Assume Maintenance + Buffer = 33% as in SA2  =&gt; ~ 41 TU</a:t>
            </a:r>
          </a:p>
          <a:p>
            <a:pPr lvl="1"/>
            <a:r>
              <a:rPr lang="en-US" sz="1600" dirty="0">
                <a:solidFill>
                  <a:srgbClr val="FF0000"/>
                </a:solidFill>
              </a:rPr>
              <a:t>Resulting total TUs avail. f. SI/WI: 9 meetings x 15.5 sessions = 124 TU minus 41 =&gt; 83 TU</a:t>
            </a:r>
          </a:p>
          <a:p>
            <a:pPr lvl="1"/>
            <a:r>
              <a:rPr lang="en-US" sz="1600" dirty="0">
                <a:solidFill>
                  <a:srgbClr val="FF0000"/>
                </a:solidFill>
              </a:rPr>
              <a:t>=&gt; Recommended MAX no. of SI/WI = 14</a:t>
            </a:r>
          </a:p>
          <a:p>
            <a:pPr lvl="1"/>
            <a:r>
              <a:rPr lang="en-US" sz="1600" dirty="0">
                <a:solidFill>
                  <a:srgbClr val="FF0000"/>
                </a:solidFill>
              </a:rPr>
              <a:t>With 14 SI/WI =&gt; Average 6 TU per SI/WI (0.75/meeting). </a:t>
            </a:r>
            <a:endParaRPr lang="en-US" sz="1600" dirty="0">
              <a:solidFill>
                <a:schemeClr val="accent1"/>
              </a:solidFill>
            </a:endParaRPr>
          </a:p>
        </p:txBody>
      </p:sp>
    </p:spTree>
    <p:extLst>
      <p:ext uri="{BB962C8B-B14F-4D97-AF65-F5344CB8AC3E}">
        <p14:creationId xmlns:p14="http://schemas.microsoft.com/office/powerpoint/2010/main" val="162325727"/>
      </p:ext>
    </p:extLst>
  </p:cSld>
  <p:clrMapOvr>
    <a:masterClrMapping/>
  </p:clrMapOvr>
  <p:transition spd="slow"/>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FCD482DA-39A8-45F1-A886-8B15F5B2CA5D}"/>
              </a:ext>
            </a:extLst>
          </p:cNvPr>
          <p:cNvSpPr>
            <a:spLocks noGrp="1"/>
          </p:cNvSpPr>
          <p:nvPr>
            <p:ph type="title"/>
          </p:nvPr>
        </p:nvSpPr>
        <p:spPr>
          <a:xfrm>
            <a:off x="123569" y="182880"/>
            <a:ext cx="9561952" cy="1143000"/>
          </a:xfrm>
        </p:spPr>
        <p:txBody>
          <a:bodyPr/>
          <a:lstStyle/>
          <a:p>
            <a:r>
              <a:rPr lang="en-US" altLang="zh-CN" sz="3600" dirty="0"/>
              <a:t>SA5 Rel-19 CH TU planning (May.2024~Sep.2025)</a:t>
            </a:r>
            <a:endParaRPr lang="zh-CN" altLang="en-US" sz="3600" dirty="0"/>
          </a:p>
        </p:txBody>
      </p:sp>
      <p:graphicFrame>
        <p:nvGraphicFramePr>
          <p:cNvPr id="8" name="Table 7">
            <a:extLst>
              <a:ext uri="{FF2B5EF4-FFF2-40B4-BE49-F238E27FC236}">
                <a16:creationId xmlns:a16="http://schemas.microsoft.com/office/drawing/2014/main" id="{12728E71-99C6-4012-A7FA-922E2C3A3A79}"/>
              </a:ext>
            </a:extLst>
          </p:cNvPr>
          <p:cNvGraphicFramePr>
            <a:graphicFrameLocks noGrp="1"/>
          </p:cNvGraphicFramePr>
          <p:nvPr>
            <p:extLst/>
          </p:nvPr>
        </p:nvGraphicFramePr>
        <p:xfrm>
          <a:off x="195825" y="3256660"/>
          <a:ext cx="11746980" cy="2480664"/>
        </p:xfrm>
        <a:graphic>
          <a:graphicData uri="http://schemas.openxmlformats.org/drawingml/2006/table">
            <a:tbl>
              <a:tblPr firstRow="1" bandRow="1">
                <a:tableStyleId>{5C22544A-7EE6-4342-B048-85BDC9FD1C3A}</a:tableStyleId>
              </a:tblPr>
              <a:tblGrid>
                <a:gridCol w="2601983">
                  <a:extLst>
                    <a:ext uri="{9D8B030D-6E8A-4147-A177-3AD203B41FA5}">
                      <a16:colId xmlns:a16="http://schemas.microsoft.com/office/drawing/2014/main" val="428783908"/>
                    </a:ext>
                  </a:extLst>
                </a:gridCol>
                <a:gridCol w="2399170">
                  <a:extLst>
                    <a:ext uri="{9D8B030D-6E8A-4147-A177-3AD203B41FA5}">
                      <a16:colId xmlns:a16="http://schemas.microsoft.com/office/drawing/2014/main" val="228380027"/>
                    </a:ext>
                  </a:extLst>
                </a:gridCol>
                <a:gridCol w="2248609">
                  <a:extLst>
                    <a:ext uri="{9D8B030D-6E8A-4147-A177-3AD203B41FA5}">
                      <a16:colId xmlns:a16="http://schemas.microsoft.com/office/drawing/2014/main" val="856762402"/>
                    </a:ext>
                  </a:extLst>
                </a:gridCol>
                <a:gridCol w="2248609">
                  <a:extLst>
                    <a:ext uri="{9D8B030D-6E8A-4147-A177-3AD203B41FA5}">
                      <a16:colId xmlns:a16="http://schemas.microsoft.com/office/drawing/2014/main" val="2063139119"/>
                    </a:ext>
                  </a:extLst>
                </a:gridCol>
                <a:gridCol w="2248609">
                  <a:extLst>
                    <a:ext uri="{9D8B030D-6E8A-4147-A177-3AD203B41FA5}">
                      <a16:colId xmlns:a16="http://schemas.microsoft.com/office/drawing/2014/main" val="446372523"/>
                    </a:ext>
                  </a:extLst>
                </a:gridCol>
              </a:tblGrid>
              <a:tr h="408134">
                <a:tc>
                  <a:txBody>
                    <a:bodyPr/>
                    <a:lstStyle/>
                    <a:p>
                      <a:endParaRPr lang="zh-CN" altLang="en-US" sz="1200" dirty="0">
                        <a:latin typeface="+mn-lt"/>
                      </a:endParaRPr>
                    </a:p>
                  </a:txBody>
                  <a:tcPr/>
                </a:tc>
                <a:tc>
                  <a:txBody>
                    <a:bodyPr/>
                    <a:lstStyle/>
                    <a:p>
                      <a:r>
                        <a:rPr lang="en-US" altLang="zh-CN" sz="1200" dirty="0">
                          <a:latin typeface="+mn-lt"/>
                        </a:rPr>
                        <a:t>Maintenance+R18</a:t>
                      </a:r>
                      <a:endParaRPr lang="zh-CN" altLang="en-US" sz="1200" dirty="0">
                        <a:latin typeface="+mn-lt"/>
                      </a:endParaRPr>
                    </a:p>
                  </a:txBody>
                  <a:tcPr/>
                </a:tc>
                <a:tc>
                  <a:txBody>
                    <a:bodyPr/>
                    <a:lstStyle/>
                    <a:p>
                      <a:r>
                        <a:rPr lang="en-US" altLang="zh-CN" sz="1200" dirty="0">
                          <a:latin typeface="+mn-lt"/>
                        </a:rPr>
                        <a:t>R19</a:t>
                      </a:r>
                      <a:endParaRPr lang="zh-CN" altLang="en-US" sz="1200" dirty="0">
                        <a:latin typeface="+mn-lt"/>
                      </a:endParaRPr>
                    </a:p>
                  </a:txBody>
                  <a:tcPr/>
                </a:tc>
                <a:tc>
                  <a:txBody>
                    <a:bodyPr/>
                    <a:lstStyle/>
                    <a:p>
                      <a:r>
                        <a:rPr lang="en-US" altLang="zh-CN" sz="1200" dirty="0">
                          <a:latin typeface="+mn-lt"/>
                        </a:rPr>
                        <a:t>R20 preparation</a:t>
                      </a:r>
                      <a:endParaRPr lang="zh-CN" altLang="en-US" sz="1200" dirty="0">
                        <a:latin typeface="+mn-lt"/>
                      </a:endParaRPr>
                    </a:p>
                  </a:txBody>
                  <a:tcPr/>
                </a:tc>
                <a:tc>
                  <a:txBody>
                    <a:bodyPr/>
                    <a:lstStyle/>
                    <a:p>
                      <a:r>
                        <a:rPr lang="en-US" altLang="zh-CN" sz="1200" dirty="0">
                          <a:latin typeface="+mn-lt"/>
                        </a:rPr>
                        <a:t>Buffer </a:t>
                      </a:r>
                    </a:p>
                    <a:p>
                      <a:r>
                        <a:rPr lang="en-US" altLang="zh-CN" sz="1200" dirty="0">
                          <a:latin typeface="+mn-lt"/>
                        </a:rPr>
                        <a:t>(revision session)</a:t>
                      </a:r>
                      <a:endParaRPr lang="zh-CN" altLang="en-US" sz="1200" dirty="0">
                        <a:latin typeface="+mn-lt"/>
                      </a:endParaRPr>
                    </a:p>
                  </a:txBody>
                  <a:tcPr/>
                </a:tc>
                <a:extLst>
                  <a:ext uri="{0D108BD9-81ED-4DB2-BD59-A6C34878D82A}">
                    <a16:rowId xmlns:a16="http://schemas.microsoft.com/office/drawing/2014/main" val="1955766534"/>
                  </a:ext>
                </a:extLst>
              </a:tr>
              <a:tr h="583048">
                <a:tc>
                  <a:txBody>
                    <a:bodyPr/>
                    <a:lstStyle/>
                    <a:p>
                      <a:r>
                        <a:rPr lang="en-US" altLang="zh-CN" sz="1200" b="1" dirty="0">
                          <a:latin typeface="+mn-lt"/>
                        </a:rPr>
                        <a:t>May. 2024:</a:t>
                      </a:r>
                    </a:p>
                    <a:p>
                      <a:r>
                        <a:rPr lang="en-US" altLang="zh-CN" sz="1200" b="1" dirty="0">
                          <a:latin typeface="+mn-lt"/>
                        </a:rPr>
                        <a:t>SA5#155 (1 meeting)</a:t>
                      </a:r>
                      <a:endParaRPr lang="zh-CN" altLang="en-US" sz="1200" b="1" dirty="0">
                        <a:latin typeface="+mn-lt"/>
                      </a:endParaRPr>
                    </a:p>
                  </a:txBody>
                  <a:tcPr/>
                </a:tc>
                <a:tc>
                  <a:txBody>
                    <a:bodyPr/>
                    <a:lstStyle/>
                    <a:p>
                      <a:r>
                        <a:rPr lang="en-US" altLang="zh-CN" sz="1200" dirty="0">
                          <a:latin typeface="+mn-lt"/>
                        </a:rPr>
                        <a:t>2.5 TU*1eetings = 2.5 TU (CRs)</a:t>
                      </a:r>
                      <a:endParaRPr lang="zh-CN" altLang="en-US" sz="1200" dirty="0">
                        <a:latin typeface="+mn-lt"/>
                      </a:endParaRPr>
                    </a:p>
                  </a:txBody>
                  <a:tcPr/>
                </a:tc>
                <a:tc>
                  <a:txBody>
                    <a:bodyPr/>
                    <a:lstStyle/>
                    <a:p>
                      <a:r>
                        <a:rPr lang="en-US" altLang="zh-CN" sz="1200" dirty="0">
                          <a:latin typeface="+mn-lt"/>
                        </a:rPr>
                        <a:t>6 TU*1 meetings= 6 TU</a:t>
                      </a:r>
                    </a:p>
                    <a:p>
                      <a:r>
                        <a:rPr lang="en-US" altLang="zh-CN" sz="1200" dirty="0">
                          <a:latin typeface="+mn-lt"/>
                        </a:rPr>
                        <a:t>5 TU: Rel-19 topic discussion</a:t>
                      </a:r>
                      <a:endParaRPr lang="zh-CN" altLang="en-US" sz="1200" dirty="0">
                        <a:latin typeface="+mn-lt"/>
                      </a:endParaRPr>
                    </a:p>
                  </a:txBody>
                  <a:tcPr/>
                </a:tc>
                <a:tc>
                  <a:txBody>
                    <a:bodyPr/>
                    <a:lstStyle/>
                    <a:p>
                      <a:r>
                        <a:rPr lang="en-US" altLang="zh-CN" sz="1200" dirty="0">
                          <a:latin typeface="+mn-lt"/>
                        </a:rPr>
                        <a:t>NA</a:t>
                      </a:r>
                      <a:endParaRPr lang="zh-CN" altLang="en-US" sz="1200" dirty="0">
                        <a:latin typeface="+mn-lt"/>
                      </a:endParaRPr>
                    </a:p>
                  </a:txBody>
                  <a:tcPr/>
                </a:tc>
                <a:tc>
                  <a:txBody>
                    <a:bodyPr/>
                    <a:lstStyle/>
                    <a:p>
                      <a:r>
                        <a:rPr lang="en-US" altLang="zh-CN" sz="1200" dirty="0">
                          <a:latin typeface="+mn-lt"/>
                        </a:rPr>
                        <a:t>2 TU*4=8 TU</a:t>
                      </a:r>
                      <a:endParaRPr lang="zh-CN" altLang="en-US" sz="1200" dirty="0">
                        <a:latin typeface="+mn-lt"/>
                      </a:endParaRPr>
                    </a:p>
                  </a:txBody>
                  <a:tcPr/>
                </a:tc>
                <a:extLst>
                  <a:ext uri="{0D108BD9-81ED-4DB2-BD59-A6C34878D82A}">
                    <a16:rowId xmlns:a16="http://schemas.microsoft.com/office/drawing/2014/main" val="3456388727"/>
                  </a:ext>
                </a:extLst>
              </a:tr>
              <a:tr h="583048">
                <a:tc>
                  <a:txBody>
                    <a:bodyPr/>
                    <a:lstStyle/>
                    <a:p>
                      <a:r>
                        <a:rPr lang="en-US" altLang="zh-CN" sz="1200" b="1" dirty="0">
                          <a:latin typeface="+mn-lt"/>
                        </a:rPr>
                        <a:t>July. 2024~Dec.2024:</a:t>
                      </a:r>
                    </a:p>
                    <a:p>
                      <a:r>
                        <a:rPr lang="en-US" altLang="zh-CN" sz="1200" b="1" dirty="0">
                          <a:latin typeface="+mn-lt"/>
                        </a:rPr>
                        <a:t>SA5#156~#158 (3 meetings)</a:t>
                      </a:r>
                      <a:endParaRPr lang="zh-CN" altLang="en-US" sz="1200" b="1" dirty="0">
                        <a:latin typeface="+mn-lt"/>
                      </a:endParaRPr>
                    </a:p>
                  </a:txBody>
                  <a:tcPr/>
                </a:tc>
                <a:tc>
                  <a:txBody>
                    <a:bodyPr/>
                    <a:lstStyle/>
                    <a:p>
                      <a:r>
                        <a:rPr lang="en-US" altLang="zh-CN" sz="1200" dirty="0">
                          <a:latin typeface="+mn-lt"/>
                        </a:rPr>
                        <a:t>2.5 TU*3 meetings = 7.5 TU (CRs)</a:t>
                      </a:r>
                      <a:endParaRPr lang="zh-CN" altLang="en-US" sz="1200" dirty="0">
                        <a:latin typeface="+mn-lt"/>
                      </a:endParaRPr>
                    </a:p>
                  </a:txBody>
                  <a:tcPr/>
                </a:tc>
                <a:tc>
                  <a:txBody>
                    <a:bodyPr/>
                    <a:lstStyle/>
                    <a:p>
                      <a:r>
                        <a:rPr lang="en-US" altLang="zh-CN" sz="1200" dirty="0">
                          <a:latin typeface="+mn-lt"/>
                        </a:rPr>
                        <a:t>11 TU*3 meetings= 33 TU</a:t>
                      </a:r>
                    </a:p>
                    <a:p>
                      <a:endParaRPr lang="zh-CN" altLang="en-US" sz="1200" dirty="0">
                        <a:latin typeface="+mn-lt"/>
                      </a:endParaRPr>
                    </a:p>
                  </a:txBody>
                  <a:tcPr/>
                </a:tc>
                <a:tc>
                  <a:txBody>
                    <a:bodyPr/>
                    <a:lstStyle/>
                    <a:p>
                      <a:r>
                        <a:rPr lang="en-US" altLang="zh-CN" sz="1200" dirty="0">
                          <a:latin typeface="+mn-lt"/>
                        </a:rPr>
                        <a:t>NA</a:t>
                      </a:r>
                      <a:endParaRPr lang="zh-CN" altLang="en-US" sz="1200" dirty="0">
                        <a:latin typeface="+mn-lt"/>
                      </a:endParaRPr>
                    </a:p>
                  </a:txBody>
                  <a:tcPr/>
                </a:tc>
                <a:tc>
                  <a:txBody>
                    <a:bodyPr/>
                    <a:lstStyle/>
                    <a:p>
                      <a:r>
                        <a:rPr lang="en-US" altLang="zh-CN" sz="1200" dirty="0">
                          <a:latin typeface="+mn-lt"/>
                        </a:rPr>
                        <a:t>2 TU*4=8 TU</a:t>
                      </a:r>
                      <a:endParaRPr lang="zh-CN" altLang="en-US" sz="1200" dirty="0">
                        <a:latin typeface="+mn-lt"/>
                      </a:endParaRPr>
                    </a:p>
                  </a:txBody>
                  <a:tcPr/>
                </a:tc>
                <a:extLst>
                  <a:ext uri="{0D108BD9-81ED-4DB2-BD59-A6C34878D82A}">
                    <a16:rowId xmlns:a16="http://schemas.microsoft.com/office/drawing/2014/main" val="2290105926"/>
                  </a:ext>
                </a:extLst>
              </a:tr>
              <a:tr h="583048">
                <a:tc>
                  <a:txBody>
                    <a:bodyPr/>
                    <a:lstStyle/>
                    <a:p>
                      <a:r>
                        <a:rPr lang="en-US" altLang="zh-CN" sz="1200" b="1" dirty="0">
                          <a:latin typeface="+mn-lt"/>
                        </a:rPr>
                        <a:t>Jan.2025~Sep.2025: </a:t>
                      </a:r>
                    </a:p>
                    <a:p>
                      <a:r>
                        <a:rPr lang="en-US" altLang="zh-CN" sz="1200" b="1" dirty="0">
                          <a:latin typeface="+mn-lt"/>
                        </a:rPr>
                        <a:t>SA5#159~#162 (4 meetings)</a:t>
                      </a:r>
                      <a:endParaRPr lang="zh-CN" altLang="en-US" sz="1200" b="1" dirty="0">
                        <a:latin typeface="+mn-lt"/>
                      </a:endParaRPr>
                    </a:p>
                  </a:txBody>
                  <a:tcPr/>
                </a:tc>
                <a:tc>
                  <a:txBody>
                    <a:bodyPr/>
                    <a:lstStyle/>
                    <a:p>
                      <a:r>
                        <a:rPr lang="en-US" altLang="zh-CN" sz="1200" dirty="0">
                          <a:latin typeface="+mn-lt"/>
                        </a:rPr>
                        <a:t>1.5 TU*4 meetings=</a:t>
                      </a:r>
                    </a:p>
                    <a:p>
                      <a:r>
                        <a:rPr lang="en-US" altLang="zh-CN" sz="1200" dirty="0">
                          <a:latin typeface="+mn-lt"/>
                        </a:rPr>
                        <a:t>6 TU (CRs)</a:t>
                      </a:r>
                      <a:endParaRPr lang="zh-CN" altLang="en-US" sz="1200" dirty="0">
                        <a:latin typeface="+mn-lt"/>
                      </a:endParaRPr>
                    </a:p>
                  </a:txBody>
                  <a:tcPr/>
                </a:tc>
                <a:tc>
                  <a:txBody>
                    <a:bodyPr/>
                    <a:lstStyle/>
                    <a:p>
                      <a:r>
                        <a:rPr lang="en-US" altLang="zh-CN" sz="1200" dirty="0">
                          <a:latin typeface="+mn-lt"/>
                        </a:rPr>
                        <a:t>11 TU*4 meetings= 44 TU</a:t>
                      </a:r>
                      <a:endParaRPr lang="zh-CN" altLang="en-US" sz="1200" dirty="0">
                        <a:latin typeface="+mn-lt"/>
                      </a:endParaRPr>
                    </a:p>
                  </a:txBody>
                  <a:tcPr/>
                </a:tc>
                <a:tc>
                  <a:txBody>
                    <a:bodyPr/>
                    <a:lstStyle/>
                    <a:p>
                      <a:r>
                        <a:rPr lang="en-US" altLang="zh-CN" sz="1200" dirty="0">
                          <a:latin typeface="+mn-lt"/>
                        </a:rPr>
                        <a:t>1 TU*4 meetings = 4 TU</a:t>
                      </a:r>
                      <a:endParaRPr lang="zh-CN" altLang="en-US" sz="1200" dirty="0">
                        <a:latin typeface="+mn-lt"/>
                      </a:endParaRPr>
                    </a:p>
                  </a:txBody>
                  <a:tcPr/>
                </a:tc>
                <a:tc>
                  <a:txBody>
                    <a:bodyPr/>
                    <a:lstStyle/>
                    <a:p>
                      <a:r>
                        <a:rPr lang="en-US" altLang="zh-CN" sz="1200" dirty="0">
                          <a:latin typeface="+mn-lt"/>
                        </a:rPr>
                        <a:t>2 TU*4=8 TU</a:t>
                      </a:r>
                      <a:endParaRPr lang="zh-CN" altLang="en-US" sz="1200" dirty="0">
                        <a:latin typeface="+mn-lt"/>
                      </a:endParaRPr>
                    </a:p>
                  </a:txBody>
                  <a:tcPr/>
                </a:tc>
                <a:extLst>
                  <a:ext uri="{0D108BD9-81ED-4DB2-BD59-A6C34878D82A}">
                    <a16:rowId xmlns:a16="http://schemas.microsoft.com/office/drawing/2014/main" val="3698655121"/>
                  </a:ext>
                </a:extLst>
              </a:tr>
              <a:tr h="233219">
                <a:tc>
                  <a:txBody>
                    <a:bodyPr/>
                    <a:lstStyle/>
                    <a:p>
                      <a:r>
                        <a:rPr lang="en-US" altLang="zh-CN" sz="1200" b="1" dirty="0">
                          <a:latin typeface="+mn-lt"/>
                        </a:rPr>
                        <a:t>Total= 124 TU</a:t>
                      </a:r>
                      <a:endParaRPr lang="zh-CN" altLang="en-US" sz="1200" b="1" dirty="0">
                        <a:latin typeface="+mn-lt"/>
                      </a:endParaRPr>
                    </a:p>
                  </a:txBody>
                  <a:tcPr/>
                </a:tc>
                <a:tc>
                  <a:txBody>
                    <a:bodyPr/>
                    <a:lstStyle/>
                    <a:p>
                      <a:r>
                        <a:rPr lang="en-US" altLang="zh-CN" sz="1200" dirty="0">
                          <a:latin typeface="+mn-lt"/>
                        </a:rPr>
                        <a:t>16 TU</a:t>
                      </a:r>
                      <a:endParaRPr lang="zh-CN" altLang="en-US" sz="1200" dirty="0">
                        <a:latin typeface="+mn-lt"/>
                      </a:endParaRPr>
                    </a:p>
                  </a:txBody>
                  <a:tcPr/>
                </a:tc>
                <a:tc>
                  <a:txBody>
                    <a:bodyPr/>
                    <a:lstStyle/>
                    <a:p>
                      <a:r>
                        <a:rPr lang="en-US" altLang="zh-CN" sz="1200" dirty="0">
                          <a:latin typeface="+mn-lt"/>
                        </a:rPr>
                        <a:t>83 TU</a:t>
                      </a:r>
                      <a:endParaRPr lang="zh-CN" altLang="en-US" sz="1200" dirty="0">
                        <a:latin typeface="+mn-lt"/>
                      </a:endParaRPr>
                    </a:p>
                  </a:txBody>
                  <a:tcPr/>
                </a:tc>
                <a:tc>
                  <a:txBody>
                    <a:bodyPr/>
                    <a:lstStyle/>
                    <a:p>
                      <a:r>
                        <a:rPr lang="en-US" altLang="zh-CN" sz="1200" dirty="0">
                          <a:latin typeface="+mn-lt"/>
                        </a:rPr>
                        <a:t>4 TU</a:t>
                      </a:r>
                      <a:endParaRPr lang="zh-CN" altLang="en-US" sz="1200" dirty="0">
                        <a:latin typeface="+mn-lt"/>
                      </a:endParaRPr>
                    </a:p>
                  </a:txBody>
                  <a:tcPr/>
                </a:tc>
                <a:tc>
                  <a:txBody>
                    <a:bodyPr/>
                    <a:lstStyle/>
                    <a:p>
                      <a:r>
                        <a:rPr lang="en-US" altLang="zh-CN" sz="1200" dirty="0">
                          <a:latin typeface="+mn-lt"/>
                        </a:rPr>
                        <a:t>16 TU</a:t>
                      </a:r>
                      <a:endParaRPr lang="zh-CN" altLang="en-US" sz="1200" dirty="0">
                        <a:latin typeface="+mn-lt"/>
                      </a:endParaRPr>
                    </a:p>
                  </a:txBody>
                  <a:tcPr/>
                </a:tc>
                <a:extLst>
                  <a:ext uri="{0D108BD9-81ED-4DB2-BD59-A6C34878D82A}">
                    <a16:rowId xmlns:a16="http://schemas.microsoft.com/office/drawing/2014/main" val="1774169429"/>
                  </a:ext>
                </a:extLst>
              </a:tr>
            </a:tbl>
          </a:graphicData>
        </a:graphic>
      </p:graphicFrame>
      <p:sp>
        <p:nvSpPr>
          <p:cNvPr id="9" name="TextBox 8">
            <a:extLst>
              <a:ext uri="{FF2B5EF4-FFF2-40B4-BE49-F238E27FC236}">
                <a16:creationId xmlns:a16="http://schemas.microsoft.com/office/drawing/2014/main" id="{22E304B9-39CB-469E-852A-517B272CCFA6}"/>
              </a:ext>
            </a:extLst>
          </p:cNvPr>
          <p:cNvSpPr txBox="1"/>
          <p:nvPr/>
        </p:nvSpPr>
        <p:spPr>
          <a:xfrm>
            <a:off x="447111" y="1120676"/>
            <a:ext cx="10456266" cy="1754326"/>
          </a:xfrm>
          <a:prstGeom prst="rect">
            <a:avLst/>
          </a:prstGeom>
          <a:noFill/>
        </p:spPr>
        <p:txBody>
          <a:bodyPr wrap="square" rtlCol="0">
            <a:spAutoFit/>
          </a:bodyPr>
          <a:lstStyle/>
          <a:p>
            <a:r>
              <a:rPr lang="en-US" altLang="zh-CN" sz="1200" b="1" dirty="0"/>
              <a:t>Assumptions:</a:t>
            </a:r>
          </a:p>
          <a:p>
            <a:pPr marL="342900" indent="-342900">
              <a:buFont typeface="+mj-lt"/>
              <a:buAutoNum type="arabicPeriod"/>
            </a:pPr>
            <a:r>
              <a:rPr lang="en-US" altLang="zh-CN" sz="1200" dirty="0"/>
              <a:t>Every meeting day = 5 quarters (= 5 TUs)</a:t>
            </a:r>
          </a:p>
          <a:p>
            <a:pPr marL="342900" indent="-342900">
              <a:buFont typeface="+mj-lt"/>
              <a:buAutoNum type="arabicPeriod"/>
            </a:pPr>
            <a:r>
              <a:rPr lang="en-US" altLang="zh-CN" sz="1200" dirty="0"/>
              <a:t>Total TUs per meeting = 15.5 TUs</a:t>
            </a:r>
          </a:p>
          <a:p>
            <a:pPr marL="950913" lvl="1" indent="-342900">
              <a:buFont typeface="+mj-lt"/>
              <a:buAutoNum type="arabicPeriod"/>
            </a:pPr>
            <a:r>
              <a:rPr lang="fr-FR" altLang="zh-CN" sz="1200" dirty="0">
                <a:sym typeface="Wingdings 3" panose="05040102010807070707" pitchFamily="18" charset="2"/>
              </a:rPr>
              <a:t>B</a:t>
            </a:r>
            <a:r>
              <a:rPr lang="en-US" altLang="zh-CN" sz="1200" dirty="0" err="1">
                <a:sym typeface="Wingdings 3" panose="05040102010807070707" pitchFamily="18" charset="2"/>
              </a:rPr>
              <a:t>uffer</a:t>
            </a:r>
            <a:r>
              <a:rPr lang="en-US" altLang="zh-CN" sz="1200" dirty="0">
                <a:sym typeface="Wingdings 3" panose="05040102010807070707" pitchFamily="18" charset="2"/>
              </a:rPr>
              <a:t> = 2 TUs</a:t>
            </a:r>
          </a:p>
          <a:p>
            <a:pPr marL="950913" lvl="1" indent="-342900">
              <a:buFont typeface="+mj-lt"/>
              <a:buAutoNum type="arabicPeriod"/>
            </a:pPr>
            <a:r>
              <a:rPr lang="en-US" altLang="zh-CN" sz="1200" dirty="0"/>
              <a:t>CH = 13.5 TUs</a:t>
            </a:r>
          </a:p>
          <a:p>
            <a:pPr marL="1560513" lvl="2" indent="-342900">
              <a:buFont typeface="+mj-lt"/>
              <a:buAutoNum type="arabicPeriod"/>
            </a:pPr>
            <a:r>
              <a:rPr lang="fr-FR" altLang="zh-CN" sz="1200" dirty="0">
                <a:solidFill>
                  <a:prstClr val="black"/>
                </a:solidFill>
              </a:rPr>
              <a:t>M</a:t>
            </a:r>
            <a:r>
              <a:rPr lang="en-US" altLang="zh-CN" sz="1200" dirty="0" err="1">
                <a:solidFill>
                  <a:prstClr val="black"/>
                </a:solidFill>
              </a:rPr>
              <a:t>aintenance</a:t>
            </a:r>
            <a:r>
              <a:rPr lang="en-US" altLang="zh-CN" sz="1200" dirty="0">
                <a:solidFill>
                  <a:prstClr val="black"/>
                </a:solidFill>
              </a:rPr>
              <a:t> CRs + remaining Rel-18 work (TU allocation will decrease over time </a:t>
            </a:r>
            <a:r>
              <a:rPr lang="en-US" altLang="zh-CN" sz="1200" dirty="0">
                <a:solidFill>
                  <a:prstClr val="black"/>
                </a:solidFill>
                <a:sym typeface="Wingdings 3" panose="05040102010807070707" pitchFamily="18" charset="2"/>
              </a:rPr>
              <a:t>)</a:t>
            </a:r>
          </a:p>
          <a:p>
            <a:pPr marL="1560513" lvl="2" indent="-342900">
              <a:buFont typeface="+mj-lt"/>
              <a:buAutoNum type="arabicPeriod"/>
            </a:pPr>
            <a:r>
              <a:rPr lang="fr-FR" altLang="zh-CN" sz="1200" dirty="0">
                <a:solidFill>
                  <a:prstClr val="black"/>
                </a:solidFill>
                <a:sym typeface="Wingdings 3" panose="05040102010807070707" pitchFamily="18" charset="2"/>
              </a:rPr>
              <a:t>R</a:t>
            </a:r>
            <a:r>
              <a:rPr lang="en-US" altLang="zh-CN" sz="1200" dirty="0">
                <a:solidFill>
                  <a:prstClr val="black"/>
                </a:solidFill>
                <a:sym typeface="Wingdings 3" panose="05040102010807070707" pitchFamily="18" charset="2"/>
              </a:rPr>
              <a:t>el-20 preparation work </a:t>
            </a:r>
            <a:r>
              <a:rPr lang="en-US" altLang="zh-CN" sz="1200" dirty="0">
                <a:solidFill>
                  <a:prstClr val="black"/>
                </a:solidFill>
              </a:rPr>
              <a:t>(TU allocation will be zero at the beginning and will increase over time </a:t>
            </a:r>
            <a:r>
              <a:rPr lang="en-US" altLang="zh-CN" sz="1200" dirty="0">
                <a:solidFill>
                  <a:prstClr val="black"/>
                </a:solidFill>
                <a:sym typeface="Wingdings 3" panose="05040102010807070707" pitchFamily="18" charset="2"/>
              </a:rPr>
              <a:t>)</a:t>
            </a:r>
          </a:p>
          <a:p>
            <a:pPr marL="1560513" lvl="2" indent="-342900">
              <a:buFont typeface="+mj-lt"/>
              <a:buAutoNum type="arabicPeriod"/>
            </a:pPr>
            <a:r>
              <a:rPr lang="fr-FR" altLang="zh-CN" sz="1200" dirty="0">
                <a:sym typeface="Wingdings 3" panose="05040102010807070707" pitchFamily="18" charset="2"/>
              </a:rPr>
              <a:t>A</a:t>
            </a:r>
            <a:r>
              <a:rPr lang="en-US" altLang="zh-CN" sz="1200" dirty="0" err="1">
                <a:sym typeface="Wingdings 3" panose="05040102010807070707" pitchFamily="18" charset="2"/>
              </a:rPr>
              <a:t>ll</a:t>
            </a:r>
            <a:r>
              <a:rPr lang="en-US" altLang="zh-CN" sz="1200" dirty="0">
                <a:sym typeface="Wingdings 3" panose="05040102010807070707" pitchFamily="18" charset="2"/>
              </a:rPr>
              <a:t> remaining time is available for Rel-19 SIDs / WIDs</a:t>
            </a:r>
            <a:endParaRPr lang="en-US" altLang="zh-CN" sz="1200" dirty="0">
              <a:solidFill>
                <a:prstClr val="black"/>
              </a:solidFill>
              <a:sym typeface="Wingdings 3" panose="05040102010807070707" pitchFamily="18" charset="2"/>
            </a:endParaRPr>
          </a:p>
          <a:p>
            <a:pPr marL="342900" indent="-342900">
              <a:buFont typeface="+mj-lt"/>
              <a:buAutoNum type="arabicPeriod"/>
            </a:pPr>
            <a:r>
              <a:rPr lang="fr-FR" altLang="zh-CN" sz="1200" dirty="0">
                <a:solidFill>
                  <a:prstClr val="black"/>
                </a:solidFill>
                <a:sym typeface="Wingdings 3" panose="05040102010807070707" pitchFamily="18" charset="2"/>
              </a:rPr>
              <a:t>T</a:t>
            </a:r>
            <a:r>
              <a:rPr lang="en-US" altLang="zh-CN" sz="1200" dirty="0" err="1">
                <a:solidFill>
                  <a:prstClr val="black"/>
                </a:solidFill>
                <a:sym typeface="Wingdings 3" panose="05040102010807070707" pitchFamily="18" charset="2"/>
              </a:rPr>
              <a:t>otal</a:t>
            </a:r>
            <a:r>
              <a:rPr lang="en-US" altLang="zh-CN" sz="1200" dirty="0">
                <a:solidFill>
                  <a:prstClr val="black"/>
                </a:solidFill>
                <a:sym typeface="Wingdings 3" panose="05040102010807070707" pitchFamily="18" charset="2"/>
              </a:rPr>
              <a:t> TUs allocated to Rel-19 SIDs / WIDs = 83 TUs</a:t>
            </a:r>
          </a:p>
        </p:txBody>
      </p:sp>
    </p:spTree>
    <p:extLst>
      <p:ext uri="{BB962C8B-B14F-4D97-AF65-F5344CB8AC3E}">
        <p14:creationId xmlns:p14="http://schemas.microsoft.com/office/powerpoint/2010/main" val="3912113420"/>
      </p:ext>
    </p:extLst>
  </p:cSld>
  <p:clrMapOvr>
    <a:masterClrMapping/>
  </p:clrMapOvr>
  <p:transition spd="slow"/>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52F67-58EF-48F1-908C-7766662891EE}"/>
              </a:ext>
            </a:extLst>
          </p:cNvPr>
          <p:cNvSpPr>
            <a:spLocks noGrp="1"/>
          </p:cNvSpPr>
          <p:nvPr>
            <p:ph type="title"/>
          </p:nvPr>
        </p:nvSpPr>
        <p:spPr>
          <a:xfrm>
            <a:off x="1161346" y="2286000"/>
            <a:ext cx="9102725" cy="1143000"/>
          </a:xfrm>
        </p:spPr>
        <p:txBody>
          <a:bodyPr/>
          <a:lstStyle/>
          <a:p>
            <a:r>
              <a:rPr lang="en-GB" altLang="zh-CN" sz="4400" b="1" dirty="0"/>
              <a:t>Management and Orchestration</a:t>
            </a:r>
            <a:endParaRPr lang="zh-CN" altLang="en-US" dirty="0"/>
          </a:p>
        </p:txBody>
      </p:sp>
    </p:spTree>
    <p:extLst>
      <p:ext uri="{BB962C8B-B14F-4D97-AF65-F5344CB8AC3E}">
        <p14:creationId xmlns:p14="http://schemas.microsoft.com/office/powerpoint/2010/main" val="2521486079"/>
      </p:ext>
    </p:extLst>
  </p:cSld>
  <p:clrMapOvr>
    <a:masterClrMapping/>
  </p:clrMapOvr>
  <p:transition spd="slow"/>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96221DFE-BF72-4AC7-BB51-3BFEB65732D9}"/>
              </a:ext>
            </a:extLst>
          </p:cNvPr>
          <p:cNvSpPr>
            <a:spLocks noGrp="1"/>
          </p:cNvSpPr>
          <p:nvPr>
            <p:ph type="title"/>
          </p:nvPr>
        </p:nvSpPr>
        <p:spPr/>
        <p:txBody>
          <a:bodyPr/>
          <a:lstStyle/>
          <a:p>
            <a:r>
              <a:rPr lang="en-GB" altLang="en-US" sz="3200" b="1" dirty="0"/>
              <a:t>1. </a:t>
            </a:r>
            <a:r>
              <a:rPr lang="en-US" altLang="zh-CN" sz="3200" b="1" dirty="0"/>
              <a:t>AIML</a:t>
            </a:r>
            <a:r>
              <a:rPr lang="zh-CN" altLang="en-US" sz="3200" b="1" dirty="0"/>
              <a:t>：</a:t>
            </a:r>
            <a:r>
              <a:rPr lang="en-US" altLang="en-US" sz="3200" b="1" dirty="0"/>
              <a:t>Study on AI/ML management - phase 2</a:t>
            </a:r>
            <a:endParaRPr lang="en-GB" altLang="en-US" sz="3200" b="1" dirty="0"/>
          </a:p>
        </p:txBody>
      </p:sp>
      <p:sp>
        <p:nvSpPr>
          <p:cNvPr id="4" name="Content Placeholder 7">
            <a:extLst>
              <a:ext uri="{FF2B5EF4-FFF2-40B4-BE49-F238E27FC236}">
                <a16:creationId xmlns:a16="http://schemas.microsoft.com/office/drawing/2014/main" id="{8A759812-87D4-4AB6-81FE-DCDAFD93C018}"/>
              </a:ext>
            </a:extLst>
          </p:cNvPr>
          <p:cNvSpPr txBox="1">
            <a:spLocks/>
          </p:cNvSpPr>
          <p:nvPr/>
        </p:nvSpPr>
        <p:spPr>
          <a:xfrm>
            <a:off x="451092" y="1678401"/>
            <a:ext cx="11192989" cy="4826031"/>
          </a:xfrm>
          <a:prstGeom prst="rect">
            <a:avLst/>
          </a:prstGeom>
          <a:solidFill>
            <a:schemeClr val="bg1"/>
          </a:solidFill>
        </p:spPr>
        <p:txBody>
          <a:bodyPr/>
          <a:lstStyle>
            <a:lvl1pPr marL="341313" indent="-341313" algn="l" rtl="0" eaLnBrk="0" fontAlgn="base" hangingPunct="0">
              <a:spcBef>
                <a:spcPct val="20000"/>
              </a:spcBef>
              <a:spcAft>
                <a:spcPct val="0"/>
              </a:spcAft>
              <a:buBlip>
                <a:blip r:embed="rId2"/>
              </a:buBlip>
              <a:defRPr sz="2800">
                <a:solidFill>
                  <a:schemeClr val="tx1"/>
                </a:solidFill>
                <a:latin typeface="+mn-lt"/>
                <a:ea typeface="MS PGothic" panose="020B0600070205080204" pitchFamily="34" charset="-128"/>
                <a:cs typeface="ＭＳ Ｐゴシック" charset="0"/>
              </a:defRPr>
            </a:lvl1pPr>
            <a:lvl2pPr marL="741363" indent="-284163"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ea typeface="MS PGothic" panose="020B0600070205080204" pitchFamily="34" charset="-128"/>
              </a:defRPr>
            </a:lvl2pPr>
            <a:lvl3pPr marL="11414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5986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4pPr>
            <a:lvl5pPr marL="2055813" indent="-227013" algn="l" rtl="0" eaLnBrk="0" fontAlgn="base" hangingPunct="0">
              <a:spcBef>
                <a:spcPct val="20000"/>
              </a:spcBef>
              <a:spcAft>
                <a:spcPct val="0"/>
              </a:spcAft>
              <a:buFont typeface="Arial" panose="020B0604020202020204" pitchFamily="34" charset="0"/>
              <a:buChar char="»"/>
              <a:defRPr sz="1600">
                <a:solidFill>
                  <a:schemeClr val="tx1"/>
                </a:solidFill>
                <a:latin typeface="+mn-lt"/>
                <a:ea typeface="MS PGothic" panose="020B0600070205080204" pitchFamily="34" charset="-128"/>
              </a:defRPr>
            </a:lvl5pPr>
            <a:lvl6pPr marL="2514314" indent="-228574" algn="l" rtl="0" eaLnBrk="0" fontAlgn="base" hangingPunct="0">
              <a:spcBef>
                <a:spcPct val="20000"/>
              </a:spcBef>
              <a:spcAft>
                <a:spcPct val="0"/>
              </a:spcAft>
              <a:buFont typeface="Arial" charset="0"/>
              <a:buChar char="»"/>
              <a:defRPr sz="1600">
                <a:solidFill>
                  <a:schemeClr val="tx1"/>
                </a:solidFill>
                <a:latin typeface="+mn-lt"/>
              </a:defRPr>
            </a:lvl6pPr>
            <a:lvl7pPr marL="2971462" indent="-228574" algn="l" rtl="0" eaLnBrk="0" fontAlgn="base" hangingPunct="0">
              <a:spcBef>
                <a:spcPct val="20000"/>
              </a:spcBef>
              <a:spcAft>
                <a:spcPct val="0"/>
              </a:spcAft>
              <a:buFont typeface="Arial" charset="0"/>
              <a:buChar char="»"/>
              <a:defRPr sz="1600">
                <a:solidFill>
                  <a:schemeClr val="tx1"/>
                </a:solidFill>
                <a:latin typeface="+mn-lt"/>
              </a:defRPr>
            </a:lvl7pPr>
            <a:lvl8pPr marL="3428610" indent="-228574" algn="l" rtl="0" eaLnBrk="0" fontAlgn="base" hangingPunct="0">
              <a:spcBef>
                <a:spcPct val="20000"/>
              </a:spcBef>
              <a:spcAft>
                <a:spcPct val="0"/>
              </a:spcAft>
              <a:buFont typeface="Arial" charset="0"/>
              <a:buChar char="»"/>
              <a:defRPr sz="1600">
                <a:solidFill>
                  <a:schemeClr val="tx1"/>
                </a:solidFill>
                <a:latin typeface="+mn-lt"/>
              </a:defRPr>
            </a:lvl8pPr>
            <a:lvl9pPr marL="3885758" indent="-228574" algn="l" rtl="0" eaLnBrk="0" fontAlgn="base" hangingPunct="0">
              <a:spcBef>
                <a:spcPct val="20000"/>
              </a:spcBef>
              <a:spcAft>
                <a:spcPct val="0"/>
              </a:spcAft>
              <a:buFont typeface="Arial" charset="0"/>
              <a:buChar char="»"/>
              <a:defRPr sz="1600">
                <a:solidFill>
                  <a:schemeClr val="tx1"/>
                </a:solidFill>
                <a:latin typeface="+mn-lt"/>
              </a:defRPr>
            </a:lvl9pPr>
          </a:lstStyle>
          <a:p>
            <a:pPr>
              <a:spcBef>
                <a:spcPts val="0"/>
              </a:spcBef>
              <a:spcAft>
                <a:spcPts val="0"/>
              </a:spcAft>
              <a:defRPr/>
            </a:pPr>
            <a:r>
              <a:rPr lang="de-DE" altLang="de-DE" sz="1400" kern="0" dirty="0"/>
              <a:t>Progress since SA#104:</a:t>
            </a:r>
          </a:p>
          <a:p>
            <a:pPr marL="457200" lvl="1" indent="0">
              <a:spcBef>
                <a:spcPts val="0"/>
              </a:spcBef>
              <a:spcAft>
                <a:spcPts val="0"/>
              </a:spcAft>
              <a:buNone/>
              <a:defRPr/>
            </a:pPr>
            <a:r>
              <a:rPr lang="en-US" altLang="zh-CN" sz="900" kern="0" dirty="0"/>
              <a:t>The following topics were approved: </a:t>
            </a:r>
          </a:p>
          <a:p>
            <a:pPr lvl="1">
              <a:spcBef>
                <a:spcPts val="0"/>
              </a:spcBef>
              <a:spcAft>
                <a:spcPts val="0"/>
              </a:spcAft>
              <a:defRPr/>
            </a:pPr>
            <a:r>
              <a:rPr lang="it-IT" altLang="zh-CN" sz="1000" kern="0" dirty="0"/>
              <a:t>AI/ML LCM related</a:t>
            </a:r>
          </a:p>
          <a:p>
            <a:pPr lvl="2">
              <a:spcBef>
                <a:spcPts val="0"/>
              </a:spcBef>
              <a:spcAft>
                <a:spcPts val="0"/>
              </a:spcAft>
              <a:defRPr/>
            </a:pPr>
            <a:r>
              <a:rPr lang="en-US" altLang="zh-CN" sz="800" dirty="0">
                <a:ea typeface="CG Times (WN)"/>
              </a:rPr>
              <a:t>ML model training: </a:t>
            </a:r>
          </a:p>
          <a:p>
            <a:pPr lvl="3">
              <a:spcBef>
                <a:spcPts val="0"/>
              </a:spcBef>
              <a:spcAft>
                <a:spcPts val="0"/>
              </a:spcAft>
              <a:buFont typeface="Wingdings" panose="05000000000000000000" pitchFamily="2" charset="2"/>
              <a:buChar char="Ø"/>
              <a:defRPr/>
            </a:pPr>
            <a:r>
              <a:rPr lang="en-US" altLang="zh-CN" sz="800" dirty="0"/>
              <a:t>ML training data statistics</a:t>
            </a:r>
          </a:p>
          <a:p>
            <a:pPr lvl="3">
              <a:spcBef>
                <a:spcPts val="0"/>
              </a:spcBef>
              <a:spcAft>
                <a:spcPts val="0"/>
              </a:spcAft>
              <a:buFont typeface="Wingdings" panose="05000000000000000000" pitchFamily="2" charset="2"/>
              <a:buChar char="Ø"/>
              <a:defRPr/>
            </a:pPr>
            <a:r>
              <a:rPr lang="en-US" altLang="zh-CN" sz="800" dirty="0"/>
              <a:t>ML model training for multiple contexts</a:t>
            </a:r>
          </a:p>
          <a:p>
            <a:pPr lvl="3">
              <a:spcBef>
                <a:spcPts val="0"/>
              </a:spcBef>
              <a:spcAft>
                <a:spcPts val="0"/>
              </a:spcAft>
              <a:buFont typeface="Wingdings" panose="05000000000000000000" pitchFamily="2" charset="2"/>
              <a:buChar char="Ø"/>
              <a:defRPr/>
            </a:pPr>
            <a:r>
              <a:rPr lang="en-US" altLang="zh-CN" sz="800" dirty="0"/>
              <a:t>ML model confidence threshold </a:t>
            </a:r>
          </a:p>
          <a:p>
            <a:pPr lvl="2">
              <a:spcBef>
                <a:spcPts val="0"/>
              </a:spcBef>
              <a:spcAft>
                <a:spcPts val="0"/>
              </a:spcAft>
              <a:defRPr/>
            </a:pPr>
            <a:r>
              <a:rPr lang="en-US" altLang="zh-CN" sz="800" dirty="0">
                <a:ea typeface="CG Times (WN)"/>
              </a:rPr>
              <a:t>ML Model loading</a:t>
            </a:r>
          </a:p>
          <a:p>
            <a:pPr lvl="3">
              <a:spcBef>
                <a:spcPts val="0"/>
              </a:spcBef>
              <a:spcAft>
                <a:spcPts val="0"/>
              </a:spcAft>
              <a:buFont typeface="Wingdings" panose="05000000000000000000" pitchFamily="2" charset="2"/>
              <a:buChar char="Ø"/>
              <a:defRPr/>
            </a:pPr>
            <a:r>
              <a:rPr lang="en-US" altLang="zh-CN" sz="800" dirty="0"/>
              <a:t>Enhance the ML model loading use case to support multiple models</a:t>
            </a:r>
          </a:p>
          <a:p>
            <a:pPr lvl="3">
              <a:spcBef>
                <a:spcPts val="0"/>
              </a:spcBef>
              <a:spcAft>
                <a:spcPts val="0"/>
              </a:spcAft>
              <a:buFont typeface="Wingdings" panose="05000000000000000000" pitchFamily="2" charset="2"/>
              <a:buChar char="Ø"/>
              <a:defRPr/>
            </a:pPr>
            <a:r>
              <a:rPr lang="en-US" altLang="zh-CN" sz="800" kern="0" dirty="0"/>
              <a:t>Managing ML Model Transfer in RAN</a:t>
            </a:r>
            <a:endParaRPr lang="en-US" altLang="zh-CN" sz="800" dirty="0"/>
          </a:p>
          <a:p>
            <a:pPr lvl="2">
              <a:spcBef>
                <a:spcPts val="0"/>
              </a:spcBef>
              <a:spcAft>
                <a:spcPts val="0"/>
              </a:spcAft>
              <a:defRPr/>
            </a:pPr>
            <a:r>
              <a:rPr lang="en-US" altLang="zh-CN" sz="800" dirty="0">
                <a:ea typeface="CG Times (WN)"/>
              </a:rPr>
              <a:t>AI/ML inference management</a:t>
            </a:r>
          </a:p>
          <a:p>
            <a:pPr lvl="3">
              <a:spcBef>
                <a:spcPts val="0"/>
              </a:spcBef>
              <a:spcAft>
                <a:spcPts val="0"/>
              </a:spcAft>
              <a:buClrTx/>
              <a:buFont typeface="Wingdings" panose="05000000000000000000" pitchFamily="2" charset="2"/>
              <a:buChar char="Ø"/>
              <a:defRPr/>
            </a:pPr>
            <a:r>
              <a:rPr lang="en-US" altLang="zh-CN" sz="800" dirty="0"/>
              <a:t>ML remedial actions due to performance degradation and energy consumption</a:t>
            </a:r>
          </a:p>
          <a:p>
            <a:pPr lvl="3">
              <a:spcBef>
                <a:spcPts val="0"/>
              </a:spcBef>
              <a:spcAft>
                <a:spcPts val="0"/>
              </a:spcAft>
              <a:buClrTx/>
              <a:buFont typeface="Wingdings" panose="05000000000000000000" pitchFamily="2" charset="2"/>
              <a:buChar char="Ø"/>
              <a:defRPr/>
            </a:pPr>
            <a:r>
              <a:rPr lang="en-US" altLang="zh-CN" sz="800" dirty="0"/>
              <a:t>ML emulation environment selection</a:t>
            </a:r>
          </a:p>
          <a:p>
            <a:pPr lvl="2">
              <a:spcBef>
                <a:spcPts val="0"/>
              </a:spcBef>
              <a:spcAft>
                <a:spcPts val="0"/>
              </a:spcAft>
              <a:buClrTx/>
              <a:defRPr/>
            </a:pPr>
            <a:r>
              <a:rPr lang="en-US" altLang="zh-CN" sz="800" dirty="0"/>
              <a:t>PM and KPIs</a:t>
            </a:r>
          </a:p>
          <a:p>
            <a:pPr lvl="3">
              <a:spcBef>
                <a:spcPts val="0"/>
              </a:spcBef>
              <a:spcAft>
                <a:spcPts val="0"/>
              </a:spcAft>
              <a:buClrTx/>
              <a:buFont typeface="Wingdings" panose="05000000000000000000" pitchFamily="2" charset="2"/>
              <a:buChar char="Ø"/>
              <a:defRPr/>
            </a:pPr>
            <a:r>
              <a:rPr lang="en-US" altLang="zh-CN" sz="800" dirty="0"/>
              <a:t>Performance monitoring of Network Functions with ML trained models in live networks</a:t>
            </a:r>
          </a:p>
          <a:p>
            <a:pPr lvl="3">
              <a:spcBef>
                <a:spcPts val="0"/>
              </a:spcBef>
              <a:spcAft>
                <a:spcPts val="0"/>
              </a:spcAft>
              <a:buClrTx/>
              <a:buFont typeface="Wingdings" panose="05000000000000000000" pitchFamily="2" charset="2"/>
              <a:buChar char="Ø"/>
              <a:defRPr/>
            </a:pPr>
            <a:r>
              <a:rPr lang="en-US" altLang="zh-CN" sz="800" dirty="0"/>
              <a:t>Handling of underperforming ML trained models in live networks</a:t>
            </a:r>
          </a:p>
          <a:p>
            <a:pPr lvl="1">
              <a:spcBef>
                <a:spcPts val="0"/>
              </a:spcBef>
              <a:spcAft>
                <a:spcPts val="0"/>
              </a:spcAft>
              <a:defRPr/>
            </a:pPr>
            <a:r>
              <a:rPr lang="en-US" altLang="zh-CN" sz="1000" kern="0" dirty="0"/>
              <a:t>Sustainability aspect of AI/ML:</a:t>
            </a:r>
          </a:p>
          <a:p>
            <a:pPr lvl="2">
              <a:spcBef>
                <a:spcPts val="0"/>
              </a:spcBef>
              <a:spcAft>
                <a:spcPts val="0"/>
              </a:spcAft>
              <a:buClrTx/>
              <a:defRPr/>
            </a:pPr>
            <a:r>
              <a:rPr lang="en-US" altLang="zh-CN" sz="800" dirty="0"/>
              <a:t>Concept of Energy consumption of AI/ML</a:t>
            </a:r>
          </a:p>
          <a:p>
            <a:pPr lvl="2">
              <a:spcBef>
                <a:spcPts val="0"/>
              </a:spcBef>
              <a:spcAft>
                <a:spcPts val="0"/>
              </a:spcAft>
              <a:buClrTx/>
              <a:defRPr/>
            </a:pPr>
            <a:r>
              <a:rPr lang="en-US" altLang="zh-CN" sz="800" dirty="0"/>
              <a:t>AI/ML energy consumption evaluation and reporting for ML model training</a:t>
            </a:r>
          </a:p>
          <a:p>
            <a:pPr lvl="2">
              <a:spcBef>
                <a:spcPts val="0"/>
              </a:spcBef>
              <a:spcAft>
                <a:spcPts val="0"/>
              </a:spcAft>
              <a:buClrTx/>
              <a:defRPr/>
            </a:pPr>
            <a:r>
              <a:rPr lang="en-US" altLang="zh-CN" sz="800" dirty="0"/>
              <a:t>AI/ML energy consumption evaluation and reporting for AI/ML inference</a:t>
            </a:r>
          </a:p>
          <a:p>
            <a:pPr lvl="1">
              <a:spcBef>
                <a:spcPts val="0"/>
              </a:spcBef>
              <a:spcAft>
                <a:spcPts val="0"/>
              </a:spcAft>
              <a:defRPr/>
            </a:pPr>
            <a:r>
              <a:rPr lang="en-US" altLang="zh-CN" sz="1000" kern="0" dirty="0"/>
              <a:t>Training techniques</a:t>
            </a:r>
          </a:p>
          <a:p>
            <a:pPr lvl="2">
              <a:spcBef>
                <a:spcPts val="0"/>
              </a:spcBef>
              <a:spcAft>
                <a:spcPts val="0"/>
              </a:spcAft>
              <a:defRPr/>
            </a:pPr>
            <a:r>
              <a:rPr lang="en-US" altLang="zh-CN" sz="800" kern="0" dirty="0"/>
              <a:t>ML-Knowledge-based Transfer Learning</a:t>
            </a:r>
          </a:p>
          <a:p>
            <a:pPr lvl="2">
              <a:spcBef>
                <a:spcPts val="0"/>
              </a:spcBef>
              <a:spcAft>
                <a:spcPts val="0"/>
              </a:spcAft>
              <a:defRPr/>
            </a:pPr>
            <a:r>
              <a:rPr lang="en-US" altLang="zh-CN" sz="800" dirty="0"/>
              <a:t>ML pre-training, ML Fine-tuning</a:t>
            </a:r>
          </a:p>
          <a:p>
            <a:pPr lvl="2">
              <a:spcBef>
                <a:spcPts val="0"/>
              </a:spcBef>
              <a:spcAft>
                <a:spcPts val="0"/>
              </a:spcAft>
              <a:defRPr/>
            </a:pPr>
            <a:r>
              <a:rPr lang="en-US" altLang="zh-CN" sz="800" dirty="0"/>
              <a:t>reinforcement learning management</a:t>
            </a:r>
          </a:p>
          <a:p>
            <a:pPr lvl="2">
              <a:spcBef>
                <a:spcPts val="0"/>
              </a:spcBef>
              <a:spcAft>
                <a:spcPts val="0"/>
              </a:spcAft>
              <a:defRPr/>
            </a:pPr>
            <a:r>
              <a:rPr lang="en-US" altLang="zh-CN" sz="800" dirty="0"/>
              <a:t>Management of Federated Learning</a:t>
            </a:r>
          </a:p>
          <a:p>
            <a:pPr marL="457200" lvl="1" indent="0">
              <a:spcBef>
                <a:spcPts val="0"/>
              </a:spcBef>
              <a:spcAft>
                <a:spcPts val="0"/>
              </a:spcAft>
              <a:buNone/>
              <a:defRPr/>
            </a:pPr>
            <a:r>
              <a:rPr lang="en-US" altLang="zh-CN" sz="900" kern="0" dirty="0"/>
              <a:t>The following topics were submitted and need more discussion:</a:t>
            </a:r>
            <a:endParaRPr lang="en-US" altLang="zh-CN" sz="800" dirty="0"/>
          </a:p>
          <a:p>
            <a:pPr lvl="2">
              <a:spcBef>
                <a:spcPts val="0"/>
              </a:spcBef>
              <a:spcAft>
                <a:spcPts val="0"/>
              </a:spcAft>
              <a:defRPr/>
            </a:pPr>
            <a:r>
              <a:rPr lang="en-US" altLang="zh-CN" sz="800" dirty="0"/>
              <a:t>Generative AI (Pre-Training, Fine-Tuning)</a:t>
            </a:r>
            <a:endParaRPr lang="en-US" altLang="zh-CN" sz="800" kern="0" dirty="0"/>
          </a:p>
          <a:p>
            <a:pPr lvl="2">
              <a:spcBef>
                <a:spcPts val="0"/>
              </a:spcBef>
              <a:spcAft>
                <a:spcPts val="0"/>
              </a:spcAft>
              <a:defRPr/>
            </a:pPr>
            <a:r>
              <a:rPr lang="en-US" altLang="zh-CN" sz="800" kern="0" dirty="0"/>
              <a:t>Distributed training</a:t>
            </a:r>
          </a:p>
          <a:p>
            <a:pPr lvl="2">
              <a:spcBef>
                <a:spcPts val="0"/>
              </a:spcBef>
              <a:spcAft>
                <a:spcPts val="0"/>
              </a:spcAft>
              <a:defRPr/>
            </a:pPr>
            <a:r>
              <a:rPr lang="en-US" altLang="zh-CN" sz="800" kern="0" dirty="0"/>
              <a:t>Joint Training</a:t>
            </a:r>
          </a:p>
          <a:p>
            <a:pPr lvl="2">
              <a:spcBef>
                <a:spcPts val="0"/>
              </a:spcBef>
              <a:spcAft>
                <a:spcPts val="0"/>
              </a:spcAft>
              <a:defRPr/>
            </a:pPr>
            <a:r>
              <a:rPr lang="en-US" altLang="zh-CN" sz="800" kern="0" dirty="0"/>
              <a:t>Re-training </a:t>
            </a:r>
          </a:p>
          <a:p>
            <a:pPr lvl="2">
              <a:spcBef>
                <a:spcPts val="0"/>
              </a:spcBef>
              <a:spcAft>
                <a:spcPts val="0"/>
              </a:spcAft>
              <a:defRPr/>
            </a:pPr>
            <a:r>
              <a:rPr lang="it-IT" altLang="zh-CN" sz="800" kern="0" dirty="0"/>
              <a:t>ML explainability </a:t>
            </a:r>
          </a:p>
          <a:p>
            <a:pPr marL="341313" lvl="1" indent="-341313">
              <a:spcBef>
                <a:spcPts val="0"/>
              </a:spcBef>
              <a:spcAft>
                <a:spcPts val="0"/>
              </a:spcAft>
              <a:buBlip>
                <a:blip r:embed="rId2"/>
              </a:buBlip>
              <a:defRPr/>
            </a:pPr>
            <a:r>
              <a:rPr lang="en-US" sz="1400" kern="0" dirty="0"/>
              <a:t>Impacts and dependencies on other WGs:</a:t>
            </a:r>
            <a:endParaRPr lang="de-DE" sz="1400" kern="0" dirty="0"/>
          </a:p>
          <a:p>
            <a:pPr lvl="1">
              <a:spcBef>
                <a:spcPts val="0"/>
              </a:spcBef>
              <a:spcAft>
                <a:spcPts val="0"/>
              </a:spcAft>
              <a:defRPr/>
            </a:pPr>
            <a:r>
              <a:rPr lang="en-US" sz="1050" kern="0" dirty="0"/>
              <a:t>Collaboration with SA1 on AI/ML related requirements, SA2 on 5GC AIML, SA3 on AIML security, SA6 on Application enablement layer AIML and RAN WGs for related requirements.</a:t>
            </a:r>
            <a:endParaRPr lang="de-DE" sz="1050" kern="0" dirty="0"/>
          </a:p>
          <a:p>
            <a:pPr>
              <a:spcBef>
                <a:spcPts val="0"/>
              </a:spcBef>
              <a:spcAft>
                <a:spcPts val="0"/>
              </a:spcAft>
              <a:defRPr/>
            </a:pPr>
            <a:r>
              <a:rPr lang="de-DE" sz="1400" kern="0" dirty="0"/>
              <a:t>Next steps:</a:t>
            </a:r>
          </a:p>
          <a:p>
            <a:pPr lvl="1">
              <a:defRPr/>
            </a:pPr>
            <a:r>
              <a:rPr lang="en-US" sz="1050" dirty="0"/>
              <a:t>Continue collaboration with other WGs</a:t>
            </a:r>
            <a:endParaRPr lang="en-US" sz="1050" kern="0" dirty="0"/>
          </a:p>
        </p:txBody>
      </p:sp>
      <p:graphicFrame>
        <p:nvGraphicFramePr>
          <p:cNvPr id="5" name="Table 4">
            <a:extLst>
              <a:ext uri="{FF2B5EF4-FFF2-40B4-BE49-F238E27FC236}">
                <a16:creationId xmlns:a16="http://schemas.microsoft.com/office/drawing/2014/main" id="{7A68B1DF-7499-467E-9AB1-C9EAA9992FED}"/>
              </a:ext>
            </a:extLst>
          </p:cNvPr>
          <p:cNvGraphicFramePr>
            <a:graphicFrameLocks noGrp="1"/>
          </p:cNvGraphicFramePr>
          <p:nvPr>
            <p:extLst>
              <p:ext uri="{D42A27DB-BD31-4B8C-83A1-F6EECF244321}">
                <p14:modId xmlns:p14="http://schemas.microsoft.com/office/powerpoint/2010/main" val="514569637"/>
              </p:ext>
            </p:extLst>
          </p:nvPr>
        </p:nvGraphicFramePr>
        <p:xfrm>
          <a:off x="451092" y="1181664"/>
          <a:ext cx="11192989" cy="496737"/>
        </p:xfrm>
        <a:graphic>
          <a:graphicData uri="http://schemas.openxmlformats.org/drawingml/2006/table">
            <a:tbl>
              <a:tblPr firstRow="1" firstCol="1" bandRow="1">
                <a:tableStyleId>{F5AB1C69-6EDB-4FF4-983F-18BD219EF322}</a:tableStyleId>
              </a:tblPr>
              <a:tblGrid>
                <a:gridCol w="668037">
                  <a:extLst>
                    <a:ext uri="{9D8B030D-6E8A-4147-A177-3AD203B41FA5}">
                      <a16:colId xmlns:a16="http://schemas.microsoft.com/office/drawing/2014/main" val="20000"/>
                    </a:ext>
                  </a:extLst>
                </a:gridCol>
                <a:gridCol w="3727191">
                  <a:extLst>
                    <a:ext uri="{9D8B030D-6E8A-4147-A177-3AD203B41FA5}">
                      <a16:colId xmlns:a16="http://schemas.microsoft.com/office/drawing/2014/main" val="20001"/>
                    </a:ext>
                  </a:extLst>
                </a:gridCol>
                <a:gridCol w="1280160">
                  <a:extLst>
                    <a:ext uri="{9D8B030D-6E8A-4147-A177-3AD203B41FA5}">
                      <a16:colId xmlns:a16="http://schemas.microsoft.com/office/drawing/2014/main" val="20002"/>
                    </a:ext>
                  </a:extLst>
                </a:gridCol>
                <a:gridCol w="1525534">
                  <a:extLst>
                    <a:ext uri="{9D8B030D-6E8A-4147-A177-3AD203B41FA5}">
                      <a16:colId xmlns:a16="http://schemas.microsoft.com/office/drawing/2014/main" val="20003"/>
                    </a:ext>
                  </a:extLst>
                </a:gridCol>
                <a:gridCol w="661880">
                  <a:extLst>
                    <a:ext uri="{9D8B030D-6E8A-4147-A177-3AD203B41FA5}">
                      <a16:colId xmlns:a16="http://schemas.microsoft.com/office/drawing/2014/main" val="20004"/>
                    </a:ext>
                  </a:extLst>
                </a:gridCol>
                <a:gridCol w="737283">
                  <a:extLst>
                    <a:ext uri="{9D8B030D-6E8A-4147-A177-3AD203B41FA5}">
                      <a16:colId xmlns:a16="http://schemas.microsoft.com/office/drawing/2014/main" val="20005"/>
                    </a:ext>
                  </a:extLst>
                </a:gridCol>
                <a:gridCol w="762418">
                  <a:extLst>
                    <a:ext uri="{9D8B030D-6E8A-4147-A177-3AD203B41FA5}">
                      <a16:colId xmlns:a16="http://schemas.microsoft.com/office/drawing/2014/main" val="20006"/>
                    </a:ext>
                  </a:extLst>
                </a:gridCol>
                <a:gridCol w="1830486">
                  <a:extLst>
                    <a:ext uri="{9D8B030D-6E8A-4147-A177-3AD203B41FA5}">
                      <a16:colId xmlns:a16="http://schemas.microsoft.com/office/drawing/2014/main" val="20007"/>
                    </a:ext>
                  </a:extLst>
                </a:gridCol>
              </a:tblGrid>
              <a:tr h="277594">
                <a:tc>
                  <a:txBody>
                    <a:bodyPr/>
                    <a:lstStyle/>
                    <a:p>
                      <a:pPr algn="ctr">
                        <a:lnSpc>
                          <a:spcPct val="107000"/>
                        </a:lnSpc>
                        <a:spcAft>
                          <a:spcPts val="800"/>
                        </a:spcAft>
                      </a:pPr>
                      <a:r>
                        <a:rPr lang="en-GB" sz="1400" i="0" dirty="0"/>
                        <a:t>UID</a:t>
                      </a:r>
                    </a:p>
                  </a:txBody>
                  <a:tcPr marL="48004" marR="48004" marT="0" marB="0" anchor="ctr"/>
                </a:tc>
                <a:tc>
                  <a:txBody>
                    <a:bodyPr/>
                    <a:lstStyle/>
                    <a:p>
                      <a:pPr algn="ctr">
                        <a:lnSpc>
                          <a:spcPct val="107000"/>
                        </a:lnSpc>
                        <a:spcAft>
                          <a:spcPts val="800"/>
                        </a:spcAft>
                      </a:pPr>
                      <a:r>
                        <a:rPr lang="en-GB" sz="1400" i="0" dirty="0"/>
                        <a:t>Name</a:t>
                      </a:r>
                    </a:p>
                  </a:txBody>
                  <a:tcPr marL="48004" marR="48004" marT="0" marB="0" anchor="ctr"/>
                </a:tc>
                <a:tc>
                  <a:txBody>
                    <a:bodyPr/>
                    <a:lstStyle/>
                    <a:p>
                      <a:pPr algn="ctr">
                        <a:lnSpc>
                          <a:spcPct val="107000"/>
                        </a:lnSpc>
                        <a:spcAft>
                          <a:spcPts val="800"/>
                        </a:spcAft>
                      </a:pPr>
                      <a:r>
                        <a:rPr lang="en-GB" sz="1400" i="0" dirty="0"/>
                        <a:t>Acronym</a:t>
                      </a:r>
                    </a:p>
                  </a:txBody>
                  <a:tcPr marL="48004" marR="48004" marT="0" marB="0" anchor="ctr"/>
                </a:tc>
                <a:tc>
                  <a:txBody>
                    <a:bodyPr/>
                    <a:lstStyle/>
                    <a:p>
                      <a:pPr algn="ctr">
                        <a:lnSpc>
                          <a:spcPct val="107000"/>
                        </a:lnSpc>
                        <a:spcAft>
                          <a:spcPts val="800"/>
                        </a:spcAft>
                      </a:pPr>
                      <a:r>
                        <a:rPr lang="en-GB" sz="1400" i="0" dirty="0"/>
                        <a:t>Target </a:t>
                      </a:r>
                      <a:r>
                        <a:rPr lang="en-GB" sz="1000" i="0" dirty="0"/>
                        <a:t>(dd/mm/</a:t>
                      </a:r>
                      <a:r>
                        <a:rPr lang="en-GB" sz="1000" i="0" dirty="0" err="1"/>
                        <a:t>yyyy</a:t>
                      </a:r>
                      <a:r>
                        <a:rPr lang="en-GB" sz="1000" i="0" dirty="0"/>
                        <a:t>)</a:t>
                      </a:r>
                      <a:endParaRPr lang="en-GB" sz="1400" i="0" dirty="0"/>
                    </a:p>
                  </a:txBody>
                  <a:tcPr marL="48004" marR="48004" marT="0" marB="0" anchor="ctr"/>
                </a:tc>
                <a:tc>
                  <a:txBody>
                    <a:bodyPr/>
                    <a:lstStyle/>
                    <a:p>
                      <a:pPr algn="ctr">
                        <a:lnSpc>
                          <a:spcPct val="107000"/>
                        </a:lnSpc>
                        <a:spcAft>
                          <a:spcPts val="800"/>
                        </a:spcAft>
                      </a:pPr>
                      <a:r>
                        <a:rPr lang="en-GB" sz="1400" i="0" dirty="0"/>
                        <a:t>Old %</a:t>
                      </a:r>
                    </a:p>
                  </a:txBody>
                  <a:tcPr marL="48004" marR="48004" marT="0" marB="0" anchor="ctr"/>
                </a:tc>
                <a:tc>
                  <a:txBody>
                    <a:bodyPr/>
                    <a:lstStyle/>
                    <a:p>
                      <a:pPr algn="ctr">
                        <a:lnSpc>
                          <a:spcPct val="107000"/>
                        </a:lnSpc>
                        <a:spcAft>
                          <a:spcPts val="800"/>
                        </a:spcAft>
                      </a:pPr>
                      <a:r>
                        <a:rPr lang="en-GB" sz="1400" b="1" i="0" kern="1200" dirty="0">
                          <a:solidFill>
                            <a:schemeClr val="lt1"/>
                          </a:solidFill>
                          <a:latin typeface="+mn-lt"/>
                          <a:ea typeface="+mn-ea"/>
                          <a:cs typeface="+mn-cs"/>
                        </a:rPr>
                        <a:t>WID</a:t>
                      </a:r>
                      <a:endParaRPr lang="en-GB" sz="1400" i="0" dirty="0">
                        <a:solidFill>
                          <a:srgbClr val="FF0000"/>
                        </a:solidFill>
                      </a:endParaRPr>
                    </a:p>
                  </a:txBody>
                  <a:tcPr marL="48004" marR="48004" marT="0" marB="0" anchor="ctr"/>
                </a:tc>
                <a:tc>
                  <a:txBody>
                    <a:bodyPr/>
                    <a:lstStyle/>
                    <a:p>
                      <a:pPr algn="ctr">
                        <a:lnSpc>
                          <a:spcPct val="107000"/>
                        </a:lnSpc>
                        <a:spcAft>
                          <a:spcPts val="800"/>
                        </a:spcAft>
                      </a:pPr>
                      <a:r>
                        <a:rPr lang="en-GB" sz="1400" i="0" dirty="0">
                          <a:solidFill>
                            <a:srgbClr val="FF0000"/>
                          </a:solidFill>
                        </a:rPr>
                        <a:t>New %</a:t>
                      </a:r>
                      <a:endParaRPr lang="en-GB" sz="1400" b="1" i="0" kern="1200" dirty="0">
                        <a:solidFill>
                          <a:schemeClr val="lt1"/>
                        </a:solidFill>
                        <a:latin typeface="+mn-lt"/>
                        <a:ea typeface="+mn-ea"/>
                        <a:cs typeface="+mn-cs"/>
                      </a:endParaRPr>
                    </a:p>
                  </a:txBody>
                  <a:tcPr marL="48004" marR="48004" marT="0" marB="0" anchor="ctr"/>
                </a:tc>
                <a:tc>
                  <a:txBody>
                    <a:bodyPr/>
                    <a:lstStyle/>
                    <a:p>
                      <a:pPr algn="ctr">
                        <a:lnSpc>
                          <a:spcPct val="107000"/>
                        </a:lnSpc>
                        <a:spcAft>
                          <a:spcPts val="800"/>
                        </a:spcAft>
                      </a:pPr>
                      <a:r>
                        <a:rPr lang="en-GB" sz="1400" i="0" dirty="0">
                          <a:solidFill>
                            <a:srgbClr val="FF0000"/>
                          </a:solidFill>
                        </a:rPr>
                        <a:t>Change or comment</a:t>
                      </a:r>
                    </a:p>
                  </a:txBody>
                  <a:tcPr marL="48004" marR="48004" marT="0" marB="0" anchor="ctr"/>
                </a:tc>
                <a:extLst>
                  <a:ext uri="{0D108BD9-81ED-4DB2-BD59-A6C34878D82A}">
                    <a16:rowId xmlns:a16="http://schemas.microsoft.com/office/drawing/2014/main" val="10000"/>
                  </a:ext>
                </a:extLst>
              </a:tr>
              <a:tr h="219143">
                <a:tc>
                  <a:txBody>
                    <a:bodyPr/>
                    <a:lstStyle/>
                    <a:p>
                      <a:pPr algn="just" fontAlgn="b"/>
                      <a:r>
                        <a:rPr lang="en-US" altLang="zh-CN" sz="1100" b="0" i="0" u="none" strike="noStrike">
                          <a:solidFill>
                            <a:srgbClr val="000000"/>
                          </a:solidFill>
                          <a:effectLst/>
                          <a:latin typeface="+mn-lt"/>
                          <a:ea typeface="等线" panose="02010600030101010101" pitchFamily="2" charset="-122"/>
                          <a:cs typeface="Arial" panose="020B0604020202020204" pitchFamily="34" charset="0"/>
                        </a:rPr>
                        <a:t>1020007</a:t>
                      </a:r>
                    </a:p>
                  </a:txBody>
                  <a:tcPr marL="7620" marR="7620" marT="7620" marB="0" anchor="b"/>
                </a:tc>
                <a:tc>
                  <a:txBody>
                    <a:bodyPr/>
                    <a:lstStyle/>
                    <a:p>
                      <a:pPr algn="just" fontAlgn="b"/>
                      <a:r>
                        <a:rPr lang="en-US" sz="1100" b="0" i="0" u="none" strike="noStrike" dirty="0">
                          <a:solidFill>
                            <a:srgbClr val="000000"/>
                          </a:solidFill>
                          <a:effectLst/>
                          <a:latin typeface="+mn-lt"/>
                          <a:ea typeface="等线" panose="02010600030101010101" pitchFamily="2" charset="-122"/>
                          <a:cs typeface="Arial" panose="020B0604020202020204" pitchFamily="34" charset="0"/>
                        </a:rPr>
                        <a:t>Study on AI/ML management - phase 2 </a:t>
                      </a:r>
                    </a:p>
                  </a:txBody>
                  <a:tcPr marL="7620" marR="7620" marT="7620" marB="0" anchor="b"/>
                </a:tc>
                <a:tc>
                  <a:txBody>
                    <a:bodyPr/>
                    <a:lstStyle/>
                    <a:p>
                      <a:pPr algn="just" fontAlgn="b"/>
                      <a:r>
                        <a:rPr lang="en-US" sz="1100" b="0" i="0" u="none" strike="noStrike" dirty="0">
                          <a:solidFill>
                            <a:srgbClr val="000000"/>
                          </a:solidFill>
                          <a:effectLst/>
                          <a:latin typeface="+mn-lt"/>
                          <a:ea typeface="等线" panose="02010600030101010101" pitchFamily="2" charset="-122"/>
                          <a:cs typeface="Arial" panose="020B0604020202020204" pitchFamily="34" charset="0"/>
                        </a:rPr>
                        <a:t>FS_AIML_MGT_Ph2</a:t>
                      </a:r>
                    </a:p>
                  </a:txBody>
                  <a:tcPr marL="7620" marR="7620" marT="7620" marB="0" anchor="b"/>
                </a:tc>
                <a:tc>
                  <a:txBody>
                    <a:bodyPr/>
                    <a:lstStyle/>
                    <a:p>
                      <a:pPr marL="0" marR="0" lvl="0" indent="0" algn="just"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srgbClr val="0000FF"/>
                          </a:solidFill>
                          <a:effectLst/>
                          <a:uLnTx/>
                          <a:uFillTx/>
                          <a:latin typeface="+mn-lt"/>
                          <a:ea typeface="等线" panose="02010600030101010101" pitchFamily="2" charset="-122"/>
                          <a:cs typeface="+mn-cs"/>
                        </a:rPr>
                        <a:t>12/12/2024</a:t>
                      </a:r>
                    </a:p>
                  </a:txBody>
                  <a:tcPr marL="7620" marR="7620" marT="7620" marB="0"/>
                </a:tc>
                <a:tc>
                  <a:txBody>
                    <a:bodyPr/>
                    <a:lstStyle/>
                    <a:p>
                      <a:pPr algn="just" fontAlgn="t"/>
                      <a:r>
                        <a:rPr lang="en-US" altLang="zh-CN" sz="1100" b="0" i="0" u="none" strike="noStrike">
                          <a:solidFill>
                            <a:srgbClr val="000000"/>
                          </a:solidFill>
                          <a:effectLst/>
                          <a:latin typeface="+mn-lt"/>
                          <a:ea typeface="等线" panose="02010600030101010101" pitchFamily="2" charset="-122"/>
                        </a:rPr>
                        <a:t>19%</a:t>
                      </a:r>
                    </a:p>
                  </a:txBody>
                  <a:tcPr marL="7620" marR="7620" marT="7620" marB="0"/>
                </a:tc>
                <a:tc>
                  <a:txBody>
                    <a:bodyPr/>
                    <a:lstStyle/>
                    <a:p>
                      <a:pPr algn="just" fontAlgn="t"/>
                      <a:r>
                        <a:rPr lang="en-US" sz="1100" b="0" i="0" u="sng" strike="noStrike" dirty="0">
                          <a:solidFill>
                            <a:srgbClr val="0563C1"/>
                          </a:solidFill>
                          <a:effectLst/>
                          <a:latin typeface="+mn-lt"/>
                          <a:ea typeface="等线" panose="02010600030101010101" pitchFamily="2" charset="-122"/>
                          <a:hlinkClick r:id="rId3"/>
                        </a:rPr>
                        <a:t>SP-240965</a:t>
                      </a:r>
                      <a:endParaRPr lang="en-US" sz="1100" b="0" i="0" u="sng" strike="noStrike" dirty="0">
                        <a:solidFill>
                          <a:srgbClr val="0563C1"/>
                        </a:solidFill>
                        <a:effectLst/>
                        <a:latin typeface="+mn-lt"/>
                        <a:ea typeface="等线" panose="02010600030101010101" pitchFamily="2" charset="-122"/>
                      </a:endParaRPr>
                    </a:p>
                  </a:txBody>
                  <a:tcPr marL="7620" marR="7620" marT="7620" marB="0"/>
                </a:tc>
                <a:tc>
                  <a:txBody>
                    <a:bodyPr/>
                    <a:lstStyle/>
                    <a:p>
                      <a:pPr algn="just" fontAlgn="b"/>
                      <a:r>
                        <a:rPr lang="en-US" altLang="zh-CN" sz="1100" b="0" i="0" u="none" strike="noStrike" dirty="0">
                          <a:solidFill>
                            <a:srgbClr val="FF0000"/>
                          </a:solidFill>
                          <a:effectLst/>
                          <a:latin typeface="+mn-lt"/>
                          <a:ea typeface="等线" panose="02010600030101010101" pitchFamily="2" charset="-122"/>
                          <a:cs typeface="Arial" panose="020B0604020202020204" pitchFamily="34" charset="0"/>
                        </a:rPr>
                        <a:t>55%</a:t>
                      </a:r>
                    </a:p>
                  </a:txBody>
                  <a:tcPr marL="7620" marR="7620" marT="7620" marB="0" anchor="b"/>
                </a:tc>
                <a:tc>
                  <a:txBody>
                    <a:bodyPr/>
                    <a:lstStyle/>
                    <a:p>
                      <a:pPr marL="0" marR="0" lvl="0" indent="0" algn="just" defTabSz="1219170" rtl="0" eaLnBrk="1" fontAlgn="t" latinLnBrk="0" hangingPunct="1">
                        <a:lnSpc>
                          <a:spcPct val="100000"/>
                        </a:lnSpc>
                        <a:spcBef>
                          <a:spcPts val="0"/>
                        </a:spcBef>
                        <a:spcAft>
                          <a:spcPts val="0"/>
                        </a:spcAft>
                        <a:buClrTx/>
                        <a:buSzTx/>
                        <a:buFontTx/>
                        <a:buNone/>
                        <a:tabLst/>
                        <a:defRPr/>
                      </a:pPr>
                      <a:r>
                        <a:rPr lang="en-US" altLang="zh-CN" sz="1100" b="0" i="0" u="none" strike="noStrike" kern="1200" dirty="0">
                          <a:solidFill>
                            <a:schemeClr val="tx1"/>
                          </a:solidFill>
                          <a:effectLst/>
                          <a:highlight>
                            <a:srgbClr val="00FFFF"/>
                          </a:highlight>
                          <a:latin typeface="+mn-lt"/>
                          <a:ea typeface="等线" panose="02010600030101010101" pitchFamily="2" charset="-122"/>
                          <a:cs typeface="+mn-cs"/>
                        </a:rPr>
                        <a:t>Target: 9/9/2024-&gt;12/12/2024</a:t>
                      </a:r>
                      <a:endParaRPr lang="en-US" sz="1100" b="0" i="0" u="none" strike="noStrike" kern="1200" dirty="0">
                        <a:solidFill>
                          <a:srgbClr val="0563C1"/>
                        </a:solidFill>
                        <a:effectLst/>
                        <a:latin typeface="+mn-lt"/>
                        <a:ea typeface="等线" panose="02010600030101010101" pitchFamily="2" charset="-122"/>
                        <a:cs typeface="+mn-cs"/>
                      </a:endParaRPr>
                    </a:p>
                  </a:txBody>
                  <a:tcPr marL="4294" marR="4294" marT="4294" marB="0"/>
                </a:tc>
                <a:extLst>
                  <a:ext uri="{0D108BD9-81ED-4DB2-BD59-A6C34878D82A}">
                    <a16:rowId xmlns:a16="http://schemas.microsoft.com/office/drawing/2014/main" val="10001"/>
                  </a:ext>
                </a:extLst>
              </a:tr>
            </a:tbl>
          </a:graphicData>
        </a:graphic>
      </p:graphicFrame>
      <p:sp>
        <p:nvSpPr>
          <p:cNvPr id="6" name="矩形 5">
            <a:extLst>
              <a:ext uri="{FF2B5EF4-FFF2-40B4-BE49-F238E27FC236}">
                <a16:creationId xmlns:a16="http://schemas.microsoft.com/office/drawing/2014/main" id="{258CB148-EB78-4F52-B4DA-88CC8C58B74F}"/>
              </a:ext>
            </a:extLst>
          </p:cNvPr>
          <p:cNvSpPr/>
          <p:nvPr/>
        </p:nvSpPr>
        <p:spPr>
          <a:xfrm>
            <a:off x="8684704" y="0"/>
            <a:ext cx="1614545" cy="292388"/>
          </a:xfrm>
          <a:prstGeom prst="rect">
            <a:avLst/>
          </a:prstGeom>
        </p:spPr>
        <p:txBody>
          <a:bodyPr wrap="none">
            <a:spAutoFit/>
          </a:bodyPr>
          <a:lstStyle/>
          <a:p>
            <a:r>
              <a:rPr lang="en-US" altLang="zh-CN" dirty="0">
                <a:solidFill>
                  <a:schemeClr val="bg1"/>
                </a:solidFill>
                <a:highlight>
                  <a:srgbClr val="800080"/>
                </a:highlight>
              </a:rPr>
              <a:t>OAM Prime feature</a:t>
            </a:r>
            <a:endParaRPr lang="zh-CN" altLang="en-US" dirty="0">
              <a:solidFill>
                <a:schemeClr val="bg1"/>
              </a:solidFill>
              <a:highlight>
                <a:srgbClr val="800080"/>
              </a:highlight>
            </a:endParaRPr>
          </a:p>
        </p:txBody>
      </p:sp>
    </p:spTree>
    <p:extLst>
      <p:ext uri="{BB962C8B-B14F-4D97-AF65-F5344CB8AC3E}">
        <p14:creationId xmlns:p14="http://schemas.microsoft.com/office/powerpoint/2010/main" val="4173520624"/>
      </p:ext>
    </p:extLst>
  </p:cSld>
  <p:clrMapOvr>
    <a:masterClrMapping/>
  </p:clrMapOvr>
  <p:transition spd="slow"/>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96221DFE-BF72-4AC7-BB51-3BFEB65732D9}"/>
              </a:ext>
            </a:extLst>
          </p:cNvPr>
          <p:cNvSpPr>
            <a:spLocks noGrp="1"/>
          </p:cNvSpPr>
          <p:nvPr>
            <p:ph type="title"/>
          </p:nvPr>
        </p:nvSpPr>
        <p:spPr>
          <a:xfrm>
            <a:off x="323089" y="228600"/>
            <a:ext cx="9432100" cy="1143000"/>
          </a:xfrm>
        </p:spPr>
        <p:txBody>
          <a:bodyPr/>
          <a:lstStyle/>
          <a:p>
            <a:r>
              <a:rPr lang="en-GB" altLang="en-US" sz="3200" b="1" dirty="0"/>
              <a:t>2. </a:t>
            </a:r>
            <a:r>
              <a:rPr lang="en-US" altLang="zh-CN" sz="3200" b="1" dirty="0"/>
              <a:t>MDA</a:t>
            </a:r>
            <a:r>
              <a:rPr lang="zh-CN" altLang="en-US" sz="3200" b="1" dirty="0"/>
              <a:t>：</a:t>
            </a:r>
            <a:r>
              <a:rPr lang="en-US" altLang="en-US" sz="3200" b="1" dirty="0"/>
              <a:t>Study on Management Data Analytics (MDA) – Phase 3</a:t>
            </a:r>
            <a:endParaRPr lang="en-GB" altLang="en-US" sz="3200" b="1" dirty="0"/>
          </a:p>
        </p:txBody>
      </p:sp>
      <p:sp>
        <p:nvSpPr>
          <p:cNvPr id="4" name="Content Placeholder 7">
            <a:extLst>
              <a:ext uri="{FF2B5EF4-FFF2-40B4-BE49-F238E27FC236}">
                <a16:creationId xmlns:a16="http://schemas.microsoft.com/office/drawing/2014/main" id="{8A759812-87D4-4AB6-81FE-DCDAFD93C018}"/>
              </a:ext>
            </a:extLst>
          </p:cNvPr>
          <p:cNvSpPr txBox="1">
            <a:spLocks/>
          </p:cNvSpPr>
          <p:nvPr/>
        </p:nvSpPr>
        <p:spPr>
          <a:xfrm>
            <a:off x="427812" y="1837136"/>
            <a:ext cx="10953749" cy="4304463"/>
          </a:xfrm>
          <a:prstGeom prst="rect">
            <a:avLst/>
          </a:prstGeom>
          <a:solidFill>
            <a:schemeClr val="bg1"/>
          </a:solidFill>
        </p:spPr>
        <p:txBody>
          <a:bodyPr/>
          <a:lstStyle>
            <a:lvl1pPr marL="341313" indent="-341313" algn="l" rtl="0" eaLnBrk="0" fontAlgn="base" hangingPunct="0">
              <a:spcBef>
                <a:spcPct val="20000"/>
              </a:spcBef>
              <a:spcAft>
                <a:spcPct val="0"/>
              </a:spcAft>
              <a:buBlip>
                <a:blip r:embed="rId2"/>
              </a:buBlip>
              <a:defRPr sz="2800">
                <a:solidFill>
                  <a:schemeClr val="tx1"/>
                </a:solidFill>
                <a:latin typeface="+mn-lt"/>
                <a:ea typeface="MS PGothic" panose="020B0600070205080204" pitchFamily="34" charset="-128"/>
                <a:cs typeface="ＭＳ Ｐゴシック" charset="0"/>
              </a:defRPr>
            </a:lvl1pPr>
            <a:lvl2pPr marL="741363" indent="-284163"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ea typeface="MS PGothic" panose="020B0600070205080204" pitchFamily="34" charset="-128"/>
              </a:defRPr>
            </a:lvl2pPr>
            <a:lvl3pPr marL="11414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5986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4pPr>
            <a:lvl5pPr marL="2055813" indent="-227013" algn="l" rtl="0" eaLnBrk="0" fontAlgn="base" hangingPunct="0">
              <a:spcBef>
                <a:spcPct val="20000"/>
              </a:spcBef>
              <a:spcAft>
                <a:spcPct val="0"/>
              </a:spcAft>
              <a:buFont typeface="Arial" panose="020B0604020202020204" pitchFamily="34" charset="0"/>
              <a:buChar char="»"/>
              <a:defRPr sz="1600">
                <a:solidFill>
                  <a:schemeClr val="tx1"/>
                </a:solidFill>
                <a:latin typeface="+mn-lt"/>
                <a:ea typeface="MS PGothic" panose="020B0600070205080204" pitchFamily="34" charset="-128"/>
              </a:defRPr>
            </a:lvl5pPr>
            <a:lvl6pPr marL="2514314" indent="-228574" algn="l" rtl="0" eaLnBrk="0" fontAlgn="base" hangingPunct="0">
              <a:spcBef>
                <a:spcPct val="20000"/>
              </a:spcBef>
              <a:spcAft>
                <a:spcPct val="0"/>
              </a:spcAft>
              <a:buFont typeface="Arial" charset="0"/>
              <a:buChar char="»"/>
              <a:defRPr sz="1600">
                <a:solidFill>
                  <a:schemeClr val="tx1"/>
                </a:solidFill>
                <a:latin typeface="+mn-lt"/>
              </a:defRPr>
            </a:lvl6pPr>
            <a:lvl7pPr marL="2971462" indent="-228574" algn="l" rtl="0" eaLnBrk="0" fontAlgn="base" hangingPunct="0">
              <a:spcBef>
                <a:spcPct val="20000"/>
              </a:spcBef>
              <a:spcAft>
                <a:spcPct val="0"/>
              </a:spcAft>
              <a:buFont typeface="Arial" charset="0"/>
              <a:buChar char="»"/>
              <a:defRPr sz="1600">
                <a:solidFill>
                  <a:schemeClr val="tx1"/>
                </a:solidFill>
                <a:latin typeface="+mn-lt"/>
              </a:defRPr>
            </a:lvl7pPr>
            <a:lvl8pPr marL="3428610" indent="-228574" algn="l" rtl="0" eaLnBrk="0" fontAlgn="base" hangingPunct="0">
              <a:spcBef>
                <a:spcPct val="20000"/>
              </a:spcBef>
              <a:spcAft>
                <a:spcPct val="0"/>
              </a:spcAft>
              <a:buFont typeface="Arial" charset="0"/>
              <a:buChar char="»"/>
              <a:defRPr sz="1600">
                <a:solidFill>
                  <a:schemeClr val="tx1"/>
                </a:solidFill>
                <a:latin typeface="+mn-lt"/>
              </a:defRPr>
            </a:lvl8pPr>
            <a:lvl9pPr marL="3885758" indent="-228574" algn="l" rtl="0" eaLnBrk="0" fontAlgn="base" hangingPunct="0">
              <a:spcBef>
                <a:spcPct val="20000"/>
              </a:spcBef>
              <a:spcAft>
                <a:spcPct val="0"/>
              </a:spcAft>
              <a:buFont typeface="Arial" charset="0"/>
              <a:buChar char="»"/>
              <a:defRPr sz="1600">
                <a:solidFill>
                  <a:schemeClr val="tx1"/>
                </a:solidFill>
                <a:latin typeface="+mn-lt"/>
              </a:defRPr>
            </a:lvl9pPr>
          </a:lstStyle>
          <a:p>
            <a:pPr>
              <a:spcBef>
                <a:spcPts val="0"/>
              </a:spcBef>
              <a:spcAft>
                <a:spcPts val="0"/>
              </a:spcAft>
              <a:defRPr/>
            </a:pPr>
            <a:r>
              <a:rPr lang="de-DE" altLang="de-DE" sz="1800" kern="0" dirty="0"/>
              <a:t>Progress since SA#104:</a:t>
            </a:r>
          </a:p>
          <a:p>
            <a:pPr marL="400050" lvl="1" indent="0">
              <a:spcBef>
                <a:spcPts val="0"/>
              </a:spcBef>
              <a:spcAft>
                <a:spcPts val="0"/>
              </a:spcAft>
              <a:buNone/>
              <a:defRPr/>
            </a:pPr>
            <a:r>
              <a:rPr lang="de-DE" altLang="de-DE" sz="1400" kern="0" dirty="0"/>
              <a:t>The following topics </a:t>
            </a:r>
            <a:r>
              <a:rPr lang="en-US" altLang="zh-CN" sz="1400" kern="0" dirty="0"/>
              <a:t>were approved</a:t>
            </a:r>
            <a:r>
              <a:rPr lang="de-DE" altLang="de-DE" sz="1400" kern="0" dirty="0"/>
              <a:t>:</a:t>
            </a:r>
          </a:p>
          <a:p>
            <a:pPr lvl="1">
              <a:spcBef>
                <a:spcPts val="0"/>
              </a:spcBef>
              <a:spcAft>
                <a:spcPts val="0"/>
              </a:spcAft>
              <a:defRPr/>
            </a:pPr>
            <a:r>
              <a:rPr lang="en-US" altLang="zh-CN" sz="1200" kern="0" dirty="0"/>
              <a:t>Energy efficiency analytics: Analytics to support grouping of cells for energy saving</a:t>
            </a:r>
          </a:p>
          <a:p>
            <a:pPr lvl="1">
              <a:spcBef>
                <a:spcPts val="0"/>
              </a:spcBef>
              <a:spcAft>
                <a:spcPts val="0"/>
              </a:spcAft>
              <a:defRPr/>
            </a:pPr>
            <a:r>
              <a:rPr lang="en-US" altLang="zh-CN" sz="1200" kern="0" dirty="0"/>
              <a:t>End-to-End performance analytics: Analytics to recommend placement of edge applications</a:t>
            </a:r>
          </a:p>
          <a:p>
            <a:pPr lvl="1">
              <a:spcBef>
                <a:spcPts val="0"/>
              </a:spcBef>
              <a:spcAft>
                <a:spcPts val="0"/>
              </a:spcAft>
              <a:defRPr/>
            </a:pPr>
            <a:r>
              <a:rPr lang="en-US" altLang="zh-CN" sz="1200" kern="0" dirty="0"/>
              <a:t>Data correlation analytics</a:t>
            </a:r>
          </a:p>
          <a:p>
            <a:pPr lvl="2">
              <a:spcBef>
                <a:spcPts val="0"/>
              </a:spcBef>
              <a:spcAft>
                <a:spcPts val="0"/>
              </a:spcAft>
              <a:defRPr/>
            </a:pPr>
            <a:r>
              <a:rPr lang="en-US" altLang="zh-CN" sz="1000" kern="0" dirty="0"/>
              <a:t>Enhance existing analytics by using predicted signal measurements, predicted user speeds and predicted user trajectories</a:t>
            </a:r>
          </a:p>
          <a:p>
            <a:pPr lvl="2">
              <a:spcBef>
                <a:spcPts val="0"/>
              </a:spcBef>
              <a:spcAft>
                <a:spcPts val="0"/>
              </a:spcAft>
              <a:defRPr/>
            </a:pPr>
            <a:r>
              <a:rPr lang="en-US" altLang="zh-CN" sz="1000" kern="0" dirty="0"/>
              <a:t>Analytics to optimize thresholds</a:t>
            </a:r>
          </a:p>
          <a:p>
            <a:pPr lvl="2">
              <a:spcBef>
                <a:spcPts val="0"/>
              </a:spcBef>
              <a:spcAft>
                <a:spcPts val="0"/>
              </a:spcAft>
              <a:defRPr/>
            </a:pPr>
            <a:r>
              <a:rPr lang="en-US" altLang="zh-CN" sz="1000" kern="0" dirty="0"/>
              <a:t>Improve analytics to allow synchronized recommendations or sequential recommendations</a:t>
            </a:r>
          </a:p>
          <a:p>
            <a:pPr lvl="1">
              <a:spcBef>
                <a:spcPts val="0"/>
              </a:spcBef>
              <a:spcAft>
                <a:spcPts val="0"/>
              </a:spcAft>
              <a:defRPr/>
            </a:pPr>
            <a:r>
              <a:rPr lang="en-US" altLang="zh-CN" sz="1200" kern="0" dirty="0"/>
              <a:t>ATSSS performance analytics: Analytics and recommendations on ATSSS rules and N4 rules</a:t>
            </a:r>
          </a:p>
          <a:p>
            <a:pPr lvl="1">
              <a:spcBef>
                <a:spcPts val="0"/>
              </a:spcBef>
              <a:spcAft>
                <a:spcPts val="0"/>
              </a:spcAft>
              <a:defRPr/>
            </a:pPr>
            <a:r>
              <a:rPr lang="en-US" altLang="zh-CN" sz="1200" kern="0" dirty="0"/>
              <a:t>UE throughput analytics: Network congestion analytics based on UE throughput</a:t>
            </a:r>
          </a:p>
          <a:p>
            <a:pPr lvl="1">
              <a:spcBef>
                <a:spcPts val="0"/>
              </a:spcBef>
              <a:spcAft>
                <a:spcPts val="0"/>
              </a:spcAft>
              <a:defRPr/>
            </a:pPr>
            <a:r>
              <a:rPr lang="en-US" altLang="zh-CN" sz="1200" kern="0" dirty="0"/>
              <a:t>Fault management related analytics: Improve analytics to help identify the location, cause and impact of faults</a:t>
            </a:r>
          </a:p>
          <a:p>
            <a:pPr lvl="1">
              <a:spcBef>
                <a:spcPts val="0"/>
              </a:spcBef>
              <a:spcAft>
                <a:spcPts val="0"/>
              </a:spcAft>
              <a:defRPr/>
            </a:pPr>
            <a:r>
              <a:rPr lang="en-US" altLang="zh-CN" sz="1200" kern="0" dirty="0"/>
              <a:t>Control plane congestion analytics: Add analytics of control plane congestion</a:t>
            </a:r>
          </a:p>
          <a:p>
            <a:pPr marL="400050" lvl="1" indent="0">
              <a:spcBef>
                <a:spcPts val="0"/>
              </a:spcBef>
              <a:spcAft>
                <a:spcPts val="0"/>
              </a:spcAft>
              <a:buNone/>
              <a:defRPr/>
            </a:pPr>
            <a:r>
              <a:rPr lang="de-DE" altLang="de-DE" sz="1400" kern="0" dirty="0"/>
              <a:t>The following topics need more discussion:</a:t>
            </a:r>
          </a:p>
          <a:p>
            <a:pPr lvl="1">
              <a:spcBef>
                <a:spcPts val="0"/>
              </a:spcBef>
              <a:spcAft>
                <a:spcPts val="0"/>
              </a:spcAft>
              <a:defRPr/>
            </a:pPr>
            <a:r>
              <a:rPr lang="en-US" altLang="zh-CN" sz="1200" kern="0" dirty="0"/>
              <a:t>Energy efficiency analytics</a:t>
            </a:r>
            <a:r>
              <a:rPr lang="zh-CN" altLang="en-US" sz="1200" kern="0" dirty="0"/>
              <a:t>：</a:t>
            </a:r>
            <a:r>
              <a:rPr lang="en-US" altLang="zh-CN" sz="1200" kern="0" dirty="0"/>
              <a:t>Analytics to support beam-level energy saving</a:t>
            </a:r>
          </a:p>
          <a:p>
            <a:pPr lvl="1">
              <a:spcBef>
                <a:spcPts val="0"/>
              </a:spcBef>
              <a:spcAft>
                <a:spcPts val="0"/>
              </a:spcAft>
              <a:defRPr/>
            </a:pPr>
            <a:r>
              <a:rPr lang="en-US" altLang="zh-CN" sz="1200" kern="0" dirty="0"/>
              <a:t>End-to-End performance analytics: Analytics to predict latency for edge applications</a:t>
            </a:r>
          </a:p>
          <a:p>
            <a:pPr lvl="1">
              <a:spcBef>
                <a:spcPts val="0"/>
              </a:spcBef>
              <a:spcAft>
                <a:spcPts val="0"/>
              </a:spcAft>
              <a:defRPr/>
            </a:pPr>
            <a:r>
              <a:rPr lang="en-US" altLang="zh-CN" sz="1200" kern="0" dirty="0"/>
              <a:t>Software Upgrade Validation: Add analytics of the impacts of a software upgrade on a network function</a:t>
            </a:r>
          </a:p>
          <a:p>
            <a:pPr marL="341313" lvl="1" indent="-341313">
              <a:spcBef>
                <a:spcPts val="0"/>
              </a:spcBef>
              <a:spcAft>
                <a:spcPts val="0"/>
              </a:spcAft>
              <a:buBlip>
                <a:blip r:embed="rId2"/>
              </a:buBlip>
              <a:defRPr/>
            </a:pPr>
            <a:r>
              <a:rPr lang="en-US" sz="1800" kern="0" dirty="0"/>
              <a:t>Impacts and dependencies on other WGs:</a:t>
            </a:r>
            <a:endParaRPr lang="de-DE" sz="1800" kern="0" dirty="0"/>
          </a:p>
          <a:p>
            <a:pPr lvl="1">
              <a:spcBef>
                <a:spcPts val="0"/>
              </a:spcBef>
              <a:spcAft>
                <a:spcPts val="0"/>
              </a:spcAft>
              <a:defRPr/>
            </a:pPr>
            <a:r>
              <a:rPr lang="en-US" sz="1200" kern="0" dirty="0"/>
              <a:t>Coordination with SA1 on service requirements, SA2 on NWDAF, RAN3 on data collection.</a:t>
            </a:r>
            <a:endParaRPr lang="de-DE" sz="1200" kern="0" dirty="0"/>
          </a:p>
          <a:p>
            <a:pPr>
              <a:spcBef>
                <a:spcPts val="0"/>
              </a:spcBef>
              <a:spcAft>
                <a:spcPts val="0"/>
              </a:spcAft>
              <a:defRPr/>
            </a:pPr>
            <a:r>
              <a:rPr lang="de-DE" sz="1800" kern="0" dirty="0"/>
              <a:t>Next steps:</a:t>
            </a:r>
          </a:p>
          <a:p>
            <a:pPr lvl="1">
              <a:defRPr/>
            </a:pPr>
            <a:r>
              <a:rPr lang="en-US" altLang="zh-CN" sz="1200" dirty="0"/>
              <a:t>Add missing conclusions for some use cases.</a:t>
            </a:r>
            <a:endParaRPr lang="en-US" sz="1200" kern="0" dirty="0"/>
          </a:p>
        </p:txBody>
      </p:sp>
      <p:graphicFrame>
        <p:nvGraphicFramePr>
          <p:cNvPr id="5" name="Table 4">
            <a:extLst>
              <a:ext uri="{FF2B5EF4-FFF2-40B4-BE49-F238E27FC236}">
                <a16:creationId xmlns:a16="http://schemas.microsoft.com/office/drawing/2014/main" id="{7A68B1DF-7499-467E-9AB1-C9EAA9992FED}"/>
              </a:ext>
            </a:extLst>
          </p:cNvPr>
          <p:cNvGraphicFramePr>
            <a:graphicFrameLocks noGrp="1"/>
          </p:cNvGraphicFramePr>
          <p:nvPr>
            <p:extLst>
              <p:ext uri="{D42A27DB-BD31-4B8C-83A1-F6EECF244321}">
                <p14:modId xmlns:p14="http://schemas.microsoft.com/office/powerpoint/2010/main" val="926117230"/>
              </p:ext>
            </p:extLst>
          </p:nvPr>
        </p:nvGraphicFramePr>
        <p:xfrm>
          <a:off x="427812" y="1280400"/>
          <a:ext cx="11192989" cy="496737"/>
        </p:xfrm>
        <a:graphic>
          <a:graphicData uri="http://schemas.openxmlformats.org/drawingml/2006/table">
            <a:tbl>
              <a:tblPr firstRow="1" firstCol="1" bandRow="1">
                <a:tableStyleId>{F5AB1C69-6EDB-4FF4-983F-18BD219EF322}</a:tableStyleId>
              </a:tblPr>
              <a:tblGrid>
                <a:gridCol w="668037">
                  <a:extLst>
                    <a:ext uri="{9D8B030D-6E8A-4147-A177-3AD203B41FA5}">
                      <a16:colId xmlns:a16="http://schemas.microsoft.com/office/drawing/2014/main" val="20000"/>
                    </a:ext>
                  </a:extLst>
                </a:gridCol>
                <a:gridCol w="3868611">
                  <a:extLst>
                    <a:ext uri="{9D8B030D-6E8A-4147-A177-3AD203B41FA5}">
                      <a16:colId xmlns:a16="http://schemas.microsoft.com/office/drawing/2014/main" val="20001"/>
                    </a:ext>
                  </a:extLst>
                </a:gridCol>
                <a:gridCol w="1013765">
                  <a:extLst>
                    <a:ext uri="{9D8B030D-6E8A-4147-A177-3AD203B41FA5}">
                      <a16:colId xmlns:a16="http://schemas.microsoft.com/office/drawing/2014/main" val="20002"/>
                    </a:ext>
                  </a:extLst>
                </a:gridCol>
                <a:gridCol w="1650509">
                  <a:extLst>
                    <a:ext uri="{9D8B030D-6E8A-4147-A177-3AD203B41FA5}">
                      <a16:colId xmlns:a16="http://schemas.microsoft.com/office/drawing/2014/main" val="20003"/>
                    </a:ext>
                  </a:extLst>
                </a:gridCol>
                <a:gridCol w="661880">
                  <a:extLst>
                    <a:ext uri="{9D8B030D-6E8A-4147-A177-3AD203B41FA5}">
                      <a16:colId xmlns:a16="http://schemas.microsoft.com/office/drawing/2014/main" val="20004"/>
                    </a:ext>
                  </a:extLst>
                </a:gridCol>
                <a:gridCol w="737283">
                  <a:extLst>
                    <a:ext uri="{9D8B030D-6E8A-4147-A177-3AD203B41FA5}">
                      <a16:colId xmlns:a16="http://schemas.microsoft.com/office/drawing/2014/main" val="20005"/>
                    </a:ext>
                  </a:extLst>
                </a:gridCol>
                <a:gridCol w="762418">
                  <a:extLst>
                    <a:ext uri="{9D8B030D-6E8A-4147-A177-3AD203B41FA5}">
                      <a16:colId xmlns:a16="http://schemas.microsoft.com/office/drawing/2014/main" val="20006"/>
                    </a:ext>
                  </a:extLst>
                </a:gridCol>
                <a:gridCol w="1830486">
                  <a:extLst>
                    <a:ext uri="{9D8B030D-6E8A-4147-A177-3AD203B41FA5}">
                      <a16:colId xmlns:a16="http://schemas.microsoft.com/office/drawing/2014/main" val="20007"/>
                    </a:ext>
                  </a:extLst>
                </a:gridCol>
              </a:tblGrid>
              <a:tr h="277594">
                <a:tc>
                  <a:txBody>
                    <a:bodyPr/>
                    <a:lstStyle/>
                    <a:p>
                      <a:pPr algn="ctr">
                        <a:lnSpc>
                          <a:spcPct val="107000"/>
                        </a:lnSpc>
                        <a:spcAft>
                          <a:spcPts val="800"/>
                        </a:spcAft>
                      </a:pPr>
                      <a:r>
                        <a:rPr lang="en-GB" sz="1400" dirty="0"/>
                        <a:t>UID</a:t>
                      </a:r>
                    </a:p>
                  </a:txBody>
                  <a:tcPr marL="48004" marR="48004" marT="0" marB="0" anchor="ctr"/>
                </a:tc>
                <a:tc>
                  <a:txBody>
                    <a:bodyPr/>
                    <a:lstStyle/>
                    <a:p>
                      <a:pPr algn="ctr">
                        <a:lnSpc>
                          <a:spcPct val="107000"/>
                        </a:lnSpc>
                        <a:spcAft>
                          <a:spcPts val="800"/>
                        </a:spcAft>
                      </a:pPr>
                      <a:r>
                        <a:rPr lang="en-GB" sz="1400" dirty="0"/>
                        <a:t>Name</a:t>
                      </a:r>
                    </a:p>
                  </a:txBody>
                  <a:tcPr marL="48004" marR="48004" marT="0" marB="0" anchor="ctr"/>
                </a:tc>
                <a:tc>
                  <a:txBody>
                    <a:bodyPr/>
                    <a:lstStyle/>
                    <a:p>
                      <a:pPr algn="ctr">
                        <a:lnSpc>
                          <a:spcPct val="107000"/>
                        </a:lnSpc>
                        <a:spcAft>
                          <a:spcPts val="800"/>
                        </a:spcAft>
                      </a:pPr>
                      <a:r>
                        <a:rPr lang="en-GB" sz="1400" dirty="0"/>
                        <a:t>Acronym</a:t>
                      </a:r>
                    </a:p>
                  </a:txBody>
                  <a:tcPr marL="48004" marR="48004" marT="0" marB="0" anchor="ctr"/>
                </a:tc>
                <a:tc>
                  <a:txBody>
                    <a:bodyPr/>
                    <a:lstStyle/>
                    <a:p>
                      <a:pPr algn="ctr">
                        <a:lnSpc>
                          <a:spcPct val="107000"/>
                        </a:lnSpc>
                        <a:spcAft>
                          <a:spcPts val="800"/>
                        </a:spcAft>
                      </a:pPr>
                      <a:r>
                        <a:rPr lang="en-GB" sz="1400" dirty="0"/>
                        <a:t>Target </a:t>
                      </a:r>
                      <a:r>
                        <a:rPr lang="en-GB" sz="1000" dirty="0"/>
                        <a:t>(dd/mm/</a:t>
                      </a:r>
                      <a:r>
                        <a:rPr lang="en-GB" sz="1000" dirty="0" err="1"/>
                        <a:t>yyyy</a:t>
                      </a:r>
                      <a:r>
                        <a:rPr lang="en-GB" sz="1000" dirty="0"/>
                        <a:t>)</a:t>
                      </a:r>
                      <a:endParaRPr lang="en-GB" sz="1400" dirty="0"/>
                    </a:p>
                  </a:txBody>
                  <a:tcPr marL="48004" marR="48004" marT="0" marB="0" anchor="ctr"/>
                </a:tc>
                <a:tc>
                  <a:txBody>
                    <a:bodyPr/>
                    <a:lstStyle/>
                    <a:p>
                      <a:pPr algn="ctr">
                        <a:lnSpc>
                          <a:spcPct val="107000"/>
                        </a:lnSpc>
                        <a:spcAft>
                          <a:spcPts val="800"/>
                        </a:spcAft>
                      </a:pPr>
                      <a:r>
                        <a:rPr lang="en-GB" sz="1400" dirty="0"/>
                        <a:t>Old %</a:t>
                      </a:r>
                    </a:p>
                  </a:txBody>
                  <a:tcPr marL="48004" marR="48004" marT="0" marB="0" anchor="ctr"/>
                </a:tc>
                <a:tc>
                  <a:txBody>
                    <a:bodyPr/>
                    <a:lstStyle/>
                    <a:p>
                      <a:pPr algn="ctr">
                        <a:lnSpc>
                          <a:spcPct val="107000"/>
                        </a:lnSpc>
                        <a:spcAft>
                          <a:spcPts val="800"/>
                        </a:spcAft>
                      </a:pPr>
                      <a:r>
                        <a:rPr lang="en-GB" sz="1400" b="1" kern="1200" dirty="0">
                          <a:solidFill>
                            <a:schemeClr val="lt1"/>
                          </a:solidFill>
                          <a:latin typeface="+mn-lt"/>
                          <a:ea typeface="+mn-ea"/>
                          <a:cs typeface="+mn-cs"/>
                        </a:rPr>
                        <a:t>WID</a:t>
                      </a:r>
                      <a:endParaRPr lang="en-GB" sz="1400" dirty="0">
                        <a:solidFill>
                          <a:srgbClr val="FF0000"/>
                        </a:solidFill>
                      </a:endParaRPr>
                    </a:p>
                  </a:txBody>
                  <a:tcPr marL="48004" marR="48004" marT="0" marB="0" anchor="ctr"/>
                </a:tc>
                <a:tc>
                  <a:txBody>
                    <a:bodyPr/>
                    <a:lstStyle/>
                    <a:p>
                      <a:pPr algn="ctr">
                        <a:lnSpc>
                          <a:spcPct val="107000"/>
                        </a:lnSpc>
                        <a:spcAft>
                          <a:spcPts val="800"/>
                        </a:spcAft>
                      </a:pPr>
                      <a:r>
                        <a:rPr lang="en-GB" sz="1400" dirty="0">
                          <a:solidFill>
                            <a:srgbClr val="FF0000"/>
                          </a:solidFill>
                        </a:rPr>
                        <a:t>New %</a:t>
                      </a:r>
                      <a:endParaRPr lang="en-GB" sz="1400" b="1" kern="1200" dirty="0">
                        <a:solidFill>
                          <a:schemeClr val="lt1"/>
                        </a:solidFill>
                        <a:latin typeface="+mn-lt"/>
                        <a:ea typeface="+mn-ea"/>
                        <a:cs typeface="+mn-cs"/>
                      </a:endParaRPr>
                    </a:p>
                  </a:txBody>
                  <a:tcPr marL="48004" marR="48004" marT="0" marB="0" anchor="ctr"/>
                </a:tc>
                <a:tc>
                  <a:txBody>
                    <a:bodyPr/>
                    <a:lstStyle/>
                    <a:p>
                      <a:pPr algn="ctr">
                        <a:lnSpc>
                          <a:spcPct val="107000"/>
                        </a:lnSpc>
                        <a:spcAft>
                          <a:spcPts val="800"/>
                        </a:spcAft>
                      </a:pPr>
                      <a:r>
                        <a:rPr lang="en-GB" sz="1400" dirty="0">
                          <a:solidFill>
                            <a:srgbClr val="FF0000"/>
                          </a:solidFill>
                        </a:rPr>
                        <a:t>Change or comment</a:t>
                      </a:r>
                    </a:p>
                  </a:txBody>
                  <a:tcPr marL="48004" marR="48004" marT="0" marB="0" anchor="ctr"/>
                </a:tc>
                <a:extLst>
                  <a:ext uri="{0D108BD9-81ED-4DB2-BD59-A6C34878D82A}">
                    <a16:rowId xmlns:a16="http://schemas.microsoft.com/office/drawing/2014/main" val="10000"/>
                  </a:ext>
                </a:extLst>
              </a:tr>
              <a:tr h="219143">
                <a:tc>
                  <a:txBody>
                    <a:bodyPr/>
                    <a:lstStyle/>
                    <a:p>
                      <a:pPr algn="r" fontAlgn="b"/>
                      <a:r>
                        <a:rPr lang="en-US" altLang="zh-CN" sz="1100" b="0" i="0" u="none" strike="noStrike">
                          <a:solidFill>
                            <a:srgbClr val="000000"/>
                          </a:solidFill>
                          <a:effectLst/>
                          <a:latin typeface="+mn-lt"/>
                          <a:ea typeface="等线" panose="02010600030101010101" pitchFamily="2" charset="-122"/>
                          <a:cs typeface="Arial" panose="020B0604020202020204" pitchFamily="34" charset="0"/>
                        </a:rPr>
                        <a:t>1020019</a:t>
                      </a:r>
                    </a:p>
                  </a:txBody>
                  <a:tcPr marL="7620" marR="7620" marT="7620" marB="0" anchor="b"/>
                </a:tc>
                <a:tc>
                  <a:txBody>
                    <a:bodyPr/>
                    <a:lstStyle/>
                    <a:p>
                      <a:pPr algn="l" fontAlgn="b"/>
                      <a:r>
                        <a:rPr lang="en-US" sz="1100" b="0" i="0" u="none" strike="noStrike" dirty="0">
                          <a:solidFill>
                            <a:srgbClr val="000000"/>
                          </a:solidFill>
                          <a:effectLst/>
                          <a:latin typeface="+mn-lt"/>
                          <a:ea typeface="等线" panose="02010600030101010101" pitchFamily="2" charset="-122"/>
                          <a:cs typeface="Arial" panose="020B0604020202020204" pitchFamily="34" charset="0"/>
                        </a:rPr>
                        <a:t>Study on Management Data Analytics (MDA) Phase 3 </a:t>
                      </a:r>
                    </a:p>
                  </a:txBody>
                  <a:tcPr marL="7620" marR="7620" marT="7620" marB="0" anchor="b"/>
                </a:tc>
                <a:tc>
                  <a:txBody>
                    <a:bodyPr/>
                    <a:lstStyle/>
                    <a:p>
                      <a:pPr algn="l" fontAlgn="b"/>
                      <a:r>
                        <a:rPr lang="en-US" sz="1100" b="0" i="0" u="none" strike="noStrike" dirty="0">
                          <a:solidFill>
                            <a:srgbClr val="000000"/>
                          </a:solidFill>
                          <a:effectLst/>
                          <a:latin typeface="+mn-lt"/>
                          <a:ea typeface="等线" panose="02010600030101010101" pitchFamily="2" charset="-122"/>
                          <a:cs typeface="Arial" panose="020B0604020202020204" pitchFamily="34" charset="0"/>
                        </a:rPr>
                        <a:t>FS_eMDAS_Ph3</a:t>
                      </a:r>
                    </a:p>
                  </a:txBody>
                  <a:tcPr marL="7620" marR="7620" marT="7620" marB="0" anchor="b"/>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a:ln>
                            <a:noFill/>
                          </a:ln>
                          <a:solidFill>
                            <a:srgbClr val="0000FF"/>
                          </a:solidFill>
                          <a:effectLst/>
                          <a:uLnTx/>
                          <a:uFillTx/>
                          <a:latin typeface="+mn-lt"/>
                          <a:ea typeface="等线" panose="02010600030101010101" pitchFamily="2" charset="-122"/>
                          <a:cs typeface="+mn-cs"/>
                        </a:rPr>
                        <a:t>12/12/2024</a:t>
                      </a:r>
                      <a:endParaRPr kumimoji="0" lang="en-US" altLang="zh-CN" sz="1100" b="0" i="0" u="none" strike="noStrike" kern="1200" cap="none" spc="0" normalizeH="0" baseline="0" noProof="0" dirty="0">
                        <a:ln>
                          <a:noFill/>
                        </a:ln>
                        <a:solidFill>
                          <a:srgbClr val="0000FF"/>
                        </a:solidFill>
                        <a:effectLst/>
                        <a:uLnTx/>
                        <a:uFillTx/>
                        <a:latin typeface="+mn-lt"/>
                        <a:ea typeface="等线" panose="02010600030101010101" pitchFamily="2" charset="-122"/>
                        <a:cs typeface="+mn-cs"/>
                      </a:endParaRPr>
                    </a:p>
                  </a:txBody>
                  <a:tcPr marL="7620" marR="7620" marT="7620" marB="0"/>
                </a:tc>
                <a:tc>
                  <a:txBody>
                    <a:bodyPr/>
                    <a:lstStyle/>
                    <a:p>
                      <a:pPr algn="l" fontAlgn="t"/>
                      <a:r>
                        <a:rPr lang="en-US" altLang="zh-CN" sz="1100" b="0" i="0" u="none" strike="noStrike">
                          <a:solidFill>
                            <a:srgbClr val="000000"/>
                          </a:solidFill>
                          <a:effectLst/>
                          <a:latin typeface="+mn-lt"/>
                          <a:ea typeface="等线" panose="02010600030101010101" pitchFamily="2" charset="-122"/>
                        </a:rPr>
                        <a:t>70%</a:t>
                      </a:r>
                    </a:p>
                  </a:txBody>
                  <a:tcPr marL="7620" marR="7620" marT="7620" marB="0"/>
                </a:tc>
                <a:tc>
                  <a:txBody>
                    <a:bodyPr/>
                    <a:lstStyle/>
                    <a:p>
                      <a:pPr algn="l" fontAlgn="t"/>
                      <a:r>
                        <a:rPr lang="en-US" sz="1100" b="0" i="0" u="sng" strike="noStrike">
                          <a:solidFill>
                            <a:srgbClr val="0563C1"/>
                          </a:solidFill>
                          <a:effectLst/>
                          <a:latin typeface="+mn-lt"/>
                          <a:ea typeface="等线" panose="02010600030101010101" pitchFamily="2" charset="-122"/>
                          <a:hlinkClick r:id="rId3"/>
                        </a:rPr>
                        <a:t>SP-240968</a:t>
                      </a:r>
                      <a:endParaRPr lang="en-US" sz="1100" b="0" i="0" u="sng" strike="noStrike">
                        <a:solidFill>
                          <a:srgbClr val="0563C1"/>
                        </a:solidFill>
                        <a:effectLst/>
                        <a:latin typeface="+mn-lt"/>
                        <a:ea typeface="等线" panose="02010600030101010101" pitchFamily="2" charset="-122"/>
                      </a:endParaRPr>
                    </a:p>
                  </a:txBody>
                  <a:tcPr marL="7620" marR="7620" marT="7620" marB="0"/>
                </a:tc>
                <a:tc>
                  <a:txBody>
                    <a:bodyPr/>
                    <a:lstStyle/>
                    <a:p>
                      <a:pPr algn="r" fontAlgn="b"/>
                      <a:r>
                        <a:rPr lang="en-US" altLang="zh-CN" sz="1100" b="0" i="0" u="none" strike="noStrike" dirty="0">
                          <a:solidFill>
                            <a:srgbClr val="00B050"/>
                          </a:solidFill>
                          <a:effectLst/>
                          <a:latin typeface="+mn-lt"/>
                          <a:ea typeface="等线" panose="02010600030101010101" pitchFamily="2" charset="-122"/>
                          <a:cs typeface="Arial" panose="020B0604020202020204" pitchFamily="34" charset="0"/>
                        </a:rPr>
                        <a:t>90%</a:t>
                      </a:r>
                    </a:p>
                  </a:txBody>
                  <a:tcPr marL="7620" marR="7620" marT="7620" marB="0" anchor="b"/>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altLang="zh-CN" sz="1100" b="0" i="0" u="none" strike="noStrike" kern="1200" dirty="0">
                          <a:solidFill>
                            <a:schemeClr val="tx1"/>
                          </a:solidFill>
                          <a:effectLst/>
                          <a:highlight>
                            <a:srgbClr val="00FFFF"/>
                          </a:highlight>
                          <a:latin typeface="+mn-lt"/>
                          <a:ea typeface="等线" panose="02010600030101010101" pitchFamily="2" charset="-122"/>
                          <a:cs typeface="+mn-cs"/>
                        </a:rPr>
                        <a:t>Target: 9/9/2024-&gt;12/12/2024</a:t>
                      </a:r>
                      <a:endParaRPr lang="en-US" sz="1100" b="0" i="0" u="none" strike="noStrike" kern="1200" dirty="0">
                        <a:solidFill>
                          <a:srgbClr val="0563C1"/>
                        </a:solidFill>
                        <a:effectLst/>
                        <a:latin typeface="+mn-lt"/>
                        <a:ea typeface="等线" panose="02010600030101010101" pitchFamily="2" charset="-122"/>
                        <a:cs typeface="+mn-cs"/>
                      </a:endParaRPr>
                    </a:p>
                  </a:txBody>
                  <a:tcPr marL="4294" marR="4294" marT="4294" marB="0"/>
                </a:tc>
                <a:extLst>
                  <a:ext uri="{0D108BD9-81ED-4DB2-BD59-A6C34878D82A}">
                    <a16:rowId xmlns:a16="http://schemas.microsoft.com/office/drawing/2014/main" val="10001"/>
                  </a:ext>
                </a:extLst>
              </a:tr>
            </a:tbl>
          </a:graphicData>
        </a:graphic>
      </p:graphicFrame>
      <p:sp>
        <p:nvSpPr>
          <p:cNvPr id="6" name="矩形 5">
            <a:extLst>
              <a:ext uri="{FF2B5EF4-FFF2-40B4-BE49-F238E27FC236}">
                <a16:creationId xmlns:a16="http://schemas.microsoft.com/office/drawing/2014/main" id="{258CB148-EB78-4F52-B4DA-88CC8C58B74F}"/>
              </a:ext>
            </a:extLst>
          </p:cNvPr>
          <p:cNvSpPr/>
          <p:nvPr/>
        </p:nvSpPr>
        <p:spPr>
          <a:xfrm>
            <a:off x="8684704" y="0"/>
            <a:ext cx="1614545" cy="292388"/>
          </a:xfrm>
          <a:prstGeom prst="rect">
            <a:avLst/>
          </a:prstGeom>
        </p:spPr>
        <p:txBody>
          <a:bodyPr wrap="none">
            <a:spAutoFit/>
          </a:bodyPr>
          <a:lstStyle/>
          <a:p>
            <a:r>
              <a:rPr lang="en-US" altLang="zh-CN" dirty="0">
                <a:solidFill>
                  <a:schemeClr val="bg1"/>
                </a:solidFill>
                <a:highlight>
                  <a:srgbClr val="800080"/>
                </a:highlight>
              </a:rPr>
              <a:t>OAM Prime feature</a:t>
            </a:r>
            <a:endParaRPr lang="zh-CN" altLang="en-US" dirty="0">
              <a:solidFill>
                <a:schemeClr val="bg1"/>
              </a:solidFill>
              <a:highlight>
                <a:srgbClr val="800080"/>
              </a:highlight>
            </a:endParaRPr>
          </a:p>
        </p:txBody>
      </p:sp>
    </p:spTree>
    <p:extLst>
      <p:ext uri="{BB962C8B-B14F-4D97-AF65-F5344CB8AC3E}">
        <p14:creationId xmlns:p14="http://schemas.microsoft.com/office/powerpoint/2010/main" val="797037244"/>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3A7A4F-24BC-422F-BCC2-ED4ABFC5EFE8}"/>
              </a:ext>
            </a:extLst>
          </p:cNvPr>
          <p:cNvSpPr>
            <a:spLocks noGrp="1"/>
          </p:cNvSpPr>
          <p:nvPr>
            <p:ph type="title"/>
          </p:nvPr>
        </p:nvSpPr>
        <p:spPr/>
        <p:txBody>
          <a:bodyPr/>
          <a:lstStyle/>
          <a:p>
            <a:pPr eaLnBrk="1" hangingPunct="1">
              <a:defRPr/>
            </a:pPr>
            <a:r>
              <a:rPr lang="en-GB" altLang="zh-CN" sz="4000" dirty="0"/>
              <a:t>SA5 general information since SA#104</a:t>
            </a:r>
          </a:p>
        </p:txBody>
      </p:sp>
      <p:sp>
        <p:nvSpPr>
          <p:cNvPr id="11" name="Content Placeholder 10">
            <a:extLst>
              <a:ext uri="{FF2B5EF4-FFF2-40B4-BE49-F238E27FC236}">
                <a16:creationId xmlns:a16="http://schemas.microsoft.com/office/drawing/2014/main" id="{C091C4AC-E042-4198-9E57-CAAFC03EE54F}"/>
              </a:ext>
            </a:extLst>
          </p:cNvPr>
          <p:cNvSpPr>
            <a:spLocks noGrp="1"/>
          </p:cNvSpPr>
          <p:nvPr>
            <p:ph idx="1"/>
          </p:nvPr>
        </p:nvSpPr>
        <p:spPr>
          <a:xfrm>
            <a:off x="652463" y="1266372"/>
            <a:ext cx="10676164" cy="5009737"/>
          </a:xfrm>
        </p:spPr>
        <p:txBody>
          <a:bodyPr/>
          <a:lstStyle/>
          <a:p>
            <a:r>
              <a:rPr lang="en-US" altLang="zh-CN" sz="2400" b="1" dirty="0"/>
              <a:t>One</a:t>
            </a:r>
            <a:r>
              <a:rPr lang="en-US" altLang="en-US" sz="2400" b="1" dirty="0"/>
              <a:t> </a:t>
            </a:r>
            <a:r>
              <a:rPr lang="en-US" altLang="zh-CN" sz="2400" b="1" dirty="0"/>
              <a:t>f2f </a:t>
            </a:r>
            <a:r>
              <a:rPr lang="en-US" altLang="en-US" sz="2400" b="1" dirty="0"/>
              <a:t>meeting in 3Q2024</a:t>
            </a:r>
            <a:endParaRPr lang="en-US" altLang="en-US" sz="2000" b="1" dirty="0"/>
          </a:p>
          <a:p>
            <a:pPr lvl="1"/>
            <a:r>
              <a:rPr lang="en-US" altLang="en-US" sz="1800" dirty="0"/>
              <a:t>Statistics SA5#156, 19 – 23 August, 2024 Maastricht, the Netherlands</a:t>
            </a:r>
          </a:p>
          <a:p>
            <a:pPr lvl="2"/>
            <a:r>
              <a:rPr lang="en-US" altLang="en-US" sz="1600" dirty="0">
                <a:solidFill>
                  <a:srgbClr val="FF0000"/>
                </a:solidFill>
              </a:rPr>
              <a:t>188</a:t>
            </a:r>
            <a:r>
              <a:rPr lang="en-US" altLang="en-US" sz="1600" dirty="0"/>
              <a:t> delegates ‘attended’ (checked-in)</a:t>
            </a:r>
            <a:br>
              <a:rPr lang="en-US" altLang="en-US" sz="1600" dirty="0"/>
            </a:br>
            <a:r>
              <a:rPr lang="en-US" altLang="en-US" sz="1600" dirty="0">
                <a:solidFill>
                  <a:srgbClr val="FF0000"/>
                </a:solidFill>
              </a:rPr>
              <a:t>29</a:t>
            </a:r>
            <a:r>
              <a:rPr lang="en-US" altLang="en-US" sz="1600" dirty="0"/>
              <a:t> registered for ‘On-Line’ participation</a:t>
            </a:r>
          </a:p>
          <a:p>
            <a:pPr lvl="2"/>
            <a:r>
              <a:rPr lang="en-US" altLang="en-US" sz="1600" dirty="0">
                <a:solidFill>
                  <a:srgbClr val="FF0000"/>
                </a:solidFill>
              </a:rPr>
              <a:t>1515</a:t>
            </a:r>
            <a:r>
              <a:rPr lang="en-US" altLang="en-US" sz="1600" dirty="0"/>
              <a:t> documents (including revisions) including:</a:t>
            </a:r>
          </a:p>
          <a:p>
            <a:pPr lvl="3"/>
            <a:r>
              <a:rPr lang="en-US" altLang="en-US" sz="1600" dirty="0">
                <a:solidFill>
                  <a:srgbClr val="FF0000"/>
                </a:solidFill>
              </a:rPr>
              <a:t>781</a:t>
            </a:r>
            <a:r>
              <a:rPr lang="en-US" altLang="en-US" sz="1600" dirty="0"/>
              <a:t> CRs submitted (including revisions)</a:t>
            </a:r>
            <a:r>
              <a:rPr lang="zh-CN" altLang="en-US" sz="1600" dirty="0"/>
              <a:t>，</a:t>
            </a:r>
            <a:r>
              <a:rPr lang="en-US" altLang="ko-KR" sz="1600" dirty="0"/>
              <a:t>Total CRs agreed: </a:t>
            </a:r>
            <a:r>
              <a:rPr lang="en-US" altLang="ko-KR" sz="1600" dirty="0">
                <a:solidFill>
                  <a:srgbClr val="FF0000"/>
                </a:solidFill>
              </a:rPr>
              <a:t>387</a:t>
            </a:r>
            <a:endParaRPr lang="en-US" altLang="en-US" sz="1600" dirty="0"/>
          </a:p>
          <a:p>
            <a:pPr lvl="3"/>
            <a:r>
              <a:rPr lang="en-US" altLang="en-US" sz="1600" dirty="0">
                <a:solidFill>
                  <a:srgbClr val="FF0000"/>
                </a:solidFill>
              </a:rPr>
              <a:t>27</a:t>
            </a:r>
            <a:r>
              <a:rPr lang="en-US" altLang="en-US" sz="1600" dirty="0"/>
              <a:t> Incoming LSs, </a:t>
            </a:r>
            <a:r>
              <a:rPr lang="en-US" altLang="en-US" sz="1600" dirty="0">
                <a:solidFill>
                  <a:srgbClr val="FF0000"/>
                </a:solidFill>
              </a:rPr>
              <a:t>2</a:t>
            </a:r>
            <a:r>
              <a:rPr lang="en-US" altLang="en-US" sz="1600" dirty="0"/>
              <a:t> postponed</a:t>
            </a:r>
          </a:p>
          <a:p>
            <a:pPr lvl="3"/>
            <a:r>
              <a:rPr lang="en-US" altLang="en-US" sz="1600" dirty="0">
                <a:solidFill>
                  <a:srgbClr val="FF0000"/>
                </a:solidFill>
              </a:rPr>
              <a:t>14</a:t>
            </a:r>
            <a:r>
              <a:rPr lang="en-US" altLang="en-US" sz="1600" dirty="0"/>
              <a:t> Outgoing LSs Approved</a:t>
            </a:r>
          </a:p>
          <a:p>
            <a:pPr marL="1254141" lvl="2" indent="-341313">
              <a:spcBef>
                <a:spcPts val="0"/>
              </a:spcBef>
              <a:spcAft>
                <a:spcPts val="0"/>
              </a:spcAft>
              <a:buBlip>
                <a:blip r:embed="rId2"/>
              </a:buBlip>
              <a:defRPr/>
            </a:pPr>
            <a:r>
              <a:rPr lang="en-GB" altLang="zh-CN" sz="1400" dirty="0">
                <a:ea typeface="MS PGothic" panose="020B0600070205080204" pitchFamily="34" charset="-128"/>
              </a:rPr>
              <a:t>SA5 CH SWG statistics:</a:t>
            </a:r>
          </a:p>
          <a:p>
            <a:pPr lvl="3"/>
            <a:r>
              <a:rPr lang="en-GB" altLang="zh-CN" sz="1400" dirty="0"/>
              <a:t>participation to this meeting</a:t>
            </a:r>
          </a:p>
          <a:p>
            <a:pPr lvl="4"/>
            <a:r>
              <a:rPr lang="en-GB" altLang="zh-CN" sz="1400" dirty="0">
                <a:solidFill>
                  <a:srgbClr val="0000FF"/>
                </a:solidFill>
              </a:rPr>
              <a:t>15</a:t>
            </a:r>
            <a:r>
              <a:rPr lang="en-GB" altLang="zh-CN" sz="1400" dirty="0"/>
              <a:t> delegates participated to Charging session </a:t>
            </a:r>
          </a:p>
          <a:p>
            <a:pPr lvl="4"/>
            <a:r>
              <a:rPr lang="en-GB" altLang="zh-CN" sz="1400" dirty="0">
                <a:solidFill>
                  <a:srgbClr val="0000FF"/>
                </a:solidFill>
              </a:rPr>
              <a:t>4</a:t>
            </a:r>
            <a:r>
              <a:rPr lang="en-GB" altLang="zh-CN" sz="1400" dirty="0"/>
              <a:t> delegates from remote</a:t>
            </a:r>
          </a:p>
          <a:p>
            <a:pPr lvl="3"/>
            <a:r>
              <a:rPr lang="en-GB" altLang="zh-CN" sz="1400" dirty="0"/>
              <a:t>documents to this meeting</a:t>
            </a:r>
          </a:p>
          <a:p>
            <a:pPr lvl="4"/>
            <a:r>
              <a:rPr lang="en-GB" altLang="zh-CN" sz="1400" dirty="0">
                <a:solidFill>
                  <a:srgbClr val="0000FF"/>
                </a:solidFill>
              </a:rPr>
              <a:t>122</a:t>
            </a:r>
            <a:r>
              <a:rPr lang="en-GB" altLang="zh-CN" sz="1400" dirty="0"/>
              <a:t> submitted contributions and </a:t>
            </a:r>
            <a:r>
              <a:rPr lang="en-GB" altLang="zh-CN" sz="1400" dirty="0">
                <a:solidFill>
                  <a:srgbClr val="0000FF"/>
                </a:solidFill>
              </a:rPr>
              <a:t>85</a:t>
            </a:r>
            <a:r>
              <a:rPr lang="en-GB" altLang="zh-CN" sz="1400" dirty="0"/>
              <a:t> agreed contributions </a:t>
            </a:r>
          </a:p>
          <a:p>
            <a:pPr lvl="4"/>
            <a:r>
              <a:rPr lang="en-GB" altLang="zh-CN" sz="1400" dirty="0"/>
              <a:t>5 Rel-19 WID (1 new) and 4 Rel-19 SID </a:t>
            </a:r>
          </a:p>
          <a:p>
            <a:pPr lvl="4"/>
            <a:r>
              <a:rPr lang="en-GB" altLang="zh-CN" sz="1400" dirty="0"/>
              <a:t>2 liaisons treated (1 in, 1 out)</a:t>
            </a:r>
          </a:p>
          <a:p>
            <a:pPr lvl="4"/>
            <a:r>
              <a:rPr lang="en-GB" altLang="zh-CN" sz="1400" dirty="0"/>
              <a:t>14 agreed CRs for Rel-19, 44 </a:t>
            </a:r>
            <a:r>
              <a:rPr lang="en-GB" altLang="zh-CN" sz="1400" dirty="0" err="1"/>
              <a:t>pCRs</a:t>
            </a:r>
            <a:r>
              <a:rPr lang="en-GB" altLang="zh-CN" sz="1400" dirty="0"/>
              <a:t> for Rel-19, 27 CRs for Maintenance</a:t>
            </a:r>
            <a:endParaRPr lang="zh-CN" altLang="en-US" sz="2800" dirty="0"/>
          </a:p>
        </p:txBody>
      </p:sp>
    </p:spTree>
    <p:extLst>
      <p:ext uri="{BB962C8B-B14F-4D97-AF65-F5344CB8AC3E}">
        <p14:creationId xmlns:p14="http://schemas.microsoft.com/office/powerpoint/2010/main" val="229268859"/>
      </p:ext>
    </p:extLst>
  </p:cSld>
  <p:clrMapOvr>
    <a:masterClrMapping/>
  </p:clrMapOvr>
  <p:transition spd="slow"/>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96221DFE-BF72-4AC7-BB51-3BFEB65732D9}"/>
              </a:ext>
            </a:extLst>
          </p:cNvPr>
          <p:cNvSpPr>
            <a:spLocks noGrp="1"/>
          </p:cNvSpPr>
          <p:nvPr>
            <p:ph type="title"/>
          </p:nvPr>
        </p:nvSpPr>
        <p:spPr/>
        <p:txBody>
          <a:bodyPr/>
          <a:lstStyle/>
          <a:p>
            <a:r>
              <a:rPr lang="en-GB" altLang="en-US" sz="3200" b="1" dirty="0"/>
              <a:t>3. </a:t>
            </a:r>
            <a:r>
              <a:rPr lang="en-US" altLang="zh-CN" sz="3200" b="1" dirty="0"/>
              <a:t>IDM: </a:t>
            </a:r>
            <a:r>
              <a:rPr lang="en-US" altLang="en-US" sz="3200" b="1" dirty="0"/>
              <a:t>Study on intent driven management services for mobile network phase 3</a:t>
            </a:r>
            <a:endParaRPr lang="en-GB" altLang="en-US" sz="3200" b="1" dirty="0"/>
          </a:p>
        </p:txBody>
      </p:sp>
      <p:sp>
        <p:nvSpPr>
          <p:cNvPr id="4" name="Content Placeholder 7">
            <a:extLst>
              <a:ext uri="{FF2B5EF4-FFF2-40B4-BE49-F238E27FC236}">
                <a16:creationId xmlns:a16="http://schemas.microsoft.com/office/drawing/2014/main" id="{8A759812-87D4-4AB6-81FE-DCDAFD93C018}"/>
              </a:ext>
            </a:extLst>
          </p:cNvPr>
          <p:cNvSpPr txBox="1">
            <a:spLocks/>
          </p:cNvSpPr>
          <p:nvPr/>
        </p:nvSpPr>
        <p:spPr>
          <a:xfrm>
            <a:off x="420612" y="2082574"/>
            <a:ext cx="11466588" cy="4060800"/>
          </a:xfrm>
          <a:prstGeom prst="rect">
            <a:avLst/>
          </a:prstGeom>
          <a:solidFill>
            <a:schemeClr val="bg1"/>
          </a:solidFill>
        </p:spPr>
        <p:txBody>
          <a:bodyPr/>
          <a:lstStyle>
            <a:lvl1pPr marL="341313" indent="-341313" algn="l" rtl="0" eaLnBrk="0" fontAlgn="base" hangingPunct="0">
              <a:spcBef>
                <a:spcPct val="20000"/>
              </a:spcBef>
              <a:spcAft>
                <a:spcPct val="0"/>
              </a:spcAft>
              <a:buBlip>
                <a:blip r:embed="rId2"/>
              </a:buBlip>
              <a:defRPr sz="2800">
                <a:solidFill>
                  <a:schemeClr val="tx1"/>
                </a:solidFill>
                <a:latin typeface="+mn-lt"/>
                <a:ea typeface="MS PGothic" panose="020B0600070205080204" pitchFamily="34" charset="-128"/>
                <a:cs typeface="ＭＳ Ｐゴシック" charset="0"/>
              </a:defRPr>
            </a:lvl1pPr>
            <a:lvl2pPr marL="741363" indent="-284163"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ea typeface="MS PGothic" panose="020B0600070205080204" pitchFamily="34" charset="-128"/>
              </a:defRPr>
            </a:lvl2pPr>
            <a:lvl3pPr marL="11414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5986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4pPr>
            <a:lvl5pPr marL="2055813" indent="-227013" algn="l" rtl="0" eaLnBrk="0" fontAlgn="base" hangingPunct="0">
              <a:spcBef>
                <a:spcPct val="20000"/>
              </a:spcBef>
              <a:spcAft>
                <a:spcPct val="0"/>
              </a:spcAft>
              <a:buFont typeface="Arial" panose="020B0604020202020204" pitchFamily="34" charset="0"/>
              <a:buChar char="»"/>
              <a:defRPr sz="1600">
                <a:solidFill>
                  <a:schemeClr val="tx1"/>
                </a:solidFill>
                <a:latin typeface="+mn-lt"/>
                <a:ea typeface="MS PGothic" panose="020B0600070205080204" pitchFamily="34" charset="-128"/>
              </a:defRPr>
            </a:lvl5pPr>
            <a:lvl6pPr marL="2514314" indent="-228574" algn="l" rtl="0" eaLnBrk="0" fontAlgn="base" hangingPunct="0">
              <a:spcBef>
                <a:spcPct val="20000"/>
              </a:spcBef>
              <a:spcAft>
                <a:spcPct val="0"/>
              </a:spcAft>
              <a:buFont typeface="Arial" charset="0"/>
              <a:buChar char="»"/>
              <a:defRPr sz="1600">
                <a:solidFill>
                  <a:schemeClr val="tx1"/>
                </a:solidFill>
                <a:latin typeface="+mn-lt"/>
              </a:defRPr>
            </a:lvl6pPr>
            <a:lvl7pPr marL="2971462" indent="-228574" algn="l" rtl="0" eaLnBrk="0" fontAlgn="base" hangingPunct="0">
              <a:spcBef>
                <a:spcPct val="20000"/>
              </a:spcBef>
              <a:spcAft>
                <a:spcPct val="0"/>
              </a:spcAft>
              <a:buFont typeface="Arial" charset="0"/>
              <a:buChar char="»"/>
              <a:defRPr sz="1600">
                <a:solidFill>
                  <a:schemeClr val="tx1"/>
                </a:solidFill>
                <a:latin typeface="+mn-lt"/>
              </a:defRPr>
            </a:lvl7pPr>
            <a:lvl8pPr marL="3428610" indent="-228574" algn="l" rtl="0" eaLnBrk="0" fontAlgn="base" hangingPunct="0">
              <a:spcBef>
                <a:spcPct val="20000"/>
              </a:spcBef>
              <a:spcAft>
                <a:spcPct val="0"/>
              </a:spcAft>
              <a:buFont typeface="Arial" charset="0"/>
              <a:buChar char="»"/>
              <a:defRPr sz="1600">
                <a:solidFill>
                  <a:schemeClr val="tx1"/>
                </a:solidFill>
                <a:latin typeface="+mn-lt"/>
              </a:defRPr>
            </a:lvl8pPr>
            <a:lvl9pPr marL="3885758" indent="-228574" algn="l" rtl="0" eaLnBrk="0" fontAlgn="base" hangingPunct="0">
              <a:spcBef>
                <a:spcPct val="20000"/>
              </a:spcBef>
              <a:spcAft>
                <a:spcPct val="0"/>
              </a:spcAft>
              <a:buFont typeface="Arial" charset="0"/>
              <a:buChar char="»"/>
              <a:defRPr sz="1600">
                <a:solidFill>
                  <a:schemeClr val="tx1"/>
                </a:solidFill>
                <a:latin typeface="+mn-lt"/>
              </a:defRPr>
            </a:lvl9pPr>
          </a:lstStyle>
          <a:p>
            <a:pPr>
              <a:spcBef>
                <a:spcPts val="0"/>
              </a:spcBef>
              <a:spcAft>
                <a:spcPts val="0"/>
              </a:spcAft>
              <a:defRPr/>
            </a:pPr>
            <a:r>
              <a:rPr lang="de-DE" altLang="de-DE" sz="1800" kern="0" dirty="0"/>
              <a:t>Progress since SA#104:</a:t>
            </a:r>
          </a:p>
          <a:p>
            <a:pPr marL="457200" lvl="1" indent="0">
              <a:spcBef>
                <a:spcPts val="0"/>
              </a:spcBef>
              <a:spcAft>
                <a:spcPts val="0"/>
              </a:spcAft>
              <a:buNone/>
              <a:defRPr/>
            </a:pPr>
            <a:r>
              <a:rPr lang="en-US" altLang="zh-CN" sz="1100" kern="0" dirty="0"/>
              <a:t>The following use cases are concluded and recommended for enhancement of </a:t>
            </a:r>
            <a:r>
              <a:rPr lang="en-US" altLang="zh-CN" sz="1100" kern="0" dirty="0" err="1"/>
              <a:t>RadioNetworkExpectationa</a:t>
            </a:r>
            <a:r>
              <a:rPr lang="en-US" altLang="zh-CN" sz="1100" kern="0" dirty="0"/>
              <a:t>, </a:t>
            </a:r>
            <a:r>
              <a:rPr lang="en-US" altLang="zh-CN" sz="1100" kern="0" dirty="0" err="1"/>
              <a:t>RadioServiceExpectation</a:t>
            </a:r>
            <a:r>
              <a:rPr lang="en-US" altLang="zh-CN" sz="1100" kern="0" dirty="0"/>
              <a:t> and </a:t>
            </a:r>
            <a:r>
              <a:rPr lang="en-US" altLang="zh-CN" sz="1100" kern="0" dirty="0" err="1"/>
              <a:t>CommunicationServiceExpectation</a:t>
            </a:r>
            <a:r>
              <a:rPr lang="en-US" altLang="zh-CN" sz="1100" kern="0" dirty="0"/>
              <a:t> in normative work:</a:t>
            </a:r>
          </a:p>
          <a:p>
            <a:pPr lvl="1">
              <a:spcBef>
                <a:spcPts val="0"/>
              </a:spcBef>
              <a:spcAft>
                <a:spcPts val="0"/>
              </a:spcAft>
              <a:defRPr/>
            </a:pPr>
            <a:r>
              <a:rPr lang="en-US" altLang="zh-CN" sz="1100" kern="0" dirty="0"/>
              <a:t>RAN energy saving- Radio network traffic assurance for scheduled events</a:t>
            </a:r>
          </a:p>
          <a:p>
            <a:pPr lvl="1">
              <a:spcBef>
                <a:spcPts val="0"/>
              </a:spcBef>
              <a:spcAft>
                <a:spcPts val="0"/>
              </a:spcAft>
              <a:defRPr/>
            </a:pPr>
            <a:r>
              <a:rPr lang="en-US" altLang="zh-CN" sz="1100" kern="0" dirty="0"/>
              <a:t>Radio Network support for UAV pre-flight preparation</a:t>
            </a:r>
          </a:p>
          <a:p>
            <a:pPr lvl="1">
              <a:spcBef>
                <a:spcPts val="0"/>
              </a:spcBef>
              <a:spcAft>
                <a:spcPts val="0"/>
              </a:spcAft>
              <a:defRPr/>
            </a:pPr>
            <a:r>
              <a:rPr lang="en-US" altLang="zh-CN" sz="1100" kern="0" dirty="0"/>
              <a:t>Radio Network support MOCN undifferentiated radio service</a:t>
            </a:r>
          </a:p>
          <a:p>
            <a:pPr lvl="1">
              <a:spcBef>
                <a:spcPts val="0"/>
              </a:spcBef>
              <a:spcAft>
                <a:spcPts val="0"/>
              </a:spcAft>
              <a:defRPr/>
            </a:pPr>
            <a:r>
              <a:rPr lang="en-US" altLang="zh-CN" sz="1100" kern="0" dirty="0"/>
              <a:t>Radio service delivering and assurance</a:t>
            </a:r>
          </a:p>
          <a:p>
            <a:pPr lvl="1">
              <a:spcBef>
                <a:spcPts val="0"/>
              </a:spcBef>
              <a:spcAft>
                <a:spcPts val="0"/>
              </a:spcAft>
              <a:defRPr/>
            </a:pPr>
            <a:r>
              <a:rPr lang="en-US" altLang="zh-CN" sz="1100" kern="0" dirty="0"/>
              <a:t>Communication service delivering and assurance</a:t>
            </a:r>
          </a:p>
          <a:p>
            <a:pPr lvl="1">
              <a:spcBef>
                <a:spcPts val="0"/>
              </a:spcBef>
              <a:spcAft>
                <a:spcPts val="0"/>
              </a:spcAft>
              <a:defRPr/>
            </a:pPr>
            <a:r>
              <a:rPr lang="en-US" altLang="zh-CN" sz="1100" kern="0" dirty="0"/>
              <a:t>Network maintenance</a:t>
            </a:r>
          </a:p>
          <a:p>
            <a:pPr marL="457200" lvl="1" indent="0">
              <a:spcBef>
                <a:spcPts val="0"/>
              </a:spcBef>
              <a:spcAft>
                <a:spcPts val="0"/>
              </a:spcAft>
              <a:buNone/>
              <a:defRPr/>
            </a:pPr>
            <a:r>
              <a:rPr lang="en-US" altLang="zh-CN" sz="1100" kern="0" dirty="0"/>
              <a:t>The following generic intent driven capabilities are concluded and recommended for enhancement of intent driven management service in normative work:</a:t>
            </a:r>
          </a:p>
          <a:p>
            <a:pPr lvl="1">
              <a:spcBef>
                <a:spcPts val="0"/>
              </a:spcBef>
              <a:spcAft>
                <a:spcPts val="0"/>
              </a:spcAft>
              <a:defRPr/>
            </a:pPr>
            <a:r>
              <a:rPr lang="en-US" altLang="zh-CN" sz="1100" kern="0" dirty="0"/>
              <a:t>Intent pre-evaluation functionalities (including feasibility checking and intent exploration)</a:t>
            </a:r>
          </a:p>
          <a:p>
            <a:pPr lvl="1">
              <a:spcBef>
                <a:spcPts val="0"/>
              </a:spcBef>
              <a:spcAft>
                <a:spcPts val="0"/>
              </a:spcAft>
              <a:defRPr/>
            </a:pPr>
            <a:r>
              <a:rPr lang="en-US" altLang="zh-CN" sz="1100" kern="0" dirty="0"/>
              <a:t>Implicit intent report subscription with customized requirements- Enablers for Intent Fulfillment</a:t>
            </a:r>
          </a:p>
          <a:p>
            <a:pPr lvl="1">
              <a:spcBef>
                <a:spcPts val="0"/>
              </a:spcBef>
              <a:spcAft>
                <a:spcPts val="0"/>
              </a:spcAft>
              <a:defRPr/>
            </a:pPr>
            <a:r>
              <a:rPr lang="en-US" altLang="zh-CN" sz="1100" kern="0" dirty="0"/>
              <a:t>Intent handling state</a:t>
            </a:r>
          </a:p>
          <a:p>
            <a:pPr lvl="1">
              <a:spcBef>
                <a:spcPts val="0"/>
              </a:spcBef>
              <a:spcAft>
                <a:spcPts val="0"/>
              </a:spcAft>
              <a:defRPr/>
            </a:pPr>
            <a:r>
              <a:rPr lang="en-US" altLang="zh-CN" sz="1100" kern="0" dirty="0"/>
              <a:t>Intent handling capability obtaining </a:t>
            </a:r>
          </a:p>
          <a:p>
            <a:pPr lvl="1">
              <a:spcBef>
                <a:spcPts val="0"/>
              </a:spcBef>
              <a:spcAft>
                <a:spcPts val="0"/>
              </a:spcAft>
              <a:defRPr/>
            </a:pPr>
            <a:r>
              <a:rPr lang="en-US" altLang="zh-CN" sz="1100" kern="0" dirty="0"/>
              <a:t>Intent degradation based on expectation preference</a:t>
            </a:r>
          </a:p>
          <a:p>
            <a:pPr marL="457200" lvl="1" indent="0">
              <a:spcBef>
                <a:spcPts val="0"/>
              </a:spcBef>
              <a:spcAft>
                <a:spcPts val="0"/>
              </a:spcAft>
              <a:buNone/>
              <a:defRPr/>
            </a:pPr>
            <a:r>
              <a:rPr lang="en-US" altLang="zh-CN" sz="1100" kern="0" dirty="0"/>
              <a:t>The following topics needs more discussion:</a:t>
            </a:r>
          </a:p>
          <a:p>
            <a:pPr lvl="1">
              <a:spcBef>
                <a:spcPts val="0"/>
              </a:spcBef>
              <a:spcAft>
                <a:spcPts val="0"/>
              </a:spcAft>
              <a:defRPr/>
            </a:pPr>
            <a:r>
              <a:rPr lang="en-US" altLang="zh-CN" sz="1100" kern="0" dirty="0"/>
              <a:t>Intent negotiation during fulfilment phase</a:t>
            </a:r>
          </a:p>
          <a:p>
            <a:pPr lvl="1">
              <a:spcBef>
                <a:spcPts val="0"/>
              </a:spcBef>
              <a:spcAft>
                <a:spcPts val="0"/>
              </a:spcAft>
              <a:defRPr/>
            </a:pPr>
            <a:r>
              <a:rPr lang="en-US" altLang="zh-CN" sz="1100" kern="0" dirty="0"/>
              <a:t>Utility function support</a:t>
            </a:r>
          </a:p>
          <a:p>
            <a:pPr marL="341313" lvl="1" indent="-341313">
              <a:spcBef>
                <a:spcPts val="0"/>
              </a:spcBef>
              <a:spcAft>
                <a:spcPts val="0"/>
              </a:spcAft>
              <a:buBlip>
                <a:blip r:embed="rId2"/>
              </a:buBlip>
              <a:defRPr/>
            </a:pPr>
            <a:r>
              <a:rPr lang="en-US" sz="1800" kern="0" dirty="0"/>
              <a:t>Impacts and dependencies on other WGs:</a:t>
            </a:r>
          </a:p>
          <a:p>
            <a:pPr lvl="1">
              <a:spcBef>
                <a:spcPts val="0"/>
              </a:spcBef>
              <a:spcAft>
                <a:spcPts val="0"/>
              </a:spcAft>
              <a:defRPr/>
            </a:pPr>
            <a:r>
              <a:rPr lang="en-US" sz="1100" kern="0" dirty="0"/>
              <a:t>Provide radio network management support to SA1 on UAV pre-flight preparation requirements </a:t>
            </a:r>
            <a:endParaRPr lang="de-DE" sz="1100" kern="0" dirty="0"/>
          </a:p>
          <a:p>
            <a:pPr>
              <a:spcBef>
                <a:spcPts val="0"/>
              </a:spcBef>
              <a:spcAft>
                <a:spcPts val="0"/>
              </a:spcAft>
              <a:defRPr/>
            </a:pPr>
            <a:r>
              <a:rPr lang="de-DE" sz="1800" kern="0" dirty="0"/>
              <a:t>Next steps:</a:t>
            </a:r>
          </a:p>
          <a:p>
            <a:pPr lvl="1">
              <a:defRPr/>
            </a:pPr>
            <a:r>
              <a:rPr lang="en-US" altLang="zh-CN" sz="1100" kern="0" dirty="0"/>
              <a:t>Focus on evaluation potential solution for Intent negotiation during fulfilment phase and Utility function support</a:t>
            </a:r>
            <a:endParaRPr lang="en-US" sz="1100" kern="0" dirty="0"/>
          </a:p>
        </p:txBody>
      </p:sp>
      <p:graphicFrame>
        <p:nvGraphicFramePr>
          <p:cNvPr id="5" name="Table 4">
            <a:extLst>
              <a:ext uri="{FF2B5EF4-FFF2-40B4-BE49-F238E27FC236}">
                <a16:creationId xmlns:a16="http://schemas.microsoft.com/office/drawing/2014/main" id="{7A68B1DF-7499-467E-9AB1-C9EAA9992FED}"/>
              </a:ext>
            </a:extLst>
          </p:cNvPr>
          <p:cNvGraphicFramePr>
            <a:graphicFrameLocks noGrp="1"/>
          </p:cNvGraphicFramePr>
          <p:nvPr>
            <p:extLst>
              <p:ext uri="{D42A27DB-BD31-4B8C-83A1-F6EECF244321}">
                <p14:modId xmlns:p14="http://schemas.microsoft.com/office/powerpoint/2010/main" val="2634793085"/>
              </p:ext>
            </p:extLst>
          </p:nvPr>
        </p:nvGraphicFramePr>
        <p:xfrm>
          <a:off x="420612" y="1431600"/>
          <a:ext cx="11192989" cy="620494"/>
        </p:xfrm>
        <a:graphic>
          <a:graphicData uri="http://schemas.openxmlformats.org/drawingml/2006/table">
            <a:tbl>
              <a:tblPr firstRow="1" firstCol="1" bandRow="1">
                <a:tableStyleId>{F5AB1C69-6EDB-4FF4-983F-18BD219EF322}</a:tableStyleId>
              </a:tblPr>
              <a:tblGrid>
                <a:gridCol w="668037">
                  <a:extLst>
                    <a:ext uri="{9D8B030D-6E8A-4147-A177-3AD203B41FA5}">
                      <a16:colId xmlns:a16="http://schemas.microsoft.com/office/drawing/2014/main" val="20000"/>
                    </a:ext>
                  </a:extLst>
                </a:gridCol>
                <a:gridCol w="3868611">
                  <a:extLst>
                    <a:ext uri="{9D8B030D-6E8A-4147-A177-3AD203B41FA5}">
                      <a16:colId xmlns:a16="http://schemas.microsoft.com/office/drawing/2014/main" val="20001"/>
                    </a:ext>
                  </a:extLst>
                </a:gridCol>
                <a:gridCol w="1013765">
                  <a:extLst>
                    <a:ext uri="{9D8B030D-6E8A-4147-A177-3AD203B41FA5}">
                      <a16:colId xmlns:a16="http://schemas.microsoft.com/office/drawing/2014/main" val="20002"/>
                    </a:ext>
                  </a:extLst>
                </a:gridCol>
                <a:gridCol w="1650509">
                  <a:extLst>
                    <a:ext uri="{9D8B030D-6E8A-4147-A177-3AD203B41FA5}">
                      <a16:colId xmlns:a16="http://schemas.microsoft.com/office/drawing/2014/main" val="20003"/>
                    </a:ext>
                  </a:extLst>
                </a:gridCol>
                <a:gridCol w="661880">
                  <a:extLst>
                    <a:ext uri="{9D8B030D-6E8A-4147-A177-3AD203B41FA5}">
                      <a16:colId xmlns:a16="http://schemas.microsoft.com/office/drawing/2014/main" val="20004"/>
                    </a:ext>
                  </a:extLst>
                </a:gridCol>
                <a:gridCol w="737283">
                  <a:extLst>
                    <a:ext uri="{9D8B030D-6E8A-4147-A177-3AD203B41FA5}">
                      <a16:colId xmlns:a16="http://schemas.microsoft.com/office/drawing/2014/main" val="20005"/>
                    </a:ext>
                  </a:extLst>
                </a:gridCol>
                <a:gridCol w="762418">
                  <a:extLst>
                    <a:ext uri="{9D8B030D-6E8A-4147-A177-3AD203B41FA5}">
                      <a16:colId xmlns:a16="http://schemas.microsoft.com/office/drawing/2014/main" val="20006"/>
                    </a:ext>
                  </a:extLst>
                </a:gridCol>
                <a:gridCol w="1830486">
                  <a:extLst>
                    <a:ext uri="{9D8B030D-6E8A-4147-A177-3AD203B41FA5}">
                      <a16:colId xmlns:a16="http://schemas.microsoft.com/office/drawing/2014/main" val="20007"/>
                    </a:ext>
                  </a:extLst>
                </a:gridCol>
              </a:tblGrid>
              <a:tr h="277594">
                <a:tc>
                  <a:txBody>
                    <a:bodyPr/>
                    <a:lstStyle/>
                    <a:p>
                      <a:pPr algn="ctr">
                        <a:lnSpc>
                          <a:spcPct val="107000"/>
                        </a:lnSpc>
                        <a:spcAft>
                          <a:spcPts val="800"/>
                        </a:spcAft>
                      </a:pPr>
                      <a:r>
                        <a:rPr lang="en-GB" sz="1400" dirty="0"/>
                        <a:t>UID</a:t>
                      </a:r>
                    </a:p>
                  </a:txBody>
                  <a:tcPr marL="48004" marR="48004" marT="0" marB="0" anchor="ctr"/>
                </a:tc>
                <a:tc>
                  <a:txBody>
                    <a:bodyPr/>
                    <a:lstStyle/>
                    <a:p>
                      <a:pPr algn="ctr">
                        <a:lnSpc>
                          <a:spcPct val="107000"/>
                        </a:lnSpc>
                        <a:spcAft>
                          <a:spcPts val="800"/>
                        </a:spcAft>
                      </a:pPr>
                      <a:r>
                        <a:rPr lang="en-GB" sz="1400" dirty="0"/>
                        <a:t>Name</a:t>
                      </a:r>
                    </a:p>
                  </a:txBody>
                  <a:tcPr marL="48004" marR="48004" marT="0" marB="0" anchor="ctr"/>
                </a:tc>
                <a:tc>
                  <a:txBody>
                    <a:bodyPr/>
                    <a:lstStyle/>
                    <a:p>
                      <a:pPr algn="ctr">
                        <a:lnSpc>
                          <a:spcPct val="107000"/>
                        </a:lnSpc>
                        <a:spcAft>
                          <a:spcPts val="800"/>
                        </a:spcAft>
                      </a:pPr>
                      <a:r>
                        <a:rPr lang="en-GB" sz="1400" dirty="0"/>
                        <a:t>Acronym</a:t>
                      </a:r>
                    </a:p>
                  </a:txBody>
                  <a:tcPr marL="48004" marR="48004" marT="0" marB="0" anchor="ctr"/>
                </a:tc>
                <a:tc>
                  <a:txBody>
                    <a:bodyPr/>
                    <a:lstStyle/>
                    <a:p>
                      <a:pPr algn="ctr">
                        <a:lnSpc>
                          <a:spcPct val="107000"/>
                        </a:lnSpc>
                        <a:spcAft>
                          <a:spcPts val="800"/>
                        </a:spcAft>
                      </a:pPr>
                      <a:r>
                        <a:rPr lang="en-GB" sz="1400" dirty="0"/>
                        <a:t>Target </a:t>
                      </a:r>
                      <a:r>
                        <a:rPr lang="en-GB" sz="1000" dirty="0"/>
                        <a:t>(dd/mm/</a:t>
                      </a:r>
                      <a:r>
                        <a:rPr lang="en-GB" sz="1000" dirty="0" err="1"/>
                        <a:t>yyyy</a:t>
                      </a:r>
                      <a:r>
                        <a:rPr lang="en-GB" sz="1000" dirty="0"/>
                        <a:t>)</a:t>
                      </a:r>
                      <a:endParaRPr lang="en-GB" sz="1400" dirty="0"/>
                    </a:p>
                  </a:txBody>
                  <a:tcPr marL="48004" marR="48004" marT="0" marB="0" anchor="ctr"/>
                </a:tc>
                <a:tc>
                  <a:txBody>
                    <a:bodyPr/>
                    <a:lstStyle/>
                    <a:p>
                      <a:pPr algn="ctr">
                        <a:lnSpc>
                          <a:spcPct val="107000"/>
                        </a:lnSpc>
                        <a:spcAft>
                          <a:spcPts val="800"/>
                        </a:spcAft>
                      </a:pPr>
                      <a:r>
                        <a:rPr lang="en-GB" sz="1400" dirty="0"/>
                        <a:t>Old %</a:t>
                      </a:r>
                    </a:p>
                  </a:txBody>
                  <a:tcPr marL="48004" marR="48004" marT="0" marB="0" anchor="ctr"/>
                </a:tc>
                <a:tc>
                  <a:txBody>
                    <a:bodyPr/>
                    <a:lstStyle/>
                    <a:p>
                      <a:pPr algn="ctr">
                        <a:lnSpc>
                          <a:spcPct val="107000"/>
                        </a:lnSpc>
                        <a:spcAft>
                          <a:spcPts val="800"/>
                        </a:spcAft>
                      </a:pPr>
                      <a:r>
                        <a:rPr lang="en-GB" sz="1400" b="1" kern="1200" dirty="0">
                          <a:solidFill>
                            <a:schemeClr val="lt1"/>
                          </a:solidFill>
                          <a:latin typeface="+mn-lt"/>
                          <a:ea typeface="+mn-ea"/>
                          <a:cs typeface="+mn-cs"/>
                        </a:rPr>
                        <a:t>WID</a:t>
                      </a:r>
                      <a:endParaRPr lang="en-GB" sz="1400" dirty="0">
                        <a:solidFill>
                          <a:srgbClr val="FF0000"/>
                        </a:solidFill>
                      </a:endParaRPr>
                    </a:p>
                  </a:txBody>
                  <a:tcPr marL="48004" marR="48004" marT="0" marB="0" anchor="ctr"/>
                </a:tc>
                <a:tc>
                  <a:txBody>
                    <a:bodyPr/>
                    <a:lstStyle/>
                    <a:p>
                      <a:pPr algn="ctr">
                        <a:lnSpc>
                          <a:spcPct val="107000"/>
                        </a:lnSpc>
                        <a:spcAft>
                          <a:spcPts val="800"/>
                        </a:spcAft>
                      </a:pPr>
                      <a:r>
                        <a:rPr lang="en-GB" sz="1400" dirty="0">
                          <a:solidFill>
                            <a:srgbClr val="FF0000"/>
                          </a:solidFill>
                        </a:rPr>
                        <a:t>New %</a:t>
                      </a:r>
                      <a:endParaRPr lang="en-GB" sz="1400" b="1" kern="1200" dirty="0">
                        <a:solidFill>
                          <a:schemeClr val="lt1"/>
                        </a:solidFill>
                        <a:latin typeface="+mn-lt"/>
                        <a:ea typeface="+mn-ea"/>
                        <a:cs typeface="+mn-cs"/>
                      </a:endParaRPr>
                    </a:p>
                  </a:txBody>
                  <a:tcPr marL="48004" marR="48004" marT="0" marB="0" anchor="ctr"/>
                </a:tc>
                <a:tc>
                  <a:txBody>
                    <a:bodyPr/>
                    <a:lstStyle/>
                    <a:p>
                      <a:pPr algn="ctr">
                        <a:lnSpc>
                          <a:spcPct val="107000"/>
                        </a:lnSpc>
                        <a:spcAft>
                          <a:spcPts val="800"/>
                        </a:spcAft>
                      </a:pPr>
                      <a:r>
                        <a:rPr lang="en-GB" sz="1400" dirty="0">
                          <a:solidFill>
                            <a:srgbClr val="FF0000"/>
                          </a:solidFill>
                        </a:rPr>
                        <a:t>Change or comment</a:t>
                      </a:r>
                    </a:p>
                  </a:txBody>
                  <a:tcPr marL="48004" marR="48004" marT="0" marB="0" anchor="ctr"/>
                </a:tc>
                <a:extLst>
                  <a:ext uri="{0D108BD9-81ED-4DB2-BD59-A6C34878D82A}">
                    <a16:rowId xmlns:a16="http://schemas.microsoft.com/office/drawing/2014/main" val="10000"/>
                  </a:ext>
                </a:extLst>
              </a:tr>
              <a:tr h="219143">
                <a:tc>
                  <a:txBody>
                    <a:bodyPr/>
                    <a:lstStyle/>
                    <a:p>
                      <a:pPr algn="r" fontAlgn="b"/>
                      <a:r>
                        <a:rPr lang="en-US" altLang="zh-CN" sz="1100" b="0" i="0" u="none" strike="noStrike">
                          <a:solidFill>
                            <a:srgbClr val="000000"/>
                          </a:solidFill>
                          <a:effectLst/>
                          <a:latin typeface="+mn-lt"/>
                          <a:ea typeface="等线" panose="02010600030101010101" pitchFamily="2" charset="-122"/>
                          <a:cs typeface="Arial" panose="020B0604020202020204" pitchFamily="34" charset="0"/>
                        </a:rPr>
                        <a:t>1020008</a:t>
                      </a:r>
                    </a:p>
                  </a:txBody>
                  <a:tcPr marL="7620" marR="7620" marT="7620" marB="0" anchor="b"/>
                </a:tc>
                <a:tc>
                  <a:txBody>
                    <a:bodyPr/>
                    <a:lstStyle/>
                    <a:p>
                      <a:pPr algn="l" fontAlgn="b"/>
                      <a:r>
                        <a:rPr lang="en-US" sz="1100" b="0" i="0" u="none" strike="noStrike" dirty="0">
                          <a:solidFill>
                            <a:srgbClr val="000000"/>
                          </a:solidFill>
                          <a:effectLst/>
                          <a:latin typeface="+mn-lt"/>
                          <a:ea typeface="等线" panose="02010600030101010101" pitchFamily="2" charset="-122"/>
                          <a:cs typeface="Arial" panose="020B0604020202020204" pitchFamily="34" charset="0"/>
                        </a:rPr>
                        <a:t>Study on intent driven management services for mobile network phase 3 </a:t>
                      </a:r>
                    </a:p>
                  </a:txBody>
                  <a:tcPr marL="7620" marR="7620" marT="7620" marB="0" anchor="b"/>
                </a:tc>
                <a:tc>
                  <a:txBody>
                    <a:bodyPr/>
                    <a:lstStyle/>
                    <a:p>
                      <a:pPr algn="l" fontAlgn="b"/>
                      <a:r>
                        <a:rPr lang="en-US" sz="1100" b="0" i="0" u="none" strike="noStrike">
                          <a:solidFill>
                            <a:srgbClr val="000000"/>
                          </a:solidFill>
                          <a:effectLst/>
                          <a:latin typeface="+mn-lt"/>
                          <a:ea typeface="等线" panose="02010600030101010101" pitchFamily="2" charset="-122"/>
                          <a:cs typeface="Arial" panose="020B0604020202020204" pitchFamily="34" charset="0"/>
                        </a:rPr>
                        <a:t>FS_IDMS_MN_Ph3</a:t>
                      </a:r>
                    </a:p>
                  </a:txBody>
                  <a:tcPr marL="7620" marR="7620" marT="7620" marB="0" anchor="b"/>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a:ln>
                            <a:noFill/>
                          </a:ln>
                          <a:solidFill>
                            <a:srgbClr val="0000FF"/>
                          </a:solidFill>
                          <a:effectLst/>
                          <a:uLnTx/>
                          <a:uFillTx/>
                          <a:latin typeface="+mn-lt"/>
                          <a:ea typeface="等线" panose="02010600030101010101" pitchFamily="2" charset="-122"/>
                          <a:cs typeface="+mn-cs"/>
                        </a:rPr>
                        <a:t>12/12/2024</a:t>
                      </a:r>
                      <a:endParaRPr kumimoji="0" lang="en-US" altLang="zh-CN" sz="1100" b="0" i="0" u="none" strike="noStrike" kern="1200" cap="none" spc="0" normalizeH="0" baseline="0" noProof="0" dirty="0">
                        <a:ln>
                          <a:noFill/>
                        </a:ln>
                        <a:solidFill>
                          <a:srgbClr val="0000FF"/>
                        </a:solidFill>
                        <a:effectLst/>
                        <a:uLnTx/>
                        <a:uFillTx/>
                        <a:latin typeface="+mn-lt"/>
                        <a:ea typeface="等线" panose="02010600030101010101" pitchFamily="2" charset="-122"/>
                        <a:cs typeface="+mn-cs"/>
                      </a:endParaRPr>
                    </a:p>
                  </a:txBody>
                  <a:tcPr marL="7620" marR="7620" marT="7620" marB="0"/>
                </a:tc>
                <a:tc>
                  <a:txBody>
                    <a:bodyPr/>
                    <a:lstStyle/>
                    <a:p>
                      <a:pPr algn="l" fontAlgn="t"/>
                      <a:r>
                        <a:rPr lang="en-US" altLang="zh-CN" sz="1100" b="0" i="0" u="none" strike="noStrike">
                          <a:solidFill>
                            <a:srgbClr val="000000"/>
                          </a:solidFill>
                          <a:effectLst/>
                          <a:latin typeface="+mn-lt"/>
                          <a:ea typeface="等线" panose="02010600030101010101" pitchFamily="2" charset="-122"/>
                        </a:rPr>
                        <a:t>70%</a:t>
                      </a:r>
                    </a:p>
                  </a:txBody>
                  <a:tcPr marL="7620" marR="7620" marT="7620" marB="0"/>
                </a:tc>
                <a:tc>
                  <a:txBody>
                    <a:bodyPr/>
                    <a:lstStyle/>
                    <a:p>
                      <a:pPr algn="l" fontAlgn="t"/>
                      <a:r>
                        <a:rPr lang="en-US" sz="1100" b="0" i="0" u="sng" strike="noStrike">
                          <a:solidFill>
                            <a:srgbClr val="0563C1"/>
                          </a:solidFill>
                          <a:effectLst/>
                          <a:latin typeface="+mn-lt"/>
                          <a:ea typeface="等线" panose="02010600030101010101" pitchFamily="2" charset="-122"/>
                          <a:hlinkClick r:id="rId3"/>
                        </a:rPr>
                        <a:t>SP-231737</a:t>
                      </a:r>
                      <a:endParaRPr lang="en-US" sz="1100" b="0" i="0" u="sng" strike="noStrike">
                        <a:solidFill>
                          <a:srgbClr val="0563C1"/>
                        </a:solidFill>
                        <a:effectLst/>
                        <a:latin typeface="+mn-lt"/>
                        <a:ea typeface="等线" panose="02010600030101010101" pitchFamily="2" charset="-122"/>
                      </a:endParaRPr>
                    </a:p>
                  </a:txBody>
                  <a:tcPr marL="7620" marR="7620" marT="7620" marB="0"/>
                </a:tc>
                <a:tc>
                  <a:txBody>
                    <a:bodyPr/>
                    <a:lstStyle/>
                    <a:p>
                      <a:pPr algn="r" fontAlgn="b"/>
                      <a:r>
                        <a:rPr lang="en-US" altLang="zh-CN" sz="1100" b="0" i="0" u="none" strike="noStrike" dirty="0">
                          <a:solidFill>
                            <a:srgbClr val="00B050"/>
                          </a:solidFill>
                          <a:effectLst/>
                          <a:latin typeface="+mn-lt"/>
                          <a:ea typeface="等线" panose="02010600030101010101" pitchFamily="2" charset="-122"/>
                          <a:cs typeface="Arial" panose="020B0604020202020204" pitchFamily="34" charset="0"/>
                        </a:rPr>
                        <a:t>95%</a:t>
                      </a:r>
                    </a:p>
                  </a:txBody>
                  <a:tcPr marL="7620" marR="7620" marT="7620" marB="0" anchor="b"/>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altLang="zh-CN" sz="1100" b="0" i="0" u="none" strike="noStrike" kern="1200" dirty="0">
                          <a:solidFill>
                            <a:schemeClr val="tx1"/>
                          </a:solidFill>
                          <a:effectLst/>
                          <a:highlight>
                            <a:srgbClr val="00FFFF"/>
                          </a:highlight>
                          <a:latin typeface="+mn-lt"/>
                          <a:ea typeface="等线" panose="02010600030101010101" pitchFamily="2" charset="-122"/>
                          <a:cs typeface="+mn-cs"/>
                        </a:rPr>
                        <a:t>Target: 9/9/2024-&gt;12/12/2024</a:t>
                      </a:r>
                      <a:endParaRPr lang="en-US" sz="1100" b="0" i="0" u="none" strike="noStrike" kern="1200" dirty="0">
                        <a:solidFill>
                          <a:srgbClr val="0563C1"/>
                        </a:solidFill>
                        <a:effectLst/>
                        <a:latin typeface="+mn-lt"/>
                        <a:ea typeface="等线" panose="02010600030101010101" pitchFamily="2" charset="-122"/>
                        <a:cs typeface="+mn-cs"/>
                      </a:endParaRPr>
                    </a:p>
                  </a:txBody>
                  <a:tcPr marL="4294" marR="4294" marT="4294" marB="0"/>
                </a:tc>
                <a:extLst>
                  <a:ext uri="{0D108BD9-81ED-4DB2-BD59-A6C34878D82A}">
                    <a16:rowId xmlns:a16="http://schemas.microsoft.com/office/drawing/2014/main" val="10001"/>
                  </a:ext>
                </a:extLst>
              </a:tr>
            </a:tbl>
          </a:graphicData>
        </a:graphic>
      </p:graphicFrame>
      <p:sp>
        <p:nvSpPr>
          <p:cNvPr id="6" name="矩形 5">
            <a:extLst>
              <a:ext uri="{FF2B5EF4-FFF2-40B4-BE49-F238E27FC236}">
                <a16:creationId xmlns:a16="http://schemas.microsoft.com/office/drawing/2014/main" id="{258CB148-EB78-4F52-B4DA-88CC8C58B74F}"/>
              </a:ext>
            </a:extLst>
          </p:cNvPr>
          <p:cNvSpPr/>
          <p:nvPr/>
        </p:nvSpPr>
        <p:spPr>
          <a:xfrm>
            <a:off x="8684704" y="0"/>
            <a:ext cx="1614545" cy="292388"/>
          </a:xfrm>
          <a:prstGeom prst="rect">
            <a:avLst/>
          </a:prstGeom>
        </p:spPr>
        <p:txBody>
          <a:bodyPr wrap="none">
            <a:spAutoFit/>
          </a:bodyPr>
          <a:lstStyle/>
          <a:p>
            <a:r>
              <a:rPr lang="en-US" altLang="zh-CN" dirty="0">
                <a:solidFill>
                  <a:schemeClr val="bg1"/>
                </a:solidFill>
                <a:highlight>
                  <a:srgbClr val="800080"/>
                </a:highlight>
              </a:rPr>
              <a:t>OAM Prime feature</a:t>
            </a:r>
            <a:endParaRPr lang="zh-CN" altLang="en-US" dirty="0">
              <a:solidFill>
                <a:schemeClr val="bg1"/>
              </a:solidFill>
              <a:highlight>
                <a:srgbClr val="800080"/>
              </a:highlight>
            </a:endParaRPr>
          </a:p>
        </p:txBody>
      </p:sp>
    </p:spTree>
    <p:extLst>
      <p:ext uri="{BB962C8B-B14F-4D97-AF65-F5344CB8AC3E}">
        <p14:creationId xmlns:p14="http://schemas.microsoft.com/office/powerpoint/2010/main" val="1563951513"/>
      </p:ext>
    </p:extLst>
  </p:cSld>
  <p:clrMapOvr>
    <a:masterClrMapping/>
  </p:clrMapOvr>
  <p:transition spd="slow"/>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96221DFE-BF72-4AC7-BB51-3BFEB65732D9}"/>
              </a:ext>
            </a:extLst>
          </p:cNvPr>
          <p:cNvSpPr>
            <a:spLocks noGrp="1"/>
          </p:cNvSpPr>
          <p:nvPr>
            <p:ph type="title"/>
          </p:nvPr>
        </p:nvSpPr>
        <p:spPr/>
        <p:txBody>
          <a:bodyPr/>
          <a:lstStyle/>
          <a:p>
            <a:r>
              <a:rPr lang="en-GB" altLang="en-US" sz="3733" b="1" dirty="0"/>
              <a:t>4. CCL: </a:t>
            </a:r>
            <a:r>
              <a:rPr lang="en-US" altLang="en-US" sz="3733" b="1" dirty="0"/>
              <a:t>Study on closed control loop management</a:t>
            </a:r>
            <a:endParaRPr lang="en-GB" altLang="en-US" sz="3733" b="1" dirty="0"/>
          </a:p>
        </p:txBody>
      </p:sp>
      <p:sp>
        <p:nvSpPr>
          <p:cNvPr id="4" name="Content Placeholder 7">
            <a:extLst>
              <a:ext uri="{FF2B5EF4-FFF2-40B4-BE49-F238E27FC236}">
                <a16:creationId xmlns:a16="http://schemas.microsoft.com/office/drawing/2014/main" id="{8A759812-87D4-4AB6-81FE-DCDAFD93C018}"/>
              </a:ext>
            </a:extLst>
          </p:cNvPr>
          <p:cNvSpPr txBox="1">
            <a:spLocks/>
          </p:cNvSpPr>
          <p:nvPr/>
        </p:nvSpPr>
        <p:spPr>
          <a:xfrm>
            <a:off x="420612" y="1988337"/>
            <a:ext cx="10953749" cy="4060800"/>
          </a:xfrm>
          <a:prstGeom prst="rect">
            <a:avLst/>
          </a:prstGeom>
          <a:solidFill>
            <a:schemeClr val="bg1"/>
          </a:solidFill>
        </p:spPr>
        <p:txBody>
          <a:bodyPr/>
          <a:lstStyle>
            <a:lvl1pPr marL="341313" indent="-341313" algn="l" rtl="0" eaLnBrk="0" fontAlgn="base" hangingPunct="0">
              <a:spcBef>
                <a:spcPct val="20000"/>
              </a:spcBef>
              <a:spcAft>
                <a:spcPct val="0"/>
              </a:spcAft>
              <a:buBlip>
                <a:blip r:embed="rId2"/>
              </a:buBlip>
              <a:defRPr sz="2800">
                <a:solidFill>
                  <a:schemeClr val="tx1"/>
                </a:solidFill>
                <a:latin typeface="+mn-lt"/>
                <a:ea typeface="MS PGothic" panose="020B0600070205080204" pitchFamily="34" charset="-128"/>
                <a:cs typeface="ＭＳ Ｐゴシック" charset="0"/>
              </a:defRPr>
            </a:lvl1pPr>
            <a:lvl2pPr marL="741363" indent="-284163"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ea typeface="MS PGothic" panose="020B0600070205080204" pitchFamily="34" charset="-128"/>
              </a:defRPr>
            </a:lvl2pPr>
            <a:lvl3pPr marL="11414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5986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4pPr>
            <a:lvl5pPr marL="2055813" indent="-227013" algn="l" rtl="0" eaLnBrk="0" fontAlgn="base" hangingPunct="0">
              <a:spcBef>
                <a:spcPct val="20000"/>
              </a:spcBef>
              <a:spcAft>
                <a:spcPct val="0"/>
              </a:spcAft>
              <a:buFont typeface="Arial" panose="020B0604020202020204" pitchFamily="34" charset="0"/>
              <a:buChar char="»"/>
              <a:defRPr sz="1600">
                <a:solidFill>
                  <a:schemeClr val="tx1"/>
                </a:solidFill>
                <a:latin typeface="+mn-lt"/>
                <a:ea typeface="MS PGothic" panose="020B0600070205080204" pitchFamily="34" charset="-128"/>
              </a:defRPr>
            </a:lvl5pPr>
            <a:lvl6pPr marL="2514314" indent="-228574" algn="l" rtl="0" eaLnBrk="0" fontAlgn="base" hangingPunct="0">
              <a:spcBef>
                <a:spcPct val="20000"/>
              </a:spcBef>
              <a:spcAft>
                <a:spcPct val="0"/>
              </a:spcAft>
              <a:buFont typeface="Arial" charset="0"/>
              <a:buChar char="»"/>
              <a:defRPr sz="1600">
                <a:solidFill>
                  <a:schemeClr val="tx1"/>
                </a:solidFill>
                <a:latin typeface="+mn-lt"/>
              </a:defRPr>
            </a:lvl6pPr>
            <a:lvl7pPr marL="2971462" indent="-228574" algn="l" rtl="0" eaLnBrk="0" fontAlgn="base" hangingPunct="0">
              <a:spcBef>
                <a:spcPct val="20000"/>
              </a:spcBef>
              <a:spcAft>
                <a:spcPct val="0"/>
              </a:spcAft>
              <a:buFont typeface="Arial" charset="0"/>
              <a:buChar char="»"/>
              <a:defRPr sz="1600">
                <a:solidFill>
                  <a:schemeClr val="tx1"/>
                </a:solidFill>
                <a:latin typeface="+mn-lt"/>
              </a:defRPr>
            </a:lvl7pPr>
            <a:lvl8pPr marL="3428610" indent="-228574" algn="l" rtl="0" eaLnBrk="0" fontAlgn="base" hangingPunct="0">
              <a:spcBef>
                <a:spcPct val="20000"/>
              </a:spcBef>
              <a:spcAft>
                <a:spcPct val="0"/>
              </a:spcAft>
              <a:buFont typeface="Arial" charset="0"/>
              <a:buChar char="»"/>
              <a:defRPr sz="1600">
                <a:solidFill>
                  <a:schemeClr val="tx1"/>
                </a:solidFill>
                <a:latin typeface="+mn-lt"/>
              </a:defRPr>
            </a:lvl8pPr>
            <a:lvl9pPr marL="3885758" indent="-228574" algn="l" rtl="0" eaLnBrk="0" fontAlgn="base" hangingPunct="0">
              <a:spcBef>
                <a:spcPct val="20000"/>
              </a:spcBef>
              <a:spcAft>
                <a:spcPct val="0"/>
              </a:spcAft>
              <a:buFont typeface="Arial" charset="0"/>
              <a:buChar char="»"/>
              <a:defRPr sz="1600">
                <a:solidFill>
                  <a:schemeClr val="tx1"/>
                </a:solidFill>
                <a:latin typeface="+mn-lt"/>
              </a:defRPr>
            </a:lvl9pPr>
          </a:lstStyle>
          <a:p>
            <a:pPr>
              <a:spcBef>
                <a:spcPts val="0"/>
              </a:spcBef>
              <a:spcAft>
                <a:spcPts val="0"/>
              </a:spcAft>
              <a:defRPr/>
            </a:pPr>
            <a:r>
              <a:rPr lang="de-DE" altLang="de-DE" sz="1800" kern="0" dirty="0"/>
              <a:t>Progress since SA#104:</a:t>
            </a:r>
          </a:p>
          <a:p>
            <a:pPr marL="457200" lvl="1" indent="0">
              <a:spcBef>
                <a:spcPts val="0"/>
              </a:spcBef>
              <a:spcAft>
                <a:spcPts val="0"/>
              </a:spcAft>
              <a:buNone/>
              <a:defRPr/>
            </a:pPr>
            <a:r>
              <a:rPr lang="en-US" altLang="de-DE" sz="1400" kern="0" dirty="0"/>
              <a:t>The solution for following topics are discussed and approved:</a:t>
            </a:r>
          </a:p>
          <a:p>
            <a:pPr lvl="1">
              <a:spcBef>
                <a:spcPts val="0"/>
              </a:spcBef>
              <a:spcAft>
                <a:spcPts val="0"/>
              </a:spcAft>
              <a:defRPr/>
            </a:pPr>
            <a:r>
              <a:rPr lang="en-US" altLang="de-DE" sz="1400" kern="0" dirty="0"/>
              <a:t>CCL concept: CCL as enabler for intent</a:t>
            </a:r>
          </a:p>
          <a:p>
            <a:pPr lvl="1">
              <a:spcBef>
                <a:spcPts val="0"/>
              </a:spcBef>
              <a:spcAft>
                <a:spcPts val="0"/>
              </a:spcAft>
              <a:defRPr/>
            </a:pPr>
            <a:r>
              <a:rPr lang="en-US" altLang="de-DE" sz="1400" kern="0" dirty="0"/>
              <a:t>CCL LCM: CCL dynamic composition, CCL </a:t>
            </a:r>
            <a:r>
              <a:rPr lang="en-US" altLang="de-DE" sz="1400" kern="0" dirty="0" err="1"/>
              <a:t>conditinal</a:t>
            </a:r>
            <a:r>
              <a:rPr lang="en-US" altLang="de-DE" sz="1400" kern="0" dirty="0"/>
              <a:t> execution (conditions based on performance metrics/ trace metrics and data node tree changes), CCL scope management, CCL escalation solution, CCL creation based on Historical CCL data</a:t>
            </a:r>
          </a:p>
          <a:p>
            <a:pPr lvl="1">
              <a:spcBef>
                <a:spcPts val="0"/>
              </a:spcBef>
              <a:spcAft>
                <a:spcPts val="0"/>
              </a:spcAft>
              <a:defRPr/>
            </a:pPr>
            <a:r>
              <a:rPr lang="en-US" altLang="de-DE" sz="1400" kern="0" dirty="0"/>
              <a:t>CCL Conflict management: Goal targets coordination, direct-action conflicts, indirect target conflict, action execution-time conflict. </a:t>
            </a:r>
          </a:p>
          <a:p>
            <a:pPr lvl="1">
              <a:spcBef>
                <a:spcPts val="0"/>
              </a:spcBef>
              <a:spcAft>
                <a:spcPts val="0"/>
              </a:spcAft>
              <a:defRPr/>
            </a:pPr>
            <a:r>
              <a:rPr lang="en-US" altLang="de-DE" sz="1400" kern="0" dirty="0"/>
              <a:t>CCL impact assessment and performance management: CCL decision escalation, CCL-impact assessment and resolution, performance evaluation of a CCL</a:t>
            </a:r>
          </a:p>
          <a:p>
            <a:pPr lvl="1">
              <a:spcBef>
                <a:spcPts val="0"/>
              </a:spcBef>
              <a:spcAft>
                <a:spcPts val="0"/>
              </a:spcAft>
              <a:defRPr/>
            </a:pPr>
            <a:r>
              <a:rPr lang="en-US" altLang="de-DE" sz="1400" kern="0" dirty="0"/>
              <a:t>CCL management scenarios: CCL for network problem recovery</a:t>
            </a:r>
          </a:p>
          <a:p>
            <a:pPr marL="457200" lvl="1" indent="0">
              <a:spcBef>
                <a:spcPts val="0"/>
              </a:spcBef>
              <a:spcAft>
                <a:spcPts val="0"/>
              </a:spcAft>
              <a:buNone/>
              <a:defRPr/>
            </a:pPr>
            <a:r>
              <a:rPr lang="en-US" altLang="de-DE" sz="1400" kern="0" dirty="0"/>
              <a:t>The following topics need more discussion: </a:t>
            </a:r>
          </a:p>
          <a:p>
            <a:pPr lvl="1">
              <a:spcBef>
                <a:spcPts val="0"/>
              </a:spcBef>
              <a:spcAft>
                <a:spcPts val="0"/>
              </a:spcAft>
              <a:defRPr/>
            </a:pPr>
            <a:r>
              <a:rPr lang="en-US" altLang="de-DE" sz="1400" kern="0" dirty="0"/>
              <a:t>solution for Triggered CCL (conditional plan activation)</a:t>
            </a:r>
          </a:p>
          <a:p>
            <a:pPr lvl="1">
              <a:spcBef>
                <a:spcPts val="0"/>
              </a:spcBef>
              <a:spcAft>
                <a:spcPts val="0"/>
              </a:spcAft>
              <a:defRPr/>
            </a:pPr>
            <a:r>
              <a:rPr lang="en-US" altLang="de-DE" sz="1400" kern="0" dirty="0"/>
              <a:t>solution for consumers feedback on CCL actions</a:t>
            </a:r>
            <a:endParaRPr lang="de-DE" altLang="de-DE" sz="1400" kern="0" dirty="0"/>
          </a:p>
          <a:p>
            <a:pPr marL="341313" lvl="1" indent="-341313">
              <a:spcBef>
                <a:spcPts val="0"/>
              </a:spcBef>
              <a:spcAft>
                <a:spcPts val="0"/>
              </a:spcAft>
              <a:buBlip>
                <a:blip r:embed="rId2"/>
              </a:buBlip>
              <a:defRPr/>
            </a:pPr>
            <a:r>
              <a:rPr lang="en-US" sz="1800" kern="0" dirty="0"/>
              <a:t>Impacts and dependencies on other WGs:</a:t>
            </a:r>
          </a:p>
          <a:p>
            <a:pPr lvl="1">
              <a:spcBef>
                <a:spcPts val="0"/>
              </a:spcBef>
              <a:spcAft>
                <a:spcPts val="0"/>
              </a:spcAft>
              <a:defRPr/>
            </a:pPr>
            <a:r>
              <a:rPr lang="en-US" sz="1400" kern="0" dirty="0"/>
              <a:t>None</a:t>
            </a:r>
            <a:endParaRPr lang="de-DE" sz="1400" kern="0" dirty="0"/>
          </a:p>
          <a:p>
            <a:pPr>
              <a:spcBef>
                <a:spcPts val="0"/>
              </a:spcBef>
              <a:spcAft>
                <a:spcPts val="0"/>
              </a:spcAft>
              <a:defRPr/>
            </a:pPr>
            <a:r>
              <a:rPr lang="de-DE" sz="1800" kern="0" dirty="0"/>
              <a:t>Next steps:</a:t>
            </a:r>
          </a:p>
          <a:p>
            <a:pPr lvl="1">
              <a:defRPr/>
            </a:pPr>
            <a:r>
              <a:rPr lang="en-US" altLang="zh-CN" sz="1400" dirty="0"/>
              <a:t>Investigate and evaluate the potential solutions for identified use cases</a:t>
            </a:r>
            <a:endParaRPr lang="en-US" sz="1400" kern="0" dirty="0"/>
          </a:p>
        </p:txBody>
      </p:sp>
      <p:graphicFrame>
        <p:nvGraphicFramePr>
          <p:cNvPr id="5" name="Table 4">
            <a:extLst>
              <a:ext uri="{FF2B5EF4-FFF2-40B4-BE49-F238E27FC236}">
                <a16:creationId xmlns:a16="http://schemas.microsoft.com/office/drawing/2014/main" id="{7A68B1DF-7499-467E-9AB1-C9EAA9992FED}"/>
              </a:ext>
            </a:extLst>
          </p:cNvPr>
          <p:cNvGraphicFramePr>
            <a:graphicFrameLocks noGrp="1"/>
          </p:cNvGraphicFramePr>
          <p:nvPr>
            <p:extLst>
              <p:ext uri="{D42A27DB-BD31-4B8C-83A1-F6EECF244321}">
                <p14:modId xmlns:p14="http://schemas.microsoft.com/office/powerpoint/2010/main" val="3430513740"/>
              </p:ext>
            </p:extLst>
          </p:nvPr>
        </p:nvGraphicFramePr>
        <p:xfrm>
          <a:off x="420612" y="1431600"/>
          <a:ext cx="10907183" cy="496737"/>
        </p:xfrm>
        <a:graphic>
          <a:graphicData uri="http://schemas.openxmlformats.org/drawingml/2006/table">
            <a:tbl>
              <a:tblPr firstRow="1" firstCol="1" bandRow="1">
                <a:tableStyleId>{F5AB1C69-6EDB-4FF4-983F-18BD219EF322}</a:tableStyleId>
              </a:tblPr>
              <a:tblGrid>
                <a:gridCol w="650979">
                  <a:extLst>
                    <a:ext uri="{9D8B030D-6E8A-4147-A177-3AD203B41FA5}">
                      <a16:colId xmlns:a16="http://schemas.microsoft.com/office/drawing/2014/main" val="20000"/>
                    </a:ext>
                  </a:extLst>
                </a:gridCol>
                <a:gridCol w="3769829">
                  <a:extLst>
                    <a:ext uri="{9D8B030D-6E8A-4147-A177-3AD203B41FA5}">
                      <a16:colId xmlns:a16="http://schemas.microsoft.com/office/drawing/2014/main" val="20001"/>
                    </a:ext>
                  </a:extLst>
                </a:gridCol>
                <a:gridCol w="987879">
                  <a:extLst>
                    <a:ext uri="{9D8B030D-6E8A-4147-A177-3AD203B41FA5}">
                      <a16:colId xmlns:a16="http://schemas.microsoft.com/office/drawing/2014/main" val="20002"/>
                    </a:ext>
                  </a:extLst>
                </a:gridCol>
                <a:gridCol w="1608364">
                  <a:extLst>
                    <a:ext uri="{9D8B030D-6E8A-4147-A177-3AD203B41FA5}">
                      <a16:colId xmlns:a16="http://schemas.microsoft.com/office/drawing/2014/main" val="20003"/>
                    </a:ext>
                  </a:extLst>
                </a:gridCol>
                <a:gridCol w="644979">
                  <a:extLst>
                    <a:ext uri="{9D8B030D-6E8A-4147-A177-3AD203B41FA5}">
                      <a16:colId xmlns:a16="http://schemas.microsoft.com/office/drawing/2014/main" val="20004"/>
                    </a:ext>
                  </a:extLst>
                </a:gridCol>
                <a:gridCol w="718457">
                  <a:extLst>
                    <a:ext uri="{9D8B030D-6E8A-4147-A177-3AD203B41FA5}">
                      <a16:colId xmlns:a16="http://schemas.microsoft.com/office/drawing/2014/main" val="20005"/>
                    </a:ext>
                  </a:extLst>
                </a:gridCol>
                <a:gridCol w="742950">
                  <a:extLst>
                    <a:ext uri="{9D8B030D-6E8A-4147-A177-3AD203B41FA5}">
                      <a16:colId xmlns:a16="http://schemas.microsoft.com/office/drawing/2014/main" val="20006"/>
                    </a:ext>
                  </a:extLst>
                </a:gridCol>
                <a:gridCol w="1783746">
                  <a:extLst>
                    <a:ext uri="{9D8B030D-6E8A-4147-A177-3AD203B41FA5}">
                      <a16:colId xmlns:a16="http://schemas.microsoft.com/office/drawing/2014/main" val="20007"/>
                    </a:ext>
                  </a:extLst>
                </a:gridCol>
              </a:tblGrid>
              <a:tr h="277594">
                <a:tc>
                  <a:txBody>
                    <a:bodyPr/>
                    <a:lstStyle/>
                    <a:p>
                      <a:pPr algn="ctr">
                        <a:lnSpc>
                          <a:spcPct val="107000"/>
                        </a:lnSpc>
                        <a:spcAft>
                          <a:spcPts val="800"/>
                        </a:spcAft>
                      </a:pPr>
                      <a:r>
                        <a:rPr lang="en-GB" sz="1400" dirty="0"/>
                        <a:t>UID</a:t>
                      </a:r>
                    </a:p>
                  </a:txBody>
                  <a:tcPr marL="48004" marR="48004" marT="0" marB="0" anchor="ctr"/>
                </a:tc>
                <a:tc>
                  <a:txBody>
                    <a:bodyPr/>
                    <a:lstStyle/>
                    <a:p>
                      <a:pPr algn="ctr">
                        <a:lnSpc>
                          <a:spcPct val="107000"/>
                        </a:lnSpc>
                        <a:spcAft>
                          <a:spcPts val="800"/>
                        </a:spcAft>
                      </a:pPr>
                      <a:r>
                        <a:rPr lang="en-GB" sz="1400" dirty="0"/>
                        <a:t>Name</a:t>
                      </a:r>
                    </a:p>
                  </a:txBody>
                  <a:tcPr marL="48004" marR="48004" marT="0" marB="0" anchor="ctr"/>
                </a:tc>
                <a:tc>
                  <a:txBody>
                    <a:bodyPr/>
                    <a:lstStyle/>
                    <a:p>
                      <a:pPr algn="ctr">
                        <a:lnSpc>
                          <a:spcPct val="107000"/>
                        </a:lnSpc>
                        <a:spcAft>
                          <a:spcPts val="800"/>
                        </a:spcAft>
                      </a:pPr>
                      <a:r>
                        <a:rPr lang="en-GB" sz="1400" dirty="0"/>
                        <a:t>Acronym</a:t>
                      </a:r>
                    </a:p>
                  </a:txBody>
                  <a:tcPr marL="48004" marR="48004" marT="0" marB="0" anchor="ctr"/>
                </a:tc>
                <a:tc>
                  <a:txBody>
                    <a:bodyPr/>
                    <a:lstStyle/>
                    <a:p>
                      <a:pPr algn="ctr">
                        <a:lnSpc>
                          <a:spcPct val="107000"/>
                        </a:lnSpc>
                        <a:spcAft>
                          <a:spcPts val="800"/>
                        </a:spcAft>
                      </a:pPr>
                      <a:r>
                        <a:rPr lang="en-GB" sz="1400" dirty="0"/>
                        <a:t>Target </a:t>
                      </a:r>
                      <a:r>
                        <a:rPr lang="en-GB" sz="1000" dirty="0"/>
                        <a:t>(dd/mm/</a:t>
                      </a:r>
                      <a:r>
                        <a:rPr lang="en-GB" sz="1000" dirty="0" err="1"/>
                        <a:t>yyyy</a:t>
                      </a:r>
                      <a:r>
                        <a:rPr lang="en-GB" sz="1000" dirty="0"/>
                        <a:t>)</a:t>
                      </a:r>
                      <a:endParaRPr lang="en-GB" sz="1400" dirty="0"/>
                    </a:p>
                  </a:txBody>
                  <a:tcPr marL="48004" marR="48004" marT="0" marB="0" anchor="ctr"/>
                </a:tc>
                <a:tc>
                  <a:txBody>
                    <a:bodyPr/>
                    <a:lstStyle/>
                    <a:p>
                      <a:pPr algn="ctr">
                        <a:lnSpc>
                          <a:spcPct val="107000"/>
                        </a:lnSpc>
                        <a:spcAft>
                          <a:spcPts val="800"/>
                        </a:spcAft>
                      </a:pPr>
                      <a:r>
                        <a:rPr lang="en-GB" sz="1400" dirty="0"/>
                        <a:t>Old %</a:t>
                      </a:r>
                    </a:p>
                  </a:txBody>
                  <a:tcPr marL="48004" marR="48004" marT="0" marB="0" anchor="ctr"/>
                </a:tc>
                <a:tc>
                  <a:txBody>
                    <a:bodyPr/>
                    <a:lstStyle/>
                    <a:p>
                      <a:pPr algn="ctr">
                        <a:lnSpc>
                          <a:spcPct val="107000"/>
                        </a:lnSpc>
                        <a:spcAft>
                          <a:spcPts val="800"/>
                        </a:spcAft>
                      </a:pPr>
                      <a:r>
                        <a:rPr lang="en-GB" sz="1400" b="1" kern="1200" dirty="0">
                          <a:solidFill>
                            <a:schemeClr val="lt1"/>
                          </a:solidFill>
                          <a:latin typeface="+mn-lt"/>
                          <a:ea typeface="+mn-ea"/>
                          <a:cs typeface="+mn-cs"/>
                        </a:rPr>
                        <a:t>WID</a:t>
                      </a:r>
                      <a:endParaRPr lang="en-GB" sz="1400" dirty="0">
                        <a:solidFill>
                          <a:srgbClr val="FF0000"/>
                        </a:solidFill>
                      </a:endParaRPr>
                    </a:p>
                  </a:txBody>
                  <a:tcPr marL="48004" marR="48004" marT="0" marB="0" anchor="ctr"/>
                </a:tc>
                <a:tc>
                  <a:txBody>
                    <a:bodyPr/>
                    <a:lstStyle/>
                    <a:p>
                      <a:pPr algn="ctr">
                        <a:lnSpc>
                          <a:spcPct val="107000"/>
                        </a:lnSpc>
                        <a:spcAft>
                          <a:spcPts val="800"/>
                        </a:spcAft>
                      </a:pPr>
                      <a:r>
                        <a:rPr lang="en-GB" sz="1400" dirty="0">
                          <a:solidFill>
                            <a:srgbClr val="FF0000"/>
                          </a:solidFill>
                        </a:rPr>
                        <a:t>New %</a:t>
                      </a:r>
                      <a:endParaRPr lang="en-GB" sz="1400" b="1" kern="1200" dirty="0">
                        <a:solidFill>
                          <a:schemeClr val="lt1"/>
                        </a:solidFill>
                        <a:latin typeface="+mn-lt"/>
                        <a:ea typeface="+mn-ea"/>
                        <a:cs typeface="+mn-cs"/>
                      </a:endParaRPr>
                    </a:p>
                  </a:txBody>
                  <a:tcPr marL="48004" marR="48004" marT="0" marB="0" anchor="ctr"/>
                </a:tc>
                <a:tc>
                  <a:txBody>
                    <a:bodyPr/>
                    <a:lstStyle/>
                    <a:p>
                      <a:pPr algn="ctr">
                        <a:lnSpc>
                          <a:spcPct val="107000"/>
                        </a:lnSpc>
                        <a:spcAft>
                          <a:spcPts val="800"/>
                        </a:spcAft>
                      </a:pPr>
                      <a:r>
                        <a:rPr lang="en-GB" sz="1400" dirty="0">
                          <a:solidFill>
                            <a:srgbClr val="FF0000"/>
                          </a:solidFill>
                        </a:rPr>
                        <a:t>Change or comment</a:t>
                      </a:r>
                    </a:p>
                  </a:txBody>
                  <a:tcPr marL="48004" marR="48004" marT="0" marB="0" anchor="ctr"/>
                </a:tc>
                <a:extLst>
                  <a:ext uri="{0D108BD9-81ED-4DB2-BD59-A6C34878D82A}">
                    <a16:rowId xmlns:a16="http://schemas.microsoft.com/office/drawing/2014/main" val="10000"/>
                  </a:ext>
                </a:extLst>
              </a:tr>
              <a:tr h="219143">
                <a:tc>
                  <a:txBody>
                    <a:bodyPr/>
                    <a:lstStyle/>
                    <a:p>
                      <a:pPr algn="r" fontAlgn="b"/>
                      <a:r>
                        <a:rPr lang="en-US" altLang="zh-CN" sz="1100" b="0" i="0" u="none" strike="noStrike">
                          <a:solidFill>
                            <a:srgbClr val="000000"/>
                          </a:solidFill>
                          <a:effectLst/>
                          <a:latin typeface="+mn-lt"/>
                          <a:ea typeface="等线" panose="02010600030101010101" pitchFamily="2" charset="-122"/>
                          <a:cs typeface="Arial" panose="020B0604020202020204" pitchFamily="34" charset="0"/>
                        </a:rPr>
                        <a:t>1020009</a:t>
                      </a:r>
                    </a:p>
                  </a:txBody>
                  <a:tcPr marL="7620" marR="7620" marT="7620" marB="0" anchor="b"/>
                </a:tc>
                <a:tc>
                  <a:txBody>
                    <a:bodyPr/>
                    <a:lstStyle/>
                    <a:p>
                      <a:pPr algn="l" fontAlgn="b"/>
                      <a:r>
                        <a:rPr lang="en-US" sz="1100" b="0" i="0" u="none" strike="noStrike" dirty="0">
                          <a:solidFill>
                            <a:srgbClr val="000000"/>
                          </a:solidFill>
                          <a:effectLst/>
                          <a:latin typeface="+mn-lt"/>
                          <a:ea typeface="等线" panose="02010600030101010101" pitchFamily="2" charset="-122"/>
                          <a:cs typeface="Arial" panose="020B0604020202020204" pitchFamily="34" charset="0"/>
                        </a:rPr>
                        <a:t>Study on closed control loop management </a:t>
                      </a:r>
                    </a:p>
                  </a:txBody>
                  <a:tcPr marL="7620" marR="7620" marT="7620" marB="0" anchor="b"/>
                </a:tc>
                <a:tc>
                  <a:txBody>
                    <a:bodyPr/>
                    <a:lstStyle/>
                    <a:p>
                      <a:pPr algn="l" fontAlgn="b"/>
                      <a:r>
                        <a:rPr lang="en-US" sz="1100" b="0" i="0" u="none" strike="noStrike">
                          <a:solidFill>
                            <a:srgbClr val="000000"/>
                          </a:solidFill>
                          <a:effectLst/>
                          <a:latin typeface="+mn-lt"/>
                          <a:ea typeface="等线" panose="02010600030101010101" pitchFamily="2" charset="-122"/>
                          <a:cs typeface="Arial" panose="020B0604020202020204" pitchFamily="34" charset="0"/>
                        </a:rPr>
                        <a:t>FS_CCLM</a:t>
                      </a:r>
                    </a:p>
                  </a:txBody>
                  <a:tcPr marL="7620" marR="7620" marT="7620" marB="0" anchor="b"/>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a:ln>
                            <a:noFill/>
                          </a:ln>
                          <a:solidFill>
                            <a:srgbClr val="0000FF"/>
                          </a:solidFill>
                          <a:effectLst/>
                          <a:uLnTx/>
                          <a:uFillTx/>
                          <a:latin typeface="+mn-lt"/>
                          <a:ea typeface="等线" panose="02010600030101010101" pitchFamily="2" charset="-122"/>
                          <a:cs typeface="+mn-cs"/>
                        </a:rPr>
                        <a:t>12/12/2024</a:t>
                      </a:r>
                      <a:endParaRPr kumimoji="0" lang="en-US" altLang="zh-CN" sz="1100" b="0" i="0" u="none" strike="noStrike" kern="1200" cap="none" spc="0" normalizeH="0" baseline="0" noProof="0" dirty="0">
                        <a:ln>
                          <a:noFill/>
                        </a:ln>
                        <a:solidFill>
                          <a:srgbClr val="0000FF"/>
                        </a:solidFill>
                        <a:effectLst/>
                        <a:uLnTx/>
                        <a:uFillTx/>
                        <a:latin typeface="+mn-lt"/>
                        <a:ea typeface="等线" panose="02010600030101010101" pitchFamily="2" charset="-122"/>
                        <a:cs typeface="+mn-cs"/>
                      </a:endParaRPr>
                    </a:p>
                  </a:txBody>
                  <a:tcPr marL="7620" marR="7620" marT="7620" marB="0"/>
                </a:tc>
                <a:tc>
                  <a:txBody>
                    <a:bodyPr/>
                    <a:lstStyle/>
                    <a:p>
                      <a:pPr algn="l" fontAlgn="t"/>
                      <a:r>
                        <a:rPr lang="en-US" altLang="zh-CN" sz="1100" b="0" i="0" u="none" strike="noStrike">
                          <a:solidFill>
                            <a:srgbClr val="000000"/>
                          </a:solidFill>
                          <a:effectLst/>
                          <a:latin typeface="+mn-lt"/>
                          <a:ea typeface="等线" panose="02010600030101010101" pitchFamily="2" charset="-122"/>
                        </a:rPr>
                        <a:t>40%</a:t>
                      </a:r>
                    </a:p>
                  </a:txBody>
                  <a:tcPr marL="7620" marR="7620" marT="7620" marB="0"/>
                </a:tc>
                <a:tc>
                  <a:txBody>
                    <a:bodyPr/>
                    <a:lstStyle/>
                    <a:p>
                      <a:pPr algn="l" fontAlgn="t"/>
                      <a:r>
                        <a:rPr lang="en-US" sz="1100" b="0" i="0" u="sng" strike="noStrike">
                          <a:solidFill>
                            <a:srgbClr val="0563C1"/>
                          </a:solidFill>
                          <a:effectLst/>
                          <a:latin typeface="+mn-lt"/>
                          <a:ea typeface="等线" panose="02010600030101010101" pitchFamily="2" charset="-122"/>
                          <a:hlinkClick r:id="rId3"/>
                        </a:rPr>
                        <a:t>SP-231735</a:t>
                      </a:r>
                      <a:endParaRPr lang="en-US" sz="1100" b="0" i="0" u="sng" strike="noStrike">
                        <a:solidFill>
                          <a:srgbClr val="0563C1"/>
                        </a:solidFill>
                        <a:effectLst/>
                        <a:latin typeface="+mn-lt"/>
                        <a:ea typeface="等线" panose="02010600030101010101" pitchFamily="2" charset="-122"/>
                      </a:endParaRPr>
                    </a:p>
                  </a:txBody>
                  <a:tcPr marL="7620" marR="7620" marT="7620" marB="0"/>
                </a:tc>
                <a:tc>
                  <a:txBody>
                    <a:bodyPr/>
                    <a:lstStyle/>
                    <a:p>
                      <a:pPr algn="r" fontAlgn="b"/>
                      <a:r>
                        <a:rPr lang="en-US" altLang="zh-CN" sz="1100" b="0" i="0" u="none" strike="noStrike" dirty="0">
                          <a:solidFill>
                            <a:srgbClr val="00B050"/>
                          </a:solidFill>
                          <a:effectLst/>
                          <a:latin typeface="+mn-lt"/>
                          <a:ea typeface="等线" panose="02010600030101010101" pitchFamily="2" charset="-122"/>
                          <a:cs typeface="Arial" panose="020B0604020202020204" pitchFamily="34" charset="0"/>
                        </a:rPr>
                        <a:t>90%</a:t>
                      </a:r>
                    </a:p>
                  </a:txBody>
                  <a:tcPr marL="7620" marR="7620" marT="7620" marB="0" anchor="b"/>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altLang="zh-CN" sz="1100" b="0" i="0" u="none" strike="noStrike" kern="1200" dirty="0">
                          <a:solidFill>
                            <a:schemeClr val="tx1"/>
                          </a:solidFill>
                          <a:effectLst/>
                          <a:highlight>
                            <a:srgbClr val="00FFFF"/>
                          </a:highlight>
                          <a:latin typeface="+mn-lt"/>
                          <a:ea typeface="等线" panose="02010600030101010101" pitchFamily="2" charset="-122"/>
                          <a:cs typeface="+mn-cs"/>
                        </a:rPr>
                        <a:t>Target: 9/9/2024-&gt;12/12/2024</a:t>
                      </a:r>
                      <a:endParaRPr lang="en-US" sz="1100" b="0" i="0" u="none" strike="noStrike" kern="1200" dirty="0">
                        <a:solidFill>
                          <a:srgbClr val="0563C1"/>
                        </a:solidFill>
                        <a:effectLst/>
                        <a:latin typeface="+mn-lt"/>
                        <a:ea typeface="等线" panose="02010600030101010101" pitchFamily="2" charset="-122"/>
                        <a:cs typeface="+mn-cs"/>
                      </a:endParaRPr>
                    </a:p>
                  </a:txBody>
                  <a:tcPr marL="4294" marR="4294" marT="4294" marB="0"/>
                </a:tc>
                <a:extLst>
                  <a:ext uri="{0D108BD9-81ED-4DB2-BD59-A6C34878D82A}">
                    <a16:rowId xmlns:a16="http://schemas.microsoft.com/office/drawing/2014/main" val="10001"/>
                  </a:ext>
                </a:extLst>
              </a:tr>
            </a:tbl>
          </a:graphicData>
        </a:graphic>
      </p:graphicFrame>
      <p:sp>
        <p:nvSpPr>
          <p:cNvPr id="6" name="矩形 5">
            <a:extLst>
              <a:ext uri="{FF2B5EF4-FFF2-40B4-BE49-F238E27FC236}">
                <a16:creationId xmlns:a16="http://schemas.microsoft.com/office/drawing/2014/main" id="{258CB148-EB78-4F52-B4DA-88CC8C58B74F}"/>
              </a:ext>
            </a:extLst>
          </p:cNvPr>
          <p:cNvSpPr/>
          <p:nvPr/>
        </p:nvSpPr>
        <p:spPr>
          <a:xfrm>
            <a:off x="8684704" y="0"/>
            <a:ext cx="1614545" cy="292388"/>
          </a:xfrm>
          <a:prstGeom prst="rect">
            <a:avLst/>
          </a:prstGeom>
        </p:spPr>
        <p:txBody>
          <a:bodyPr wrap="none">
            <a:spAutoFit/>
          </a:bodyPr>
          <a:lstStyle/>
          <a:p>
            <a:r>
              <a:rPr lang="en-US" altLang="zh-CN" dirty="0">
                <a:solidFill>
                  <a:schemeClr val="bg1"/>
                </a:solidFill>
                <a:highlight>
                  <a:srgbClr val="800080"/>
                </a:highlight>
              </a:rPr>
              <a:t>OAM Prime feature</a:t>
            </a:r>
            <a:endParaRPr lang="zh-CN" altLang="en-US" dirty="0">
              <a:solidFill>
                <a:schemeClr val="bg1"/>
              </a:solidFill>
              <a:highlight>
                <a:srgbClr val="800080"/>
              </a:highlight>
            </a:endParaRPr>
          </a:p>
        </p:txBody>
      </p:sp>
    </p:spTree>
    <p:extLst>
      <p:ext uri="{BB962C8B-B14F-4D97-AF65-F5344CB8AC3E}">
        <p14:creationId xmlns:p14="http://schemas.microsoft.com/office/powerpoint/2010/main" val="2149256146"/>
      </p:ext>
    </p:extLst>
  </p:cSld>
  <p:clrMapOvr>
    <a:masterClrMapping/>
  </p:clrMapOvr>
  <p:transition spd="slow"/>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96221DFE-BF72-4AC7-BB51-3BFEB65732D9}"/>
              </a:ext>
            </a:extLst>
          </p:cNvPr>
          <p:cNvSpPr>
            <a:spLocks noGrp="1"/>
          </p:cNvSpPr>
          <p:nvPr>
            <p:ph type="title"/>
          </p:nvPr>
        </p:nvSpPr>
        <p:spPr/>
        <p:txBody>
          <a:bodyPr/>
          <a:lstStyle/>
          <a:p>
            <a:r>
              <a:rPr lang="en-GB" altLang="en-US" sz="3200" b="1" dirty="0"/>
              <a:t>5. NDT: </a:t>
            </a:r>
            <a:r>
              <a:rPr lang="en-US" altLang="en-US" sz="3200" b="1" dirty="0"/>
              <a:t>Study on management aspects of Network Digital Twin</a:t>
            </a:r>
            <a:endParaRPr lang="en-GB" altLang="en-US" sz="3200" b="1" dirty="0"/>
          </a:p>
        </p:txBody>
      </p:sp>
      <p:sp>
        <p:nvSpPr>
          <p:cNvPr id="4" name="Content Placeholder 7">
            <a:extLst>
              <a:ext uri="{FF2B5EF4-FFF2-40B4-BE49-F238E27FC236}">
                <a16:creationId xmlns:a16="http://schemas.microsoft.com/office/drawing/2014/main" id="{8A759812-87D4-4AB6-81FE-DCDAFD93C018}"/>
              </a:ext>
            </a:extLst>
          </p:cNvPr>
          <p:cNvSpPr txBox="1">
            <a:spLocks/>
          </p:cNvSpPr>
          <p:nvPr/>
        </p:nvSpPr>
        <p:spPr>
          <a:xfrm>
            <a:off x="420612" y="1773112"/>
            <a:ext cx="11502588" cy="4856287"/>
          </a:xfrm>
          <a:prstGeom prst="rect">
            <a:avLst/>
          </a:prstGeom>
          <a:solidFill>
            <a:schemeClr val="bg1"/>
          </a:solidFill>
        </p:spPr>
        <p:txBody>
          <a:bodyPr/>
          <a:lstStyle>
            <a:lvl1pPr marL="341313" indent="-341313" algn="l" rtl="0" eaLnBrk="0" fontAlgn="base" hangingPunct="0">
              <a:spcBef>
                <a:spcPct val="20000"/>
              </a:spcBef>
              <a:spcAft>
                <a:spcPct val="0"/>
              </a:spcAft>
              <a:buBlip>
                <a:blip r:embed="rId2"/>
              </a:buBlip>
              <a:defRPr sz="2800">
                <a:solidFill>
                  <a:schemeClr val="tx1"/>
                </a:solidFill>
                <a:latin typeface="+mn-lt"/>
                <a:ea typeface="MS PGothic" panose="020B0600070205080204" pitchFamily="34" charset="-128"/>
                <a:cs typeface="ＭＳ Ｐゴシック" charset="0"/>
              </a:defRPr>
            </a:lvl1pPr>
            <a:lvl2pPr marL="741363" indent="-284163"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ea typeface="MS PGothic" panose="020B0600070205080204" pitchFamily="34" charset="-128"/>
              </a:defRPr>
            </a:lvl2pPr>
            <a:lvl3pPr marL="11414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5986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4pPr>
            <a:lvl5pPr marL="2055813" indent="-227013" algn="l" rtl="0" eaLnBrk="0" fontAlgn="base" hangingPunct="0">
              <a:spcBef>
                <a:spcPct val="20000"/>
              </a:spcBef>
              <a:spcAft>
                <a:spcPct val="0"/>
              </a:spcAft>
              <a:buFont typeface="Arial" panose="020B0604020202020204" pitchFamily="34" charset="0"/>
              <a:buChar char="»"/>
              <a:defRPr sz="1600">
                <a:solidFill>
                  <a:schemeClr val="tx1"/>
                </a:solidFill>
                <a:latin typeface="+mn-lt"/>
                <a:ea typeface="MS PGothic" panose="020B0600070205080204" pitchFamily="34" charset="-128"/>
              </a:defRPr>
            </a:lvl5pPr>
            <a:lvl6pPr marL="2514314" indent="-228574" algn="l" rtl="0" eaLnBrk="0" fontAlgn="base" hangingPunct="0">
              <a:spcBef>
                <a:spcPct val="20000"/>
              </a:spcBef>
              <a:spcAft>
                <a:spcPct val="0"/>
              </a:spcAft>
              <a:buFont typeface="Arial" charset="0"/>
              <a:buChar char="»"/>
              <a:defRPr sz="1600">
                <a:solidFill>
                  <a:schemeClr val="tx1"/>
                </a:solidFill>
                <a:latin typeface="+mn-lt"/>
              </a:defRPr>
            </a:lvl6pPr>
            <a:lvl7pPr marL="2971462" indent="-228574" algn="l" rtl="0" eaLnBrk="0" fontAlgn="base" hangingPunct="0">
              <a:spcBef>
                <a:spcPct val="20000"/>
              </a:spcBef>
              <a:spcAft>
                <a:spcPct val="0"/>
              </a:spcAft>
              <a:buFont typeface="Arial" charset="0"/>
              <a:buChar char="»"/>
              <a:defRPr sz="1600">
                <a:solidFill>
                  <a:schemeClr val="tx1"/>
                </a:solidFill>
                <a:latin typeface="+mn-lt"/>
              </a:defRPr>
            </a:lvl7pPr>
            <a:lvl8pPr marL="3428610" indent="-228574" algn="l" rtl="0" eaLnBrk="0" fontAlgn="base" hangingPunct="0">
              <a:spcBef>
                <a:spcPct val="20000"/>
              </a:spcBef>
              <a:spcAft>
                <a:spcPct val="0"/>
              </a:spcAft>
              <a:buFont typeface="Arial" charset="0"/>
              <a:buChar char="»"/>
              <a:defRPr sz="1600">
                <a:solidFill>
                  <a:schemeClr val="tx1"/>
                </a:solidFill>
                <a:latin typeface="+mn-lt"/>
              </a:defRPr>
            </a:lvl8pPr>
            <a:lvl9pPr marL="3885758" indent="-228574" algn="l" rtl="0" eaLnBrk="0" fontAlgn="base" hangingPunct="0">
              <a:spcBef>
                <a:spcPct val="20000"/>
              </a:spcBef>
              <a:spcAft>
                <a:spcPct val="0"/>
              </a:spcAft>
              <a:buFont typeface="Arial" charset="0"/>
              <a:buChar char="»"/>
              <a:defRPr sz="1600">
                <a:solidFill>
                  <a:schemeClr val="tx1"/>
                </a:solidFill>
                <a:latin typeface="+mn-lt"/>
              </a:defRPr>
            </a:lvl9pPr>
          </a:lstStyle>
          <a:p>
            <a:pPr>
              <a:spcBef>
                <a:spcPts val="0"/>
              </a:spcBef>
              <a:spcAft>
                <a:spcPts val="0"/>
              </a:spcAft>
              <a:defRPr/>
            </a:pPr>
            <a:r>
              <a:rPr lang="de-DE" altLang="de-DE" sz="1400" kern="0" dirty="0"/>
              <a:t>Progress since SA#104:</a:t>
            </a:r>
          </a:p>
          <a:p>
            <a:pPr marL="457200" lvl="1" indent="0">
              <a:spcBef>
                <a:spcPts val="0"/>
              </a:spcBef>
              <a:spcAft>
                <a:spcPts val="0"/>
              </a:spcAft>
              <a:buNone/>
              <a:defRPr/>
            </a:pPr>
            <a:r>
              <a:rPr lang="en-US" altLang="zh-CN" sz="1200" kern="0" dirty="0"/>
              <a:t>The following topics are discussed and approved:</a:t>
            </a:r>
          </a:p>
          <a:p>
            <a:pPr marL="857250" lvl="2" indent="0">
              <a:spcBef>
                <a:spcPts val="0"/>
              </a:spcBef>
              <a:spcAft>
                <a:spcPts val="0"/>
              </a:spcAft>
              <a:buNone/>
              <a:defRPr/>
            </a:pPr>
            <a:r>
              <a:rPr lang="en-US" altLang="zh-CN" sz="1100" kern="0" dirty="0"/>
              <a:t>Verification:</a:t>
            </a:r>
          </a:p>
          <a:p>
            <a:pPr lvl="2">
              <a:spcBef>
                <a:spcPts val="0"/>
              </a:spcBef>
              <a:spcAft>
                <a:spcPts val="0"/>
              </a:spcAft>
              <a:defRPr/>
            </a:pPr>
            <a:r>
              <a:rPr lang="en-US" altLang="zh-CN" sz="1100" kern="0" dirty="0"/>
              <a:t>Solution for Configuration verification</a:t>
            </a:r>
          </a:p>
          <a:p>
            <a:pPr lvl="2">
              <a:spcBef>
                <a:spcPts val="0"/>
              </a:spcBef>
              <a:spcAft>
                <a:spcPts val="0"/>
              </a:spcAft>
              <a:defRPr/>
            </a:pPr>
            <a:r>
              <a:rPr lang="en-US" altLang="zh-CN" sz="1100" kern="0" dirty="0"/>
              <a:t>Network issue inducement</a:t>
            </a:r>
          </a:p>
          <a:p>
            <a:pPr lvl="2">
              <a:spcBef>
                <a:spcPts val="0"/>
              </a:spcBef>
              <a:spcAft>
                <a:spcPts val="0"/>
              </a:spcAft>
              <a:defRPr/>
            </a:pPr>
            <a:r>
              <a:rPr lang="en-US" altLang="zh-CN" sz="1100" kern="0" dirty="0"/>
              <a:t>NDT for signaling storm simulation and solution validation</a:t>
            </a:r>
          </a:p>
          <a:p>
            <a:pPr lvl="2">
              <a:spcBef>
                <a:spcPts val="0"/>
              </a:spcBef>
              <a:spcAft>
                <a:spcPts val="0"/>
              </a:spcAft>
              <a:defRPr/>
            </a:pPr>
            <a:r>
              <a:rPr lang="en-US" altLang="zh-CN" sz="1100" kern="0" dirty="0"/>
              <a:t>Network management RAN ES policy verification using NDT</a:t>
            </a:r>
          </a:p>
          <a:p>
            <a:pPr lvl="2">
              <a:spcBef>
                <a:spcPts val="0"/>
              </a:spcBef>
              <a:spcAft>
                <a:spcPts val="0"/>
              </a:spcAft>
              <a:defRPr/>
            </a:pPr>
            <a:r>
              <a:rPr lang="en-US" altLang="zh-CN" sz="1100" kern="0" dirty="0"/>
              <a:t>Measuring customer satisfaction with the network services</a:t>
            </a:r>
          </a:p>
          <a:p>
            <a:pPr marL="857250" lvl="2" indent="0">
              <a:spcBef>
                <a:spcPts val="0"/>
              </a:spcBef>
              <a:spcAft>
                <a:spcPts val="0"/>
              </a:spcAft>
              <a:buNone/>
              <a:defRPr/>
            </a:pPr>
            <a:r>
              <a:rPr lang="en-US" altLang="zh-CN" sz="1100" kern="0" dirty="0"/>
              <a:t>Data generation</a:t>
            </a:r>
            <a:r>
              <a:rPr lang="zh-CN" altLang="en-US" sz="1100" kern="0" dirty="0"/>
              <a:t>：</a:t>
            </a:r>
          </a:p>
          <a:p>
            <a:pPr lvl="2">
              <a:spcBef>
                <a:spcPts val="0"/>
              </a:spcBef>
              <a:spcAft>
                <a:spcPts val="0"/>
              </a:spcAft>
              <a:defRPr/>
            </a:pPr>
            <a:r>
              <a:rPr lang="en-US" altLang="zh-CN" sz="1100" kern="0" dirty="0"/>
              <a:t>Using NDT to generate ML training data</a:t>
            </a:r>
          </a:p>
          <a:p>
            <a:pPr marL="857250" lvl="2" indent="0">
              <a:spcBef>
                <a:spcPts val="0"/>
              </a:spcBef>
              <a:spcAft>
                <a:spcPts val="0"/>
              </a:spcAft>
              <a:buNone/>
              <a:defRPr/>
            </a:pPr>
            <a:r>
              <a:rPr lang="en-US" altLang="zh-CN" sz="1100" kern="0" dirty="0"/>
              <a:t>NDT management and modeling techniques</a:t>
            </a:r>
            <a:r>
              <a:rPr lang="zh-CN" altLang="en-US" sz="1100" kern="0" dirty="0"/>
              <a:t>：</a:t>
            </a:r>
          </a:p>
          <a:p>
            <a:pPr lvl="2">
              <a:spcBef>
                <a:spcPts val="0"/>
              </a:spcBef>
              <a:spcAft>
                <a:spcPts val="0"/>
              </a:spcAft>
              <a:defRPr/>
            </a:pPr>
            <a:r>
              <a:rPr lang="en-US" altLang="zh-CN" sz="1100" kern="0" dirty="0"/>
              <a:t>Concepts and lifecycle management of NDT instance.</a:t>
            </a:r>
          </a:p>
          <a:p>
            <a:pPr lvl="2">
              <a:spcBef>
                <a:spcPts val="0"/>
              </a:spcBef>
              <a:spcAft>
                <a:spcPts val="0"/>
              </a:spcAft>
              <a:defRPr/>
            </a:pPr>
            <a:r>
              <a:rPr lang="en-US" altLang="zh-CN" sz="1100" kern="0" dirty="0"/>
              <a:t>NDT support to network automation</a:t>
            </a:r>
          </a:p>
          <a:p>
            <a:pPr lvl="2">
              <a:spcBef>
                <a:spcPts val="0"/>
              </a:spcBef>
              <a:spcAft>
                <a:spcPts val="0"/>
              </a:spcAft>
              <a:defRPr/>
            </a:pPr>
            <a:r>
              <a:rPr lang="en-US" altLang="zh-CN" sz="1100" kern="0" dirty="0"/>
              <a:t>Relation of NDT with automation functions</a:t>
            </a:r>
          </a:p>
          <a:p>
            <a:pPr lvl="2">
              <a:spcBef>
                <a:spcPts val="0"/>
              </a:spcBef>
              <a:spcAft>
                <a:spcPts val="0"/>
              </a:spcAft>
              <a:defRPr/>
            </a:pPr>
            <a:r>
              <a:rPr lang="en-US" altLang="zh-CN" sz="1100" kern="0" dirty="0"/>
              <a:t>Using NDT to support simulation/emulation capability</a:t>
            </a:r>
          </a:p>
          <a:p>
            <a:pPr lvl="2">
              <a:spcBef>
                <a:spcPts val="0"/>
              </a:spcBef>
              <a:spcAft>
                <a:spcPts val="0"/>
              </a:spcAft>
              <a:defRPr/>
            </a:pPr>
            <a:r>
              <a:rPr lang="en-US" altLang="zh-CN" sz="1100" kern="0" dirty="0"/>
              <a:t>Predictive Data for NDT</a:t>
            </a:r>
          </a:p>
          <a:p>
            <a:pPr marL="457200" lvl="1" indent="0">
              <a:spcBef>
                <a:spcPts val="0"/>
              </a:spcBef>
              <a:spcAft>
                <a:spcPts val="0"/>
              </a:spcAft>
              <a:buNone/>
              <a:defRPr/>
            </a:pPr>
            <a:r>
              <a:rPr lang="en-US" altLang="zh-CN" sz="1200" kern="0" dirty="0"/>
              <a:t>The following topics need more discussion:</a:t>
            </a:r>
          </a:p>
          <a:p>
            <a:pPr lvl="2">
              <a:spcBef>
                <a:spcPts val="0"/>
              </a:spcBef>
              <a:spcAft>
                <a:spcPts val="0"/>
              </a:spcAft>
              <a:defRPr/>
            </a:pPr>
            <a:r>
              <a:rPr lang="en-US" altLang="zh-CN" sz="1100" kern="0" dirty="0"/>
              <a:t>Evaluation of Nested NDTs</a:t>
            </a:r>
          </a:p>
          <a:p>
            <a:pPr lvl="2">
              <a:spcBef>
                <a:spcPts val="0"/>
              </a:spcBef>
              <a:spcAft>
                <a:spcPts val="0"/>
              </a:spcAft>
              <a:defRPr/>
            </a:pPr>
            <a:r>
              <a:rPr lang="en-US" altLang="zh-CN" sz="1100" kern="0" dirty="0"/>
              <a:t>Visualization of network topology and traffic</a:t>
            </a:r>
          </a:p>
          <a:p>
            <a:pPr lvl="2">
              <a:spcBef>
                <a:spcPts val="0"/>
              </a:spcBef>
              <a:spcAft>
                <a:spcPts val="0"/>
              </a:spcAft>
              <a:defRPr/>
            </a:pPr>
            <a:r>
              <a:rPr lang="en-US" altLang="zh-CN" sz="1100" kern="0" dirty="0"/>
              <a:t>Visualization of user experience by geographical area</a:t>
            </a:r>
          </a:p>
          <a:p>
            <a:pPr lvl="2">
              <a:spcBef>
                <a:spcPts val="0"/>
              </a:spcBef>
              <a:spcAft>
                <a:spcPts val="0"/>
              </a:spcAft>
              <a:defRPr/>
            </a:pPr>
            <a:r>
              <a:rPr lang="en-US" altLang="zh-CN" sz="1100" kern="0" dirty="0"/>
              <a:t>Key event assurance</a:t>
            </a:r>
          </a:p>
          <a:p>
            <a:pPr lvl="2">
              <a:spcBef>
                <a:spcPts val="0"/>
              </a:spcBef>
              <a:spcAft>
                <a:spcPts val="0"/>
              </a:spcAft>
              <a:defRPr/>
            </a:pPr>
            <a:r>
              <a:rPr lang="en-US" altLang="zh-CN" sz="1100" dirty="0"/>
              <a:t>NDT data drift</a:t>
            </a:r>
            <a:endParaRPr lang="en-US" altLang="zh-CN" sz="1100" kern="0" dirty="0"/>
          </a:p>
          <a:p>
            <a:pPr marL="341313" lvl="1" indent="-341313">
              <a:spcBef>
                <a:spcPts val="0"/>
              </a:spcBef>
              <a:spcAft>
                <a:spcPts val="0"/>
              </a:spcAft>
              <a:buBlip>
                <a:blip r:embed="rId2"/>
              </a:buBlip>
              <a:defRPr/>
            </a:pPr>
            <a:r>
              <a:rPr lang="en-US" sz="1400" kern="0" dirty="0"/>
              <a:t>Impacts and dependencies on other WGs:</a:t>
            </a:r>
            <a:endParaRPr lang="en-US" sz="1050" kern="0" dirty="0"/>
          </a:p>
          <a:p>
            <a:pPr lvl="1">
              <a:spcBef>
                <a:spcPts val="0"/>
              </a:spcBef>
              <a:spcAft>
                <a:spcPts val="0"/>
              </a:spcAft>
              <a:defRPr/>
            </a:pPr>
            <a:r>
              <a:rPr lang="en-US" sz="1050" kern="0" dirty="0"/>
              <a:t>Coordination with SA1 on terminology.</a:t>
            </a:r>
            <a:endParaRPr lang="de-DE" sz="1050" kern="0" dirty="0"/>
          </a:p>
          <a:p>
            <a:pPr>
              <a:spcBef>
                <a:spcPts val="0"/>
              </a:spcBef>
              <a:spcAft>
                <a:spcPts val="0"/>
              </a:spcAft>
              <a:defRPr/>
            </a:pPr>
            <a:r>
              <a:rPr lang="de-DE" sz="1400" kern="0" dirty="0"/>
              <a:t>Next steps:</a:t>
            </a:r>
          </a:p>
          <a:p>
            <a:pPr lvl="1">
              <a:defRPr/>
            </a:pPr>
            <a:r>
              <a:rPr lang="en-US" altLang="zh-CN" sz="1050" dirty="0"/>
              <a:t>All use cases need to be reviewed to determine if there are existing solutions and evaluations. Based on this review, final conclusions and recommendations for normative work should be formed.</a:t>
            </a:r>
          </a:p>
          <a:p>
            <a:pPr lvl="1">
              <a:defRPr/>
            </a:pPr>
            <a:r>
              <a:rPr lang="en-US" altLang="zh-CN" sz="1050" dirty="0"/>
              <a:t>Send the TR 28.915 for approval</a:t>
            </a:r>
            <a:endParaRPr lang="en-US" sz="1050" kern="0" dirty="0"/>
          </a:p>
        </p:txBody>
      </p:sp>
      <p:graphicFrame>
        <p:nvGraphicFramePr>
          <p:cNvPr id="5" name="Table 4">
            <a:extLst>
              <a:ext uri="{FF2B5EF4-FFF2-40B4-BE49-F238E27FC236}">
                <a16:creationId xmlns:a16="http://schemas.microsoft.com/office/drawing/2014/main" id="{7A68B1DF-7499-467E-9AB1-C9EAA9992FED}"/>
              </a:ext>
            </a:extLst>
          </p:cNvPr>
          <p:cNvGraphicFramePr>
            <a:graphicFrameLocks noGrp="1"/>
          </p:cNvGraphicFramePr>
          <p:nvPr>
            <p:extLst>
              <p:ext uri="{D42A27DB-BD31-4B8C-83A1-F6EECF244321}">
                <p14:modId xmlns:p14="http://schemas.microsoft.com/office/powerpoint/2010/main" val="1666514449"/>
              </p:ext>
            </p:extLst>
          </p:nvPr>
        </p:nvGraphicFramePr>
        <p:xfrm>
          <a:off x="420612" y="1276376"/>
          <a:ext cx="10907183" cy="496737"/>
        </p:xfrm>
        <a:graphic>
          <a:graphicData uri="http://schemas.openxmlformats.org/drawingml/2006/table">
            <a:tbl>
              <a:tblPr firstRow="1" firstCol="1" bandRow="1">
                <a:tableStyleId>{F5AB1C69-6EDB-4FF4-983F-18BD219EF322}</a:tableStyleId>
              </a:tblPr>
              <a:tblGrid>
                <a:gridCol w="650979">
                  <a:extLst>
                    <a:ext uri="{9D8B030D-6E8A-4147-A177-3AD203B41FA5}">
                      <a16:colId xmlns:a16="http://schemas.microsoft.com/office/drawing/2014/main" val="20000"/>
                    </a:ext>
                  </a:extLst>
                </a:gridCol>
                <a:gridCol w="3769829">
                  <a:extLst>
                    <a:ext uri="{9D8B030D-6E8A-4147-A177-3AD203B41FA5}">
                      <a16:colId xmlns:a16="http://schemas.microsoft.com/office/drawing/2014/main" val="20001"/>
                    </a:ext>
                  </a:extLst>
                </a:gridCol>
                <a:gridCol w="987879">
                  <a:extLst>
                    <a:ext uri="{9D8B030D-6E8A-4147-A177-3AD203B41FA5}">
                      <a16:colId xmlns:a16="http://schemas.microsoft.com/office/drawing/2014/main" val="20002"/>
                    </a:ext>
                  </a:extLst>
                </a:gridCol>
                <a:gridCol w="1608364">
                  <a:extLst>
                    <a:ext uri="{9D8B030D-6E8A-4147-A177-3AD203B41FA5}">
                      <a16:colId xmlns:a16="http://schemas.microsoft.com/office/drawing/2014/main" val="20003"/>
                    </a:ext>
                  </a:extLst>
                </a:gridCol>
                <a:gridCol w="644979">
                  <a:extLst>
                    <a:ext uri="{9D8B030D-6E8A-4147-A177-3AD203B41FA5}">
                      <a16:colId xmlns:a16="http://schemas.microsoft.com/office/drawing/2014/main" val="20004"/>
                    </a:ext>
                  </a:extLst>
                </a:gridCol>
                <a:gridCol w="718457">
                  <a:extLst>
                    <a:ext uri="{9D8B030D-6E8A-4147-A177-3AD203B41FA5}">
                      <a16:colId xmlns:a16="http://schemas.microsoft.com/office/drawing/2014/main" val="20005"/>
                    </a:ext>
                  </a:extLst>
                </a:gridCol>
                <a:gridCol w="742950">
                  <a:extLst>
                    <a:ext uri="{9D8B030D-6E8A-4147-A177-3AD203B41FA5}">
                      <a16:colId xmlns:a16="http://schemas.microsoft.com/office/drawing/2014/main" val="20006"/>
                    </a:ext>
                  </a:extLst>
                </a:gridCol>
                <a:gridCol w="1783746">
                  <a:extLst>
                    <a:ext uri="{9D8B030D-6E8A-4147-A177-3AD203B41FA5}">
                      <a16:colId xmlns:a16="http://schemas.microsoft.com/office/drawing/2014/main" val="20007"/>
                    </a:ext>
                  </a:extLst>
                </a:gridCol>
              </a:tblGrid>
              <a:tr h="277594">
                <a:tc>
                  <a:txBody>
                    <a:bodyPr/>
                    <a:lstStyle/>
                    <a:p>
                      <a:pPr algn="ctr">
                        <a:lnSpc>
                          <a:spcPct val="107000"/>
                        </a:lnSpc>
                        <a:spcAft>
                          <a:spcPts val="800"/>
                        </a:spcAft>
                      </a:pPr>
                      <a:r>
                        <a:rPr lang="en-GB" sz="1400" dirty="0"/>
                        <a:t>UID</a:t>
                      </a:r>
                    </a:p>
                  </a:txBody>
                  <a:tcPr marL="48004" marR="48004" marT="0" marB="0" anchor="ctr"/>
                </a:tc>
                <a:tc>
                  <a:txBody>
                    <a:bodyPr/>
                    <a:lstStyle/>
                    <a:p>
                      <a:pPr algn="ctr">
                        <a:lnSpc>
                          <a:spcPct val="107000"/>
                        </a:lnSpc>
                        <a:spcAft>
                          <a:spcPts val="800"/>
                        </a:spcAft>
                      </a:pPr>
                      <a:r>
                        <a:rPr lang="en-GB" sz="1400" dirty="0"/>
                        <a:t>Name</a:t>
                      </a:r>
                    </a:p>
                  </a:txBody>
                  <a:tcPr marL="48004" marR="48004" marT="0" marB="0" anchor="ctr"/>
                </a:tc>
                <a:tc>
                  <a:txBody>
                    <a:bodyPr/>
                    <a:lstStyle/>
                    <a:p>
                      <a:pPr algn="ctr">
                        <a:lnSpc>
                          <a:spcPct val="107000"/>
                        </a:lnSpc>
                        <a:spcAft>
                          <a:spcPts val="800"/>
                        </a:spcAft>
                      </a:pPr>
                      <a:r>
                        <a:rPr lang="en-GB" sz="1400" dirty="0"/>
                        <a:t>Acronym</a:t>
                      </a:r>
                    </a:p>
                  </a:txBody>
                  <a:tcPr marL="48004" marR="48004" marT="0" marB="0" anchor="ctr"/>
                </a:tc>
                <a:tc>
                  <a:txBody>
                    <a:bodyPr/>
                    <a:lstStyle/>
                    <a:p>
                      <a:pPr algn="ctr">
                        <a:lnSpc>
                          <a:spcPct val="107000"/>
                        </a:lnSpc>
                        <a:spcAft>
                          <a:spcPts val="800"/>
                        </a:spcAft>
                      </a:pPr>
                      <a:r>
                        <a:rPr lang="en-GB" sz="1400" dirty="0"/>
                        <a:t>Target </a:t>
                      </a:r>
                      <a:r>
                        <a:rPr lang="en-GB" sz="1000" dirty="0"/>
                        <a:t>(dd/mm/</a:t>
                      </a:r>
                      <a:r>
                        <a:rPr lang="en-GB" sz="1000" dirty="0" err="1"/>
                        <a:t>yyyy</a:t>
                      </a:r>
                      <a:r>
                        <a:rPr lang="en-GB" sz="1000" dirty="0"/>
                        <a:t>)</a:t>
                      </a:r>
                      <a:endParaRPr lang="en-GB" sz="1400" dirty="0"/>
                    </a:p>
                  </a:txBody>
                  <a:tcPr marL="48004" marR="48004" marT="0" marB="0" anchor="ctr"/>
                </a:tc>
                <a:tc>
                  <a:txBody>
                    <a:bodyPr/>
                    <a:lstStyle/>
                    <a:p>
                      <a:pPr algn="ctr">
                        <a:lnSpc>
                          <a:spcPct val="107000"/>
                        </a:lnSpc>
                        <a:spcAft>
                          <a:spcPts val="800"/>
                        </a:spcAft>
                      </a:pPr>
                      <a:r>
                        <a:rPr lang="en-GB" sz="1400" dirty="0"/>
                        <a:t>Old %</a:t>
                      </a:r>
                    </a:p>
                  </a:txBody>
                  <a:tcPr marL="48004" marR="48004" marT="0" marB="0" anchor="ctr"/>
                </a:tc>
                <a:tc>
                  <a:txBody>
                    <a:bodyPr/>
                    <a:lstStyle/>
                    <a:p>
                      <a:pPr algn="ctr">
                        <a:lnSpc>
                          <a:spcPct val="107000"/>
                        </a:lnSpc>
                        <a:spcAft>
                          <a:spcPts val="800"/>
                        </a:spcAft>
                      </a:pPr>
                      <a:r>
                        <a:rPr lang="en-GB" sz="1400" b="1" kern="1200" dirty="0">
                          <a:solidFill>
                            <a:schemeClr val="lt1"/>
                          </a:solidFill>
                          <a:latin typeface="+mn-lt"/>
                          <a:ea typeface="+mn-ea"/>
                          <a:cs typeface="+mn-cs"/>
                        </a:rPr>
                        <a:t>WID</a:t>
                      </a:r>
                      <a:endParaRPr lang="en-GB" sz="1400" dirty="0">
                        <a:solidFill>
                          <a:srgbClr val="FF0000"/>
                        </a:solidFill>
                      </a:endParaRPr>
                    </a:p>
                  </a:txBody>
                  <a:tcPr marL="48004" marR="48004" marT="0" marB="0" anchor="ctr"/>
                </a:tc>
                <a:tc>
                  <a:txBody>
                    <a:bodyPr/>
                    <a:lstStyle/>
                    <a:p>
                      <a:pPr algn="ctr">
                        <a:lnSpc>
                          <a:spcPct val="107000"/>
                        </a:lnSpc>
                        <a:spcAft>
                          <a:spcPts val="800"/>
                        </a:spcAft>
                      </a:pPr>
                      <a:r>
                        <a:rPr lang="en-GB" sz="1400" dirty="0">
                          <a:solidFill>
                            <a:srgbClr val="FF0000"/>
                          </a:solidFill>
                        </a:rPr>
                        <a:t>New %</a:t>
                      </a:r>
                      <a:endParaRPr lang="en-GB" sz="1400" b="1" kern="1200" dirty="0">
                        <a:solidFill>
                          <a:schemeClr val="lt1"/>
                        </a:solidFill>
                        <a:latin typeface="+mn-lt"/>
                        <a:ea typeface="+mn-ea"/>
                        <a:cs typeface="+mn-cs"/>
                      </a:endParaRPr>
                    </a:p>
                  </a:txBody>
                  <a:tcPr marL="48004" marR="48004" marT="0" marB="0" anchor="ctr"/>
                </a:tc>
                <a:tc>
                  <a:txBody>
                    <a:bodyPr/>
                    <a:lstStyle/>
                    <a:p>
                      <a:pPr algn="ctr">
                        <a:lnSpc>
                          <a:spcPct val="107000"/>
                        </a:lnSpc>
                        <a:spcAft>
                          <a:spcPts val="800"/>
                        </a:spcAft>
                      </a:pPr>
                      <a:r>
                        <a:rPr lang="en-GB" sz="1400" dirty="0">
                          <a:solidFill>
                            <a:srgbClr val="FF0000"/>
                          </a:solidFill>
                        </a:rPr>
                        <a:t>Change or comment</a:t>
                      </a:r>
                    </a:p>
                  </a:txBody>
                  <a:tcPr marL="48004" marR="48004" marT="0" marB="0" anchor="ctr"/>
                </a:tc>
                <a:extLst>
                  <a:ext uri="{0D108BD9-81ED-4DB2-BD59-A6C34878D82A}">
                    <a16:rowId xmlns:a16="http://schemas.microsoft.com/office/drawing/2014/main" val="10000"/>
                  </a:ext>
                </a:extLst>
              </a:tr>
              <a:tr h="219143">
                <a:tc>
                  <a:txBody>
                    <a:bodyPr/>
                    <a:lstStyle/>
                    <a:p>
                      <a:pPr algn="r" fontAlgn="b"/>
                      <a:r>
                        <a:rPr lang="en-US" altLang="zh-CN" sz="1100" b="0" i="0" u="none" strike="noStrike">
                          <a:solidFill>
                            <a:srgbClr val="000000"/>
                          </a:solidFill>
                          <a:effectLst/>
                          <a:latin typeface="+mn-lt"/>
                          <a:ea typeface="等线" panose="02010600030101010101" pitchFamily="2" charset="-122"/>
                          <a:cs typeface="Arial" panose="020B0604020202020204" pitchFamily="34" charset="0"/>
                        </a:rPr>
                        <a:t>1020018</a:t>
                      </a:r>
                    </a:p>
                  </a:txBody>
                  <a:tcPr marL="7620" marR="7620" marT="7620" marB="0" anchor="b"/>
                </a:tc>
                <a:tc>
                  <a:txBody>
                    <a:bodyPr/>
                    <a:lstStyle/>
                    <a:p>
                      <a:pPr algn="l" fontAlgn="b"/>
                      <a:r>
                        <a:rPr lang="en-US" sz="1100" b="0" i="0" u="none" strike="noStrike">
                          <a:solidFill>
                            <a:srgbClr val="000000"/>
                          </a:solidFill>
                          <a:effectLst/>
                          <a:latin typeface="+mn-lt"/>
                          <a:ea typeface="等线" panose="02010600030101010101" pitchFamily="2" charset="-122"/>
                          <a:cs typeface="Arial" panose="020B0604020202020204" pitchFamily="34" charset="0"/>
                        </a:rPr>
                        <a:t>Study on management aspects of Network Digital Twin </a:t>
                      </a:r>
                    </a:p>
                  </a:txBody>
                  <a:tcPr marL="7620" marR="7620" marT="7620" marB="0" anchor="b"/>
                </a:tc>
                <a:tc>
                  <a:txBody>
                    <a:bodyPr/>
                    <a:lstStyle/>
                    <a:p>
                      <a:pPr algn="l" fontAlgn="b"/>
                      <a:r>
                        <a:rPr lang="en-US" sz="1100" b="0" i="0" u="none" strike="noStrike">
                          <a:solidFill>
                            <a:srgbClr val="000000"/>
                          </a:solidFill>
                          <a:effectLst/>
                          <a:latin typeface="+mn-lt"/>
                          <a:ea typeface="等线" panose="02010600030101010101" pitchFamily="2" charset="-122"/>
                          <a:cs typeface="Arial" panose="020B0604020202020204" pitchFamily="34" charset="0"/>
                        </a:rPr>
                        <a:t>FS_NDT</a:t>
                      </a:r>
                    </a:p>
                  </a:txBody>
                  <a:tcPr marL="7620" marR="7620" marT="7620" marB="0" anchor="b"/>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a:ln>
                            <a:noFill/>
                          </a:ln>
                          <a:solidFill>
                            <a:srgbClr val="0000FF"/>
                          </a:solidFill>
                          <a:effectLst/>
                          <a:uLnTx/>
                          <a:uFillTx/>
                          <a:latin typeface="+mn-lt"/>
                          <a:ea typeface="等线" panose="02010600030101010101" pitchFamily="2" charset="-122"/>
                          <a:cs typeface="+mn-cs"/>
                        </a:rPr>
                        <a:t>12/12/2024</a:t>
                      </a:r>
                      <a:endParaRPr kumimoji="0" lang="en-US" altLang="zh-CN" sz="1100" b="0" i="0" u="none" strike="noStrike" kern="1200" cap="none" spc="0" normalizeH="0" baseline="0" noProof="0" dirty="0">
                        <a:ln>
                          <a:noFill/>
                        </a:ln>
                        <a:solidFill>
                          <a:srgbClr val="0000FF"/>
                        </a:solidFill>
                        <a:effectLst/>
                        <a:uLnTx/>
                        <a:uFillTx/>
                        <a:latin typeface="+mn-lt"/>
                        <a:ea typeface="等线" panose="02010600030101010101" pitchFamily="2" charset="-122"/>
                        <a:cs typeface="+mn-cs"/>
                      </a:endParaRPr>
                    </a:p>
                  </a:txBody>
                  <a:tcPr marL="7620" marR="7620" marT="7620" marB="0"/>
                </a:tc>
                <a:tc>
                  <a:txBody>
                    <a:bodyPr/>
                    <a:lstStyle/>
                    <a:p>
                      <a:pPr algn="l" fontAlgn="t"/>
                      <a:r>
                        <a:rPr lang="en-US" altLang="zh-CN" sz="1100" b="0" i="0" u="none" strike="noStrike">
                          <a:solidFill>
                            <a:srgbClr val="000000"/>
                          </a:solidFill>
                          <a:effectLst/>
                          <a:latin typeface="+mn-lt"/>
                          <a:ea typeface="等线" panose="02010600030101010101" pitchFamily="2" charset="-122"/>
                        </a:rPr>
                        <a:t>65%</a:t>
                      </a:r>
                    </a:p>
                  </a:txBody>
                  <a:tcPr marL="7620" marR="7620" marT="7620" marB="0"/>
                </a:tc>
                <a:tc>
                  <a:txBody>
                    <a:bodyPr/>
                    <a:lstStyle/>
                    <a:p>
                      <a:pPr algn="l" fontAlgn="t"/>
                      <a:r>
                        <a:rPr lang="en-US" sz="1100" b="0" i="0" u="sng" strike="noStrike">
                          <a:solidFill>
                            <a:srgbClr val="0563C1"/>
                          </a:solidFill>
                          <a:effectLst/>
                          <a:latin typeface="+mn-lt"/>
                          <a:ea typeface="等线" panose="02010600030101010101" pitchFamily="2" charset="-122"/>
                          <a:hlinkClick r:id="rId3"/>
                        </a:rPr>
                        <a:t>SP-231727</a:t>
                      </a:r>
                      <a:endParaRPr lang="en-US" sz="1100" b="0" i="0" u="sng" strike="noStrike">
                        <a:solidFill>
                          <a:srgbClr val="0563C1"/>
                        </a:solidFill>
                        <a:effectLst/>
                        <a:latin typeface="+mn-lt"/>
                        <a:ea typeface="等线" panose="02010600030101010101" pitchFamily="2" charset="-122"/>
                      </a:endParaRPr>
                    </a:p>
                  </a:txBody>
                  <a:tcPr marL="7620" marR="7620" marT="7620" marB="0"/>
                </a:tc>
                <a:tc>
                  <a:txBody>
                    <a:bodyPr/>
                    <a:lstStyle/>
                    <a:p>
                      <a:pPr algn="r" fontAlgn="b"/>
                      <a:r>
                        <a:rPr lang="en-US" altLang="zh-CN" sz="1100" b="0" i="0" u="none" strike="noStrike" dirty="0">
                          <a:solidFill>
                            <a:srgbClr val="00B050"/>
                          </a:solidFill>
                          <a:effectLst/>
                          <a:latin typeface="+mn-lt"/>
                          <a:ea typeface="等线" panose="02010600030101010101" pitchFamily="2" charset="-122"/>
                          <a:cs typeface="Arial" panose="020B0604020202020204" pitchFamily="34" charset="0"/>
                        </a:rPr>
                        <a:t>95%</a:t>
                      </a:r>
                    </a:p>
                  </a:txBody>
                  <a:tcPr marL="7620" marR="7620" marT="7620" marB="0" anchor="b"/>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altLang="zh-CN" sz="1100" b="0" i="0" u="none" strike="noStrike" kern="1200" dirty="0">
                          <a:solidFill>
                            <a:schemeClr val="tx1"/>
                          </a:solidFill>
                          <a:effectLst/>
                          <a:highlight>
                            <a:srgbClr val="00FFFF"/>
                          </a:highlight>
                          <a:latin typeface="+mn-lt"/>
                          <a:ea typeface="等线" panose="02010600030101010101" pitchFamily="2" charset="-122"/>
                          <a:cs typeface="+mn-cs"/>
                        </a:rPr>
                        <a:t>Target: 9/9/2024-&gt;12/12/2024</a:t>
                      </a:r>
                    </a:p>
                  </a:txBody>
                  <a:tcPr marL="4294" marR="4294" marT="4294" marB="0"/>
                </a:tc>
                <a:extLst>
                  <a:ext uri="{0D108BD9-81ED-4DB2-BD59-A6C34878D82A}">
                    <a16:rowId xmlns:a16="http://schemas.microsoft.com/office/drawing/2014/main" val="10001"/>
                  </a:ext>
                </a:extLst>
              </a:tr>
            </a:tbl>
          </a:graphicData>
        </a:graphic>
      </p:graphicFrame>
      <p:sp>
        <p:nvSpPr>
          <p:cNvPr id="6" name="矩形 5">
            <a:extLst>
              <a:ext uri="{FF2B5EF4-FFF2-40B4-BE49-F238E27FC236}">
                <a16:creationId xmlns:a16="http://schemas.microsoft.com/office/drawing/2014/main" id="{258CB148-EB78-4F52-B4DA-88CC8C58B74F}"/>
              </a:ext>
            </a:extLst>
          </p:cNvPr>
          <p:cNvSpPr/>
          <p:nvPr/>
        </p:nvSpPr>
        <p:spPr>
          <a:xfrm>
            <a:off x="8684704" y="0"/>
            <a:ext cx="1614545" cy="292388"/>
          </a:xfrm>
          <a:prstGeom prst="rect">
            <a:avLst/>
          </a:prstGeom>
        </p:spPr>
        <p:txBody>
          <a:bodyPr wrap="none">
            <a:spAutoFit/>
          </a:bodyPr>
          <a:lstStyle/>
          <a:p>
            <a:r>
              <a:rPr lang="en-US" altLang="zh-CN" dirty="0">
                <a:solidFill>
                  <a:schemeClr val="bg1"/>
                </a:solidFill>
                <a:highlight>
                  <a:srgbClr val="800080"/>
                </a:highlight>
              </a:rPr>
              <a:t>OAM Prime feature</a:t>
            </a:r>
            <a:endParaRPr lang="zh-CN" altLang="en-US" dirty="0">
              <a:solidFill>
                <a:schemeClr val="bg1"/>
              </a:solidFill>
              <a:highlight>
                <a:srgbClr val="800080"/>
              </a:highlight>
            </a:endParaRPr>
          </a:p>
        </p:txBody>
      </p:sp>
    </p:spTree>
    <p:extLst>
      <p:ext uri="{BB962C8B-B14F-4D97-AF65-F5344CB8AC3E}">
        <p14:creationId xmlns:p14="http://schemas.microsoft.com/office/powerpoint/2010/main" val="1584103546"/>
      </p:ext>
    </p:extLst>
  </p:cSld>
  <p:clrMapOvr>
    <a:masterClrMapping/>
  </p:clrMapOvr>
  <p:transition spd="slow"/>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96221DFE-BF72-4AC7-BB51-3BFEB65732D9}"/>
              </a:ext>
            </a:extLst>
          </p:cNvPr>
          <p:cNvSpPr>
            <a:spLocks noGrp="1"/>
          </p:cNvSpPr>
          <p:nvPr>
            <p:ph type="title"/>
          </p:nvPr>
        </p:nvSpPr>
        <p:spPr/>
        <p:txBody>
          <a:bodyPr/>
          <a:lstStyle/>
          <a:p>
            <a:r>
              <a:rPr lang="en-GB" altLang="en-US" sz="3200" b="1" dirty="0"/>
              <a:t>6. CMO: </a:t>
            </a:r>
            <a:r>
              <a:rPr lang="en-US" altLang="en-US" sz="3200" b="1" dirty="0"/>
              <a:t>Study on Cloud Aspects of Management and Orchestration</a:t>
            </a:r>
            <a:endParaRPr lang="en-GB" altLang="en-US" sz="3200" b="1" dirty="0"/>
          </a:p>
        </p:txBody>
      </p:sp>
      <p:sp>
        <p:nvSpPr>
          <p:cNvPr id="4" name="Content Placeholder 7">
            <a:extLst>
              <a:ext uri="{FF2B5EF4-FFF2-40B4-BE49-F238E27FC236}">
                <a16:creationId xmlns:a16="http://schemas.microsoft.com/office/drawing/2014/main" id="{8A759812-87D4-4AB6-81FE-DCDAFD93C018}"/>
              </a:ext>
            </a:extLst>
          </p:cNvPr>
          <p:cNvSpPr txBox="1">
            <a:spLocks/>
          </p:cNvSpPr>
          <p:nvPr/>
        </p:nvSpPr>
        <p:spPr>
          <a:xfrm>
            <a:off x="420612" y="2080800"/>
            <a:ext cx="10953749" cy="4060800"/>
          </a:xfrm>
          <a:prstGeom prst="rect">
            <a:avLst/>
          </a:prstGeom>
          <a:solidFill>
            <a:schemeClr val="bg1"/>
          </a:solidFill>
        </p:spPr>
        <p:txBody>
          <a:bodyPr/>
          <a:lstStyle>
            <a:lvl1pPr marL="341313" indent="-341313" algn="l" rtl="0" eaLnBrk="0" fontAlgn="base" hangingPunct="0">
              <a:spcBef>
                <a:spcPct val="20000"/>
              </a:spcBef>
              <a:spcAft>
                <a:spcPct val="0"/>
              </a:spcAft>
              <a:buBlip>
                <a:blip r:embed="rId2"/>
              </a:buBlip>
              <a:defRPr sz="2800">
                <a:solidFill>
                  <a:schemeClr val="tx1"/>
                </a:solidFill>
                <a:latin typeface="+mn-lt"/>
                <a:ea typeface="MS PGothic" panose="020B0600070205080204" pitchFamily="34" charset="-128"/>
                <a:cs typeface="ＭＳ Ｐゴシック" charset="0"/>
              </a:defRPr>
            </a:lvl1pPr>
            <a:lvl2pPr marL="741363" indent="-284163"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ea typeface="MS PGothic" panose="020B0600070205080204" pitchFamily="34" charset="-128"/>
              </a:defRPr>
            </a:lvl2pPr>
            <a:lvl3pPr marL="11414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5986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4pPr>
            <a:lvl5pPr marL="2055813" indent="-227013" algn="l" rtl="0" eaLnBrk="0" fontAlgn="base" hangingPunct="0">
              <a:spcBef>
                <a:spcPct val="20000"/>
              </a:spcBef>
              <a:spcAft>
                <a:spcPct val="0"/>
              </a:spcAft>
              <a:buFont typeface="Arial" panose="020B0604020202020204" pitchFamily="34" charset="0"/>
              <a:buChar char="»"/>
              <a:defRPr sz="1600">
                <a:solidFill>
                  <a:schemeClr val="tx1"/>
                </a:solidFill>
                <a:latin typeface="+mn-lt"/>
                <a:ea typeface="MS PGothic" panose="020B0600070205080204" pitchFamily="34" charset="-128"/>
              </a:defRPr>
            </a:lvl5pPr>
            <a:lvl6pPr marL="2514314" indent="-228574" algn="l" rtl="0" eaLnBrk="0" fontAlgn="base" hangingPunct="0">
              <a:spcBef>
                <a:spcPct val="20000"/>
              </a:spcBef>
              <a:spcAft>
                <a:spcPct val="0"/>
              </a:spcAft>
              <a:buFont typeface="Arial" charset="0"/>
              <a:buChar char="»"/>
              <a:defRPr sz="1600">
                <a:solidFill>
                  <a:schemeClr val="tx1"/>
                </a:solidFill>
                <a:latin typeface="+mn-lt"/>
              </a:defRPr>
            </a:lvl6pPr>
            <a:lvl7pPr marL="2971462" indent="-228574" algn="l" rtl="0" eaLnBrk="0" fontAlgn="base" hangingPunct="0">
              <a:spcBef>
                <a:spcPct val="20000"/>
              </a:spcBef>
              <a:spcAft>
                <a:spcPct val="0"/>
              </a:spcAft>
              <a:buFont typeface="Arial" charset="0"/>
              <a:buChar char="»"/>
              <a:defRPr sz="1600">
                <a:solidFill>
                  <a:schemeClr val="tx1"/>
                </a:solidFill>
                <a:latin typeface="+mn-lt"/>
              </a:defRPr>
            </a:lvl7pPr>
            <a:lvl8pPr marL="3428610" indent="-228574" algn="l" rtl="0" eaLnBrk="0" fontAlgn="base" hangingPunct="0">
              <a:spcBef>
                <a:spcPct val="20000"/>
              </a:spcBef>
              <a:spcAft>
                <a:spcPct val="0"/>
              </a:spcAft>
              <a:buFont typeface="Arial" charset="0"/>
              <a:buChar char="»"/>
              <a:defRPr sz="1600">
                <a:solidFill>
                  <a:schemeClr val="tx1"/>
                </a:solidFill>
                <a:latin typeface="+mn-lt"/>
              </a:defRPr>
            </a:lvl8pPr>
            <a:lvl9pPr marL="3885758" indent="-228574" algn="l" rtl="0" eaLnBrk="0" fontAlgn="base" hangingPunct="0">
              <a:spcBef>
                <a:spcPct val="20000"/>
              </a:spcBef>
              <a:spcAft>
                <a:spcPct val="0"/>
              </a:spcAft>
              <a:buFont typeface="Arial" charset="0"/>
              <a:buChar char="»"/>
              <a:defRPr sz="1600">
                <a:solidFill>
                  <a:schemeClr val="tx1"/>
                </a:solidFill>
                <a:latin typeface="+mn-lt"/>
              </a:defRPr>
            </a:lvl9pPr>
          </a:lstStyle>
          <a:p>
            <a:pPr>
              <a:spcBef>
                <a:spcPts val="0"/>
              </a:spcBef>
              <a:spcAft>
                <a:spcPts val="0"/>
              </a:spcAft>
              <a:defRPr/>
            </a:pPr>
            <a:r>
              <a:rPr lang="de-DE" altLang="de-DE" sz="1800" kern="0" dirty="0"/>
              <a:t>Progress since SA#104:</a:t>
            </a:r>
          </a:p>
          <a:p>
            <a:pPr marL="457200" lvl="1" indent="0">
              <a:spcBef>
                <a:spcPts val="0"/>
              </a:spcBef>
              <a:spcAft>
                <a:spcPts val="0"/>
              </a:spcAft>
              <a:buNone/>
              <a:defRPr/>
            </a:pPr>
            <a:r>
              <a:rPr lang="en-US" altLang="zh-CN" sz="1200" kern="0" dirty="0"/>
              <a:t>The following topics </a:t>
            </a:r>
            <a:r>
              <a:rPr lang="en-US" altLang="zh-CN" sz="1200" dirty="0"/>
              <a:t>were approved:</a:t>
            </a:r>
            <a:endParaRPr lang="en-US" altLang="zh-CN" sz="1200" kern="0" dirty="0"/>
          </a:p>
          <a:p>
            <a:pPr lvl="1">
              <a:spcBef>
                <a:spcPts val="0"/>
              </a:spcBef>
              <a:spcAft>
                <a:spcPts val="0"/>
              </a:spcAft>
              <a:defRPr/>
            </a:pPr>
            <a:r>
              <a:rPr lang="en-US" altLang="zh-CN" sz="1200" kern="0" dirty="0"/>
              <a:t>progress on the terminology and background related cloud-native principles.</a:t>
            </a:r>
          </a:p>
          <a:p>
            <a:pPr lvl="1">
              <a:spcBef>
                <a:spcPts val="0"/>
              </a:spcBef>
              <a:spcAft>
                <a:spcPts val="0"/>
              </a:spcAft>
              <a:defRPr/>
            </a:pPr>
            <a:r>
              <a:rPr lang="en-US" altLang="zh-CN" sz="1200" kern="0" dirty="0"/>
              <a:t>Analytics to support cloud native VNF management in terms of configuration, upgrade, traffic and policy, and the related use cases and solutions are approved.</a:t>
            </a:r>
          </a:p>
          <a:p>
            <a:pPr lvl="1">
              <a:spcBef>
                <a:spcPts val="0"/>
              </a:spcBef>
              <a:spcAft>
                <a:spcPts val="0"/>
              </a:spcAft>
              <a:defRPr/>
            </a:pPr>
            <a:r>
              <a:rPr lang="en-US" altLang="zh-CN" sz="1200" kern="0" dirty="0"/>
              <a:t>Analytics to support NF deployment management in terms of LCM, data streaming, and scaling, and the related use cases and solutions are approved. </a:t>
            </a:r>
            <a:r>
              <a:rPr lang="en-US" altLang="zh-CN" sz="1600" kern="0" dirty="0"/>
              <a:t> </a:t>
            </a:r>
          </a:p>
          <a:p>
            <a:pPr marL="341313" lvl="1" indent="-341313">
              <a:spcBef>
                <a:spcPts val="0"/>
              </a:spcBef>
              <a:spcAft>
                <a:spcPts val="0"/>
              </a:spcAft>
              <a:buBlip>
                <a:blip r:embed="rId2"/>
              </a:buBlip>
              <a:defRPr/>
            </a:pPr>
            <a:endParaRPr lang="en-US" sz="1800" kern="0" dirty="0"/>
          </a:p>
          <a:p>
            <a:pPr marL="341313" lvl="1" indent="-341313">
              <a:spcBef>
                <a:spcPts val="0"/>
              </a:spcBef>
              <a:spcAft>
                <a:spcPts val="0"/>
              </a:spcAft>
              <a:buBlip>
                <a:blip r:embed="rId2"/>
              </a:buBlip>
              <a:defRPr/>
            </a:pPr>
            <a:r>
              <a:rPr lang="en-US" sz="1800" kern="0" dirty="0"/>
              <a:t>Impacts and dependencies on other WGs:</a:t>
            </a:r>
            <a:endParaRPr lang="de-DE" sz="1800" kern="0" dirty="0"/>
          </a:p>
          <a:p>
            <a:pPr lvl="1">
              <a:spcBef>
                <a:spcPts val="0"/>
              </a:spcBef>
              <a:spcAft>
                <a:spcPts val="0"/>
              </a:spcAft>
              <a:defRPr/>
            </a:pPr>
            <a:endParaRPr lang="en-US" sz="1200" kern="0" dirty="0"/>
          </a:p>
          <a:p>
            <a:pPr lvl="1">
              <a:spcBef>
                <a:spcPts val="0"/>
              </a:spcBef>
              <a:spcAft>
                <a:spcPts val="0"/>
              </a:spcAft>
              <a:defRPr/>
            </a:pPr>
            <a:r>
              <a:rPr lang="en-US" sz="1200" kern="0" dirty="0"/>
              <a:t>None</a:t>
            </a:r>
            <a:endParaRPr lang="de-DE" sz="1200" kern="0" dirty="0"/>
          </a:p>
          <a:p>
            <a:pPr marL="457200" lvl="1" indent="0">
              <a:spcBef>
                <a:spcPts val="0"/>
              </a:spcBef>
              <a:spcAft>
                <a:spcPts val="0"/>
              </a:spcAft>
              <a:buNone/>
              <a:defRPr/>
            </a:pPr>
            <a:endParaRPr lang="de-DE" sz="1200" kern="0" dirty="0"/>
          </a:p>
          <a:p>
            <a:pPr>
              <a:spcBef>
                <a:spcPts val="0"/>
              </a:spcBef>
              <a:spcAft>
                <a:spcPts val="0"/>
              </a:spcAft>
              <a:defRPr/>
            </a:pPr>
            <a:r>
              <a:rPr lang="de-DE" sz="1800" kern="0" dirty="0"/>
              <a:t>Next steps:</a:t>
            </a:r>
          </a:p>
          <a:p>
            <a:pPr lvl="1">
              <a:defRPr/>
            </a:pPr>
            <a:r>
              <a:rPr lang="en-US" altLang="zh-CN" sz="1200" dirty="0"/>
              <a:t>Add all the missing evaluation of solutions and conclusions, make progress on WT-3 and so on.</a:t>
            </a:r>
          </a:p>
          <a:p>
            <a:pPr lvl="1">
              <a:defRPr/>
            </a:pPr>
            <a:r>
              <a:rPr lang="en-US" altLang="zh-CN" sz="1200" dirty="0"/>
              <a:t>Send the TR 28.869 for approval.</a:t>
            </a:r>
            <a:endParaRPr lang="en-US" sz="1200" kern="0" dirty="0"/>
          </a:p>
        </p:txBody>
      </p:sp>
      <p:graphicFrame>
        <p:nvGraphicFramePr>
          <p:cNvPr id="5" name="Table 4">
            <a:extLst>
              <a:ext uri="{FF2B5EF4-FFF2-40B4-BE49-F238E27FC236}">
                <a16:creationId xmlns:a16="http://schemas.microsoft.com/office/drawing/2014/main" id="{7A68B1DF-7499-467E-9AB1-C9EAA9992FED}"/>
              </a:ext>
            </a:extLst>
          </p:cNvPr>
          <p:cNvGraphicFramePr>
            <a:graphicFrameLocks noGrp="1"/>
          </p:cNvGraphicFramePr>
          <p:nvPr>
            <p:extLst>
              <p:ext uri="{D42A27DB-BD31-4B8C-83A1-F6EECF244321}">
                <p14:modId xmlns:p14="http://schemas.microsoft.com/office/powerpoint/2010/main" val="3516769550"/>
              </p:ext>
            </p:extLst>
          </p:nvPr>
        </p:nvGraphicFramePr>
        <p:xfrm>
          <a:off x="420612" y="1431600"/>
          <a:ext cx="10907183" cy="496737"/>
        </p:xfrm>
        <a:graphic>
          <a:graphicData uri="http://schemas.openxmlformats.org/drawingml/2006/table">
            <a:tbl>
              <a:tblPr firstRow="1" firstCol="1" bandRow="1">
                <a:tableStyleId>{F5AB1C69-6EDB-4FF4-983F-18BD219EF322}</a:tableStyleId>
              </a:tblPr>
              <a:tblGrid>
                <a:gridCol w="650979">
                  <a:extLst>
                    <a:ext uri="{9D8B030D-6E8A-4147-A177-3AD203B41FA5}">
                      <a16:colId xmlns:a16="http://schemas.microsoft.com/office/drawing/2014/main" val="20000"/>
                    </a:ext>
                  </a:extLst>
                </a:gridCol>
                <a:gridCol w="3769829">
                  <a:extLst>
                    <a:ext uri="{9D8B030D-6E8A-4147-A177-3AD203B41FA5}">
                      <a16:colId xmlns:a16="http://schemas.microsoft.com/office/drawing/2014/main" val="20001"/>
                    </a:ext>
                  </a:extLst>
                </a:gridCol>
                <a:gridCol w="987879">
                  <a:extLst>
                    <a:ext uri="{9D8B030D-6E8A-4147-A177-3AD203B41FA5}">
                      <a16:colId xmlns:a16="http://schemas.microsoft.com/office/drawing/2014/main" val="20002"/>
                    </a:ext>
                  </a:extLst>
                </a:gridCol>
                <a:gridCol w="1608364">
                  <a:extLst>
                    <a:ext uri="{9D8B030D-6E8A-4147-A177-3AD203B41FA5}">
                      <a16:colId xmlns:a16="http://schemas.microsoft.com/office/drawing/2014/main" val="20003"/>
                    </a:ext>
                  </a:extLst>
                </a:gridCol>
                <a:gridCol w="644979">
                  <a:extLst>
                    <a:ext uri="{9D8B030D-6E8A-4147-A177-3AD203B41FA5}">
                      <a16:colId xmlns:a16="http://schemas.microsoft.com/office/drawing/2014/main" val="20004"/>
                    </a:ext>
                  </a:extLst>
                </a:gridCol>
                <a:gridCol w="718457">
                  <a:extLst>
                    <a:ext uri="{9D8B030D-6E8A-4147-A177-3AD203B41FA5}">
                      <a16:colId xmlns:a16="http://schemas.microsoft.com/office/drawing/2014/main" val="20005"/>
                    </a:ext>
                  </a:extLst>
                </a:gridCol>
                <a:gridCol w="742950">
                  <a:extLst>
                    <a:ext uri="{9D8B030D-6E8A-4147-A177-3AD203B41FA5}">
                      <a16:colId xmlns:a16="http://schemas.microsoft.com/office/drawing/2014/main" val="20006"/>
                    </a:ext>
                  </a:extLst>
                </a:gridCol>
                <a:gridCol w="1783746">
                  <a:extLst>
                    <a:ext uri="{9D8B030D-6E8A-4147-A177-3AD203B41FA5}">
                      <a16:colId xmlns:a16="http://schemas.microsoft.com/office/drawing/2014/main" val="20007"/>
                    </a:ext>
                  </a:extLst>
                </a:gridCol>
              </a:tblGrid>
              <a:tr h="277594">
                <a:tc>
                  <a:txBody>
                    <a:bodyPr/>
                    <a:lstStyle/>
                    <a:p>
                      <a:pPr algn="ctr">
                        <a:lnSpc>
                          <a:spcPct val="107000"/>
                        </a:lnSpc>
                        <a:spcAft>
                          <a:spcPts val="800"/>
                        </a:spcAft>
                      </a:pPr>
                      <a:r>
                        <a:rPr lang="en-GB" sz="1400" dirty="0"/>
                        <a:t>UID</a:t>
                      </a:r>
                    </a:p>
                  </a:txBody>
                  <a:tcPr marL="48004" marR="48004" marT="0" marB="0" anchor="ctr"/>
                </a:tc>
                <a:tc>
                  <a:txBody>
                    <a:bodyPr/>
                    <a:lstStyle/>
                    <a:p>
                      <a:pPr algn="ctr">
                        <a:lnSpc>
                          <a:spcPct val="107000"/>
                        </a:lnSpc>
                        <a:spcAft>
                          <a:spcPts val="800"/>
                        </a:spcAft>
                      </a:pPr>
                      <a:r>
                        <a:rPr lang="en-GB" sz="1400" dirty="0"/>
                        <a:t>Name</a:t>
                      </a:r>
                    </a:p>
                  </a:txBody>
                  <a:tcPr marL="48004" marR="48004" marT="0" marB="0" anchor="ctr"/>
                </a:tc>
                <a:tc>
                  <a:txBody>
                    <a:bodyPr/>
                    <a:lstStyle/>
                    <a:p>
                      <a:pPr algn="ctr">
                        <a:lnSpc>
                          <a:spcPct val="107000"/>
                        </a:lnSpc>
                        <a:spcAft>
                          <a:spcPts val="800"/>
                        </a:spcAft>
                      </a:pPr>
                      <a:r>
                        <a:rPr lang="en-GB" sz="1400" dirty="0"/>
                        <a:t>Acronym</a:t>
                      </a:r>
                    </a:p>
                  </a:txBody>
                  <a:tcPr marL="48004" marR="48004" marT="0" marB="0" anchor="ctr"/>
                </a:tc>
                <a:tc>
                  <a:txBody>
                    <a:bodyPr/>
                    <a:lstStyle/>
                    <a:p>
                      <a:pPr algn="ctr">
                        <a:lnSpc>
                          <a:spcPct val="107000"/>
                        </a:lnSpc>
                        <a:spcAft>
                          <a:spcPts val="800"/>
                        </a:spcAft>
                      </a:pPr>
                      <a:r>
                        <a:rPr lang="en-GB" sz="1400" dirty="0"/>
                        <a:t>Target </a:t>
                      </a:r>
                      <a:r>
                        <a:rPr lang="en-GB" sz="1000" dirty="0"/>
                        <a:t>(dd/mm/</a:t>
                      </a:r>
                      <a:r>
                        <a:rPr lang="en-GB" sz="1000" dirty="0" err="1"/>
                        <a:t>yyyy</a:t>
                      </a:r>
                      <a:r>
                        <a:rPr lang="en-GB" sz="1000" dirty="0"/>
                        <a:t>)</a:t>
                      </a:r>
                      <a:endParaRPr lang="en-GB" sz="1400" dirty="0"/>
                    </a:p>
                  </a:txBody>
                  <a:tcPr marL="48004" marR="48004" marT="0" marB="0" anchor="ctr"/>
                </a:tc>
                <a:tc>
                  <a:txBody>
                    <a:bodyPr/>
                    <a:lstStyle/>
                    <a:p>
                      <a:pPr algn="ctr">
                        <a:lnSpc>
                          <a:spcPct val="107000"/>
                        </a:lnSpc>
                        <a:spcAft>
                          <a:spcPts val="800"/>
                        </a:spcAft>
                      </a:pPr>
                      <a:r>
                        <a:rPr lang="en-GB" sz="1400" dirty="0"/>
                        <a:t>Old %</a:t>
                      </a:r>
                    </a:p>
                  </a:txBody>
                  <a:tcPr marL="48004" marR="48004" marT="0" marB="0" anchor="ctr"/>
                </a:tc>
                <a:tc>
                  <a:txBody>
                    <a:bodyPr/>
                    <a:lstStyle/>
                    <a:p>
                      <a:pPr algn="ctr">
                        <a:lnSpc>
                          <a:spcPct val="107000"/>
                        </a:lnSpc>
                        <a:spcAft>
                          <a:spcPts val="800"/>
                        </a:spcAft>
                      </a:pPr>
                      <a:r>
                        <a:rPr lang="en-GB" sz="1400" b="1" kern="1200" dirty="0">
                          <a:solidFill>
                            <a:schemeClr val="lt1"/>
                          </a:solidFill>
                          <a:latin typeface="+mn-lt"/>
                          <a:ea typeface="+mn-ea"/>
                          <a:cs typeface="+mn-cs"/>
                        </a:rPr>
                        <a:t>WID</a:t>
                      </a:r>
                      <a:endParaRPr lang="en-GB" sz="1400" dirty="0">
                        <a:solidFill>
                          <a:srgbClr val="FF0000"/>
                        </a:solidFill>
                      </a:endParaRPr>
                    </a:p>
                  </a:txBody>
                  <a:tcPr marL="48004" marR="48004" marT="0" marB="0" anchor="ctr"/>
                </a:tc>
                <a:tc>
                  <a:txBody>
                    <a:bodyPr/>
                    <a:lstStyle/>
                    <a:p>
                      <a:pPr algn="ctr">
                        <a:lnSpc>
                          <a:spcPct val="107000"/>
                        </a:lnSpc>
                        <a:spcAft>
                          <a:spcPts val="800"/>
                        </a:spcAft>
                      </a:pPr>
                      <a:r>
                        <a:rPr lang="en-GB" sz="1400" dirty="0">
                          <a:solidFill>
                            <a:srgbClr val="FF0000"/>
                          </a:solidFill>
                        </a:rPr>
                        <a:t>New %</a:t>
                      </a:r>
                      <a:endParaRPr lang="en-GB" sz="1400" b="1" kern="1200" dirty="0">
                        <a:solidFill>
                          <a:schemeClr val="lt1"/>
                        </a:solidFill>
                        <a:latin typeface="+mn-lt"/>
                        <a:ea typeface="+mn-ea"/>
                        <a:cs typeface="+mn-cs"/>
                      </a:endParaRPr>
                    </a:p>
                  </a:txBody>
                  <a:tcPr marL="48004" marR="48004" marT="0" marB="0" anchor="ctr"/>
                </a:tc>
                <a:tc>
                  <a:txBody>
                    <a:bodyPr/>
                    <a:lstStyle/>
                    <a:p>
                      <a:pPr algn="ctr">
                        <a:lnSpc>
                          <a:spcPct val="107000"/>
                        </a:lnSpc>
                        <a:spcAft>
                          <a:spcPts val="800"/>
                        </a:spcAft>
                      </a:pPr>
                      <a:r>
                        <a:rPr lang="en-GB" sz="1400" dirty="0">
                          <a:solidFill>
                            <a:srgbClr val="FF0000"/>
                          </a:solidFill>
                        </a:rPr>
                        <a:t>Change or comment</a:t>
                      </a:r>
                    </a:p>
                  </a:txBody>
                  <a:tcPr marL="48004" marR="48004" marT="0" marB="0" anchor="ctr"/>
                </a:tc>
                <a:extLst>
                  <a:ext uri="{0D108BD9-81ED-4DB2-BD59-A6C34878D82A}">
                    <a16:rowId xmlns:a16="http://schemas.microsoft.com/office/drawing/2014/main" val="10000"/>
                  </a:ext>
                </a:extLst>
              </a:tr>
              <a:tr h="219143">
                <a:tc>
                  <a:txBody>
                    <a:bodyPr/>
                    <a:lstStyle/>
                    <a:p>
                      <a:pPr algn="r" fontAlgn="b"/>
                      <a:r>
                        <a:rPr lang="en-US" altLang="zh-CN" sz="1100" b="0" i="0" u="none" strike="noStrike">
                          <a:solidFill>
                            <a:srgbClr val="000000"/>
                          </a:solidFill>
                          <a:effectLst/>
                          <a:latin typeface="+mn-lt"/>
                          <a:ea typeface="等线" panose="02010600030101010101" pitchFamily="2" charset="-122"/>
                          <a:cs typeface="Arial" panose="020B0604020202020204" pitchFamily="34" charset="0"/>
                        </a:rPr>
                        <a:t>1020010</a:t>
                      </a:r>
                    </a:p>
                  </a:txBody>
                  <a:tcPr marL="7620" marR="7620" marT="7620" marB="0" anchor="b"/>
                </a:tc>
                <a:tc>
                  <a:txBody>
                    <a:bodyPr/>
                    <a:lstStyle/>
                    <a:p>
                      <a:pPr algn="l" fontAlgn="b"/>
                      <a:r>
                        <a:rPr lang="en-US" sz="1100" b="0" i="0" u="none" strike="noStrike">
                          <a:solidFill>
                            <a:srgbClr val="000000"/>
                          </a:solidFill>
                          <a:effectLst/>
                          <a:latin typeface="+mn-lt"/>
                          <a:ea typeface="等线" panose="02010600030101010101" pitchFamily="2" charset="-122"/>
                          <a:cs typeface="Arial" panose="020B0604020202020204" pitchFamily="34" charset="0"/>
                        </a:rPr>
                        <a:t>Study on Cloud Aspects of Management and Orchestration </a:t>
                      </a:r>
                    </a:p>
                  </a:txBody>
                  <a:tcPr marL="7620" marR="7620" marT="7620" marB="0" anchor="b"/>
                </a:tc>
                <a:tc>
                  <a:txBody>
                    <a:bodyPr/>
                    <a:lstStyle/>
                    <a:p>
                      <a:pPr algn="l" fontAlgn="b"/>
                      <a:r>
                        <a:rPr lang="en-US" sz="1100" b="0" i="0" u="none" strike="noStrike">
                          <a:solidFill>
                            <a:srgbClr val="000000"/>
                          </a:solidFill>
                          <a:effectLst/>
                          <a:latin typeface="+mn-lt"/>
                          <a:ea typeface="等线" panose="02010600030101010101" pitchFamily="2" charset="-122"/>
                          <a:cs typeface="Arial" panose="020B0604020202020204" pitchFamily="34" charset="0"/>
                        </a:rPr>
                        <a:t>FS_Cloud_OAM</a:t>
                      </a:r>
                    </a:p>
                  </a:txBody>
                  <a:tcPr marL="7620" marR="7620" marT="7620" marB="0" anchor="b"/>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a:ln>
                            <a:noFill/>
                          </a:ln>
                          <a:solidFill>
                            <a:srgbClr val="0000FF"/>
                          </a:solidFill>
                          <a:effectLst/>
                          <a:uLnTx/>
                          <a:uFillTx/>
                          <a:latin typeface="+mn-lt"/>
                          <a:ea typeface="等线" panose="02010600030101010101" pitchFamily="2" charset="-122"/>
                          <a:cs typeface="+mn-cs"/>
                        </a:rPr>
                        <a:t>12/12/2024</a:t>
                      </a:r>
                      <a:endParaRPr kumimoji="0" lang="en-US" altLang="zh-CN" sz="1100" b="0" i="0" u="none" strike="noStrike" kern="1200" cap="none" spc="0" normalizeH="0" baseline="0" noProof="0" dirty="0">
                        <a:ln>
                          <a:noFill/>
                        </a:ln>
                        <a:solidFill>
                          <a:srgbClr val="0000FF"/>
                        </a:solidFill>
                        <a:effectLst/>
                        <a:uLnTx/>
                        <a:uFillTx/>
                        <a:latin typeface="+mn-lt"/>
                        <a:ea typeface="等线" panose="02010600030101010101" pitchFamily="2" charset="-122"/>
                        <a:cs typeface="+mn-cs"/>
                      </a:endParaRPr>
                    </a:p>
                  </a:txBody>
                  <a:tcPr marL="7620" marR="7620" marT="7620" marB="0"/>
                </a:tc>
                <a:tc>
                  <a:txBody>
                    <a:bodyPr/>
                    <a:lstStyle/>
                    <a:p>
                      <a:pPr algn="l" fontAlgn="t"/>
                      <a:r>
                        <a:rPr lang="en-US" altLang="zh-CN" sz="1100" b="0" i="0" u="none" strike="noStrike">
                          <a:solidFill>
                            <a:srgbClr val="000000"/>
                          </a:solidFill>
                          <a:effectLst/>
                          <a:latin typeface="+mn-lt"/>
                          <a:ea typeface="等线" panose="02010600030101010101" pitchFamily="2" charset="-122"/>
                        </a:rPr>
                        <a:t>40%</a:t>
                      </a:r>
                    </a:p>
                  </a:txBody>
                  <a:tcPr marL="7620" marR="7620" marT="7620" marB="0"/>
                </a:tc>
                <a:tc>
                  <a:txBody>
                    <a:bodyPr/>
                    <a:lstStyle/>
                    <a:p>
                      <a:pPr algn="l" fontAlgn="t"/>
                      <a:r>
                        <a:rPr lang="en-US" sz="1100" b="0" i="0" u="sng" strike="noStrike">
                          <a:solidFill>
                            <a:srgbClr val="0563C1"/>
                          </a:solidFill>
                          <a:effectLst/>
                          <a:latin typeface="+mn-lt"/>
                          <a:ea typeface="等线" panose="02010600030101010101" pitchFamily="2" charset="-122"/>
                          <a:hlinkClick r:id="rId3"/>
                        </a:rPr>
                        <a:t>SP-231781</a:t>
                      </a:r>
                      <a:endParaRPr lang="en-US" sz="1100" b="0" i="0" u="sng" strike="noStrike">
                        <a:solidFill>
                          <a:srgbClr val="0563C1"/>
                        </a:solidFill>
                        <a:effectLst/>
                        <a:latin typeface="+mn-lt"/>
                        <a:ea typeface="等线" panose="02010600030101010101" pitchFamily="2" charset="-122"/>
                      </a:endParaRPr>
                    </a:p>
                  </a:txBody>
                  <a:tcPr marL="7620" marR="7620" marT="7620" marB="0"/>
                </a:tc>
                <a:tc>
                  <a:txBody>
                    <a:bodyPr/>
                    <a:lstStyle/>
                    <a:p>
                      <a:pPr algn="r" fontAlgn="b"/>
                      <a:r>
                        <a:rPr lang="en-US" altLang="zh-CN" sz="1100" b="0" i="0" u="none" strike="noStrike" dirty="0">
                          <a:solidFill>
                            <a:srgbClr val="00B050"/>
                          </a:solidFill>
                          <a:effectLst/>
                          <a:latin typeface="+mn-lt"/>
                          <a:ea typeface="等线" panose="02010600030101010101" pitchFamily="2" charset="-122"/>
                          <a:cs typeface="Arial" panose="020B0604020202020204" pitchFamily="34" charset="0"/>
                        </a:rPr>
                        <a:t>80%</a:t>
                      </a:r>
                    </a:p>
                  </a:txBody>
                  <a:tcPr marL="7620" marR="7620" marT="7620" marB="0" anchor="b"/>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altLang="zh-CN" sz="1100" b="0" i="0" u="none" strike="noStrike" kern="1200" dirty="0">
                          <a:solidFill>
                            <a:schemeClr val="tx1"/>
                          </a:solidFill>
                          <a:effectLst/>
                          <a:highlight>
                            <a:srgbClr val="00FFFF"/>
                          </a:highlight>
                          <a:latin typeface="+mn-lt"/>
                          <a:ea typeface="等线" panose="02010600030101010101" pitchFamily="2" charset="-122"/>
                          <a:cs typeface="+mn-cs"/>
                        </a:rPr>
                        <a:t>Target: 9/9/2024-&gt;12/12/2024</a:t>
                      </a:r>
                    </a:p>
                  </a:txBody>
                  <a:tcPr marL="4294" marR="4294" marT="4294" marB="0"/>
                </a:tc>
                <a:extLst>
                  <a:ext uri="{0D108BD9-81ED-4DB2-BD59-A6C34878D82A}">
                    <a16:rowId xmlns:a16="http://schemas.microsoft.com/office/drawing/2014/main" val="10001"/>
                  </a:ext>
                </a:extLst>
              </a:tr>
            </a:tbl>
          </a:graphicData>
        </a:graphic>
      </p:graphicFrame>
      <p:sp>
        <p:nvSpPr>
          <p:cNvPr id="6" name="矩形 5">
            <a:extLst>
              <a:ext uri="{FF2B5EF4-FFF2-40B4-BE49-F238E27FC236}">
                <a16:creationId xmlns:a16="http://schemas.microsoft.com/office/drawing/2014/main" id="{258CB148-EB78-4F52-B4DA-88CC8C58B74F}"/>
              </a:ext>
            </a:extLst>
          </p:cNvPr>
          <p:cNvSpPr/>
          <p:nvPr/>
        </p:nvSpPr>
        <p:spPr>
          <a:xfrm>
            <a:off x="8684704" y="0"/>
            <a:ext cx="1614545" cy="292388"/>
          </a:xfrm>
          <a:prstGeom prst="rect">
            <a:avLst/>
          </a:prstGeom>
        </p:spPr>
        <p:txBody>
          <a:bodyPr wrap="none">
            <a:spAutoFit/>
          </a:bodyPr>
          <a:lstStyle/>
          <a:p>
            <a:r>
              <a:rPr lang="en-US" altLang="zh-CN" dirty="0">
                <a:solidFill>
                  <a:schemeClr val="bg1"/>
                </a:solidFill>
                <a:highlight>
                  <a:srgbClr val="800080"/>
                </a:highlight>
              </a:rPr>
              <a:t>OAM Prime feature</a:t>
            </a:r>
            <a:endParaRPr lang="zh-CN" altLang="en-US" dirty="0">
              <a:solidFill>
                <a:schemeClr val="bg1"/>
              </a:solidFill>
              <a:highlight>
                <a:srgbClr val="800080"/>
              </a:highlight>
            </a:endParaRPr>
          </a:p>
        </p:txBody>
      </p:sp>
    </p:spTree>
    <p:extLst>
      <p:ext uri="{BB962C8B-B14F-4D97-AF65-F5344CB8AC3E}">
        <p14:creationId xmlns:p14="http://schemas.microsoft.com/office/powerpoint/2010/main" val="560211228"/>
      </p:ext>
    </p:extLst>
  </p:cSld>
  <p:clrMapOvr>
    <a:masterClrMapping/>
  </p:clrMapOvr>
  <p:transition spd="slow"/>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96221DFE-BF72-4AC7-BB51-3BFEB65732D9}"/>
              </a:ext>
            </a:extLst>
          </p:cNvPr>
          <p:cNvSpPr>
            <a:spLocks noGrp="1"/>
          </p:cNvSpPr>
          <p:nvPr>
            <p:ph type="title"/>
          </p:nvPr>
        </p:nvSpPr>
        <p:spPr/>
        <p:txBody>
          <a:bodyPr/>
          <a:lstStyle/>
          <a:p>
            <a:r>
              <a:rPr lang="en-GB" altLang="en-US" sz="3200" b="1" dirty="0"/>
              <a:t>7. MSEC: </a:t>
            </a:r>
            <a:r>
              <a:rPr lang="en-US" altLang="en-US" sz="3200" b="1" dirty="0"/>
              <a:t>Study on Enablers for Security Monitoring </a:t>
            </a:r>
            <a:endParaRPr lang="en-GB" altLang="en-US" sz="3200" b="1" dirty="0"/>
          </a:p>
        </p:txBody>
      </p:sp>
      <p:sp>
        <p:nvSpPr>
          <p:cNvPr id="4" name="Content Placeholder 7">
            <a:extLst>
              <a:ext uri="{FF2B5EF4-FFF2-40B4-BE49-F238E27FC236}">
                <a16:creationId xmlns:a16="http://schemas.microsoft.com/office/drawing/2014/main" id="{8A759812-87D4-4AB6-81FE-DCDAFD93C018}"/>
              </a:ext>
            </a:extLst>
          </p:cNvPr>
          <p:cNvSpPr txBox="1">
            <a:spLocks/>
          </p:cNvSpPr>
          <p:nvPr/>
        </p:nvSpPr>
        <p:spPr>
          <a:xfrm>
            <a:off x="420612" y="2080800"/>
            <a:ext cx="10953749" cy="4060800"/>
          </a:xfrm>
          <a:prstGeom prst="rect">
            <a:avLst/>
          </a:prstGeom>
          <a:solidFill>
            <a:schemeClr val="bg1"/>
          </a:solidFill>
        </p:spPr>
        <p:txBody>
          <a:bodyPr/>
          <a:lstStyle>
            <a:lvl1pPr marL="341313" indent="-341313" algn="l" rtl="0" eaLnBrk="0" fontAlgn="base" hangingPunct="0">
              <a:spcBef>
                <a:spcPct val="20000"/>
              </a:spcBef>
              <a:spcAft>
                <a:spcPct val="0"/>
              </a:spcAft>
              <a:buBlip>
                <a:blip r:embed="rId2"/>
              </a:buBlip>
              <a:defRPr sz="2800">
                <a:solidFill>
                  <a:schemeClr val="tx1"/>
                </a:solidFill>
                <a:latin typeface="+mn-lt"/>
                <a:ea typeface="MS PGothic" panose="020B0600070205080204" pitchFamily="34" charset="-128"/>
                <a:cs typeface="ＭＳ Ｐゴシック" charset="0"/>
              </a:defRPr>
            </a:lvl1pPr>
            <a:lvl2pPr marL="741363" indent="-284163"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ea typeface="MS PGothic" panose="020B0600070205080204" pitchFamily="34" charset="-128"/>
              </a:defRPr>
            </a:lvl2pPr>
            <a:lvl3pPr marL="11414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5986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4pPr>
            <a:lvl5pPr marL="2055813" indent="-227013" algn="l" rtl="0" eaLnBrk="0" fontAlgn="base" hangingPunct="0">
              <a:spcBef>
                <a:spcPct val="20000"/>
              </a:spcBef>
              <a:spcAft>
                <a:spcPct val="0"/>
              </a:spcAft>
              <a:buFont typeface="Arial" panose="020B0604020202020204" pitchFamily="34" charset="0"/>
              <a:buChar char="»"/>
              <a:defRPr sz="1600">
                <a:solidFill>
                  <a:schemeClr val="tx1"/>
                </a:solidFill>
                <a:latin typeface="+mn-lt"/>
                <a:ea typeface="MS PGothic" panose="020B0600070205080204" pitchFamily="34" charset="-128"/>
              </a:defRPr>
            </a:lvl5pPr>
            <a:lvl6pPr marL="2514314" indent="-228574" algn="l" rtl="0" eaLnBrk="0" fontAlgn="base" hangingPunct="0">
              <a:spcBef>
                <a:spcPct val="20000"/>
              </a:spcBef>
              <a:spcAft>
                <a:spcPct val="0"/>
              </a:spcAft>
              <a:buFont typeface="Arial" charset="0"/>
              <a:buChar char="»"/>
              <a:defRPr sz="1600">
                <a:solidFill>
                  <a:schemeClr val="tx1"/>
                </a:solidFill>
                <a:latin typeface="+mn-lt"/>
              </a:defRPr>
            </a:lvl6pPr>
            <a:lvl7pPr marL="2971462" indent="-228574" algn="l" rtl="0" eaLnBrk="0" fontAlgn="base" hangingPunct="0">
              <a:spcBef>
                <a:spcPct val="20000"/>
              </a:spcBef>
              <a:spcAft>
                <a:spcPct val="0"/>
              </a:spcAft>
              <a:buFont typeface="Arial" charset="0"/>
              <a:buChar char="»"/>
              <a:defRPr sz="1600">
                <a:solidFill>
                  <a:schemeClr val="tx1"/>
                </a:solidFill>
                <a:latin typeface="+mn-lt"/>
              </a:defRPr>
            </a:lvl7pPr>
            <a:lvl8pPr marL="3428610" indent="-228574" algn="l" rtl="0" eaLnBrk="0" fontAlgn="base" hangingPunct="0">
              <a:spcBef>
                <a:spcPct val="20000"/>
              </a:spcBef>
              <a:spcAft>
                <a:spcPct val="0"/>
              </a:spcAft>
              <a:buFont typeface="Arial" charset="0"/>
              <a:buChar char="»"/>
              <a:defRPr sz="1600">
                <a:solidFill>
                  <a:schemeClr val="tx1"/>
                </a:solidFill>
                <a:latin typeface="+mn-lt"/>
              </a:defRPr>
            </a:lvl8pPr>
            <a:lvl9pPr marL="3885758" indent="-228574" algn="l" rtl="0" eaLnBrk="0" fontAlgn="base" hangingPunct="0">
              <a:spcBef>
                <a:spcPct val="20000"/>
              </a:spcBef>
              <a:spcAft>
                <a:spcPct val="0"/>
              </a:spcAft>
              <a:buFont typeface="Arial" charset="0"/>
              <a:buChar char="»"/>
              <a:defRPr sz="1600">
                <a:solidFill>
                  <a:schemeClr val="tx1"/>
                </a:solidFill>
                <a:latin typeface="+mn-lt"/>
              </a:defRPr>
            </a:lvl9pPr>
          </a:lstStyle>
          <a:p>
            <a:pPr>
              <a:spcBef>
                <a:spcPts val="0"/>
              </a:spcBef>
              <a:spcAft>
                <a:spcPts val="0"/>
              </a:spcAft>
              <a:defRPr/>
            </a:pPr>
            <a:r>
              <a:rPr lang="de-DE" altLang="de-DE" sz="1800" kern="0" dirty="0"/>
              <a:t>Progress since SA#104:</a:t>
            </a:r>
          </a:p>
          <a:p>
            <a:pPr lvl="1">
              <a:spcBef>
                <a:spcPts val="0"/>
              </a:spcBef>
              <a:spcAft>
                <a:spcPts val="0"/>
              </a:spcAft>
              <a:defRPr/>
            </a:pPr>
            <a:r>
              <a:rPr lang="en-US" altLang="zh-CN" sz="1200" kern="0" dirty="0"/>
              <a:t>The key issue on filtering security alarms was analyzed. It was concluded that no updates to existing TS are required. </a:t>
            </a:r>
          </a:p>
          <a:p>
            <a:pPr lvl="1">
              <a:spcBef>
                <a:spcPts val="0"/>
              </a:spcBef>
              <a:spcAft>
                <a:spcPts val="0"/>
              </a:spcAft>
              <a:defRPr/>
            </a:pPr>
            <a:r>
              <a:rPr lang="en-US" altLang="zh-CN" sz="1200" kern="0" dirty="0"/>
              <a:t>The key issue on reporting security alarms was analyzed. It was concluded that no updates to existing TS are required.</a:t>
            </a:r>
          </a:p>
          <a:p>
            <a:pPr lvl="1">
              <a:spcBef>
                <a:spcPts val="0"/>
              </a:spcBef>
              <a:spcAft>
                <a:spcPts val="0"/>
              </a:spcAft>
              <a:defRPr/>
            </a:pPr>
            <a:r>
              <a:rPr lang="en-US" altLang="zh-CN" sz="1200" kern="0" dirty="0"/>
              <a:t>The key issue on retaining inactive security alarms was analyzed. It was concluded to address this topic in Rel-20 in the context of SBMA enhancements.</a:t>
            </a:r>
          </a:p>
          <a:p>
            <a:pPr lvl="1">
              <a:spcBef>
                <a:spcPts val="0"/>
              </a:spcBef>
              <a:spcAft>
                <a:spcPts val="0"/>
              </a:spcAft>
              <a:defRPr/>
            </a:pPr>
            <a:endParaRPr lang="en-US" altLang="zh-CN" sz="1200" kern="0" dirty="0"/>
          </a:p>
          <a:p>
            <a:pPr marL="341313" lvl="1" indent="-341313">
              <a:spcBef>
                <a:spcPts val="0"/>
              </a:spcBef>
              <a:spcAft>
                <a:spcPts val="0"/>
              </a:spcAft>
              <a:buBlip>
                <a:blip r:embed="rId2"/>
              </a:buBlip>
              <a:defRPr/>
            </a:pPr>
            <a:r>
              <a:rPr lang="en-US" sz="1800" kern="0" dirty="0"/>
              <a:t>Impacts and dependencies on other WGs:</a:t>
            </a:r>
            <a:endParaRPr lang="de-DE" sz="1800" kern="0" dirty="0"/>
          </a:p>
          <a:p>
            <a:pPr lvl="1">
              <a:spcBef>
                <a:spcPts val="0"/>
              </a:spcBef>
              <a:spcAft>
                <a:spcPts val="0"/>
              </a:spcAft>
              <a:defRPr/>
            </a:pPr>
            <a:endParaRPr lang="en-US" sz="1200" kern="0" dirty="0"/>
          </a:p>
          <a:p>
            <a:pPr lvl="1">
              <a:spcBef>
                <a:spcPts val="0"/>
              </a:spcBef>
              <a:spcAft>
                <a:spcPts val="0"/>
              </a:spcAft>
              <a:defRPr/>
            </a:pPr>
            <a:r>
              <a:rPr lang="en-US" sz="1200" kern="0" dirty="0"/>
              <a:t>The events/</a:t>
            </a:r>
            <a:r>
              <a:rPr lang="en-US" sz="1200" kern="0" dirty="0" err="1"/>
              <a:t>usecases</a:t>
            </a:r>
            <a:r>
              <a:rPr lang="en-US" sz="1200" kern="0" dirty="0"/>
              <a:t> which can lead to security risks/threats and the related data that needs to be exposed need to be primarily defined by SA3</a:t>
            </a:r>
            <a:endParaRPr lang="de-DE" sz="1200" kern="0" dirty="0"/>
          </a:p>
          <a:p>
            <a:pPr marL="457200" lvl="1" indent="0">
              <a:spcBef>
                <a:spcPts val="0"/>
              </a:spcBef>
              <a:spcAft>
                <a:spcPts val="0"/>
              </a:spcAft>
              <a:buNone/>
              <a:defRPr/>
            </a:pPr>
            <a:endParaRPr lang="de-DE" sz="1200" kern="0" dirty="0"/>
          </a:p>
          <a:p>
            <a:pPr>
              <a:spcBef>
                <a:spcPts val="0"/>
              </a:spcBef>
              <a:spcAft>
                <a:spcPts val="0"/>
              </a:spcAft>
              <a:defRPr/>
            </a:pPr>
            <a:r>
              <a:rPr lang="de-DE" sz="1800" kern="0" dirty="0"/>
              <a:t>Next steps:</a:t>
            </a:r>
          </a:p>
          <a:p>
            <a:pPr lvl="1">
              <a:defRPr/>
            </a:pPr>
            <a:r>
              <a:rPr lang="en-US" altLang="zh-CN" sz="1200" dirty="0"/>
              <a:t>development of technical content of the TR.</a:t>
            </a:r>
            <a:endParaRPr lang="en-US" sz="1200" kern="0" dirty="0"/>
          </a:p>
        </p:txBody>
      </p:sp>
      <p:graphicFrame>
        <p:nvGraphicFramePr>
          <p:cNvPr id="5" name="Table 4">
            <a:extLst>
              <a:ext uri="{FF2B5EF4-FFF2-40B4-BE49-F238E27FC236}">
                <a16:creationId xmlns:a16="http://schemas.microsoft.com/office/drawing/2014/main" id="{7A68B1DF-7499-467E-9AB1-C9EAA9992FED}"/>
              </a:ext>
            </a:extLst>
          </p:cNvPr>
          <p:cNvGraphicFramePr>
            <a:graphicFrameLocks noGrp="1"/>
          </p:cNvGraphicFramePr>
          <p:nvPr>
            <p:extLst>
              <p:ext uri="{D42A27DB-BD31-4B8C-83A1-F6EECF244321}">
                <p14:modId xmlns:p14="http://schemas.microsoft.com/office/powerpoint/2010/main" val="613931018"/>
              </p:ext>
            </p:extLst>
          </p:nvPr>
        </p:nvGraphicFramePr>
        <p:xfrm>
          <a:off x="420612" y="1431600"/>
          <a:ext cx="10907183" cy="496737"/>
        </p:xfrm>
        <a:graphic>
          <a:graphicData uri="http://schemas.openxmlformats.org/drawingml/2006/table">
            <a:tbl>
              <a:tblPr firstRow="1" firstCol="1" bandRow="1">
                <a:tableStyleId>{F5AB1C69-6EDB-4FF4-983F-18BD219EF322}</a:tableStyleId>
              </a:tblPr>
              <a:tblGrid>
                <a:gridCol w="650979">
                  <a:extLst>
                    <a:ext uri="{9D8B030D-6E8A-4147-A177-3AD203B41FA5}">
                      <a16:colId xmlns:a16="http://schemas.microsoft.com/office/drawing/2014/main" val="20000"/>
                    </a:ext>
                  </a:extLst>
                </a:gridCol>
                <a:gridCol w="3769829">
                  <a:extLst>
                    <a:ext uri="{9D8B030D-6E8A-4147-A177-3AD203B41FA5}">
                      <a16:colId xmlns:a16="http://schemas.microsoft.com/office/drawing/2014/main" val="20001"/>
                    </a:ext>
                  </a:extLst>
                </a:gridCol>
                <a:gridCol w="987879">
                  <a:extLst>
                    <a:ext uri="{9D8B030D-6E8A-4147-A177-3AD203B41FA5}">
                      <a16:colId xmlns:a16="http://schemas.microsoft.com/office/drawing/2014/main" val="20002"/>
                    </a:ext>
                  </a:extLst>
                </a:gridCol>
                <a:gridCol w="1608364">
                  <a:extLst>
                    <a:ext uri="{9D8B030D-6E8A-4147-A177-3AD203B41FA5}">
                      <a16:colId xmlns:a16="http://schemas.microsoft.com/office/drawing/2014/main" val="20003"/>
                    </a:ext>
                  </a:extLst>
                </a:gridCol>
                <a:gridCol w="644979">
                  <a:extLst>
                    <a:ext uri="{9D8B030D-6E8A-4147-A177-3AD203B41FA5}">
                      <a16:colId xmlns:a16="http://schemas.microsoft.com/office/drawing/2014/main" val="20004"/>
                    </a:ext>
                  </a:extLst>
                </a:gridCol>
                <a:gridCol w="718457">
                  <a:extLst>
                    <a:ext uri="{9D8B030D-6E8A-4147-A177-3AD203B41FA5}">
                      <a16:colId xmlns:a16="http://schemas.microsoft.com/office/drawing/2014/main" val="20005"/>
                    </a:ext>
                  </a:extLst>
                </a:gridCol>
                <a:gridCol w="742950">
                  <a:extLst>
                    <a:ext uri="{9D8B030D-6E8A-4147-A177-3AD203B41FA5}">
                      <a16:colId xmlns:a16="http://schemas.microsoft.com/office/drawing/2014/main" val="20006"/>
                    </a:ext>
                  </a:extLst>
                </a:gridCol>
                <a:gridCol w="1783746">
                  <a:extLst>
                    <a:ext uri="{9D8B030D-6E8A-4147-A177-3AD203B41FA5}">
                      <a16:colId xmlns:a16="http://schemas.microsoft.com/office/drawing/2014/main" val="20007"/>
                    </a:ext>
                  </a:extLst>
                </a:gridCol>
              </a:tblGrid>
              <a:tr h="277594">
                <a:tc>
                  <a:txBody>
                    <a:bodyPr/>
                    <a:lstStyle/>
                    <a:p>
                      <a:pPr algn="ctr">
                        <a:lnSpc>
                          <a:spcPct val="107000"/>
                        </a:lnSpc>
                        <a:spcAft>
                          <a:spcPts val="800"/>
                        </a:spcAft>
                      </a:pPr>
                      <a:r>
                        <a:rPr lang="en-GB" sz="1400" dirty="0"/>
                        <a:t>UID</a:t>
                      </a:r>
                    </a:p>
                  </a:txBody>
                  <a:tcPr marL="48004" marR="48004" marT="0" marB="0" anchor="ctr"/>
                </a:tc>
                <a:tc>
                  <a:txBody>
                    <a:bodyPr/>
                    <a:lstStyle/>
                    <a:p>
                      <a:pPr algn="ctr">
                        <a:lnSpc>
                          <a:spcPct val="107000"/>
                        </a:lnSpc>
                        <a:spcAft>
                          <a:spcPts val="800"/>
                        </a:spcAft>
                      </a:pPr>
                      <a:r>
                        <a:rPr lang="en-GB" sz="1400" dirty="0"/>
                        <a:t>Name</a:t>
                      </a:r>
                    </a:p>
                  </a:txBody>
                  <a:tcPr marL="48004" marR="48004" marT="0" marB="0" anchor="ctr"/>
                </a:tc>
                <a:tc>
                  <a:txBody>
                    <a:bodyPr/>
                    <a:lstStyle/>
                    <a:p>
                      <a:pPr algn="ctr">
                        <a:lnSpc>
                          <a:spcPct val="107000"/>
                        </a:lnSpc>
                        <a:spcAft>
                          <a:spcPts val="800"/>
                        </a:spcAft>
                      </a:pPr>
                      <a:r>
                        <a:rPr lang="en-GB" sz="1400" dirty="0"/>
                        <a:t>Acronym</a:t>
                      </a:r>
                    </a:p>
                  </a:txBody>
                  <a:tcPr marL="48004" marR="48004" marT="0" marB="0" anchor="ctr"/>
                </a:tc>
                <a:tc>
                  <a:txBody>
                    <a:bodyPr/>
                    <a:lstStyle/>
                    <a:p>
                      <a:pPr algn="ctr">
                        <a:lnSpc>
                          <a:spcPct val="107000"/>
                        </a:lnSpc>
                        <a:spcAft>
                          <a:spcPts val="800"/>
                        </a:spcAft>
                      </a:pPr>
                      <a:r>
                        <a:rPr lang="en-GB" sz="1400" dirty="0"/>
                        <a:t>Target </a:t>
                      </a:r>
                      <a:r>
                        <a:rPr lang="en-GB" sz="1000" dirty="0"/>
                        <a:t>(dd/mm/</a:t>
                      </a:r>
                      <a:r>
                        <a:rPr lang="en-GB" sz="1000" dirty="0" err="1"/>
                        <a:t>yyyy</a:t>
                      </a:r>
                      <a:r>
                        <a:rPr lang="en-GB" sz="1000" dirty="0"/>
                        <a:t>)</a:t>
                      </a:r>
                      <a:endParaRPr lang="en-GB" sz="1400" dirty="0"/>
                    </a:p>
                  </a:txBody>
                  <a:tcPr marL="48004" marR="48004" marT="0" marB="0" anchor="ctr"/>
                </a:tc>
                <a:tc>
                  <a:txBody>
                    <a:bodyPr/>
                    <a:lstStyle/>
                    <a:p>
                      <a:pPr algn="ctr">
                        <a:lnSpc>
                          <a:spcPct val="107000"/>
                        </a:lnSpc>
                        <a:spcAft>
                          <a:spcPts val="800"/>
                        </a:spcAft>
                      </a:pPr>
                      <a:r>
                        <a:rPr lang="en-GB" sz="1400" dirty="0"/>
                        <a:t>Old %</a:t>
                      </a:r>
                    </a:p>
                  </a:txBody>
                  <a:tcPr marL="48004" marR="48004" marT="0" marB="0" anchor="ctr"/>
                </a:tc>
                <a:tc>
                  <a:txBody>
                    <a:bodyPr/>
                    <a:lstStyle/>
                    <a:p>
                      <a:pPr algn="ctr">
                        <a:lnSpc>
                          <a:spcPct val="107000"/>
                        </a:lnSpc>
                        <a:spcAft>
                          <a:spcPts val="800"/>
                        </a:spcAft>
                      </a:pPr>
                      <a:r>
                        <a:rPr lang="en-GB" sz="1400" b="1" kern="1200" dirty="0">
                          <a:solidFill>
                            <a:schemeClr val="lt1"/>
                          </a:solidFill>
                          <a:latin typeface="+mn-lt"/>
                          <a:ea typeface="+mn-ea"/>
                          <a:cs typeface="+mn-cs"/>
                        </a:rPr>
                        <a:t>WID</a:t>
                      </a:r>
                      <a:endParaRPr lang="en-GB" sz="1400" dirty="0">
                        <a:solidFill>
                          <a:srgbClr val="FF0000"/>
                        </a:solidFill>
                      </a:endParaRPr>
                    </a:p>
                  </a:txBody>
                  <a:tcPr marL="48004" marR="48004" marT="0" marB="0" anchor="ctr"/>
                </a:tc>
                <a:tc>
                  <a:txBody>
                    <a:bodyPr/>
                    <a:lstStyle/>
                    <a:p>
                      <a:pPr algn="ctr">
                        <a:lnSpc>
                          <a:spcPct val="107000"/>
                        </a:lnSpc>
                        <a:spcAft>
                          <a:spcPts val="800"/>
                        </a:spcAft>
                      </a:pPr>
                      <a:r>
                        <a:rPr lang="en-GB" sz="1400" dirty="0">
                          <a:solidFill>
                            <a:srgbClr val="FF0000"/>
                          </a:solidFill>
                        </a:rPr>
                        <a:t>New %</a:t>
                      </a:r>
                      <a:endParaRPr lang="en-GB" sz="1400" b="1" kern="1200" dirty="0">
                        <a:solidFill>
                          <a:schemeClr val="lt1"/>
                        </a:solidFill>
                        <a:latin typeface="+mn-lt"/>
                        <a:ea typeface="+mn-ea"/>
                        <a:cs typeface="+mn-cs"/>
                      </a:endParaRPr>
                    </a:p>
                  </a:txBody>
                  <a:tcPr marL="48004" marR="48004" marT="0" marB="0" anchor="ctr"/>
                </a:tc>
                <a:tc>
                  <a:txBody>
                    <a:bodyPr/>
                    <a:lstStyle/>
                    <a:p>
                      <a:pPr algn="ctr">
                        <a:lnSpc>
                          <a:spcPct val="107000"/>
                        </a:lnSpc>
                        <a:spcAft>
                          <a:spcPts val="800"/>
                        </a:spcAft>
                      </a:pPr>
                      <a:r>
                        <a:rPr lang="en-GB" sz="1400" dirty="0">
                          <a:solidFill>
                            <a:srgbClr val="FF0000"/>
                          </a:solidFill>
                        </a:rPr>
                        <a:t>Change or comment</a:t>
                      </a:r>
                    </a:p>
                  </a:txBody>
                  <a:tcPr marL="48004" marR="48004" marT="0" marB="0" anchor="ctr"/>
                </a:tc>
                <a:extLst>
                  <a:ext uri="{0D108BD9-81ED-4DB2-BD59-A6C34878D82A}">
                    <a16:rowId xmlns:a16="http://schemas.microsoft.com/office/drawing/2014/main" val="10000"/>
                  </a:ext>
                </a:extLst>
              </a:tr>
              <a:tr h="219143">
                <a:tc>
                  <a:txBody>
                    <a:bodyPr/>
                    <a:lstStyle/>
                    <a:p>
                      <a:pPr algn="r" fontAlgn="b"/>
                      <a:r>
                        <a:rPr lang="en-US" altLang="zh-CN" sz="1100" b="0" i="0" u="none" strike="noStrike">
                          <a:solidFill>
                            <a:srgbClr val="000000"/>
                          </a:solidFill>
                          <a:effectLst/>
                          <a:latin typeface="+mn-lt"/>
                          <a:ea typeface="等线" panose="02010600030101010101" pitchFamily="2" charset="-122"/>
                          <a:cs typeface="Arial" panose="020B0604020202020204" pitchFamily="34" charset="0"/>
                        </a:rPr>
                        <a:t>1020016</a:t>
                      </a:r>
                    </a:p>
                  </a:txBody>
                  <a:tcPr marL="7620" marR="7620" marT="7620" marB="0" anchor="b"/>
                </a:tc>
                <a:tc>
                  <a:txBody>
                    <a:bodyPr/>
                    <a:lstStyle/>
                    <a:p>
                      <a:pPr algn="l" fontAlgn="b"/>
                      <a:r>
                        <a:rPr lang="en-US" sz="1100" b="0" i="0" u="none" strike="noStrike">
                          <a:solidFill>
                            <a:srgbClr val="000000"/>
                          </a:solidFill>
                          <a:effectLst/>
                          <a:latin typeface="+mn-lt"/>
                          <a:ea typeface="等线" panose="02010600030101010101" pitchFamily="2" charset="-122"/>
                          <a:cs typeface="Arial" panose="020B0604020202020204" pitchFamily="34" charset="0"/>
                        </a:rPr>
                        <a:t>Study on Enablers for Security Monitoring </a:t>
                      </a:r>
                    </a:p>
                  </a:txBody>
                  <a:tcPr marL="7620" marR="7620" marT="7620" marB="0" anchor="b"/>
                </a:tc>
                <a:tc>
                  <a:txBody>
                    <a:bodyPr/>
                    <a:lstStyle/>
                    <a:p>
                      <a:pPr algn="l" fontAlgn="b"/>
                      <a:r>
                        <a:rPr lang="en-US" sz="1100" b="0" i="0" u="none" strike="noStrike">
                          <a:solidFill>
                            <a:srgbClr val="000000"/>
                          </a:solidFill>
                          <a:effectLst/>
                          <a:latin typeface="+mn-lt"/>
                          <a:ea typeface="等线" panose="02010600030101010101" pitchFamily="2" charset="-122"/>
                          <a:cs typeface="Arial" panose="020B0604020202020204" pitchFamily="34" charset="0"/>
                        </a:rPr>
                        <a:t>FS_SECM</a:t>
                      </a:r>
                    </a:p>
                  </a:txBody>
                  <a:tcPr marL="7620" marR="7620" marT="7620" marB="0" anchor="b"/>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a:ln>
                            <a:noFill/>
                          </a:ln>
                          <a:solidFill>
                            <a:srgbClr val="0000FF"/>
                          </a:solidFill>
                          <a:effectLst/>
                          <a:uLnTx/>
                          <a:uFillTx/>
                          <a:latin typeface="+mn-lt"/>
                          <a:ea typeface="等线" panose="02010600030101010101" pitchFamily="2" charset="-122"/>
                          <a:cs typeface="+mn-cs"/>
                        </a:rPr>
                        <a:t>12/12/2024</a:t>
                      </a:r>
                      <a:endParaRPr kumimoji="0" lang="en-US" altLang="zh-CN" sz="1100" b="0" i="0" u="none" strike="noStrike" kern="1200" cap="none" spc="0" normalizeH="0" baseline="0" noProof="0" dirty="0">
                        <a:ln>
                          <a:noFill/>
                        </a:ln>
                        <a:solidFill>
                          <a:srgbClr val="0000FF"/>
                        </a:solidFill>
                        <a:effectLst/>
                        <a:uLnTx/>
                        <a:uFillTx/>
                        <a:latin typeface="+mn-lt"/>
                        <a:ea typeface="等线" panose="02010600030101010101" pitchFamily="2" charset="-122"/>
                        <a:cs typeface="+mn-cs"/>
                      </a:endParaRPr>
                    </a:p>
                  </a:txBody>
                  <a:tcPr marL="7620" marR="7620" marT="7620" marB="0"/>
                </a:tc>
                <a:tc>
                  <a:txBody>
                    <a:bodyPr/>
                    <a:lstStyle/>
                    <a:p>
                      <a:pPr algn="l" fontAlgn="t"/>
                      <a:r>
                        <a:rPr lang="en-US" altLang="zh-CN" sz="1100" b="0" i="0" u="none" strike="noStrike">
                          <a:solidFill>
                            <a:srgbClr val="000000"/>
                          </a:solidFill>
                          <a:effectLst/>
                          <a:latin typeface="+mn-lt"/>
                          <a:ea typeface="等线" panose="02010600030101010101" pitchFamily="2" charset="-122"/>
                        </a:rPr>
                        <a:t>0%</a:t>
                      </a:r>
                    </a:p>
                  </a:txBody>
                  <a:tcPr marL="7620" marR="7620" marT="7620" marB="0"/>
                </a:tc>
                <a:tc>
                  <a:txBody>
                    <a:bodyPr/>
                    <a:lstStyle/>
                    <a:p>
                      <a:pPr algn="l" fontAlgn="t"/>
                      <a:r>
                        <a:rPr lang="en-US" sz="1100" b="0" i="0" u="sng" strike="noStrike">
                          <a:solidFill>
                            <a:srgbClr val="0563C1"/>
                          </a:solidFill>
                          <a:effectLst/>
                          <a:latin typeface="+mn-lt"/>
                          <a:ea typeface="等线" panose="02010600030101010101" pitchFamily="2" charset="-122"/>
                          <a:hlinkClick r:id="rId3"/>
                        </a:rPr>
                        <a:t>SP-231736</a:t>
                      </a:r>
                      <a:endParaRPr lang="en-US" sz="1100" b="0" i="0" u="sng" strike="noStrike">
                        <a:solidFill>
                          <a:srgbClr val="0563C1"/>
                        </a:solidFill>
                        <a:effectLst/>
                        <a:latin typeface="+mn-lt"/>
                        <a:ea typeface="等线" panose="02010600030101010101" pitchFamily="2" charset="-122"/>
                      </a:endParaRPr>
                    </a:p>
                  </a:txBody>
                  <a:tcPr marL="7620" marR="7620" marT="7620" marB="0"/>
                </a:tc>
                <a:tc>
                  <a:txBody>
                    <a:bodyPr/>
                    <a:lstStyle/>
                    <a:p>
                      <a:pPr algn="r" fontAlgn="b"/>
                      <a:r>
                        <a:rPr lang="en-US" altLang="zh-CN" sz="1100" b="0" i="0" u="none" strike="noStrike" dirty="0">
                          <a:solidFill>
                            <a:srgbClr val="00B050"/>
                          </a:solidFill>
                          <a:effectLst/>
                          <a:latin typeface="+mn-lt"/>
                          <a:ea typeface="等线" panose="02010600030101010101" pitchFamily="2" charset="-122"/>
                          <a:cs typeface="Arial" panose="020B0604020202020204" pitchFamily="34" charset="0"/>
                        </a:rPr>
                        <a:t>90%</a:t>
                      </a:r>
                    </a:p>
                  </a:txBody>
                  <a:tcPr marL="7620" marR="7620" marT="7620" marB="0" anchor="b"/>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altLang="zh-CN" sz="1100" b="0" i="0" u="none" strike="noStrike" kern="1200" dirty="0">
                          <a:solidFill>
                            <a:schemeClr val="tx1"/>
                          </a:solidFill>
                          <a:effectLst/>
                          <a:highlight>
                            <a:srgbClr val="00FFFF"/>
                          </a:highlight>
                          <a:latin typeface="+mn-lt"/>
                          <a:ea typeface="等线" panose="02010600030101010101" pitchFamily="2" charset="-122"/>
                          <a:cs typeface="+mn-cs"/>
                        </a:rPr>
                        <a:t>Target: 9/9/2024-&gt;12/12/2024</a:t>
                      </a:r>
                    </a:p>
                  </a:txBody>
                  <a:tcPr marL="4294" marR="4294" marT="4294" marB="0"/>
                </a:tc>
                <a:extLst>
                  <a:ext uri="{0D108BD9-81ED-4DB2-BD59-A6C34878D82A}">
                    <a16:rowId xmlns:a16="http://schemas.microsoft.com/office/drawing/2014/main" val="10001"/>
                  </a:ext>
                </a:extLst>
              </a:tr>
            </a:tbl>
          </a:graphicData>
        </a:graphic>
      </p:graphicFrame>
      <p:sp>
        <p:nvSpPr>
          <p:cNvPr id="6" name="矩形 5">
            <a:extLst>
              <a:ext uri="{FF2B5EF4-FFF2-40B4-BE49-F238E27FC236}">
                <a16:creationId xmlns:a16="http://schemas.microsoft.com/office/drawing/2014/main" id="{258CB148-EB78-4F52-B4DA-88CC8C58B74F}"/>
              </a:ext>
            </a:extLst>
          </p:cNvPr>
          <p:cNvSpPr/>
          <p:nvPr/>
        </p:nvSpPr>
        <p:spPr>
          <a:xfrm>
            <a:off x="8684704" y="0"/>
            <a:ext cx="1614545" cy="292388"/>
          </a:xfrm>
          <a:prstGeom prst="rect">
            <a:avLst/>
          </a:prstGeom>
        </p:spPr>
        <p:txBody>
          <a:bodyPr wrap="none">
            <a:spAutoFit/>
          </a:bodyPr>
          <a:lstStyle/>
          <a:p>
            <a:r>
              <a:rPr lang="en-US" altLang="zh-CN" dirty="0">
                <a:solidFill>
                  <a:schemeClr val="bg1"/>
                </a:solidFill>
                <a:highlight>
                  <a:srgbClr val="800080"/>
                </a:highlight>
              </a:rPr>
              <a:t>OAM Prime feature</a:t>
            </a:r>
            <a:endParaRPr lang="zh-CN" altLang="en-US" dirty="0">
              <a:solidFill>
                <a:schemeClr val="bg1"/>
              </a:solidFill>
              <a:highlight>
                <a:srgbClr val="800080"/>
              </a:highlight>
            </a:endParaRPr>
          </a:p>
        </p:txBody>
      </p:sp>
    </p:spTree>
    <p:extLst>
      <p:ext uri="{BB962C8B-B14F-4D97-AF65-F5344CB8AC3E}">
        <p14:creationId xmlns:p14="http://schemas.microsoft.com/office/powerpoint/2010/main" val="2764154319"/>
      </p:ext>
    </p:extLst>
  </p:cSld>
  <p:clrMapOvr>
    <a:masterClrMapping/>
  </p:clrMapOvr>
  <p:transition spd="slow"/>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96221DFE-BF72-4AC7-BB51-3BFEB65732D9}"/>
              </a:ext>
            </a:extLst>
          </p:cNvPr>
          <p:cNvSpPr>
            <a:spLocks noGrp="1"/>
          </p:cNvSpPr>
          <p:nvPr>
            <p:ph type="title"/>
          </p:nvPr>
        </p:nvSpPr>
        <p:spPr/>
        <p:txBody>
          <a:bodyPr/>
          <a:lstStyle/>
          <a:p>
            <a:r>
              <a:rPr lang="en-GB" altLang="en-US" sz="3200" b="1" dirty="0"/>
              <a:t>8. SBMA: </a:t>
            </a:r>
            <a:r>
              <a:rPr lang="en-US" altLang="en-US" sz="3200" b="1" dirty="0"/>
              <a:t>Study on Service Based Management Architecture enhancement phase 3 </a:t>
            </a:r>
            <a:endParaRPr lang="en-GB" altLang="en-US" sz="3200" b="1" dirty="0"/>
          </a:p>
        </p:txBody>
      </p:sp>
      <p:sp>
        <p:nvSpPr>
          <p:cNvPr id="4" name="Content Placeholder 7">
            <a:extLst>
              <a:ext uri="{FF2B5EF4-FFF2-40B4-BE49-F238E27FC236}">
                <a16:creationId xmlns:a16="http://schemas.microsoft.com/office/drawing/2014/main" id="{8A759812-87D4-4AB6-81FE-DCDAFD93C018}"/>
              </a:ext>
            </a:extLst>
          </p:cNvPr>
          <p:cNvSpPr txBox="1">
            <a:spLocks/>
          </p:cNvSpPr>
          <p:nvPr/>
        </p:nvSpPr>
        <p:spPr>
          <a:xfrm>
            <a:off x="420612" y="2080800"/>
            <a:ext cx="10953749" cy="4600800"/>
          </a:xfrm>
          <a:prstGeom prst="rect">
            <a:avLst/>
          </a:prstGeom>
          <a:solidFill>
            <a:schemeClr val="bg1"/>
          </a:solidFill>
        </p:spPr>
        <p:txBody>
          <a:bodyPr/>
          <a:lstStyle>
            <a:lvl1pPr marL="341313" indent="-341313" algn="l" rtl="0" eaLnBrk="0" fontAlgn="base" hangingPunct="0">
              <a:spcBef>
                <a:spcPct val="20000"/>
              </a:spcBef>
              <a:spcAft>
                <a:spcPct val="0"/>
              </a:spcAft>
              <a:buBlip>
                <a:blip r:embed="rId2"/>
              </a:buBlip>
              <a:defRPr sz="2800">
                <a:solidFill>
                  <a:schemeClr val="tx1"/>
                </a:solidFill>
                <a:latin typeface="+mn-lt"/>
                <a:ea typeface="MS PGothic" panose="020B0600070205080204" pitchFamily="34" charset="-128"/>
                <a:cs typeface="ＭＳ Ｐゴシック" charset="0"/>
              </a:defRPr>
            </a:lvl1pPr>
            <a:lvl2pPr marL="741363" indent="-284163"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ea typeface="MS PGothic" panose="020B0600070205080204" pitchFamily="34" charset="-128"/>
              </a:defRPr>
            </a:lvl2pPr>
            <a:lvl3pPr marL="11414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5986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4pPr>
            <a:lvl5pPr marL="2055813" indent="-227013" algn="l" rtl="0" eaLnBrk="0" fontAlgn="base" hangingPunct="0">
              <a:spcBef>
                <a:spcPct val="20000"/>
              </a:spcBef>
              <a:spcAft>
                <a:spcPct val="0"/>
              </a:spcAft>
              <a:buFont typeface="Arial" panose="020B0604020202020204" pitchFamily="34" charset="0"/>
              <a:buChar char="»"/>
              <a:defRPr sz="1600">
                <a:solidFill>
                  <a:schemeClr val="tx1"/>
                </a:solidFill>
                <a:latin typeface="+mn-lt"/>
                <a:ea typeface="MS PGothic" panose="020B0600070205080204" pitchFamily="34" charset="-128"/>
              </a:defRPr>
            </a:lvl5pPr>
            <a:lvl6pPr marL="2514314" indent="-228574" algn="l" rtl="0" eaLnBrk="0" fontAlgn="base" hangingPunct="0">
              <a:spcBef>
                <a:spcPct val="20000"/>
              </a:spcBef>
              <a:spcAft>
                <a:spcPct val="0"/>
              </a:spcAft>
              <a:buFont typeface="Arial" charset="0"/>
              <a:buChar char="»"/>
              <a:defRPr sz="1600">
                <a:solidFill>
                  <a:schemeClr val="tx1"/>
                </a:solidFill>
                <a:latin typeface="+mn-lt"/>
              </a:defRPr>
            </a:lvl6pPr>
            <a:lvl7pPr marL="2971462" indent="-228574" algn="l" rtl="0" eaLnBrk="0" fontAlgn="base" hangingPunct="0">
              <a:spcBef>
                <a:spcPct val="20000"/>
              </a:spcBef>
              <a:spcAft>
                <a:spcPct val="0"/>
              </a:spcAft>
              <a:buFont typeface="Arial" charset="0"/>
              <a:buChar char="»"/>
              <a:defRPr sz="1600">
                <a:solidFill>
                  <a:schemeClr val="tx1"/>
                </a:solidFill>
                <a:latin typeface="+mn-lt"/>
              </a:defRPr>
            </a:lvl7pPr>
            <a:lvl8pPr marL="3428610" indent="-228574" algn="l" rtl="0" eaLnBrk="0" fontAlgn="base" hangingPunct="0">
              <a:spcBef>
                <a:spcPct val="20000"/>
              </a:spcBef>
              <a:spcAft>
                <a:spcPct val="0"/>
              </a:spcAft>
              <a:buFont typeface="Arial" charset="0"/>
              <a:buChar char="»"/>
              <a:defRPr sz="1600">
                <a:solidFill>
                  <a:schemeClr val="tx1"/>
                </a:solidFill>
                <a:latin typeface="+mn-lt"/>
              </a:defRPr>
            </a:lvl8pPr>
            <a:lvl9pPr marL="3885758" indent="-228574" algn="l" rtl="0" eaLnBrk="0" fontAlgn="base" hangingPunct="0">
              <a:spcBef>
                <a:spcPct val="20000"/>
              </a:spcBef>
              <a:spcAft>
                <a:spcPct val="0"/>
              </a:spcAft>
              <a:buFont typeface="Arial" charset="0"/>
              <a:buChar char="»"/>
              <a:defRPr sz="1600">
                <a:solidFill>
                  <a:schemeClr val="tx1"/>
                </a:solidFill>
                <a:latin typeface="+mn-lt"/>
              </a:defRPr>
            </a:lvl9pPr>
          </a:lstStyle>
          <a:p>
            <a:pPr>
              <a:spcBef>
                <a:spcPts val="0"/>
              </a:spcBef>
              <a:spcAft>
                <a:spcPts val="0"/>
              </a:spcAft>
              <a:defRPr/>
            </a:pPr>
            <a:r>
              <a:rPr lang="de-DE" altLang="de-DE" sz="1800" kern="0" dirty="0"/>
              <a:t>Progress since SA#104:</a:t>
            </a:r>
          </a:p>
          <a:p>
            <a:pPr marL="457200" lvl="1" indent="0">
              <a:spcBef>
                <a:spcPts val="0"/>
              </a:spcBef>
              <a:spcAft>
                <a:spcPts val="0"/>
              </a:spcAft>
              <a:buNone/>
              <a:defRPr/>
            </a:pPr>
            <a:r>
              <a:rPr lang="en-US" altLang="zh-CN" sz="1200" kern="0" dirty="0"/>
              <a:t>The following topics were approved:</a:t>
            </a:r>
          </a:p>
          <a:p>
            <a:pPr lvl="1">
              <a:spcBef>
                <a:spcPts val="0"/>
              </a:spcBef>
              <a:spcAft>
                <a:spcPts val="0"/>
              </a:spcAft>
              <a:defRPr/>
            </a:pPr>
            <a:r>
              <a:rPr lang="en-US" altLang="zh-CN" sz="1200" kern="0" dirty="0"/>
              <a:t>Alarm definition</a:t>
            </a:r>
          </a:p>
          <a:p>
            <a:pPr lvl="1">
              <a:spcBef>
                <a:spcPts val="0"/>
              </a:spcBef>
              <a:spcAft>
                <a:spcPts val="0"/>
              </a:spcAft>
              <a:defRPr/>
            </a:pPr>
            <a:r>
              <a:rPr lang="en-US" altLang="zh-CN" sz="1200" kern="0" dirty="0"/>
              <a:t>Evaluation and conclusion for connection between TS 28.537 and TS 28.622 for generic control NRM capabilities</a:t>
            </a:r>
          </a:p>
          <a:p>
            <a:pPr lvl="1">
              <a:spcBef>
                <a:spcPts val="0"/>
              </a:spcBef>
              <a:spcAft>
                <a:spcPts val="0"/>
              </a:spcAft>
              <a:defRPr/>
            </a:pPr>
            <a:r>
              <a:rPr lang="en-US" altLang="zh-CN" sz="1200" kern="0" dirty="0"/>
              <a:t>Evaluation and conclusion for discovery of management capabilities of </a:t>
            </a:r>
            <a:r>
              <a:rPr lang="en-US" altLang="zh-CN" sz="1200" kern="0" dirty="0" err="1"/>
              <a:t>MnS</a:t>
            </a:r>
            <a:r>
              <a:rPr lang="en-US" altLang="zh-CN" sz="1200" kern="0" dirty="0"/>
              <a:t> instances based on area of interest</a:t>
            </a:r>
          </a:p>
          <a:p>
            <a:pPr lvl="1">
              <a:spcBef>
                <a:spcPts val="0"/>
              </a:spcBef>
              <a:spcAft>
                <a:spcPts val="0"/>
              </a:spcAft>
              <a:defRPr/>
            </a:pPr>
            <a:r>
              <a:rPr lang="en-US" altLang="zh-CN" sz="1200" kern="0" dirty="0"/>
              <a:t>Overview of </a:t>
            </a:r>
            <a:r>
              <a:rPr lang="en-US" altLang="zh-CN" sz="1200" kern="0" dirty="0" err="1"/>
              <a:t>MnS</a:t>
            </a:r>
            <a:r>
              <a:rPr lang="en-US" altLang="zh-CN" sz="1200" kern="0" dirty="0"/>
              <a:t> capabilities and corresponding Solution Sets</a:t>
            </a:r>
          </a:p>
          <a:p>
            <a:pPr lvl="1">
              <a:spcBef>
                <a:spcPts val="0"/>
              </a:spcBef>
              <a:spcAft>
                <a:spcPts val="0"/>
              </a:spcAft>
              <a:defRPr/>
            </a:pPr>
            <a:r>
              <a:rPr lang="en-US" altLang="zh-CN" sz="1200" kern="0" dirty="0"/>
              <a:t>Potential solution for schema reference enhancements</a:t>
            </a:r>
          </a:p>
          <a:p>
            <a:pPr lvl="1">
              <a:spcBef>
                <a:spcPts val="0"/>
              </a:spcBef>
              <a:spcAft>
                <a:spcPts val="0"/>
              </a:spcAft>
              <a:defRPr/>
            </a:pPr>
            <a:r>
              <a:rPr lang="en-US" altLang="zh-CN" sz="1200" kern="0" dirty="0"/>
              <a:t>NRM investigation conclusion</a:t>
            </a:r>
          </a:p>
          <a:p>
            <a:pPr lvl="1">
              <a:spcBef>
                <a:spcPts val="0"/>
              </a:spcBef>
              <a:spcAft>
                <a:spcPts val="0"/>
              </a:spcAft>
              <a:defRPr/>
            </a:pPr>
            <a:r>
              <a:rPr lang="en-US" altLang="zh-CN" sz="1200" kern="0" dirty="0"/>
              <a:t>Potential solutions for PM investigation and PM investigation conclusion</a:t>
            </a:r>
          </a:p>
          <a:p>
            <a:pPr marL="457200" lvl="1" indent="0">
              <a:spcBef>
                <a:spcPts val="0"/>
              </a:spcBef>
              <a:spcAft>
                <a:spcPts val="0"/>
              </a:spcAft>
              <a:buNone/>
              <a:defRPr/>
            </a:pPr>
            <a:r>
              <a:rPr lang="en-US" altLang="zh-CN" sz="1200" kern="0" dirty="0"/>
              <a:t>The following topics need more discussion:</a:t>
            </a:r>
          </a:p>
          <a:p>
            <a:pPr lvl="1">
              <a:spcBef>
                <a:spcPts val="0"/>
              </a:spcBef>
              <a:spcAft>
                <a:spcPts val="0"/>
              </a:spcAft>
              <a:defRPr/>
            </a:pPr>
            <a:r>
              <a:rPr lang="en-US" altLang="zh-CN" sz="1200" kern="0" dirty="0"/>
              <a:t>Modelling a </a:t>
            </a:r>
            <a:r>
              <a:rPr lang="en-US" altLang="zh-CN" sz="1200" kern="0" dirty="0" err="1"/>
              <a:t>MnF</a:t>
            </a:r>
            <a:endParaRPr lang="en-US" altLang="zh-CN" sz="1200" kern="0" dirty="0"/>
          </a:p>
          <a:p>
            <a:pPr lvl="1">
              <a:spcBef>
                <a:spcPts val="0"/>
              </a:spcBef>
              <a:spcAft>
                <a:spcPts val="0"/>
              </a:spcAft>
              <a:defRPr/>
            </a:pPr>
            <a:r>
              <a:rPr lang="en-US" altLang="zh-CN" sz="1200" kern="0" dirty="0"/>
              <a:t>Configuring a </a:t>
            </a:r>
            <a:r>
              <a:rPr lang="en-US" altLang="zh-CN" sz="1200" kern="0" dirty="0" err="1"/>
              <a:t>MnF</a:t>
            </a:r>
            <a:r>
              <a:rPr lang="en-US" altLang="zh-CN" sz="1200" kern="0" dirty="0"/>
              <a:t> and a NF with the </a:t>
            </a:r>
            <a:r>
              <a:rPr lang="en-US" altLang="zh-CN" sz="1200" kern="0" dirty="0" err="1"/>
              <a:t>MnS</a:t>
            </a:r>
            <a:r>
              <a:rPr lang="en-US" altLang="zh-CN" sz="1200" kern="0" dirty="0"/>
              <a:t> producers to consume</a:t>
            </a:r>
          </a:p>
          <a:p>
            <a:pPr lvl="1">
              <a:spcBef>
                <a:spcPts val="0"/>
              </a:spcBef>
              <a:spcAft>
                <a:spcPts val="0"/>
              </a:spcAft>
              <a:defRPr/>
            </a:pPr>
            <a:r>
              <a:rPr lang="en-US" altLang="zh-CN" sz="1200" kern="0" dirty="0"/>
              <a:t>Renaming "</a:t>
            </a:r>
            <a:r>
              <a:rPr lang="en-US" altLang="zh-CN" sz="1200" kern="0" dirty="0" err="1"/>
              <a:t>MnsAgent</a:t>
            </a:r>
            <a:r>
              <a:rPr lang="en-US" altLang="zh-CN" sz="1200" kern="0" dirty="0"/>
              <a:t>" to "</a:t>
            </a:r>
            <a:r>
              <a:rPr lang="en-US" altLang="zh-CN" sz="1200" kern="0" dirty="0" err="1"/>
              <a:t>MnsProducer</a:t>
            </a:r>
            <a:endParaRPr lang="en-US" altLang="zh-CN" sz="1200" kern="0" dirty="0"/>
          </a:p>
          <a:p>
            <a:pPr lvl="1">
              <a:spcBef>
                <a:spcPts val="0"/>
              </a:spcBef>
              <a:spcAft>
                <a:spcPts val="0"/>
              </a:spcAft>
              <a:defRPr/>
            </a:pPr>
            <a:r>
              <a:rPr lang="en-US" altLang="zh-CN" sz="1200" kern="0" dirty="0"/>
              <a:t>Reliable notification transfer</a:t>
            </a:r>
          </a:p>
          <a:p>
            <a:pPr lvl="1">
              <a:spcBef>
                <a:spcPts val="0"/>
              </a:spcBef>
              <a:spcAft>
                <a:spcPts val="0"/>
              </a:spcAft>
              <a:defRPr/>
            </a:pPr>
            <a:r>
              <a:rPr lang="en-US" altLang="zh-CN" sz="1200" kern="0" dirty="0"/>
              <a:t>Request atomic operation</a:t>
            </a:r>
          </a:p>
          <a:p>
            <a:pPr lvl="1">
              <a:spcBef>
                <a:spcPts val="0"/>
              </a:spcBef>
              <a:spcAft>
                <a:spcPts val="0"/>
              </a:spcAft>
              <a:defRPr/>
            </a:pPr>
            <a:r>
              <a:rPr lang="en-US" altLang="zh-CN" sz="1200" kern="0" dirty="0"/>
              <a:t>Alternative solution for discovery of management capabilities</a:t>
            </a:r>
          </a:p>
          <a:p>
            <a:pPr lvl="1">
              <a:spcBef>
                <a:spcPts val="0"/>
              </a:spcBef>
              <a:spcAft>
                <a:spcPts val="0"/>
              </a:spcAft>
              <a:defRPr/>
            </a:pPr>
            <a:r>
              <a:rPr lang="en-US" altLang="zh-CN" sz="1200" kern="0" dirty="0"/>
              <a:t>Management model decoupling</a:t>
            </a:r>
          </a:p>
          <a:p>
            <a:pPr lvl="1">
              <a:spcBef>
                <a:spcPts val="0"/>
              </a:spcBef>
              <a:spcAft>
                <a:spcPts val="0"/>
              </a:spcAft>
              <a:defRPr/>
            </a:pPr>
            <a:r>
              <a:rPr lang="en-US" altLang="zh-CN" sz="1200" kern="0" dirty="0"/>
              <a:t>Versioning of management interfaces</a:t>
            </a:r>
          </a:p>
          <a:p>
            <a:pPr marL="341313" lvl="1" indent="-341313">
              <a:spcBef>
                <a:spcPts val="0"/>
              </a:spcBef>
              <a:spcAft>
                <a:spcPts val="0"/>
              </a:spcAft>
              <a:buBlip>
                <a:blip r:embed="rId2"/>
              </a:buBlip>
              <a:defRPr/>
            </a:pPr>
            <a:r>
              <a:rPr lang="en-US" sz="1800" kern="0" dirty="0"/>
              <a:t>Impacts and dependencies on other WGs:</a:t>
            </a:r>
            <a:endParaRPr lang="de-DE" sz="1800" kern="0" dirty="0"/>
          </a:p>
          <a:p>
            <a:pPr lvl="1">
              <a:spcBef>
                <a:spcPts val="0"/>
              </a:spcBef>
              <a:spcAft>
                <a:spcPts val="0"/>
              </a:spcAft>
              <a:defRPr/>
            </a:pPr>
            <a:r>
              <a:rPr lang="en-US" sz="1200" kern="0" dirty="0"/>
              <a:t>None</a:t>
            </a:r>
            <a:endParaRPr lang="de-DE" sz="1200" kern="0" dirty="0"/>
          </a:p>
          <a:p>
            <a:pPr marL="457200" lvl="1" indent="0">
              <a:spcBef>
                <a:spcPts val="0"/>
              </a:spcBef>
              <a:spcAft>
                <a:spcPts val="0"/>
              </a:spcAft>
              <a:buNone/>
              <a:defRPr/>
            </a:pPr>
            <a:endParaRPr lang="de-DE" sz="1200" kern="0" dirty="0"/>
          </a:p>
          <a:p>
            <a:pPr>
              <a:spcBef>
                <a:spcPts val="0"/>
              </a:spcBef>
              <a:spcAft>
                <a:spcPts val="0"/>
              </a:spcAft>
              <a:defRPr/>
            </a:pPr>
            <a:r>
              <a:rPr lang="de-DE" sz="1800" kern="0" dirty="0"/>
              <a:t>Next steps:</a:t>
            </a:r>
          </a:p>
          <a:p>
            <a:pPr lvl="1">
              <a:defRPr/>
            </a:pPr>
            <a:r>
              <a:rPr lang="en-US" altLang="zh-CN" sz="1200" dirty="0"/>
              <a:t>development of technical content of the TR.</a:t>
            </a:r>
            <a:endParaRPr lang="en-US" sz="1200" kern="0" dirty="0"/>
          </a:p>
        </p:txBody>
      </p:sp>
      <p:graphicFrame>
        <p:nvGraphicFramePr>
          <p:cNvPr id="5" name="Table 4">
            <a:extLst>
              <a:ext uri="{FF2B5EF4-FFF2-40B4-BE49-F238E27FC236}">
                <a16:creationId xmlns:a16="http://schemas.microsoft.com/office/drawing/2014/main" id="{7A68B1DF-7499-467E-9AB1-C9EAA9992FED}"/>
              </a:ext>
            </a:extLst>
          </p:cNvPr>
          <p:cNvGraphicFramePr>
            <a:graphicFrameLocks noGrp="1"/>
          </p:cNvGraphicFramePr>
          <p:nvPr>
            <p:extLst>
              <p:ext uri="{D42A27DB-BD31-4B8C-83A1-F6EECF244321}">
                <p14:modId xmlns:p14="http://schemas.microsoft.com/office/powerpoint/2010/main" val="643173625"/>
              </p:ext>
            </p:extLst>
          </p:nvPr>
        </p:nvGraphicFramePr>
        <p:xfrm>
          <a:off x="420612" y="1431600"/>
          <a:ext cx="10907183" cy="620494"/>
        </p:xfrm>
        <a:graphic>
          <a:graphicData uri="http://schemas.openxmlformats.org/drawingml/2006/table">
            <a:tbl>
              <a:tblPr firstRow="1" firstCol="1" bandRow="1">
                <a:tableStyleId>{F5AB1C69-6EDB-4FF4-983F-18BD219EF322}</a:tableStyleId>
              </a:tblPr>
              <a:tblGrid>
                <a:gridCol w="650979">
                  <a:extLst>
                    <a:ext uri="{9D8B030D-6E8A-4147-A177-3AD203B41FA5}">
                      <a16:colId xmlns:a16="http://schemas.microsoft.com/office/drawing/2014/main" val="20000"/>
                    </a:ext>
                  </a:extLst>
                </a:gridCol>
                <a:gridCol w="3769829">
                  <a:extLst>
                    <a:ext uri="{9D8B030D-6E8A-4147-A177-3AD203B41FA5}">
                      <a16:colId xmlns:a16="http://schemas.microsoft.com/office/drawing/2014/main" val="20001"/>
                    </a:ext>
                  </a:extLst>
                </a:gridCol>
                <a:gridCol w="987879">
                  <a:extLst>
                    <a:ext uri="{9D8B030D-6E8A-4147-A177-3AD203B41FA5}">
                      <a16:colId xmlns:a16="http://schemas.microsoft.com/office/drawing/2014/main" val="20002"/>
                    </a:ext>
                  </a:extLst>
                </a:gridCol>
                <a:gridCol w="1608364">
                  <a:extLst>
                    <a:ext uri="{9D8B030D-6E8A-4147-A177-3AD203B41FA5}">
                      <a16:colId xmlns:a16="http://schemas.microsoft.com/office/drawing/2014/main" val="20003"/>
                    </a:ext>
                  </a:extLst>
                </a:gridCol>
                <a:gridCol w="644979">
                  <a:extLst>
                    <a:ext uri="{9D8B030D-6E8A-4147-A177-3AD203B41FA5}">
                      <a16:colId xmlns:a16="http://schemas.microsoft.com/office/drawing/2014/main" val="20004"/>
                    </a:ext>
                  </a:extLst>
                </a:gridCol>
                <a:gridCol w="718457">
                  <a:extLst>
                    <a:ext uri="{9D8B030D-6E8A-4147-A177-3AD203B41FA5}">
                      <a16:colId xmlns:a16="http://schemas.microsoft.com/office/drawing/2014/main" val="20005"/>
                    </a:ext>
                  </a:extLst>
                </a:gridCol>
                <a:gridCol w="742950">
                  <a:extLst>
                    <a:ext uri="{9D8B030D-6E8A-4147-A177-3AD203B41FA5}">
                      <a16:colId xmlns:a16="http://schemas.microsoft.com/office/drawing/2014/main" val="20006"/>
                    </a:ext>
                  </a:extLst>
                </a:gridCol>
                <a:gridCol w="1783746">
                  <a:extLst>
                    <a:ext uri="{9D8B030D-6E8A-4147-A177-3AD203B41FA5}">
                      <a16:colId xmlns:a16="http://schemas.microsoft.com/office/drawing/2014/main" val="20007"/>
                    </a:ext>
                  </a:extLst>
                </a:gridCol>
              </a:tblGrid>
              <a:tr h="277594">
                <a:tc>
                  <a:txBody>
                    <a:bodyPr/>
                    <a:lstStyle/>
                    <a:p>
                      <a:pPr algn="ctr">
                        <a:lnSpc>
                          <a:spcPct val="107000"/>
                        </a:lnSpc>
                        <a:spcAft>
                          <a:spcPts val="800"/>
                        </a:spcAft>
                      </a:pPr>
                      <a:r>
                        <a:rPr lang="en-GB" sz="1400" dirty="0"/>
                        <a:t>UID</a:t>
                      </a:r>
                    </a:p>
                  </a:txBody>
                  <a:tcPr marL="48004" marR="48004" marT="0" marB="0" anchor="ctr"/>
                </a:tc>
                <a:tc>
                  <a:txBody>
                    <a:bodyPr/>
                    <a:lstStyle/>
                    <a:p>
                      <a:pPr algn="ctr">
                        <a:lnSpc>
                          <a:spcPct val="107000"/>
                        </a:lnSpc>
                        <a:spcAft>
                          <a:spcPts val="800"/>
                        </a:spcAft>
                      </a:pPr>
                      <a:r>
                        <a:rPr lang="en-GB" sz="1400" dirty="0"/>
                        <a:t>Name</a:t>
                      </a:r>
                    </a:p>
                  </a:txBody>
                  <a:tcPr marL="48004" marR="48004" marT="0" marB="0" anchor="ctr"/>
                </a:tc>
                <a:tc>
                  <a:txBody>
                    <a:bodyPr/>
                    <a:lstStyle/>
                    <a:p>
                      <a:pPr algn="ctr">
                        <a:lnSpc>
                          <a:spcPct val="107000"/>
                        </a:lnSpc>
                        <a:spcAft>
                          <a:spcPts val="800"/>
                        </a:spcAft>
                      </a:pPr>
                      <a:r>
                        <a:rPr lang="en-GB" sz="1400" dirty="0"/>
                        <a:t>Acronym</a:t>
                      </a:r>
                    </a:p>
                  </a:txBody>
                  <a:tcPr marL="48004" marR="48004" marT="0" marB="0" anchor="ctr"/>
                </a:tc>
                <a:tc>
                  <a:txBody>
                    <a:bodyPr/>
                    <a:lstStyle/>
                    <a:p>
                      <a:pPr algn="ctr">
                        <a:lnSpc>
                          <a:spcPct val="107000"/>
                        </a:lnSpc>
                        <a:spcAft>
                          <a:spcPts val="800"/>
                        </a:spcAft>
                      </a:pPr>
                      <a:r>
                        <a:rPr lang="en-GB" sz="1400" dirty="0"/>
                        <a:t>Target </a:t>
                      </a:r>
                      <a:r>
                        <a:rPr lang="en-GB" sz="1000" dirty="0"/>
                        <a:t>(dd/mm/</a:t>
                      </a:r>
                      <a:r>
                        <a:rPr lang="en-GB" sz="1000" dirty="0" err="1"/>
                        <a:t>yyyy</a:t>
                      </a:r>
                      <a:r>
                        <a:rPr lang="en-GB" sz="1000" dirty="0"/>
                        <a:t>)</a:t>
                      </a:r>
                      <a:endParaRPr lang="en-GB" sz="1400" dirty="0"/>
                    </a:p>
                  </a:txBody>
                  <a:tcPr marL="48004" marR="48004" marT="0" marB="0" anchor="ctr"/>
                </a:tc>
                <a:tc>
                  <a:txBody>
                    <a:bodyPr/>
                    <a:lstStyle/>
                    <a:p>
                      <a:pPr algn="ctr">
                        <a:lnSpc>
                          <a:spcPct val="107000"/>
                        </a:lnSpc>
                        <a:spcAft>
                          <a:spcPts val="800"/>
                        </a:spcAft>
                      </a:pPr>
                      <a:r>
                        <a:rPr lang="en-GB" sz="1400" dirty="0"/>
                        <a:t>Old %</a:t>
                      </a:r>
                    </a:p>
                  </a:txBody>
                  <a:tcPr marL="48004" marR="48004" marT="0" marB="0" anchor="ctr"/>
                </a:tc>
                <a:tc>
                  <a:txBody>
                    <a:bodyPr/>
                    <a:lstStyle/>
                    <a:p>
                      <a:pPr algn="ctr">
                        <a:lnSpc>
                          <a:spcPct val="107000"/>
                        </a:lnSpc>
                        <a:spcAft>
                          <a:spcPts val="800"/>
                        </a:spcAft>
                      </a:pPr>
                      <a:r>
                        <a:rPr lang="en-GB" sz="1400" b="1" kern="1200" dirty="0">
                          <a:solidFill>
                            <a:schemeClr val="lt1"/>
                          </a:solidFill>
                          <a:latin typeface="+mn-lt"/>
                          <a:ea typeface="+mn-ea"/>
                          <a:cs typeface="+mn-cs"/>
                        </a:rPr>
                        <a:t>WID</a:t>
                      </a:r>
                      <a:endParaRPr lang="en-GB" sz="1400" dirty="0">
                        <a:solidFill>
                          <a:srgbClr val="FF0000"/>
                        </a:solidFill>
                      </a:endParaRPr>
                    </a:p>
                  </a:txBody>
                  <a:tcPr marL="48004" marR="48004" marT="0" marB="0" anchor="ctr"/>
                </a:tc>
                <a:tc>
                  <a:txBody>
                    <a:bodyPr/>
                    <a:lstStyle/>
                    <a:p>
                      <a:pPr algn="ctr">
                        <a:lnSpc>
                          <a:spcPct val="107000"/>
                        </a:lnSpc>
                        <a:spcAft>
                          <a:spcPts val="800"/>
                        </a:spcAft>
                      </a:pPr>
                      <a:r>
                        <a:rPr lang="en-GB" sz="1400" dirty="0">
                          <a:solidFill>
                            <a:srgbClr val="FF0000"/>
                          </a:solidFill>
                        </a:rPr>
                        <a:t>New %</a:t>
                      </a:r>
                      <a:endParaRPr lang="en-GB" sz="1400" b="1" kern="1200" dirty="0">
                        <a:solidFill>
                          <a:schemeClr val="lt1"/>
                        </a:solidFill>
                        <a:latin typeface="+mn-lt"/>
                        <a:ea typeface="+mn-ea"/>
                        <a:cs typeface="+mn-cs"/>
                      </a:endParaRPr>
                    </a:p>
                  </a:txBody>
                  <a:tcPr marL="48004" marR="48004" marT="0" marB="0" anchor="ctr"/>
                </a:tc>
                <a:tc>
                  <a:txBody>
                    <a:bodyPr/>
                    <a:lstStyle/>
                    <a:p>
                      <a:pPr algn="ctr">
                        <a:lnSpc>
                          <a:spcPct val="107000"/>
                        </a:lnSpc>
                        <a:spcAft>
                          <a:spcPts val="800"/>
                        </a:spcAft>
                      </a:pPr>
                      <a:r>
                        <a:rPr lang="en-GB" sz="1400" dirty="0">
                          <a:solidFill>
                            <a:srgbClr val="FF0000"/>
                          </a:solidFill>
                        </a:rPr>
                        <a:t>Change or comment</a:t>
                      </a:r>
                    </a:p>
                  </a:txBody>
                  <a:tcPr marL="48004" marR="48004" marT="0" marB="0" anchor="ctr"/>
                </a:tc>
                <a:extLst>
                  <a:ext uri="{0D108BD9-81ED-4DB2-BD59-A6C34878D82A}">
                    <a16:rowId xmlns:a16="http://schemas.microsoft.com/office/drawing/2014/main" val="10000"/>
                  </a:ext>
                </a:extLst>
              </a:tr>
              <a:tr h="219143">
                <a:tc>
                  <a:txBody>
                    <a:bodyPr/>
                    <a:lstStyle/>
                    <a:p>
                      <a:pPr algn="r" fontAlgn="b"/>
                      <a:r>
                        <a:rPr lang="en-US" altLang="zh-CN" sz="1100" b="0" i="0" u="none" strike="noStrike">
                          <a:solidFill>
                            <a:srgbClr val="000000"/>
                          </a:solidFill>
                          <a:effectLst/>
                          <a:latin typeface="+mn-lt"/>
                          <a:ea typeface="等线" panose="02010600030101010101" pitchFamily="2" charset="-122"/>
                          <a:cs typeface="Arial" panose="020B0604020202020204" pitchFamily="34" charset="0"/>
                        </a:rPr>
                        <a:t>1020011</a:t>
                      </a:r>
                    </a:p>
                  </a:txBody>
                  <a:tcPr marL="7620" marR="7620" marT="7620" marB="0" anchor="b"/>
                </a:tc>
                <a:tc>
                  <a:txBody>
                    <a:bodyPr/>
                    <a:lstStyle/>
                    <a:p>
                      <a:pPr algn="l" fontAlgn="b"/>
                      <a:r>
                        <a:rPr lang="en-US" sz="1100" b="0" i="0" u="none" strike="noStrike">
                          <a:solidFill>
                            <a:srgbClr val="000000"/>
                          </a:solidFill>
                          <a:effectLst/>
                          <a:latin typeface="+mn-lt"/>
                          <a:ea typeface="等线" panose="02010600030101010101" pitchFamily="2" charset="-122"/>
                          <a:cs typeface="Arial" panose="020B0604020202020204" pitchFamily="34" charset="0"/>
                        </a:rPr>
                        <a:t>Study on Service Based Management Architecture enhancement phase 3 </a:t>
                      </a:r>
                    </a:p>
                  </a:txBody>
                  <a:tcPr marL="7620" marR="7620" marT="7620" marB="0" anchor="b"/>
                </a:tc>
                <a:tc>
                  <a:txBody>
                    <a:bodyPr/>
                    <a:lstStyle/>
                    <a:p>
                      <a:pPr algn="l" fontAlgn="b"/>
                      <a:r>
                        <a:rPr lang="en-US" sz="1100" b="0" i="0" u="none" strike="noStrike">
                          <a:solidFill>
                            <a:srgbClr val="000000"/>
                          </a:solidFill>
                          <a:effectLst/>
                          <a:latin typeface="+mn-lt"/>
                          <a:ea typeface="等线" panose="02010600030101010101" pitchFamily="2" charset="-122"/>
                          <a:cs typeface="Arial" panose="020B0604020202020204" pitchFamily="34" charset="0"/>
                        </a:rPr>
                        <a:t>FS_SBMA_Ph3</a:t>
                      </a:r>
                    </a:p>
                  </a:txBody>
                  <a:tcPr marL="7620" marR="7620" marT="7620" marB="0" anchor="b"/>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srgbClr val="0000FF"/>
                          </a:solidFill>
                          <a:effectLst/>
                          <a:uLnTx/>
                          <a:uFillTx/>
                          <a:latin typeface="+mn-lt"/>
                          <a:ea typeface="等线" panose="02010600030101010101" pitchFamily="2" charset="-122"/>
                          <a:cs typeface="+mn-cs"/>
                        </a:rPr>
                        <a:t>12/12/2024</a:t>
                      </a:r>
                    </a:p>
                  </a:txBody>
                  <a:tcPr marL="7620" marR="7620" marT="7620" marB="0"/>
                </a:tc>
                <a:tc>
                  <a:txBody>
                    <a:bodyPr/>
                    <a:lstStyle/>
                    <a:p>
                      <a:pPr algn="l" fontAlgn="t"/>
                      <a:r>
                        <a:rPr lang="en-US" altLang="zh-CN" sz="1100" b="0" i="0" u="none" strike="noStrike">
                          <a:solidFill>
                            <a:srgbClr val="000000"/>
                          </a:solidFill>
                          <a:effectLst/>
                          <a:latin typeface="+mn-lt"/>
                          <a:ea typeface="等线" panose="02010600030101010101" pitchFamily="2" charset="-122"/>
                        </a:rPr>
                        <a:t>45%</a:t>
                      </a:r>
                    </a:p>
                  </a:txBody>
                  <a:tcPr marL="7620" marR="7620" marT="7620" marB="0"/>
                </a:tc>
                <a:tc>
                  <a:txBody>
                    <a:bodyPr/>
                    <a:lstStyle/>
                    <a:p>
                      <a:pPr algn="l" fontAlgn="t"/>
                      <a:r>
                        <a:rPr lang="en-US" sz="1100" b="0" i="0" u="sng" strike="noStrike">
                          <a:solidFill>
                            <a:srgbClr val="0563C1"/>
                          </a:solidFill>
                          <a:effectLst/>
                          <a:latin typeface="+mn-lt"/>
                          <a:ea typeface="等线" panose="02010600030101010101" pitchFamily="2" charset="-122"/>
                          <a:hlinkClick r:id="rId3"/>
                        </a:rPr>
                        <a:t>SP-231725</a:t>
                      </a:r>
                      <a:endParaRPr lang="en-US" sz="1100" b="0" i="0" u="sng" strike="noStrike">
                        <a:solidFill>
                          <a:srgbClr val="0563C1"/>
                        </a:solidFill>
                        <a:effectLst/>
                        <a:latin typeface="+mn-lt"/>
                        <a:ea typeface="等线" panose="02010600030101010101" pitchFamily="2" charset="-122"/>
                      </a:endParaRPr>
                    </a:p>
                  </a:txBody>
                  <a:tcPr marL="7620" marR="7620" marT="7620" marB="0"/>
                </a:tc>
                <a:tc>
                  <a:txBody>
                    <a:bodyPr/>
                    <a:lstStyle/>
                    <a:p>
                      <a:pPr algn="r" fontAlgn="b"/>
                      <a:r>
                        <a:rPr lang="en-US" altLang="zh-CN" sz="1100" b="0" i="0" u="none" strike="noStrike" dirty="0">
                          <a:solidFill>
                            <a:srgbClr val="00B050"/>
                          </a:solidFill>
                          <a:effectLst/>
                          <a:latin typeface="+mn-lt"/>
                          <a:ea typeface="等线" panose="02010600030101010101" pitchFamily="2" charset="-122"/>
                          <a:cs typeface="Arial" panose="020B0604020202020204" pitchFamily="34" charset="0"/>
                        </a:rPr>
                        <a:t>75%</a:t>
                      </a:r>
                    </a:p>
                  </a:txBody>
                  <a:tcPr marL="7620" marR="7620" marT="7620" marB="0" anchor="b"/>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altLang="zh-CN" sz="1100" b="0" i="0" u="none" strike="noStrike" kern="1200" dirty="0">
                          <a:solidFill>
                            <a:schemeClr val="tx1"/>
                          </a:solidFill>
                          <a:effectLst/>
                          <a:highlight>
                            <a:srgbClr val="00FFFF"/>
                          </a:highlight>
                          <a:latin typeface="+mn-lt"/>
                          <a:ea typeface="等线" panose="02010600030101010101" pitchFamily="2" charset="-122"/>
                          <a:cs typeface="+mn-cs"/>
                        </a:rPr>
                        <a:t>Target: 9/9/2024-&gt;12/12/2024</a:t>
                      </a:r>
                    </a:p>
                  </a:txBody>
                  <a:tcPr marL="4294" marR="4294" marT="4294" marB="0"/>
                </a:tc>
                <a:extLst>
                  <a:ext uri="{0D108BD9-81ED-4DB2-BD59-A6C34878D82A}">
                    <a16:rowId xmlns:a16="http://schemas.microsoft.com/office/drawing/2014/main" val="10001"/>
                  </a:ext>
                </a:extLst>
              </a:tr>
            </a:tbl>
          </a:graphicData>
        </a:graphic>
      </p:graphicFrame>
      <p:sp>
        <p:nvSpPr>
          <p:cNvPr id="6" name="矩形 5">
            <a:extLst>
              <a:ext uri="{FF2B5EF4-FFF2-40B4-BE49-F238E27FC236}">
                <a16:creationId xmlns:a16="http://schemas.microsoft.com/office/drawing/2014/main" id="{258CB148-EB78-4F52-B4DA-88CC8C58B74F}"/>
              </a:ext>
            </a:extLst>
          </p:cNvPr>
          <p:cNvSpPr/>
          <p:nvPr/>
        </p:nvSpPr>
        <p:spPr>
          <a:xfrm>
            <a:off x="8684704" y="0"/>
            <a:ext cx="1614545" cy="292388"/>
          </a:xfrm>
          <a:prstGeom prst="rect">
            <a:avLst/>
          </a:prstGeom>
        </p:spPr>
        <p:txBody>
          <a:bodyPr wrap="none">
            <a:spAutoFit/>
          </a:bodyPr>
          <a:lstStyle/>
          <a:p>
            <a:r>
              <a:rPr lang="en-US" altLang="zh-CN" dirty="0">
                <a:solidFill>
                  <a:schemeClr val="bg1"/>
                </a:solidFill>
                <a:highlight>
                  <a:srgbClr val="800080"/>
                </a:highlight>
              </a:rPr>
              <a:t>OAM Prime feature</a:t>
            </a:r>
            <a:endParaRPr lang="zh-CN" altLang="en-US" dirty="0">
              <a:solidFill>
                <a:schemeClr val="bg1"/>
              </a:solidFill>
              <a:highlight>
                <a:srgbClr val="800080"/>
              </a:highlight>
            </a:endParaRPr>
          </a:p>
        </p:txBody>
      </p:sp>
    </p:spTree>
    <p:extLst>
      <p:ext uri="{BB962C8B-B14F-4D97-AF65-F5344CB8AC3E}">
        <p14:creationId xmlns:p14="http://schemas.microsoft.com/office/powerpoint/2010/main" val="323955651"/>
      </p:ext>
    </p:extLst>
  </p:cSld>
  <p:clrMapOvr>
    <a:masterClrMapping/>
  </p:clrMapOvr>
  <p:transition spd="slow"/>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96221DFE-BF72-4AC7-BB51-3BFEB65732D9}"/>
              </a:ext>
            </a:extLst>
          </p:cNvPr>
          <p:cNvSpPr>
            <a:spLocks noGrp="1"/>
          </p:cNvSpPr>
          <p:nvPr>
            <p:ph type="title"/>
          </p:nvPr>
        </p:nvSpPr>
        <p:spPr/>
        <p:txBody>
          <a:bodyPr/>
          <a:lstStyle/>
          <a:p>
            <a:r>
              <a:rPr lang="en-GB" altLang="en-US" sz="3200" b="1" dirty="0"/>
              <a:t>9. PTM: </a:t>
            </a:r>
            <a:r>
              <a:rPr lang="en-US" altLang="en-US" sz="3200" b="1" dirty="0"/>
              <a:t>Study on Management of planned configurations  </a:t>
            </a:r>
            <a:endParaRPr lang="en-GB" altLang="en-US" sz="3200" b="1" dirty="0"/>
          </a:p>
        </p:txBody>
      </p:sp>
      <p:sp>
        <p:nvSpPr>
          <p:cNvPr id="4" name="Content Placeholder 7">
            <a:extLst>
              <a:ext uri="{FF2B5EF4-FFF2-40B4-BE49-F238E27FC236}">
                <a16:creationId xmlns:a16="http://schemas.microsoft.com/office/drawing/2014/main" id="{8A759812-87D4-4AB6-81FE-DCDAFD93C018}"/>
              </a:ext>
            </a:extLst>
          </p:cNvPr>
          <p:cNvSpPr txBox="1">
            <a:spLocks/>
          </p:cNvSpPr>
          <p:nvPr/>
        </p:nvSpPr>
        <p:spPr>
          <a:xfrm>
            <a:off x="420612" y="2080800"/>
            <a:ext cx="10953749" cy="4060800"/>
          </a:xfrm>
          <a:prstGeom prst="rect">
            <a:avLst/>
          </a:prstGeom>
          <a:solidFill>
            <a:schemeClr val="bg1"/>
          </a:solidFill>
        </p:spPr>
        <p:txBody>
          <a:bodyPr/>
          <a:lstStyle>
            <a:lvl1pPr marL="341313" indent="-341313" algn="l" rtl="0" eaLnBrk="0" fontAlgn="base" hangingPunct="0">
              <a:spcBef>
                <a:spcPct val="20000"/>
              </a:spcBef>
              <a:spcAft>
                <a:spcPct val="0"/>
              </a:spcAft>
              <a:buBlip>
                <a:blip r:embed="rId2"/>
              </a:buBlip>
              <a:defRPr sz="2800">
                <a:solidFill>
                  <a:schemeClr val="tx1"/>
                </a:solidFill>
                <a:latin typeface="+mn-lt"/>
                <a:ea typeface="MS PGothic" panose="020B0600070205080204" pitchFamily="34" charset="-128"/>
                <a:cs typeface="ＭＳ Ｐゴシック" charset="0"/>
              </a:defRPr>
            </a:lvl1pPr>
            <a:lvl2pPr marL="741363" indent="-284163"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ea typeface="MS PGothic" panose="020B0600070205080204" pitchFamily="34" charset="-128"/>
              </a:defRPr>
            </a:lvl2pPr>
            <a:lvl3pPr marL="11414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5986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4pPr>
            <a:lvl5pPr marL="2055813" indent="-227013" algn="l" rtl="0" eaLnBrk="0" fontAlgn="base" hangingPunct="0">
              <a:spcBef>
                <a:spcPct val="20000"/>
              </a:spcBef>
              <a:spcAft>
                <a:spcPct val="0"/>
              </a:spcAft>
              <a:buFont typeface="Arial" panose="020B0604020202020204" pitchFamily="34" charset="0"/>
              <a:buChar char="»"/>
              <a:defRPr sz="1600">
                <a:solidFill>
                  <a:schemeClr val="tx1"/>
                </a:solidFill>
                <a:latin typeface="+mn-lt"/>
                <a:ea typeface="MS PGothic" panose="020B0600070205080204" pitchFamily="34" charset="-128"/>
              </a:defRPr>
            </a:lvl5pPr>
            <a:lvl6pPr marL="2514314" indent="-228574" algn="l" rtl="0" eaLnBrk="0" fontAlgn="base" hangingPunct="0">
              <a:spcBef>
                <a:spcPct val="20000"/>
              </a:spcBef>
              <a:spcAft>
                <a:spcPct val="0"/>
              </a:spcAft>
              <a:buFont typeface="Arial" charset="0"/>
              <a:buChar char="»"/>
              <a:defRPr sz="1600">
                <a:solidFill>
                  <a:schemeClr val="tx1"/>
                </a:solidFill>
                <a:latin typeface="+mn-lt"/>
              </a:defRPr>
            </a:lvl6pPr>
            <a:lvl7pPr marL="2971462" indent="-228574" algn="l" rtl="0" eaLnBrk="0" fontAlgn="base" hangingPunct="0">
              <a:spcBef>
                <a:spcPct val="20000"/>
              </a:spcBef>
              <a:spcAft>
                <a:spcPct val="0"/>
              </a:spcAft>
              <a:buFont typeface="Arial" charset="0"/>
              <a:buChar char="»"/>
              <a:defRPr sz="1600">
                <a:solidFill>
                  <a:schemeClr val="tx1"/>
                </a:solidFill>
                <a:latin typeface="+mn-lt"/>
              </a:defRPr>
            </a:lvl7pPr>
            <a:lvl8pPr marL="3428610" indent="-228574" algn="l" rtl="0" eaLnBrk="0" fontAlgn="base" hangingPunct="0">
              <a:spcBef>
                <a:spcPct val="20000"/>
              </a:spcBef>
              <a:spcAft>
                <a:spcPct val="0"/>
              </a:spcAft>
              <a:buFont typeface="Arial" charset="0"/>
              <a:buChar char="»"/>
              <a:defRPr sz="1600">
                <a:solidFill>
                  <a:schemeClr val="tx1"/>
                </a:solidFill>
                <a:latin typeface="+mn-lt"/>
              </a:defRPr>
            </a:lvl8pPr>
            <a:lvl9pPr marL="3885758" indent="-228574" algn="l" rtl="0" eaLnBrk="0" fontAlgn="base" hangingPunct="0">
              <a:spcBef>
                <a:spcPct val="20000"/>
              </a:spcBef>
              <a:spcAft>
                <a:spcPct val="0"/>
              </a:spcAft>
              <a:buFont typeface="Arial" charset="0"/>
              <a:buChar char="»"/>
              <a:defRPr sz="1600">
                <a:solidFill>
                  <a:schemeClr val="tx1"/>
                </a:solidFill>
                <a:latin typeface="+mn-lt"/>
              </a:defRPr>
            </a:lvl9pPr>
          </a:lstStyle>
          <a:p>
            <a:pPr>
              <a:spcBef>
                <a:spcPts val="0"/>
              </a:spcBef>
              <a:spcAft>
                <a:spcPts val="0"/>
              </a:spcAft>
              <a:defRPr/>
            </a:pPr>
            <a:r>
              <a:rPr lang="de-DE" altLang="de-DE" sz="1800" kern="0" dirty="0"/>
              <a:t>Progress since SA#104:</a:t>
            </a:r>
          </a:p>
          <a:p>
            <a:pPr marL="400050" lvl="1" indent="0">
              <a:spcBef>
                <a:spcPts val="0"/>
              </a:spcBef>
              <a:spcAft>
                <a:spcPts val="0"/>
              </a:spcAft>
              <a:buNone/>
              <a:defRPr/>
            </a:pPr>
            <a:r>
              <a:rPr lang="de-DE" altLang="de-DE" sz="1200" kern="0" dirty="0"/>
              <a:t>The following topics are discussed and approved:</a:t>
            </a:r>
          </a:p>
          <a:p>
            <a:pPr lvl="1">
              <a:spcBef>
                <a:spcPts val="0"/>
              </a:spcBef>
              <a:spcAft>
                <a:spcPts val="0"/>
              </a:spcAft>
              <a:defRPr/>
            </a:pPr>
            <a:r>
              <a:rPr lang="en-US" altLang="zh-CN" sz="1200" kern="0" dirty="0"/>
              <a:t>The solutions for creating and updating planned configurations was finalized.</a:t>
            </a:r>
          </a:p>
          <a:p>
            <a:pPr lvl="1">
              <a:spcBef>
                <a:spcPts val="0"/>
              </a:spcBef>
              <a:spcAft>
                <a:spcPts val="0"/>
              </a:spcAft>
              <a:defRPr/>
            </a:pPr>
            <a:r>
              <a:rPr lang="en-US" altLang="zh-CN" sz="1200" kern="0" dirty="0"/>
              <a:t>The use case and solution for validating planned configurations was finalized.</a:t>
            </a:r>
          </a:p>
          <a:p>
            <a:pPr lvl="1">
              <a:spcBef>
                <a:spcPts val="0"/>
              </a:spcBef>
              <a:spcAft>
                <a:spcPts val="0"/>
              </a:spcAft>
              <a:defRPr/>
            </a:pPr>
            <a:r>
              <a:rPr lang="en-US" altLang="zh-CN" sz="1200" kern="0" dirty="0"/>
              <a:t>The use case and solution for activating planned configurations was finalized.</a:t>
            </a:r>
          </a:p>
          <a:p>
            <a:pPr lvl="1">
              <a:spcBef>
                <a:spcPts val="0"/>
              </a:spcBef>
              <a:spcAft>
                <a:spcPts val="0"/>
              </a:spcAft>
              <a:defRPr/>
            </a:pPr>
            <a:r>
              <a:rPr lang="en-US" altLang="zh-CN" sz="1200" kern="0" dirty="0"/>
              <a:t>The use case and solution for conditionally activating planned configurations was finalized.</a:t>
            </a:r>
          </a:p>
          <a:p>
            <a:pPr lvl="1">
              <a:spcBef>
                <a:spcPts val="0"/>
              </a:spcBef>
              <a:spcAft>
                <a:spcPts val="0"/>
              </a:spcAft>
              <a:defRPr/>
            </a:pPr>
            <a:r>
              <a:rPr lang="en-US" altLang="zh-CN" sz="1200" kern="0" dirty="0"/>
              <a:t>The use case and solution for managing transactions was finalized.</a:t>
            </a:r>
          </a:p>
          <a:p>
            <a:pPr lvl="1">
              <a:spcBef>
                <a:spcPts val="0"/>
              </a:spcBef>
              <a:spcAft>
                <a:spcPts val="0"/>
              </a:spcAft>
              <a:defRPr/>
            </a:pPr>
            <a:r>
              <a:rPr lang="en-US" altLang="zh-CN" sz="1200" kern="0" dirty="0"/>
              <a:t>The use case and solution for managing alternative planned configurations was agreed to be removed.</a:t>
            </a:r>
          </a:p>
          <a:p>
            <a:pPr lvl="1">
              <a:spcBef>
                <a:spcPts val="0"/>
              </a:spcBef>
              <a:spcAft>
                <a:spcPts val="0"/>
              </a:spcAft>
              <a:defRPr/>
            </a:pPr>
            <a:endParaRPr lang="en-US" altLang="zh-CN" sz="1200" kern="0" dirty="0"/>
          </a:p>
          <a:p>
            <a:pPr marL="341313" lvl="1" indent="-341313">
              <a:spcBef>
                <a:spcPts val="0"/>
              </a:spcBef>
              <a:spcAft>
                <a:spcPts val="0"/>
              </a:spcAft>
              <a:buBlip>
                <a:blip r:embed="rId2"/>
              </a:buBlip>
              <a:defRPr/>
            </a:pPr>
            <a:r>
              <a:rPr lang="en-US" sz="1800" kern="0" dirty="0"/>
              <a:t>Impacts and dependencies on other WGs:</a:t>
            </a:r>
            <a:endParaRPr lang="de-DE" sz="1800" kern="0" dirty="0"/>
          </a:p>
          <a:p>
            <a:pPr lvl="1">
              <a:spcBef>
                <a:spcPts val="0"/>
              </a:spcBef>
              <a:spcAft>
                <a:spcPts val="0"/>
              </a:spcAft>
              <a:defRPr/>
            </a:pPr>
            <a:endParaRPr lang="en-US" sz="1200" kern="0" dirty="0"/>
          </a:p>
          <a:p>
            <a:pPr lvl="1">
              <a:spcBef>
                <a:spcPts val="0"/>
              </a:spcBef>
              <a:spcAft>
                <a:spcPts val="0"/>
              </a:spcAft>
              <a:defRPr/>
            </a:pPr>
            <a:r>
              <a:rPr lang="en-US" sz="1200" kern="0" dirty="0"/>
              <a:t>None</a:t>
            </a:r>
            <a:endParaRPr lang="de-DE" sz="1200" kern="0" dirty="0"/>
          </a:p>
          <a:p>
            <a:pPr marL="457200" lvl="1" indent="0">
              <a:spcBef>
                <a:spcPts val="0"/>
              </a:spcBef>
              <a:spcAft>
                <a:spcPts val="0"/>
              </a:spcAft>
              <a:buNone/>
              <a:defRPr/>
            </a:pPr>
            <a:endParaRPr lang="de-DE" sz="1200" kern="0" dirty="0"/>
          </a:p>
          <a:p>
            <a:pPr>
              <a:spcBef>
                <a:spcPts val="0"/>
              </a:spcBef>
              <a:spcAft>
                <a:spcPts val="0"/>
              </a:spcAft>
              <a:defRPr/>
            </a:pPr>
            <a:r>
              <a:rPr lang="de-DE" sz="1800" kern="0" dirty="0"/>
              <a:t>Next steps:</a:t>
            </a:r>
          </a:p>
          <a:p>
            <a:pPr lvl="1">
              <a:defRPr/>
            </a:pPr>
            <a:r>
              <a:rPr lang="en-US" altLang="zh-CN" sz="1200" dirty="0">
                <a:highlight>
                  <a:srgbClr val="00FF00"/>
                </a:highlight>
              </a:rPr>
              <a:t>This study is completed.</a:t>
            </a:r>
            <a:endParaRPr lang="en-US" sz="1200" kern="0" dirty="0">
              <a:highlight>
                <a:srgbClr val="00FF00"/>
              </a:highlight>
            </a:endParaRPr>
          </a:p>
        </p:txBody>
      </p:sp>
      <p:graphicFrame>
        <p:nvGraphicFramePr>
          <p:cNvPr id="5" name="Table 4">
            <a:extLst>
              <a:ext uri="{FF2B5EF4-FFF2-40B4-BE49-F238E27FC236}">
                <a16:creationId xmlns:a16="http://schemas.microsoft.com/office/drawing/2014/main" id="{7A68B1DF-7499-467E-9AB1-C9EAA9992FED}"/>
              </a:ext>
            </a:extLst>
          </p:cNvPr>
          <p:cNvGraphicFramePr>
            <a:graphicFrameLocks noGrp="1"/>
          </p:cNvGraphicFramePr>
          <p:nvPr>
            <p:extLst>
              <p:ext uri="{D42A27DB-BD31-4B8C-83A1-F6EECF244321}">
                <p14:modId xmlns:p14="http://schemas.microsoft.com/office/powerpoint/2010/main" val="3108036245"/>
              </p:ext>
            </p:extLst>
          </p:nvPr>
        </p:nvGraphicFramePr>
        <p:xfrm>
          <a:off x="420612" y="1431600"/>
          <a:ext cx="10907183" cy="496737"/>
        </p:xfrm>
        <a:graphic>
          <a:graphicData uri="http://schemas.openxmlformats.org/drawingml/2006/table">
            <a:tbl>
              <a:tblPr firstRow="1" firstCol="1" bandRow="1">
                <a:tableStyleId>{F5AB1C69-6EDB-4FF4-983F-18BD219EF322}</a:tableStyleId>
              </a:tblPr>
              <a:tblGrid>
                <a:gridCol w="650979">
                  <a:extLst>
                    <a:ext uri="{9D8B030D-6E8A-4147-A177-3AD203B41FA5}">
                      <a16:colId xmlns:a16="http://schemas.microsoft.com/office/drawing/2014/main" val="20000"/>
                    </a:ext>
                  </a:extLst>
                </a:gridCol>
                <a:gridCol w="3769829">
                  <a:extLst>
                    <a:ext uri="{9D8B030D-6E8A-4147-A177-3AD203B41FA5}">
                      <a16:colId xmlns:a16="http://schemas.microsoft.com/office/drawing/2014/main" val="20001"/>
                    </a:ext>
                  </a:extLst>
                </a:gridCol>
                <a:gridCol w="987879">
                  <a:extLst>
                    <a:ext uri="{9D8B030D-6E8A-4147-A177-3AD203B41FA5}">
                      <a16:colId xmlns:a16="http://schemas.microsoft.com/office/drawing/2014/main" val="20002"/>
                    </a:ext>
                  </a:extLst>
                </a:gridCol>
                <a:gridCol w="1608364">
                  <a:extLst>
                    <a:ext uri="{9D8B030D-6E8A-4147-A177-3AD203B41FA5}">
                      <a16:colId xmlns:a16="http://schemas.microsoft.com/office/drawing/2014/main" val="20003"/>
                    </a:ext>
                  </a:extLst>
                </a:gridCol>
                <a:gridCol w="644979">
                  <a:extLst>
                    <a:ext uri="{9D8B030D-6E8A-4147-A177-3AD203B41FA5}">
                      <a16:colId xmlns:a16="http://schemas.microsoft.com/office/drawing/2014/main" val="20004"/>
                    </a:ext>
                  </a:extLst>
                </a:gridCol>
                <a:gridCol w="718457">
                  <a:extLst>
                    <a:ext uri="{9D8B030D-6E8A-4147-A177-3AD203B41FA5}">
                      <a16:colId xmlns:a16="http://schemas.microsoft.com/office/drawing/2014/main" val="20005"/>
                    </a:ext>
                  </a:extLst>
                </a:gridCol>
                <a:gridCol w="742950">
                  <a:extLst>
                    <a:ext uri="{9D8B030D-6E8A-4147-A177-3AD203B41FA5}">
                      <a16:colId xmlns:a16="http://schemas.microsoft.com/office/drawing/2014/main" val="20006"/>
                    </a:ext>
                  </a:extLst>
                </a:gridCol>
                <a:gridCol w="1783746">
                  <a:extLst>
                    <a:ext uri="{9D8B030D-6E8A-4147-A177-3AD203B41FA5}">
                      <a16:colId xmlns:a16="http://schemas.microsoft.com/office/drawing/2014/main" val="20007"/>
                    </a:ext>
                  </a:extLst>
                </a:gridCol>
              </a:tblGrid>
              <a:tr h="277594">
                <a:tc>
                  <a:txBody>
                    <a:bodyPr/>
                    <a:lstStyle/>
                    <a:p>
                      <a:pPr algn="ctr">
                        <a:lnSpc>
                          <a:spcPct val="107000"/>
                        </a:lnSpc>
                        <a:spcAft>
                          <a:spcPts val="800"/>
                        </a:spcAft>
                      </a:pPr>
                      <a:r>
                        <a:rPr lang="en-GB" sz="1400" dirty="0"/>
                        <a:t>UID</a:t>
                      </a:r>
                    </a:p>
                  </a:txBody>
                  <a:tcPr marL="48004" marR="48004" marT="0" marB="0" anchor="ctr"/>
                </a:tc>
                <a:tc>
                  <a:txBody>
                    <a:bodyPr/>
                    <a:lstStyle/>
                    <a:p>
                      <a:pPr algn="ctr">
                        <a:lnSpc>
                          <a:spcPct val="107000"/>
                        </a:lnSpc>
                        <a:spcAft>
                          <a:spcPts val="800"/>
                        </a:spcAft>
                      </a:pPr>
                      <a:r>
                        <a:rPr lang="en-GB" sz="1400" dirty="0"/>
                        <a:t>Name</a:t>
                      </a:r>
                    </a:p>
                  </a:txBody>
                  <a:tcPr marL="48004" marR="48004" marT="0" marB="0" anchor="ctr"/>
                </a:tc>
                <a:tc>
                  <a:txBody>
                    <a:bodyPr/>
                    <a:lstStyle/>
                    <a:p>
                      <a:pPr algn="ctr">
                        <a:lnSpc>
                          <a:spcPct val="107000"/>
                        </a:lnSpc>
                        <a:spcAft>
                          <a:spcPts val="800"/>
                        </a:spcAft>
                      </a:pPr>
                      <a:r>
                        <a:rPr lang="en-GB" sz="1400" dirty="0"/>
                        <a:t>Acronym</a:t>
                      </a:r>
                    </a:p>
                  </a:txBody>
                  <a:tcPr marL="48004" marR="48004" marT="0" marB="0" anchor="ctr"/>
                </a:tc>
                <a:tc>
                  <a:txBody>
                    <a:bodyPr/>
                    <a:lstStyle/>
                    <a:p>
                      <a:pPr algn="ctr">
                        <a:lnSpc>
                          <a:spcPct val="107000"/>
                        </a:lnSpc>
                        <a:spcAft>
                          <a:spcPts val="800"/>
                        </a:spcAft>
                      </a:pPr>
                      <a:r>
                        <a:rPr lang="en-GB" sz="1400" dirty="0"/>
                        <a:t>Target </a:t>
                      </a:r>
                      <a:r>
                        <a:rPr lang="en-GB" sz="1000" dirty="0"/>
                        <a:t>(dd/mm/</a:t>
                      </a:r>
                      <a:r>
                        <a:rPr lang="en-GB" sz="1000" dirty="0" err="1"/>
                        <a:t>yyyy</a:t>
                      </a:r>
                      <a:r>
                        <a:rPr lang="en-GB" sz="1000" dirty="0"/>
                        <a:t>)</a:t>
                      </a:r>
                      <a:endParaRPr lang="en-GB" sz="1400" dirty="0"/>
                    </a:p>
                  </a:txBody>
                  <a:tcPr marL="48004" marR="48004" marT="0" marB="0" anchor="ctr"/>
                </a:tc>
                <a:tc>
                  <a:txBody>
                    <a:bodyPr/>
                    <a:lstStyle/>
                    <a:p>
                      <a:pPr algn="ctr">
                        <a:lnSpc>
                          <a:spcPct val="107000"/>
                        </a:lnSpc>
                        <a:spcAft>
                          <a:spcPts val="800"/>
                        </a:spcAft>
                      </a:pPr>
                      <a:r>
                        <a:rPr lang="en-GB" sz="1400" dirty="0"/>
                        <a:t>Old %</a:t>
                      </a:r>
                    </a:p>
                  </a:txBody>
                  <a:tcPr marL="48004" marR="48004" marT="0" marB="0" anchor="ctr"/>
                </a:tc>
                <a:tc>
                  <a:txBody>
                    <a:bodyPr/>
                    <a:lstStyle/>
                    <a:p>
                      <a:pPr algn="ctr">
                        <a:lnSpc>
                          <a:spcPct val="107000"/>
                        </a:lnSpc>
                        <a:spcAft>
                          <a:spcPts val="800"/>
                        </a:spcAft>
                      </a:pPr>
                      <a:r>
                        <a:rPr lang="en-GB" sz="1400" b="1" kern="1200" dirty="0">
                          <a:solidFill>
                            <a:schemeClr val="lt1"/>
                          </a:solidFill>
                          <a:latin typeface="+mn-lt"/>
                          <a:ea typeface="+mn-ea"/>
                          <a:cs typeface="+mn-cs"/>
                        </a:rPr>
                        <a:t>WID</a:t>
                      </a:r>
                      <a:endParaRPr lang="en-GB" sz="1400" dirty="0">
                        <a:solidFill>
                          <a:srgbClr val="FF0000"/>
                        </a:solidFill>
                      </a:endParaRPr>
                    </a:p>
                  </a:txBody>
                  <a:tcPr marL="48004" marR="48004" marT="0" marB="0" anchor="ctr"/>
                </a:tc>
                <a:tc>
                  <a:txBody>
                    <a:bodyPr/>
                    <a:lstStyle/>
                    <a:p>
                      <a:pPr algn="ctr">
                        <a:lnSpc>
                          <a:spcPct val="107000"/>
                        </a:lnSpc>
                        <a:spcAft>
                          <a:spcPts val="800"/>
                        </a:spcAft>
                      </a:pPr>
                      <a:r>
                        <a:rPr lang="en-GB" sz="1400" dirty="0">
                          <a:solidFill>
                            <a:srgbClr val="FF0000"/>
                          </a:solidFill>
                        </a:rPr>
                        <a:t>New %</a:t>
                      </a:r>
                      <a:endParaRPr lang="en-GB" sz="1400" b="1" kern="1200" dirty="0">
                        <a:solidFill>
                          <a:schemeClr val="lt1"/>
                        </a:solidFill>
                        <a:latin typeface="+mn-lt"/>
                        <a:ea typeface="+mn-ea"/>
                        <a:cs typeface="+mn-cs"/>
                      </a:endParaRPr>
                    </a:p>
                  </a:txBody>
                  <a:tcPr marL="48004" marR="48004" marT="0" marB="0" anchor="ctr"/>
                </a:tc>
                <a:tc>
                  <a:txBody>
                    <a:bodyPr/>
                    <a:lstStyle/>
                    <a:p>
                      <a:pPr algn="ctr">
                        <a:lnSpc>
                          <a:spcPct val="107000"/>
                        </a:lnSpc>
                        <a:spcAft>
                          <a:spcPts val="800"/>
                        </a:spcAft>
                      </a:pPr>
                      <a:r>
                        <a:rPr lang="en-GB" sz="1400" dirty="0">
                          <a:solidFill>
                            <a:srgbClr val="FF0000"/>
                          </a:solidFill>
                        </a:rPr>
                        <a:t>Change or comment</a:t>
                      </a:r>
                    </a:p>
                  </a:txBody>
                  <a:tcPr marL="48004" marR="48004" marT="0" marB="0" anchor="ctr"/>
                </a:tc>
                <a:extLst>
                  <a:ext uri="{0D108BD9-81ED-4DB2-BD59-A6C34878D82A}">
                    <a16:rowId xmlns:a16="http://schemas.microsoft.com/office/drawing/2014/main" val="10000"/>
                  </a:ext>
                </a:extLst>
              </a:tr>
              <a:tr h="219143">
                <a:tc>
                  <a:txBody>
                    <a:bodyPr/>
                    <a:lstStyle/>
                    <a:p>
                      <a:pPr algn="r" fontAlgn="b"/>
                      <a:r>
                        <a:rPr lang="en-US" altLang="zh-CN" sz="1100" b="0" i="0" u="none" strike="noStrike">
                          <a:solidFill>
                            <a:srgbClr val="000000"/>
                          </a:solidFill>
                          <a:effectLst/>
                          <a:latin typeface="+mn-lt"/>
                          <a:ea typeface="等线" panose="02010600030101010101" pitchFamily="2" charset="-122"/>
                          <a:cs typeface="Arial" panose="020B0604020202020204" pitchFamily="34" charset="0"/>
                        </a:rPr>
                        <a:t>1020033</a:t>
                      </a:r>
                    </a:p>
                  </a:txBody>
                  <a:tcPr marL="7620" marR="7620" marT="7620" marB="0" anchor="b"/>
                </a:tc>
                <a:tc>
                  <a:txBody>
                    <a:bodyPr/>
                    <a:lstStyle/>
                    <a:p>
                      <a:pPr algn="l" fontAlgn="b"/>
                      <a:r>
                        <a:rPr lang="en-US" sz="1100" b="0" i="0" u="none" strike="noStrike">
                          <a:solidFill>
                            <a:srgbClr val="000000"/>
                          </a:solidFill>
                          <a:effectLst/>
                          <a:latin typeface="+mn-lt"/>
                          <a:ea typeface="等线" panose="02010600030101010101" pitchFamily="2" charset="-122"/>
                          <a:cs typeface="Arial" panose="020B0604020202020204" pitchFamily="34" charset="0"/>
                        </a:rPr>
                        <a:t>Study on Management of planned configurations </a:t>
                      </a:r>
                    </a:p>
                  </a:txBody>
                  <a:tcPr marL="7620" marR="7620" marT="7620" marB="0" anchor="b"/>
                </a:tc>
                <a:tc>
                  <a:txBody>
                    <a:bodyPr/>
                    <a:lstStyle/>
                    <a:p>
                      <a:pPr algn="l" fontAlgn="b"/>
                      <a:r>
                        <a:rPr lang="en-US" sz="1100" b="0" i="0" u="none" strike="noStrike">
                          <a:solidFill>
                            <a:srgbClr val="000000"/>
                          </a:solidFill>
                          <a:effectLst/>
                          <a:latin typeface="+mn-lt"/>
                          <a:ea typeface="等线" panose="02010600030101010101" pitchFamily="2" charset="-122"/>
                          <a:cs typeface="Arial" panose="020B0604020202020204" pitchFamily="34" charset="0"/>
                        </a:rPr>
                        <a:t>FS_PlanM</a:t>
                      </a:r>
                    </a:p>
                  </a:txBody>
                  <a:tcPr marL="7620" marR="7620" marT="7620" marB="0" anchor="b"/>
                </a:tc>
                <a:tc>
                  <a:txBody>
                    <a:bodyPr/>
                    <a:lstStyle/>
                    <a:p>
                      <a:pPr algn="l" fontAlgn="t"/>
                      <a:r>
                        <a:rPr lang="en-US" altLang="zh-CN" sz="1100" b="0" i="0" u="none" strike="noStrike" dirty="0">
                          <a:solidFill>
                            <a:srgbClr val="000000"/>
                          </a:solidFill>
                          <a:effectLst/>
                          <a:latin typeface="+mn-lt"/>
                          <a:ea typeface="等线" panose="02010600030101010101" pitchFamily="2" charset="-122"/>
                        </a:rPr>
                        <a:t>09/09/2024</a:t>
                      </a:r>
                    </a:p>
                  </a:txBody>
                  <a:tcPr marL="7620" marR="7620" marT="7620" marB="0"/>
                </a:tc>
                <a:tc>
                  <a:txBody>
                    <a:bodyPr/>
                    <a:lstStyle/>
                    <a:p>
                      <a:pPr algn="l" fontAlgn="t"/>
                      <a:r>
                        <a:rPr lang="en-US" altLang="zh-CN" sz="1100" b="0" i="0" u="none" strike="noStrike">
                          <a:solidFill>
                            <a:srgbClr val="000000"/>
                          </a:solidFill>
                          <a:effectLst/>
                          <a:latin typeface="+mn-lt"/>
                          <a:ea typeface="等线" panose="02010600030101010101" pitchFamily="2" charset="-122"/>
                        </a:rPr>
                        <a:t>60%</a:t>
                      </a:r>
                    </a:p>
                  </a:txBody>
                  <a:tcPr marL="7620" marR="7620" marT="7620" marB="0"/>
                </a:tc>
                <a:tc>
                  <a:txBody>
                    <a:bodyPr/>
                    <a:lstStyle/>
                    <a:p>
                      <a:pPr algn="l" fontAlgn="t"/>
                      <a:r>
                        <a:rPr lang="en-US" sz="1100" b="0" i="0" u="sng" strike="noStrike">
                          <a:solidFill>
                            <a:srgbClr val="0563C1"/>
                          </a:solidFill>
                          <a:effectLst/>
                          <a:latin typeface="+mn-lt"/>
                          <a:ea typeface="等线" panose="02010600030101010101" pitchFamily="2" charset="-122"/>
                          <a:hlinkClick r:id="rId3"/>
                        </a:rPr>
                        <a:t>SP-231721</a:t>
                      </a:r>
                      <a:endParaRPr lang="en-US" sz="1100" b="0" i="0" u="sng" strike="noStrike">
                        <a:solidFill>
                          <a:srgbClr val="0563C1"/>
                        </a:solidFill>
                        <a:effectLst/>
                        <a:latin typeface="+mn-lt"/>
                        <a:ea typeface="等线" panose="02010600030101010101" pitchFamily="2" charset="-122"/>
                      </a:endParaRPr>
                    </a:p>
                  </a:txBody>
                  <a:tcPr marL="7620" marR="7620" marT="7620" marB="0"/>
                </a:tc>
                <a:tc>
                  <a:txBody>
                    <a:bodyPr/>
                    <a:lstStyle/>
                    <a:p>
                      <a:pPr algn="r" fontAlgn="b"/>
                      <a:r>
                        <a:rPr lang="en-US" altLang="zh-CN" sz="1100" b="0" i="0" u="none" strike="noStrike" dirty="0">
                          <a:solidFill>
                            <a:schemeClr val="tx1"/>
                          </a:solidFill>
                          <a:effectLst/>
                          <a:highlight>
                            <a:srgbClr val="00FF00"/>
                          </a:highlight>
                          <a:latin typeface="+mn-lt"/>
                          <a:ea typeface="等线" panose="02010600030101010101" pitchFamily="2" charset="-122"/>
                          <a:cs typeface="Arial" panose="020B0604020202020204" pitchFamily="34" charset="0"/>
                        </a:rPr>
                        <a:t>100%</a:t>
                      </a:r>
                    </a:p>
                  </a:txBody>
                  <a:tcPr marL="7620" marR="7620" marT="7620" marB="0" anchor="b"/>
                </a:tc>
                <a:tc>
                  <a:txBody>
                    <a:bodyPr/>
                    <a:lstStyle/>
                    <a:p>
                      <a:pPr algn="l" fontAlgn="t"/>
                      <a:endParaRPr lang="en-US" sz="1100" b="0" i="0" u="none" strike="noStrike" kern="1200" dirty="0">
                        <a:solidFill>
                          <a:srgbClr val="0563C1"/>
                        </a:solidFill>
                        <a:effectLst/>
                        <a:latin typeface="+mn-lt"/>
                        <a:ea typeface="等线" panose="02010600030101010101" pitchFamily="2" charset="-122"/>
                        <a:cs typeface="+mn-cs"/>
                      </a:endParaRPr>
                    </a:p>
                  </a:txBody>
                  <a:tcPr marL="4294" marR="4294" marT="4294" marB="0"/>
                </a:tc>
                <a:extLst>
                  <a:ext uri="{0D108BD9-81ED-4DB2-BD59-A6C34878D82A}">
                    <a16:rowId xmlns:a16="http://schemas.microsoft.com/office/drawing/2014/main" val="10001"/>
                  </a:ext>
                </a:extLst>
              </a:tr>
            </a:tbl>
          </a:graphicData>
        </a:graphic>
      </p:graphicFrame>
      <p:sp>
        <p:nvSpPr>
          <p:cNvPr id="6" name="矩形 5">
            <a:extLst>
              <a:ext uri="{FF2B5EF4-FFF2-40B4-BE49-F238E27FC236}">
                <a16:creationId xmlns:a16="http://schemas.microsoft.com/office/drawing/2014/main" id="{258CB148-EB78-4F52-B4DA-88CC8C58B74F}"/>
              </a:ext>
            </a:extLst>
          </p:cNvPr>
          <p:cNvSpPr/>
          <p:nvPr/>
        </p:nvSpPr>
        <p:spPr>
          <a:xfrm>
            <a:off x="8684704" y="0"/>
            <a:ext cx="1614545" cy="292388"/>
          </a:xfrm>
          <a:prstGeom prst="rect">
            <a:avLst/>
          </a:prstGeom>
        </p:spPr>
        <p:txBody>
          <a:bodyPr wrap="none">
            <a:spAutoFit/>
          </a:bodyPr>
          <a:lstStyle/>
          <a:p>
            <a:r>
              <a:rPr lang="en-US" altLang="zh-CN" dirty="0">
                <a:solidFill>
                  <a:schemeClr val="bg1"/>
                </a:solidFill>
                <a:highlight>
                  <a:srgbClr val="800080"/>
                </a:highlight>
              </a:rPr>
              <a:t>OAM Prime feature</a:t>
            </a:r>
            <a:endParaRPr lang="zh-CN" altLang="en-US" dirty="0">
              <a:solidFill>
                <a:schemeClr val="bg1"/>
              </a:solidFill>
              <a:highlight>
                <a:srgbClr val="800080"/>
              </a:highlight>
            </a:endParaRPr>
          </a:p>
        </p:txBody>
      </p:sp>
    </p:spTree>
    <p:extLst>
      <p:ext uri="{BB962C8B-B14F-4D97-AF65-F5344CB8AC3E}">
        <p14:creationId xmlns:p14="http://schemas.microsoft.com/office/powerpoint/2010/main" val="4250701417"/>
      </p:ext>
    </p:extLst>
  </p:cSld>
  <p:clrMapOvr>
    <a:masterClrMapping/>
  </p:clrMapOvr>
  <p:transition spd="slow"/>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96221DFE-BF72-4AC7-BB51-3BFEB65732D9}"/>
              </a:ext>
            </a:extLst>
          </p:cNvPr>
          <p:cNvSpPr>
            <a:spLocks noGrp="1"/>
          </p:cNvSpPr>
          <p:nvPr>
            <p:ph type="title"/>
          </p:nvPr>
        </p:nvSpPr>
        <p:spPr/>
        <p:txBody>
          <a:bodyPr/>
          <a:lstStyle/>
          <a:p>
            <a:r>
              <a:rPr lang="en-GB" altLang="en-US" sz="3200" b="1" dirty="0"/>
              <a:t>10. MADCOL: </a:t>
            </a:r>
            <a:r>
              <a:rPr lang="en-US" altLang="en-US" sz="3200" b="1" dirty="0"/>
              <a:t>Data management phase 2 </a:t>
            </a:r>
            <a:endParaRPr lang="en-GB" altLang="en-US" sz="3200" b="1" dirty="0"/>
          </a:p>
        </p:txBody>
      </p:sp>
      <p:sp>
        <p:nvSpPr>
          <p:cNvPr id="4" name="Content Placeholder 7">
            <a:extLst>
              <a:ext uri="{FF2B5EF4-FFF2-40B4-BE49-F238E27FC236}">
                <a16:creationId xmlns:a16="http://schemas.microsoft.com/office/drawing/2014/main" id="{8A759812-87D4-4AB6-81FE-DCDAFD93C018}"/>
              </a:ext>
            </a:extLst>
          </p:cNvPr>
          <p:cNvSpPr txBox="1">
            <a:spLocks/>
          </p:cNvSpPr>
          <p:nvPr/>
        </p:nvSpPr>
        <p:spPr>
          <a:xfrm>
            <a:off x="420612" y="2080800"/>
            <a:ext cx="10953749" cy="4060800"/>
          </a:xfrm>
          <a:prstGeom prst="rect">
            <a:avLst/>
          </a:prstGeom>
          <a:solidFill>
            <a:schemeClr val="bg1"/>
          </a:solidFill>
        </p:spPr>
        <p:txBody>
          <a:bodyPr/>
          <a:lstStyle>
            <a:lvl1pPr marL="341313" indent="-341313" algn="l" rtl="0" eaLnBrk="0" fontAlgn="base" hangingPunct="0">
              <a:spcBef>
                <a:spcPct val="20000"/>
              </a:spcBef>
              <a:spcAft>
                <a:spcPct val="0"/>
              </a:spcAft>
              <a:buBlip>
                <a:blip r:embed="rId2"/>
              </a:buBlip>
              <a:defRPr sz="2800">
                <a:solidFill>
                  <a:schemeClr val="tx1"/>
                </a:solidFill>
                <a:latin typeface="+mn-lt"/>
                <a:ea typeface="MS PGothic" panose="020B0600070205080204" pitchFamily="34" charset="-128"/>
                <a:cs typeface="ＭＳ Ｐゴシック" charset="0"/>
              </a:defRPr>
            </a:lvl1pPr>
            <a:lvl2pPr marL="741363" indent="-284163"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ea typeface="MS PGothic" panose="020B0600070205080204" pitchFamily="34" charset="-128"/>
              </a:defRPr>
            </a:lvl2pPr>
            <a:lvl3pPr marL="11414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5986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4pPr>
            <a:lvl5pPr marL="2055813" indent="-227013" algn="l" rtl="0" eaLnBrk="0" fontAlgn="base" hangingPunct="0">
              <a:spcBef>
                <a:spcPct val="20000"/>
              </a:spcBef>
              <a:spcAft>
                <a:spcPct val="0"/>
              </a:spcAft>
              <a:buFont typeface="Arial" panose="020B0604020202020204" pitchFamily="34" charset="0"/>
              <a:buChar char="»"/>
              <a:defRPr sz="1600">
                <a:solidFill>
                  <a:schemeClr val="tx1"/>
                </a:solidFill>
                <a:latin typeface="+mn-lt"/>
                <a:ea typeface="MS PGothic" panose="020B0600070205080204" pitchFamily="34" charset="-128"/>
              </a:defRPr>
            </a:lvl5pPr>
            <a:lvl6pPr marL="2514314" indent="-228574" algn="l" rtl="0" eaLnBrk="0" fontAlgn="base" hangingPunct="0">
              <a:spcBef>
                <a:spcPct val="20000"/>
              </a:spcBef>
              <a:spcAft>
                <a:spcPct val="0"/>
              </a:spcAft>
              <a:buFont typeface="Arial" charset="0"/>
              <a:buChar char="»"/>
              <a:defRPr sz="1600">
                <a:solidFill>
                  <a:schemeClr val="tx1"/>
                </a:solidFill>
                <a:latin typeface="+mn-lt"/>
              </a:defRPr>
            </a:lvl6pPr>
            <a:lvl7pPr marL="2971462" indent="-228574" algn="l" rtl="0" eaLnBrk="0" fontAlgn="base" hangingPunct="0">
              <a:spcBef>
                <a:spcPct val="20000"/>
              </a:spcBef>
              <a:spcAft>
                <a:spcPct val="0"/>
              </a:spcAft>
              <a:buFont typeface="Arial" charset="0"/>
              <a:buChar char="»"/>
              <a:defRPr sz="1600">
                <a:solidFill>
                  <a:schemeClr val="tx1"/>
                </a:solidFill>
                <a:latin typeface="+mn-lt"/>
              </a:defRPr>
            </a:lvl7pPr>
            <a:lvl8pPr marL="3428610" indent="-228574" algn="l" rtl="0" eaLnBrk="0" fontAlgn="base" hangingPunct="0">
              <a:spcBef>
                <a:spcPct val="20000"/>
              </a:spcBef>
              <a:spcAft>
                <a:spcPct val="0"/>
              </a:spcAft>
              <a:buFont typeface="Arial" charset="0"/>
              <a:buChar char="»"/>
              <a:defRPr sz="1600">
                <a:solidFill>
                  <a:schemeClr val="tx1"/>
                </a:solidFill>
                <a:latin typeface="+mn-lt"/>
              </a:defRPr>
            </a:lvl8pPr>
            <a:lvl9pPr marL="3885758" indent="-228574" algn="l" rtl="0" eaLnBrk="0" fontAlgn="base" hangingPunct="0">
              <a:spcBef>
                <a:spcPct val="20000"/>
              </a:spcBef>
              <a:spcAft>
                <a:spcPct val="0"/>
              </a:spcAft>
              <a:buFont typeface="Arial" charset="0"/>
              <a:buChar char="»"/>
              <a:defRPr sz="1600">
                <a:solidFill>
                  <a:schemeClr val="tx1"/>
                </a:solidFill>
                <a:latin typeface="+mn-lt"/>
              </a:defRPr>
            </a:lvl9pPr>
          </a:lstStyle>
          <a:p>
            <a:pPr>
              <a:spcBef>
                <a:spcPts val="0"/>
              </a:spcBef>
              <a:spcAft>
                <a:spcPts val="0"/>
              </a:spcAft>
              <a:defRPr/>
            </a:pPr>
            <a:r>
              <a:rPr lang="de-DE" altLang="de-DE" sz="1800" kern="0" dirty="0"/>
              <a:t>Progress since SA#104:</a:t>
            </a:r>
          </a:p>
          <a:p>
            <a:pPr lvl="1">
              <a:spcBef>
                <a:spcPts val="0"/>
              </a:spcBef>
              <a:spcAft>
                <a:spcPts val="0"/>
              </a:spcAft>
              <a:defRPr/>
            </a:pPr>
            <a:r>
              <a:rPr lang="en-US" altLang="zh-CN" sz="1200" kern="0" dirty="0"/>
              <a:t>Collection of external data discussed, the means to collect, configurations required, reporting mechanism. Different views exchanged but no consensus reached.</a:t>
            </a:r>
          </a:p>
          <a:p>
            <a:pPr lvl="1">
              <a:spcBef>
                <a:spcPts val="0"/>
              </a:spcBef>
              <a:spcAft>
                <a:spcPts val="0"/>
              </a:spcAft>
              <a:defRPr/>
            </a:pPr>
            <a:r>
              <a:rPr lang="en-US" altLang="zh-CN" sz="1200" kern="0" dirty="0"/>
              <a:t>Converting a geo area to DN that can be used by multiple producers are discussed and a solution has been proposed. Further solutions will be discussed in the next meetings. </a:t>
            </a:r>
          </a:p>
          <a:p>
            <a:pPr marL="341313" lvl="1" indent="-341313">
              <a:spcBef>
                <a:spcPts val="0"/>
              </a:spcBef>
              <a:spcAft>
                <a:spcPts val="0"/>
              </a:spcAft>
              <a:buBlip>
                <a:blip r:embed="rId2"/>
              </a:buBlip>
              <a:defRPr/>
            </a:pPr>
            <a:r>
              <a:rPr lang="en-US" sz="1800" kern="0" dirty="0"/>
              <a:t>Impacts and dependencies on other WGs:</a:t>
            </a:r>
            <a:endParaRPr lang="de-DE" sz="1800" kern="0" dirty="0"/>
          </a:p>
          <a:p>
            <a:pPr lvl="1">
              <a:spcBef>
                <a:spcPts val="0"/>
              </a:spcBef>
              <a:spcAft>
                <a:spcPts val="0"/>
              </a:spcAft>
              <a:defRPr/>
            </a:pPr>
            <a:r>
              <a:rPr lang="en-US" sz="1200" kern="0" dirty="0"/>
              <a:t>None</a:t>
            </a:r>
            <a:endParaRPr lang="de-DE" sz="1200" kern="0" dirty="0"/>
          </a:p>
          <a:p>
            <a:pPr marL="457200" lvl="1" indent="0">
              <a:spcBef>
                <a:spcPts val="0"/>
              </a:spcBef>
              <a:spcAft>
                <a:spcPts val="0"/>
              </a:spcAft>
              <a:buNone/>
              <a:defRPr/>
            </a:pPr>
            <a:endParaRPr lang="de-DE" sz="1200" kern="0" dirty="0"/>
          </a:p>
          <a:p>
            <a:pPr>
              <a:spcBef>
                <a:spcPts val="0"/>
              </a:spcBef>
              <a:spcAft>
                <a:spcPts val="0"/>
              </a:spcAft>
              <a:defRPr/>
            </a:pPr>
            <a:r>
              <a:rPr lang="de-DE" sz="1800" kern="0" dirty="0"/>
              <a:t>Next steps:</a:t>
            </a:r>
          </a:p>
          <a:p>
            <a:pPr lvl="1">
              <a:defRPr/>
            </a:pPr>
            <a:r>
              <a:rPr lang="en-US" altLang="zh-CN" sz="1200" dirty="0"/>
              <a:t>Consolidated reporting of management data</a:t>
            </a:r>
          </a:p>
          <a:p>
            <a:pPr lvl="1">
              <a:defRPr/>
            </a:pPr>
            <a:r>
              <a:rPr lang="en-US" altLang="zh-CN" sz="1200" dirty="0"/>
              <a:t>External management data.</a:t>
            </a:r>
            <a:endParaRPr lang="en-US" sz="1200" kern="0" dirty="0"/>
          </a:p>
        </p:txBody>
      </p:sp>
      <p:graphicFrame>
        <p:nvGraphicFramePr>
          <p:cNvPr id="5" name="Table 4">
            <a:extLst>
              <a:ext uri="{FF2B5EF4-FFF2-40B4-BE49-F238E27FC236}">
                <a16:creationId xmlns:a16="http://schemas.microsoft.com/office/drawing/2014/main" id="{7A68B1DF-7499-467E-9AB1-C9EAA9992FED}"/>
              </a:ext>
            </a:extLst>
          </p:cNvPr>
          <p:cNvGraphicFramePr>
            <a:graphicFrameLocks noGrp="1"/>
          </p:cNvGraphicFramePr>
          <p:nvPr>
            <p:extLst>
              <p:ext uri="{D42A27DB-BD31-4B8C-83A1-F6EECF244321}">
                <p14:modId xmlns:p14="http://schemas.microsoft.com/office/powerpoint/2010/main" val="2113439474"/>
              </p:ext>
            </p:extLst>
          </p:nvPr>
        </p:nvGraphicFramePr>
        <p:xfrm>
          <a:off x="420612" y="1431600"/>
          <a:ext cx="10907183" cy="496737"/>
        </p:xfrm>
        <a:graphic>
          <a:graphicData uri="http://schemas.openxmlformats.org/drawingml/2006/table">
            <a:tbl>
              <a:tblPr firstRow="1" firstCol="1" bandRow="1">
                <a:tableStyleId>{F5AB1C69-6EDB-4FF4-983F-18BD219EF322}</a:tableStyleId>
              </a:tblPr>
              <a:tblGrid>
                <a:gridCol w="650979">
                  <a:extLst>
                    <a:ext uri="{9D8B030D-6E8A-4147-A177-3AD203B41FA5}">
                      <a16:colId xmlns:a16="http://schemas.microsoft.com/office/drawing/2014/main" val="20000"/>
                    </a:ext>
                  </a:extLst>
                </a:gridCol>
                <a:gridCol w="3769829">
                  <a:extLst>
                    <a:ext uri="{9D8B030D-6E8A-4147-A177-3AD203B41FA5}">
                      <a16:colId xmlns:a16="http://schemas.microsoft.com/office/drawing/2014/main" val="20001"/>
                    </a:ext>
                  </a:extLst>
                </a:gridCol>
                <a:gridCol w="987879">
                  <a:extLst>
                    <a:ext uri="{9D8B030D-6E8A-4147-A177-3AD203B41FA5}">
                      <a16:colId xmlns:a16="http://schemas.microsoft.com/office/drawing/2014/main" val="20002"/>
                    </a:ext>
                  </a:extLst>
                </a:gridCol>
                <a:gridCol w="1608364">
                  <a:extLst>
                    <a:ext uri="{9D8B030D-6E8A-4147-A177-3AD203B41FA5}">
                      <a16:colId xmlns:a16="http://schemas.microsoft.com/office/drawing/2014/main" val="20003"/>
                    </a:ext>
                  </a:extLst>
                </a:gridCol>
                <a:gridCol w="644979">
                  <a:extLst>
                    <a:ext uri="{9D8B030D-6E8A-4147-A177-3AD203B41FA5}">
                      <a16:colId xmlns:a16="http://schemas.microsoft.com/office/drawing/2014/main" val="20004"/>
                    </a:ext>
                  </a:extLst>
                </a:gridCol>
                <a:gridCol w="718457">
                  <a:extLst>
                    <a:ext uri="{9D8B030D-6E8A-4147-A177-3AD203B41FA5}">
                      <a16:colId xmlns:a16="http://schemas.microsoft.com/office/drawing/2014/main" val="20005"/>
                    </a:ext>
                  </a:extLst>
                </a:gridCol>
                <a:gridCol w="742950">
                  <a:extLst>
                    <a:ext uri="{9D8B030D-6E8A-4147-A177-3AD203B41FA5}">
                      <a16:colId xmlns:a16="http://schemas.microsoft.com/office/drawing/2014/main" val="20006"/>
                    </a:ext>
                  </a:extLst>
                </a:gridCol>
                <a:gridCol w="1783746">
                  <a:extLst>
                    <a:ext uri="{9D8B030D-6E8A-4147-A177-3AD203B41FA5}">
                      <a16:colId xmlns:a16="http://schemas.microsoft.com/office/drawing/2014/main" val="20007"/>
                    </a:ext>
                  </a:extLst>
                </a:gridCol>
              </a:tblGrid>
              <a:tr h="277594">
                <a:tc>
                  <a:txBody>
                    <a:bodyPr/>
                    <a:lstStyle/>
                    <a:p>
                      <a:pPr algn="ctr">
                        <a:lnSpc>
                          <a:spcPct val="107000"/>
                        </a:lnSpc>
                        <a:spcAft>
                          <a:spcPts val="800"/>
                        </a:spcAft>
                      </a:pPr>
                      <a:r>
                        <a:rPr lang="en-GB" sz="1400" dirty="0"/>
                        <a:t>UID</a:t>
                      </a:r>
                    </a:p>
                  </a:txBody>
                  <a:tcPr marL="48004" marR="48004" marT="0" marB="0" anchor="ctr"/>
                </a:tc>
                <a:tc>
                  <a:txBody>
                    <a:bodyPr/>
                    <a:lstStyle/>
                    <a:p>
                      <a:pPr algn="ctr">
                        <a:lnSpc>
                          <a:spcPct val="107000"/>
                        </a:lnSpc>
                        <a:spcAft>
                          <a:spcPts val="800"/>
                        </a:spcAft>
                      </a:pPr>
                      <a:r>
                        <a:rPr lang="en-GB" sz="1400" dirty="0"/>
                        <a:t>Name</a:t>
                      </a:r>
                    </a:p>
                  </a:txBody>
                  <a:tcPr marL="48004" marR="48004" marT="0" marB="0" anchor="ctr"/>
                </a:tc>
                <a:tc>
                  <a:txBody>
                    <a:bodyPr/>
                    <a:lstStyle/>
                    <a:p>
                      <a:pPr algn="ctr">
                        <a:lnSpc>
                          <a:spcPct val="107000"/>
                        </a:lnSpc>
                        <a:spcAft>
                          <a:spcPts val="800"/>
                        </a:spcAft>
                      </a:pPr>
                      <a:r>
                        <a:rPr lang="en-GB" sz="1400" dirty="0"/>
                        <a:t>Acronym</a:t>
                      </a:r>
                    </a:p>
                  </a:txBody>
                  <a:tcPr marL="48004" marR="48004" marT="0" marB="0" anchor="ctr"/>
                </a:tc>
                <a:tc>
                  <a:txBody>
                    <a:bodyPr/>
                    <a:lstStyle/>
                    <a:p>
                      <a:pPr algn="ctr">
                        <a:lnSpc>
                          <a:spcPct val="107000"/>
                        </a:lnSpc>
                        <a:spcAft>
                          <a:spcPts val="800"/>
                        </a:spcAft>
                      </a:pPr>
                      <a:r>
                        <a:rPr lang="en-GB" sz="1400" dirty="0"/>
                        <a:t>Target </a:t>
                      </a:r>
                      <a:r>
                        <a:rPr lang="en-GB" sz="1000" dirty="0"/>
                        <a:t>(dd/mm/</a:t>
                      </a:r>
                      <a:r>
                        <a:rPr lang="en-GB" sz="1000" dirty="0" err="1"/>
                        <a:t>yyyy</a:t>
                      </a:r>
                      <a:r>
                        <a:rPr lang="en-GB" sz="1000" dirty="0"/>
                        <a:t>)</a:t>
                      </a:r>
                      <a:endParaRPr lang="en-GB" sz="1400" dirty="0"/>
                    </a:p>
                  </a:txBody>
                  <a:tcPr marL="48004" marR="48004" marT="0" marB="0" anchor="ctr"/>
                </a:tc>
                <a:tc>
                  <a:txBody>
                    <a:bodyPr/>
                    <a:lstStyle/>
                    <a:p>
                      <a:pPr algn="ctr">
                        <a:lnSpc>
                          <a:spcPct val="107000"/>
                        </a:lnSpc>
                        <a:spcAft>
                          <a:spcPts val="800"/>
                        </a:spcAft>
                      </a:pPr>
                      <a:r>
                        <a:rPr lang="en-GB" sz="1400" dirty="0"/>
                        <a:t>Old %</a:t>
                      </a:r>
                    </a:p>
                  </a:txBody>
                  <a:tcPr marL="48004" marR="48004" marT="0" marB="0" anchor="ctr"/>
                </a:tc>
                <a:tc>
                  <a:txBody>
                    <a:bodyPr/>
                    <a:lstStyle/>
                    <a:p>
                      <a:pPr algn="ctr">
                        <a:lnSpc>
                          <a:spcPct val="107000"/>
                        </a:lnSpc>
                        <a:spcAft>
                          <a:spcPts val="800"/>
                        </a:spcAft>
                      </a:pPr>
                      <a:r>
                        <a:rPr lang="en-GB" sz="1400" b="1" kern="1200" dirty="0">
                          <a:solidFill>
                            <a:schemeClr val="lt1"/>
                          </a:solidFill>
                          <a:latin typeface="+mn-lt"/>
                          <a:ea typeface="+mn-ea"/>
                          <a:cs typeface="+mn-cs"/>
                        </a:rPr>
                        <a:t>WID</a:t>
                      </a:r>
                      <a:endParaRPr lang="en-GB" sz="1400" dirty="0">
                        <a:solidFill>
                          <a:srgbClr val="FF0000"/>
                        </a:solidFill>
                      </a:endParaRPr>
                    </a:p>
                  </a:txBody>
                  <a:tcPr marL="48004" marR="48004" marT="0" marB="0" anchor="ctr"/>
                </a:tc>
                <a:tc>
                  <a:txBody>
                    <a:bodyPr/>
                    <a:lstStyle/>
                    <a:p>
                      <a:pPr algn="ctr">
                        <a:lnSpc>
                          <a:spcPct val="107000"/>
                        </a:lnSpc>
                        <a:spcAft>
                          <a:spcPts val="800"/>
                        </a:spcAft>
                      </a:pPr>
                      <a:r>
                        <a:rPr lang="en-GB" sz="1400" dirty="0">
                          <a:solidFill>
                            <a:srgbClr val="FF0000"/>
                          </a:solidFill>
                        </a:rPr>
                        <a:t>New %</a:t>
                      </a:r>
                      <a:endParaRPr lang="en-GB" sz="1400" b="1" kern="1200" dirty="0">
                        <a:solidFill>
                          <a:schemeClr val="lt1"/>
                        </a:solidFill>
                        <a:latin typeface="+mn-lt"/>
                        <a:ea typeface="+mn-ea"/>
                        <a:cs typeface="+mn-cs"/>
                      </a:endParaRPr>
                    </a:p>
                  </a:txBody>
                  <a:tcPr marL="48004" marR="48004" marT="0" marB="0" anchor="ctr"/>
                </a:tc>
                <a:tc>
                  <a:txBody>
                    <a:bodyPr/>
                    <a:lstStyle/>
                    <a:p>
                      <a:pPr algn="ctr">
                        <a:lnSpc>
                          <a:spcPct val="107000"/>
                        </a:lnSpc>
                        <a:spcAft>
                          <a:spcPts val="800"/>
                        </a:spcAft>
                      </a:pPr>
                      <a:r>
                        <a:rPr lang="en-GB" sz="1400" dirty="0">
                          <a:solidFill>
                            <a:srgbClr val="FF0000"/>
                          </a:solidFill>
                        </a:rPr>
                        <a:t>Change or comment</a:t>
                      </a:r>
                    </a:p>
                  </a:txBody>
                  <a:tcPr marL="48004" marR="48004" marT="0" marB="0" anchor="ctr"/>
                </a:tc>
                <a:extLst>
                  <a:ext uri="{0D108BD9-81ED-4DB2-BD59-A6C34878D82A}">
                    <a16:rowId xmlns:a16="http://schemas.microsoft.com/office/drawing/2014/main" val="10000"/>
                  </a:ext>
                </a:extLst>
              </a:tr>
              <a:tr h="219143">
                <a:tc>
                  <a:txBody>
                    <a:bodyPr/>
                    <a:lstStyle/>
                    <a:p>
                      <a:pPr algn="r" fontAlgn="b"/>
                      <a:r>
                        <a:rPr lang="en-US" altLang="zh-CN" sz="1100" b="0" i="0" u="none" strike="noStrike">
                          <a:solidFill>
                            <a:srgbClr val="000000"/>
                          </a:solidFill>
                          <a:effectLst/>
                          <a:latin typeface="+mn-lt"/>
                          <a:ea typeface="等线" panose="02010600030101010101" pitchFamily="2" charset="-122"/>
                          <a:cs typeface="Arial" panose="020B0604020202020204" pitchFamily="34" charset="0"/>
                        </a:rPr>
                        <a:t>1020025</a:t>
                      </a:r>
                    </a:p>
                  </a:txBody>
                  <a:tcPr marL="7620" marR="7620" marT="7620" marB="0" anchor="b"/>
                </a:tc>
                <a:tc>
                  <a:txBody>
                    <a:bodyPr/>
                    <a:lstStyle/>
                    <a:p>
                      <a:pPr algn="l" fontAlgn="b"/>
                      <a:r>
                        <a:rPr lang="en-US" sz="1100" b="0" i="0" u="none" strike="noStrike" dirty="0">
                          <a:solidFill>
                            <a:srgbClr val="0000FF"/>
                          </a:solidFill>
                          <a:effectLst/>
                          <a:latin typeface="+mn-lt"/>
                          <a:ea typeface="等线" panose="02010600030101010101" pitchFamily="2" charset="-122"/>
                          <a:cs typeface="Arial" panose="020B0604020202020204" pitchFamily="34" charset="0"/>
                        </a:rPr>
                        <a:t>Data management phase 2 </a:t>
                      </a:r>
                    </a:p>
                  </a:txBody>
                  <a:tcPr marL="7620" marR="7620" marT="7620" marB="0" anchor="b"/>
                </a:tc>
                <a:tc>
                  <a:txBody>
                    <a:bodyPr/>
                    <a:lstStyle/>
                    <a:p>
                      <a:pPr algn="l" fontAlgn="b"/>
                      <a:r>
                        <a:rPr lang="en-US" sz="1100" b="0" i="0" u="none" strike="noStrike">
                          <a:solidFill>
                            <a:srgbClr val="000000"/>
                          </a:solidFill>
                          <a:effectLst/>
                          <a:latin typeface="+mn-lt"/>
                          <a:ea typeface="等线" panose="02010600030101010101" pitchFamily="2" charset="-122"/>
                          <a:cs typeface="Arial" panose="020B0604020202020204" pitchFamily="34" charset="0"/>
                        </a:rPr>
                        <a:t>MADCOL_Ph2</a:t>
                      </a:r>
                    </a:p>
                  </a:txBody>
                  <a:tcPr marL="7620" marR="7620" marT="7620" marB="0" anchor="b"/>
                </a:tc>
                <a:tc>
                  <a:txBody>
                    <a:bodyPr/>
                    <a:lstStyle/>
                    <a:p>
                      <a:pPr algn="l" fontAlgn="t"/>
                      <a:r>
                        <a:rPr lang="en-US" altLang="zh-CN" sz="1100" b="0" i="0" u="none" strike="noStrike" dirty="0">
                          <a:solidFill>
                            <a:srgbClr val="000000"/>
                          </a:solidFill>
                          <a:effectLst/>
                          <a:latin typeface="+mn-lt"/>
                          <a:ea typeface="等线" panose="02010600030101010101" pitchFamily="2" charset="-122"/>
                        </a:rPr>
                        <a:t>06/06/2025</a:t>
                      </a:r>
                    </a:p>
                  </a:txBody>
                  <a:tcPr marL="7620" marR="7620" marT="7620" marB="0"/>
                </a:tc>
                <a:tc>
                  <a:txBody>
                    <a:bodyPr/>
                    <a:lstStyle/>
                    <a:p>
                      <a:pPr algn="l" fontAlgn="t"/>
                      <a:r>
                        <a:rPr lang="en-US" altLang="zh-CN" sz="1100" b="0" i="0" u="none" strike="noStrike">
                          <a:solidFill>
                            <a:srgbClr val="000000"/>
                          </a:solidFill>
                          <a:effectLst/>
                          <a:latin typeface="+mn-lt"/>
                          <a:ea typeface="等线" panose="02010600030101010101" pitchFamily="2" charset="-122"/>
                        </a:rPr>
                        <a:t>50%</a:t>
                      </a:r>
                    </a:p>
                  </a:txBody>
                  <a:tcPr marL="7620" marR="7620" marT="7620" marB="0"/>
                </a:tc>
                <a:tc>
                  <a:txBody>
                    <a:bodyPr/>
                    <a:lstStyle/>
                    <a:p>
                      <a:pPr algn="l" fontAlgn="t"/>
                      <a:r>
                        <a:rPr lang="en-US" sz="1100" b="0" i="0" u="sng" strike="noStrike">
                          <a:solidFill>
                            <a:srgbClr val="0563C1"/>
                          </a:solidFill>
                          <a:effectLst/>
                          <a:latin typeface="+mn-lt"/>
                          <a:ea typeface="等线" panose="02010600030101010101" pitchFamily="2" charset="-122"/>
                          <a:hlinkClick r:id="rId3"/>
                        </a:rPr>
                        <a:t>SP-240877</a:t>
                      </a:r>
                      <a:endParaRPr lang="en-US" sz="1100" b="0" i="0" u="sng" strike="noStrike">
                        <a:solidFill>
                          <a:srgbClr val="0563C1"/>
                        </a:solidFill>
                        <a:effectLst/>
                        <a:latin typeface="+mn-lt"/>
                        <a:ea typeface="等线" panose="02010600030101010101" pitchFamily="2" charset="-122"/>
                      </a:endParaRPr>
                    </a:p>
                  </a:txBody>
                  <a:tcPr marL="7620" marR="7620" marT="7620" marB="0"/>
                </a:tc>
                <a:tc>
                  <a:txBody>
                    <a:bodyPr/>
                    <a:lstStyle/>
                    <a:p>
                      <a:pPr algn="r" fontAlgn="b"/>
                      <a:r>
                        <a:rPr lang="en-US" altLang="zh-CN" sz="1100" b="0" i="0" u="none" strike="noStrike" dirty="0">
                          <a:solidFill>
                            <a:srgbClr val="00B050"/>
                          </a:solidFill>
                          <a:effectLst/>
                          <a:latin typeface="+mn-lt"/>
                          <a:ea typeface="等线" panose="02010600030101010101" pitchFamily="2" charset="-122"/>
                          <a:cs typeface="Arial" panose="020B0604020202020204" pitchFamily="34" charset="0"/>
                        </a:rPr>
                        <a:t>80%</a:t>
                      </a:r>
                    </a:p>
                  </a:txBody>
                  <a:tcPr marL="7620" marR="7620" marT="7620" marB="0" anchor="b"/>
                </a:tc>
                <a:tc>
                  <a:txBody>
                    <a:bodyPr/>
                    <a:lstStyle/>
                    <a:p>
                      <a:pPr algn="l" fontAlgn="t"/>
                      <a:endParaRPr lang="en-US" sz="1100" b="0" i="0" u="none" strike="noStrike" kern="1200" dirty="0">
                        <a:solidFill>
                          <a:srgbClr val="0563C1"/>
                        </a:solidFill>
                        <a:effectLst/>
                        <a:latin typeface="+mn-lt"/>
                        <a:ea typeface="等线" panose="02010600030101010101" pitchFamily="2" charset="-122"/>
                        <a:cs typeface="+mn-cs"/>
                      </a:endParaRPr>
                    </a:p>
                  </a:txBody>
                  <a:tcPr marL="4294" marR="4294" marT="4294" marB="0"/>
                </a:tc>
                <a:extLst>
                  <a:ext uri="{0D108BD9-81ED-4DB2-BD59-A6C34878D82A}">
                    <a16:rowId xmlns:a16="http://schemas.microsoft.com/office/drawing/2014/main" val="10001"/>
                  </a:ext>
                </a:extLst>
              </a:tr>
            </a:tbl>
          </a:graphicData>
        </a:graphic>
      </p:graphicFrame>
      <p:sp>
        <p:nvSpPr>
          <p:cNvPr id="6" name="矩形 5">
            <a:extLst>
              <a:ext uri="{FF2B5EF4-FFF2-40B4-BE49-F238E27FC236}">
                <a16:creationId xmlns:a16="http://schemas.microsoft.com/office/drawing/2014/main" id="{258CB148-EB78-4F52-B4DA-88CC8C58B74F}"/>
              </a:ext>
            </a:extLst>
          </p:cNvPr>
          <p:cNvSpPr/>
          <p:nvPr/>
        </p:nvSpPr>
        <p:spPr>
          <a:xfrm>
            <a:off x="8684704" y="0"/>
            <a:ext cx="1614545" cy="292388"/>
          </a:xfrm>
          <a:prstGeom prst="rect">
            <a:avLst/>
          </a:prstGeom>
        </p:spPr>
        <p:txBody>
          <a:bodyPr wrap="none">
            <a:spAutoFit/>
          </a:bodyPr>
          <a:lstStyle/>
          <a:p>
            <a:r>
              <a:rPr lang="en-US" altLang="zh-CN" dirty="0">
                <a:solidFill>
                  <a:schemeClr val="bg1"/>
                </a:solidFill>
                <a:highlight>
                  <a:srgbClr val="800080"/>
                </a:highlight>
              </a:rPr>
              <a:t>OAM Prime feature</a:t>
            </a:r>
            <a:endParaRPr lang="zh-CN" altLang="en-US" dirty="0">
              <a:solidFill>
                <a:schemeClr val="bg1"/>
              </a:solidFill>
              <a:highlight>
                <a:srgbClr val="800080"/>
              </a:highlight>
            </a:endParaRPr>
          </a:p>
        </p:txBody>
      </p:sp>
    </p:spTree>
    <p:extLst>
      <p:ext uri="{BB962C8B-B14F-4D97-AF65-F5344CB8AC3E}">
        <p14:creationId xmlns:p14="http://schemas.microsoft.com/office/powerpoint/2010/main" val="1947226874"/>
      </p:ext>
    </p:extLst>
  </p:cSld>
  <p:clrMapOvr>
    <a:masterClrMapping/>
  </p:clrMapOvr>
  <p:transition spd="slow"/>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96221DFE-BF72-4AC7-BB51-3BFEB65732D9}"/>
              </a:ext>
            </a:extLst>
          </p:cNvPr>
          <p:cNvSpPr>
            <a:spLocks noGrp="1"/>
          </p:cNvSpPr>
          <p:nvPr>
            <p:ph type="title"/>
          </p:nvPr>
        </p:nvSpPr>
        <p:spPr/>
        <p:txBody>
          <a:bodyPr/>
          <a:lstStyle/>
          <a:p>
            <a:r>
              <a:rPr lang="en-GB" altLang="en-US" sz="3200" b="1" dirty="0"/>
              <a:t>11. SEPM: </a:t>
            </a:r>
            <a:r>
              <a:rPr lang="en-US" altLang="en-US" sz="3200" b="1" dirty="0"/>
              <a:t>Study on data management regarding subscriptions and reporting</a:t>
            </a:r>
            <a:endParaRPr lang="en-GB" altLang="en-US" sz="3200" b="1" dirty="0"/>
          </a:p>
        </p:txBody>
      </p:sp>
      <p:sp>
        <p:nvSpPr>
          <p:cNvPr id="4" name="Content Placeholder 7">
            <a:extLst>
              <a:ext uri="{FF2B5EF4-FFF2-40B4-BE49-F238E27FC236}">
                <a16:creationId xmlns:a16="http://schemas.microsoft.com/office/drawing/2014/main" id="{8A759812-87D4-4AB6-81FE-DCDAFD93C018}"/>
              </a:ext>
            </a:extLst>
          </p:cNvPr>
          <p:cNvSpPr txBox="1">
            <a:spLocks/>
          </p:cNvSpPr>
          <p:nvPr/>
        </p:nvSpPr>
        <p:spPr>
          <a:xfrm>
            <a:off x="420612" y="2167200"/>
            <a:ext cx="10953749" cy="4060800"/>
          </a:xfrm>
          <a:prstGeom prst="rect">
            <a:avLst/>
          </a:prstGeom>
          <a:solidFill>
            <a:schemeClr val="bg1"/>
          </a:solidFill>
        </p:spPr>
        <p:txBody>
          <a:bodyPr/>
          <a:lstStyle>
            <a:lvl1pPr marL="341313" indent="-341313" algn="l" rtl="0" eaLnBrk="0" fontAlgn="base" hangingPunct="0">
              <a:spcBef>
                <a:spcPct val="20000"/>
              </a:spcBef>
              <a:spcAft>
                <a:spcPct val="0"/>
              </a:spcAft>
              <a:buBlip>
                <a:blip r:embed="rId2"/>
              </a:buBlip>
              <a:defRPr sz="2800">
                <a:solidFill>
                  <a:schemeClr val="tx1"/>
                </a:solidFill>
                <a:latin typeface="+mn-lt"/>
                <a:ea typeface="MS PGothic" panose="020B0600070205080204" pitchFamily="34" charset="-128"/>
                <a:cs typeface="ＭＳ Ｐゴシック" charset="0"/>
              </a:defRPr>
            </a:lvl1pPr>
            <a:lvl2pPr marL="741363" indent="-284163"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ea typeface="MS PGothic" panose="020B0600070205080204" pitchFamily="34" charset="-128"/>
              </a:defRPr>
            </a:lvl2pPr>
            <a:lvl3pPr marL="11414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5986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4pPr>
            <a:lvl5pPr marL="2055813" indent="-227013" algn="l" rtl="0" eaLnBrk="0" fontAlgn="base" hangingPunct="0">
              <a:spcBef>
                <a:spcPct val="20000"/>
              </a:spcBef>
              <a:spcAft>
                <a:spcPct val="0"/>
              </a:spcAft>
              <a:buFont typeface="Arial" panose="020B0604020202020204" pitchFamily="34" charset="0"/>
              <a:buChar char="»"/>
              <a:defRPr sz="1600">
                <a:solidFill>
                  <a:schemeClr val="tx1"/>
                </a:solidFill>
                <a:latin typeface="+mn-lt"/>
                <a:ea typeface="MS PGothic" panose="020B0600070205080204" pitchFamily="34" charset="-128"/>
              </a:defRPr>
            </a:lvl5pPr>
            <a:lvl6pPr marL="2514314" indent="-228574" algn="l" rtl="0" eaLnBrk="0" fontAlgn="base" hangingPunct="0">
              <a:spcBef>
                <a:spcPct val="20000"/>
              </a:spcBef>
              <a:spcAft>
                <a:spcPct val="0"/>
              </a:spcAft>
              <a:buFont typeface="Arial" charset="0"/>
              <a:buChar char="»"/>
              <a:defRPr sz="1600">
                <a:solidFill>
                  <a:schemeClr val="tx1"/>
                </a:solidFill>
                <a:latin typeface="+mn-lt"/>
              </a:defRPr>
            </a:lvl6pPr>
            <a:lvl7pPr marL="2971462" indent="-228574" algn="l" rtl="0" eaLnBrk="0" fontAlgn="base" hangingPunct="0">
              <a:spcBef>
                <a:spcPct val="20000"/>
              </a:spcBef>
              <a:spcAft>
                <a:spcPct val="0"/>
              </a:spcAft>
              <a:buFont typeface="Arial" charset="0"/>
              <a:buChar char="»"/>
              <a:defRPr sz="1600">
                <a:solidFill>
                  <a:schemeClr val="tx1"/>
                </a:solidFill>
                <a:latin typeface="+mn-lt"/>
              </a:defRPr>
            </a:lvl7pPr>
            <a:lvl8pPr marL="3428610" indent="-228574" algn="l" rtl="0" eaLnBrk="0" fontAlgn="base" hangingPunct="0">
              <a:spcBef>
                <a:spcPct val="20000"/>
              </a:spcBef>
              <a:spcAft>
                <a:spcPct val="0"/>
              </a:spcAft>
              <a:buFont typeface="Arial" charset="0"/>
              <a:buChar char="»"/>
              <a:defRPr sz="1600">
                <a:solidFill>
                  <a:schemeClr val="tx1"/>
                </a:solidFill>
                <a:latin typeface="+mn-lt"/>
              </a:defRPr>
            </a:lvl8pPr>
            <a:lvl9pPr marL="3885758" indent="-228574" algn="l" rtl="0" eaLnBrk="0" fontAlgn="base" hangingPunct="0">
              <a:spcBef>
                <a:spcPct val="20000"/>
              </a:spcBef>
              <a:spcAft>
                <a:spcPct val="0"/>
              </a:spcAft>
              <a:buFont typeface="Arial" charset="0"/>
              <a:buChar char="»"/>
              <a:defRPr sz="1600">
                <a:solidFill>
                  <a:schemeClr val="tx1"/>
                </a:solidFill>
                <a:latin typeface="+mn-lt"/>
              </a:defRPr>
            </a:lvl9pPr>
          </a:lstStyle>
          <a:p>
            <a:pPr>
              <a:spcBef>
                <a:spcPts val="0"/>
              </a:spcBef>
              <a:spcAft>
                <a:spcPts val="0"/>
              </a:spcAft>
              <a:defRPr/>
            </a:pPr>
            <a:r>
              <a:rPr lang="de-DE" altLang="de-DE" sz="1800" kern="0" dirty="0"/>
              <a:t>Progress since SA#104:</a:t>
            </a:r>
          </a:p>
          <a:p>
            <a:pPr lvl="1">
              <a:spcBef>
                <a:spcPts val="0"/>
              </a:spcBef>
              <a:spcAft>
                <a:spcPts val="0"/>
              </a:spcAft>
              <a:defRPr/>
            </a:pPr>
            <a:r>
              <a:rPr lang="en-US" altLang="zh-CN" sz="1200" kern="0" dirty="0"/>
              <a:t>A solution for enhancement on trace failure notification and administrative messages was agreed. It allow the producer to report a measurement failure and notify the management system or consumer with a reason.</a:t>
            </a:r>
          </a:p>
          <a:p>
            <a:pPr lvl="1">
              <a:spcBef>
                <a:spcPts val="0"/>
              </a:spcBef>
              <a:spcAft>
                <a:spcPts val="0"/>
              </a:spcAft>
              <a:defRPr/>
            </a:pPr>
            <a:r>
              <a:rPr lang="en-US" altLang="zh-CN" sz="1200" kern="0" dirty="0"/>
              <a:t>Conclusion and recommendation for measurement job shall be globally unique between consumers and producers was agreed. The following solutions are recommended for normative work:- Defining a globally unique Collection Id.</a:t>
            </a:r>
          </a:p>
          <a:p>
            <a:pPr lvl="2">
              <a:spcBef>
                <a:spcPts val="0"/>
              </a:spcBef>
              <a:spcAft>
                <a:spcPts val="0"/>
              </a:spcAft>
              <a:defRPr/>
            </a:pPr>
            <a:r>
              <a:rPr lang="en-US" altLang="zh-CN" sz="1200" kern="0" dirty="0"/>
              <a:t>Defining a measurement scope indicator.</a:t>
            </a:r>
          </a:p>
          <a:p>
            <a:pPr lvl="2">
              <a:spcBef>
                <a:spcPts val="0"/>
              </a:spcBef>
              <a:spcAft>
                <a:spcPts val="0"/>
              </a:spcAft>
              <a:defRPr/>
            </a:pPr>
            <a:r>
              <a:rPr lang="en-US" altLang="zh-CN" sz="1200" kern="0" dirty="0"/>
              <a:t>Enhancement on trace failure notification and administrative messages.</a:t>
            </a:r>
          </a:p>
          <a:p>
            <a:pPr marL="341313" lvl="1" indent="-341313">
              <a:spcBef>
                <a:spcPts val="0"/>
              </a:spcBef>
              <a:spcAft>
                <a:spcPts val="0"/>
              </a:spcAft>
              <a:buBlip>
                <a:blip r:embed="rId2"/>
              </a:buBlip>
              <a:defRPr/>
            </a:pPr>
            <a:r>
              <a:rPr lang="en-US" sz="1800" kern="0" dirty="0"/>
              <a:t>Impacts and dependencies on other WGs:</a:t>
            </a:r>
            <a:endParaRPr lang="de-DE" sz="1800" kern="0" dirty="0"/>
          </a:p>
          <a:p>
            <a:pPr lvl="1">
              <a:spcBef>
                <a:spcPts val="0"/>
              </a:spcBef>
              <a:spcAft>
                <a:spcPts val="0"/>
              </a:spcAft>
              <a:defRPr/>
            </a:pPr>
            <a:endParaRPr lang="en-US" sz="1200" kern="0" dirty="0"/>
          </a:p>
          <a:p>
            <a:pPr lvl="1">
              <a:spcBef>
                <a:spcPts val="0"/>
              </a:spcBef>
              <a:spcAft>
                <a:spcPts val="0"/>
              </a:spcAft>
              <a:defRPr/>
            </a:pPr>
            <a:r>
              <a:rPr lang="en-US" sz="1200" kern="0" dirty="0"/>
              <a:t>None</a:t>
            </a:r>
            <a:endParaRPr lang="de-DE" sz="1200" kern="0" dirty="0"/>
          </a:p>
          <a:p>
            <a:pPr marL="457200" lvl="1" indent="0">
              <a:spcBef>
                <a:spcPts val="0"/>
              </a:spcBef>
              <a:spcAft>
                <a:spcPts val="0"/>
              </a:spcAft>
              <a:buNone/>
              <a:defRPr/>
            </a:pPr>
            <a:endParaRPr lang="de-DE" sz="1200" kern="0" dirty="0"/>
          </a:p>
          <a:p>
            <a:pPr>
              <a:spcBef>
                <a:spcPts val="0"/>
              </a:spcBef>
              <a:spcAft>
                <a:spcPts val="0"/>
              </a:spcAft>
              <a:defRPr/>
            </a:pPr>
            <a:r>
              <a:rPr lang="de-DE" sz="1800" kern="0" dirty="0"/>
              <a:t>Next steps:</a:t>
            </a:r>
          </a:p>
          <a:p>
            <a:pPr lvl="1">
              <a:defRPr/>
            </a:pPr>
            <a:r>
              <a:rPr lang="en-US" altLang="zh-CN" sz="1200" dirty="0">
                <a:highlight>
                  <a:srgbClr val="00FF00"/>
                </a:highlight>
              </a:rPr>
              <a:t>This study is completed.</a:t>
            </a:r>
            <a:endParaRPr lang="en-US" sz="1200" kern="0" dirty="0">
              <a:highlight>
                <a:srgbClr val="00FF00"/>
              </a:highlight>
            </a:endParaRPr>
          </a:p>
        </p:txBody>
      </p:sp>
      <p:graphicFrame>
        <p:nvGraphicFramePr>
          <p:cNvPr id="5" name="Table 4">
            <a:extLst>
              <a:ext uri="{FF2B5EF4-FFF2-40B4-BE49-F238E27FC236}">
                <a16:creationId xmlns:a16="http://schemas.microsoft.com/office/drawing/2014/main" id="{7A68B1DF-7499-467E-9AB1-C9EAA9992FED}"/>
              </a:ext>
            </a:extLst>
          </p:cNvPr>
          <p:cNvGraphicFramePr>
            <a:graphicFrameLocks noGrp="1"/>
          </p:cNvGraphicFramePr>
          <p:nvPr>
            <p:extLst>
              <p:ext uri="{D42A27DB-BD31-4B8C-83A1-F6EECF244321}">
                <p14:modId xmlns:p14="http://schemas.microsoft.com/office/powerpoint/2010/main" val="883121993"/>
              </p:ext>
            </p:extLst>
          </p:nvPr>
        </p:nvGraphicFramePr>
        <p:xfrm>
          <a:off x="420612" y="1431600"/>
          <a:ext cx="10907183" cy="496737"/>
        </p:xfrm>
        <a:graphic>
          <a:graphicData uri="http://schemas.openxmlformats.org/drawingml/2006/table">
            <a:tbl>
              <a:tblPr firstRow="1" firstCol="1" bandRow="1">
                <a:tableStyleId>{F5AB1C69-6EDB-4FF4-983F-18BD219EF322}</a:tableStyleId>
              </a:tblPr>
              <a:tblGrid>
                <a:gridCol w="650979">
                  <a:extLst>
                    <a:ext uri="{9D8B030D-6E8A-4147-A177-3AD203B41FA5}">
                      <a16:colId xmlns:a16="http://schemas.microsoft.com/office/drawing/2014/main" val="20000"/>
                    </a:ext>
                  </a:extLst>
                </a:gridCol>
                <a:gridCol w="3769829">
                  <a:extLst>
                    <a:ext uri="{9D8B030D-6E8A-4147-A177-3AD203B41FA5}">
                      <a16:colId xmlns:a16="http://schemas.microsoft.com/office/drawing/2014/main" val="20001"/>
                    </a:ext>
                  </a:extLst>
                </a:gridCol>
                <a:gridCol w="987879">
                  <a:extLst>
                    <a:ext uri="{9D8B030D-6E8A-4147-A177-3AD203B41FA5}">
                      <a16:colId xmlns:a16="http://schemas.microsoft.com/office/drawing/2014/main" val="20002"/>
                    </a:ext>
                  </a:extLst>
                </a:gridCol>
                <a:gridCol w="1608364">
                  <a:extLst>
                    <a:ext uri="{9D8B030D-6E8A-4147-A177-3AD203B41FA5}">
                      <a16:colId xmlns:a16="http://schemas.microsoft.com/office/drawing/2014/main" val="20003"/>
                    </a:ext>
                  </a:extLst>
                </a:gridCol>
                <a:gridCol w="644979">
                  <a:extLst>
                    <a:ext uri="{9D8B030D-6E8A-4147-A177-3AD203B41FA5}">
                      <a16:colId xmlns:a16="http://schemas.microsoft.com/office/drawing/2014/main" val="20004"/>
                    </a:ext>
                  </a:extLst>
                </a:gridCol>
                <a:gridCol w="718457">
                  <a:extLst>
                    <a:ext uri="{9D8B030D-6E8A-4147-A177-3AD203B41FA5}">
                      <a16:colId xmlns:a16="http://schemas.microsoft.com/office/drawing/2014/main" val="20005"/>
                    </a:ext>
                  </a:extLst>
                </a:gridCol>
                <a:gridCol w="742950">
                  <a:extLst>
                    <a:ext uri="{9D8B030D-6E8A-4147-A177-3AD203B41FA5}">
                      <a16:colId xmlns:a16="http://schemas.microsoft.com/office/drawing/2014/main" val="20006"/>
                    </a:ext>
                  </a:extLst>
                </a:gridCol>
                <a:gridCol w="1783746">
                  <a:extLst>
                    <a:ext uri="{9D8B030D-6E8A-4147-A177-3AD203B41FA5}">
                      <a16:colId xmlns:a16="http://schemas.microsoft.com/office/drawing/2014/main" val="20007"/>
                    </a:ext>
                  </a:extLst>
                </a:gridCol>
              </a:tblGrid>
              <a:tr h="277594">
                <a:tc>
                  <a:txBody>
                    <a:bodyPr/>
                    <a:lstStyle/>
                    <a:p>
                      <a:pPr algn="ctr">
                        <a:lnSpc>
                          <a:spcPct val="107000"/>
                        </a:lnSpc>
                        <a:spcAft>
                          <a:spcPts val="800"/>
                        </a:spcAft>
                      </a:pPr>
                      <a:r>
                        <a:rPr lang="en-GB" sz="1400" dirty="0"/>
                        <a:t>UID</a:t>
                      </a:r>
                    </a:p>
                  </a:txBody>
                  <a:tcPr marL="48004" marR="48004" marT="0" marB="0" anchor="ctr"/>
                </a:tc>
                <a:tc>
                  <a:txBody>
                    <a:bodyPr/>
                    <a:lstStyle/>
                    <a:p>
                      <a:pPr algn="ctr">
                        <a:lnSpc>
                          <a:spcPct val="107000"/>
                        </a:lnSpc>
                        <a:spcAft>
                          <a:spcPts val="800"/>
                        </a:spcAft>
                      </a:pPr>
                      <a:r>
                        <a:rPr lang="en-GB" sz="1400" dirty="0"/>
                        <a:t>Name</a:t>
                      </a:r>
                    </a:p>
                  </a:txBody>
                  <a:tcPr marL="48004" marR="48004" marT="0" marB="0" anchor="ctr"/>
                </a:tc>
                <a:tc>
                  <a:txBody>
                    <a:bodyPr/>
                    <a:lstStyle/>
                    <a:p>
                      <a:pPr algn="ctr">
                        <a:lnSpc>
                          <a:spcPct val="107000"/>
                        </a:lnSpc>
                        <a:spcAft>
                          <a:spcPts val="800"/>
                        </a:spcAft>
                      </a:pPr>
                      <a:r>
                        <a:rPr lang="en-GB" sz="1400" dirty="0"/>
                        <a:t>Acronym</a:t>
                      </a:r>
                    </a:p>
                  </a:txBody>
                  <a:tcPr marL="48004" marR="48004" marT="0" marB="0" anchor="ctr"/>
                </a:tc>
                <a:tc>
                  <a:txBody>
                    <a:bodyPr/>
                    <a:lstStyle/>
                    <a:p>
                      <a:pPr algn="ctr">
                        <a:lnSpc>
                          <a:spcPct val="107000"/>
                        </a:lnSpc>
                        <a:spcAft>
                          <a:spcPts val="800"/>
                        </a:spcAft>
                      </a:pPr>
                      <a:r>
                        <a:rPr lang="en-GB" sz="1400" dirty="0"/>
                        <a:t>Target </a:t>
                      </a:r>
                      <a:r>
                        <a:rPr lang="en-GB" sz="1000" dirty="0"/>
                        <a:t>(dd/mm/</a:t>
                      </a:r>
                      <a:r>
                        <a:rPr lang="en-GB" sz="1000" dirty="0" err="1"/>
                        <a:t>yyyy</a:t>
                      </a:r>
                      <a:r>
                        <a:rPr lang="en-GB" sz="1000" dirty="0"/>
                        <a:t>)</a:t>
                      </a:r>
                      <a:endParaRPr lang="en-GB" sz="1400" dirty="0"/>
                    </a:p>
                  </a:txBody>
                  <a:tcPr marL="48004" marR="48004" marT="0" marB="0" anchor="ctr"/>
                </a:tc>
                <a:tc>
                  <a:txBody>
                    <a:bodyPr/>
                    <a:lstStyle/>
                    <a:p>
                      <a:pPr algn="ctr">
                        <a:lnSpc>
                          <a:spcPct val="107000"/>
                        </a:lnSpc>
                        <a:spcAft>
                          <a:spcPts val="800"/>
                        </a:spcAft>
                      </a:pPr>
                      <a:r>
                        <a:rPr lang="en-GB" sz="1400" dirty="0"/>
                        <a:t>Old %</a:t>
                      </a:r>
                    </a:p>
                  </a:txBody>
                  <a:tcPr marL="48004" marR="48004" marT="0" marB="0" anchor="ctr"/>
                </a:tc>
                <a:tc>
                  <a:txBody>
                    <a:bodyPr/>
                    <a:lstStyle/>
                    <a:p>
                      <a:pPr algn="ctr">
                        <a:lnSpc>
                          <a:spcPct val="107000"/>
                        </a:lnSpc>
                        <a:spcAft>
                          <a:spcPts val="800"/>
                        </a:spcAft>
                      </a:pPr>
                      <a:r>
                        <a:rPr lang="en-GB" sz="1400" b="1" kern="1200" dirty="0">
                          <a:solidFill>
                            <a:schemeClr val="lt1"/>
                          </a:solidFill>
                          <a:latin typeface="+mn-lt"/>
                          <a:ea typeface="+mn-ea"/>
                          <a:cs typeface="+mn-cs"/>
                        </a:rPr>
                        <a:t>WID</a:t>
                      </a:r>
                      <a:endParaRPr lang="en-GB" sz="1400" dirty="0">
                        <a:solidFill>
                          <a:srgbClr val="FF0000"/>
                        </a:solidFill>
                      </a:endParaRPr>
                    </a:p>
                  </a:txBody>
                  <a:tcPr marL="48004" marR="48004" marT="0" marB="0" anchor="ctr"/>
                </a:tc>
                <a:tc>
                  <a:txBody>
                    <a:bodyPr/>
                    <a:lstStyle/>
                    <a:p>
                      <a:pPr algn="ctr">
                        <a:lnSpc>
                          <a:spcPct val="107000"/>
                        </a:lnSpc>
                        <a:spcAft>
                          <a:spcPts val="800"/>
                        </a:spcAft>
                      </a:pPr>
                      <a:r>
                        <a:rPr lang="en-GB" sz="1400" dirty="0">
                          <a:solidFill>
                            <a:srgbClr val="FF0000"/>
                          </a:solidFill>
                        </a:rPr>
                        <a:t>New %</a:t>
                      </a:r>
                      <a:endParaRPr lang="en-GB" sz="1400" b="1" kern="1200" dirty="0">
                        <a:solidFill>
                          <a:schemeClr val="lt1"/>
                        </a:solidFill>
                        <a:latin typeface="+mn-lt"/>
                        <a:ea typeface="+mn-ea"/>
                        <a:cs typeface="+mn-cs"/>
                      </a:endParaRPr>
                    </a:p>
                  </a:txBody>
                  <a:tcPr marL="48004" marR="48004" marT="0" marB="0" anchor="ctr"/>
                </a:tc>
                <a:tc>
                  <a:txBody>
                    <a:bodyPr/>
                    <a:lstStyle/>
                    <a:p>
                      <a:pPr algn="ctr">
                        <a:lnSpc>
                          <a:spcPct val="107000"/>
                        </a:lnSpc>
                        <a:spcAft>
                          <a:spcPts val="800"/>
                        </a:spcAft>
                      </a:pPr>
                      <a:r>
                        <a:rPr lang="en-GB" sz="1400" dirty="0">
                          <a:solidFill>
                            <a:srgbClr val="FF0000"/>
                          </a:solidFill>
                        </a:rPr>
                        <a:t>Change or comment</a:t>
                      </a:r>
                    </a:p>
                  </a:txBody>
                  <a:tcPr marL="48004" marR="48004" marT="0" marB="0" anchor="ctr"/>
                </a:tc>
                <a:extLst>
                  <a:ext uri="{0D108BD9-81ED-4DB2-BD59-A6C34878D82A}">
                    <a16:rowId xmlns:a16="http://schemas.microsoft.com/office/drawing/2014/main" val="10000"/>
                  </a:ext>
                </a:extLst>
              </a:tr>
              <a:tr h="219143">
                <a:tc>
                  <a:txBody>
                    <a:bodyPr/>
                    <a:lstStyle/>
                    <a:p>
                      <a:pPr algn="r" fontAlgn="b"/>
                      <a:r>
                        <a:rPr lang="en-US" altLang="zh-CN" sz="1100" b="0" i="0" u="none" strike="noStrike">
                          <a:solidFill>
                            <a:srgbClr val="000000"/>
                          </a:solidFill>
                          <a:effectLst/>
                          <a:latin typeface="+mn-lt"/>
                          <a:ea typeface="等线" panose="02010600030101010101" pitchFamily="2" charset="-122"/>
                          <a:cs typeface="Arial" panose="020B0604020202020204" pitchFamily="34" charset="0"/>
                        </a:rPr>
                        <a:t>1020012</a:t>
                      </a:r>
                    </a:p>
                  </a:txBody>
                  <a:tcPr marL="7620" marR="7620" marT="7620" marB="0" anchor="b"/>
                </a:tc>
                <a:tc>
                  <a:txBody>
                    <a:bodyPr/>
                    <a:lstStyle/>
                    <a:p>
                      <a:pPr algn="l" fontAlgn="b"/>
                      <a:r>
                        <a:rPr lang="en-US" sz="1100" b="0" i="0" u="none" strike="noStrike">
                          <a:solidFill>
                            <a:srgbClr val="000000"/>
                          </a:solidFill>
                          <a:effectLst/>
                          <a:latin typeface="+mn-lt"/>
                          <a:ea typeface="等线" panose="02010600030101010101" pitchFamily="2" charset="-122"/>
                          <a:cs typeface="Arial" panose="020B0604020202020204" pitchFamily="34" charset="0"/>
                        </a:rPr>
                        <a:t>Study on data management regarding subscriptions and reporting </a:t>
                      </a:r>
                    </a:p>
                  </a:txBody>
                  <a:tcPr marL="7620" marR="7620" marT="7620" marB="0" anchor="b"/>
                </a:tc>
                <a:tc>
                  <a:txBody>
                    <a:bodyPr/>
                    <a:lstStyle/>
                    <a:p>
                      <a:pPr algn="l" fontAlgn="b"/>
                      <a:r>
                        <a:rPr lang="en-US" sz="1100" b="0" i="0" u="none" strike="noStrike">
                          <a:solidFill>
                            <a:srgbClr val="000000"/>
                          </a:solidFill>
                          <a:effectLst/>
                          <a:latin typeface="+mn-lt"/>
                          <a:ea typeface="等线" panose="02010600030101010101" pitchFamily="2" charset="-122"/>
                          <a:cs typeface="Arial" panose="020B0604020202020204" pitchFamily="34" charset="0"/>
                        </a:rPr>
                        <a:t>FS_Data_SREP</a:t>
                      </a:r>
                    </a:p>
                  </a:txBody>
                  <a:tcPr marL="7620" marR="7620" marT="7620" marB="0" anchor="b"/>
                </a:tc>
                <a:tc>
                  <a:txBody>
                    <a:bodyPr/>
                    <a:lstStyle/>
                    <a:p>
                      <a:pPr algn="l" fontAlgn="t"/>
                      <a:r>
                        <a:rPr lang="en-US" altLang="zh-CN" sz="1100" b="0" i="0" u="none" strike="noStrike" dirty="0">
                          <a:solidFill>
                            <a:srgbClr val="000000"/>
                          </a:solidFill>
                          <a:effectLst/>
                          <a:latin typeface="+mn-lt"/>
                          <a:ea typeface="等线" panose="02010600030101010101" pitchFamily="2" charset="-122"/>
                        </a:rPr>
                        <a:t>09/09/2024</a:t>
                      </a:r>
                    </a:p>
                  </a:txBody>
                  <a:tcPr marL="7620" marR="7620" marT="7620" marB="0"/>
                </a:tc>
                <a:tc>
                  <a:txBody>
                    <a:bodyPr/>
                    <a:lstStyle/>
                    <a:p>
                      <a:pPr algn="l" fontAlgn="t"/>
                      <a:r>
                        <a:rPr lang="en-US" altLang="zh-CN" sz="1100" b="0" i="0" u="none" strike="noStrike">
                          <a:solidFill>
                            <a:srgbClr val="000000"/>
                          </a:solidFill>
                          <a:effectLst/>
                          <a:latin typeface="+mn-lt"/>
                          <a:ea typeface="等线" panose="02010600030101010101" pitchFamily="2" charset="-122"/>
                        </a:rPr>
                        <a:t>60%</a:t>
                      </a:r>
                    </a:p>
                  </a:txBody>
                  <a:tcPr marL="7620" marR="7620" marT="7620" marB="0"/>
                </a:tc>
                <a:tc>
                  <a:txBody>
                    <a:bodyPr/>
                    <a:lstStyle/>
                    <a:p>
                      <a:pPr algn="l" fontAlgn="t"/>
                      <a:r>
                        <a:rPr lang="en-US" sz="1100" b="0" i="0" u="sng" strike="noStrike">
                          <a:solidFill>
                            <a:srgbClr val="0563C1"/>
                          </a:solidFill>
                          <a:effectLst/>
                          <a:latin typeface="+mn-lt"/>
                          <a:ea typeface="等线" panose="02010600030101010101" pitchFamily="2" charset="-122"/>
                          <a:hlinkClick r:id="rId3"/>
                        </a:rPr>
                        <a:t>SP-231732</a:t>
                      </a:r>
                      <a:endParaRPr lang="en-US" sz="1100" b="0" i="0" u="sng" strike="noStrike">
                        <a:solidFill>
                          <a:srgbClr val="0563C1"/>
                        </a:solidFill>
                        <a:effectLst/>
                        <a:latin typeface="+mn-lt"/>
                        <a:ea typeface="等线" panose="02010600030101010101" pitchFamily="2" charset="-122"/>
                      </a:endParaRPr>
                    </a:p>
                  </a:txBody>
                  <a:tcPr marL="7620" marR="7620" marT="7620" marB="0"/>
                </a:tc>
                <a:tc>
                  <a:txBody>
                    <a:bodyPr/>
                    <a:lstStyle/>
                    <a:p>
                      <a:pPr algn="r" fontAlgn="b"/>
                      <a:r>
                        <a:rPr lang="en-US" altLang="zh-CN" sz="1100" b="0" i="0" u="none" strike="noStrike" dirty="0">
                          <a:solidFill>
                            <a:schemeClr val="tx1"/>
                          </a:solidFill>
                          <a:effectLst/>
                          <a:highlight>
                            <a:srgbClr val="00FF00"/>
                          </a:highlight>
                          <a:latin typeface="+mn-lt"/>
                          <a:ea typeface="等线" panose="02010600030101010101" pitchFamily="2" charset="-122"/>
                          <a:cs typeface="Arial" panose="020B0604020202020204" pitchFamily="34" charset="0"/>
                        </a:rPr>
                        <a:t>100%</a:t>
                      </a:r>
                    </a:p>
                  </a:txBody>
                  <a:tcPr marL="7620" marR="7620" marT="7620" marB="0" anchor="b"/>
                </a:tc>
                <a:tc>
                  <a:txBody>
                    <a:bodyPr/>
                    <a:lstStyle/>
                    <a:p>
                      <a:pPr algn="l" fontAlgn="t"/>
                      <a:endParaRPr lang="en-US" sz="1100" b="0" i="0" u="none" strike="noStrike" kern="1200" dirty="0">
                        <a:solidFill>
                          <a:srgbClr val="0563C1"/>
                        </a:solidFill>
                        <a:effectLst/>
                        <a:latin typeface="+mn-lt"/>
                        <a:ea typeface="等线" panose="02010600030101010101" pitchFamily="2" charset="-122"/>
                        <a:cs typeface="+mn-cs"/>
                      </a:endParaRPr>
                    </a:p>
                  </a:txBody>
                  <a:tcPr marL="4294" marR="4294" marT="4294" marB="0"/>
                </a:tc>
                <a:extLst>
                  <a:ext uri="{0D108BD9-81ED-4DB2-BD59-A6C34878D82A}">
                    <a16:rowId xmlns:a16="http://schemas.microsoft.com/office/drawing/2014/main" val="10001"/>
                  </a:ext>
                </a:extLst>
              </a:tr>
            </a:tbl>
          </a:graphicData>
        </a:graphic>
      </p:graphicFrame>
      <p:sp>
        <p:nvSpPr>
          <p:cNvPr id="6" name="矩形 5">
            <a:extLst>
              <a:ext uri="{FF2B5EF4-FFF2-40B4-BE49-F238E27FC236}">
                <a16:creationId xmlns:a16="http://schemas.microsoft.com/office/drawing/2014/main" id="{258CB148-EB78-4F52-B4DA-88CC8C58B74F}"/>
              </a:ext>
            </a:extLst>
          </p:cNvPr>
          <p:cNvSpPr/>
          <p:nvPr/>
        </p:nvSpPr>
        <p:spPr>
          <a:xfrm>
            <a:off x="8684704" y="0"/>
            <a:ext cx="1614545" cy="292388"/>
          </a:xfrm>
          <a:prstGeom prst="rect">
            <a:avLst/>
          </a:prstGeom>
        </p:spPr>
        <p:txBody>
          <a:bodyPr wrap="none">
            <a:spAutoFit/>
          </a:bodyPr>
          <a:lstStyle/>
          <a:p>
            <a:r>
              <a:rPr lang="en-US" altLang="zh-CN" dirty="0">
                <a:solidFill>
                  <a:schemeClr val="bg1"/>
                </a:solidFill>
                <a:highlight>
                  <a:srgbClr val="800080"/>
                </a:highlight>
              </a:rPr>
              <a:t>OAM Prime feature</a:t>
            </a:r>
            <a:endParaRPr lang="zh-CN" altLang="en-US" dirty="0">
              <a:solidFill>
                <a:schemeClr val="bg1"/>
              </a:solidFill>
              <a:highlight>
                <a:srgbClr val="800080"/>
              </a:highlight>
            </a:endParaRPr>
          </a:p>
        </p:txBody>
      </p:sp>
    </p:spTree>
    <p:extLst>
      <p:ext uri="{BB962C8B-B14F-4D97-AF65-F5344CB8AC3E}">
        <p14:creationId xmlns:p14="http://schemas.microsoft.com/office/powerpoint/2010/main" val="652565872"/>
      </p:ext>
    </p:extLst>
  </p:cSld>
  <p:clrMapOvr>
    <a:masterClrMapping/>
  </p:clrMapOvr>
  <p:transition spd="slow"/>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96221DFE-BF72-4AC7-BB51-3BFEB65732D9}"/>
              </a:ext>
            </a:extLst>
          </p:cNvPr>
          <p:cNvSpPr>
            <a:spLocks noGrp="1"/>
          </p:cNvSpPr>
          <p:nvPr>
            <p:ph type="title"/>
          </p:nvPr>
        </p:nvSpPr>
        <p:spPr/>
        <p:txBody>
          <a:bodyPr/>
          <a:lstStyle/>
          <a:p>
            <a:r>
              <a:rPr lang="en-GB" altLang="en-US" sz="3200" b="1" dirty="0"/>
              <a:t>12. PM: </a:t>
            </a:r>
            <a:r>
              <a:rPr lang="en-US" altLang="en-US" sz="3200" b="1" dirty="0"/>
              <a:t>5G performance measurements and KPIs phase 4</a:t>
            </a:r>
            <a:endParaRPr lang="en-GB" altLang="en-US" sz="3200" b="1" dirty="0"/>
          </a:p>
        </p:txBody>
      </p:sp>
      <p:sp>
        <p:nvSpPr>
          <p:cNvPr id="4" name="Content Placeholder 7">
            <a:extLst>
              <a:ext uri="{FF2B5EF4-FFF2-40B4-BE49-F238E27FC236}">
                <a16:creationId xmlns:a16="http://schemas.microsoft.com/office/drawing/2014/main" id="{8A759812-87D4-4AB6-81FE-DCDAFD93C018}"/>
              </a:ext>
            </a:extLst>
          </p:cNvPr>
          <p:cNvSpPr txBox="1">
            <a:spLocks/>
          </p:cNvSpPr>
          <p:nvPr/>
        </p:nvSpPr>
        <p:spPr>
          <a:xfrm>
            <a:off x="420612" y="2080800"/>
            <a:ext cx="10953749" cy="4387056"/>
          </a:xfrm>
          <a:prstGeom prst="rect">
            <a:avLst/>
          </a:prstGeom>
          <a:solidFill>
            <a:schemeClr val="bg1"/>
          </a:solidFill>
        </p:spPr>
        <p:txBody>
          <a:bodyPr/>
          <a:lstStyle>
            <a:lvl1pPr marL="341313" indent="-341313" algn="l" rtl="0" eaLnBrk="0" fontAlgn="base" hangingPunct="0">
              <a:spcBef>
                <a:spcPct val="20000"/>
              </a:spcBef>
              <a:spcAft>
                <a:spcPct val="0"/>
              </a:spcAft>
              <a:buBlip>
                <a:blip r:embed="rId2"/>
              </a:buBlip>
              <a:defRPr sz="2800">
                <a:solidFill>
                  <a:schemeClr val="tx1"/>
                </a:solidFill>
                <a:latin typeface="+mn-lt"/>
                <a:ea typeface="MS PGothic" panose="020B0600070205080204" pitchFamily="34" charset="-128"/>
                <a:cs typeface="ＭＳ Ｐゴシック" charset="0"/>
              </a:defRPr>
            </a:lvl1pPr>
            <a:lvl2pPr marL="741363" indent="-284163"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ea typeface="MS PGothic" panose="020B0600070205080204" pitchFamily="34" charset="-128"/>
              </a:defRPr>
            </a:lvl2pPr>
            <a:lvl3pPr marL="11414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5986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4pPr>
            <a:lvl5pPr marL="2055813" indent="-227013" algn="l" rtl="0" eaLnBrk="0" fontAlgn="base" hangingPunct="0">
              <a:spcBef>
                <a:spcPct val="20000"/>
              </a:spcBef>
              <a:spcAft>
                <a:spcPct val="0"/>
              </a:spcAft>
              <a:buFont typeface="Arial" panose="020B0604020202020204" pitchFamily="34" charset="0"/>
              <a:buChar char="»"/>
              <a:defRPr sz="1600">
                <a:solidFill>
                  <a:schemeClr val="tx1"/>
                </a:solidFill>
                <a:latin typeface="+mn-lt"/>
                <a:ea typeface="MS PGothic" panose="020B0600070205080204" pitchFamily="34" charset="-128"/>
              </a:defRPr>
            </a:lvl5pPr>
            <a:lvl6pPr marL="2514314" indent="-228574" algn="l" rtl="0" eaLnBrk="0" fontAlgn="base" hangingPunct="0">
              <a:spcBef>
                <a:spcPct val="20000"/>
              </a:spcBef>
              <a:spcAft>
                <a:spcPct val="0"/>
              </a:spcAft>
              <a:buFont typeface="Arial" charset="0"/>
              <a:buChar char="»"/>
              <a:defRPr sz="1600">
                <a:solidFill>
                  <a:schemeClr val="tx1"/>
                </a:solidFill>
                <a:latin typeface="+mn-lt"/>
              </a:defRPr>
            </a:lvl6pPr>
            <a:lvl7pPr marL="2971462" indent="-228574" algn="l" rtl="0" eaLnBrk="0" fontAlgn="base" hangingPunct="0">
              <a:spcBef>
                <a:spcPct val="20000"/>
              </a:spcBef>
              <a:spcAft>
                <a:spcPct val="0"/>
              </a:spcAft>
              <a:buFont typeface="Arial" charset="0"/>
              <a:buChar char="»"/>
              <a:defRPr sz="1600">
                <a:solidFill>
                  <a:schemeClr val="tx1"/>
                </a:solidFill>
                <a:latin typeface="+mn-lt"/>
              </a:defRPr>
            </a:lvl7pPr>
            <a:lvl8pPr marL="3428610" indent="-228574" algn="l" rtl="0" eaLnBrk="0" fontAlgn="base" hangingPunct="0">
              <a:spcBef>
                <a:spcPct val="20000"/>
              </a:spcBef>
              <a:spcAft>
                <a:spcPct val="0"/>
              </a:spcAft>
              <a:buFont typeface="Arial" charset="0"/>
              <a:buChar char="»"/>
              <a:defRPr sz="1600">
                <a:solidFill>
                  <a:schemeClr val="tx1"/>
                </a:solidFill>
                <a:latin typeface="+mn-lt"/>
              </a:defRPr>
            </a:lvl8pPr>
            <a:lvl9pPr marL="3885758" indent="-228574" algn="l" rtl="0" eaLnBrk="0" fontAlgn="base" hangingPunct="0">
              <a:spcBef>
                <a:spcPct val="20000"/>
              </a:spcBef>
              <a:spcAft>
                <a:spcPct val="0"/>
              </a:spcAft>
              <a:buFont typeface="Arial" charset="0"/>
              <a:buChar char="»"/>
              <a:defRPr sz="1600">
                <a:solidFill>
                  <a:schemeClr val="tx1"/>
                </a:solidFill>
                <a:latin typeface="+mn-lt"/>
              </a:defRPr>
            </a:lvl9pPr>
          </a:lstStyle>
          <a:p>
            <a:pPr>
              <a:spcBef>
                <a:spcPts val="0"/>
              </a:spcBef>
              <a:spcAft>
                <a:spcPts val="0"/>
              </a:spcAft>
              <a:defRPr/>
            </a:pPr>
            <a:r>
              <a:rPr lang="de-DE" altLang="de-DE" sz="1800" kern="0" dirty="0"/>
              <a:t>Progress since SA#104:</a:t>
            </a:r>
          </a:p>
          <a:p>
            <a:pPr lvl="1">
              <a:spcBef>
                <a:spcPts val="0"/>
              </a:spcBef>
              <a:spcAft>
                <a:spcPts val="0"/>
              </a:spcAft>
              <a:defRPr/>
            </a:pPr>
            <a:r>
              <a:rPr lang="en-US" altLang="zh-CN" sz="1200" kern="0" dirty="0"/>
              <a:t>5G PM_KPI for R19 new feature</a:t>
            </a:r>
          </a:p>
          <a:p>
            <a:pPr lvl="2">
              <a:spcBef>
                <a:spcPts val="0"/>
              </a:spcBef>
              <a:spcAft>
                <a:spcPts val="0"/>
              </a:spcAft>
              <a:defRPr/>
            </a:pPr>
            <a:r>
              <a:rPr lang="en-US" altLang="zh-CN" sz="1100" kern="0" dirty="0"/>
              <a:t>Add access state for MA PDU session measurement</a:t>
            </a:r>
          </a:p>
          <a:p>
            <a:pPr lvl="2">
              <a:spcBef>
                <a:spcPts val="0"/>
              </a:spcBef>
              <a:spcAft>
                <a:spcPts val="0"/>
              </a:spcAft>
              <a:defRPr/>
            </a:pPr>
            <a:r>
              <a:rPr lang="en-US" altLang="zh-CN" sz="1100" kern="0" dirty="0"/>
              <a:t>Add the KPIs of mean and maximum MA PDU session number for ATSSS</a:t>
            </a:r>
          </a:p>
          <a:p>
            <a:pPr lvl="2">
              <a:spcBef>
                <a:spcPts val="0"/>
              </a:spcBef>
              <a:spcAft>
                <a:spcPts val="0"/>
              </a:spcAft>
              <a:defRPr/>
            </a:pPr>
            <a:r>
              <a:rPr lang="en-US" altLang="zh-CN" sz="1100" kern="0" dirty="0"/>
              <a:t>Add a new KPI definition of MA PDU session Establishment Success Rate of network slice</a:t>
            </a:r>
          </a:p>
          <a:p>
            <a:pPr lvl="2">
              <a:spcBef>
                <a:spcPts val="0"/>
              </a:spcBef>
              <a:spcAft>
                <a:spcPts val="0"/>
              </a:spcAft>
              <a:defRPr/>
            </a:pPr>
            <a:r>
              <a:rPr lang="en-US" altLang="zh-CN" sz="1100" kern="0" dirty="0"/>
              <a:t>Measurements for LTM</a:t>
            </a:r>
          </a:p>
          <a:p>
            <a:pPr lvl="2">
              <a:spcBef>
                <a:spcPts val="0"/>
              </a:spcBef>
              <a:spcAft>
                <a:spcPts val="0"/>
              </a:spcAft>
              <a:defRPr/>
            </a:pPr>
            <a:r>
              <a:rPr lang="en-US" altLang="zh-CN" sz="1100" kern="0" dirty="0"/>
              <a:t>End to end downlink/uplink reliability KPIs of URLLC Network Slice</a:t>
            </a:r>
          </a:p>
          <a:p>
            <a:pPr lvl="1">
              <a:spcBef>
                <a:spcPts val="0"/>
              </a:spcBef>
              <a:spcAft>
                <a:spcPts val="0"/>
              </a:spcAft>
              <a:defRPr/>
            </a:pPr>
            <a:r>
              <a:rPr lang="en-US" altLang="zh-CN" sz="1200" kern="0" dirty="0"/>
              <a:t>enhanced measurements and </a:t>
            </a:r>
            <a:r>
              <a:rPr lang="en-US" altLang="zh-CN" sz="1200" kern="0" dirty="0" err="1"/>
              <a:t>KPls</a:t>
            </a:r>
            <a:r>
              <a:rPr lang="en-US" altLang="zh-CN" sz="1200" kern="0" dirty="0"/>
              <a:t> for the continuation of the R18 feature  </a:t>
            </a:r>
          </a:p>
          <a:p>
            <a:pPr lvl="2">
              <a:spcBef>
                <a:spcPts val="0"/>
              </a:spcBef>
              <a:spcAft>
                <a:spcPts val="0"/>
              </a:spcAft>
              <a:defRPr/>
            </a:pPr>
            <a:r>
              <a:rPr lang="en-US" altLang="zh-CN" sz="1100" kern="0" dirty="0"/>
              <a:t>Add PLMN granularity for total available PRB</a:t>
            </a:r>
          </a:p>
          <a:p>
            <a:pPr lvl="2">
              <a:spcBef>
                <a:spcPts val="0"/>
              </a:spcBef>
              <a:spcAft>
                <a:spcPts val="0"/>
              </a:spcAft>
              <a:defRPr/>
            </a:pPr>
            <a:r>
              <a:rPr lang="en-US" altLang="zh-CN" sz="1100" kern="0" dirty="0"/>
              <a:t>Use case for reliability KPI in RAN with time constraint over Downlink and Uplink air-interface</a:t>
            </a:r>
          </a:p>
          <a:p>
            <a:pPr lvl="2">
              <a:spcBef>
                <a:spcPts val="0"/>
              </a:spcBef>
              <a:spcAft>
                <a:spcPts val="0"/>
              </a:spcAft>
              <a:defRPr/>
            </a:pPr>
            <a:r>
              <a:rPr lang="en-US" altLang="zh-CN" sz="1100" kern="0" dirty="0"/>
              <a:t>Use case for monitoring of Distribution of delay over Uplink air-interface</a:t>
            </a:r>
          </a:p>
          <a:p>
            <a:pPr lvl="2">
              <a:spcBef>
                <a:spcPts val="0"/>
              </a:spcBef>
              <a:spcAft>
                <a:spcPts val="0"/>
              </a:spcAft>
              <a:defRPr/>
            </a:pPr>
            <a:r>
              <a:rPr lang="en-US" altLang="zh-CN" sz="1100" kern="0" dirty="0"/>
              <a:t>Correction of UL CI Time Domain Proportion and Packet delay measurements</a:t>
            </a:r>
          </a:p>
          <a:p>
            <a:pPr lvl="2">
              <a:spcBef>
                <a:spcPts val="0"/>
              </a:spcBef>
              <a:spcAft>
                <a:spcPts val="0"/>
              </a:spcAft>
              <a:defRPr/>
            </a:pPr>
            <a:r>
              <a:rPr lang="en-US" altLang="zh-CN" sz="1100" kern="0" dirty="0"/>
              <a:t>New measurements to monitor Paging Load in Non-Terrestrial Network deployments</a:t>
            </a:r>
          </a:p>
          <a:p>
            <a:pPr lvl="1">
              <a:spcBef>
                <a:spcPts val="0"/>
              </a:spcBef>
              <a:spcAft>
                <a:spcPts val="0"/>
              </a:spcAft>
              <a:defRPr/>
            </a:pPr>
            <a:r>
              <a:rPr lang="en-US" altLang="zh-CN" sz="1200" kern="0" dirty="0"/>
              <a:t>UE level measurements:</a:t>
            </a:r>
          </a:p>
          <a:p>
            <a:pPr lvl="2">
              <a:spcBef>
                <a:spcPts val="0"/>
              </a:spcBef>
              <a:spcAft>
                <a:spcPts val="0"/>
              </a:spcAft>
              <a:defRPr/>
            </a:pPr>
            <a:r>
              <a:rPr lang="en-US" altLang="zh-CN" sz="1100" kern="0" dirty="0"/>
              <a:t>Correct MOC of some UE level measurements definitions for UPF</a:t>
            </a:r>
          </a:p>
          <a:p>
            <a:pPr lvl="2">
              <a:spcBef>
                <a:spcPts val="0"/>
              </a:spcBef>
              <a:spcAft>
                <a:spcPts val="0"/>
              </a:spcAft>
              <a:defRPr/>
            </a:pPr>
            <a:r>
              <a:rPr lang="en-US" altLang="zh-CN" sz="1100" kern="0" dirty="0"/>
              <a:t>Add Distribution of UL/DL GTP packet delay between PSA UPF and NG-RAN for UE level measurements</a:t>
            </a:r>
          </a:p>
          <a:p>
            <a:pPr lvl="1">
              <a:spcBef>
                <a:spcPts val="0"/>
              </a:spcBef>
              <a:spcAft>
                <a:spcPts val="0"/>
              </a:spcAft>
              <a:defRPr/>
            </a:pPr>
            <a:r>
              <a:rPr lang="en-US" altLang="zh-CN" sz="1200" kern="0" dirty="0"/>
              <a:t>PM streaming framework enhancement</a:t>
            </a:r>
          </a:p>
          <a:p>
            <a:pPr lvl="2">
              <a:spcBef>
                <a:spcPts val="0"/>
              </a:spcBef>
              <a:spcAft>
                <a:spcPts val="0"/>
              </a:spcAft>
              <a:defRPr/>
            </a:pPr>
            <a:r>
              <a:rPr lang="en-US" altLang="zh-CN" sz="1100" kern="0" dirty="0"/>
              <a:t>PM Streaming schema update with DN alias was discussed but not pursued at this time</a:t>
            </a:r>
          </a:p>
          <a:p>
            <a:pPr lvl="2">
              <a:spcBef>
                <a:spcPts val="0"/>
              </a:spcBef>
              <a:spcAft>
                <a:spcPts val="0"/>
              </a:spcAft>
              <a:defRPr/>
            </a:pPr>
            <a:endParaRPr lang="en-US" altLang="zh-CN" sz="800" kern="0" dirty="0"/>
          </a:p>
          <a:p>
            <a:pPr marL="341313" lvl="1" indent="-341313">
              <a:spcBef>
                <a:spcPts val="0"/>
              </a:spcBef>
              <a:spcAft>
                <a:spcPts val="0"/>
              </a:spcAft>
              <a:buBlip>
                <a:blip r:embed="rId2"/>
              </a:buBlip>
              <a:defRPr/>
            </a:pPr>
            <a:r>
              <a:rPr lang="en-US" sz="1800" kern="0" dirty="0"/>
              <a:t>Impacts and dependencies on other WGs:</a:t>
            </a:r>
            <a:endParaRPr lang="de-DE" sz="1800" kern="0" dirty="0"/>
          </a:p>
          <a:p>
            <a:pPr lvl="1">
              <a:spcBef>
                <a:spcPts val="0"/>
              </a:spcBef>
              <a:spcAft>
                <a:spcPts val="0"/>
              </a:spcAft>
              <a:defRPr/>
            </a:pPr>
            <a:r>
              <a:rPr lang="en-US" sz="1200" kern="0" dirty="0"/>
              <a:t>Potential coordination: providing performance measurements to network features defined in SA2, RAN2 and RAN3.</a:t>
            </a:r>
            <a:endParaRPr lang="de-DE" sz="1200" kern="0" dirty="0"/>
          </a:p>
          <a:p>
            <a:pPr>
              <a:spcBef>
                <a:spcPts val="0"/>
              </a:spcBef>
              <a:spcAft>
                <a:spcPts val="0"/>
              </a:spcAft>
              <a:defRPr/>
            </a:pPr>
            <a:r>
              <a:rPr lang="de-DE" sz="1800" kern="0" dirty="0"/>
              <a:t>Next steps:</a:t>
            </a:r>
          </a:p>
          <a:p>
            <a:pPr lvl="1">
              <a:defRPr/>
            </a:pPr>
            <a:r>
              <a:rPr lang="en-US" altLang="zh-CN" sz="1200" dirty="0"/>
              <a:t>development of technical content of the TS.</a:t>
            </a:r>
            <a:endParaRPr lang="en-US" sz="1200" kern="0" dirty="0"/>
          </a:p>
        </p:txBody>
      </p:sp>
      <p:graphicFrame>
        <p:nvGraphicFramePr>
          <p:cNvPr id="5" name="Table 4">
            <a:extLst>
              <a:ext uri="{FF2B5EF4-FFF2-40B4-BE49-F238E27FC236}">
                <a16:creationId xmlns:a16="http://schemas.microsoft.com/office/drawing/2014/main" id="{7A68B1DF-7499-467E-9AB1-C9EAA9992FED}"/>
              </a:ext>
            </a:extLst>
          </p:cNvPr>
          <p:cNvGraphicFramePr>
            <a:graphicFrameLocks noGrp="1"/>
          </p:cNvGraphicFramePr>
          <p:nvPr>
            <p:extLst>
              <p:ext uri="{D42A27DB-BD31-4B8C-83A1-F6EECF244321}">
                <p14:modId xmlns:p14="http://schemas.microsoft.com/office/powerpoint/2010/main" val="827245981"/>
              </p:ext>
            </p:extLst>
          </p:nvPr>
        </p:nvGraphicFramePr>
        <p:xfrm>
          <a:off x="467178" y="1295992"/>
          <a:ext cx="10907183" cy="784808"/>
        </p:xfrm>
        <a:graphic>
          <a:graphicData uri="http://schemas.openxmlformats.org/drawingml/2006/table">
            <a:tbl>
              <a:tblPr firstRow="1" firstCol="1" bandRow="1">
                <a:tableStyleId>{F5AB1C69-6EDB-4FF4-983F-18BD219EF322}</a:tableStyleId>
              </a:tblPr>
              <a:tblGrid>
                <a:gridCol w="650979">
                  <a:extLst>
                    <a:ext uri="{9D8B030D-6E8A-4147-A177-3AD203B41FA5}">
                      <a16:colId xmlns:a16="http://schemas.microsoft.com/office/drawing/2014/main" val="20000"/>
                    </a:ext>
                  </a:extLst>
                </a:gridCol>
                <a:gridCol w="3769829">
                  <a:extLst>
                    <a:ext uri="{9D8B030D-6E8A-4147-A177-3AD203B41FA5}">
                      <a16:colId xmlns:a16="http://schemas.microsoft.com/office/drawing/2014/main" val="20001"/>
                    </a:ext>
                  </a:extLst>
                </a:gridCol>
                <a:gridCol w="987879">
                  <a:extLst>
                    <a:ext uri="{9D8B030D-6E8A-4147-A177-3AD203B41FA5}">
                      <a16:colId xmlns:a16="http://schemas.microsoft.com/office/drawing/2014/main" val="20002"/>
                    </a:ext>
                  </a:extLst>
                </a:gridCol>
                <a:gridCol w="1608364">
                  <a:extLst>
                    <a:ext uri="{9D8B030D-6E8A-4147-A177-3AD203B41FA5}">
                      <a16:colId xmlns:a16="http://schemas.microsoft.com/office/drawing/2014/main" val="20003"/>
                    </a:ext>
                  </a:extLst>
                </a:gridCol>
                <a:gridCol w="644979">
                  <a:extLst>
                    <a:ext uri="{9D8B030D-6E8A-4147-A177-3AD203B41FA5}">
                      <a16:colId xmlns:a16="http://schemas.microsoft.com/office/drawing/2014/main" val="20004"/>
                    </a:ext>
                  </a:extLst>
                </a:gridCol>
                <a:gridCol w="718457">
                  <a:extLst>
                    <a:ext uri="{9D8B030D-6E8A-4147-A177-3AD203B41FA5}">
                      <a16:colId xmlns:a16="http://schemas.microsoft.com/office/drawing/2014/main" val="20005"/>
                    </a:ext>
                  </a:extLst>
                </a:gridCol>
                <a:gridCol w="742950">
                  <a:extLst>
                    <a:ext uri="{9D8B030D-6E8A-4147-A177-3AD203B41FA5}">
                      <a16:colId xmlns:a16="http://schemas.microsoft.com/office/drawing/2014/main" val="20006"/>
                    </a:ext>
                  </a:extLst>
                </a:gridCol>
                <a:gridCol w="1783746">
                  <a:extLst>
                    <a:ext uri="{9D8B030D-6E8A-4147-A177-3AD203B41FA5}">
                      <a16:colId xmlns:a16="http://schemas.microsoft.com/office/drawing/2014/main" val="20007"/>
                    </a:ext>
                  </a:extLst>
                </a:gridCol>
              </a:tblGrid>
              <a:tr h="277594">
                <a:tc>
                  <a:txBody>
                    <a:bodyPr/>
                    <a:lstStyle/>
                    <a:p>
                      <a:pPr algn="ctr">
                        <a:lnSpc>
                          <a:spcPct val="107000"/>
                        </a:lnSpc>
                        <a:spcAft>
                          <a:spcPts val="800"/>
                        </a:spcAft>
                      </a:pPr>
                      <a:r>
                        <a:rPr lang="en-GB" sz="1400" dirty="0"/>
                        <a:t>UID</a:t>
                      </a:r>
                    </a:p>
                  </a:txBody>
                  <a:tcPr marL="48004" marR="48004" marT="0" marB="0" anchor="ctr"/>
                </a:tc>
                <a:tc>
                  <a:txBody>
                    <a:bodyPr/>
                    <a:lstStyle/>
                    <a:p>
                      <a:pPr algn="ctr">
                        <a:lnSpc>
                          <a:spcPct val="107000"/>
                        </a:lnSpc>
                        <a:spcAft>
                          <a:spcPts val="800"/>
                        </a:spcAft>
                      </a:pPr>
                      <a:r>
                        <a:rPr lang="en-GB" sz="1400" dirty="0"/>
                        <a:t>Name</a:t>
                      </a:r>
                    </a:p>
                  </a:txBody>
                  <a:tcPr marL="48004" marR="48004" marT="0" marB="0" anchor="ctr"/>
                </a:tc>
                <a:tc>
                  <a:txBody>
                    <a:bodyPr/>
                    <a:lstStyle/>
                    <a:p>
                      <a:pPr algn="ctr">
                        <a:lnSpc>
                          <a:spcPct val="107000"/>
                        </a:lnSpc>
                        <a:spcAft>
                          <a:spcPts val="800"/>
                        </a:spcAft>
                      </a:pPr>
                      <a:r>
                        <a:rPr lang="en-GB" sz="1400" dirty="0"/>
                        <a:t>Acronym</a:t>
                      </a:r>
                    </a:p>
                  </a:txBody>
                  <a:tcPr marL="48004" marR="48004" marT="0" marB="0" anchor="ctr"/>
                </a:tc>
                <a:tc>
                  <a:txBody>
                    <a:bodyPr/>
                    <a:lstStyle/>
                    <a:p>
                      <a:pPr algn="ctr">
                        <a:lnSpc>
                          <a:spcPct val="107000"/>
                        </a:lnSpc>
                        <a:spcAft>
                          <a:spcPts val="800"/>
                        </a:spcAft>
                      </a:pPr>
                      <a:r>
                        <a:rPr lang="en-GB" sz="1400" dirty="0"/>
                        <a:t>Target </a:t>
                      </a:r>
                      <a:r>
                        <a:rPr lang="en-GB" sz="1000" dirty="0"/>
                        <a:t>(dd/mm/</a:t>
                      </a:r>
                      <a:r>
                        <a:rPr lang="en-GB" sz="1000" dirty="0" err="1"/>
                        <a:t>yyyy</a:t>
                      </a:r>
                      <a:r>
                        <a:rPr lang="en-GB" sz="1000" dirty="0"/>
                        <a:t>)</a:t>
                      </a:r>
                      <a:endParaRPr lang="en-GB" sz="1400" dirty="0"/>
                    </a:p>
                  </a:txBody>
                  <a:tcPr marL="48004" marR="48004" marT="0" marB="0" anchor="ctr"/>
                </a:tc>
                <a:tc>
                  <a:txBody>
                    <a:bodyPr/>
                    <a:lstStyle/>
                    <a:p>
                      <a:pPr algn="ctr">
                        <a:lnSpc>
                          <a:spcPct val="107000"/>
                        </a:lnSpc>
                        <a:spcAft>
                          <a:spcPts val="800"/>
                        </a:spcAft>
                      </a:pPr>
                      <a:r>
                        <a:rPr lang="en-GB" sz="1400" dirty="0"/>
                        <a:t>Old %</a:t>
                      </a:r>
                    </a:p>
                  </a:txBody>
                  <a:tcPr marL="48004" marR="48004" marT="0" marB="0" anchor="ctr"/>
                </a:tc>
                <a:tc>
                  <a:txBody>
                    <a:bodyPr/>
                    <a:lstStyle/>
                    <a:p>
                      <a:pPr algn="ctr">
                        <a:lnSpc>
                          <a:spcPct val="107000"/>
                        </a:lnSpc>
                        <a:spcAft>
                          <a:spcPts val="800"/>
                        </a:spcAft>
                      </a:pPr>
                      <a:r>
                        <a:rPr lang="en-GB" sz="1400" b="1" kern="1200" dirty="0">
                          <a:solidFill>
                            <a:schemeClr val="lt1"/>
                          </a:solidFill>
                          <a:latin typeface="+mn-lt"/>
                          <a:ea typeface="+mn-ea"/>
                          <a:cs typeface="+mn-cs"/>
                        </a:rPr>
                        <a:t>WID</a:t>
                      </a:r>
                      <a:endParaRPr lang="en-GB" sz="1400" dirty="0">
                        <a:solidFill>
                          <a:srgbClr val="FF0000"/>
                        </a:solidFill>
                      </a:endParaRPr>
                    </a:p>
                  </a:txBody>
                  <a:tcPr marL="48004" marR="48004" marT="0" marB="0" anchor="ctr"/>
                </a:tc>
                <a:tc>
                  <a:txBody>
                    <a:bodyPr/>
                    <a:lstStyle/>
                    <a:p>
                      <a:pPr algn="ctr">
                        <a:lnSpc>
                          <a:spcPct val="107000"/>
                        </a:lnSpc>
                        <a:spcAft>
                          <a:spcPts val="800"/>
                        </a:spcAft>
                      </a:pPr>
                      <a:r>
                        <a:rPr lang="en-GB" sz="1400" dirty="0">
                          <a:solidFill>
                            <a:srgbClr val="FF0000"/>
                          </a:solidFill>
                        </a:rPr>
                        <a:t>New %</a:t>
                      </a:r>
                      <a:endParaRPr lang="en-GB" sz="1400" b="1" kern="1200" dirty="0">
                        <a:solidFill>
                          <a:schemeClr val="lt1"/>
                        </a:solidFill>
                        <a:latin typeface="+mn-lt"/>
                        <a:ea typeface="+mn-ea"/>
                        <a:cs typeface="+mn-cs"/>
                      </a:endParaRPr>
                    </a:p>
                  </a:txBody>
                  <a:tcPr marL="48004" marR="48004" marT="0" marB="0" anchor="ctr"/>
                </a:tc>
                <a:tc>
                  <a:txBody>
                    <a:bodyPr/>
                    <a:lstStyle/>
                    <a:p>
                      <a:pPr algn="ctr">
                        <a:lnSpc>
                          <a:spcPct val="107000"/>
                        </a:lnSpc>
                        <a:spcAft>
                          <a:spcPts val="800"/>
                        </a:spcAft>
                      </a:pPr>
                      <a:r>
                        <a:rPr lang="en-GB" sz="1400" dirty="0">
                          <a:solidFill>
                            <a:srgbClr val="FF0000"/>
                          </a:solidFill>
                        </a:rPr>
                        <a:t>Change or comment</a:t>
                      </a:r>
                    </a:p>
                  </a:txBody>
                  <a:tcPr marL="48004" marR="48004" marT="0" marB="0" anchor="ctr"/>
                </a:tc>
                <a:extLst>
                  <a:ext uri="{0D108BD9-81ED-4DB2-BD59-A6C34878D82A}">
                    <a16:rowId xmlns:a16="http://schemas.microsoft.com/office/drawing/2014/main" val="10000"/>
                  </a:ext>
                </a:extLst>
              </a:tr>
              <a:tr h="219143">
                <a:tc>
                  <a:txBody>
                    <a:bodyPr/>
                    <a:lstStyle/>
                    <a:p>
                      <a:pPr algn="r" fontAlgn="b"/>
                      <a:r>
                        <a:rPr lang="en-US" altLang="zh-CN" sz="1100" b="0" i="0" u="none" strike="noStrike">
                          <a:solidFill>
                            <a:srgbClr val="000000"/>
                          </a:solidFill>
                          <a:effectLst/>
                          <a:latin typeface="+mn-lt"/>
                          <a:ea typeface="等线" panose="02010600030101010101" pitchFamily="2" charset="-122"/>
                          <a:cs typeface="Arial" panose="020B0604020202020204" pitchFamily="34" charset="0"/>
                        </a:rPr>
                        <a:t>1020026</a:t>
                      </a:r>
                    </a:p>
                  </a:txBody>
                  <a:tcPr marL="7620" marR="7620" marT="7620" marB="0" anchor="b"/>
                </a:tc>
                <a:tc>
                  <a:txBody>
                    <a:bodyPr/>
                    <a:lstStyle/>
                    <a:p>
                      <a:pPr algn="l" fontAlgn="b"/>
                      <a:r>
                        <a:rPr lang="en-US" sz="1100" b="0" i="0" u="none" strike="noStrike">
                          <a:solidFill>
                            <a:srgbClr val="0000FF"/>
                          </a:solidFill>
                          <a:effectLst/>
                          <a:latin typeface="+mn-lt"/>
                          <a:ea typeface="等线" panose="02010600030101010101" pitchFamily="2" charset="-122"/>
                          <a:cs typeface="Arial" panose="020B0604020202020204" pitchFamily="34" charset="0"/>
                        </a:rPr>
                        <a:t>5G performance measurements and KPIs phase 4 </a:t>
                      </a:r>
                    </a:p>
                  </a:txBody>
                  <a:tcPr marL="7620" marR="7620" marT="7620" marB="0" anchor="b"/>
                </a:tc>
                <a:tc>
                  <a:txBody>
                    <a:bodyPr/>
                    <a:lstStyle/>
                    <a:p>
                      <a:pPr algn="l" fontAlgn="b"/>
                      <a:r>
                        <a:rPr lang="en-US" sz="1100" b="0" i="0" u="none" strike="noStrike">
                          <a:solidFill>
                            <a:srgbClr val="000000"/>
                          </a:solidFill>
                          <a:effectLst/>
                          <a:latin typeface="+mn-lt"/>
                          <a:ea typeface="等线" panose="02010600030101010101" pitchFamily="2" charset="-122"/>
                          <a:cs typeface="Arial" panose="020B0604020202020204" pitchFamily="34" charset="0"/>
                        </a:rPr>
                        <a:t>PM_KPI_5G_Ph4</a:t>
                      </a:r>
                    </a:p>
                  </a:txBody>
                  <a:tcPr marL="7620" marR="7620" marT="7620" marB="0" anchor="b"/>
                </a:tc>
                <a:tc>
                  <a:txBody>
                    <a:bodyPr/>
                    <a:lstStyle/>
                    <a:p>
                      <a:pPr algn="l" fontAlgn="t"/>
                      <a:r>
                        <a:rPr lang="en-US" altLang="zh-CN" sz="1100" b="0" i="0" u="none" strike="noStrike" dirty="0">
                          <a:solidFill>
                            <a:srgbClr val="000000"/>
                          </a:solidFill>
                          <a:effectLst/>
                          <a:latin typeface="+mn-lt"/>
                          <a:ea typeface="等线" panose="02010600030101010101" pitchFamily="2" charset="-122"/>
                        </a:rPr>
                        <a:t>06/06/2025</a:t>
                      </a:r>
                    </a:p>
                  </a:txBody>
                  <a:tcPr marL="7620" marR="7620" marT="7620" marB="0"/>
                </a:tc>
                <a:tc>
                  <a:txBody>
                    <a:bodyPr/>
                    <a:lstStyle/>
                    <a:p>
                      <a:pPr algn="l" fontAlgn="t"/>
                      <a:r>
                        <a:rPr lang="en-US" altLang="zh-CN" sz="1100" b="0" i="0" u="none" strike="noStrike">
                          <a:solidFill>
                            <a:srgbClr val="000000"/>
                          </a:solidFill>
                          <a:effectLst/>
                          <a:latin typeface="+mn-lt"/>
                          <a:ea typeface="等线" panose="02010600030101010101" pitchFamily="2" charset="-122"/>
                        </a:rPr>
                        <a:t>20%</a:t>
                      </a:r>
                    </a:p>
                  </a:txBody>
                  <a:tcPr marL="7620" marR="7620" marT="7620" marB="0"/>
                </a:tc>
                <a:tc>
                  <a:txBody>
                    <a:bodyPr/>
                    <a:lstStyle/>
                    <a:p>
                      <a:pPr algn="l" fontAlgn="t"/>
                      <a:r>
                        <a:rPr lang="en-US" sz="1100" b="0" i="0" u="sng" strike="noStrike">
                          <a:solidFill>
                            <a:srgbClr val="0563C1"/>
                          </a:solidFill>
                          <a:effectLst/>
                          <a:latin typeface="+mn-lt"/>
                          <a:ea typeface="等线" panose="02010600030101010101" pitchFamily="2" charset="-122"/>
                          <a:hlinkClick r:id="rId3"/>
                        </a:rPr>
                        <a:t>SP-231747</a:t>
                      </a:r>
                      <a:endParaRPr lang="en-US" sz="1100" b="0" i="0" u="sng" strike="noStrike">
                        <a:solidFill>
                          <a:srgbClr val="0563C1"/>
                        </a:solidFill>
                        <a:effectLst/>
                        <a:latin typeface="+mn-lt"/>
                        <a:ea typeface="等线" panose="02010600030101010101" pitchFamily="2" charset="-122"/>
                      </a:endParaRPr>
                    </a:p>
                  </a:txBody>
                  <a:tcPr marL="7620" marR="7620" marT="7620" marB="0"/>
                </a:tc>
                <a:tc>
                  <a:txBody>
                    <a:bodyPr/>
                    <a:lstStyle/>
                    <a:p>
                      <a:pPr algn="r" fontAlgn="b"/>
                      <a:r>
                        <a:rPr lang="en-US" altLang="zh-CN" sz="1100" b="0" i="0" u="none" strike="noStrike" dirty="0">
                          <a:solidFill>
                            <a:srgbClr val="FF0000"/>
                          </a:solidFill>
                          <a:effectLst/>
                          <a:latin typeface="+mn-lt"/>
                          <a:ea typeface="等线" panose="02010600030101010101" pitchFamily="2" charset="-122"/>
                          <a:cs typeface="Arial" panose="020B0604020202020204" pitchFamily="34" charset="0"/>
                        </a:rPr>
                        <a:t>30%</a:t>
                      </a:r>
                    </a:p>
                  </a:txBody>
                  <a:tcPr marL="7620" marR="7620" marT="7620" marB="0" anchor="b"/>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sz="1100" b="0" i="0" u="none" strike="noStrike" kern="1200" dirty="0">
                          <a:solidFill>
                            <a:schemeClr val="tx1"/>
                          </a:solidFill>
                          <a:effectLst/>
                          <a:highlight>
                            <a:srgbClr val="00FFFF"/>
                          </a:highlight>
                          <a:latin typeface="+mn-lt"/>
                          <a:ea typeface="等线" panose="02010600030101010101" pitchFamily="2" charset="-122"/>
                          <a:cs typeface="+mn-cs"/>
                        </a:rPr>
                        <a:t>Rapporteur update: </a:t>
                      </a:r>
                      <a:r>
                        <a:rPr lang="en-US" sz="1100" b="0" i="0" u="none" strike="noStrike" kern="1200" dirty="0" err="1">
                          <a:solidFill>
                            <a:schemeClr val="tx1"/>
                          </a:solidFill>
                          <a:effectLst/>
                          <a:highlight>
                            <a:srgbClr val="00FFFF"/>
                          </a:highlight>
                          <a:latin typeface="+mn-lt"/>
                          <a:ea typeface="等线" panose="02010600030101010101" pitchFamily="2" charset="-122"/>
                          <a:cs typeface="+mn-cs"/>
                        </a:rPr>
                        <a:t>Xiebaoguo</a:t>
                      </a:r>
                      <a:r>
                        <a:rPr lang="en-US" sz="1100" b="0" i="0" u="none" strike="noStrike" kern="1200" dirty="0">
                          <a:solidFill>
                            <a:schemeClr val="tx1"/>
                          </a:solidFill>
                          <a:effectLst/>
                          <a:highlight>
                            <a:srgbClr val="00FFFF"/>
                          </a:highlight>
                          <a:latin typeface="+mn-lt"/>
                          <a:ea typeface="等线" panose="02010600030101010101" pitchFamily="2" charset="-122"/>
                          <a:cs typeface="+mn-cs"/>
                        </a:rPr>
                        <a:t>-&gt;</a:t>
                      </a:r>
                      <a:r>
                        <a:rPr lang="en-US" sz="1100" b="0" i="0" u="none" strike="noStrike" kern="1200" dirty="0" err="1">
                          <a:solidFill>
                            <a:schemeClr val="tx1"/>
                          </a:solidFill>
                          <a:effectLst/>
                          <a:highlight>
                            <a:srgbClr val="00FFFF"/>
                          </a:highlight>
                          <a:latin typeface="+mn-lt"/>
                          <a:ea typeface="等线" panose="02010600030101010101" pitchFamily="2" charset="-122"/>
                          <a:cs typeface="+mn-cs"/>
                        </a:rPr>
                        <a:t>Ruan</a:t>
                      </a:r>
                      <a:r>
                        <a:rPr lang="en-US" sz="1100" b="0" i="0" u="none" strike="noStrike" kern="1200" dirty="0">
                          <a:solidFill>
                            <a:schemeClr val="tx1"/>
                          </a:solidFill>
                          <a:effectLst/>
                          <a:highlight>
                            <a:srgbClr val="00FFFF"/>
                          </a:highlight>
                          <a:latin typeface="+mn-lt"/>
                          <a:ea typeface="等线" panose="02010600030101010101" pitchFamily="2" charset="-122"/>
                          <a:cs typeface="+mn-cs"/>
                        </a:rPr>
                        <a:t> bang </a:t>
                      </a:r>
                      <a:r>
                        <a:rPr lang="en-US" sz="1100" b="0" i="0" u="none" strike="noStrike" kern="1200" dirty="0" err="1">
                          <a:solidFill>
                            <a:schemeClr val="tx1"/>
                          </a:solidFill>
                          <a:effectLst/>
                          <a:highlight>
                            <a:srgbClr val="00FFFF"/>
                          </a:highlight>
                          <a:latin typeface="+mn-lt"/>
                          <a:ea typeface="等线" panose="02010600030101010101" pitchFamily="2" charset="-122"/>
                          <a:cs typeface="+mn-cs"/>
                        </a:rPr>
                        <a:t>qiu</a:t>
                      </a:r>
                      <a:r>
                        <a:rPr lang="en-US" sz="1100" b="0" i="0" u="none" strike="noStrike" kern="1200" dirty="0">
                          <a:solidFill>
                            <a:schemeClr val="tx1"/>
                          </a:solidFill>
                          <a:effectLst/>
                          <a:highlight>
                            <a:srgbClr val="00FFFF"/>
                          </a:highlight>
                          <a:latin typeface="+mn-lt"/>
                          <a:ea typeface="等线" panose="02010600030101010101" pitchFamily="2" charset="-122"/>
                          <a:cs typeface="+mn-cs"/>
                        </a:rPr>
                        <a:t> (ruan.bangqiu@zte.com.cn)</a:t>
                      </a:r>
                    </a:p>
                  </a:txBody>
                  <a:tcPr marL="4294" marR="4294" marT="4294" marB="0"/>
                </a:tc>
                <a:extLst>
                  <a:ext uri="{0D108BD9-81ED-4DB2-BD59-A6C34878D82A}">
                    <a16:rowId xmlns:a16="http://schemas.microsoft.com/office/drawing/2014/main" val="10001"/>
                  </a:ext>
                </a:extLst>
              </a:tr>
            </a:tbl>
          </a:graphicData>
        </a:graphic>
      </p:graphicFrame>
      <p:sp>
        <p:nvSpPr>
          <p:cNvPr id="6" name="矩形 5">
            <a:extLst>
              <a:ext uri="{FF2B5EF4-FFF2-40B4-BE49-F238E27FC236}">
                <a16:creationId xmlns:a16="http://schemas.microsoft.com/office/drawing/2014/main" id="{258CB148-EB78-4F52-B4DA-88CC8C58B74F}"/>
              </a:ext>
            </a:extLst>
          </p:cNvPr>
          <p:cNvSpPr/>
          <p:nvPr/>
        </p:nvSpPr>
        <p:spPr>
          <a:xfrm>
            <a:off x="8684704" y="0"/>
            <a:ext cx="2691763" cy="292388"/>
          </a:xfrm>
          <a:prstGeom prst="rect">
            <a:avLst/>
          </a:prstGeom>
        </p:spPr>
        <p:txBody>
          <a:bodyPr wrap="none">
            <a:spAutoFit/>
          </a:bodyPr>
          <a:lstStyle/>
          <a:p>
            <a:r>
              <a:rPr lang="en-US" altLang="zh-CN" dirty="0">
                <a:solidFill>
                  <a:schemeClr val="bg1"/>
                </a:solidFill>
                <a:highlight>
                  <a:srgbClr val="008080"/>
                </a:highlight>
              </a:rPr>
              <a:t>OAM Support to Network features</a:t>
            </a:r>
            <a:endParaRPr lang="zh-CN" altLang="en-US" dirty="0">
              <a:solidFill>
                <a:schemeClr val="bg1"/>
              </a:solidFill>
              <a:highlight>
                <a:srgbClr val="008080"/>
              </a:highlight>
            </a:endParaRPr>
          </a:p>
        </p:txBody>
      </p:sp>
    </p:spTree>
    <p:extLst>
      <p:ext uri="{BB962C8B-B14F-4D97-AF65-F5344CB8AC3E}">
        <p14:creationId xmlns:p14="http://schemas.microsoft.com/office/powerpoint/2010/main" val="3568100405"/>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C1CE8A-2CE7-46BE-94B3-386F7674B360}"/>
              </a:ext>
            </a:extLst>
          </p:cNvPr>
          <p:cNvSpPr>
            <a:spLocks noGrp="1"/>
          </p:cNvSpPr>
          <p:nvPr>
            <p:ph type="title"/>
          </p:nvPr>
        </p:nvSpPr>
        <p:spPr>
          <a:xfrm>
            <a:off x="302079" y="228600"/>
            <a:ext cx="9453109" cy="1143000"/>
          </a:xfrm>
        </p:spPr>
        <p:txBody>
          <a:bodyPr/>
          <a:lstStyle/>
          <a:p>
            <a:r>
              <a:rPr lang="en-US" altLang="zh-CN" sz="3600" dirty="0"/>
              <a:t>SA5 Number of delegates/LS exchange 2023/2024</a:t>
            </a:r>
            <a:endParaRPr lang="zh-CN" altLang="en-US" sz="3600" dirty="0"/>
          </a:p>
        </p:txBody>
      </p:sp>
      <p:graphicFrame>
        <p:nvGraphicFramePr>
          <p:cNvPr id="7" name="Chart 6">
            <a:extLst>
              <a:ext uri="{FF2B5EF4-FFF2-40B4-BE49-F238E27FC236}">
                <a16:creationId xmlns:a16="http://schemas.microsoft.com/office/drawing/2014/main" id="{7DCF55B7-4A1A-4B47-9C01-84295E12D49A}"/>
              </a:ext>
            </a:extLst>
          </p:cNvPr>
          <p:cNvGraphicFramePr>
            <a:graphicFrameLocks/>
          </p:cNvGraphicFramePr>
          <p:nvPr>
            <p:extLst>
              <p:ext uri="{D42A27DB-BD31-4B8C-83A1-F6EECF244321}">
                <p14:modId xmlns:p14="http://schemas.microsoft.com/office/powerpoint/2010/main" val="3955896843"/>
              </p:ext>
            </p:extLst>
          </p:nvPr>
        </p:nvGraphicFramePr>
        <p:xfrm>
          <a:off x="1152913" y="1944000"/>
          <a:ext cx="4893226" cy="3564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Chart 8">
            <a:extLst>
              <a:ext uri="{FF2B5EF4-FFF2-40B4-BE49-F238E27FC236}">
                <a16:creationId xmlns:a16="http://schemas.microsoft.com/office/drawing/2014/main" id="{5F87BBE2-C5CE-4217-8DFE-A63F1B22C168}"/>
              </a:ext>
            </a:extLst>
          </p:cNvPr>
          <p:cNvGraphicFramePr>
            <a:graphicFrameLocks/>
          </p:cNvGraphicFramePr>
          <p:nvPr>
            <p:extLst>
              <p:ext uri="{D42A27DB-BD31-4B8C-83A1-F6EECF244321}">
                <p14:modId xmlns:p14="http://schemas.microsoft.com/office/powerpoint/2010/main" val="3192956998"/>
              </p:ext>
            </p:extLst>
          </p:nvPr>
        </p:nvGraphicFramePr>
        <p:xfrm>
          <a:off x="6206497" y="1944000"/>
          <a:ext cx="4832590" cy="3564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9730698"/>
      </p:ext>
    </p:extLst>
  </p:cSld>
  <p:clrMapOvr>
    <a:masterClrMapping/>
  </p:clrMapOvr>
  <p:transition spd="slow"/>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96221DFE-BF72-4AC7-BB51-3BFEB65732D9}"/>
              </a:ext>
            </a:extLst>
          </p:cNvPr>
          <p:cNvSpPr>
            <a:spLocks noGrp="1"/>
          </p:cNvSpPr>
          <p:nvPr>
            <p:ph type="title"/>
          </p:nvPr>
        </p:nvSpPr>
        <p:spPr/>
        <p:txBody>
          <a:bodyPr/>
          <a:lstStyle/>
          <a:p>
            <a:r>
              <a:rPr lang="en-GB" altLang="en-US" sz="3200" b="1" dirty="0"/>
              <a:t>13. </a:t>
            </a:r>
            <a:r>
              <a:rPr lang="en-GB" altLang="en-US" sz="3200" b="1" dirty="0" err="1"/>
              <a:t>AdNRM</a:t>
            </a:r>
            <a:r>
              <a:rPr lang="en-GB" altLang="en-US" sz="3200" b="1" dirty="0"/>
              <a:t>: </a:t>
            </a:r>
            <a:r>
              <a:rPr lang="en-US" altLang="en-US" sz="3200" b="1" dirty="0"/>
              <a:t>5G Advanced NRM features phase 3  </a:t>
            </a:r>
            <a:endParaRPr lang="en-GB" altLang="en-US" sz="3200" b="1" dirty="0"/>
          </a:p>
        </p:txBody>
      </p:sp>
      <p:sp>
        <p:nvSpPr>
          <p:cNvPr id="4" name="Content Placeholder 7">
            <a:extLst>
              <a:ext uri="{FF2B5EF4-FFF2-40B4-BE49-F238E27FC236}">
                <a16:creationId xmlns:a16="http://schemas.microsoft.com/office/drawing/2014/main" id="{8A759812-87D4-4AB6-81FE-DCDAFD93C018}"/>
              </a:ext>
            </a:extLst>
          </p:cNvPr>
          <p:cNvSpPr txBox="1">
            <a:spLocks/>
          </p:cNvSpPr>
          <p:nvPr/>
        </p:nvSpPr>
        <p:spPr>
          <a:xfrm>
            <a:off x="420612" y="2080800"/>
            <a:ext cx="10953749" cy="4060800"/>
          </a:xfrm>
          <a:prstGeom prst="rect">
            <a:avLst/>
          </a:prstGeom>
          <a:solidFill>
            <a:schemeClr val="bg1"/>
          </a:solidFill>
        </p:spPr>
        <p:txBody>
          <a:bodyPr/>
          <a:lstStyle>
            <a:lvl1pPr marL="341313" indent="-341313" algn="l" rtl="0" eaLnBrk="0" fontAlgn="base" hangingPunct="0">
              <a:spcBef>
                <a:spcPct val="20000"/>
              </a:spcBef>
              <a:spcAft>
                <a:spcPct val="0"/>
              </a:spcAft>
              <a:buBlip>
                <a:blip r:embed="rId2"/>
              </a:buBlip>
              <a:defRPr sz="2800">
                <a:solidFill>
                  <a:schemeClr val="tx1"/>
                </a:solidFill>
                <a:latin typeface="+mn-lt"/>
                <a:ea typeface="MS PGothic" panose="020B0600070205080204" pitchFamily="34" charset="-128"/>
                <a:cs typeface="ＭＳ Ｐゴシック" charset="0"/>
              </a:defRPr>
            </a:lvl1pPr>
            <a:lvl2pPr marL="741363" indent="-284163"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ea typeface="MS PGothic" panose="020B0600070205080204" pitchFamily="34" charset="-128"/>
              </a:defRPr>
            </a:lvl2pPr>
            <a:lvl3pPr marL="11414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5986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4pPr>
            <a:lvl5pPr marL="2055813" indent="-227013" algn="l" rtl="0" eaLnBrk="0" fontAlgn="base" hangingPunct="0">
              <a:spcBef>
                <a:spcPct val="20000"/>
              </a:spcBef>
              <a:spcAft>
                <a:spcPct val="0"/>
              </a:spcAft>
              <a:buFont typeface="Arial" panose="020B0604020202020204" pitchFamily="34" charset="0"/>
              <a:buChar char="»"/>
              <a:defRPr sz="1600">
                <a:solidFill>
                  <a:schemeClr val="tx1"/>
                </a:solidFill>
                <a:latin typeface="+mn-lt"/>
                <a:ea typeface="MS PGothic" panose="020B0600070205080204" pitchFamily="34" charset="-128"/>
              </a:defRPr>
            </a:lvl5pPr>
            <a:lvl6pPr marL="2514314" indent="-228574" algn="l" rtl="0" eaLnBrk="0" fontAlgn="base" hangingPunct="0">
              <a:spcBef>
                <a:spcPct val="20000"/>
              </a:spcBef>
              <a:spcAft>
                <a:spcPct val="0"/>
              </a:spcAft>
              <a:buFont typeface="Arial" charset="0"/>
              <a:buChar char="»"/>
              <a:defRPr sz="1600">
                <a:solidFill>
                  <a:schemeClr val="tx1"/>
                </a:solidFill>
                <a:latin typeface="+mn-lt"/>
              </a:defRPr>
            </a:lvl6pPr>
            <a:lvl7pPr marL="2971462" indent="-228574" algn="l" rtl="0" eaLnBrk="0" fontAlgn="base" hangingPunct="0">
              <a:spcBef>
                <a:spcPct val="20000"/>
              </a:spcBef>
              <a:spcAft>
                <a:spcPct val="0"/>
              </a:spcAft>
              <a:buFont typeface="Arial" charset="0"/>
              <a:buChar char="»"/>
              <a:defRPr sz="1600">
                <a:solidFill>
                  <a:schemeClr val="tx1"/>
                </a:solidFill>
                <a:latin typeface="+mn-lt"/>
              </a:defRPr>
            </a:lvl7pPr>
            <a:lvl8pPr marL="3428610" indent="-228574" algn="l" rtl="0" eaLnBrk="0" fontAlgn="base" hangingPunct="0">
              <a:spcBef>
                <a:spcPct val="20000"/>
              </a:spcBef>
              <a:spcAft>
                <a:spcPct val="0"/>
              </a:spcAft>
              <a:buFont typeface="Arial" charset="0"/>
              <a:buChar char="»"/>
              <a:defRPr sz="1600">
                <a:solidFill>
                  <a:schemeClr val="tx1"/>
                </a:solidFill>
                <a:latin typeface="+mn-lt"/>
              </a:defRPr>
            </a:lvl8pPr>
            <a:lvl9pPr marL="3885758" indent="-228574" algn="l" rtl="0" eaLnBrk="0" fontAlgn="base" hangingPunct="0">
              <a:spcBef>
                <a:spcPct val="20000"/>
              </a:spcBef>
              <a:spcAft>
                <a:spcPct val="0"/>
              </a:spcAft>
              <a:buFont typeface="Arial" charset="0"/>
              <a:buChar char="»"/>
              <a:defRPr sz="1600">
                <a:solidFill>
                  <a:schemeClr val="tx1"/>
                </a:solidFill>
                <a:latin typeface="+mn-lt"/>
              </a:defRPr>
            </a:lvl9pPr>
          </a:lstStyle>
          <a:p>
            <a:pPr>
              <a:spcBef>
                <a:spcPts val="0"/>
              </a:spcBef>
              <a:spcAft>
                <a:spcPts val="0"/>
              </a:spcAft>
              <a:defRPr/>
            </a:pPr>
            <a:r>
              <a:rPr lang="de-DE" altLang="de-DE" sz="1800" kern="0" dirty="0"/>
              <a:t>Progress since SA#104:</a:t>
            </a:r>
          </a:p>
          <a:p>
            <a:pPr marL="457200" lvl="1" indent="0">
              <a:spcBef>
                <a:spcPts val="0"/>
              </a:spcBef>
              <a:spcAft>
                <a:spcPts val="0"/>
              </a:spcAft>
              <a:buNone/>
              <a:defRPr/>
            </a:pPr>
            <a:r>
              <a:rPr lang="en-US" altLang="zh-CN" sz="1200" kern="0" dirty="0"/>
              <a:t>The following topics are discussed and approved:</a:t>
            </a:r>
          </a:p>
          <a:p>
            <a:pPr lvl="1">
              <a:spcBef>
                <a:spcPts val="0"/>
              </a:spcBef>
              <a:spcAft>
                <a:spcPts val="0"/>
              </a:spcAft>
              <a:defRPr/>
            </a:pPr>
            <a:r>
              <a:rPr lang="en-US" altLang="zh-CN" sz="1200" kern="0" dirty="0"/>
              <a:t> 5GC</a:t>
            </a:r>
            <a:r>
              <a:rPr lang="zh-CN" altLang="en-US" sz="1200" kern="0" dirty="0"/>
              <a:t>：</a:t>
            </a:r>
          </a:p>
          <a:p>
            <a:pPr lvl="2">
              <a:spcBef>
                <a:spcPts val="0"/>
              </a:spcBef>
              <a:spcAft>
                <a:spcPts val="0"/>
              </a:spcAft>
              <a:defRPr/>
            </a:pPr>
            <a:r>
              <a:rPr lang="en-US" altLang="zh-CN" sz="1200" kern="0" dirty="0"/>
              <a:t>Discussion on way forward for 5GC NF Profile definition in TS28.541 endorsed and new </a:t>
            </a:r>
            <a:r>
              <a:rPr lang="en-US" altLang="zh-CN" sz="1200" kern="0" dirty="0" err="1"/>
              <a:t>NFProfile</a:t>
            </a:r>
            <a:r>
              <a:rPr lang="en-US" altLang="zh-CN" sz="1200" kern="0" dirty="0"/>
              <a:t> </a:t>
            </a:r>
            <a:r>
              <a:rPr lang="en-US" altLang="zh-CN" sz="1200" kern="0" dirty="0" err="1"/>
              <a:t>dataType</a:t>
            </a:r>
            <a:r>
              <a:rPr lang="en-US" altLang="zh-CN" sz="1200" kern="0" dirty="0"/>
              <a:t> introduced.</a:t>
            </a:r>
          </a:p>
          <a:p>
            <a:pPr lvl="2">
              <a:spcBef>
                <a:spcPts val="0"/>
              </a:spcBef>
              <a:spcAft>
                <a:spcPts val="0"/>
              </a:spcAft>
              <a:defRPr/>
            </a:pPr>
            <a:r>
              <a:rPr lang="en-US" altLang="zh-CN" sz="1200" kern="0" dirty="0"/>
              <a:t>Update LCS related NRM are proposed and approved</a:t>
            </a:r>
          </a:p>
          <a:p>
            <a:pPr lvl="2">
              <a:spcBef>
                <a:spcPts val="0"/>
              </a:spcBef>
              <a:spcAft>
                <a:spcPts val="0"/>
              </a:spcAft>
              <a:defRPr/>
            </a:pPr>
            <a:r>
              <a:rPr lang="en-US" altLang="zh-CN" sz="1200" kern="0" dirty="0"/>
              <a:t>EAS Bundle NRM  are proposed and approved</a:t>
            </a:r>
          </a:p>
          <a:p>
            <a:pPr lvl="2">
              <a:spcBef>
                <a:spcPts val="0"/>
              </a:spcBef>
              <a:spcAft>
                <a:spcPts val="0"/>
              </a:spcAft>
              <a:defRPr/>
            </a:pPr>
            <a:r>
              <a:rPr lang="en-US" altLang="zh-CN" sz="1200" kern="0" dirty="0"/>
              <a:t>Stage 3 enhancement</a:t>
            </a:r>
          </a:p>
          <a:p>
            <a:pPr lvl="2">
              <a:spcBef>
                <a:spcPts val="0"/>
              </a:spcBef>
              <a:spcAft>
                <a:spcPts val="0"/>
              </a:spcAft>
              <a:defRPr/>
            </a:pPr>
            <a:r>
              <a:rPr lang="en-US" altLang="zh-CN" sz="1200" kern="0" dirty="0"/>
              <a:t>Specify Float type in YANG solution set  are proposed and approved</a:t>
            </a:r>
          </a:p>
          <a:p>
            <a:pPr lvl="2">
              <a:spcBef>
                <a:spcPts val="0"/>
              </a:spcBef>
              <a:spcAft>
                <a:spcPts val="0"/>
              </a:spcAft>
              <a:defRPr/>
            </a:pPr>
            <a:r>
              <a:rPr lang="en-US" altLang="zh-CN" sz="1200" kern="0" dirty="0"/>
              <a:t>Discussion on way forward for </a:t>
            </a:r>
            <a:r>
              <a:rPr lang="en-US" altLang="zh-CN" sz="1200" kern="0" dirty="0" err="1"/>
              <a:t>openAPI</a:t>
            </a:r>
            <a:r>
              <a:rPr lang="en-US" altLang="zh-CN" sz="1200" kern="0" dirty="0"/>
              <a:t> solution set for </a:t>
            </a:r>
            <a:r>
              <a:rPr lang="en-US" altLang="zh-CN" sz="1200" kern="0" dirty="0" err="1"/>
              <a:t>readOnly</a:t>
            </a:r>
            <a:r>
              <a:rPr lang="en-US" altLang="zh-CN" sz="1200" kern="0" dirty="0"/>
              <a:t> attributes for different scenarios endorsed.</a:t>
            </a:r>
          </a:p>
          <a:p>
            <a:pPr marL="457200" lvl="1" indent="0">
              <a:spcBef>
                <a:spcPts val="0"/>
              </a:spcBef>
              <a:spcAft>
                <a:spcPts val="0"/>
              </a:spcAft>
              <a:buNone/>
              <a:defRPr/>
            </a:pPr>
            <a:r>
              <a:rPr lang="en-US" altLang="zh-CN" sz="1200" kern="0" dirty="0"/>
              <a:t>The following topics need more discussion</a:t>
            </a:r>
          </a:p>
          <a:p>
            <a:pPr lvl="1">
              <a:spcBef>
                <a:spcPts val="0"/>
              </a:spcBef>
              <a:spcAft>
                <a:spcPts val="0"/>
              </a:spcAft>
              <a:defRPr/>
            </a:pPr>
            <a:r>
              <a:rPr lang="en-US" altLang="zh-CN" sz="1200" kern="0" dirty="0"/>
              <a:t>NR</a:t>
            </a:r>
            <a:r>
              <a:rPr lang="zh-CN" altLang="en-US" sz="1200" kern="0" dirty="0"/>
              <a:t>： </a:t>
            </a:r>
            <a:r>
              <a:rPr lang="en-US" altLang="zh-CN" sz="1200" kern="0" dirty="0"/>
              <a:t>Adding cell coverage configuration to support CCO in RAN3 are proposed but not approved</a:t>
            </a:r>
          </a:p>
          <a:p>
            <a:pPr lvl="1">
              <a:spcBef>
                <a:spcPts val="0"/>
              </a:spcBef>
              <a:spcAft>
                <a:spcPts val="0"/>
              </a:spcAft>
              <a:defRPr/>
            </a:pPr>
            <a:endParaRPr lang="en-US" altLang="zh-CN" sz="1200" kern="0" dirty="0"/>
          </a:p>
          <a:p>
            <a:pPr lvl="1">
              <a:spcBef>
                <a:spcPts val="0"/>
              </a:spcBef>
              <a:spcAft>
                <a:spcPts val="0"/>
              </a:spcAft>
              <a:defRPr/>
            </a:pPr>
            <a:endParaRPr lang="en-US" altLang="zh-CN" sz="1200" kern="0" dirty="0"/>
          </a:p>
          <a:p>
            <a:pPr marL="341313" lvl="1" indent="-341313">
              <a:spcBef>
                <a:spcPts val="0"/>
              </a:spcBef>
              <a:spcAft>
                <a:spcPts val="0"/>
              </a:spcAft>
              <a:buBlip>
                <a:blip r:embed="rId2"/>
              </a:buBlip>
              <a:defRPr/>
            </a:pPr>
            <a:r>
              <a:rPr lang="en-US" sz="1800" kern="0" dirty="0"/>
              <a:t>Impacts and dependencies on other WGs:</a:t>
            </a:r>
            <a:endParaRPr lang="de-DE" sz="1800" kern="0" dirty="0"/>
          </a:p>
          <a:p>
            <a:pPr lvl="1">
              <a:spcBef>
                <a:spcPts val="0"/>
              </a:spcBef>
              <a:spcAft>
                <a:spcPts val="0"/>
              </a:spcAft>
              <a:defRPr/>
            </a:pPr>
            <a:endParaRPr lang="en-US" sz="1200" kern="0" dirty="0"/>
          </a:p>
          <a:p>
            <a:pPr lvl="1">
              <a:spcBef>
                <a:spcPts val="0"/>
              </a:spcBef>
              <a:spcAft>
                <a:spcPts val="0"/>
              </a:spcAft>
              <a:defRPr/>
            </a:pPr>
            <a:r>
              <a:rPr lang="en-US" sz="1200" kern="0" dirty="0"/>
              <a:t>Potential coordination: providing network resource model for network features defined in SA2, CT4, RAN3 and RAN4.</a:t>
            </a:r>
            <a:endParaRPr lang="de-DE" sz="1200" kern="0" dirty="0"/>
          </a:p>
          <a:p>
            <a:pPr marL="457200" lvl="1" indent="0">
              <a:spcBef>
                <a:spcPts val="0"/>
              </a:spcBef>
              <a:spcAft>
                <a:spcPts val="0"/>
              </a:spcAft>
              <a:buNone/>
              <a:defRPr/>
            </a:pPr>
            <a:endParaRPr lang="de-DE" sz="1200" kern="0" dirty="0"/>
          </a:p>
          <a:p>
            <a:pPr>
              <a:spcBef>
                <a:spcPts val="0"/>
              </a:spcBef>
              <a:spcAft>
                <a:spcPts val="0"/>
              </a:spcAft>
              <a:defRPr/>
            </a:pPr>
            <a:r>
              <a:rPr lang="de-DE" sz="1800" kern="0" dirty="0"/>
              <a:t>Next steps:</a:t>
            </a:r>
          </a:p>
          <a:p>
            <a:pPr lvl="1">
              <a:defRPr/>
            </a:pPr>
            <a:r>
              <a:rPr lang="en-US" sz="1200" dirty="0"/>
              <a:t>5GC/NR/Edge/Stage3 NRM enhancement</a:t>
            </a:r>
            <a:r>
              <a:rPr lang="en-US" altLang="zh-CN" sz="1200" dirty="0"/>
              <a:t>.</a:t>
            </a:r>
            <a:endParaRPr lang="en-US" sz="1200" kern="0" dirty="0"/>
          </a:p>
        </p:txBody>
      </p:sp>
      <p:graphicFrame>
        <p:nvGraphicFramePr>
          <p:cNvPr id="5" name="Table 4">
            <a:extLst>
              <a:ext uri="{FF2B5EF4-FFF2-40B4-BE49-F238E27FC236}">
                <a16:creationId xmlns:a16="http://schemas.microsoft.com/office/drawing/2014/main" id="{7A68B1DF-7499-467E-9AB1-C9EAA9992FED}"/>
              </a:ext>
            </a:extLst>
          </p:cNvPr>
          <p:cNvGraphicFramePr>
            <a:graphicFrameLocks noGrp="1"/>
          </p:cNvGraphicFramePr>
          <p:nvPr>
            <p:extLst>
              <p:ext uri="{D42A27DB-BD31-4B8C-83A1-F6EECF244321}">
                <p14:modId xmlns:p14="http://schemas.microsoft.com/office/powerpoint/2010/main" val="529743663"/>
              </p:ext>
            </p:extLst>
          </p:nvPr>
        </p:nvGraphicFramePr>
        <p:xfrm>
          <a:off x="420612" y="1431600"/>
          <a:ext cx="10907183" cy="496737"/>
        </p:xfrm>
        <a:graphic>
          <a:graphicData uri="http://schemas.openxmlformats.org/drawingml/2006/table">
            <a:tbl>
              <a:tblPr firstRow="1" firstCol="1" bandRow="1">
                <a:tableStyleId>{F5AB1C69-6EDB-4FF4-983F-18BD219EF322}</a:tableStyleId>
              </a:tblPr>
              <a:tblGrid>
                <a:gridCol w="650979">
                  <a:extLst>
                    <a:ext uri="{9D8B030D-6E8A-4147-A177-3AD203B41FA5}">
                      <a16:colId xmlns:a16="http://schemas.microsoft.com/office/drawing/2014/main" val="20000"/>
                    </a:ext>
                  </a:extLst>
                </a:gridCol>
                <a:gridCol w="3769829">
                  <a:extLst>
                    <a:ext uri="{9D8B030D-6E8A-4147-A177-3AD203B41FA5}">
                      <a16:colId xmlns:a16="http://schemas.microsoft.com/office/drawing/2014/main" val="20001"/>
                    </a:ext>
                  </a:extLst>
                </a:gridCol>
                <a:gridCol w="987879">
                  <a:extLst>
                    <a:ext uri="{9D8B030D-6E8A-4147-A177-3AD203B41FA5}">
                      <a16:colId xmlns:a16="http://schemas.microsoft.com/office/drawing/2014/main" val="20002"/>
                    </a:ext>
                  </a:extLst>
                </a:gridCol>
                <a:gridCol w="1608364">
                  <a:extLst>
                    <a:ext uri="{9D8B030D-6E8A-4147-A177-3AD203B41FA5}">
                      <a16:colId xmlns:a16="http://schemas.microsoft.com/office/drawing/2014/main" val="20003"/>
                    </a:ext>
                  </a:extLst>
                </a:gridCol>
                <a:gridCol w="644979">
                  <a:extLst>
                    <a:ext uri="{9D8B030D-6E8A-4147-A177-3AD203B41FA5}">
                      <a16:colId xmlns:a16="http://schemas.microsoft.com/office/drawing/2014/main" val="20004"/>
                    </a:ext>
                  </a:extLst>
                </a:gridCol>
                <a:gridCol w="718457">
                  <a:extLst>
                    <a:ext uri="{9D8B030D-6E8A-4147-A177-3AD203B41FA5}">
                      <a16:colId xmlns:a16="http://schemas.microsoft.com/office/drawing/2014/main" val="20005"/>
                    </a:ext>
                  </a:extLst>
                </a:gridCol>
                <a:gridCol w="742950">
                  <a:extLst>
                    <a:ext uri="{9D8B030D-6E8A-4147-A177-3AD203B41FA5}">
                      <a16:colId xmlns:a16="http://schemas.microsoft.com/office/drawing/2014/main" val="20006"/>
                    </a:ext>
                  </a:extLst>
                </a:gridCol>
                <a:gridCol w="1783746">
                  <a:extLst>
                    <a:ext uri="{9D8B030D-6E8A-4147-A177-3AD203B41FA5}">
                      <a16:colId xmlns:a16="http://schemas.microsoft.com/office/drawing/2014/main" val="20007"/>
                    </a:ext>
                  </a:extLst>
                </a:gridCol>
              </a:tblGrid>
              <a:tr h="277594">
                <a:tc>
                  <a:txBody>
                    <a:bodyPr/>
                    <a:lstStyle/>
                    <a:p>
                      <a:pPr algn="ctr">
                        <a:lnSpc>
                          <a:spcPct val="107000"/>
                        </a:lnSpc>
                        <a:spcAft>
                          <a:spcPts val="800"/>
                        </a:spcAft>
                      </a:pPr>
                      <a:r>
                        <a:rPr lang="en-GB" sz="1400" dirty="0"/>
                        <a:t>UID</a:t>
                      </a:r>
                    </a:p>
                  </a:txBody>
                  <a:tcPr marL="48004" marR="48004" marT="0" marB="0" anchor="ctr"/>
                </a:tc>
                <a:tc>
                  <a:txBody>
                    <a:bodyPr/>
                    <a:lstStyle/>
                    <a:p>
                      <a:pPr algn="ctr">
                        <a:lnSpc>
                          <a:spcPct val="107000"/>
                        </a:lnSpc>
                        <a:spcAft>
                          <a:spcPts val="800"/>
                        </a:spcAft>
                      </a:pPr>
                      <a:r>
                        <a:rPr lang="en-GB" sz="1400" dirty="0"/>
                        <a:t>Name</a:t>
                      </a:r>
                    </a:p>
                  </a:txBody>
                  <a:tcPr marL="48004" marR="48004" marT="0" marB="0" anchor="ctr"/>
                </a:tc>
                <a:tc>
                  <a:txBody>
                    <a:bodyPr/>
                    <a:lstStyle/>
                    <a:p>
                      <a:pPr algn="ctr">
                        <a:lnSpc>
                          <a:spcPct val="107000"/>
                        </a:lnSpc>
                        <a:spcAft>
                          <a:spcPts val="800"/>
                        </a:spcAft>
                      </a:pPr>
                      <a:r>
                        <a:rPr lang="en-GB" sz="1400" dirty="0"/>
                        <a:t>Acronym</a:t>
                      </a:r>
                    </a:p>
                  </a:txBody>
                  <a:tcPr marL="48004" marR="48004" marT="0" marB="0" anchor="ctr"/>
                </a:tc>
                <a:tc>
                  <a:txBody>
                    <a:bodyPr/>
                    <a:lstStyle/>
                    <a:p>
                      <a:pPr algn="ctr">
                        <a:lnSpc>
                          <a:spcPct val="107000"/>
                        </a:lnSpc>
                        <a:spcAft>
                          <a:spcPts val="800"/>
                        </a:spcAft>
                      </a:pPr>
                      <a:r>
                        <a:rPr lang="en-GB" sz="1400" dirty="0"/>
                        <a:t>Target </a:t>
                      </a:r>
                      <a:r>
                        <a:rPr lang="en-GB" sz="1000" dirty="0"/>
                        <a:t>(dd/mm/</a:t>
                      </a:r>
                      <a:r>
                        <a:rPr lang="en-GB" sz="1000" dirty="0" err="1"/>
                        <a:t>yyyy</a:t>
                      </a:r>
                      <a:r>
                        <a:rPr lang="en-GB" sz="1000" dirty="0"/>
                        <a:t>)</a:t>
                      </a:r>
                      <a:endParaRPr lang="en-GB" sz="1400" dirty="0"/>
                    </a:p>
                  </a:txBody>
                  <a:tcPr marL="48004" marR="48004" marT="0" marB="0" anchor="ctr"/>
                </a:tc>
                <a:tc>
                  <a:txBody>
                    <a:bodyPr/>
                    <a:lstStyle/>
                    <a:p>
                      <a:pPr algn="ctr">
                        <a:lnSpc>
                          <a:spcPct val="107000"/>
                        </a:lnSpc>
                        <a:spcAft>
                          <a:spcPts val="800"/>
                        </a:spcAft>
                      </a:pPr>
                      <a:r>
                        <a:rPr lang="en-GB" sz="1400" dirty="0"/>
                        <a:t>Old %</a:t>
                      </a:r>
                    </a:p>
                  </a:txBody>
                  <a:tcPr marL="48004" marR="48004" marT="0" marB="0" anchor="ctr"/>
                </a:tc>
                <a:tc>
                  <a:txBody>
                    <a:bodyPr/>
                    <a:lstStyle/>
                    <a:p>
                      <a:pPr algn="ctr">
                        <a:lnSpc>
                          <a:spcPct val="107000"/>
                        </a:lnSpc>
                        <a:spcAft>
                          <a:spcPts val="800"/>
                        </a:spcAft>
                      </a:pPr>
                      <a:r>
                        <a:rPr lang="en-GB" sz="1400" b="1" kern="1200" dirty="0">
                          <a:solidFill>
                            <a:schemeClr val="lt1"/>
                          </a:solidFill>
                          <a:latin typeface="+mn-lt"/>
                          <a:ea typeface="+mn-ea"/>
                          <a:cs typeface="+mn-cs"/>
                        </a:rPr>
                        <a:t>WID</a:t>
                      </a:r>
                      <a:endParaRPr lang="en-GB" sz="1400" dirty="0">
                        <a:solidFill>
                          <a:srgbClr val="FF0000"/>
                        </a:solidFill>
                      </a:endParaRPr>
                    </a:p>
                  </a:txBody>
                  <a:tcPr marL="48004" marR="48004" marT="0" marB="0" anchor="ctr"/>
                </a:tc>
                <a:tc>
                  <a:txBody>
                    <a:bodyPr/>
                    <a:lstStyle/>
                    <a:p>
                      <a:pPr algn="ctr">
                        <a:lnSpc>
                          <a:spcPct val="107000"/>
                        </a:lnSpc>
                        <a:spcAft>
                          <a:spcPts val="800"/>
                        </a:spcAft>
                      </a:pPr>
                      <a:r>
                        <a:rPr lang="en-GB" sz="1400" dirty="0">
                          <a:solidFill>
                            <a:srgbClr val="FF0000"/>
                          </a:solidFill>
                        </a:rPr>
                        <a:t>New %</a:t>
                      </a:r>
                      <a:endParaRPr lang="en-GB" sz="1400" b="1" kern="1200" dirty="0">
                        <a:solidFill>
                          <a:schemeClr val="lt1"/>
                        </a:solidFill>
                        <a:latin typeface="+mn-lt"/>
                        <a:ea typeface="+mn-ea"/>
                        <a:cs typeface="+mn-cs"/>
                      </a:endParaRPr>
                    </a:p>
                  </a:txBody>
                  <a:tcPr marL="48004" marR="48004" marT="0" marB="0" anchor="ctr"/>
                </a:tc>
                <a:tc>
                  <a:txBody>
                    <a:bodyPr/>
                    <a:lstStyle/>
                    <a:p>
                      <a:pPr algn="ctr">
                        <a:lnSpc>
                          <a:spcPct val="107000"/>
                        </a:lnSpc>
                        <a:spcAft>
                          <a:spcPts val="800"/>
                        </a:spcAft>
                      </a:pPr>
                      <a:r>
                        <a:rPr lang="en-GB" sz="1400" dirty="0">
                          <a:solidFill>
                            <a:srgbClr val="FF0000"/>
                          </a:solidFill>
                        </a:rPr>
                        <a:t>Change or comment</a:t>
                      </a:r>
                    </a:p>
                  </a:txBody>
                  <a:tcPr marL="48004" marR="48004" marT="0" marB="0" anchor="ctr"/>
                </a:tc>
                <a:extLst>
                  <a:ext uri="{0D108BD9-81ED-4DB2-BD59-A6C34878D82A}">
                    <a16:rowId xmlns:a16="http://schemas.microsoft.com/office/drawing/2014/main" val="10000"/>
                  </a:ext>
                </a:extLst>
              </a:tr>
              <a:tr h="219143">
                <a:tc>
                  <a:txBody>
                    <a:bodyPr/>
                    <a:lstStyle/>
                    <a:p>
                      <a:pPr algn="r" fontAlgn="b"/>
                      <a:r>
                        <a:rPr lang="en-US" altLang="zh-CN" sz="1100" b="0" i="0" u="none" strike="noStrike">
                          <a:solidFill>
                            <a:srgbClr val="000000"/>
                          </a:solidFill>
                          <a:effectLst/>
                          <a:latin typeface="+mn-lt"/>
                          <a:ea typeface="等线" panose="02010600030101010101" pitchFamily="2" charset="-122"/>
                          <a:cs typeface="Arial" panose="020B0604020202020204" pitchFamily="34" charset="0"/>
                        </a:rPr>
                        <a:t>1020027</a:t>
                      </a:r>
                    </a:p>
                  </a:txBody>
                  <a:tcPr marL="7620" marR="7620" marT="7620" marB="0" anchor="b"/>
                </a:tc>
                <a:tc>
                  <a:txBody>
                    <a:bodyPr/>
                    <a:lstStyle/>
                    <a:p>
                      <a:pPr algn="l" fontAlgn="b"/>
                      <a:r>
                        <a:rPr lang="en-US" sz="1100" b="0" i="0" u="none" strike="noStrike">
                          <a:solidFill>
                            <a:srgbClr val="0000FF"/>
                          </a:solidFill>
                          <a:effectLst/>
                          <a:latin typeface="+mn-lt"/>
                          <a:ea typeface="等线" panose="02010600030101010101" pitchFamily="2" charset="-122"/>
                          <a:cs typeface="Arial" panose="020B0604020202020204" pitchFamily="34" charset="0"/>
                        </a:rPr>
                        <a:t>5G Advanced NRM features phase 3 </a:t>
                      </a:r>
                    </a:p>
                  </a:txBody>
                  <a:tcPr marL="7620" marR="7620" marT="7620" marB="0" anchor="b"/>
                </a:tc>
                <a:tc>
                  <a:txBody>
                    <a:bodyPr/>
                    <a:lstStyle/>
                    <a:p>
                      <a:pPr algn="l" fontAlgn="b"/>
                      <a:r>
                        <a:rPr lang="en-US" sz="1100" b="0" i="0" u="none" strike="noStrike">
                          <a:solidFill>
                            <a:srgbClr val="000000"/>
                          </a:solidFill>
                          <a:effectLst/>
                          <a:latin typeface="+mn-lt"/>
                          <a:ea typeface="等线" panose="02010600030101010101" pitchFamily="2" charset="-122"/>
                          <a:cs typeface="Arial" panose="020B0604020202020204" pitchFamily="34" charset="0"/>
                        </a:rPr>
                        <a:t>AdNRM_Ph3</a:t>
                      </a:r>
                    </a:p>
                  </a:txBody>
                  <a:tcPr marL="7620" marR="7620" marT="7620" marB="0" anchor="b"/>
                </a:tc>
                <a:tc>
                  <a:txBody>
                    <a:bodyPr/>
                    <a:lstStyle/>
                    <a:p>
                      <a:pPr algn="l" fontAlgn="t"/>
                      <a:r>
                        <a:rPr lang="en-US" altLang="zh-CN" sz="1100" b="0" i="0" u="none" strike="noStrike" dirty="0">
                          <a:solidFill>
                            <a:srgbClr val="000000"/>
                          </a:solidFill>
                          <a:effectLst/>
                          <a:latin typeface="+mn-lt"/>
                          <a:ea typeface="等线" panose="02010600030101010101" pitchFamily="2" charset="-122"/>
                        </a:rPr>
                        <a:t>06/06/2025</a:t>
                      </a:r>
                    </a:p>
                  </a:txBody>
                  <a:tcPr marL="7620" marR="7620" marT="7620" marB="0"/>
                </a:tc>
                <a:tc>
                  <a:txBody>
                    <a:bodyPr/>
                    <a:lstStyle/>
                    <a:p>
                      <a:pPr algn="l" fontAlgn="t"/>
                      <a:r>
                        <a:rPr lang="en-US" altLang="zh-CN" sz="1100" b="0" i="0" u="none" strike="noStrike">
                          <a:solidFill>
                            <a:srgbClr val="000000"/>
                          </a:solidFill>
                          <a:effectLst/>
                          <a:latin typeface="+mn-lt"/>
                          <a:ea typeface="等线" panose="02010600030101010101" pitchFamily="2" charset="-122"/>
                        </a:rPr>
                        <a:t>15%</a:t>
                      </a:r>
                    </a:p>
                  </a:txBody>
                  <a:tcPr marL="7620" marR="7620" marT="7620" marB="0"/>
                </a:tc>
                <a:tc>
                  <a:txBody>
                    <a:bodyPr/>
                    <a:lstStyle/>
                    <a:p>
                      <a:pPr algn="l" fontAlgn="t"/>
                      <a:r>
                        <a:rPr lang="en-US" sz="1100" b="0" i="0" u="sng" strike="noStrike">
                          <a:solidFill>
                            <a:srgbClr val="0563C1"/>
                          </a:solidFill>
                          <a:effectLst/>
                          <a:latin typeface="+mn-lt"/>
                          <a:ea typeface="等线" panose="02010600030101010101" pitchFamily="2" charset="-122"/>
                          <a:hlinkClick r:id="rId3"/>
                        </a:rPr>
                        <a:t>SP-240875</a:t>
                      </a:r>
                      <a:endParaRPr lang="en-US" sz="1100" b="0" i="0" u="sng" strike="noStrike">
                        <a:solidFill>
                          <a:srgbClr val="0563C1"/>
                        </a:solidFill>
                        <a:effectLst/>
                        <a:latin typeface="+mn-lt"/>
                        <a:ea typeface="等线" panose="02010600030101010101" pitchFamily="2" charset="-122"/>
                      </a:endParaRPr>
                    </a:p>
                  </a:txBody>
                  <a:tcPr marL="7620" marR="7620" marT="7620" marB="0"/>
                </a:tc>
                <a:tc>
                  <a:txBody>
                    <a:bodyPr/>
                    <a:lstStyle/>
                    <a:p>
                      <a:pPr algn="r" fontAlgn="b"/>
                      <a:r>
                        <a:rPr lang="en-US" altLang="zh-CN" sz="1100" b="0" i="0" u="none" strike="noStrike" dirty="0">
                          <a:solidFill>
                            <a:srgbClr val="FF0000"/>
                          </a:solidFill>
                          <a:effectLst/>
                          <a:latin typeface="+mn-lt"/>
                          <a:ea typeface="等线" panose="02010600030101010101" pitchFamily="2" charset="-122"/>
                          <a:cs typeface="Arial" panose="020B0604020202020204" pitchFamily="34" charset="0"/>
                        </a:rPr>
                        <a:t>30%</a:t>
                      </a:r>
                    </a:p>
                  </a:txBody>
                  <a:tcPr marL="7620" marR="7620" marT="7620" marB="0" anchor="b"/>
                </a:tc>
                <a:tc>
                  <a:txBody>
                    <a:bodyPr/>
                    <a:lstStyle/>
                    <a:p>
                      <a:pPr algn="l" fontAlgn="t"/>
                      <a:endParaRPr lang="en-US" sz="1100" b="0" i="0" u="none" strike="noStrike" kern="1200" dirty="0">
                        <a:solidFill>
                          <a:srgbClr val="0563C1"/>
                        </a:solidFill>
                        <a:effectLst/>
                        <a:latin typeface="+mn-lt"/>
                        <a:ea typeface="等线" panose="02010600030101010101" pitchFamily="2" charset="-122"/>
                        <a:cs typeface="+mn-cs"/>
                      </a:endParaRPr>
                    </a:p>
                  </a:txBody>
                  <a:tcPr marL="4294" marR="4294" marT="4294" marB="0"/>
                </a:tc>
                <a:extLst>
                  <a:ext uri="{0D108BD9-81ED-4DB2-BD59-A6C34878D82A}">
                    <a16:rowId xmlns:a16="http://schemas.microsoft.com/office/drawing/2014/main" val="10001"/>
                  </a:ext>
                </a:extLst>
              </a:tr>
            </a:tbl>
          </a:graphicData>
        </a:graphic>
      </p:graphicFrame>
      <p:sp>
        <p:nvSpPr>
          <p:cNvPr id="7" name="矩形 5">
            <a:extLst>
              <a:ext uri="{FF2B5EF4-FFF2-40B4-BE49-F238E27FC236}">
                <a16:creationId xmlns:a16="http://schemas.microsoft.com/office/drawing/2014/main" id="{8E453E22-4423-49CC-AFA9-352E9BB7CB13}"/>
              </a:ext>
            </a:extLst>
          </p:cNvPr>
          <p:cNvSpPr/>
          <p:nvPr/>
        </p:nvSpPr>
        <p:spPr>
          <a:xfrm>
            <a:off x="8684704" y="0"/>
            <a:ext cx="2691763" cy="292388"/>
          </a:xfrm>
          <a:prstGeom prst="rect">
            <a:avLst/>
          </a:prstGeom>
        </p:spPr>
        <p:txBody>
          <a:bodyPr wrap="none">
            <a:spAutoFit/>
          </a:bodyPr>
          <a:lstStyle/>
          <a:p>
            <a:r>
              <a:rPr lang="en-US" altLang="zh-CN" dirty="0">
                <a:solidFill>
                  <a:schemeClr val="bg1"/>
                </a:solidFill>
                <a:highlight>
                  <a:srgbClr val="008080"/>
                </a:highlight>
              </a:rPr>
              <a:t>OAM Support to Network features</a:t>
            </a:r>
            <a:endParaRPr lang="zh-CN" altLang="en-US" dirty="0">
              <a:solidFill>
                <a:schemeClr val="bg1"/>
              </a:solidFill>
              <a:highlight>
                <a:srgbClr val="008080"/>
              </a:highlight>
            </a:endParaRPr>
          </a:p>
        </p:txBody>
      </p:sp>
    </p:spTree>
    <p:extLst>
      <p:ext uri="{BB962C8B-B14F-4D97-AF65-F5344CB8AC3E}">
        <p14:creationId xmlns:p14="http://schemas.microsoft.com/office/powerpoint/2010/main" val="220302026"/>
      </p:ext>
    </p:extLst>
  </p:cSld>
  <p:clrMapOvr>
    <a:masterClrMapping/>
  </p:clrMapOvr>
  <p:transition spd="slow"/>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96221DFE-BF72-4AC7-BB51-3BFEB65732D9}"/>
              </a:ext>
            </a:extLst>
          </p:cNvPr>
          <p:cNvSpPr>
            <a:spLocks noGrp="1"/>
          </p:cNvSpPr>
          <p:nvPr>
            <p:ph type="title"/>
          </p:nvPr>
        </p:nvSpPr>
        <p:spPr/>
        <p:txBody>
          <a:bodyPr/>
          <a:lstStyle/>
          <a:p>
            <a:r>
              <a:rPr lang="en-GB" altLang="en-US" sz="3200" b="1" dirty="0"/>
              <a:t>14. TMQ: </a:t>
            </a:r>
            <a:r>
              <a:rPr lang="en-US" altLang="en-US" sz="3200" b="1" dirty="0"/>
              <a:t>Subscriber and Equipment Trace and </a:t>
            </a:r>
            <a:r>
              <a:rPr lang="en-US" altLang="en-US" sz="3200" b="1" dirty="0" err="1"/>
              <a:t>QoE</a:t>
            </a:r>
            <a:r>
              <a:rPr lang="en-US" altLang="en-US" sz="3200" b="1" dirty="0"/>
              <a:t> collection management</a:t>
            </a:r>
            <a:endParaRPr lang="en-GB" altLang="en-US" sz="3200" b="1" dirty="0"/>
          </a:p>
        </p:txBody>
      </p:sp>
      <p:sp>
        <p:nvSpPr>
          <p:cNvPr id="4" name="Content Placeholder 7">
            <a:extLst>
              <a:ext uri="{FF2B5EF4-FFF2-40B4-BE49-F238E27FC236}">
                <a16:creationId xmlns:a16="http://schemas.microsoft.com/office/drawing/2014/main" id="{8A759812-87D4-4AB6-81FE-DCDAFD93C018}"/>
              </a:ext>
            </a:extLst>
          </p:cNvPr>
          <p:cNvSpPr txBox="1">
            <a:spLocks/>
          </p:cNvSpPr>
          <p:nvPr/>
        </p:nvSpPr>
        <p:spPr>
          <a:xfrm>
            <a:off x="420612" y="2080800"/>
            <a:ext cx="10953749" cy="4060800"/>
          </a:xfrm>
          <a:prstGeom prst="rect">
            <a:avLst/>
          </a:prstGeom>
          <a:solidFill>
            <a:schemeClr val="bg1"/>
          </a:solidFill>
        </p:spPr>
        <p:txBody>
          <a:bodyPr/>
          <a:lstStyle>
            <a:lvl1pPr marL="341313" indent="-341313" algn="l" rtl="0" eaLnBrk="0" fontAlgn="base" hangingPunct="0">
              <a:spcBef>
                <a:spcPct val="20000"/>
              </a:spcBef>
              <a:spcAft>
                <a:spcPct val="0"/>
              </a:spcAft>
              <a:buBlip>
                <a:blip r:embed="rId2"/>
              </a:buBlip>
              <a:defRPr sz="2800">
                <a:solidFill>
                  <a:schemeClr val="tx1"/>
                </a:solidFill>
                <a:latin typeface="+mn-lt"/>
                <a:ea typeface="MS PGothic" panose="020B0600070205080204" pitchFamily="34" charset="-128"/>
                <a:cs typeface="ＭＳ Ｐゴシック" charset="0"/>
              </a:defRPr>
            </a:lvl1pPr>
            <a:lvl2pPr marL="741363" indent="-284163"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ea typeface="MS PGothic" panose="020B0600070205080204" pitchFamily="34" charset="-128"/>
              </a:defRPr>
            </a:lvl2pPr>
            <a:lvl3pPr marL="11414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5986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4pPr>
            <a:lvl5pPr marL="2055813" indent="-227013" algn="l" rtl="0" eaLnBrk="0" fontAlgn="base" hangingPunct="0">
              <a:spcBef>
                <a:spcPct val="20000"/>
              </a:spcBef>
              <a:spcAft>
                <a:spcPct val="0"/>
              </a:spcAft>
              <a:buFont typeface="Arial" panose="020B0604020202020204" pitchFamily="34" charset="0"/>
              <a:buChar char="»"/>
              <a:defRPr sz="1600">
                <a:solidFill>
                  <a:schemeClr val="tx1"/>
                </a:solidFill>
                <a:latin typeface="+mn-lt"/>
                <a:ea typeface="MS PGothic" panose="020B0600070205080204" pitchFamily="34" charset="-128"/>
              </a:defRPr>
            </a:lvl5pPr>
            <a:lvl6pPr marL="2514314" indent="-228574" algn="l" rtl="0" eaLnBrk="0" fontAlgn="base" hangingPunct="0">
              <a:spcBef>
                <a:spcPct val="20000"/>
              </a:spcBef>
              <a:spcAft>
                <a:spcPct val="0"/>
              </a:spcAft>
              <a:buFont typeface="Arial" charset="0"/>
              <a:buChar char="»"/>
              <a:defRPr sz="1600">
                <a:solidFill>
                  <a:schemeClr val="tx1"/>
                </a:solidFill>
                <a:latin typeface="+mn-lt"/>
              </a:defRPr>
            </a:lvl6pPr>
            <a:lvl7pPr marL="2971462" indent="-228574" algn="l" rtl="0" eaLnBrk="0" fontAlgn="base" hangingPunct="0">
              <a:spcBef>
                <a:spcPct val="20000"/>
              </a:spcBef>
              <a:spcAft>
                <a:spcPct val="0"/>
              </a:spcAft>
              <a:buFont typeface="Arial" charset="0"/>
              <a:buChar char="»"/>
              <a:defRPr sz="1600">
                <a:solidFill>
                  <a:schemeClr val="tx1"/>
                </a:solidFill>
                <a:latin typeface="+mn-lt"/>
              </a:defRPr>
            </a:lvl7pPr>
            <a:lvl8pPr marL="3428610" indent="-228574" algn="l" rtl="0" eaLnBrk="0" fontAlgn="base" hangingPunct="0">
              <a:spcBef>
                <a:spcPct val="20000"/>
              </a:spcBef>
              <a:spcAft>
                <a:spcPct val="0"/>
              </a:spcAft>
              <a:buFont typeface="Arial" charset="0"/>
              <a:buChar char="»"/>
              <a:defRPr sz="1600">
                <a:solidFill>
                  <a:schemeClr val="tx1"/>
                </a:solidFill>
                <a:latin typeface="+mn-lt"/>
              </a:defRPr>
            </a:lvl8pPr>
            <a:lvl9pPr marL="3885758" indent="-228574" algn="l" rtl="0" eaLnBrk="0" fontAlgn="base" hangingPunct="0">
              <a:spcBef>
                <a:spcPct val="20000"/>
              </a:spcBef>
              <a:spcAft>
                <a:spcPct val="0"/>
              </a:spcAft>
              <a:buFont typeface="Arial" charset="0"/>
              <a:buChar char="»"/>
              <a:defRPr sz="1600">
                <a:solidFill>
                  <a:schemeClr val="tx1"/>
                </a:solidFill>
                <a:latin typeface="+mn-lt"/>
              </a:defRPr>
            </a:lvl9pPr>
          </a:lstStyle>
          <a:p>
            <a:pPr>
              <a:spcBef>
                <a:spcPts val="0"/>
              </a:spcBef>
              <a:spcAft>
                <a:spcPts val="0"/>
              </a:spcAft>
              <a:defRPr/>
            </a:pPr>
            <a:r>
              <a:rPr lang="de-DE" altLang="de-DE" sz="1800" kern="0" dirty="0"/>
              <a:t>Progress since SA#104:</a:t>
            </a:r>
          </a:p>
          <a:p>
            <a:pPr lvl="1">
              <a:spcBef>
                <a:spcPts val="0"/>
              </a:spcBef>
              <a:spcAft>
                <a:spcPts val="0"/>
              </a:spcAft>
              <a:defRPr/>
            </a:pPr>
            <a:r>
              <a:rPr lang="en-US" altLang="zh-CN" sz="1200" kern="0" dirty="0"/>
              <a:t>RRC reports definition in stages 2 &amp; 3</a:t>
            </a:r>
          </a:p>
          <a:p>
            <a:pPr lvl="1">
              <a:spcBef>
                <a:spcPts val="0"/>
              </a:spcBef>
              <a:spcAft>
                <a:spcPts val="0"/>
              </a:spcAft>
              <a:defRPr/>
            </a:pPr>
            <a:r>
              <a:rPr lang="en-US" altLang="zh-CN" sz="1200" kern="0" dirty="0"/>
              <a:t>MDT alignment procedure enhancement in </a:t>
            </a:r>
            <a:r>
              <a:rPr lang="en-US" altLang="zh-CN" sz="1200" kern="0" dirty="0" err="1"/>
              <a:t>QoE</a:t>
            </a:r>
            <a:endParaRPr lang="en-US" altLang="zh-CN" sz="1200" kern="0" dirty="0"/>
          </a:p>
          <a:p>
            <a:pPr lvl="1">
              <a:spcBef>
                <a:spcPts val="0"/>
              </a:spcBef>
              <a:spcAft>
                <a:spcPts val="0"/>
              </a:spcAft>
              <a:defRPr/>
            </a:pPr>
            <a:r>
              <a:rPr lang="en-US" altLang="zh-CN" sz="1200" kern="0" dirty="0"/>
              <a:t>Terminology alignment at </a:t>
            </a:r>
            <a:r>
              <a:rPr lang="en-US" altLang="zh-CN" sz="1200" kern="0" dirty="0" err="1"/>
              <a:t>QoE</a:t>
            </a:r>
            <a:r>
              <a:rPr lang="en-US" altLang="zh-CN" sz="1200" kern="0" dirty="0"/>
              <a:t> Pause reporting</a:t>
            </a:r>
          </a:p>
          <a:p>
            <a:pPr lvl="1">
              <a:spcBef>
                <a:spcPts val="0"/>
              </a:spcBef>
              <a:spcAft>
                <a:spcPts val="0"/>
              </a:spcAft>
              <a:defRPr/>
            </a:pPr>
            <a:endParaRPr lang="en-US" altLang="zh-CN" sz="1200" kern="0" dirty="0"/>
          </a:p>
          <a:p>
            <a:pPr marL="341313" lvl="1" indent="-341313">
              <a:spcBef>
                <a:spcPts val="0"/>
              </a:spcBef>
              <a:spcAft>
                <a:spcPts val="0"/>
              </a:spcAft>
              <a:buBlip>
                <a:blip r:embed="rId2"/>
              </a:buBlip>
              <a:defRPr/>
            </a:pPr>
            <a:r>
              <a:rPr lang="en-US" sz="1800" kern="0" dirty="0"/>
              <a:t>Impacts and dependencies on other WGs:</a:t>
            </a:r>
            <a:endParaRPr lang="de-DE" sz="1800" kern="0" dirty="0"/>
          </a:p>
          <a:p>
            <a:pPr lvl="1">
              <a:spcBef>
                <a:spcPts val="0"/>
              </a:spcBef>
              <a:spcAft>
                <a:spcPts val="0"/>
              </a:spcAft>
              <a:defRPr/>
            </a:pPr>
            <a:endParaRPr lang="en-US" sz="1200" kern="0" dirty="0"/>
          </a:p>
          <a:p>
            <a:pPr lvl="1">
              <a:spcBef>
                <a:spcPts val="0"/>
              </a:spcBef>
              <a:spcAft>
                <a:spcPts val="0"/>
              </a:spcAft>
              <a:defRPr/>
            </a:pPr>
            <a:r>
              <a:rPr lang="en-US" sz="1200" kern="0" dirty="0"/>
              <a:t>SA2, SA4, CT1, CT4, RAN2 and RAN3.</a:t>
            </a:r>
          </a:p>
          <a:p>
            <a:pPr lvl="1">
              <a:spcBef>
                <a:spcPts val="0"/>
              </a:spcBef>
              <a:spcAft>
                <a:spcPts val="0"/>
              </a:spcAft>
              <a:defRPr/>
            </a:pPr>
            <a:r>
              <a:rPr lang="en-US" sz="1200" kern="0" dirty="0"/>
              <a:t>RAN has proposals for work that might impact Trace, MDT and </a:t>
            </a:r>
            <a:r>
              <a:rPr lang="en-US" sz="1200" kern="0" dirty="0" err="1"/>
              <a:t>QoE</a:t>
            </a:r>
            <a:r>
              <a:rPr lang="en-US" sz="1200" kern="0" dirty="0"/>
              <a:t> in RP-232624.</a:t>
            </a:r>
          </a:p>
          <a:p>
            <a:pPr lvl="1">
              <a:spcBef>
                <a:spcPts val="0"/>
              </a:spcBef>
              <a:spcAft>
                <a:spcPts val="0"/>
              </a:spcAft>
              <a:defRPr/>
            </a:pPr>
            <a:r>
              <a:rPr lang="en-US" sz="1200" kern="0" dirty="0"/>
              <a:t>Studies in SA2 might impact Trace, MDT and </a:t>
            </a:r>
            <a:r>
              <a:rPr lang="en-US" sz="1200" kern="0" dirty="0" err="1"/>
              <a:t>QoE</a:t>
            </a:r>
            <a:r>
              <a:rPr lang="en-US" sz="1200" kern="0" dirty="0"/>
              <a:t> in Rel-19.</a:t>
            </a:r>
          </a:p>
          <a:p>
            <a:pPr lvl="1">
              <a:spcBef>
                <a:spcPts val="0"/>
              </a:spcBef>
              <a:spcAft>
                <a:spcPts val="0"/>
              </a:spcAft>
              <a:defRPr/>
            </a:pPr>
            <a:r>
              <a:rPr lang="en-US" sz="1200" kern="0" dirty="0"/>
              <a:t>If </a:t>
            </a:r>
            <a:r>
              <a:rPr lang="en-US" sz="1200" kern="0" dirty="0" err="1"/>
              <a:t>Signalling</a:t>
            </a:r>
            <a:r>
              <a:rPr lang="en-US" sz="1200" kern="0" dirty="0"/>
              <a:t> Based Activation is affected, CT4, RAN2 and RAN3 are affected.</a:t>
            </a:r>
            <a:endParaRPr lang="de-DE" sz="1200" kern="0" dirty="0"/>
          </a:p>
          <a:p>
            <a:pPr marL="457200" lvl="1" indent="0">
              <a:spcBef>
                <a:spcPts val="0"/>
              </a:spcBef>
              <a:spcAft>
                <a:spcPts val="0"/>
              </a:spcAft>
              <a:buNone/>
              <a:defRPr/>
            </a:pPr>
            <a:endParaRPr lang="de-DE" sz="1200" kern="0" dirty="0"/>
          </a:p>
          <a:p>
            <a:pPr>
              <a:spcBef>
                <a:spcPts val="0"/>
              </a:spcBef>
              <a:spcAft>
                <a:spcPts val="0"/>
              </a:spcAft>
              <a:defRPr/>
            </a:pPr>
            <a:r>
              <a:rPr lang="de-DE" sz="1800" kern="0" dirty="0"/>
              <a:t>Next steps:</a:t>
            </a:r>
          </a:p>
          <a:p>
            <a:pPr lvl="1">
              <a:defRPr/>
            </a:pPr>
            <a:endParaRPr lang="en-US" sz="1200" kern="0" dirty="0"/>
          </a:p>
        </p:txBody>
      </p:sp>
      <p:graphicFrame>
        <p:nvGraphicFramePr>
          <p:cNvPr id="5" name="Table 4">
            <a:extLst>
              <a:ext uri="{FF2B5EF4-FFF2-40B4-BE49-F238E27FC236}">
                <a16:creationId xmlns:a16="http://schemas.microsoft.com/office/drawing/2014/main" id="{7A68B1DF-7499-467E-9AB1-C9EAA9992FED}"/>
              </a:ext>
            </a:extLst>
          </p:cNvPr>
          <p:cNvGraphicFramePr>
            <a:graphicFrameLocks noGrp="1"/>
          </p:cNvGraphicFramePr>
          <p:nvPr>
            <p:extLst>
              <p:ext uri="{D42A27DB-BD31-4B8C-83A1-F6EECF244321}">
                <p14:modId xmlns:p14="http://schemas.microsoft.com/office/powerpoint/2010/main" val="702656427"/>
              </p:ext>
            </p:extLst>
          </p:nvPr>
        </p:nvGraphicFramePr>
        <p:xfrm>
          <a:off x="420612" y="1431600"/>
          <a:ext cx="10907183" cy="496737"/>
        </p:xfrm>
        <a:graphic>
          <a:graphicData uri="http://schemas.openxmlformats.org/drawingml/2006/table">
            <a:tbl>
              <a:tblPr firstRow="1" firstCol="1" bandRow="1">
                <a:tableStyleId>{F5AB1C69-6EDB-4FF4-983F-18BD219EF322}</a:tableStyleId>
              </a:tblPr>
              <a:tblGrid>
                <a:gridCol w="650979">
                  <a:extLst>
                    <a:ext uri="{9D8B030D-6E8A-4147-A177-3AD203B41FA5}">
                      <a16:colId xmlns:a16="http://schemas.microsoft.com/office/drawing/2014/main" val="20000"/>
                    </a:ext>
                  </a:extLst>
                </a:gridCol>
                <a:gridCol w="3769829">
                  <a:extLst>
                    <a:ext uri="{9D8B030D-6E8A-4147-A177-3AD203B41FA5}">
                      <a16:colId xmlns:a16="http://schemas.microsoft.com/office/drawing/2014/main" val="20001"/>
                    </a:ext>
                  </a:extLst>
                </a:gridCol>
                <a:gridCol w="987879">
                  <a:extLst>
                    <a:ext uri="{9D8B030D-6E8A-4147-A177-3AD203B41FA5}">
                      <a16:colId xmlns:a16="http://schemas.microsoft.com/office/drawing/2014/main" val="20002"/>
                    </a:ext>
                  </a:extLst>
                </a:gridCol>
                <a:gridCol w="1608364">
                  <a:extLst>
                    <a:ext uri="{9D8B030D-6E8A-4147-A177-3AD203B41FA5}">
                      <a16:colId xmlns:a16="http://schemas.microsoft.com/office/drawing/2014/main" val="20003"/>
                    </a:ext>
                  </a:extLst>
                </a:gridCol>
                <a:gridCol w="644979">
                  <a:extLst>
                    <a:ext uri="{9D8B030D-6E8A-4147-A177-3AD203B41FA5}">
                      <a16:colId xmlns:a16="http://schemas.microsoft.com/office/drawing/2014/main" val="20004"/>
                    </a:ext>
                  </a:extLst>
                </a:gridCol>
                <a:gridCol w="718457">
                  <a:extLst>
                    <a:ext uri="{9D8B030D-6E8A-4147-A177-3AD203B41FA5}">
                      <a16:colId xmlns:a16="http://schemas.microsoft.com/office/drawing/2014/main" val="20005"/>
                    </a:ext>
                  </a:extLst>
                </a:gridCol>
                <a:gridCol w="742950">
                  <a:extLst>
                    <a:ext uri="{9D8B030D-6E8A-4147-A177-3AD203B41FA5}">
                      <a16:colId xmlns:a16="http://schemas.microsoft.com/office/drawing/2014/main" val="20006"/>
                    </a:ext>
                  </a:extLst>
                </a:gridCol>
                <a:gridCol w="1783746">
                  <a:extLst>
                    <a:ext uri="{9D8B030D-6E8A-4147-A177-3AD203B41FA5}">
                      <a16:colId xmlns:a16="http://schemas.microsoft.com/office/drawing/2014/main" val="20007"/>
                    </a:ext>
                  </a:extLst>
                </a:gridCol>
              </a:tblGrid>
              <a:tr h="277594">
                <a:tc>
                  <a:txBody>
                    <a:bodyPr/>
                    <a:lstStyle/>
                    <a:p>
                      <a:pPr algn="ctr">
                        <a:lnSpc>
                          <a:spcPct val="107000"/>
                        </a:lnSpc>
                        <a:spcAft>
                          <a:spcPts val="800"/>
                        </a:spcAft>
                      </a:pPr>
                      <a:r>
                        <a:rPr lang="en-GB" sz="1400" dirty="0"/>
                        <a:t>UID</a:t>
                      </a:r>
                    </a:p>
                  </a:txBody>
                  <a:tcPr marL="48004" marR="48004" marT="0" marB="0" anchor="ctr"/>
                </a:tc>
                <a:tc>
                  <a:txBody>
                    <a:bodyPr/>
                    <a:lstStyle/>
                    <a:p>
                      <a:pPr algn="ctr">
                        <a:lnSpc>
                          <a:spcPct val="107000"/>
                        </a:lnSpc>
                        <a:spcAft>
                          <a:spcPts val="800"/>
                        </a:spcAft>
                      </a:pPr>
                      <a:r>
                        <a:rPr lang="en-GB" sz="1400" dirty="0"/>
                        <a:t>Name</a:t>
                      </a:r>
                    </a:p>
                  </a:txBody>
                  <a:tcPr marL="48004" marR="48004" marT="0" marB="0" anchor="ctr"/>
                </a:tc>
                <a:tc>
                  <a:txBody>
                    <a:bodyPr/>
                    <a:lstStyle/>
                    <a:p>
                      <a:pPr algn="ctr">
                        <a:lnSpc>
                          <a:spcPct val="107000"/>
                        </a:lnSpc>
                        <a:spcAft>
                          <a:spcPts val="800"/>
                        </a:spcAft>
                      </a:pPr>
                      <a:r>
                        <a:rPr lang="en-GB" sz="1400" dirty="0"/>
                        <a:t>Acronym</a:t>
                      </a:r>
                    </a:p>
                  </a:txBody>
                  <a:tcPr marL="48004" marR="48004" marT="0" marB="0" anchor="ctr"/>
                </a:tc>
                <a:tc>
                  <a:txBody>
                    <a:bodyPr/>
                    <a:lstStyle/>
                    <a:p>
                      <a:pPr algn="ctr">
                        <a:lnSpc>
                          <a:spcPct val="107000"/>
                        </a:lnSpc>
                        <a:spcAft>
                          <a:spcPts val="800"/>
                        </a:spcAft>
                      </a:pPr>
                      <a:r>
                        <a:rPr lang="en-GB" sz="1400" dirty="0"/>
                        <a:t>Target </a:t>
                      </a:r>
                      <a:r>
                        <a:rPr lang="en-GB" sz="1000" dirty="0"/>
                        <a:t>(dd/mm/</a:t>
                      </a:r>
                      <a:r>
                        <a:rPr lang="en-GB" sz="1000" dirty="0" err="1"/>
                        <a:t>yyyy</a:t>
                      </a:r>
                      <a:r>
                        <a:rPr lang="en-GB" sz="1000" dirty="0"/>
                        <a:t>)</a:t>
                      </a:r>
                      <a:endParaRPr lang="en-GB" sz="1400" dirty="0"/>
                    </a:p>
                  </a:txBody>
                  <a:tcPr marL="48004" marR="48004" marT="0" marB="0" anchor="ctr"/>
                </a:tc>
                <a:tc>
                  <a:txBody>
                    <a:bodyPr/>
                    <a:lstStyle/>
                    <a:p>
                      <a:pPr algn="ctr">
                        <a:lnSpc>
                          <a:spcPct val="107000"/>
                        </a:lnSpc>
                        <a:spcAft>
                          <a:spcPts val="800"/>
                        </a:spcAft>
                      </a:pPr>
                      <a:r>
                        <a:rPr lang="en-GB" sz="1400" dirty="0"/>
                        <a:t>Old %</a:t>
                      </a:r>
                    </a:p>
                  </a:txBody>
                  <a:tcPr marL="48004" marR="48004" marT="0" marB="0" anchor="ctr"/>
                </a:tc>
                <a:tc>
                  <a:txBody>
                    <a:bodyPr/>
                    <a:lstStyle/>
                    <a:p>
                      <a:pPr algn="ctr">
                        <a:lnSpc>
                          <a:spcPct val="107000"/>
                        </a:lnSpc>
                        <a:spcAft>
                          <a:spcPts val="800"/>
                        </a:spcAft>
                      </a:pPr>
                      <a:r>
                        <a:rPr lang="en-GB" sz="1400" b="1" kern="1200" dirty="0">
                          <a:solidFill>
                            <a:schemeClr val="lt1"/>
                          </a:solidFill>
                          <a:latin typeface="+mn-lt"/>
                          <a:ea typeface="+mn-ea"/>
                          <a:cs typeface="+mn-cs"/>
                        </a:rPr>
                        <a:t>WID</a:t>
                      </a:r>
                      <a:endParaRPr lang="en-GB" sz="1400" dirty="0">
                        <a:solidFill>
                          <a:srgbClr val="FF0000"/>
                        </a:solidFill>
                      </a:endParaRPr>
                    </a:p>
                  </a:txBody>
                  <a:tcPr marL="48004" marR="48004" marT="0" marB="0" anchor="ctr"/>
                </a:tc>
                <a:tc>
                  <a:txBody>
                    <a:bodyPr/>
                    <a:lstStyle/>
                    <a:p>
                      <a:pPr algn="ctr">
                        <a:lnSpc>
                          <a:spcPct val="107000"/>
                        </a:lnSpc>
                        <a:spcAft>
                          <a:spcPts val="800"/>
                        </a:spcAft>
                      </a:pPr>
                      <a:r>
                        <a:rPr lang="en-GB" sz="1400" dirty="0">
                          <a:solidFill>
                            <a:srgbClr val="FF0000"/>
                          </a:solidFill>
                        </a:rPr>
                        <a:t>New %</a:t>
                      </a:r>
                      <a:endParaRPr lang="en-GB" sz="1400" b="1" kern="1200" dirty="0">
                        <a:solidFill>
                          <a:schemeClr val="lt1"/>
                        </a:solidFill>
                        <a:latin typeface="+mn-lt"/>
                        <a:ea typeface="+mn-ea"/>
                        <a:cs typeface="+mn-cs"/>
                      </a:endParaRPr>
                    </a:p>
                  </a:txBody>
                  <a:tcPr marL="48004" marR="48004" marT="0" marB="0" anchor="ctr"/>
                </a:tc>
                <a:tc>
                  <a:txBody>
                    <a:bodyPr/>
                    <a:lstStyle/>
                    <a:p>
                      <a:pPr algn="ctr">
                        <a:lnSpc>
                          <a:spcPct val="107000"/>
                        </a:lnSpc>
                        <a:spcAft>
                          <a:spcPts val="800"/>
                        </a:spcAft>
                      </a:pPr>
                      <a:r>
                        <a:rPr lang="en-GB" sz="1400" dirty="0">
                          <a:solidFill>
                            <a:srgbClr val="FF0000"/>
                          </a:solidFill>
                        </a:rPr>
                        <a:t>Change or comment</a:t>
                      </a:r>
                    </a:p>
                  </a:txBody>
                  <a:tcPr marL="48004" marR="48004" marT="0" marB="0" anchor="ctr"/>
                </a:tc>
                <a:extLst>
                  <a:ext uri="{0D108BD9-81ED-4DB2-BD59-A6C34878D82A}">
                    <a16:rowId xmlns:a16="http://schemas.microsoft.com/office/drawing/2014/main" val="10000"/>
                  </a:ext>
                </a:extLst>
              </a:tr>
              <a:tr h="219143">
                <a:tc>
                  <a:txBody>
                    <a:bodyPr/>
                    <a:lstStyle/>
                    <a:p>
                      <a:pPr algn="r" fontAlgn="b"/>
                      <a:r>
                        <a:rPr lang="en-US" altLang="zh-CN" sz="1100" b="0" i="0" u="none" strike="noStrike">
                          <a:solidFill>
                            <a:srgbClr val="000000"/>
                          </a:solidFill>
                          <a:effectLst/>
                          <a:latin typeface="+mn-lt"/>
                          <a:ea typeface="等线" panose="02010600030101010101" pitchFamily="2" charset="-122"/>
                          <a:cs typeface="Arial" panose="020B0604020202020204" pitchFamily="34" charset="0"/>
                        </a:rPr>
                        <a:t>1020028</a:t>
                      </a:r>
                    </a:p>
                  </a:txBody>
                  <a:tcPr marL="7620" marR="7620" marT="7620" marB="0" anchor="b"/>
                </a:tc>
                <a:tc>
                  <a:txBody>
                    <a:bodyPr/>
                    <a:lstStyle/>
                    <a:p>
                      <a:pPr algn="l" fontAlgn="b"/>
                      <a:r>
                        <a:rPr lang="en-US" sz="1100" b="0" i="0" u="none" strike="noStrike">
                          <a:solidFill>
                            <a:srgbClr val="0000FF"/>
                          </a:solidFill>
                          <a:effectLst/>
                          <a:latin typeface="+mn-lt"/>
                          <a:ea typeface="等线" panose="02010600030101010101" pitchFamily="2" charset="-122"/>
                          <a:cs typeface="Arial" panose="020B0604020202020204" pitchFamily="34" charset="0"/>
                        </a:rPr>
                        <a:t>Subscriber and Equipment Trace and QoE collection management </a:t>
                      </a:r>
                    </a:p>
                  </a:txBody>
                  <a:tcPr marL="7620" marR="7620" marT="7620" marB="0" anchor="b"/>
                </a:tc>
                <a:tc>
                  <a:txBody>
                    <a:bodyPr/>
                    <a:lstStyle/>
                    <a:p>
                      <a:pPr algn="l" fontAlgn="b"/>
                      <a:r>
                        <a:rPr lang="en-US" sz="1100" b="0" i="0" u="none" strike="noStrike">
                          <a:solidFill>
                            <a:srgbClr val="000000"/>
                          </a:solidFill>
                          <a:effectLst/>
                          <a:latin typeface="+mn-lt"/>
                          <a:ea typeface="等线" panose="02010600030101010101" pitchFamily="2" charset="-122"/>
                          <a:cs typeface="Arial" panose="020B0604020202020204" pitchFamily="34" charset="0"/>
                        </a:rPr>
                        <a:t>TraceQoE_OAM</a:t>
                      </a:r>
                    </a:p>
                  </a:txBody>
                  <a:tcPr marL="7620" marR="7620" marT="7620" marB="0" anchor="b"/>
                </a:tc>
                <a:tc>
                  <a:txBody>
                    <a:bodyPr/>
                    <a:lstStyle/>
                    <a:p>
                      <a:pPr algn="l" fontAlgn="t"/>
                      <a:r>
                        <a:rPr lang="en-US" altLang="zh-CN" sz="1100" b="0" i="0" u="none" strike="noStrike" dirty="0">
                          <a:solidFill>
                            <a:srgbClr val="000000"/>
                          </a:solidFill>
                          <a:effectLst/>
                          <a:latin typeface="+mn-lt"/>
                          <a:ea typeface="等线" panose="02010600030101010101" pitchFamily="2" charset="-122"/>
                        </a:rPr>
                        <a:t>06/06/2025</a:t>
                      </a:r>
                    </a:p>
                  </a:txBody>
                  <a:tcPr marL="7620" marR="7620" marT="7620" marB="0"/>
                </a:tc>
                <a:tc>
                  <a:txBody>
                    <a:bodyPr/>
                    <a:lstStyle/>
                    <a:p>
                      <a:pPr algn="l" fontAlgn="t"/>
                      <a:r>
                        <a:rPr lang="en-US" altLang="zh-CN" sz="1100" b="0" i="0" u="none" strike="noStrike">
                          <a:solidFill>
                            <a:srgbClr val="000000"/>
                          </a:solidFill>
                          <a:effectLst/>
                          <a:latin typeface="+mn-lt"/>
                          <a:ea typeface="等线" panose="02010600030101010101" pitchFamily="2" charset="-122"/>
                        </a:rPr>
                        <a:t>20%</a:t>
                      </a:r>
                    </a:p>
                  </a:txBody>
                  <a:tcPr marL="7620" marR="7620" marT="7620" marB="0"/>
                </a:tc>
                <a:tc>
                  <a:txBody>
                    <a:bodyPr/>
                    <a:lstStyle/>
                    <a:p>
                      <a:pPr algn="l" fontAlgn="t"/>
                      <a:r>
                        <a:rPr lang="en-US" sz="1100" b="0" i="0" u="sng" strike="noStrike">
                          <a:solidFill>
                            <a:srgbClr val="0563C1"/>
                          </a:solidFill>
                          <a:effectLst/>
                          <a:latin typeface="+mn-lt"/>
                          <a:ea typeface="等线" panose="02010600030101010101" pitchFamily="2" charset="-122"/>
                          <a:hlinkClick r:id="rId3"/>
                        </a:rPr>
                        <a:t>SP-231748</a:t>
                      </a:r>
                      <a:endParaRPr lang="en-US" sz="1100" b="0" i="0" u="sng" strike="noStrike">
                        <a:solidFill>
                          <a:srgbClr val="0563C1"/>
                        </a:solidFill>
                        <a:effectLst/>
                        <a:latin typeface="+mn-lt"/>
                        <a:ea typeface="等线" panose="02010600030101010101" pitchFamily="2" charset="-122"/>
                      </a:endParaRPr>
                    </a:p>
                  </a:txBody>
                  <a:tcPr marL="7620" marR="7620" marT="7620" marB="0"/>
                </a:tc>
                <a:tc>
                  <a:txBody>
                    <a:bodyPr/>
                    <a:lstStyle/>
                    <a:p>
                      <a:pPr algn="r" fontAlgn="b"/>
                      <a:r>
                        <a:rPr lang="en-US" altLang="zh-CN" sz="1100" b="0" i="0" u="none" strike="noStrike" dirty="0">
                          <a:solidFill>
                            <a:srgbClr val="FF0000"/>
                          </a:solidFill>
                          <a:effectLst/>
                          <a:latin typeface="+mn-lt"/>
                          <a:ea typeface="等线" panose="02010600030101010101" pitchFamily="2" charset="-122"/>
                          <a:cs typeface="Arial" panose="020B0604020202020204" pitchFamily="34" charset="0"/>
                        </a:rPr>
                        <a:t>40%</a:t>
                      </a:r>
                    </a:p>
                  </a:txBody>
                  <a:tcPr marL="7620" marR="7620" marT="7620" marB="0" anchor="b"/>
                </a:tc>
                <a:tc>
                  <a:txBody>
                    <a:bodyPr/>
                    <a:lstStyle/>
                    <a:p>
                      <a:pPr algn="l" fontAlgn="t"/>
                      <a:endParaRPr lang="en-US" sz="1100" b="0" i="0" u="none" strike="noStrike" kern="1200" dirty="0">
                        <a:solidFill>
                          <a:srgbClr val="0563C1"/>
                        </a:solidFill>
                        <a:effectLst/>
                        <a:latin typeface="+mn-lt"/>
                        <a:ea typeface="等线" panose="02010600030101010101" pitchFamily="2" charset="-122"/>
                        <a:cs typeface="+mn-cs"/>
                      </a:endParaRPr>
                    </a:p>
                  </a:txBody>
                  <a:tcPr marL="4294" marR="4294" marT="4294" marB="0"/>
                </a:tc>
                <a:extLst>
                  <a:ext uri="{0D108BD9-81ED-4DB2-BD59-A6C34878D82A}">
                    <a16:rowId xmlns:a16="http://schemas.microsoft.com/office/drawing/2014/main" val="10001"/>
                  </a:ext>
                </a:extLst>
              </a:tr>
            </a:tbl>
          </a:graphicData>
        </a:graphic>
      </p:graphicFrame>
      <p:sp>
        <p:nvSpPr>
          <p:cNvPr id="7" name="矩形 5">
            <a:extLst>
              <a:ext uri="{FF2B5EF4-FFF2-40B4-BE49-F238E27FC236}">
                <a16:creationId xmlns:a16="http://schemas.microsoft.com/office/drawing/2014/main" id="{A72189F6-850D-4A06-A8EB-B65181AA7580}"/>
              </a:ext>
            </a:extLst>
          </p:cNvPr>
          <p:cNvSpPr/>
          <p:nvPr/>
        </p:nvSpPr>
        <p:spPr>
          <a:xfrm>
            <a:off x="8684704" y="0"/>
            <a:ext cx="2691763" cy="292388"/>
          </a:xfrm>
          <a:prstGeom prst="rect">
            <a:avLst/>
          </a:prstGeom>
        </p:spPr>
        <p:txBody>
          <a:bodyPr wrap="none">
            <a:spAutoFit/>
          </a:bodyPr>
          <a:lstStyle/>
          <a:p>
            <a:r>
              <a:rPr lang="en-US" altLang="zh-CN" dirty="0">
                <a:solidFill>
                  <a:schemeClr val="bg1"/>
                </a:solidFill>
                <a:highlight>
                  <a:srgbClr val="008080"/>
                </a:highlight>
              </a:rPr>
              <a:t>OAM Support to Network features</a:t>
            </a:r>
            <a:endParaRPr lang="zh-CN" altLang="en-US" dirty="0">
              <a:solidFill>
                <a:schemeClr val="bg1"/>
              </a:solidFill>
              <a:highlight>
                <a:srgbClr val="008080"/>
              </a:highlight>
            </a:endParaRPr>
          </a:p>
        </p:txBody>
      </p:sp>
    </p:spTree>
    <p:extLst>
      <p:ext uri="{BB962C8B-B14F-4D97-AF65-F5344CB8AC3E}">
        <p14:creationId xmlns:p14="http://schemas.microsoft.com/office/powerpoint/2010/main" val="3605987048"/>
      </p:ext>
    </p:extLst>
  </p:cSld>
  <p:clrMapOvr>
    <a:masterClrMapping/>
  </p:clrMapOvr>
  <p:transition spd="slow"/>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96221DFE-BF72-4AC7-BB51-3BFEB65732D9}"/>
              </a:ext>
            </a:extLst>
          </p:cNvPr>
          <p:cNvSpPr>
            <a:spLocks noGrp="1"/>
          </p:cNvSpPr>
          <p:nvPr>
            <p:ph type="title"/>
          </p:nvPr>
        </p:nvSpPr>
        <p:spPr/>
        <p:txBody>
          <a:bodyPr/>
          <a:lstStyle/>
          <a:p>
            <a:r>
              <a:rPr lang="en-GB" altLang="en-US" sz="3200" b="1" dirty="0"/>
              <a:t>15. NTNM: </a:t>
            </a:r>
            <a:r>
              <a:rPr lang="en-US" altLang="en-US" sz="3200" b="1" dirty="0"/>
              <a:t>Study on Management Aspects of NTN Phase 2</a:t>
            </a:r>
            <a:endParaRPr lang="en-GB" altLang="en-US" sz="3200" b="1" dirty="0"/>
          </a:p>
        </p:txBody>
      </p:sp>
      <p:sp>
        <p:nvSpPr>
          <p:cNvPr id="4" name="Content Placeholder 7">
            <a:extLst>
              <a:ext uri="{FF2B5EF4-FFF2-40B4-BE49-F238E27FC236}">
                <a16:creationId xmlns:a16="http://schemas.microsoft.com/office/drawing/2014/main" id="{8A759812-87D4-4AB6-81FE-DCDAFD93C018}"/>
              </a:ext>
            </a:extLst>
          </p:cNvPr>
          <p:cNvSpPr txBox="1">
            <a:spLocks/>
          </p:cNvSpPr>
          <p:nvPr/>
        </p:nvSpPr>
        <p:spPr>
          <a:xfrm>
            <a:off x="374046" y="2082574"/>
            <a:ext cx="10953749" cy="4258226"/>
          </a:xfrm>
          <a:prstGeom prst="rect">
            <a:avLst/>
          </a:prstGeom>
          <a:solidFill>
            <a:schemeClr val="bg1"/>
          </a:solidFill>
        </p:spPr>
        <p:txBody>
          <a:bodyPr/>
          <a:lstStyle>
            <a:lvl1pPr marL="341313" indent="-341313" algn="l" rtl="0" eaLnBrk="0" fontAlgn="base" hangingPunct="0">
              <a:spcBef>
                <a:spcPct val="20000"/>
              </a:spcBef>
              <a:spcAft>
                <a:spcPct val="0"/>
              </a:spcAft>
              <a:buBlip>
                <a:blip r:embed="rId2"/>
              </a:buBlip>
              <a:defRPr sz="2800">
                <a:solidFill>
                  <a:schemeClr val="tx1"/>
                </a:solidFill>
                <a:latin typeface="+mn-lt"/>
                <a:ea typeface="MS PGothic" panose="020B0600070205080204" pitchFamily="34" charset="-128"/>
                <a:cs typeface="ＭＳ Ｐゴシック" charset="0"/>
              </a:defRPr>
            </a:lvl1pPr>
            <a:lvl2pPr marL="741363" indent="-284163"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ea typeface="MS PGothic" panose="020B0600070205080204" pitchFamily="34" charset="-128"/>
              </a:defRPr>
            </a:lvl2pPr>
            <a:lvl3pPr marL="11414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5986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4pPr>
            <a:lvl5pPr marL="2055813" indent="-227013" algn="l" rtl="0" eaLnBrk="0" fontAlgn="base" hangingPunct="0">
              <a:spcBef>
                <a:spcPct val="20000"/>
              </a:spcBef>
              <a:spcAft>
                <a:spcPct val="0"/>
              </a:spcAft>
              <a:buFont typeface="Arial" panose="020B0604020202020204" pitchFamily="34" charset="0"/>
              <a:buChar char="»"/>
              <a:defRPr sz="1600">
                <a:solidFill>
                  <a:schemeClr val="tx1"/>
                </a:solidFill>
                <a:latin typeface="+mn-lt"/>
                <a:ea typeface="MS PGothic" panose="020B0600070205080204" pitchFamily="34" charset="-128"/>
              </a:defRPr>
            </a:lvl5pPr>
            <a:lvl6pPr marL="2514314" indent="-228574" algn="l" rtl="0" eaLnBrk="0" fontAlgn="base" hangingPunct="0">
              <a:spcBef>
                <a:spcPct val="20000"/>
              </a:spcBef>
              <a:spcAft>
                <a:spcPct val="0"/>
              </a:spcAft>
              <a:buFont typeface="Arial" charset="0"/>
              <a:buChar char="»"/>
              <a:defRPr sz="1600">
                <a:solidFill>
                  <a:schemeClr val="tx1"/>
                </a:solidFill>
                <a:latin typeface="+mn-lt"/>
              </a:defRPr>
            </a:lvl6pPr>
            <a:lvl7pPr marL="2971462" indent="-228574" algn="l" rtl="0" eaLnBrk="0" fontAlgn="base" hangingPunct="0">
              <a:spcBef>
                <a:spcPct val="20000"/>
              </a:spcBef>
              <a:spcAft>
                <a:spcPct val="0"/>
              </a:spcAft>
              <a:buFont typeface="Arial" charset="0"/>
              <a:buChar char="»"/>
              <a:defRPr sz="1600">
                <a:solidFill>
                  <a:schemeClr val="tx1"/>
                </a:solidFill>
                <a:latin typeface="+mn-lt"/>
              </a:defRPr>
            </a:lvl7pPr>
            <a:lvl8pPr marL="3428610" indent="-228574" algn="l" rtl="0" eaLnBrk="0" fontAlgn="base" hangingPunct="0">
              <a:spcBef>
                <a:spcPct val="20000"/>
              </a:spcBef>
              <a:spcAft>
                <a:spcPct val="0"/>
              </a:spcAft>
              <a:buFont typeface="Arial" charset="0"/>
              <a:buChar char="»"/>
              <a:defRPr sz="1600">
                <a:solidFill>
                  <a:schemeClr val="tx1"/>
                </a:solidFill>
                <a:latin typeface="+mn-lt"/>
              </a:defRPr>
            </a:lvl8pPr>
            <a:lvl9pPr marL="3885758" indent="-228574" algn="l" rtl="0" eaLnBrk="0" fontAlgn="base" hangingPunct="0">
              <a:spcBef>
                <a:spcPct val="20000"/>
              </a:spcBef>
              <a:spcAft>
                <a:spcPct val="0"/>
              </a:spcAft>
              <a:buFont typeface="Arial" charset="0"/>
              <a:buChar char="»"/>
              <a:defRPr sz="1600">
                <a:solidFill>
                  <a:schemeClr val="tx1"/>
                </a:solidFill>
                <a:latin typeface="+mn-lt"/>
              </a:defRPr>
            </a:lvl9pPr>
          </a:lstStyle>
          <a:p>
            <a:pPr>
              <a:spcBef>
                <a:spcPts val="0"/>
              </a:spcBef>
              <a:spcAft>
                <a:spcPts val="0"/>
              </a:spcAft>
              <a:defRPr/>
            </a:pPr>
            <a:r>
              <a:rPr lang="de-DE" altLang="de-DE" sz="1800" kern="0" dirty="0"/>
              <a:t>Progress since SA#104:</a:t>
            </a:r>
          </a:p>
          <a:p>
            <a:pPr marL="457200" lvl="1" indent="0">
              <a:spcBef>
                <a:spcPts val="0"/>
              </a:spcBef>
              <a:spcAft>
                <a:spcPts val="0"/>
              </a:spcAft>
              <a:buNone/>
              <a:defRPr/>
            </a:pPr>
            <a:r>
              <a:rPr lang="en-US" altLang="zh-CN" sz="1200" kern="0" dirty="0"/>
              <a:t>Management capabilities to support new network architecture or functions for satellite regenerative payloads</a:t>
            </a:r>
          </a:p>
          <a:p>
            <a:pPr lvl="1">
              <a:spcBef>
                <a:spcPts val="0"/>
              </a:spcBef>
              <a:spcAft>
                <a:spcPts val="0"/>
              </a:spcAft>
              <a:defRPr/>
            </a:pPr>
            <a:r>
              <a:rPr lang="en-US" altLang="zh-CN" sz="1200" kern="0" dirty="0"/>
              <a:t>Connections between RAN node on-board satellite and CN (regenerative mode) - </a:t>
            </a:r>
            <a:r>
              <a:rPr lang="en-US" altLang="zh-CN" sz="1200" kern="0" dirty="0" err="1"/>
              <a:t>Usecase</a:t>
            </a:r>
            <a:r>
              <a:rPr lang="en-US" altLang="zh-CN" sz="1200" kern="0" dirty="0"/>
              <a:t> update and proposed conclusion</a:t>
            </a:r>
          </a:p>
          <a:p>
            <a:pPr lvl="1">
              <a:spcBef>
                <a:spcPts val="0"/>
              </a:spcBef>
              <a:spcAft>
                <a:spcPts val="0"/>
              </a:spcAft>
              <a:defRPr/>
            </a:pPr>
            <a:r>
              <a:rPr lang="en-US" altLang="zh-CN" sz="1200" kern="0" dirty="0"/>
              <a:t>Associations between </a:t>
            </a:r>
            <a:r>
              <a:rPr lang="en-US" altLang="zh-CN" sz="1200" kern="0" dirty="0" err="1"/>
              <a:t>SectorEquipmentFunction</a:t>
            </a:r>
            <a:r>
              <a:rPr lang="en-US" altLang="zh-CN" sz="1200" kern="0" dirty="0"/>
              <a:t> on-board satellite and the RAN nodes (</a:t>
            </a:r>
            <a:r>
              <a:rPr lang="en-US" altLang="zh-CN" sz="1200" kern="0" dirty="0" err="1"/>
              <a:t>gNB</a:t>
            </a:r>
            <a:r>
              <a:rPr lang="en-US" altLang="zh-CN" sz="1200" kern="0" dirty="0"/>
              <a:t>/</a:t>
            </a:r>
            <a:r>
              <a:rPr lang="en-US" altLang="zh-CN" sz="1200" kern="0" dirty="0" err="1"/>
              <a:t>eNB</a:t>
            </a:r>
            <a:r>
              <a:rPr lang="en-US" altLang="zh-CN" sz="1200" kern="0" dirty="0"/>
              <a:t>) on ground (transparent mode) - </a:t>
            </a:r>
            <a:r>
              <a:rPr lang="en-US" altLang="zh-CN" sz="1200" kern="0" dirty="0" err="1"/>
              <a:t>Usecase</a:t>
            </a:r>
            <a:r>
              <a:rPr lang="en-US" altLang="zh-CN" sz="1200" kern="0" dirty="0"/>
              <a:t> update and proposed conclusion</a:t>
            </a:r>
          </a:p>
          <a:p>
            <a:pPr lvl="1">
              <a:spcBef>
                <a:spcPts val="0"/>
              </a:spcBef>
              <a:spcAft>
                <a:spcPts val="0"/>
              </a:spcAft>
              <a:defRPr/>
            </a:pPr>
            <a:r>
              <a:rPr lang="en-US" altLang="zh-CN" sz="1200" kern="0" dirty="0"/>
              <a:t>Support of non-terrestrial network architecture with 5G system functions on board the NTN - Agreed potential solution and proposed conclusion</a:t>
            </a:r>
          </a:p>
          <a:p>
            <a:pPr lvl="1">
              <a:spcBef>
                <a:spcPts val="0"/>
              </a:spcBef>
              <a:spcAft>
                <a:spcPts val="0"/>
              </a:spcAft>
              <a:defRPr/>
            </a:pPr>
            <a:r>
              <a:rPr lang="en-US" altLang="zh-CN" sz="1200" kern="0" dirty="0"/>
              <a:t>(new)NRM extension to support re-generative mode of operations - Agreed </a:t>
            </a:r>
            <a:r>
              <a:rPr lang="en-US" altLang="zh-CN" sz="1200" kern="0" dirty="0" err="1"/>
              <a:t>usecase</a:t>
            </a:r>
            <a:r>
              <a:rPr lang="en-US" altLang="zh-CN" sz="1200" kern="0" dirty="0"/>
              <a:t> and  potential solution</a:t>
            </a:r>
          </a:p>
          <a:p>
            <a:pPr marL="457200" lvl="1" indent="0">
              <a:spcBef>
                <a:spcPts val="0"/>
              </a:spcBef>
              <a:spcAft>
                <a:spcPts val="0"/>
              </a:spcAft>
              <a:buNone/>
              <a:defRPr/>
            </a:pPr>
            <a:r>
              <a:rPr lang="en-US" altLang="zh-CN" sz="1200" kern="0" dirty="0"/>
              <a:t>Store and Forward (S&amp;F) satellite operation and UE-Satellite-UE communication.</a:t>
            </a:r>
          </a:p>
          <a:p>
            <a:pPr lvl="1">
              <a:spcBef>
                <a:spcPts val="0"/>
              </a:spcBef>
              <a:spcAft>
                <a:spcPts val="0"/>
              </a:spcAft>
              <a:defRPr/>
            </a:pPr>
            <a:r>
              <a:rPr lang="en-US" altLang="zh-CN" sz="1200" kern="0" dirty="0"/>
              <a:t>Store and Forward - Agreed potential solution</a:t>
            </a:r>
          </a:p>
          <a:p>
            <a:pPr lvl="1">
              <a:spcBef>
                <a:spcPts val="0"/>
              </a:spcBef>
              <a:spcAft>
                <a:spcPts val="0"/>
              </a:spcAft>
              <a:defRPr/>
            </a:pPr>
            <a:r>
              <a:rPr lang="en-US" altLang="zh-CN" sz="1200" kern="0" dirty="0"/>
              <a:t>Distinguish which network elements support Store and Forward Satellite operation - No progress at this meeting</a:t>
            </a:r>
          </a:p>
          <a:p>
            <a:pPr lvl="1">
              <a:spcBef>
                <a:spcPts val="0"/>
              </a:spcBef>
              <a:spcAft>
                <a:spcPts val="0"/>
              </a:spcAft>
              <a:defRPr/>
            </a:pPr>
            <a:r>
              <a:rPr lang="en-US" altLang="zh-CN" sz="1200" kern="0" dirty="0"/>
              <a:t>UE-Satellite-UE Communication via UPFs on-board the satellites - No progress at this meeting</a:t>
            </a:r>
          </a:p>
          <a:p>
            <a:pPr lvl="1">
              <a:spcBef>
                <a:spcPts val="0"/>
              </a:spcBef>
              <a:spcAft>
                <a:spcPts val="0"/>
              </a:spcAft>
              <a:defRPr/>
            </a:pPr>
            <a:r>
              <a:rPr lang="en-US" altLang="zh-CN" sz="1200" kern="0" dirty="0"/>
              <a:t>MEC deployed on the satellite - No progress at this meeting</a:t>
            </a:r>
          </a:p>
          <a:p>
            <a:pPr marL="457200" lvl="1" indent="0">
              <a:spcBef>
                <a:spcPts val="0"/>
              </a:spcBef>
              <a:spcAft>
                <a:spcPts val="0"/>
              </a:spcAft>
              <a:buNone/>
              <a:defRPr/>
            </a:pPr>
            <a:r>
              <a:rPr lang="en-US" altLang="zh-CN" sz="1200" kern="0" dirty="0"/>
              <a:t>NTN-TN and NTN-NTN mobility coordination and better service continuity</a:t>
            </a:r>
          </a:p>
          <a:p>
            <a:pPr lvl="1">
              <a:spcBef>
                <a:spcPts val="0"/>
              </a:spcBef>
              <a:spcAft>
                <a:spcPts val="0"/>
              </a:spcAft>
              <a:defRPr/>
            </a:pPr>
            <a:r>
              <a:rPr lang="en-US" altLang="zh-CN" sz="1200" kern="0" dirty="0"/>
              <a:t>NTN </a:t>
            </a:r>
            <a:r>
              <a:rPr lang="en-US" altLang="zh-CN" sz="1200" kern="0" dirty="0" err="1"/>
              <a:t>neighbour</a:t>
            </a:r>
            <a:r>
              <a:rPr lang="en-US" altLang="zh-CN" sz="1200" kern="0" dirty="0"/>
              <a:t> cell management - Agreed potential solution</a:t>
            </a:r>
          </a:p>
          <a:p>
            <a:pPr lvl="1">
              <a:spcBef>
                <a:spcPts val="0"/>
              </a:spcBef>
              <a:spcAft>
                <a:spcPts val="0"/>
              </a:spcAft>
              <a:defRPr/>
            </a:pPr>
            <a:r>
              <a:rPr lang="en-US" altLang="zh-CN" sz="1200" kern="0" dirty="0"/>
              <a:t>NTN Tracking area management - Agreed potential solution and proposed conclusion</a:t>
            </a:r>
          </a:p>
          <a:p>
            <a:pPr lvl="1">
              <a:spcBef>
                <a:spcPts val="0"/>
              </a:spcBef>
              <a:spcAft>
                <a:spcPts val="0"/>
              </a:spcAft>
              <a:defRPr/>
            </a:pPr>
            <a:r>
              <a:rPr lang="en-US" altLang="zh-CN" sz="1200" kern="0" dirty="0"/>
              <a:t>MBS broadcast service management - Agreed potential solution</a:t>
            </a:r>
          </a:p>
          <a:p>
            <a:pPr marL="914400" lvl="2" indent="0">
              <a:spcBef>
                <a:spcPts val="0"/>
              </a:spcBef>
              <a:spcAft>
                <a:spcPts val="0"/>
              </a:spcAft>
              <a:buNone/>
              <a:defRPr/>
            </a:pPr>
            <a:endParaRPr lang="en-US" altLang="zh-CN" sz="800" kern="0" dirty="0"/>
          </a:p>
          <a:p>
            <a:pPr marL="341313" lvl="1" indent="-341313">
              <a:spcBef>
                <a:spcPts val="0"/>
              </a:spcBef>
              <a:spcAft>
                <a:spcPts val="0"/>
              </a:spcAft>
              <a:buBlip>
                <a:blip r:embed="rId2"/>
              </a:buBlip>
              <a:defRPr/>
            </a:pPr>
            <a:r>
              <a:rPr lang="en-US" sz="1800" kern="0" dirty="0"/>
              <a:t>Impacts and dependencies on other WGs:</a:t>
            </a:r>
            <a:endParaRPr lang="de-DE" sz="1800" kern="0" dirty="0"/>
          </a:p>
          <a:p>
            <a:pPr lvl="1">
              <a:spcBef>
                <a:spcPts val="0"/>
              </a:spcBef>
              <a:spcAft>
                <a:spcPts val="0"/>
              </a:spcAft>
              <a:defRPr/>
            </a:pPr>
            <a:r>
              <a:rPr lang="en-US" sz="1200" kern="0" dirty="0"/>
              <a:t>Co-ordination with SA2, RAN2, RAN3 where appropriate.</a:t>
            </a:r>
            <a:endParaRPr lang="de-DE" sz="1200" kern="0" dirty="0"/>
          </a:p>
          <a:p>
            <a:pPr>
              <a:spcBef>
                <a:spcPts val="0"/>
              </a:spcBef>
              <a:spcAft>
                <a:spcPts val="0"/>
              </a:spcAft>
              <a:defRPr/>
            </a:pPr>
            <a:r>
              <a:rPr lang="de-DE" sz="1800" kern="0" dirty="0"/>
              <a:t>Next steps:</a:t>
            </a:r>
          </a:p>
          <a:p>
            <a:pPr lvl="1">
              <a:defRPr/>
            </a:pPr>
            <a:r>
              <a:rPr lang="en-US" altLang="zh-CN" sz="1200" dirty="0"/>
              <a:t>Add missing solutions and conclusions for some use cases</a:t>
            </a:r>
            <a:endParaRPr lang="en-US" sz="1200" kern="0" dirty="0"/>
          </a:p>
          <a:p>
            <a:pPr lvl="1">
              <a:defRPr/>
            </a:pPr>
            <a:endParaRPr lang="en-US" sz="1200" kern="0" dirty="0"/>
          </a:p>
        </p:txBody>
      </p:sp>
      <p:graphicFrame>
        <p:nvGraphicFramePr>
          <p:cNvPr id="5" name="Table 4">
            <a:extLst>
              <a:ext uri="{FF2B5EF4-FFF2-40B4-BE49-F238E27FC236}">
                <a16:creationId xmlns:a16="http://schemas.microsoft.com/office/drawing/2014/main" id="{7A68B1DF-7499-467E-9AB1-C9EAA9992FED}"/>
              </a:ext>
            </a:extLst>
          </p:cNvPr>
          <p:cNvGraphicFramePr>
            <a:graphicFrameLocks noGrp="1"/>
          </p:cNvGraphicFramePr>
          <p:nvPr>
            <p:extLst>
              <p:ext uri="{D42A27DB-BD31-4B8C-83A1-F6EECF244321}">
                <p14:modId xmlns:p14="http://schemas.microsoft.com/office/powerpoint/2010/main" val="89744290"/>
              </p:ext>
            </p:extLst>
          </p:nvPr>
        </p:nvGraphicFramePr>
        <p:xfrm>
          <a:off x="420612" y="1431600"/>
          <a:ext cx="10907183" cy="620494"/>
        </p:xfrm>
        <a:graphic>
          <a:graphicData uri="http://schemas.openxmlformats.org/drawingml/2006/table">
            <a:tbl>
              <a:tblPr firstRow="1" firstCol="1" bandRow="1">
                <a:tableStyleId>{F5AB1C69-6EDB-4FF4-983F-18BD219EF322}</a:tableStyleId>
              </a:tblPr>
              <a:tblGrid>
                <a:gridCol w="650979">
                  <a:extLst>
                    <a:ext uri="{9D8B030D-6E8A-4147-A177-3AD203B41FA5}">
                      <a16:colId xmlns:a16="http://schemas.microsoft.com/office/drawing/2014/main" val="20000"/>
                    </a:ext>
                  </a:extLst>
                </a:gridCol>
                <a:gridCol w="3769829">
                  <a:extLst>
                    <a:ext uri="{9D8B030D-6E8A-4147-A177-3AD203B41FA5}">
                      <a16:colId xmlns:a16="http://schemas.microsoft.com/office/drawing/2014/main" val="20001"/>
                    </a:ext>
                  </a:extLst>
                </a:gridCol>
                <a:gridCol w="987879">
                  <a:extLst>
                    <a:ext uri="{9D8B030D-6E8A-4147-A177-3AD203B41FA5}">
                      <a16:colId xmlns:a16="http://schemas.microsoft.com/office/drawing/2014/main" val="20002"/>
                    </a:ext>
                  </a:extLst>
                </a:gridCol>
                <a:gridCol w="1608364">
                  <a:extLst>
                    <a:ext uri="{9D8B030D-6E8A-4147-A177-3AD203B41FA5}">
                      <a16:colId xmlns:a16="http://schemas.microsoft.com/office/drawing/2014/main" val="20003"/>
                    </a:ext>
                  </a:extLst>
                </a:gridCol>
                <a:gridCol w="644979">
                  <a:extLst>
                    <a:ext uri="{9D8B030D-6E8A-4147-A177-3AD203B41FA5}">
                      <a16:colId xmlns:a16="http://schemas.microsoft.com/office/drawing/2014/main" val="20004"/>
                    </a:ext>
                  </a:extLst>
                </a:gridCol>
                <a:gridCol w="718457">
                  <a:extLst>
                    <a:ext uri="{9D8B030D-6E8A-4147-A177-3AD203B41FA5}">
                      <a16:colId xmlns:a16="http://schemas.microsoft.com/office/drawing/2014/main" val="20005"/>
                    </a:ext>
                  </a:extLst>
                </a:gridCol>
                <a:gridCol w="742950">
                  <a:extLst>
                    <a:ext uri="{9D8B030D-6E8A-4147-A177-3AD203B41FA5}">
                      <a16:colId xmlns:a16="http://schemas.microsoft.com/office/drawing/2014/main" val="20006"/>
                    </a:ext>
                  </a:extLst>
                </a:gridCol>
                <a:gridCol w="1783746">
                  <a:extLst>
                    <a:ext uri="{9D8B030D-6E8A-4147-A177-3AD203B41FA5}">
                      <a16:colId xmlns:a16="http://schemas.microsoft.com/office/drawing/2014/main" val="20007"/>
                    </a:ext>
                  </a:extLst>
                </a:gridCol>
              </a:tblGrid>
              <a:tr h="277594">
                <a:tc>
                  <a:txBody>
                    <a:bodyPr/>
                    <a:lstStyle/>
                    <a:p>
                      <a:pPr algn="ctr">
                        <a:lnSpc>
                          <a:spcPct val="107000"/>
                        </a:lnSpc>
                        <a:spcAft>
                          <a:spcPts val="800"/>
                        </a:spcAft>
                      </a:pPr>
                      <a:r>
                        <a:rPr lang="en-GB" sz="1400" dirty="0"/>
                        <a:t>UID</a:t>
                      </a:r>
                    </a:p>
                  </a:txBody>
                  <a:tcPr marL="48004" marR="48004" marT="0" marB="0" anchor="ctr"/>
                </a:tc>
                <a:tc>
                  <a:txBody>
                    <a:bodyPr/>
                    <a:lstStyle/>
                    <a:p>
                      <a:pPr algn="ctr">
                        <a:lnSpc>
                          <a:spcPct val="107000"/>
                        </a:lnSpc>
                        <a:spcAft>
                          <a:spcPts val="800"/>
                        </a:spcAft>
                      </a:pPr>
                      <a:r>
                        <a:rPr lang="en-GB" sz="1400" dirty="0"/>
                        <a:t>Name</a:t>
                      </a:r>
                    </a:p>
                  </a:txBody>
                  <a:tcPr marL="48004" marR="48004" marT="0" marB="0" anchor="ctr"/>
                </a:tc>
                <a:tc>
                  <a:txBody>
                    <a:bodyPr/>
                    <a:lstStyle/>
                    <a:p>
                      <a:pPr algn="ctr">
                        <a:lnSpc>
                          <a:spcPct val="107000"/>
                        </a:lnSpc>
                        <a:spcAft>
                          <a:spcPts val="800"/>
                        </a:spcAft>
                      </a:pPr>
                      <a:r>
                        <a:rPr lang="en-GB" sz="1400" dirty="0"/>
                        <a:t>Acronym</a:t>
                      </a:r>
                    </a:p>
                  </a:txBody>
                  <a:tcPr marL="48004" marR="48004" marT="0" marB="0" anchor="ctr"/>
                </a:tc>
                <a:tc>
                  <a:txBody>
                    <a:bodyPr/>
                    <a:lstStyle/>
                    <a:p>
                      <a:pPr algn="ctr">
                        <a:lnSpc>
                          <a:spcPct val="107000"/>
                        </a:lnSpc>
                        <a:spcAft>
                          <a:spcPts val="800"/>
                        </a:spcAft>
                      </a:pPr>
                      <a:r>
                        <a:rPr lang="en-GB" sz="1400" dirty="0"/>
                        <a:t>Target </a:t>
                      </a:r>
                      <a:r>
                        <a:rPr lang="en-GB" sz="1000" dirty="0"/>
                        <a:t>(dd/mm/</a:t>
                      </a:r>
                      <a:r>
                        <a:rPr lang="en-GB" sz="1000" dirty="0" err="1"/>
                        <a:t>yyyy</a:t>
                      </a:r>
                      <a:r>
                        <a:rPr lang="en-GB" sz="1000" dirty="0"/>
                        <a:t>)</a:t>
                      </a:r>
                      <a:endParaRPr lang="en-GB" sz="1400" dirty="0"/>
                    </a:p>
                  </a:txBody>
                  <a:tcPr marL="48004" marR="48004" marT="0" marB="0" anchor="ctr"/>
                </a:tc>
                <a:tc>
                  <a:txBody>
                    <a:bodyPr/>
                    <a:lstStyle/>
                    <a:p>
                      <a:pPr algn="ctr">
                        <a:lnSpc>
                          <a:spcPct val="107000"/>
                        </a:lnSpc>
                        <a:spcAft>
                          <a:spcPts val="800"/>
                        </a:spcAft>
                      </a:pPr>
                      <a:r>
                        <a:rPr lang="en-GB" sz="1400" dirty="0"/>
                        <a:t>Old %</a:t>
                      </a:r>
                    </a:p>
                  </a:txBody>
                  <a:tcPr marL="48004" marR="48004" marT="0" marB="0" anchor="ctr"/>
                </a:tc>
                <a:tc>
                  <a:txBody>
                    <a:bodyPr/>
                    <a:lstStyle/>
                    <a:p>
                      <a:pPr algn="ctr">
                        <a:lnSpc>
                          <a:spcPct val="107000"/>
                        </a:lnSpc>
                        <a:spcAft>
                          <a:spcPts val="800"/>
                        </a:spcAft>
                      </a:pPr>
                      <a:r>
                        <a:rPr lang="en-GB" sz="1400" b="1" kern="1200" dirty="0">
                          <a:solidFill>
                            <a:schemeClr val="lt1"/>
                          </a:solidFill>
                          <a:latin typeface="+mn-lt"/>
                          <a:ea typeface="+mn-ea"/>
                          <a:cs typeface="+mn-cs"/>
                        </a:rPr>
                        <a:t>WID</a:t>
                      </a:r>
                      <a:endParaRPr lang="en-GB" sz="1400" dirty="0">
                        <a:solidFill>
                          <a:srgbClr val="FF0000"/>
                        </a:solidFill>
                      </a:endParaRPr>
                    </a:p>
                  </a:txBody>
                  <a:tcPr marL="48004" marR="48004" marT="0" marB="0" anchor="ctr"/>
                </a:tc>
                <a:tc>
                  <a:txBody>
                    <a:bodyPr/>
                    <a:lstStyle/>
                    <a:p>
                      <a:pPr algn="ctr">
                        <a:lnSpc>
                          <a:spcPct val="107000"/>
                        </a:lnSpc>
                        <a:spcAft>
                          <a:spcPts val="800"/>
                        </a:spcAft>
                      </a:pPr>
                      <a:r>
                        <a:rPr lang="en-GB" sz="1400" dirty="0">
                          <a:solidFill>
                            <a:srgbClr val="FF0000"/>
                          </a:solidFill>
                        </a:rPr>
                        <a:t>New %</a:t>
                      </a:r>
                      <a:endParaRPr lang="en-GB" sz="1400" b="1" kern="1200" dirty="0">
                        <a:solidFill>
                          <a:schemeClr val="lt1"/>
                        </a:solidFill>
                        <a:latin typeface="+mn-lt"/>
                        <a:ea typeface="+mn-ea"/>
                        <a:cs typeface="+mn-cs"/>
                      </a:endParaRPr>
                    </a:p>
                  </a:txBody>
                  <a:tcPr marL="48004" marR="48004" marT="0" marB="0" anchor="ctr"/>
                </a:tc>
                <a:tc>
                  <a:txBody>
                    <a:bodyPr/>
                    <a:lstStyle/>
                    <a:p>
                      <a:pPr algn="ctr">
                        <a:lnSpc>
                          <a:spcPct val="107000"/>
                        </a:lnSpc>
                        <a:spcAft>
                          <a:spcPts val="800"/>
                        </a:spcAft>
                      </a:pPr>
                      <a:r>
                        <a:rPr lang="en-GB" sz="1400" dirty="0">
                          <a:solidFill>
                            <a:srgbClr val="FF0000"/>
                          </a:solidFill>
                        </a:rPr>
                        <a:t>Change or comment</a:t>
                      </a:r>
                    </a:p>
                  </a:txBody>
                  <a:tcPr marL="48004" marR="48004" marT="0" marB="0" anchor="ctr"/>
                </a:tc>
                <a:extLst>
                  <a:ext uri="{0D108BD9-81ED-4DB2-BD59-A6C34878D82A}">
                    <a16:rowId xmlns:a16="http://schemas.microsoft.com/office/drawing/2014/main" val="10000"/>
                  </a:ext>
                </a:extLst>
              </a:tr>
              <a:tr h="219143">
                <a:tc>
                  <a:txBody>
                    <a:bodyPr/>
                    <a:lstStyle/>
                    <a:p>
                      <a:pPr algn="r" fontAlgn="b"/>
                      <a:r>
                        <a:rPr lang="en-US" altLang="zh-CN" sz="1100" b="0" i="0" u="none" strike="noStrike">
                          <a:solidFill>
                            <a:srgbClr val="000000"/>
                          </a:solidFill>
                          <a:effectLst/>
                          <a:latin typeface="+mn-lt"/>
                          <a:ea typeface="等线" panose="02010600030101010101" pitchFamily="2" charset="-122"/>
                          <a:cs typeface="Arial" panose="020B0604020202020204" pitchFamily="34" charset="0"/>
                        </a:rPr>
                        <a:t>1020013</a:t>
                      </a:r>
                    </a:p>
                  </a:txBody>
                  <a:tcPr marL="7620" marR="7620" marT="7620" marB="0" anchor="b"/>
                </a:tc>
                <a:tc>
                  <a:txBody>
                    <a:bodyPr/>
                    <a:lstStyle/>
                    <a:p>
                      <a:pPr algn="l" fontAlgn="b"/>
                      <a:r>
                        <a:rPr lang="en-US" sz="1100" b="0" i="0" u="none" strike="noStrike">
                          <a:solidFill>
                            <a:srgbClr val="000000"/>
                          </a:solidFill>
                          <a:effectLst/>
                          <a:latin typeface="+mn-lt"/>
                          <a:ea typeface="等线" panose="02010600030101010101" pitchFamily="2" charset="-122"/>
                          <a:cs typeface="Arial" panose="020B0604020202020204" pitchFamily="34" charset="0"/>
                        </a:rPr>
                        <a:t>Study on Management Aspects of NTN Phase 2 </a:t>
                      </a:r>
                    </a:p>
                  </a:txBody>
                  <a:tcPr marL="7620" marR="7620" marT="7620" marB="0" anchor="b"/>
                </a:tc>
                <a:tc>
                  <a:txBody>
                    <a:bodyPr/>
                    <a:lstStyle/>
                    <a:p>
                      <a:pPr algn="l" fontAlgn="b"/>
                      <a:r>
                        <a:rPr lang="en-US" sz="1100" b="0" i="0" u="none" strike="noStrike">
                          <a:solidFill>
                            <a:srgbClr val="000000"/>
                          </a:solidFill>
                          <a:effectLst/>
                          <a:latin typeface="+mn-lt"/>
                          <a:ea typeface="等线" panose="02010600030101010101" pitchFamily="2" charset="-122"/>
                          <a:cs typeface="Arial" panose="020B0604020202020204" pitchFamily="34" charset="0"/>
                        </a:rPr>
                        <a:t>FS_NTN_OAM_Ph2</a:t>
                      </a:r>
                    </a:p>
                  </a:txBody>
                  <a:tcPr marL="7620" marR="7620" marT="7620" marB="0" anchor="b"/>
                </a:tc>
                <a:tc>
                  <a:txBody>
                    <a:bodyPr/>
                    <a:lstStyle/>
                    <a:p>
                      <a:pPr algn="l" fontAlgn="t"/>
                      <a:r>
                        <a:rPr lang="en-US" altLang="zh-CN" sz="1100" b="0" i="0" u="none" strike="noStrike" dirty="0">
                          <a:solidFill>
                            <a:srgbClr val="0000FF"/>
                          </a:solidFill>
                          <a:effectLst/>
                          <a:latin typeface="+mn-lt"/>
                          <a:ea typeface="等线" panose="02010600030101010101" pitchFamily="2" charset="-122"/>
                        </a:rPr>
                        <a:t>12/12/2024</a:t>
                      </a:r>
                    </a:p>
                  </a:txBody>
                  <a:tcPr marL="7620" marR="7620" marT="7620" marB="0"/>
                </a:tc>
                <a:tc>
                  <a:txBody>
                    <a:bodyPr/>
                    <a:lstStyle/>
                    <a:p>
                      <a:pPr algn="l" fontAlgn="t"/>
                      <a:r>
                        <a:rPr lang="en-US" altLang="zh-CN" sz="1100" b="0" i="0" u="none" strike="noStrike">
                          <a:solidFill>
                            <a:srgbClr val="000000"/>
                          </a:solidFill>
                          <a:effectLst/>
                          <a:latin typeface="+mn-lt"/>
                          <a:ea typeface="等线" panose="02010600030101010101" pitchFamily="2" charset="-122"/>
                        </a:rPr>
                        <a:t>65%</a:t>
                      </a:r>
                    </a:p>
                  </a:txBody>
                  <a:tcPr marL="7620" marR="7620" marT="7620" marB="0"/>
                </a:tc>
                <a:tc>
                  <a:txBody>
                    <a:bodyPr/>
                    <a:lstStyle/>
                    <a:p>
                      <a:pPr algn="l" fontAlgn="t"/>
                      <a:r>
                        <a:rPr lang="en-US" sz="1100" b="0" i="0" u="sng" strike="noStrike">
                          <a:solidFill>
                            <a:srgbClr val="0563C1"/>
                          </a:solidFill>
                          <a:effectLst/>
                          <a:latin typeface="+mn-lt"/>
                          <a:ea typeface="等线" panose="02010600030101010101" pitchFamily="2" charset="-122"/>
                          <a:hlinkClick r:id="rId3"/>
                        </a:rPr>
                        <a:t>SP-231733</a:t>
                      </a:r>
                      <a:endParaRPr lang="en-US" sz="1100" b="0" i="0" u="sng" strike="noStrike">
                        <a:solidFill>
                          <a:srgbClr val="0563C1"/>
                        </a:solidFill>
                        <a:effectLst/>
                        <a:latin typeface="+mn-lt"/>
                        <a:ea typeface="等线" panose="02010600030101010101" pitchFamily="2" charset="-122"/>
                      </a:endParaRPr>
                    </a:p>
                  </a:txBody>
                  <a:tcPr marL="7620" marR="7620" marT="7620" marB="0"/>
                </a:tc>
                <a:tc>
                  <a:txBody>
                    <a:bodyPr/>
                    <a:lstStyle/>
                    <a:p>
                      <a:pPr algn="r" fontAlgn="b"/>
                      <a:r>
                        <a:rPr lang="en-US" altLang="zh-CN" sz="1100" b="0" i="0" u="none" strike="noStrike" dirty="0">
                          <a:solidFill>
                            <a:srgbClr val="00B050"/>
                          </a:solidFill>
                          <a:effectLst/>
                          <a:latin typeface="+mn-lt"/>
                          <a:ea typeface="等线" panose="02010600030101010101" pitchFamily="2" charset="-122"/>
                          <a:cs typeface="Arial" panose="020B0604020202020204" pitchFamily="34" charset="0"/>
                        </a:rPr>
                        <a:t>90%</a:t>
                      </a:r>
                    </a:p>
                  </a:txBody>
                  <a:tcPr marL="7620" marR="7620" marT="7620" marB="0" anchor="b"/>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altLang="zh-CN" sz="1100" b="0" i="0" u="none" strike="noStrike" kern="1200" dirty="0">
                          <a:solidFill>
                            <a:schemeClr val="tx1"/>
                          </a:solidFill>
                          <a:effectLst/>
                          <a:highlight>
                            <a:srgbClr val="00FFFF"/>
                          </a:highlight>
                          <a:latin typeface="+mn-lt"/>
                          <a:ea typeface="等线" panose="02010600030101010101" pitchFamily="2" charset="-122"/>
                          <a:cs typeface="+mn-cs"/>
                        </a:rPr>
                        <a:t>Target: 9/9/2024-&gt;12/12/2024</a:t>
                      </a:r>
                      <a:endParaRPr lang="en-US" sz="1100" b="0" i="0" u="none" strike="noStrike" kern="1200" dirty="0">
                        <a:solidFill>
                          <a:srgbClr val="0563C1"/>
                        </a:solidFill>
                        <a:effectLst/>
                        <a:latin typeface="+mn-lt"/>
                        <a:ea typeface="等线" panose="02010600030101010101" pitchFamily="2" charset="-122"/>
                        <a:cs typeface="+mn-cs"/>
                      </a:endParaRPr>
                    </a:p>
                  </a:txBody>
                  <a:tcPr marL="4294" marR="4294" marT="4294" marB="0"/>
                </a:tc>
                <a:extLst>
                  <a:ext uri="{0D108BD9-81ED-4DB2-BD59-A6C34878D82A}">
                    <a16:rowId xmlns:a16="http://schemas.microsoft.com/office/drawing/2014/main" val="10001"/>
                  </a:ext>
                </a:extLst>
              </a:tr>
            </a:tbl>
          </a:graphicData>
        </a:graphic>
      </p:graphicFrame>
      <p:sp>
        <p:nvSpPr>
          <p:cNvPr id="7" name="矩形 5">
            <a:extLst>
              <a:ext uri="{FF2B5EF4-FFF2-40B4-BE49-F238E27FC236}">
                <a16:creationId xmlns:a16="http://schemas.microsoft.com/office/drawing/2014/main" id="{D22820F3-5017-45F0-BFB1-BF095FA441EC}"/>
              </a:ext>
            </a:extLst>
          </p:cNvPr>
          <p:cNvSpPr/>
          <p:nvPr/>
        </p:nvSpPr>
        <p:spPr>
          <a:xfrm>
            <a:off x="8684704" y="0"/>
            <a:ext cx="2691763" cy="292388"/>
          </a:xfrm>
          <a:prstGeom prst="rect">
            <a:avLst/>
          </a:prstGeom>
        </p:spPr>
        <p:txBody>
          <a:bodyPr wrap="none">
            <a:spAutoFit/>
          </a:bodyPr>
          <a:lstStyle/>
          <a:p>
            <a:r>
              <a:rPr lang="en-US" altLang="zh-CN" dirty="0">
                <a:solidFill>
                  <a:schemeClr val="bg1"/>
                </a:solidFill>
                <a:highlight>
                  <a:srgbClr val="008080"/>
                </a:highlight>
              </a:rPr>
              <a:t>OAM Support to Network features</a:t>
            </a:r>
            <a:endParaRPr lang="zh-CN" altLang="en-US" dirty="0">
              <a:solidFill>
                <a:schemeClr val="bg1"/>
              </a:solidFill>
              <a:highlight>
                <a:srgbClr val="008080"/>
              </a:highlight>
            </a:endParaRPr>
          </a:p>
        </p:txBody>
      </p:sp>
    </p:spTree>
    <p:extLst>
      <p:ext uri="{BB962C8B-B14F-4D97-AF65-F5344CB8AC3E}">
        <p14:creationId xmlns:p14="http://schemas.microsoft.com/office/powerpoint/2010/main" val="2990279542"/>
      </p:ext>
    </p:extLst>
  </p:cSld>
  <p:clrMapOvr>
    <a:masterClrMapping/>
  </p:clrMapOvr>
  <p:transition spd="slow"/>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96221DFE-BF72-4AC7-BB51-3BFEB65732D9}"/>
              </a:ext>
            </a:extLst>
          </p:cNvPr>
          <p:cNvSpPr>
            <a:spLocks noGrp="1"/>
          </p:cNvSpPr>
          <p:nvPr>
            <p:ph type="title"/>
          </p:nvPr>
        </p:nvSpPr>
        <p:spPr/>
        <p:txBody>
          <a:bodyPr/>
          <a:lstStyle/>
          <a:p>
            <a:r>
              <a:rPr lang="en-GB" altLang="en-US" sz="3200" b="1" dirty="0"/>
              <a:t>16. IABM: </a:t>
            </a:r>
            <a:r>
              <a:rPr lang="en-US" altLang="en-US" sz="3200" b="1" dirty="0"/>
              <a:t>Study on management of IAB nodes </a:t>
            </a:r>
            <a:endParaRPr lang="en-GB" altLang="en-US" sz="3200" b="1" dirty="0"/>
          </a:p>
        </p:txBody>
      </p:sp>
      <p:sp>
        <p:nvSpPr>
          <p:cNvPr id="4" name="Content Placeholder 7">
            <a:extLst>
              <a:ext uri="{FF2B5EF4-FFF2-40B4-BE49-F238E27FC236}">
                <a16:creationId xmlns:a16="http://schemas.microsoft.com/office/drawing/2014/main" id="{8A759812-87D4-4AB6-81FE-DCDAFD93C018}"/>
              </a:ext>
            </a:extLst>
          </p:cNvPr>
          <p:cNvSpPr txBox="1">
            <a:spLocks/>
          </p:cNvSpPr>
          <p:nvPr/>
        </p:nvSpPr>
        <p:spPr>
          <a:xfrm>
            <a:off x="420612" y="2080800"/>
            <a:ext cx="10953749" cy="4060800"/>
          </a:xfrm>
          <a:prstGeom prst="rect">
            <a:avLst/>
          </a:prstGeom>
          <a:solidFill>
            <a:schemeClr val="bg1"/>
          </a:solidFill>
        </p:spPr>
        <p:txBody>
          <a:bodyPr/>
          <a:lstStyle>
            <a:lvl1pPr marL="341313" indent="-341313" algn="l" rtl="0" eaLnBrk="0" fontAlgn="base" hangingPunct="0">
              <a:spcBef>
                <a:spcPct val="20000"/>
              </a:spcBef>
              <a:spcAft>
                <a:spcPct val="0"/>
              </a:spcAft>
              <a:buBlip>
                <a:blip r:embed="rId2"/>
              </a:buBlip>
              <a:defRPr sz="2800">
                <a:solidFill>
                  <a:schemeClr val="tx1"/>
                </a:solidFill>
                <a:latin typeface="+mn-lt"/>
                <a:ea typeface="MS PGothic" panose="020B0600070205080204" pitchFamily="34" charset="-128"/>
                <a:cs typeface="ＭＳ Ｐゴシック" charset="0"/>
              </a:defRPr>
            </a:lvl1pPr>
            <a:lvl2pPr marL="741363" indent="-284163"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ea typeface="MS PGothic" panose="020B0600070205080204" pitchFamily="34" charset="-128"/>
              </a:defRPr>
            </a:lvl2pPr>
            <a:lvl3pPr marL="11414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5986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4pPr>
            <a:lvl5pPr marL="2055813" indent="-227013" algn="l" rtl="0" eaLnBrk="0" fontAlgn="base" hangingPunct="0">
              <a:spcBef>
                <a:spcPct val="20000"/>
              </a:spcBef>
              <a:spcAft>
                <a:spcPct val="0"/>
              </a:spcAft>
              <a:buFont typeface="Arial" panose="020B0604020202020204" pitchFamily="34" charset="0"/>
              <a:buChar char="»"/>
              <a:defRPr sz="1600">
                <a:solidFill>
                  <a:schemeClr val="tx1"/>
                </a:solidFill>
                <a:latin typeface="+mn-lt"/>
                <a:ea typeface="MS PGothic" panose="020B0600070205080204" pitchFamily="34" charset="-128"/>
              </a:defRPr>
            </a:lvl5pPr>
            <a:lvl6pPr marL="2514314" indent="-228574" algn="l" rtl="0" eaLnBrk="0" fontAlgn="base" hangingPunct="0">
              <a:spcBef>
                <a:spcPct val="20000"/>
              </a:spcBef>
              <a:spcAft>
                <a:spcPct val="0"/>
              </a:spcAft>
              <a:buFont typeface="Arial" charset="0"/>
              <a:buChar char="»"/>
              <a:defRPr sz="1600">
                <a:solidFill>
                  <a:schemeClr val="tx1"/>
                </a:solidFill>
                <a:latin typeface="+mn-lt"/>
              </a:defRPr>
            </a:lvl6pPr>
            <a:lvl7pPr marL="2971462" indent="-228574" algn="l" rtl="0" eaLnBrk="0" fontAlgn="base" hangingPunct="0">
              <a:spcBef>
                <a:spcPct val="20000"/>
              </a:spcBef>
              <a:spcAft>
                <a:spcPct val="0"/>
              </a:spcAft>
              <a:buFont typeface="Arial" charset="0"/>
              <a:buChar char="»"/>
              <a:defRPr sz="1600">
                <a:solidFill>
                  <a:schemeClr val="tx1"/>
                </a:solidFill>
                <a:latin typeface="+mn-lt"/>
              </a:defRPr>
            </a:lvl7pPr>
            <a:lvl8pPr marL="3428610" indent="-228574" algn="l" rtl="0" eaLnBrk="0" fontAlgn="base" hangingPunct="0">
              <a:spcBef>
                <a:spcPct val="20000"/>
              </a:spcBef>
              <a:spcAft>
                <a:spcPct val="0"/>
              </a:spcAft>
              <a:buFont typeface="Arial" charset="0"/>
              <a:buChar char="»"/>
              <a:defRPr sz="1600">
                <a:solidFill>
                  <a:schemeClr val="tx1"/>
                </a:solidFill>
                <a:latin typeface="+mn-lt"/>
              </a:defRPr>
            </a:lvl8pPr>
            <a:lvl9pPr marL="3885758" indent="-228574" algn="l" rtl="0" eaLnBrk="0" fontAlgn="base" hangingPunct="0">
              <a:spcBef>
                <a:spcPct val="20000"/>
              </a:spcBef>
              <a:spcAft>
                <a:spcPct val="0"/>
              </a:spcAft>
              <a:buFont typeface="Arial" charset="0"/>
              <a:buChar char="»"/>
              <a:defRPr sz="1600">
                <a:solidFill>
                  <a:schemeClr val="tx1"/>
                </a:solidFill>
                <a:latin typeface="+mn-lt"/>
              </a:defRPr>
            </a:lvl9pPr>
          </a:lstStyle>
          <a:p>
            <a:pPr>
              <a:spcBef>
                <a:spcPts val="0"/>
              </a:spcBef>
              <a:spcAft>
                <a:spcPts val="0"/>
              </a:spcAft>
              <a:defRPr/>
            </a:pPr>
            <a:r>
              <a:rPr lang="de-DE" altLang="de-DE" sz="1800" kern="0" dirty="0"/>
              <a:t>Progress since SA#104:</a:t>
            </a:r>
          </a:p>
          <a:p>
            <a:pPr marL="457200" lvl="1" indent="0">
              <a:spcBef>
                <a:spcPts val="0"/>
              </a:spcBef>
              <a:spcAft>
                <a:spcPts val="0"/>
              </a:spcAft>
              <a:buNone/>
              <a:defRPr/>
            </a:pPr>
            <a:r>
              <a:rPr lang="en-US" altLang="zh-CN" sz="1200" kern="0" dirty="0"/>
              <a:t>The following topics are discussed and approved:</a:t>
            </a:r>
          </a:p>
          <a:p>
            <a:pPr lvl="1">
              <a:spcBef>
                <a:spcPts val="0"/>
              </a:spcBef>
              <a:spcAft>
                <a:spcPts val="0"/>
              </a:spcAft>
              <a:defRPr/>
            </a:pPr>
            <a:r>
              <a:rPr lang="en-US" altLang="zh-CN" sz="1200" kern="0" dirty="0"/>
              <a:t>new use cases mobile IAB node needs new configuration in mobility scenarios</a:t>
            </a:r>
          </a:p>
          <a:p>
            <a:pPr lvl="1">
              <a:spcBef>
                <a:spcPts val="0"/>
              </a:spcBef>
              <a:spcAft>
                <a:spcPts val="0"/>
              </a:spcAft>
              <a:defRPr/>
            </a:pPr>
            <a:r>
              <a:rPr lang="en-US" altLang="zh-CN" sz="1200" kern="0" dirty="0"/>
              <a:t>new solution support of configuration based on location</a:t>
            </a:r>
          </a:p>
          <a:p>
            <a:pPr lvl="1">
              <a:spcBef>
                <a:spcPts val="0"/>
              </a:spcBef>
              <a:spcAft>
                <a:spcPts val="0"/>
              </a:spcAft>
              <a:defRPr/>
            </a:pPr>
            <a:r>
              <a:rPr lang="en-US" altLang="zh-CN" sz="1200" kern="0" dirty="0"/>
              <a:t>new solution mobile IAB node configuration update based on location</a:t>
            </a:r>
          </a:p>
          <a:p>
            <a:pPr marL="457200" lvl="1" indent="0">
              <a:spcBef>
                <a:spcPts val="0"/>
              </a:spcBef>
              <a:spcAft>
                <a:spcPts val="0"/>
              </a:spcAft>
              <a:buNone/>
              <a:defRPr/>
            </a:pPr>
            <a:r>
              <a:rPr lang="en-US" altLang="zh-CN" sz="1200" kern="0" dirty="0"/>
              <a:t>Overall 90% of this study completed, all the use cases and solutions for the four WTs in the SID were completed.</a:t>
            </a:r>
          </a:p>
          <a:p>
            <a:pPr marL="457200" lvl="1" indent="0">
              <a:spcBef>
                <a:spcPts val="0"/>
              </a:spcBef>
              <a:spcAft>
                <a:spcPts val="0"/>
              </a:spcAft>
              <a:buNone/>
              <a:defRPr/>
            </a:pPr>
            <a:endParaRPr lang="en-US" altLang="zh-CN" sz="1200" kern="0" dirty="0"/>
          </a:p>
          <a:p>
            <a:pPr marL="341313" lvl="1" indent="-341313">
              <a:spcBef>
                <a:spcPts val="0"/>
              </a:spcBef>
              <a:spcAft>
                <a:spcPts val="0"/>
              </a:spcAft>
              <a:buBlip>
                <a:blip r:embed="rId2"/>
              </a:buBlip>
              <a:defRPr/>
            </a:pPr>
            <a:r>
              <a:rPr lang="en-US" sz="1800" kern="0" dirty="0"/>
              <a:t>Impacts and dependencies on other WGs:</a:t>
            </a:r>
            <a:endParaRPr lang="de-DE" sz="1800" kern="0" dirty="0"/>
          </a:p>
          <a:p>
            <a:pPr lvl="1">
              <a:spcBef>
                <a:spcPts val="0"/>
              </a:spcBef>
              <a:spcAft>
                <a:spcPts val="0"/>
              </a:spcAft>
              <a:defRPr/>
            </a:pPr>
            <a:endParaRPr lang="en-US" sz="1200" kern="0" dirty="0"/>
          </a:p>
          <a:p>
            <a:pPr lvl="1">
              <a:spcBef>
                <a:spcPts val="0"/>
              </a:spcBef>
              <a:spcAft>
                <a:spcPts val="0"/>
              </a:spcAft>
              <a:defRPr/>
            </a:pPr>
            <a:r>
              <a:rPr lang="en-US" sz="1200" kern="0" dirty="0"/>
              <a:t>Collaboration with SA2 on architecture enhancements, SA3 on security and RAN3 on NR Mobile IAB</a:t>
            </a:r>
            <a:endParaRPr lang="de-DE" sz="1200" kern="0" dirty="0"/>
          </a:p>
          <a:p>
            <a:pPr marL="457200" lvl="1" indent="0">
              <a:spcBef>
                <a:spcPts val="0"/>
              </a:spcBef>
              <a:spcAft>
                <a:spcPts val="0"/>
              </a:spcAft>
              <a:buNone/>
              <a:defRPr/>
            </a:pPr>
            <a:endParaRPr lang="de-DE" sz="1200" kern="0" dirty="0"/>
          </a:p>
          <a:p>
            <a:pPr>
              <a:spcBef>
                <a:spcPts val="0"/>
              </a:spcBef>
              <a:spcAft>
                <a:spcPts val="0"/>
              </a:spcAft>
              <a:defRPr/>
            </a:pPr>
            <a:r>
              <a:rPr lang="de-DE" sz="1800" kern="0" dirty="0"/>
              <a:t>Next steps:</a:t>
            </a:r>
          </a:p>
          <a:p>
            <a:pPr lvl="1">
              <a:defRPr/>
            </a:pPr>
            <a:r>
              <a:rPr lang="en-US" altLang="zh-CN" sz="1200" dirty="0"/>
              <a:t>Plan to conclude this study and submit WID in the next meeting.</a:t>
            </a:r>
            <a:endParaRPr lang="en-US" sz="1200" kern="0" dirty="0"/>
          </a:p>
        </p:txBody>
      </p:sp>
      <p:graphicFrame>
        <p:nvGraphicFramePr>
          <p:cNvPr id="5" name="Table 4">
            <a:extLst>
              <a:ext uri="{FF2B5EF4-FFF2-40B4-BE49-F238E27FC236}">
                <a16:creationId xmlns:a16="http://schemas.microsoft.com/office/drawing/2014/main" id="{7A68B1DF-7499-467E-9AB1-C9EAA9992FED}"/>
              </a:ext>
            </a:extLst>
          </p:cNvPr>
          <p:cNvGraphicFramePr>
            <a:graphicFrameLocks noGrp="1"/>
          </p:cNvGraphicFramePr>
          <p:nvPr>
            <p:extLst>
              <p:ext uri="{D42A27DB-BD31-4B8C-83A1-F6EECF244321}">
                <p14:modId xmlns:p14="http://schemas.microsoft.com/office/powerpoint/2010/main" val="2782866966"/>
              </p:ext>
            </p:extLst>
          </p:nvPr>
        </p:nvGraphicFramePr>
        <p:xfrm>
          <a:off x="420612" y="1431600"/>
          <a:ext cx="10907183" cy="620494"/>
        </p:xfrm>
        <a:graphic>
          <a:graphicData uri="http://schemas.openxmlformats.org/drawingml/2006/table">
            <a:tbl>
              <a:tblPr firstRow="1" firstCol="1" bandRow="1">
                <a:tableStyleId>{F5AB1C69-6EDB-4FF4-983F-18BD219EF322}</a:tableStyleId>
              </a:tblPr>
              <a:tblGrid>
                <a:gridCol w="650979">
                  <a:extLst>
                    <a:ext uri="{9D8B030D-6E8A-4147-A177-3AD203B41FA5}">
                      <a16:colId xmlns:a16="http://schemas.microsoft.com/office/drawing/2014/main" val="20000"/>
                    </a:ext>
                  </a:extLst>
                </a:gridCol>
                <a:gridCol w="3769829">
                  <a:extLst>
                    <a:ext uri="{9D8B030D-6E8A-4147-A177-3AD203B41FA5}">
                      <a16:colId xmlns:a16="http://schemas.microsoft.com/office/drawing/2014/main" val="20001"/>
                    </a:ext>
                  </a:extLst>
                </a:gridCol>
                <a:gridCol w="987879">
                  <a:extLst>
                    <a:ext uri="{9D8B030D-6E8A-4147-A177-3AD203B41FA5}">
                      <a16:colId xmlns:a16="http://schemas.microsoft.com/office/drawing/2014/main" val="20002"/>
                    </a:ext>
                  </a:extLst>
                </a:gridCol>
                <a:gridCol w="1608364">
                  <a:extLst>
                    <a:ext uri="{9D8B030D-6E8A-4147-A177-3AD203B41FA5}">
                      <a16:colId xmlns:a16="http://schemas.microsoft.com/office/drawing/2014/main" val="20003"/>
                    </a:ext>
                  </a:extLst>
                </a:gridCol>
                <a:gridCol w="644979">
                  <a:extLst>
                    <a:ext uri="{9D8B030D-6E8A-4147-A177-3AD203B41FA5}">
                      <a16:colId xmlns:a16="http://schemas.microsoft.com/office/drawing/2014/main" val="20004"/>
                    </a:ext>
                  </a:extLst>
                </a:gridCol>
                <a:gridCol w="718457">
                  <a:extLst>
                    <a:ext uri="{9D8B030D-6E8A-4147-A177-3AD203B41FA5}">
                      <a16:colId xmlns:a16="http://schemas.microsoft.com/office/drawing/2014/main" val="20005"/>
                    </a:ext>
                  </a:extLst>
                </a:gridCol>
                <a:gridCol w="742950">
                  <a:extLst>
                    <a:ext uri="{9D8B030D-6E8A-4147-A177-3AD203B41FA5}">
                      <a16:colId xmlns:a16="http://schemas.microsoft.com/office/drawing/2014/main" val="20006"/>
                    </a:ext>
                  </a:extLst>
                </a:gridCol>
                <a:gridCol w="1783746">
                  <a:extLst>
                    <a:ext uri="{9D8B030D-6E8A-4147-A177-3AD203B41FA5}">
                      <a16:colId xmlns:a16="http://schemas.microsoft.com/office/drawing/2014/main" val="20007"/>
                    </a:ext>
                  </a:extLst>
                </a:gridCol>
              </a:tblGrid>
              <a:tr h="277594">
                <a:tc>
                  <a:txBody>
                    <a:bodyPr/>
                    <a:lstStyle/>
                    <a:p>
                      <a:pPr algn="ctr">
                        <a:lnSpc>
                          <a:spcPct val="107000"/>
                        </a:lnSpc>
                        <a:spcAft>
                          <a:spcPts val="800"/>
                        </a:spcAft>
                      </a:pPr>
                      <a:r>
                        <a:rPr lang="en-GB" sz="1400" dirty="0"/>
                        <a:t>UID</a:t>
                      </a:r>
                    </a:p>
                  </a:txBody>
                  <a:tcPr marL="48004" marR="48004" marT="0" marB="0" anchor="ctr"/>
                </a:tc>
                <a:tc>
                  <a:txBody>
                    <a:bodyPr/>
                    <a:lstStyle/>
                    <a:p>
                      <a:pPr algn="ctr">
                        <a:lnSpc>
                          <a:spcPct val="107000"/>
                        </a:lnSpc>
                        <a:spcAft>
                          <a:spcPts val="800"/>
                        </a:spcAft>
                      </a:pPr>
                      <a:r>
                        <a:rPr lang="en-GB" sz="1400" dirty="0"/>
                        <a:t>Name</a:t>
                      </a:r>
                    </a:p>
                  </a:txBody>
                  <a:tcPr marL="48004" marR="48004" marT="0" marB="0" anchor="ctr"/>
                </a:tc>
                <a:tc>
                  <a:txBody>
                    <a:bodyPr/>
                    <a:lstStyle/>
                    <a:p>
                      <a:pPr algn="ctr">
                        <a:lnSpc>
                          <a:spcPct val="107000"/>
                        </a:lnSpc>
                        <a:spcAft>
                          <a:spcPts val="800"/>
                        </a:spcAft>
                      </a:pPr>
                      <a:r>
                        <a:rPr lang="en-GB" sz="1400" dirty="0"/>
                        <a:t>Acronym</a:t>
                      </a:r>
                    </a:p>
                  </a:txBody>
                  <a:tcPr marL="48004" marR="48004" marT="0" marB="0" anchor="ctr"/>
                </a:tc>
                <a:tc>
                  <a:txBody>
                    <a:bodyPr/>
                    <a:lstStyle/>
                    <a:p>
                      <a:pPr algn="ctr">
                        <a:lnSpc>
                          <a:spcPct val="107000"/>
                        </a:lnSpc>
                        <a:spcAft>
                          <a:spcPts val="800"/>
                        </a:spcAft>
                      </a:pPr>
                      <a:r>
                        <a:rPr lang="en-GB" sz="1400" dirty="0"/>
                        <a:t>Target </a:t>
                      </a:r>
                      <a:r>
                        <a:rPr lang="en-GB" sz="1000" dirty="0"/>
                        <a:t>(dd/mm/</a:t>
                      </a:r>
                      <a:r>
                        <a:rPr lang="en-GB" sz="1000" dirty="0" err="1"/>
                        <a:t>yyyy</a:t>
                      </a:r>
                      <a:r>
                        <a:rPr lang="en-GB" sz="1000" dirty="0"/>
                        <a:t>)</a:t>
                      </a:r>
                      <a:endParaRPr lang="en-GB" sz="1400" dirty="0"/>
                    </a:p>
                  </a:txBody>
                  <a:tcPr marL="48004" marR="48004" marT="0" marB="0" anchor="ctr"/>
                </a:tc>
                <a:tc>
                  <a:txBody>
                    <a:bodyPr/>
                    <a:lstStyle/>
                    <a:p>
                      <a:pPr algn="ctr">
                        <a:lnSpc>
                          <a:spcPct val="107000"/>
                        </a:lnSpc>
                        <a:spcAft>
                          <a:spcPts val="800"/>
                        </a:spcAft>
                      </a:pPr>
                      <a:r>
                        <a:rPr lang="en-GB" sz="1400" dirty="0"/>
                        <a:t>Old %</a:t>
                      </a:r>
                    </a:p>
                  </a:txBody>
                  <a:tcPr marL="48004" marR="48004" marT="0" marB="0" anchor="ctr"/>
                </a:tc>
                <a:tc>
                  <a:txBody>
                    <a:bodyPr/>
                    <a:lstStyle/>
                    <a:p>
                      <a:pPr algn="ctr">
                        <a:lnSpc>
                          <a:spcPct val="107000"/>
                        </a:lnSpc>
                        <a:spcAft>
                          <a:spcPts val="800"/>
                        </a:spcAft>
                      </a:pPr>
                      <a:r>
                        <a:rPr lang="en-GB" sz="1400" b="1" kern="1200" dirty="0">
                          <a:solidFill>
                            <a:schemeClr val="lt1"/>
                          </a:solidFill>
                          <a:latin typeface="+mn-lt"/>
                          <a:ea typeface="+mn-ea"/>
                          <a:cs typeface="+mn-cs"/>
                        </a:rPr>
                        <a:t>WID</a:t>
                      </a:r>
                      <a:endParaRPr lang="en-GB" sz="1400" dirty="0">
                        <a:solidFill>
                          <a:srgbClr val="FF0000"/>
                        </a:solidFill>
                      </a:endParaRPr>
                    </a:p>
                  </a:txBody>
                  <a:tcPr marL="48004" marR="48004" marT="0" marB="0" anchor="ctr"/>
                </a:tc>
                <a:tc>
                  <a:txBody>
                    <a:bodyPr/>
                    <a:lstStyle/>
                    <a:p>
                      <a:pPr algn="ctr">
                        <a:lnSpc>
                          <a:spcPct val="107000"/>
                        </a:lnSpc>
                        <a:spcAft>
                          <a:spcPts val="800"/>
                        </a:spcAft>
                      </a:pPr>
                      <a:r>
                        <a:rPr lang="en-GB" sz="1400" dirty="0">
                          <a:solidFill>
                            <a:srgbClr val="FF0000"/>
                          </a:solidFill>
                        </a:rPr>
                        <a:t>New %</a:t>
                      </a:r>
                      <a:endParaRPr lang="en-GB" sz="1400" b="1" kern="1200" dirty="0">
                        <a:solidFill>
                          <a:schemeClr val="lt1"/>
                        </a:solidFill>
                        <a:latin typeface="+mn-lt"/>
                        <a:ea typeface="+mn-ea"/>
                        <a:cs typeface="+mn-cs"/>
                      </a:endParaRPr>
                    </a:p>
                  </a:txBody>
                  <a:tcPr marL="48004" marR="48004" marT="0" marB="0" anchor="ctr"/>
                </a:tc>
                <a:tc>
                  <a:txBody>
                    <a:bodyPr/>
                    <a:lstStyle/>
                    <a:p>
                      <a:pPr algn="ctr">
                        <a:lnSpc>
                          <a:spcPct val="107000"/>
                        </a:lnSpc>
                        <a:spcAft>
                          <a:spcPts val="800"/>
                        </a:spcAft>
                      </a:pPr>
                      <a:r>
                        <a:rPr lang="en-GB" sz="1400" dirty="0">
                          <a:solidFill>
                            <a:srgbClr val="FF0000"/>
                          </a:solidFill>
                        </a:rPr>
                        <a:t>Change or comment</a:t>
                      </a:r>
                    </a:p>
                  </a:txBody>
                  <a:tcPr marL="48004" marR="48004" marT="0" marB="0" anchor="ctr"/>
                </a:tc>
                <a:extLst>
                  <a:ext uri="{0D108BD9-81ED-4DB2-BD59-A6C34878D82A}">
                    <a16:rowId xmlns:a16="http://schemas.microsoft.com/office/drawing/2014/main" val="10000"/>
                  </a:ext>
                </a:extLst>
              </a:tr>
              <a:tr h="219143">
                <a:tc>
                  <a:txBody>
                    <a:bodyPr/>
                    <a:lstStyle/>
                    <a:p>
                      <a:pPr algn="r" fontAlgn="b"/>
                      <a:r>
                        <a:rPr lang="en-US" altLang="zh-CN" sz="1100" b="0" i="0" u="none" strike="noStrike">
                          <a:solidFill>
                            <a:srgbClr val="000000"/>
                          </a:solidFill>
                          <a:effectLst/>
                          <a:latin typeface="+mn-lt"/>
                          <a:ea typeface="等线" panose="02010600030101010101" pitchFamily="2" charset="-122"/>
                          <a:cs typeface="Arial" panose="020B0604020202020204" pitchFamily="34" charset="0"/>
                        </a:rPr>
                        <a:t>1020014</a:t>
                      </a:r>
                    </a:p>
                  </a:txBody>
                  <a:tcPr marL="7620" marR="7620" marT="7620" marB="0" anchor="b"/>
                </a:tc>
                <a:tc>
                  <a:txBody>
                    <a:bodyPr/>
                    <a:lstStyle/>
                    <a:p>
                      <a:pPr algn="l" fontAlgn="b"/>
                      <a:r>
                        <a:rPr lang="en-US" sz="1100" b="0" i="0" u="none" strike="noStrike" dirty="0">
                          <a:solidFill>
                            <a:srgbClr val="000000"/>
                          </a:solidFill>
                          <a:effectLst/>
                          <a:latin typeface="+mn-lt"/>
                          <a:ea typeface="等线" panose="02010600030101010101" pitchFamily="2" charset="-122"/>
                          <a:cs typeface="Arial" panose="020B0604020202020204" pitchFamily="34" charset="0"/>
                        </a:rPr>
                        <a:t>Study on management of IAB nodes </a:t>
                      </a:r>
                    </a:p>
                  </a:txBody>
                  <a:tcPr marL="7620" marR="7620" marT="7620" marB="0" anchor="b"/>
                </a:tc>
                <a:tc>
                  <a:txBody>
                    <a:bodyPr/>
                    <a:lstStyle/>
                    <a:p>
                      <a:pPr algn="l" fontAlgn="b"/>
                      <a:r>
                        <a:rPr lang="nn-NO" sz="1100" b="0" i="0" u="none" strike="noStrike" dirty="0">
                          <a:solidFill>
                            <a:srgbClr val="000000"/>
                          </a:solidFill>
                          <a:effectLst/>
                          <a:latin typeface="+mn-lt"/>
                          <a:ea typeface="等线" panose="02010600030101010101" pitchFamily="2" charset="-122"/>
                          <a:cs typeface="Arial" panose="020B0604020202020204" pitchFamily="34" charset="0"/>
                        </a:rPr>
                        <a:t>FS_NR_mobile_IAB_OAM</a:t>
                      </a:r>
                    </a:p>
                  </a:txBody>
                  <a:tcPr marL="7620" marR="7620" marT="7620" marB="0" anchor="b"/>
                </a:tc>
                <a:tc>
                  <a:txBody>
                    <a:bodyPr/>
                    <a:lstStyle/>
                    <a:p>
                      <a:pPr algn="l" fontAlgn="t"/>
                      <a:r>
                        <a:rPr lang="en-US" altLang="zh-CN" sz="1100" b="0" i="0" u="none" strike="noStrike" dirty="0">
                          <a:solidFill>
                            <a:srgbClr val="000000"/>
                          </a:solidFill>
                          <a:effectLst/>
                          <a:latin typeface="+mn-lt"/>
                          <a:ea typeface="等线" panose="02010600030101010101" pitchFamily="2" charset="-122"/>
                        </a:rPr>
                        <a:t>12/12/2024</a:t>
                      </a:r>
                    </a:p>
                  </a:txBody>
                  <a:tcPr marL="7620" marR="7620" marT="7620" marB="0"/>
                </a:tc>
                <a:tc>
                  <a:txBody>
                    <a:bodyPr/>
                    <a:lstStyle/>
                    <a:p>
                      <a:pPr algn="l" fontAlgn="t"/>
                      <a:r>
                        <a:rPr lang="en-US" altLang="zh-CN" sz="1100" b="0" i="0" u="none" strike="noStrike">
                          <a:solidFill>
                            <a:srgbClr val="000000"/>
                          </a:solidFill>
                          <a:effectLst/>
                          <a:latin typeface="+mn-lt"/>
                          <a:ea typeface="等线" panose="02010600030101010101" pitchFamily="2" charset="-122"/>
                        </a:rPr>
                        <a:t>40%</a:t>
                      </a:r>
                    </a:p>
                  </a:txBody>
                  <a:tcPr marL="7620" marR="7620" marT="7620" marB="0"/>
                </a:tc>
                <a:tc>
                  <a:txBody>
                    <a:bodyPr/>
                    <a:lstStyle/>
                    <a:p>
                      <a:pPr algn="l" fontAlgn="t"/>
                      <a:r>
                        <a:rPr lang="en-US" sz="1100" b="0" i="0" u="sng" strike="noStrike">
                          <a:solidFill>
                            <a:srgbClr val="0563C1"/>
                          </a:solidFill>
                          <a:effectLst/>
                          <a:latin typeface="+mn-lt"/>
                          <a:ea typeface="等线" panose="02010600030101010101" pitchFamily="2" charset="-122"/>
                          <a:hlinkClick r:id="rId3"/>
                        </a:rPr>
                        <a:t>SP-231729</a:t>
                      </a:r>
                      <a:endParaRPr lang="en-US" sz="1100" b="0" i="0" u="sng" strike="noStrike">
                        <a:solidFill>
                          <a:srgbClr val="0563C1"/>
                        </a:solidFill>
                        <a:effectLst/>
                        <a:latin typeface="+mn-lt"/>
                        <a:ea typeface="等线" panose="02010600030101010101" pitchFamily="2" charset="-122"/>
                      </a:endParaRPr>
                    </a:p>
                  </a:txBody>
                  <a:tcPr marL="7620" marR="7620" marT="7620" marB="0"/>
                </a:tc>
                <a:tc>
                  <a:txBody>
                    <a:bodyPr/>
                    <a:lstStyle/>
                    <a:p>
                      <a:pPr algn="r" fontAlgn="b"/>
                      <a:r>
                        <a:rPr lang="en-US" altLang="zh-CN" sz="1100" b="0" i="0" u="none" strike="noStrike" dirty="0">
                          <a:solidFill>
                            <a:srgbClr val="00B050"/>
                          </a:solidFill>
                          <a:effectLst/>
                          <a:latin typeface="+mn-lt"/>
                          <a:ea typeface="等线" panose="02010600030101010101" pitchFamily="2" charset="-122"/>
                          <a:cs typeface="Arial" panose="020B0604020202020204" pitchFamily="34" charset="0"/>
                        </a:rPr>
                        <a:t>90%</a:t>
                      </a:r>
                    </a:p>
                  </a:txBody>
                  <a:tcPr marL="7620" marR="7620" marT="7620" marB="0" anchor="b"/>
                </a:tc>
                <a:tc>
                  <a:txBody>
                    <a:bodyPr/>
                    <a:lstStyle/>
                    <a:p>
                      <a:pPr algn="l" fontAlgn="t"/>
                      <a:endParaRPr lang="en-US" sz="1100" b="0" i="0" u="none" strike="noStrike" kern="1200" dirty="0">
                        <a:solidFill>
                          <a:srgbClr val="0563C1"/>
                        </a:solidFill>
                        <a:effectLst/>
                        <a:highlight>
                          <a:srgbClr val="00FFFF"/>
                        </a:highlight>
                        <a:latin typeface="+mn-lt"/>
                        <a:ea typeface="等线" panose="02010600030101010101" pitchFamily="2" charset="-122"/>
                        <a:cs typeface="+mn-cs"/>
                      </a:endParaRPr>
                    </a:p>
                  </a:txBody>
                  <a:tcPr marL="4294" marR="4294" marT="4294" marB="0"/>
                </a:tc>
                <a:extLst>
                  <a:ext uri="{0D108BD9-81ED-4DB2-BD59-A6C34878D82A}">
                    <a16:rowId xmlns:a16="http://schemas.microsoft.com/office/drawing/2014/main" val="10001"/>
                  </a:ext>
                </a:extLst>
              </a:tr>
            </a:tbl>
          </a:graphicData>
        </a:graphic>
      </p:graphicFrame>
      <p:sp>
        <p:nvSpPr>
          <p:cNvPr id="7" name="矩形 5">
            <a:extLst>
              <a:ext uri="{FF2B5EF4-FFF2-40B4-BE49-F238E27FC236}">
                <a16:creationId xmlns:a16="http://schemas.microsoft.com/office/drawing/2014/main" id="{285CA2C5-F585-4F4C-9D38-F00AA2B2FE74}"/>
              </a:ext>
            </a:extLst>
          </p:cNvPr>
          <p:cNvSpPr/>
          <p:nvPr/>
        </p:nvSpPr>
        <p:spPr>
          <a:xfrm>
            <a:off x="8684704" y="0"/>
            <a:ext cx="2691763" cy="292388"/>
          </a:xfrm>
          <a:prstGeom prst="rect">
            <a:avLst/>
          </a:prstGeom>
        </p:spPr>
        <p:txBody>
          <a:bodyPr wrap="none">
            <a:spAutoFit/>
          </a:bodyPr>
          <a:lstStyle/>
          <a:p>
            <a:r>
              <a:rPr lang="en-US" altLang="zh-CN" dirty="0">
                <a:solidFill>
                  <a:schemeClr val="bg1"/>
                </a:solidFill>
                <a:highlight>
                  <a:srgbClr val="008080"/>
                </a:highlight>
              </a:rPr>
              <a:t>OAM Support to Network features</a:t>
            </a:r>
            <a:endParaRPr lang="zh-CN" altLang="en-US" dirty="0">
              <a:solidFill>
                <a:schemeClr val="bg1"/>
              </a:solidFill>
              <a:highlight>
                <a:srgbClr val="008080"/>
              </a:highlight>
            </a:endParaRPr>
          </a:p>
        </p:txBody>
      </p:sp>
    </p:spTree>
    <p:extLst>
      <p:ext uri="{BB962C8B-B14F-4D97-AF65-F5344CB8AC3E}">
        <p14:creationId xmlns:p14="http://schemas.microsoft.com/office/powerpoint/2010/main" val="2411111193"/>
      </p:ext>
    </p:extLst>
  </p:cSld>
  <p:clrMapOvr>
    <a:masterClrMapping/>
  </p:clrMapOvr>
  <p:transition spd="slow"/>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96221DFE-BF72-4AC7-BB51-3BFEB65732D9}"/>
              </a:ext>
            </a:extLst>
          </p:cNvPr>
          <p:cNvSpPr>
            <a:spLocks noGrp="1"/>
          </p:cNvSpPr>
          <p:nvPr>
            <p:ph type="title"/>
          </p:nvPr>
        </p:nvSpPr>
        <p:spPr/>
        <p:txBody>
          <a:bodyPr/>
          <a:lstStyle/>
          <a:p>
            <a:r>
              <a:rPr lang="en-GB" altLang="en-US" sz="3200" b="1" dirty="0"/>
              <a:t>17. </a:t>
            </a:r>
            <a:r>
              <a:rPr lang="en-GB" altLang="en-US" sz="3200" b="1" dirty="0" err="1"/>
              <a:t>RedcapM</a:t>
            </a:r>
            <a:r>
              <a:rPr lang="en-GB" altLang="en-US" sz="3200" b="1" dirty="0"/>
              <a:t>: </a:t>
            </a:r>
            <a:r>
              <a:rPr lang="en-US" altLang="en-US" sz="3200" b="1" dirty="0"/>
              <a:t>Study on management aspects of </a:t>
            </a:r>
            <a:r>
              <a:rPr lang="en-US" altLang="en-US" sz="3200" b="1" dirty="0" err="1"/>
              <a:t>RedCap</a:t>
            </a:r>
            <a:r>
              <a:rPr lang="en-US" altLang="en-US" sz="3200" b="1" dirty="0"/>
              <a:t> feature  </a:t>
            </a:r>
            <a:endParaRPr lang="en-GB" altLang="en-US" sz="3200" b="1" dirty="0"/>
          </a:p>
        </p:txBody>
      </p:sp>
      <p:sp>
        <p:nvSpPr>
          <p:cNvPr id="4" name="Content Placeholder 7">
            <a:extLst>
              <a:ext uri="{FF2B5EF4-FFF2-40B4-BE49-F238E27FC236}">
                <a16:creationId xmlns:a16="http://schemas.microsoft.com/office/drawing/2014/main" id="{8A759812-87D4-4AB6-81FE-DCDAFD93C018}"/>
              </a:ext>
            </a:extLst>
          </p:cNvPr>
          <p:cNvSpPr txBox="1">
            <a:spLocks/>
          </p:cNvSpPr>
          <p:nvPr/>
        </p:nvSpPr>
        <p:spPr>
          <a:xfrm>
            <a:off x="420612" y="2080800"/>
            <a:ext cx="10953749" cy="4060800"/>
          </a:xfrm>
          <a:prstGeom prst="rect">
            <a:avLst/>
          </a:prstGeom>
          <a:solidFill>
            <a:schemeClr val="bg1"/>
          </a:solidFill>
        </p:spPr>
        <p:txBody>
          <a:bodyPr/>
          <a:lstStyle>
            <a:lvl1pPr marL="341313" indent="-341313" algn="l" rtl="0" eaLnBrk="0" fontAlgn="base" hangingPunct="0">
              <a:spcBef>
                <a:spcPct val="20000"/>
              </a:spcBef>
              <a:spcAft>
                <a:spcPct val="0"/>
              </a:spcAft>
              <a:buBlip>
                <a:blip r:embed="rId2"/>
              </a:buBlip>
              <a:defRPr sz="2800">
                <a:solidFill>
                  <a:schemeClr val="tx1"/>
                </a:solidFill>
                <a:latin typeface="+mn-lt"/>
                <a:ea typeface="MS PGothic" panose="020B0600070205080204" pitchFamily="34" charset="-128"/>
                <a:cs typeface="ＭＳ Ｐゴシック" charset="0"/>
              </a:defRPr>
            </a:lvl1pPr>
            <a:lvl2pPr marL="741363" indent="-284163"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ea typeface="MS PGothic" panose="020B0600070205080204" pitchFamily="34" charset="-128"/>
              </a:defRPr>
            </a:lvl2pPr>
            <a:lvl3pPr marL="11414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5986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4pPr>
            <a:lvl5pPr marL="2055813" indent="-227013" algn="l" rtl="0" eaLnBrk="0" fontAlgn="base" hangingPunct="0">
              <a:spcBef>
                <a:spcPct val="20000"/>
              </a:spcBef>
              <a:spcAft>
                <a:spcPct val="0"/>
              </a:spcAft>
              <a:buFont typeface="Arial" panose="020B0604020202020204" pitchFamily="34" charset="0"/>
              <a:buChar char="»"/>
              <a:defRPr sz="1600">
                <a:solidFill>
                  <a:schemeClr val="tx1"/>
                </a:solidFill>
                <a:latin typeface="+mn-lt"/>
                <a:ea typeface="MS PGothic" panose="020B0600070205080204" pitchFamily="34" charset="-128"/>
              </a:defRPr>
            </a:lvl5pPr>
            <a:lvl6pPr marL="2514314" indent="-228574" algn="l" rtl="0" eaLnBrk="0" fontAlgn="base" hangingPunct="0">
              <a:spcBef>
                <a:spcPct val="20000"/>
              </a:spcBef>
              <a:spcAft>
                <a:spcPct val="0"/>
              </a:spcAft>
              <a:buFont typeface="Arial" charset="0"/>
              <a:buChar char="»"/>
              <a:defRPr sz="1600">
                <a:solidFill>
                  <a:schemeClr val="tx1"/>
                </a:solidFill>
                <a:latin typeface="+mn-lt"/>
              </a:defRPr>
            </a:lvl6pPr>
            <a:lvl7pPr marL="2971462" indent="-228574" algn="l" rtl="0" eaLnBrk="0" fontAlgn="base" hangingPunct="0">
              <a:spcBef>
                <a:spcPct val="20000"/>
              </a:spcBef>
              <a:spcAft>
                <a:spcPct val="0"/>
              </a:spcAft>
              <a:buFont typeface="Arial" charset="0"/>
              <a:buChar char="»"/>
              <a:defRPr sz="1600">
                <a:solidFill>
                  <a:schemeClr val="tx1"/>
                </a:solidFill>
                <a:latin typeface="+mn-lt"/>
              </a:defRPr>
            </a:lvl7pPr>
            <a:lvl8pPr marL="3428610" indent="-228574" algn="l" rtl="0" eaLnBrk="0" fontAlgn="base" hangingPunct="0">
              <a:spcBef>
                <a:spcPct val="20000"/>
              </a:spcBef>
              <a:spcAft>
                <a:spcPct val="0"/>
              </a:spcAft>
              <a:buFont typeface="Arial" charset="0"/>
              <a:buChar char="»"/>
              <a:defRPr sz="1600">
                <a:solidFill>
                  <a:schemeClr val="tx1"/>
                </a:solidFill>
                <a:latin typeface="+mn-lt"/>
              </a:defRPr>
            </a:lvl8pPr>
            <a:lvl9pPr marL="3885758" indent="-228574" algn="l" rtl="0" eaLnBrk="0" fontAlgn="base" hangingPunct="0">
              <a:spcBef>
                <a:spcPct val="20000"/>
              </a:spcBef>
              <a:spcAft>
                <a:spcPct val="0"/>
              </a:spcAft>
              <a:buFont typeface="Arial" charset="0"/>
              <a:buChar char="»"/>
              <a:defRPr sz="1600">
                <a:solidFill>
                  <a:schemeClr val="tx1"/>
                </a:solidFill>
                <a:latin typeface="+mn-lt"/>
              </a:defRPr>
            </a:lvl9pPr>
          </a:lstStyle>
          <a:p>
            <a:pPr>
              <a:spcBef>
                <a:spcPts val="0"/>
              </a:spcBef>
              <a:spcAft>
                <a:spcPts val="0"/>
              </a:spcAft>
              <a:defRPr/>
            </a:pPr>
            <a:r>
              <a:rPr lang="de-DE" altLang="de-DE" sz="1800" kern="0" dirty="0"/>
              <a:t>Progress since SA#104:</a:t>
            </a:r>
          </a:p>
          <a:p>
            <a:pPr marL="457200" lvl="1" indent="0">
              <a:spcBef>
                <a:spcPts val="0"/>
              </a:spcBef>
              <a:spcAft>
                <a:spcPts val="0"/>
              </a:spcAft>
              <a:buNone/>
              <a:defRPr/>
            </a:pPr>
            <a:r>
              <a:rPr lang="de-DE" altLang="de-DE" sz="1200" kern="0" dirty="0"/>
              <a:t>The following topics are discussed and approved:</a:t>
            </a:r>
            <a:endParaRPr lang="en-US" altLang="zh-CN" sz="1200" kern="0" dirty="0"/>
          </a:p>
          <a:p>
            <a:pPr lvl="1">
              <a:spcBef>
                <a:spcPts val="0"/>
              </a:spcBef>
              <a:spcAft>
                <a:spcPts val="0"/>
              </a:spcAft>
              <a:defRPr/>
            </a:pPr>
            <a:r>
              <a:rPr lang="en-US" altLang="zh-CN" sz="1200" kern="0" dirty="0"/>
              <a:t>Update,</a:t>
            </a:r>
            <a:r>
              <a:rPr lang="zh-CN" altLang="en-US" sz="1200" kern="0" dirty="0"/>
              <a:t> </a:t>
            </a:r>
            <a:r>
              <a:rPr lang="en-US" altLang="zh-CN" sz="1200" kern="0" dirty="0"/>
              <a:t>evaluation, conclusion and recommendation for use case#1 are approved</a:t>
            </a:r>
          </a:p>
          <a:p>
            <a:pPr lvl="1">
              <a:spcBef>
                <a:spcPts val="0"/>
              </a:spcBef>
              <a:spcAft>
                <a:spcPts val="0"/>
              </a:spcAft>
              <a:defRPr/>
            </a:pPr>
            <a:r>
              <a:rPr lang="en-US" altLang="zh-CN" sz="1200" kern="0" dirty="0"/>
              <a:t>solutions on resource load for </a:t>
            </a:r>
            <a:r>
              <a:rPr lang="en-US" altLang="zh-CN" sz="1200" kern="0" dirty="0" err="1"/>
              <a:t>RedCap</a:t>
            </a:r>
            <a:r>
              <a:rPr lang="en-US" altLang="zh-CN" sz="1200" kern="0" dirty="0"/>
              <a:t> are proposed and discussed.</a:t>
            </a:r>
          </a:p>
          <a:p>
            <a:pPr lvl="1">
              <a:spcBef>
                <a:spcPts val="0"/>
              </a:spcBef>
              <a:spcAft>
                <a:spcPts val="0"/>
              </a:spcAft>
              <a:defRPr/>
            </a:pPr>
            <a:r>
              <a:rPr lang="en-US" altLang="zh-CN" sz="1200" kern="0" dirty="0"/>
              <a:t>evaluation, conclusion and recommendation for use case#3 and use case#4 are proposed and approved.</a:t>
            </a:r>
          </a:p>
          <a:p>
            <a:pPr lvl="1">
              <a:spcBef>
                <a:spcPts val="0"/>
              </a:spcBef>
              <a:spcAft>
                <a:spcPts val="0"/>
              </a:spcAft>
              <a:defRPr/>
            </a:pPr>
            <a:r>
              <a:rPr lang="en-US" altLang="zh-CN" sz="1200" kern="0" dirty="0"/>
              <a:t>solutions for </a:t>
            </a:r>
            <a:r>
              <a:rPr lang="en-US" altLang="zh-CN" sz="1200" kern="0" dirty="0" err="1"/>
              <a:t>RedCap</a:t>
            </a:r>
            <a:r>
              <a:rPr lang="en-US" altLang="zh-CN" sz="1200" kern="0" dirty="0"/>
              <a:t> Information Exposure are proposed and approved.</a:t>
            </a:r>
          </a:p>
          <a:p>
            <a:pPr marL="457200" lvl="1" indent="0">
              <a:spcBef>
                <a:spcPts val="0"/>
              </a:spcBef>
              <a:spcAft>
                <a:spcPts val="0"/>
              </a:spcAft>
              <a:buNone/>
              <a:defRPr/>
            </a:pPr>
            <a:r>
              <a:rPr lang="de-DE" altLang="de-DE" sz="1200" kern="0" dirty="0"/>
              <a:t>The following topics need more discussion:</a:t>
            </a:r>
            <a:endParaRPr lang="en-US" altLang="zh-CN" sz="1200" kern="0" dirty="0"/>
          </a:p>
          <a:p>
            <a:pPr lvl="1">
              <a:spcBef>
                <a:spcPts val="0"/>
              </a:spcBef>
              <a:spcAft>
                <a:spcPts val="0"/>
              </a:spcAft>
              <a:defRPr/>
            </a:pPr>
            <a:r>
              <a:rPr lang="en-US" altLang="zh-CN" sz="1200" kern="0" dirty="0"/>
              <a:t>solutions for </a:t>
            </a:r>
            <a:r>
              <a:rPr lang="en-US" altLang="zh-CN" sz="1200" kern="0" dirty="0" err="1"/>
              <a:t>RedCap</a:t>
            </a:r>
            <a:r>
              <a:rPr lang="en-US" altLang="zh-CN" sz="1200" kern="0" dirty="0"/>
              <a:t> EE are proposed but not approved.</a:t>
            </a:r>
          </a:p>
          <a:p>
            <a:pPr lvl="1">
              <a:spcBef>
                <a:spcPts val="0"/>
              </a:spcBef>
              <a:spcAft>
                <a:spcPts val="0"/>
              </a:spcAft>
              <a:defRPr/>
            </a:pPr>
            <a:r>
              <a:rPr lang="en-US" altLang="zh-CN" sz="1200" kern="0" dirty="0"/>
              <a:t>solutions for Inactive </a:t>
            </a:r>
            <a:r>
              <a:rPr lang="en-US" altLang="zh-CN" sz="1200" kern="0" dirty="0" err="1"/>
              <a:t>RedCap</a:t>
            </a:r>
            <a:r>
              <a:rPr lang="en-US" altLang="zh-CN" sz="1200" kern="0" dirty="0"/>
              <a:t> UEs are proposed but not approved.</a:t>
            </a:r>
          </a:p>
          <a:p>
            <a:pPr lvl="1">
              <a:spcBef>
                <a:spcPts val="0"/>
              </a:spcBef>
              <a:spcAft>
                <a:spcPts val="0"/>
              </a:spcAft>
              <a:defRPr/>
            </a:pPr>
            <a:endParaRPr lang="en-US" altLang="zh-CN" sz="1200" kern="0" dirty="0"/>
          </a:p>
          <a:p>
            <a:pPr marL="341313" lvl="1" indent="-341313">
              <a:spcBef>
                <a:spcPts val="0"/>
              </a:spcBef>
              <a:spcAft>
                <a:spcPts val="0"/>
              </a:spcAft>
              <a:buBlip>
                <a:blip r:embed="rId2"/>
              </a:buBlip>
              <a:defRPr/>
            </a:pPr>
            <a:r>
              <a:rPr lang="en-US" sz="1800" kern="0" dirty="0"/>
              <a:t>Impacts and dependencies on other WGs:</a:t>
            </a:r>
            <a:endParaRPr lang="de-DE" sz="1800" kern="0" dirty="0"/>
          </a:p>
          <a:p>
            <a:pPr lvl="1">
              <a:spcBef>
                <a:spcPts val="0"/>
              </a:spcBef>
              <a:spcAft>
                <a:spcPts val="0"/>
              </a:spcAft>
              <a:defRPr/>
            </a:pPr>
            <a:r>
              <a:rPr lang="en-US" sz="1200" kern="0" dirty="0"/>
              <a:t>RAN1 on </a:t>
            </a:r>
            <a:r>
              <a:rPr lang="en-US" sz="1200" kern="0" dirty="0" err="1"/>
              <a:t>RedCap</a:t>
            </a:r>
            <a:r>
              <a:rPr lang="en-US" sz="1200" kern="0" dirty="0"/>
              <a:t> related requirements and Physical layer methods</a:t>
            </a:r>
          </a:p>
          <a:p>
            <a:pPr lvl="1">
              <a:spcBef>
                <a:spcPts val="0"/>
              </a:spcBef>
              <a:spcAft>
                <a:spcPts val="0"/>
              </a:spcAft>
              <a:defRPr/>
            </a:pPr>
            <a:r>
              <a:rPr lang="en-US" sz="1200" kern="0" dirty="0"/>
              <a:t>SA2 on 5GC </a:t>
            </a:r>
            <a:r>
              <a:rPr lang="en-US" sz="1200" kern="0" dirty="0" err="1"/>
              <a:t>RedCap</a:t>
            </a:r>
            <a:r>
              <a:rPr lang="en-US" sz="1200" kern="0" dirty="0"/>
              <a:t> related NF services and configurations.</a:t>
            </a:r>
            <a:endParaRPr lang="de-DE" sz="1200" kern="0" dirty="0"/>
          </a:p>
          <a:p>
            <a:pPr marL="457200" lvl="1" indent="0">
              <a:spcBef>
                <a:spcPts val="0"/>
              </a:spcBef>
              <a:spcAft>
                <a:spcPts val="0"/>
              </a:spcAft>
              <a:buNone/>
              <a:defRPr/>
            </a:pPr>
            <a:endParaRPr lang="de-DE" sz="1200" kern="0" dirty="0"/>
          </a:p>
          <a:p>
            <a:pPr>
              <a:spcBef>
                <a:spcPts val="0"/>
              </a:spcBef>
              <a:spcAft>
                <a:spcPts val="0"/>
              </a:spcAft>
              <a:defRPr/>
            </a:pPr>
            <a:r>
              <a:rPr lang="de-DE" sz="1800" kern="0" dirty="0"/>
              <a:t>Next steps:</a:t>
            </a:r>
          </a:p>
          <a:p>
            <a:pPr lvl="1">
              <a:defRPr/>
            </a:pPr>
            <a:r>
              <a:rPr lang="en-US" altLang="zh-CN" sz="1200" dirty="0"/>
              <a:t>Evaluation, conclusion and recommendation for the remaining use cases will be studied.</a:t>
            </a:r>
          </a:p>
          <a:p>
            <a:pPr lvl="1">
              <a:defRPr/>
            </a:pPr>
            <a:r>
              <a:rPr lang="en-US" altLang="zh-CN" sz="1200" dirty="0"/>
              <a:t>Potential solutions for the remaining use cases will be continue studied.</a:t>
            </a:r>
            <a:endParaRPr lang="en-US" sz="1200" kern="0" dirty="0"/>
          </a:p>
        </p:txBody>
      </p:sp>
      <p:graphicFrame>
        <p:nvGraphicFramePr>
          <p:cNvPr id="5" name="Table 4">
            <a:extLst>
              <a:ext uri="{FF2B5EF4-FFF2-40B4-BE49-F238E27FC236}">
                <a16:creationId xmlns:a16="http://schemas.microsoft.com/office/drawing/2014/main" id="{7A68B1DF-7499-467E-9AB1-C9EAA9992FED}"/>
              </a:ext>
            </a:extLst>
          </p:cNvPr>
          <p:cNvGraphicFramePr>
            <a:graphicFrameLocks noGrp="1"/>
          </p:cNvGraphicFramePr>
          <p:nvPr>
            <p:extLst>
              <p:ext uri="{D42A27DB-BD31-4B8C-83A1-F6EECF244321}">
                <p14:modId xmlns:p14="http://schemas.microsoft.com/office/powerpoint/2010/main" val="1939547094"/>
              </p:ext>
            </p:extLst>
          </p:nvPr>
        </p:nvGraphicFramePr>
        <p:xfrm>
          <a:off x="420612" y="1431600"/>
          <a:ext cx="10907183" cy="620494"/>
        </p:xfrm>
        <a:graphic>
          <a:graphicData uri="http://schemas.openxmlformats.org/drawingml/2006/table">
            <a:tbl>
              <a:tblPr firstRow="1" firstCol="1" bandRow="1">
                <a:tableStyleId>{F5AB1C69-6EDB-4FF4-983F-18BD219EF322}</a:tableStyleId>
              </a:tblPr>
              <a:tblGrid>
                <a:gridCol w="650979">
                  <a:extLst>
                    <a:ext uri="{9D8B030D-6E8A-4147-A177-3AD203B41FA5}">
                      <a16:colId xmlns:a16="http://schemas.microsoft.com/office/drawing/2014/main" val="20000"/>
                    </a:ext>
                  </a:extLst>
                </a:gridCol>
                <a:gridCol w="3769829">
                  <a:extLst>
                    <a:ext uri="{9D8B030D-6E8A-4147-A177-3AD203B41FA5}">
                      <a16:colId xmlns:a16="http://schemas.microsoft.com/office/drawing/2014/main" val="20001"/>
                    </a:ext>
                  </a:extLst>
                </a:gridCol>
                <a:gridCol w="987879">
                  <a:extLst>
                    <a:ext uri="{9D8B030D-6E8A-4147-A177-3AD203B41FA5}">
                      <a16:colId xmlns:a16="http://schemas.microsoft.com/office/drawing/2014/main" val="20002"/>
                    </a:ext>
                  </a:extLst>
                </a:gridCol>
                <a:gridCol w="1608364">
                  <a:extLst>
                    <a:ext uri="{9D8B030D-6E8A-4147-A177-3AD203B41FA5}">
                      <a16:colId xmlns:a16="http://schemas.microsoft.com/office/drawing/2014/main" val="20003"/>
                    </a:ext>
                  </a:extLst>
                </a:gridCol>
                <a:gridCol w="644979">
                  <a:extLst>
                    <a:ext uri="{9D8B030D-6E8A-4147-A177-3AD203B41FA5}">
                      <a16:colId xmlns:a16="http://schemas.microsoft.com/office/drawing/2014/main" val="20004"/>
                    </a:ext>
                  </a:extLst>
                </a:gridCol>
                <a:gridCol w="718457">
                  <a:extLst>
                    <a:ext uri="{9D8B030D-6E8A-4147-A177-3AD203B41FA5}">
                      <a16:colId xmlns:a16="http://schemas.microsoft.com/office/drawing/2014/main" val="20005"/>
                    </a:ext>
                  </a:extLst>
                </a:gridCol>
                <a:gridCol w="742950">
                  <a:extLst>
                    <a:ext uri="{9D8B030D-6E8A-4147-A177-3AD203B41FA5}">
                      <a16:colId xmlns:a16="http://schemas.microsoft.com/office/drawing/2014/main" val="20006"/>
                    </a:ext>
                  </a:extLst>
                </a:gridCol>
                <a:gridCol w="1783746">
                  <a:extLst>
                    <a:ext uri="{9D8B030D-6E8A-4147-A177-3AD203B41FA5}">
                      <a16:colId xmlns:a16="http://schemas.microsoft.com/office/drawing/2014/main" val="20007"/>
                    </a:ext>
                  </a:extLst>
                </a:gridCol>
              </a:tblGrid>
              <a:tr h="277594">
                <a:tc>
                  <a:txBody>
                    <a:bodyPr/>
                    <a:lstStyle/>
                    <a:p>
                      <a:pPr algn="ctr">
                        <a:lnSpc>
                          <a:spcPct val="107000"/>
                        </a:lnSpc>
                        <a:spcAft>
                          <a:spcPts val="800"/>
                        </a:spcAft>
                      </a:pPr>
                      <a:r>
                        <a:rPr lang="en-GB" sz="1400" dirty="0"/>
                        <a:t>UID</a:t>
                      </a:r>
                    </a:p>
                  </a:txBody>
                  <a:tcPr marL="48004" marR="48004" marT="0" marB="0" anchor="ctr"/>
                </a:tc>
                <a:tc>
                  <a:txBody>
                    <a:bodyPr/>
                    <a:lstStyle/>
                    <a:p>
                      <a:pPr algn="ctr">
                        <a:lnSpc>
                          <a:spcPct val="107000"/>
                        </a:lnSpc>
                        <a:spcAft>
                          <a:spcPts val="800"/>
                        </a:spcAft>
                      </a:pPr>
                      <a:r>
                        <a:rPr lang="en-GB" sz="1400" dirty="0"/>
                        <a:t>Name</a:t>
                      </a:r>
                    </a:p>
                  </a:txBody>
                  <a:tcPr marL="48004" marR="48004" marT="0" marB="0" anchor="ctr"/>
                </a:tc>
                <a:tc>
                  <a:txBody>
                    <a:bodyPr/>
                    <a:lstStyle/>
                    <a:p>
                      <a:pPr algn="ctr">
                        <a:lnSpc>
                          <a:spcPct val="107000"/>
                        </a:lnSpc>
                        <a:spcAft>
                          <a:spcPts val="800"/>
                        </a:spcAft>
                      </a:pPr>
                      <a:r>
                        <a:rPr lang="en-GB" sz="1400" dirty="0"/>
                        <a:t>Acronym</a:t>
                      </a:r>
                    </a:p>
                  </a:txBody>
                  <a:tcPr marL="48004" marR="48004" marT="0" marB="0" anchor="ctr"/>
                </a:tc>
                <a:tc>
                  <a:txBody>
                    <a:bodyPr/>
                    <a:lstStyle/>
                    <a:p>
                      <a:pPr algn="ctr">
                        <a:lnSpc>
                          <a:spcPct val="107000"/>
                        </a:lnSpc>
                        <a:spcAft>
                          <a:spcPts val="800"/>
                        </a:spcAft>
                      </a:pPr>
                      <a:r>
                        <a:rPr lang="en-GB" sz="1400" dirty="0"/>
                        <a:t>Target </a:t>
                      </a:r>
                      <a:r>
                        <a:rPr lang="en-GB" sz="1000" dirty="0"/>
                        <a:t>(dd/mm/</a:t>
                      </a:r>
                      <a:r>
                        <a:rPr lang="en-GB" sz="1000" dirty="0" err="1"/>
                        <a:t>yyyy</a:t>
                      </a:r>
                      <a:r>
                        <a:rPr lang="en-GB" sz="1000" dirty="0"/>
                        <a:t>)</a:t>
                      </a:r>
                      <a:endParaRPr lang="en-GB" sz="1400" dirty="0"/>
                    </a:p>
                  </a:txBody>
                  <a:tcPr marL="48004" marR="48004" marT="0" marB="0" anchor="ctr"/>
                </a:tc>
                <a:tc>
                  <a:txBody>
                    <a:bodyPr/>
                    <a:lstStyle/>
                    <a:p>
                      <a:pPr algn="ctr">
                        <a:lnSpc>
                          <a:spcPct val="107000"/>
                        </a:lnSpc>
                        <a:spcAft>
                          <a:spcPts val="800"/>
                        </a:spcAft>
                      </a:pPr>
                      <a:r>
                        <a:rPr lang="en-GB" sz="1400" dirty="0"/>
                        <a:t>Old %</a:t>
                      </a:r>
                    </a:p>
                  </a:txBody>
                  <a:tcPr marL="48004" marR="48004" marT="0" marB="0" anchor="ctr"/>
                </a:tc>
                <a:tc>
                  <a:txBody>
                    <a:bodyPr/>
                    <a:lstStyle/>
                    <a:p>
                      <a:pPr algn="ctr">
                        <a:lnSpc>
                          <a:spcPct val="107000"/>
                        </a:lnSpc>
                        <a:spcAft>
                          <a:spcPts val="800"/>
                        </a:spcAft>
                      </a:pPr>
                      <a:r>
                        <a:rPr lang="en-GB" sz="1400" b="1" kern="1200" dirty="0">
                          <a:solidFill>
                            <a:schemeClr val="lt1"/>
                          </a:solidFill>
                          <a:latin typeface="+mn-lt"/>
                          <a:ea typeface="+mn-ea"/>
                          <a:cs typeface="+mn-cs"/>
                        </a:rPr>
                        <a:t>WID</a:t>
                      </a:r>
                      <a:endParaRPr lang="en-GB" sz="1400" dirty="0">
                        <a:solidFill>
                          <a:srgbClr val="FF0000"/>
                        </a:solidFill>
                      </a:endParaRPr>
                    </a:p>
                  </a:txBody>
                  <a:tcPr marL="48004" marR="48004" marT="0" marB="0" anchor="ctr"/>
                </a:tc>
                <a:tc>
                  <a:txBody>
                    <a:bodyPr/>
                    <a:lstStyle/>
                    <a:p>
                      <a:pPr algn="ctr">
                        <a:lnSpc>
                          <a:spcPct val="107000"/>
                        </a:lnSpc>
                        <a:spcAft>
                          <a:spcPts val="800"/>
                        </a:spcAft>
                      </a:pPr>
                      <a:r>
                        <a:rPr lang="en-GB" sz="1400" dirty="0">
                          <a:solidFill>
                            <a:srgbClr val="FF0000"/>
                          </a:solidFill>
                        </a:rPr>
                        <a:t>New %</a:t>
                      </a:r>
                      <a:endParaRPr lang="en-GB" sz="1400" b="1" kern="1200" dirty="0">
                        <a:solidFill>
                          <a:schemeClr val="lt1"/>
                        </a:solidFill>
                        <a:latin typeface="+mn-lt"/>
                        <a:ea typeface="+mn-ea"/>
                        <a:cs typeface="+mn-cs"/>
                      </a:endParaRPr>
                    </a:p>
                  </a:txBody>
                  <a:tcPr marL="48004" marR="48004" marT="0" marB="0" anchor="ctr"/>
                </a:tc>
                <a:tc>
                  <a:txBody>
                    <a:bodyPr/>
                    <a:lstStyle/>
                    <a:p>
                      <a:pPr algn="ctr">
                        <a:lnSpc>
                          <a:spcPct val="107000"/>
                        </a:lnSpc>
                        <a:spcAft>
                          <a:spcPts val="800"/>
                        </a:spcAft>
                      </a:pPr>
                      <a:r>
                        <a:rPr lang="en-GB" sz="1400" dirty="0">
                          <a:solidFill>
                            <a:srgbClr val="FF0000"/>
                          </a:solidFill>
                        </a:rPr>
                        <a:t>Change or comment</a:t>
                      </a:r>
                    </a:p>
                  </a:txBody>
                  <a:tcPr marL="48004" marR="48004" marT="0" marB="0" anchor="ctr"/>
                </a:tc>
                <a:extLst>
                  <a:ext uri="{0D108BD9-81ED-4DB2-BD59-A6C34878D82A}">
                    <a16:rowId xmlns:a16="http://schemas.microsoft.com/office/drawing/2014/main" val="10000"/>
                  </a:ext>
                </a:extLst>
              </a:tr>
              <a:tr h="219143">
                <a:tc>
                  <a:txBody>
                    <a:bodyPr/>
                    <a:lstStyle/>
                    <a:p>
                      <a:pPr algn="r" fontAlgn="b"/>
                      <a:r>
                        <a:rPr lang="en-US" altLang="zh-CN" sz="1100" b="0" i="0" u="none" strike="noStrike">
                          <a:solidFill>
                            <a:srgbClr val="000000"/>
                          </a:solidFill>
                          <a:effectLst/>
                          <a:latin typeface="+mn-lt"/>
                          <a:ea typeface="等线" panose="02010600030101010101" pitchFamily="2" charset="-122"/>
                          <a:cs typeface="Arial" panose="020B0604020202020204" pitchFamily="34" charset="0"/>
                        </a:rPr>
                        <a:t>1020017</a:t>
                      </a:r>
                    </a:p>
                  </a:txBody>
                  <a:tcPr marL="7620" marR="7620" marT="7620" marB="0" anchor="b"/>
                </a:tc>
                <a:tc>
                  <a:txBody>
                    <a:bodyPr/>
                    <a:lstStyle/>
                    <a:p>
                      <a:pPr algn="l" fontAlgn="b"/>
                      <a:r>
                        <a:rPr lang="en-US" sz="1100" b="0" i="0" u="none" strike="noStrike">
                          <a:solidFill>
                            <a:srgbClr val="000000"/>
                          </a:solidFill>
                          <a:effectLst/>
                          <a:latin typeface="+mn-lt"/>
                          <a:ea typeface="等线" panose="02010600030101010101" pitchFamily="2" charset="-122"/>
                          <a:cs typeface="Arial" panose="020B0604020202020204" pitchFamily="34" charset="0"/>
                        </a:rPr>
                        <a:t>Study on management aspects of RedCap feature </a:t>
                      </a:r>
                    </a:p>
                  </a:txBody>
                  <a:tcPr marL="7620" marR="7620" marT="7620" marB="0" anchor="b"/>
                </a:tc>
                <a:tc>
                  <a:txBody>
                    <a:bodyPr/>
                    <a:lstStyle/>
                    <a:p>
                      <a:pPr algn="l" fontAlgn="b"/>
                      <a:r>
                        <a:rPr lang="en-US" sz="1100" b="0" i="0" u="none" strike="noStrike">
                          <a:solidFill>
                            <a:srgbClr val="000000"/>
                          </a:solidFill>
                          <a:effectLst/>
                          <a:latin typeface="+mn-lt"/>
                          <a:ea typeface="等线" panose="02010600030101010101" pitchFamily="2" charset="-122"/>
                          <a:cs typeface="Arial" panose="020B0604020202020204" pitchFamily="34" charset="0"/>
                        </a:rPr>
                        <a:t>FS_NR_RedCap_OAM</a:t>
                      </a:r>
                    </a:p>
                  </a:txBody>
                  <a:tcPr marL="7620" marR="7620" marT="7620" marB="0" anchor="b"/>
                </a:tc>
                <a:tc>
                  <a:txBody>
                    <a:bodyPr/>
                    <a:lstStyle/>
                    <a:p>
                      <a:pPr algn="l" fontAlgn="t"/>
                      <a:r>
                        <a:rPr lang="en-US" altLang="zh-CN" sz="1100" b="0" i="0" u="none" strike="noStrike" dirty="0">
                          <a:solidFill>
                            <a:srgbClr val="0000FF"/>
                          </a:solidFill>
                          <a:effectLst/>
                          <a:latin typeface="+mn-lt"/>
                          <a:ea typeface="等线" panose="02010600030101010101" pitchFamily="2" charset="-122"/>
                        </a:rPr>
                        <a:t>12/12/2024</a:t>
                      </a:r>
                    </a:p>
                  </a:txBody>
                  <a:tcPr marL="7620" marR="7620" marT="7620" marB="0"/>
                </a:tc>
                <a:tc>
                  <a:txBody>
                    <a:bodyPr/>
                    <a:lstStyle/>
                    <a:p>
                      <a:pPr algn="l" fontAlgn="t"/>
                      <a:r>
                        <a:rPr lang="en-US" altLang="zh-CN" sz="1100" b="0" i="0" u="none" strike="noStrike">
                          <a:solidFill>
                            <a:srgbClr val="000000"/>
                          </a:solidFill>
                          <a:effectLst/>
                          <a:latin typeface="+mn-lt"/>
                          <a:ea typeface="等线" panose="02010600030101010101" pitchFamily="2" charset="-122"/>
                        </a:rPr>
                        <a:t>50%</a:t>
                      </a:r>
                    </a:p>
                  </a:txBody>
                  <a:tcPr marL="7620" marR="7620" marT="7620" marB="0"/>
                </a:tc>
                <a:tc>
                  <a:txBody>
                    <a:bodyPr/>
                    <a:lstStyle/>
                    <a:p>
                      <a:pPr algn="l" fontAlgn="t"/>
                      <a:r>
                        <a:rPr lang="en-US" sz="1100" b="0" i="0" u="sng" strike="noStrike">
                          <a:solidFill>
                            <a:srgbClr val="0563C1"/>
                          </a:solidFill>
                          <a:effectLst/>
                          <a:latin typeface="+mn-lt"/>
                          <a:ea typeface="等线" panose="02010600030101010101" pitchFamily="2" charset="-122"/>
                          <a:hlinkClick r:id="rId3"/>
                        </a:rPr>
                        <a:t>SP-231734</a:t>
                      </a:r>
                      <a:endParaRPr lang="en-US" sz="1100" b="0" i="0" u="sng" strike="noStrike">
                        <a:solidFill>
                          <a:srgbClr val="0563C1"/>
                        </a:solidFill>
                        <a:effectLst/>
                        <a:latin typeface="+mn-lt"/>
                        <a:ea typeface="等线" panose="02010600030101010101" pitchFamily="2" charset="-122"/>
                      </a:endParaRPr>
                    </a:p>
                  </a:txBody>
                  <a:tcPr marL="7620" marR="7620" marT="7620" marB="0"/>
                </a:tc>
                <a:tc>
                  <a:txBody>
                    <a:bodyPr/>
                    <a:lstStyle/>
                    <a:p>
                      <a:pPr algn="r" fontAlgn="b"/>
                      <a:r>
                        <a:rPr lang="en-US" altLang="zh-CN" sz="1100" b="0" i="0" u="none" strike="noStrike" dirty="0">
                          <a:solidFill>
                            <a:srgbClr val="00B050"/>
                          </a:solidFill>
                          <a:effectLst/>
                          <a:latin typeface="+mn-lt"/>
                          <a:ea typeface="等线" panose="02010600030101010101" pitchFamily="2" charset="-122"/>
                          <a:cs typeface="Arial" panose="020B0604020202020204" pitchFamily="34" charset="0"/>
                        </a:rPr>
                        <a:t>75%</a:t>
                      </a:r>
                    </a:p>
                  </a:txBody>
                  <a:tcPr marL="7620" marR="7620" marT="7620" marB="0" anchor="b"/>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altLang="zh-CN" sz="1100" b="0" i="0" u="none" strike="noStrike" kern="1200" dirty="0">
                          <a:solidFill>
                            <a:schemeClr val="tx1"/>
                          </a:solidFill>
                          <a:effectLst/>
                          <a:highlight>
                            <a:srgbClr val="00FFFF"/>
                          </a:highlight>
                          <a:latin typeface="+mn-lt"/>
                          <a:ea typeface="等线" panose="02010600030101010101" pitchFamily="2" charset="-122"/>
                          <a:cs typeface="+mn-cs"/>
                        </a:rPr>
                        <a:t>Target: 9/9/2024-&gt;12/12/2024</a:t>
                      </a:r>
                      <a:endParaRPr lang="en-US" sz="1100" b="0" i="0" u="none" strike="noStrike" kern="1200" dirty="0">
                        <a:solidFill>
                          <a:srgbClr val="0563C1"/>
                        </a:solidFill>
                        <a:effectLst/>
                        <a:latin typeface="+mn-lt"/>
                        <a:ea typeface="等线" panose="02010600030101010101" pitchFamily="2" charset="-122"/>
                        <a:cs typeface="+mn-cs"/>
                      </a:endParaRPr>
                    </a:p>
                  </a:txBody>
                  <a:tcPr marL="4294" marR="4294" marT="4294" marB="0"/>
                </a:tc>
                <a:extLst>
                  <a:ext uri="{0D108BD9-81ED-4DB2-BD59-A6C34878D82A}">
                    <a16:rowId xmlns:a16="http://schemas.microsoft.com/office/drawing/2014/main" val="10001"/>
                  </a:ext>
                </a:extLst>
              </a:tr>
            </a:tbl>
          </a:graphicData>
        </a:graphic>
      </p:graphicFrame>
      <p:sp>
        <p:nvSpPr>
          <p:cNvPr id="7" name="矩形 5">
            <a:extLst>
              <a:ext uri="{FF2B5EF4-FFF2-40B4-BE49-F238E27FC236}">
                <a16:creationId xmlns:a16="http://schemas.microsoft.com/office/drawing/2014/main" id="{05006B35-B96D-4603-8492-C8BFFDD1B7D9}"/>
              </a:ext>
            </a:extLst>
          </p:cNvPr>
          <p:cNvSpPr/>
          <p:nvPr/>
        </p:nvSpPr>
        <p:spPr>
          <a:xfrm>
            <a:off x="8684704" y="0"/>
            <a:ext cx="2691763" cy="292388"/>
          </a:xfrm>
          <a:prstGeom prst="rect">
            <a:avLst/>
          </a:prstGeom>
        </p:spPr>
        <p:txBody>
          <a:bodyPr wrap="none">
            <a:spAutoFit/>
          </a:bodyPr>
          <a:lstStyle/>
          <a:p>
            <a:r>
              <a:rPr lang="en-US" altLang="zh-CN" dirty="0">
                <a:solidFill>
                  <a:schemeClr val="bg1"/>
                </a:solidFill>
                <a:highlight>
                  <a:srgbClr val="008080"/>
                </a:highlight>
              </a:rPr>
              <a:t>OAM Support to Network features</a:t>
            </a:r>
            <a:endParaRPr lang="zh-CN" altLang="en-US" dirty="0">
              <a:solidFill>
                <a:schemeClr val="bg1"/>
              </a:solidFill>
              <a:highlight>
                <a:srgbClr val="008080"/>
              </a:highlight>
            </a:endParaRPr>
          </a:p>
        </p:txBody>
      </p:sp>
    </p:spTree>
    <p:extLst>
      <p:ext uri="{BB962C8B-B14F-4D97-AF65-F5344CB8AC3E}">
        <p14:creationId xmlns:p14="http://schemas.microsoft.com/office/powerpoint/2010/main" val="1170691092"/>
      </p:ext>
    </p:extLst>
  </p:cSld>
  <p:clrMapOvr>
    <a:masterClrMapping/>
  </p:clrMapOvr>
  <p:transition spd="slow"/>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96221DFE-BF72-4AC7-BB51-3BFEB65732D9}"/>
              </a:ext>
            </a:extLst>
          </p:cNvPr>
          <p:cNvSpPr>
            <a:spLocks noGrp="1"/>
          </p:cNvSpPr>
          <p:nvPr>
            <p:ph type="title"/>
          </p:nvPr>
        </p:nvSpPr>
        <p:spPr/>
        <p:txBody>
          <a:bodyPr/>
          <a:lstStyle/>
          <a:p>
            <a:r>
              <a:rPr lang="en-GB" altLang="en-US" sz="3200" b="1" dirty="0"/>
              <a:t>18. NWDAFM: </a:t>
            </a:r>
            <a:r>
              <a:rPr lang="en-US" altLang="en-US" sz="3200" b="1" dirty="0"/>
              <a:t>Study on Enhancement of Management Aspects related to NWDAF Phase 2  </a:t>
            </a:r>
            <a:endParaRPr lang="en-GB" altLang="en-US" sz="3200" b="1" dirty="0"/>
          </a:p>
        </p:txBody>
      </p:sp>
      <p:sp>
        <p:nvSpPr>
          <p:cNvPr id="4" name="Content Placeholder 7">
            <a:extLst>
              <a:ext uri="{FF2B5EF4-FFF2-40B4-BE49-F238E27FC236}">
                <a16:creationId xmlns:a16="http://schemas.microsoft.com/office/drawing/2014/main" id="{8A759812-87D4-4AB6-81FE-DCDAFD93C018}"/>
              </a:ext>
            </a:extLst>
          </p:cNvPr>
          <p:cNvSpPr txBox="1">
            <a:spLocks/>
          </p:cNvSpPr>
          <p:nvPr/>
        </p:nvSpPr>
        <p:spPr>
          <a:xfrm>
            <a:off x="420612" y="2080800"/>
            <a:ext cx="10953749" cy="4060800"/>
          </a:xfrm>
          <a:prstGeom prst="rect">
            <a:avLst/>
          </a:prstGeom>
          <a:solidFill>
            <a:schemeClr val="bg1"/>
          </a:solidFill>
        </p:spPr>
        <p:txBody>
          <a:bodyPr/>
          <a:lstStyle>
            <a:lvl1pPr marL="341313" indent="-341313" algn="l" rtl="0" eaLnBrk="0" fontAlgn="base" hangingPunct="0">
              <a:spcBef>
                <a:spcPct val="20000"/>
              </a:spcBef>
              <a:spcAft>
                <a:spcPct val="0"/>
              </a:spcAft>
              <a:buBlip>
                <a:blip r:embed="rId2"/>
              </a:buBlip>
              <a:defRPr sz="2800">
                <a:solidFill>
                  <a:schemeClr val="tx1"/>
                </a:solidFill>
                <a:latin typeface="+mn-lt"/>
                <a:ea typeface="MS PGothic" panose="020B0600070205080204" pitchFamily="34" charset="-128"/>
                <a:cs typeface="ＭＳ Ｐゴシック" charset="0"/>
              </a:defRPr>
            </a:lvl1pPr>
            <a:lvl2pPr marL="741363" indent="-284163"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ea typeface="MS PGothic" panose="020B0600070205080204" pitchFamily="34" charset="-128"/>
              </a:defRPr>
            </a:lvl2pPr>
            <a:lvl3pPr marL="11414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5986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4pPr>
            <a:lvl5pPr marL="2055813" indent="-227013" algn="l" rtl="0" eaLnBrk="0" fontAlgn="base" hangingPunct="0">
              <a:spcBef>
                <a:spcPct val="20000"/>
              </a:spcBef>
              <a:spcAft>
                <a:spcPct val="0"/>
              </a:spcAft>
              <a:buFont typeface="Arial" panose="020B0604020202020204" pitchFamily="34" charset="0"/>
              <a:buChar char="»"/>
              <a:defRPr sz="1600">
                <a:solidFill>
                  <a:schemeClr val="tx1"/>
                </a:solidFill>
                <a:latin typeface="+mn-lt"/>
                <a:ea typeface="MS PGothic" panose="020B0600070205080204" pitchFamily="34" charset="-128"/>
              </a:defRPr>
            </a:lvl5pPr>
            <a:lvl6pPr marL="2514314" indent="-228574" algn="l" rtl="0" eaLnBrk="0" fontAlgn="base" hangingPunct="0">
              <a:spcBef>
                <a:spcPct val="20000"/>
              </a:spcBef>
              <a:spcAft>
                <a:spcPct val="0"/>
              </a:spcAft>
              <a:buFont typeface="Arial" charset="0"/>
              <a:buChar char="»"/>
              <a:defRPr sz="1600">
                <a:solidFill>
                  <a:schemeClr val="tx1"/>
                </a:solidFill>
                <a:latin typeface="+mn-lt"/>
              </a:defRPr>
            </a:lvl6pPr>
            <a:lvl7pPr marL="2971462" indent="-228574" algn="l" rtl="0" eaLnBrk="0" fontAlgn="base" hangingPunct="0">
              <a:spcBef>
                <a:spcPct val="20000"/>
              </a:spcBef>
              <a:spcAft>
                <a:spcPct val="0"/>
              </a:spcAft>
              <a:buFont typeface="Arial" charset="0"/>
              <a:buChar char="»"/>
              <a:defRPr sz="1600">
                <a:solidFill>
                  <a:schemeClr val="tx1"/>
                </a:solidFill>
                <a:latin typeface="+mn-lt"/>
              </a:defRPr>
            </a:lvl7pPr>
            <a:lvl8pPr marL="3428610" indent="-228574" algn="l" rtl="0" eaLnBrk="0" fontAlgn="base" hangingPunct="0">
              <a:spcBef>
                <a:spcPct val="20000"/>
              </a:spcBef>
              <a:spcAft>
                <a:spcPct val="0"/>
              </a:spcAft>
              <a:buFont typeface="Arial" charset="0"/>
              <a:buChar char="»"/>
              <a:defRPr sz="1600">
                <a:solidFill>
                  <a:schemeClr val="tx1"/>
                </a:solidFill>
                <a:latin typeface="+mn-lt"/>
              </a:defRPr>
            </a:lvl8pPr>
            <a:lvl9pPr marL="3885758" indent="-228574" algn="l" rtl="0" eaLnBrk="0" fontAlgn="base" hangingPunct="0">
              <a:spcBef>
                <a:spcPct val="20000"/>
              </a:spcBef>
              <a:spcAft>
                <a:spcPct val="0"/>
              </a:spcAft>
              <a:buFont typeface="Arial" charset="0"/>
              <a:buChar char="»"/>
              <a:defRPr sz="1600">
                <a:solidFill>
                  <a:schemeClr val="tx1"/>
                </a:solidFill>
                <a:latin typeface="+mn-lt"/>
              </a:defRPr>
            </a:lvl9pPr>
          </a:lstStyle>
          <a:p>
            <a:pPr>
              <a:spcBef>
                <a:spcPts val="0"/>
              </a:spcBef>
              <a:spcAft>
                <a:spcPts val="0"/>
              </a:spcAft>
              <a:defRPr/>
            </a:pPr>
            <a:r>
              <a:rPr lang="de-DE" altLang="de-DE" sz="2000" kern="0" dirty="0"/>
              <a:t>Progress since SA#104:</a:t>
            </a:r>
          </a:p>
          <a:p>
            <a:pPr lvl="1">
              <a:spcBef>
                <a:spcPts val="0"/>
              </a:spcBef>
              <a:spcAft>
                <a:spcPts val="0"/>
              </a:spcAft>
              <a:defRPr/>
            </a:pPr>
            <a:r>
              <a:rPr lang="en-US" altLang="zh-CN" sz="1400" kern="0" dirty="0"/>
              <a:t>Adds a potential solution on measuring the amount of data collected by RE-NWDAF in roaming case.</a:t>
            </a:r>
          </a:p>
          <a:p>
            <a:pPr lvl="1">
              <a:spcBef>
                <a:spcPts val="0"/>
              </a:spcBef>
              <a:spcAft>
                <a:spcPts val="0"/>
              </a:spcAft>
              <a:defRPr/>
            </a:pPr>
            <a:r>
              <a:rPr lang="en-US" altLang="zh-CN" sz="1400" kern="0" dirty="0"/>
              <a:t>Adds a potential solution on measuring the number of failed roaming analytics service subscriptions happened in 2 specific cases.</a:t>
            </a:r>
          </a:p>
          <a:p>
            <a:pPr lvl="1">
              <a:spcBef>
                <a:spcPts val="0"/>
              </a:spcBef>
              <a:spcAft>
                <a:spcPts val="0"/>
              </a:spcAft>
              <a:defRPr/>
            </a:pPr>
            <a:r>
              <a:rPr lang="en-US" altLang="zh-CN" sz="1400" kern="0" dirty="0"/>
              <a:t>Adds a potential solution on measuring the amount of data </a:t>
            </a:r>
            <a:r>
              <a:rPr lang="en-US" altLang="zh-CN" sz="1400" kern="0" dirty="0" err="1"/>
              <a:t>colleted</a:t>
            </a:r>
            <a:r>
              <a:rPr lang="en-US" altLang="zh-CN" sz="1400" kern="0" dirty="0"/>
              <a:t> by NWDAF via DCCF.</a:t>
            </a:r>
          </a:p>
          <a:p>
            <a:pPr lvl="1">
              <a:spcBef>
                <a:spcPts val="0"/>
              </a:spcBef>
              <a:spcAft>
                <a:spcPts val="0"/>
              </a:spcAft>
              <a:defRPr/>
            </a:pPr>
            <a:r>
              <a:rPr lang="en-US" altLang="zh-CN" sz="1400" kern="0" dirty="0"/>
              <a:t>Adds conclusions for use case #1 (closed) and #2 (closed)</a:t>
            </a:r>
          </a:p>
          <a:p>
            <a:pPr lvl="1">
              <a:spcBef>
                <a:spcPts val="0"/>
              </a:spcBef>
              <a:spcAft>
                <a:spcPts val="0"/>
              </a:spcAft>
              <a:defRPr/>
            </a:pPr>
            <a:r>
              <a:rPr lang="en-US" altLang="zh-CN" sz="1400" kern="0" dirty="0"/>
              <a:t>Adds a conclusion for use case #3</a:t>
            </a:r>
          </a:p>
          <a:p>
            <a:pPr lvl="1">
              <a:spcBef>
                <a:spcPts val="0"/>
              </a:spcBef>
              <a:spcAft>
                <a:spcPts val="0"/>
              </a:spcAft>
              <a:defRPr/>
            </a:pPr>
            <a:r>
              <a:rPr lang="en-US" altLang="zh-CN" sz="1400" kern="0" dirty="0"/>
              <a:t>Adds conclusion of the TR and provides normative commendation</a:t>
            </a:r>
          </a:p>
          <a:p>
            <a:pPr lvl="1">
              <a:spcBef>
                <a:spcPts val="0"/>
              </a:spcBef>
              <a:spcAft>
                <a:spcPts val="0"/>
              </a:spcAft>
              <a:defRPr/>
            </a:pPr>
            <a:r>
              <a:rPr lang="en-US" altLang="zh-CN" sz="1400" kern="0" dirty="0"/>
              <a:t>update scope section and other editorial contents of TR 28877</a:t>
            </a:r>
          </a:p>
          <a:p>
            <a:pPr marL="341313" lvl="1" indent="-341313">
              <a:spcBef>
                <a:spcPts val="0"/>
              </a:spcBef>
              <a:spcAft>
                <a:spcPts val="0"/>
              </a:spcAft>
              <a:buBlip>
                <a:blip r:embed="rId2"/>
              </a:buBlip>
              <a:defRPr/>
            </a:pPr>
            <a:r>
              <a:rPr lang="en-US" sz="2000" kern="0" dirty="0"/>
              <a:t>Impacts and dependencies on other WGs:</a:t>
            </a:r>
            <a:endParaRPr lang="de-DE" sz="2000" kern="0" dirty="0"/>
          </a:p>
          <a:p>
            <a:pPr lvl="1">
              <a:spcBef>
                <a:spcPts val="0"/>
              </a:spcBef>
              <a:spcAft>
                <a:spcPts val="0"/>
              </a:spcAft>
              <a:defRPr/>
            </a:pPr>
            <a:endParaRPr lang="en-US" sz="1400" kern="0" dirty="0"/>
          </a:p>
          <a:p>
            <a:pPr lvl="1">
              <a:spcBef>
                <a:spcPts val="0"/>
              </a:spcBef>
              <a:spcAft>
                <a:spcPts val="0"/>
              </a:spcAft>
              <a:defRPr/>
            </a:pPr>
            <a:r>
              <a:rPr lang="en-US" sz="1400" kern="0" dirty="0"/>
              <a:t>Collaboration with SA2 on NWDAF.</a:t>
            </a:r>
            <a:endParaRPr lang="de-DE" sz="1400" kern="0" dirty="0"/>
          </a:p>
          <a:p>
            <a:pPr marL="457200" lvl="1" indent="0">
              <a:spcBef>
                <a:spcPts val="0"/>
              </a:spcBef>
              <a:spcAft>
                <a:spcPts val="0"/>
              </a:spcAft>
              <a:buNone/>
              <a:defRPr/>
            </a:pPr>
            <a:endParaRPr lang="de-DE" sz="1400" kern="0" dirty="0"/>
          </a:p>
          <a:p>
            <a:pPr>
              <a:spcBef>
                <a:spcPts val="0"/>
              </a:spcBef>
              <a:spcAft>
                <a:spcPts val="0"/>
              </a:spcAft>
              <a:defRPr/>
            </a:pPr>
            <a:r>
              <a:rPr lang="de-DE" sz="2000" kern="0" dirty="0"/>
              <a:t>Next steps:</a:t>
            </a:r>
          </a:p>
          <a:p>
            <a:pPr lvl="1">
              <a:defRPr/>
            </a:pPr>
            <a:r>
              <a:rPr lang="en-US" altLang="zh-CN" sz="1400" dirty="0">
                <a:highlight>
                  <a:srgbClr val="00FF00"/>
                </a:highlight>
              </a:rPr>
              <a:t>This study is completed.</a:t>
            </a:r>
            <a:endParaRPr lang="en-US" sz="1400" kern="0" dirty="0">
              <a:highlight>
                <a:srgbClr val="00FF00"/>
              </a:highlight>
            </a:endParaRPr>
          </a:p>
        </p:txBody>
      </p:sp>
      <p:graphicFrame>
        <p:nvGraphicFramePr>
          <p:cNvPr id="5" name="Table 4">
            <a:extLst>
              <a:ext uri="{FF2B5EF4-FFF2-40B4-BE49-F238E27FC236}">
                <a16:creationId xmlns:a16="http://schemas.microsoft.com/office/drawing/2014/main" id="{7A68B1DF-7499-467E-9AB1-C9EAA9992FED}"/>
              </a:ext>
            </a:extLst>
          </p:cNvPr>
          <p:cNvGraphicFramePr>
            <a:graphicFrameLocks noGrp="1"/>
          </p:cNvGraphicFramePr>
          <p:nvPr>
            <p:extLst>
              <p:ext uri="{D42A27DB-BD31-4B8C-83A1-F6EECF244321}">
                <p14:modId xmlns:p14="http://schemas.microsoft.com/office/powerpoint/2010/main" val="3715097835"/>
              </p:ext>
            </p:extLst>
          </p:nvPr>
        </p:nvGraphicFramePr>
        <p:xfrm>
          <a:off x="420612" y="1431600"/>
          <a:ext cx="10907183" cy="620494"/>
        </p:xfrm>
        <a:graphic>
          <a:graphicData uri="http://schemas.openxmlformats.org/drawingml/2006/table">
            <a:tbl>
              <a:tblPr firstRow="1" firstCol="1" bandRow="1">
                <a:tableStyleId>{F5AB1C69-6EDB-4FF4-983F-18BD219EF322}</a:tableStyleId>
              </a:tblPr>
              <a:tblGrid>
                <a:gridCol w="650979">
                  <a:extLst>
                    <a:ext uri="{9D8B030D-6E8A-4147-A177-3AD203B41FA5}">
                      <a16:colId xmlns:a16="http://schemas.microsoft.com/office/drawing/2014/main" val="20000"/>
                    </a:ext>
                  </a:extLst>
                </a:gridCol>
                <a:gridCol w="3769829">
                  <a:extLst>
                    <a:ext uri="{9D8B030D-6E8A-4147-A177-3AD203B41FA5}">
                      <a16:colId xmlns:a16="http://schemas.microsoft.com/office/drawing/2014/main" val="20001"/>
                    </a:ext>
                  </a:extLst>
                </a:gridCol>
                <a:gridCol w="987879">
                  <a:extLst>
                    <a:ext uri="{9D8B030D-6E8A-4147-A177-3AD203B41FA5}">
                      <a16:colId xmlns:a16="http://schemas.microsoft.com/office/drawing/2014/main" val="20002"/>
                    </a:ext>
                  </a:extLst>
                </a:gridCol>
                <a:gridCol w="1608364">
                  <a:extLst>
                    <a:ext uri="{9D8B030D-6E8A-4147-A177-3AD203B41FA5}">
                      <a16:colId xmlns:a16="http://schemas.microsoft.com/office/drawing/2014/main" val="20003"/>
                    </a:ext>
                  </a:extLst>
                </a:gridCol>
                <a:gridCol w="644979">
                  <a:extLst>
                    <a:ext uri="{9D8B030D-6E8A-4147-A177-3AD203B41FA5}">
                      <a16:colId xmlns:a16="http://schemas.microsoft.com/office/drawing/2014/main" val="20004"/>
                    </a:ext>
                  </a:extLst>
                </a:gridCol>
                <a:gridCol w="718457">
                  <a:extLst>
                    <a:ext uri="{9D8B030D-6E8A-4147-A177-3AD203B41FA5}">
                      <a16:colId xmlns:a16="http://schemas.microsoft.com/office/drawing/2014/main" val="20005"/>
                    </a:ext>
                  </a:extLst>
                </a:gridCol>
                <a:gridCol w="742950">
                  <a:extLst>
                    <a:ext uri="{9D8B030D-6E8A-4147-A177-3AD203B41FA5}">
                      <a16:colId xmlns:a16="http://schemas.microsoft.com/office/drawing/2014/main" val="20006"/>
                    </a:ext>
                  </a:extLst>
                </a:gridCol>
                <a:gridCol w="1783746">
                  <a:extLst>
                    <a:ext uri="{9D8B030D-6E8A-4147-A177-3AD203B41FA5}">
                      <a16:colId xmlns:a16="http://schemas.microsoft.com/office/drawing/2014/main" val="20007"/>
                    </a:ext>
                  </a:extLst>
                </a:gridCol>
              </a:tblGrid>
              <a:tr h="277594">
                <a:tc>
                  <a:txBody>
                    <a:bodyPr/>
                    <a:lstStyle/>
                    <a:p>
                      <a:pPr algn="ctr">
                        <a:lnSpc>
                          <a:spcPct val="107000"/>
                        </a:lnSpc>
                        <a:spcAft>
                          <a:spcPts val="800"/>
                        </a:spcAft>
                      </a:pPr>
                      <a:r>
                        <a:rPr lang="en-GB" sz="1400" dirty="0"/>
                        <a:t>UID</a:t>
                      </a:r>
                    </a:p>
                  </a:txBody>
                  <a:tcPr marL="48004" marR="48004" marT="0" marB="0" anchor="ctr"/>
                </a:tc>
                <a:tc>
                  <a:txBody>
                    <a:bodyPr/>
                    <a:lstStyle/>
                    <a:p>
                      <a:pPr algn="ctr">
                        <a:lnSpc>
                          <a:spcPct val="107000"/>
                        </a:lnSpc>
                        <a:spcAft>
                          <a:spcPts val="800"/>
                        </a:spcAft>
                      </a:pPr>
                      <a:r>
                        <a:rPr lang="en-GB" sz="1400" dirty="0"/>
                        <a:t>Name</a:t>
                      </a:r>
                    </a:p>
                  </a:txBody>
                  <a:tcPr marL="48004" marR="48004" marT="0" marB="0" anchor="ctr"/>
                </a:tc>
                <a:tc>
                  <a:txBody>
                    <a:bodyPr/>
                    <a:lstStyle/>
                    <a:p>
                      <a:pPr algn="ctr">
                        <a:lnSpc>
                          <a:spcPct val="107000"/>
                        </a:lnSpc>
                        <a:spcAft>
                          <a:spcPts val="800"/>
                        </a:spcAft>
                      </a:pPr>
                      <a:r>
                        <a:rPr lang="en-GB" sz="1400" dirty="0"/>
                        <a:t>Acronym</a:t>
                      </a:r>
                    </a:p>
                  </a:txBody>
                  <a:tcPr marL="48004" marR="48004" marT="0" marB="0" anchor="ctr"/>
                </a:tc>
                <a:tc>
                  <a:txBody>
                    <a:bodyPr/>
                    <a:lstStyle/>
                    <a:p>
                      <a:pPr algn="ctr">
                        <a:lnSpc>
                          <a:spcPct val="107000"/>
                        </a:lnSpc>
                        <a:spcAft>
                          <a:spcPts val="800"/>
                        </a:spcAft>
                      </a:pPr>
                      <a:r>
                        <a:rPr lang="en-GB" sz="1400" dirty="0"/>
                        <a:t>Target </a:t>
                      </a:r>
                      <a:r>
                        <a:rPr lang="en-GB" sz="1000" dirty="0"/>
                        <a:t>(dd/mm/</a:t>
                      </a:r>
                      <a:r>
                        <a:rPr lang="en-GB" sz="1000" dirty="0" err="1"/>
                        <a:t>yyyy</a:t>
                      </a:r>
                      <a:r>
                        <a:rPr lang="en-GB" sz="1000" dirty="0"/>
                        <a:t>)</a:t>
                      </a:r>
                      <a:endParaRPr lang="en-GB" sz="1400" dirty="0"/>
                    </a:p>
                  </a:txBody>
                  <a:tcPr marL="48004" marR="48004" marT="0" marB="0" anchor="ctr"/>
                </a:tc>
                <a:tc>
                  <a:txBody>
                    <a:bodyPr/>
                    <a:lstStyle/>
                    <a:p>
                      <a:pPr algn="ctr">
                        <a:lnSpc>
                          <a:spcPct val="107000"/>
                        </a:lnSpc>
                        <a:spcAft>
                          <a:spcPts val="800"/>
                        </a:spcAft>
                      </a:pPr>
                      <a:r>
                        <a:rPr lang="en-GB" sz="1400" dirty="0"/>
                        <a:t>Old %</a:t>
                      </a:r>
                    </a:p>
                  </a:txBody>
                  <a:tcPr marL="48004" marR="48004" marT="0" marB="0" anchor="ctr"/>
                </a:tc>
                <a:tc>
                  <a:txBody>
                    <a:bodyPr/>
                    <a:lstStyle/>
                    <a:p>
                      <a:pPr algn="ctr">
                        <a:lnSpc>
                          <a:spcPct val="107000"/>
                        </a:lnSpc>
                        <a:spcAft>
                          <a:spcPts val="800"/>
                        </a:spcAft>
                      </a:pPr>
                      <a:r>
                        <a:rPr lang="en-GB" sz="1400" b="1" kern="1200" dirty="0">
                          <a:solidFill>
                            <a:schemeClr val="lt1"/>
                          </a:solidFill>
                          <a:latin typeface="+mn-lt"/>
                          <a:ea typeface="+mn-ea"/>
                          <a:cs typeface="+mn-cs"/>
                        </a:rPr>
                        <a:t>WID</a:t>
                      </a:r>
                      <a:endParaRPr lang="en-GB" sz="1400" dirty="0">
                        <a:solidFill>
                          <a:srgbClr val="FF0000"/>
                        </a:solidFill>
                      </a:endParaRPr>
                    </a:p>
                  </a:txBody>
                  <a:tcPr marL="48004" marR="48004" marT="0" marB="0" anchor="ctr"/>
                </a:tc>
                <a:tc>
                  <a:txBody>
                    <a:bodyPr/>
                    <a:lstStyle/>
                    <a:p>
                      <a:pPr algn="ctr">
                        <a:lnSpc>
                          <a:spcPct val="107000"/>
                        </a:lnSpc>
                        <a:spcAft>
                          <a:spcPts val="800"/>
                        </a:spcAft>
                      </a:pPr>
                      <a:r>
                        <a:rPr lang="en-GB" sz="1400" dirty="0">
                          <a:solidFill>
                            <a:srgbClr val="FF0000"/>
                          </a:solidFill>
                        </a:rPr>
                        <a:t>New %</a:t>
                      </a:r>
                      <a:endParaRPr lang="en-GB" sz="1400" b="1" kern="1200" dirty="0">
                        <a:solidFill>
                          <a:schemeClr val="lt1"/>
                        </a:solidFill>
                        <a:latin typeface="+mn-lt"/>
                        <a:ea typeface="+mn-ea"/>
                        <a:cs typeface="+mn-cs"/>
                      </a:endParaRPr>
                    </a:p>
                  </a:txBody>
                  <a:tcPr marL="48004" marR="48004" marT="0" marB="0" anchor="ctr"/>
                </a:tc>
                <a:tc>
                  <a:txBody>
                    <a:bodyPr/>
                    <a:lstStyle/>
                    <a:p>
                      <a:pPr algn="ctr">
                        <a:lnSpc>
                          <a:spcPct val="107000"/>
                        </a:lnSpc>
                        <a:spcAft>
                          <a:spcPts val="800"/>
                        </a:spcAft>
                      </a:pPr>
                      <a:r>
                        <a:rPr lang="en-GB" sz="1400" dirty="0">
                          <a:solidFill>
                            <a:srgbClr val="FF0000"/>
                          </a:solidFill>
                        </a:rPr>
                        <a:t>Change or comment</a:t>
                      </a:r>
                    </a:p>
                  </a:txBody>
                  <a:tcPr marL="48004" marR="48004" marT="0" marB="0" anchor="ctr"/>
                </a:tc>
                <a:extLst>
                  <a:ext uri="{0D108BD9-81ED-4DB2-BD59-A6C34878D82A}">
                    <a16:rowId xmlns:a16="http://schemas.microsoft.com/office/drawing/2014/main" val="10000"/>
                  </a:ext>
                </a:extLst>
              </a:tr>
              <a:tr h="219143">
                <a:tc>
                  <a:txBody>
                    <a:bodyPr/>
                    <a:lstStyle/>
                    <a:p>
                      <a:pPr algn="r" fontAlgn="b"/>
                      <a:r>
                        <a:rPr lang="en-US" altLang="zh-CN" sz="1100" b="0" i="0" u="none" strike="noStrike">
                          <a:solidFill>
                            <a:srgbClr val="000000"/>
                          </a:solidFill>
                          <a:effectLst/>
                          <a:latin typeface="+mn-lt"/>
                          <a:ea typeface="等线" panose="02010600030101010101" pitchFamily="2" charset="-122"/>
                          <a:cs typeface="Arial" panose="020B0604020202020204" pitchFamily="34" charset="0"/>
                        </a:rPr>
                        <a:t>1020020</a:t>
                      </a:r>
                    </a:p>
                  </a:txBody>
                  <a:tcPr marL="7620" marR="7620" marT="7620" marB="0" anchor="b"/>
                </a:tc>
                <a:tc>
                  <a:txBody>
                    <a:bodyPr/>
                    <a:lstStyle/>
                    <a:p>
                      <a:pPr algn="l" fontAlgn="b"/>
                      <a:r>
                        <a:rPr lang="en-US" sz="1100" b="0" i="0" u="none" strike="noStrike">
                          <a:solidFill>
                            <a:srgbClr val="000000"/>
                          </a:solidFill>
                          <a:effectLst/>
                          <a:latin typeface="+mn-lt"/>
                          <a:ea typeface="等线" panose="02010600030101010101" pitchFamily="2" charset="-122"/>
                          <a:cs typeface="Arial" panose="020B0604020202020204" pitchFamily="34" charset="0"/>
                        </a:rPr>
                        <a:t>Study on Enhancement of Management Aspects related to NWDAF Phase 2 </a:t>
                      </a:r>
                    </a:p>
                  </a:txBody>
                  <a:tcPr marL="7620" marR="7620" marT="7620" marB="0" anchor="b"/>
                </a:tc>
                <a:tc>
                  <a:txBody>
                    <a:bodyPr/>
                    <a:lstStyle/>
                    <a:p>
                      <a:pPr algn="l" fontAlgn="b"/>
                      <a:r>
                        <a:rPr lang="en-US" sz="1100" b="0" i="0" u="none" strike="noStrike">
                          <a:solidFill>
                            <a:srgbClr val="000000"/>
                          </a:solidFill>
                          <a:effectLst/>
                          <a:latin typeface="+mn-lt"/>
                          <a:ea typeface="等线" panose="02010600030101010101" pitchFamily="2" charset="-122"/>
                          <a:cs typeface="Arial" panose="020B0604020202020204" pitchFamily="34" charset="0"/>
                        </a:rPr>
                        <a:t>FS_NWDAF_OAM_Ph2</a:t>
                      </a:r>
                    </a:p>
                  </a:txBody>
                  <a:tcPr marL="7620" marR="7620" marT="7620" marB="0" anchor="b"/>
                </a:tc>
                <a:tc>
                  <a:txBody>
                    <a:bodyPr/>
                    <a:lstStyle/>
                    <a:p>
                      <a:pPr algn="l" fontAlgn="t"/>
                      <a:r>
                        <a:rPr lang="en-US" altLang="zh-CN" sz="1100" b="0" i="0" u="none" strike="noStrike" dirty="0">
                          <a:solidFill>
                            <a:srgbClr val="000000"/>
                          </a:solidFill>
                          <a:effectLst/>
                          <a:latin typeface="+mn-lt"/>
                          <a:ea typeface="等线" panose="02010600030101010101" pitchFamily="2" charset="-122"/>
                        </a:rPr>
                        <a:t>09/09/2024</a:t>
                      </a:r>
                    </a:p>
                  </a:txBody>
                  <a:tcPr marL="7620" marR="7620" marT="7620" marB="0"/>
                </a:tc>
                <a:tc>
                  <a:txBody>
                    <a:bodyPr/>
                    <a:lstStyle/>
                    <a:p>
                      <a:pPr algn="l" fontAlgn="t"/>
                      <a:r>
                        <a:rPr lang="en-US" altLang="zh-CN" sz="1100" b="0" i="0" u="none" strike="noStrike">
                          <a:solidFill>
                            <a:srgbClr val="000000"/>
                          </a:solidFill>
                          <a:effectLst/>
                          <a:latin typeface="+mn-lt"/>
                          <a:ea typeface="等线" panose="02010600030101010101" pitchFamily="2" charset="-122"/>
                        </a:rPr>
                        <a:t>75%</a:t>
                      </a:r>
                    </a:p>
                  </a:txBody>
                  <a:tcPr marL="7620" marR="7620" marT="7620" marB="0"/>
                </a:tc>
                <a:tc>
                  <a:txBody>
                    <a:bodyPr/>
                    <a:lstStyle/>
                    <a:p>
                      <a:pPr algn="l" fontAlgn="t"/>
                      <a:r>
                        <a:rPr lang="en-US" sz="1100" b="0" i="0" u="sng" strike="noStrike">
                          <a:solidFill>
                            <a:srgbClr val="0563C1"/>
                          </a:solidFill>
                          <a:effectLst/>
                          <a:latin typeface="+mn-lt"/>
                          <a:ea typeface="等线" panose="02010600030101010101" pitchFamily="2" charset="-122"/>
                          <a:hlinkClick r:id="rId3"/>
                        </a:rPr>
                        <a:t>SP-231724</a:t>
                      </a:r>
                      <a:endParaRPr lang="en-US" sz="1100" b="0" i="0" u="sng" strike="noStrike">
                        <a:solidFill>
                          <a:srgbClr val="0563C1"/>
                        </a:solidFill>
                        <a:effectLst/>
                        <a:latin typeface="+mn-lt"/>
                        <a:ea typeface="等线" panose="02010600030101010101" pitchFamily="2" charset="-122"/>
                      </a:endParaRPr>
                    </a:p>
                  </a:txBody>
                  <a:tcPr marL="7620" marR="7620" marT="7620" marB="0"/>
                </a:tc>
                <a:tc>
                  <a:txBody>
                    <a:bodyPr/>
                    <a:lstStyle/>
                    <a:p>
                      <a:pPr algn="r" fontAlgn="b"/>
                      <a:r>
                        <a:rPr lang="en-US" altLang="zh-CN" sz="1100" b="0" i="0" u="none" strike="noStrike" dirty="0">
                          <a:solidFill>
                            <a:schemeClr val="tx1"/>
                          </a:solidFill>
                          <a:effectLst/>
                          <a:highlight>
                            <a:srgbClr val="00FF00"/>
                          </a:highlight>
                          <a:latin typeface="+mn-lt"/>
                          <a:ea typeface="等线" panose="02010600030101010101" pitchFamily="2" charset="-122"/>
                          <a:cs typeface="Arial" panose="020B0604020202020204" pitchFamily="34" charset="0"/>
                        </a:rPr>
                        <a:t>100%</a:t>
                      </a:r>
                    </a:p>
                  </a:txBody>
                  <a:tcPr marL="7620" marR="7620" marT="7620" marB="0" anchor="b"/>
                </a:tc>
                <a:tc>
                  <a:txBody>
                    <a:bodyPr/>
                    <a:lstStyle/>
                    <a:p>
                      <a:pPr algn="l" fontAlgn="t"/>
                      <a:endParaRPr lang="en-US" sz="1100" b="0" i="0" u="none" strike="noStrike" kern="1200" dirty="0">
                        <a:solidFill>
                          <a:srgbClr val="0563C1"/>
                        </a:solidFill>
                        <a:effectLst/>
                        <a:latin typeface="+mn-lt"/>
                        <a:ea typeface="等线" panose="02010600030101010101" pitchFamily="2" charset="-122"/>
                        <a:cs typeface="+mn-cs"/>
                      </a:endParaRPr>
                    </a:p>
                  </a:txBody>
                  <a:tcPr marL="4294" marR="4294" marT="4294" marB="0"/>
                </a:tc>
                <a:extLst>
                  <a:ext uri="{0D108BD9-81ED-4DB2-BD59-A6C34878D82A}">
                    <a16:rowId xmlns:a16="http://schemas.microsoft.com/office/drawing/2014/main" val="10001"/>
                  </a:ext>
                </a:extLst>
              </a:tr>
            </a:tbl>
          </a:graphicData>
        </a:graphic>
      </p:graphicFrame>
      <p:sp>
        <p:nvSpPr>
          <p:cNvPr id="7" name="矩形 5">
            <a:extLst>
              <a:ext uri="{FF2B5EF4-FFF2-40B4-BE49-F238E27FC236}">
                <a16:creationId xmlns:a16="http://schemas.microsoft.com/office/drawing/2014/main" id="{431584C2-EA96-443C-B441-F0600CFFBB61}"/>
              </a:ext>
            </a:extLst>
          </p:cNvPr>
          <p:cNvSpPr/>
          <p:nvPr/>
        </p:nvSpPr>
        <p:spPr>
          <a:xfrm>
            <a:off x="8684704" y="0"/>
            <a:ext cx="2691763" cy="292388"/>
          </a:xfrm>
          <a:prstGeom prst="rect">
            <a:avLst/>
          </a:prstGeom>
        </p:spPr>
        <p:txBody>
          <a:bodyPr wrap="none">
            <a:spAutoFit/>
          </a:bodyPr>
          <a:lstStyle/>
          <a:p>
            <a:r>
              <a:rPr lang="en-US" altLang="zh-CN" dirty="0">
                <a:solidFill>
                  <a:schemeClr val="bg1"/>
                </a:solidFill>
                <a:highlight>
                  <a:srgbClr val="008080"/>
                </a:highlight>
              </a:rPr>
              <a:t>OAM Support to Network features</a:t>
            </a:r>
            <a:endParaRPr lang="zh-CN" altLang="en-US" dirty="0">
              <a:solidFill>
                <a:schemeClr val="bg1"/>
              </a:solidFill>
              <a:highlight>
                <a:srgbClr val="008080"/>
              </a:highlight>
            </a:endParaRPr>
          </a:p>
        </p:txBody>
      </p:sp>
    </p:spTree>
    <p:extLst>
      <p:ext uri="{BB962C8B-B14F-4D97-AF65-F5344CB8AC3E}">
        <p14:creationId xmlns:p14="http://schemas.microsoft.com/office/powerpoint/2010/main" val="29421595"/>
      </p:ext>
    </p:extLst>
  </p:cSld>
  <p:clrMapOvr>
    <a:masterClrMapping/>
  </p:clrMapOvr>
  <p:transition spd="slow"/>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96221DFE-BF72-4AC7-BB51-3BFEB65732D9}"/>
              </a:ext>
            </a:extLst>
          </p:cNvPr>
          <p:cNvSpPr>
            <a:spLocks noGrp="1"/>
          </p:cNvSpPr>
          <p:nvPr>
            <p:ph type="title"/>
          </p:nvPr>
        </p:nvSpPr>
        <p:spPr/>
        <p:txBody>
          <a:bodyPr/>
          <a:lstStyle/>
          <a:p>
            <a:r>
              <a:rPr lang="en-GB" altLang="en-US" sz="3200" b="1" dirty="0"/>
              <a:t>19. NSM: </a:t>
            </a:r>
            <a:r>
              <a:rPr lang="en-US" altLang="en-US" sz="3200" b="1" dirty="0"/>
              <a:t>Study on Management of Network Sharing Phase3  </a:t>
            </a:r>
            <a:endParaRPr lang="en-GB" altLang="en-US" sz="3200" b="1" dirty="0"/>
          </a:p>
        </p:txBody>
      </p:sp>
      <p:sp>
        <p:nvSpPr>
          <p:cNvPr id="4" name="Content Placeholder 7">
            <a:extLst>
              <a:ext uri="{FF2B5EF4-FFF2-40B4-BE49-F238E27FC236}">
                <a16:creationId xmlns:a16="http://schemas.microsoft.com/office/drawing/2014/main" id="{8A759812-87D4-4AB6-81FE-DCDAFD93C018}"/>
              </a:ext>
            </a:extLst>
          </p:cNvPr>
          <p:cNvSpPr txBox="1">
            <a:spLocks/>
          </p:cNvSpPr>
          <p:nvPr/>
        </p:nvSpPr>
        <p:spPr>
          <a:xfrm>
            <a:off x="420612" y="2080800"/>
            <a:ext cx="10953749" cy="4060800"/>
          </a:xfrm>
          <a:prstGeom prst="rect">
            <a:avLst/>
          </a:prstGeom>
          <a:solidFill>
            <a:schemeClr val="bg1"/>
          </a:solidFill>
        </p:spPr>
        <p:txBody>
          <a:bodyPr/>
          <a:lstStyle>
            <a:lvl1pPr marL="341313" indent="-341313" algn="l" rtl="0" eaLnBrk="0" fontAlgn="base" hangingPunct="0">
              <a:spcBef>
                <a:spcPct val="20000"/>
              </a:spcBef>
              <a:spcAft>
                <a:spcPct val="0"/>
              </a:spcAft>
              <a:buBlip>
                <a:blip r:embed="rId2"/>
              </a:buBlip>
              <a:defRPr sz="2800">
                <a:solidFill>
                  <a:schemeClr val="tx1"/>
                </a:solidFill>
                <a:latin typeface="+mn-lt"/>
                <a:ea typeface="MS PGothic" panose="020B0600070205080204" pitchFamily="34" charset="-128"/>
                <a:cs typeface="ＭＳ Ｐゴシック" charset="0"/>
              </a:defRPr>
            </a:lvl1pPr>
            <a:lvl2pPr marL="741363" indent="-284163"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ea typeface="MS PGothic" panose="020B0600070205080204" pitchFamily="34" charset="-128"/>
              </a:defRPr>
            </a:lvl2pPr>
            <a:lvl3pPr marL="11414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5986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4pPr>
            <a:lvl5pPr marL="2055813" indent="-227013" algn="l" rtl="0" eaLnBrk="0" fontAlgn="base" hangingPunct="0">
              <a:spcBef>
                <a:spcPct val="20000"/>
              </a:spcBef>
              <a:spcAft>
                <a:spcPct val="0"/>
              </a:spcAft>
              <a:buFont typeface="Arial" panose="020B0604020202020204" pitchFamily="34" charset="0"/>
              <a:buChar char="»"/>
              <a:defRPr sz="1600">
                <a:solidFill>
                  <a:schemeClr val="tx1"/>
                </a:solidFill>
                <a:latin typeface="+mn-lt"/>
                <a:ea typeface="MS PGothic" panose="020B0600070205080204" pitchFamily="34" charset="-128"/>
              </a:defRPr>
            </a:lvl5pPr>
            <a:lvl6pPr marL="2514314" indent="-228574" algn="l" rtl="0" eaLnBrk="0" fontAlgn="base" hangingPunct="0">
              <a:spcBef>
                <a:spcPct val="20000"/>
              </a:spcBef>
              <a:spcAft>
                <a:spcPct val="0"/>
              </a:spcAft>
              <a:buFont typeface="Arial" charset="0"/>
              <a:buChar char="»"/>
              <a:defRPr sz="1600">
                <a:solidFill>
                  <a:schemeClr val="tx1"/>
                </a:solidFill>
                <a:latin typeface="+mn-lt"/>
              </a:defRPr>
            </a:lvl6pPr>
            <a:lvl7pPr marL="2971462" indent="-228574" algn="l" rtl="0" eaLnBrk="0" fontAlgn="base" hangingPunct="0">
              <a:spcBef>
                <a:spcPct val="20000"/>
              </a:spcBef>
              <a:spcAft>
                <a:spcPct val="0"/>
              </a:spcAft>
              <a:buFont typeface="Arial" charset="0"/>
              <a:buChar char="»"/>
              <a:defRPr sz="1600">
                <a:solidFill>
                  <a:schemeClr val="tx1"/>
                </a:solidFill>
                <a:latin typeface="+mn-lt"/>
              </a:defRPr>
            </a:lvl7pPr>
            <a:lvl8pPr marL="3428610" indent="-228574" algn="l" rtl="0" eaLnBrk="0" fontAlgn="base" hangingPunct="0">
              <a:spcBef>
                <a:spcPct val="20000"/>
              </a:spcBef>
              <a:spcAft>
                <a:spcPct val="0"/>
              </a:spcAft>
              <a:buFont typeface="Arial" charset="0"/>
              <a:buChar char="»"/>
              <a:defRPr sz="1600">
                <a:solidFill>
                  <a:schemeClr val="tx1"/>
                </a:solidFill>
                <a:latin typeface="+mn-lt"/>
              </a:defRPr>
            </a:lvl8pPr>
            <a:lvl9pPr marL="3885758" indent="-228574" algn="l" rtl="0" eaLnBrk="0" fontAlgn="base" hangingPunct="0">
              <a:spcBef>
                <a:spcPct val="20000"/>
              </a:spcBef>
              <a:spcAft>
                <a:spcPct val="0"/>
              </a:spcAft>
              <a:buFont typeface="Arial" charset="0"/>
              <a:buChar char="»"/>
              <a:defRPr sz="1600">
                <a:solidFill>
                  <a:schemeClr val="tx1"/>
                </a:solidFill>
                <a:latin typeface="+mn-lt"/>
              </a:defRPr>
            </a:lvl9pPr>
          </a:lstStyle>
          <a:p>
            <a:pPr>
              <a:spcBef>
                <a:spcPts val="0"/>
              </a:spcBef>
              <a:spcAft>
                <a:spcPts val="0"/>
              </a:spcAft>
              <a:defRPr/>
            </a:pPr>
            <a:r>
              <a:rPr lang="de-DE" altLang="de-DE" sz="1800" kern="0" dirty="0"/>
              <a:t>Progress since SA#104:</a:t>
            </a:r>
          </a:p>
          <a:p>
            <a:pPr lvl="1">
              <a:spcBef>
                <a:spcPts val="0"/>
              </a:spcBef>
              <a:spcAft>
                <a:spcPts val="0"/>
              </a:spcAft>
              <a:defRPr/>
            </a:pPr>
            <a:r>
              <a:rPr lang="en-US" altLang="zh-CN" sz="1200" kern="0" dirty="0"/>
              <a:t>Potential solution for Trace job and collection requirements for POPs is added</a:t>
            </a:r>
          </a:p>
          <a:p>
            <a:pPr lvl="1">
              <a:spcBef>
                <a:spcPts val="0"/>
              </a:spcBef>
              <a:spcAft>
                <a:spcPts val="0"/>
              </a:spcAft>
              <a:defRPr/>
            </a:pPr>
            <a:r>
              <a:rPr lang="en-US" altLang="zh-CN" sz="1200" kern="0" dirty="0"/>
              <a:t>Potential solution for Service-based management architecture and access requirements for MOCN is added.</a:t>
            </a:r>
          </a:p>
          <a:p>
            <a:pPr lvl="1">
              <a:spcBef>
                <a:spcPts val="0"/>
              </a:spcBef>
              <a:spcAft>
                <a:spcPts val="0"/>
              </a:spcAft>
              <a:defRPr/>
            </a:pPr>
            <a:r>
              <a:rPr lang="en-US" altLang="zh-CN" sz="1200" kern="0" dirty="0"/>
              <a:t>Potential solution for S-RAN management of Indirect Network Sharing is added.</a:t>
            </a:r>
          </a:p>
          <a:p>
            <a:pPr lvl="1">
              <a:spcBef>
                <a:spcPts val="0"/>
              </a:spcBef>
              <a:spcAft>
                <a:spcPts val="0"/>
              </a:spcAft>
              <a:defRPr/>
            </a:pPr>
            <a:r>
              <a:rPr lang="en-US" altLang="zh-CN" sz="1200" kern="0" dirty="0"/>
              <a:t>Use case, requirements and solution on performance management support for Indirect Network Sharing are </a:t>
            </a:r>
            <a:r>
              <a:rPr lang="en-US" altLang="zh-CN" sz="1200" kern="0" dirty="0" err="1"/>
              <a:t>aded</a:t>
            </a:r>
            <a:r>
              <a:rPr lang="en-US" altLang="zh-CN" sz="1200" kern="0" dirty="0"/>
              <a:t>.</a:t>
            </a:r>
          </a:p>
          <a:p>
            <a:pPr lvl="1">
              <a:spcBef>
                <a:spcPts val="0"/>
              </a:spcBef>
              <a:spcAft>
                <a:spcPts val="0"/>
              </a:spcAft>
              <a:defRPr/>
            </a:pPr>
            <a:r>
              <a:rPr lang="en-US" altLang="zh-CN" sz="1200" kern="0" dirty="0"/>
              <a:t>Use case, requirements and solution on CN configuration management support for Indirect Network Sharing are added.</a:t>
            </a:r>
          </a:p>
          <a:p>
            <a:pPr lvl="1">
              <a:spcBef>
                <a:spcPts val="0"/>
              </a:spcBef>
              <a:spcAft>
                <a:spcPts val="0"/>
              </a:spcAft>
              <a:defRPr/>
            </a:pPr>
            <a:r>
              <a:rPr lang="en-US" altLang="zh-CN" sz="1200" kern="0" dirty="0"/>
              <a:t>Use case</a:t>
            </a:r>
            <a:r>
              <a:rPr lang="zh-CN" altLang="en-US" sz="1200" kern="0" dirty="0"/>
              <a:t>，</a:t>
            </a:r>
            <a:r>
              <a:rPr lang="en-US" altLang="zh-CN" sz="1200" kern="0" dirty="0"/>
              <a:t>requirements and solution on RAN configuration management support for Indirect Network Sharing are added. </a:t>
            </a:r>
          </a:p>
          <a:p>
            <a:pPr lvl="1">
              <a:spcBef>
                <a:spcPts val="0"/>
              </a:spcBef>
              <a:spcAft>
                <a:spcPts val="0"/>
              </a:spcAft>
              <a:defRPr/>
            </a:pPr>
            <a:endParaRPr lang="en-US" altLang="zh-CN" sz="1200" kern="0" dirty="0"/>
          </a:p>
          <a:p>
            <a:pPr marL="341313" lvl="1" indent="-341313">
              <a:spcBef>
                <a:spcPts val="0"/>
              </a:spcBef>
              <a:spcAft>
                <a:spcPts val="0"/>
              </a:spcAft>
              <a:buBlip>
                <a:blip r:embed="rId2"/>
              </a:buBlip>
              <a:defRPr/>
            </a:pPr>
            <a:r>
              <a:rPr lang="en-US" sz="1800" kern="0" dirty="0"/>
              <a:t>Impacts and dependencies on other WGs:</a:t>
            </a:r>
            <a:endParaRPr lang="de-DE" sz="1800" kern="0" dirty="0"/>
          </a:p>
          <a:p>
            <a:pPr lvl="1">
              <a:spcBef>
                <a:spcPts val="0"/>
              </a:spcBef>
              <a:spcAft>
                <a:spcPts val="0"/>
              </a:spcAft>
              <a:defRPr/>
            </a:pPr>
            <a:endParaRPr lang="en-US" sz="1200" kern="0" dirty="0"/>
          </a:p>
          <a:p>
            <a:pPr lvl="1">
              <a:spcBef>
                <a:spcPts val="0"/>
              </a:spcBef>
              <a:spcAft>
                <a:spcPts val="0"/>
              </a:spcAft>
              <a:defRPr/>
            </a:pPr>
            <a:r>
              <a:rPr lang="en-US" sz="1200" kern="0" dirty="0"/>
              <a:t>SA1 and SA2</a:t>
            </a:r>
            <a:endParaRPr lang="de-DE" sz="1200" kern="0" dirty="0"/>
          </a:p>
          <a:p>
            <a:pPr marL="457200" lvl="1" indent="0">
              <a:spcBef>
                <a:spcPts val="0"/>
              </a:spcBef>
              <a:spcAft>
                <a:spcPts val="0"/>
              </a:spcAft>
              <a:buNone/>
              <a:defRPr/>
            </a:pPr>
            <a:endParaRPr lang="de-DE" sz="1200" kern="0" dirty="0"/>
          </a:p>
          <a:p>
            <a:pPr>
              <a:spcBef>
                <a:spcPts val="0"/>
              </a:spcBef>
              <a:spcAft>
                <a:spcPts val="0"/>
              </a:spcAft>
              <a:defRPr/>
            </a:pPr>
            <a:r>
              <a:rPr lang="de-DE" sz="1800" kern="0" dirty="0"/>
              <a:t>Next steps:</a:t>
            </a:r>
          </a:p>
          <a:p>
            <a:pPr lvl="1">
              <a:defRPr/>
            </a:pPr>
            <a:r>
              <a:rPr lang="en-US" altLang="zh-CN" sz="1200" dirty="0"/>
              <a:t>For WT-1, solution for Trace job and collection requirements for POPs will be studied.</a:t>
            </a:r>
          </a:p>
          <a:p>
            <a:pPr lvl="1">
              <a:defRPr/>
            </a:pPr>
            <a:r>
              <a:rPr lang="en-US" altLang="zh-CN" sz="1200" dirty="0"/>
              <a:t>For WT-2, solution for enhancements and scenarios for SBMA to support MOCN and access-rights-related scenarios will be studied.</a:t>
            </a:r>
          </a:p>
          <a:p>
            <a:pPr lvl="1">
              <a:defRPr/>
            </a:pPr>
            <a:r>
              <a:rPr lang="en-US" altLang="zh-CN" sz="1200" dirty="0"/>
              <a:t>For WT-3, the progress of SA2 related to Indirect Network Sharing will be kept attention and solution for S-RAN management of Indirect network sharing will be studied. Other enhancements will be further investigated.</a:t>
            </a:r>
            <a:endParaRPr lang="en-US" sz="1200" kern="0" dirty="0"/>
          </a:p>
        </p:txBody>
      </p:sp>
      <p:graphicFrame>
        <p:nvGraphicFramePr>
          <p:cNvPr id="5" name="Table 4">
            <a:extLst>
              <a:ext uri="{FF2B5EF4-FFF2-40B4-BE49-F238E27FC236}">
                <a16:creationId xmlns:a16="http://schemas.microsoft.com/office/drawing/2014/main" id="{7A68B1DF-7499-467E-9AB1-C9EAA9992FED}"/>
              </a:ext>
            </a:extLst>
          </p:cNvPr>
          <p:cNvGraphicFramePr>
            <a:graphicFrameLocks noGrp="1"/>
          </p:cNvGraphicFramePr>
          <p:nvPr>
            <p:extLst>
              <p:ext uri="{D42A27DB-BD31-4B8C-83A1-F6EECF244321}">
                <p14:modId xmlns:p14="http://schemas.microsoft.com/office/powerpoint/2010/main" val="2390477865"/>
              </p:ext>
            </p:extLst>
          </p:nvPr>
        </p:nvGraphicFramePr>
        <p:xfrm>
          <a:off x="420612" y="1431600"/>
          <a:ext cx="10907183" cy="620494"/>
        </p:xfrm>
        <a:graphic>
          <a:graphicData uri="http://schemas.openxmlformats.org/drawingml/2006/table">
            <a:tbl>
              <a:tblPr firstRow="1" firstCol="1" bandRow="1">
                <a:tableStyleId>{F5AB1C69-6EDB-4FF4-983F-18BD219EF322}</a:tableStyleId>
              </a:tblPr>
              <a:tblGrid>
                <a:gridCol w="650979">
                  <a:extLst>
                    <a:ext uri="{9D8B030D-6E8A-4147-A177-3AD203B41FA5}">
                      <a16:colId xmlns:a16="http://schemas.microsoft.com/office/drawing/2014/main" val="20000"/>
                    </a:ext>
                  </a:extLst>
                </a:gridCol>
                <a:gridCol w="3769829">
                  <a:extLst>
                    <a:ext uri="{9D8B030D-6E8A-4147-A177-3AD203B41FA5}">
                      <a16:colId xmlns:a16="http://schemas.microsoft.com/office/drawing/2014/main" val="20001"/>
                    </a:ext>
                  </a:extLst>
                </a:gridCol>
                <a:gridCol w="987879">
                  <a:extLst>
                    <a:ext uri="{9D8B030D-6E8A-4147-A177-3AD203B41FA5}">
                      <a16:colId xmlns:a16="http://schemas.microsoft.com/office/drawing/2014/main" val="20002"/>
                    </a:ext>
                  </a:extLst>
                </a:gridCol>
                <a:gridCol w="1608364">
                  <a:extLst>
                    <a:ext uri="{9D8B030D-6E8A-4147-A177-3AD203B41FA5}">
                      <a16:colId xmlns:a16="http://schemas.microsoft.com/office/drawing/2014/main" val="20003"/>
                    </a:ext>
                  </a:extLst>
                </a:gridCol>
                <a:gridCol w="644979">
                  <a:extLst>
                    <a:ext uri="{9D8B030D-6E8A-4147-A177-3AD203B41FA5}">
                      <a16:colId xmlns:a16="http://schemas.microsoft.com/office/drawing/2014/main" val="20004"/>
                    </a:ext>
                  </a:extLst>
                </a:gridCol>
                <a:gridCol w="718457">
                  <a:extLst>
                    <a:ext uri="{9D8B030D-6E8A-4147-A177-3AD203B41FA5}">
                      <a16:colId xmlns:a16="http://schemas.microsoft.com/office/drawing/2014/main" val="20005"/>
                    </a:ext>
                  </a:extLst>
                </a:gridCol>
                <a:gridCol w="742950">
                  <a:extLst>
                    <a:ext uri="{9D8B030D-6E8A-4147-A177-3AD203B41FA5}">
                      <a16:colId xmlns:a16="http://schemas.microsoft.com/office/drawing/2014/main" val="20006"/>
                    </a:ext>
                  </a:extLst>
                </a:gridCol>
                <a:gridCol w="1783746">
                  <a:extLst>
                    <a:ext uri="{9D8B030D-6E8A-4147-A177-3AD203B41FA5}">
                      <a16:colId xmlns:a16="http://schemas.microsoft.com/office/drawing/2014/main" val="20007"/>
                    </a:ext>
                  </a:extLst>
                </a:gridCol>
              </a:tblGrid>
              <a:tr h="277594">
                <a:tc>
                  <a:txBody>
                    <a:bodyPr/>
                    <a:lstStyle/>
                    <a:p>
                      <a:pPr algn="ctr">
                        <a:lnSpc>
                          <a:spcPct val="107000"/>
                        </a:lnSpc>
                        <a:spcAft>
                          <a:spcPts val="800"/>
                        </a:spcAft>
                      </a:pPr>
                      <a:r>
                        <a:rPr lang="en-GB" sz="1400" dirty="0"/>
                        <a:t>UID</a:t>
                      </a:r>
                    </a:p>
                  </a:txBody>
                  <a:tcPr marL="48004" marR="48004" marT="0" marB="0" anchor="ctr"/>
                </a:tc>
                <a:tc>
                  <a:txBody>
                    <a:bodyPr/>
                    <a:lstStyle/>
                    <a:p>
                      <a:pPr algn="ctr">
                        <a:lnSpc>
                          <a:spcPct val="107000"/>
                        </a:lnSpc>
                        <a:spcAft>
                          <a:spcPts val="800"/>
                        </a:spcAft>
                      </a:pPr>
                      <a:r>
                        <a:rPr lang="en-GB" sz="1400" dirty="0"/>
                        <a:t>Name</a:t>
                      </a:r>
                    </a:p>
                  </a:txBody>
                  <a:tcPr marL="48004" marR="48004" marT="0" marB="0" anchor="ctr"/>
                </a:tc>
                <a:tc>
                  <a:txBody>
                    <a:bodyPr/>
                    <a:lstStyle/>
                    <a:p>
                      <a:pPr algn="ctr">
                        <a:lnSpc>
                          <a:spcPct val="107000"/>
                        </a:lnSpc>
                        <a:spcAft>
                          <a:spcPts val="800"/>
                        </a:spcAft>
                      </a:pPr>
                      <a:r>
                        <a:rPr lang="en-GB" sz="1400" dirty="0"/>
                        <a:t>Acronym</a:t>
                      </a:r>
                    </a:p>
                  </a:txBody>
                  <a:tcPr marL="48004" marR="48004" marT="0" marB="0" anchor="ctr"/>
                </a:tc>
                <a:tc>
                  <a:txBody>
                    <a:bodyPr/>
                    <a:lstStyle/>
                    <a:p>
                      <a:pPr algn="ctr">
                        <a:lnSpc>
                          <a:spcPct val="107000"/>
                        </a:lnSpc>
                        <a:spcAft>
                          <a:spcPts val="800"/>
                        </a:spcAft>
                      </a:pPr>
                      <a:r>
                        <a:rPr lang="en-GB" sz="1400" dirty="0"/>
                        <a:t>Target </a:t>
                      </a:r>
                      <a:r>
                        <a:rPr lang="en-GB" sz="1000" dirty="0"/>
                        <a:t>(dd/mm/</a:t>
                      </a:r>
                      <a:r>
                        <a:rPr lang="en-GB" sz="1000" dirty="0" err="1"/>
                        <a:t>yyyy</a:t>
                      </a:r>
                      <a:r>
                        <a:rPr lang="en-GB" sz="1000" dirty="0"/>
                        <a:t>)</a:t>
                      </a:r>
                      <a:endParaRPr lang="en-GB" sz="1400" dirty="0"/>
                    </a:p>
                  </a:txBody>
                  <a:tcPr marL="48004" marR="48004" marT="0" marB="0" anchor="ctr"/>
                </a:tc>
                <a:tc>
                  <a:txBody>
                    <a:bodyPr/>
                    <a:lstStyle/>
                    <a:p>
                      <a:pPr algn="ctr">
                        <a:lnSpc>
                          <a:spcPct val="107000"/>
                        </a:lnSpc>
                        <a:spcAft>
                          <a:spcPts val="800"/>
                        </a:spcAft>
                      </a:pPr>
                      <a:r>
                        <a:rPr lang="en-GB" sz="1400" dirty="0"/>
                        <a:t>Old %</a:t>
                      </a:r>
                    </a:p>
                  </a:txBody>
                  <a:tcPr marL="48004" marR="48004" marT="0" marB="0" anchor="ctr"/>
                </a:tc>
                <a:tc>
                  <a:txBody>
                    <a:bodyPr/>
                    <a:lstStyle/>
                    <a:p>
                      <a:pPr algn="ctr">
                        <a:lnSpc>
                          <a:spcPct val="107000"/>
                        </a:lnSpc>
                        <a:spcAft>
                          <a:spcPts val="800"/>
                        </a:spcAft>
                      </a:pPr>
                      <a:r>
                        <a:rPr lang="en-GB" sz="1400" b="1" kern="1200" dirty="0">
                          <a:solidFill>
                            <a:schemeClr val="lt1"/>
                          </a:solidFill>
                          <a:latin typeface="+mn-lt"/>
                          <a:ea typeface="+mn-ea"/>
                          <a:cs typeface="+mn-cs"/>
                        </a:rPr>
                        <a:t>WID</a:t>
                      </a:r>
                      <a:endParaRPr lang="en-GB" sz="1400" dirty="0">
                        <a:solidFill>
                          <a:srgbClr val="FF0000"/>
                        </a:solidFill>
                      </a:endParaRPr>
                    </a:p>
                  </a:txBody>
                  <a:tcPr marL="48004" marR="48004" marT="0" marB="0" anchor="ctr"/>
                </a:tc>
                <a:tc>
                  <a:txBody>
                    <a:bodyPr/>
                    <a:lstStyle/>
                    <a:p>
                      <a:pPr algn="ctr">
                        <a:lnSpc>
                          <a:spcPct val="107000"/>
                        </a:lnSpc>
                        <a:spcAft>
                          <a:spcPts val="800"/>
                        </a:spcAft>
                      </a:pPr>
                      <a:r>
                        <a:rPr lang="en-GB" sz="1400" dirty="0">
                          <a:solidFill>
                            <a:srgbClr val="FF0000"/>
                          </a:solidFill>
                        </a:rPr>
                        <a:t>New %</a:t>
                      </a:r>
                      <a:endParaRPr lang="en-GB" sz="1400" b="1" kern="1200" dirty="0">
                        <a:solidFill>
                          <a:schemeClr val="lt1"/>
                        </a:solidFill>
                        <a:latin typeface="+mn-lt"/>
                        <a:ea typeface="+mn-ea"/>
                        <a:cs typeface="+mn-cs"/>
                      </a:endParaRPr>
                    </a:p>
                  </a:txBody>
                  <a:tcPr marL="48004" marR="48004" marT="0" marB="0" anchor="ctr"/>
                </a:tc>
                <a:tc>
                  <a:txBody>
                    <a:bodyPr/>
                    <a:lstStyle/>
                    <a:p>
                      <a:pPr algn="ctr">
                        <a:lnSpc>
                          <a:spcPct val="107000"/>
                        </a:lnSpc>
                        <a:spcAft>
                          <a:spcPts val="800"/>
                        </a:spcAft>
                      </a:pPr>
                      <a:r>
                        <a:rPr lang="en-GB" sz="1400" dirty="0">
                          <a:solidFill>
                            <a:srgbClr val="FF0000"/>
                          </a:solidFill>
                        </a:rPr>
                        <a:t>Change or comment</a:t>
                      </a:r>
                    </a:p>
                  </a:txBody>
                  <a:tcPr marL="48004" marR="48004" marT="0" marB="0" anchor="ctr"/>
                </a:tc>
                <a:extLst>
                  <a:ext uri="{0D108BD9-81ED-4DB2-BD59-A6C34878D82A}">
                    <a16:rowId xmlns:a16="http://schemas.microsoft.com/office/drawing/2014/main" val="10000"/>
                  </a:ext>
                </a:extLst>
              </a:tr>
              <a:tr h="219143">
                <a:tc>
                  <a:txBody>
                    <a:bodyPr/>
                    <a:lstStyle/>
                    <a:p>
                      <a:pPr algn="r" fontAlgn="b"/>
                      <a:r>
                        <a:rPr lang="en-US" altLang="zh-CN" sz="1100" b="0" i="0" u="none" strike="noStrike">
                          <a:solidFill>
                            <a:srgbClr val="000000"/>
                          </a:solidFill>
                          <a:effectLst/>
                          <a:latin typeface="+mn-lt"/>
                          <a:ea typeface="等线" panose="02010600030101010101" pitchFamily="2" charset="-122"/>
                          <a:cs typeface="Arial" panose="020B0604020202020204" pitchFamily="34" charset="0"/>
                        </a:rPr>
                        <a:t>1020015</a:t>
                      </a:r>
                    </a:p>
                  </a:txBody>
                  <a:tcPr marL="7620" marR="7620" marT="7620" marB="0" anchor="b"/>
                </a:tc>
                <a:tc>
                  <a:txBody>
                    <a:bodyPr/>
                    <a:lstStyle/>
                    <a:p>
                      <a:pPr algn="l" fontAlgn="b"/>
                      <a:r>
                        <a:rPr lang="en-US" sz="1100" b="0" i="0" u="none" strike="noStrike">
                          <a:solidFill>
                            <a:srgbClr val="000000"/>
                          </a:solidFill>
                          <a:effectLst/>
                          <a:latin typeface="+mn-lt"/>
                          <a:ea typeface="等线" panose="02010600030101010101" pitchFamily="2" charset="-122"/>
                          <a:cs typeface="Arial" panose="020B0604020202020204" pitchFamily="34" charset="0"/>
                        </a:rPr>
                        <a:t>Study on Management of Network Sharing Phase3 </a:t>
                      </a:r>
                    </a:p>
                  </a:txBody>
                  <a:tcPr marL="7620" marR="7620" marT="7620" marB="0" anchor="b"/>
                </a:tc>
                <a:tc>
                  <a:txBody>
                    <a:bodyPr/>
                    <a:lstStyle/>
                    <a:p>
                      <a:pPr algn="l" fontAlgn="b"/>
                      <a:r>
                        <a:rPr lang="en-US" sz="1100" b="0" i="0" u="none" strike="noStrike" dirty="0">
                          <a:solidFill>
                            <a:srgbClr val="000000"/>
                          </a:solidFill>
                          <a:effectLst/>
                          <a:latin typeface="+mn-lt"/>
                          <a:ea typeface="等线" panose="02010600030101010101" pitchFamily="2" charset="-122"/>
                          <a:cs typeface="Arial" panose="020B0604020202020204" pitchFamily="34" charset="0"/>
                        </a:rPr>
                        <a:t>FS_NetShare_OAM_Ph3</a:t>
                      </a:r>
                    </a:p>
                  </a:txBody>
                  <a:tcPr marL="7620" marR="7620" marT="7620" marB="0" anchor="b"/>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a:ln>
                            <a:noFill/>
                          </a:ln>
                          <a:solidFill>
                            <a:srgbClr val="0000FF"/>
                          </a:solidFill>
                          <a:effectLst/>
                          <a:uLnTx/>
                          <a:uFillTx/>
                          <a:latin typeface="+mn-lt"/>
                          <a:ea typeface="等线" panose="02010600030101010101" pitchFamily="2" charset="-122"/>
                          <a:cs typeface="+mn-cs"/>
                        </a:rPr>
                        <a:t>12/12/2024</a:t>
                      </a:r>
                      <a:endParaRPr kumimoji="0" lang="en-US" altLang="zh-CN" sz="1100" b="0" i="0" u="none" strike="noStrike" kern="1200" cap="none" spc="0" normalizeH="0" baseline="0" noProof="0" dirty="0">
                        <a:ln>
                          <a:noFill/>
                        </a:ln>
                        <a:solidFill>
                          <a:srgbClr val="0000FF"/>
                        </a:solidFill>
                        <a:effectLst/>
                        <a:uLnTx/>
                        <a:uFillTx/>
                        <a:latin typeface="+mn-lt"/>
                        <a:ea typeface="等线" panose="02010600030101010101" pitchFamily="2" charset="-122"/>
                        <a:cs typeface="+mn-cs"/>
                      </a:endParaRPr>
                    </a:p>
                  </a:txBody>
                  <a:tcPr marL="7620" marR="7620" marT="7620" marB="0"/>
                </a:tc>
                <a:tc>
                  <a:txBody>
                    <a:bodyPr/>
                    <a:lstStyle/>
                    <a:p>
                      <a:pPr algn="l" fontAlgn="t"/>
                      <a:r>
                        <a:rPr lang="en-US" altLang="zh-CN" sz="1100" b="0" i="0" u="none" strike="noStrike">
                          <a:solidFill>
                            <a:srgbClr val="000000"/>
                          </a:solidFill>
                          <a:effectLst/>
                          <a:latin typeface="+mn-lt"/>
                          <a:ea typeface="等线" panose="02010600030101010101" pitchFamily="2" charset="-122"/>
                        </a:rPr>
                        <a:t>50%</a:t>
                      </a:r>
                    </a:p>
                  </a:txBody>
                  <a:tcPr marL="7620" marR="7620" marT="7620" marB="0"/>
                </a:tc>
                <a:tc>
                  <a:txBody>
                    <a:bodyPr/>
                    <a:lstStyle/>
                    <a:p>
                      <a:pPr algn="l" fontAlgn="t"/>
                      <a:r>
                        <a:rPr lang="en-US" sz="1100" b="0" i="0" u="sng" strike="noStrike">
                          <a:solidFill>
                            <a:srgbClr val="0563C1"/>
                          </a:solidFill>
                          <a:effectLst/>
                          <a:latin typeface="+mn-lt"/>
                          <a:ea typeface="等线" panose="02010600030101010101" pitchFamily="2" charset="-122"/>
                          <a:hlinkClick r:id="rId3"/>
                        </a:rPr>
                        <a:t>SP-240966</a:t>
                      </a:r>
                      <a:endParaRPr lang="en-US" sz="1100" b="0" i="0" u="sng" strike="noStrike">
                        <a:solidFill>
                          <a:srgbClr val="0563C1"/>
                        </a:solidFill>
                        <a:effectLst/>
                        <a:latin typeface="+mn-lt"/>
                        <a:ea typeface="等线" panose="02010600030101010101" pitchFamily="2" charset="-122"/>
                      </a:endParaRPr>
                    </a:p>
                  </a:txBody>
                  <a:tcPr marL="7620" marR="7620" marT="7620" marB="0"/>
                </a:tc>
                <a:tc>
                  <a:txBody>
                    <a:bodyPr/>
                    <a:lstStyle/>
                    <a:p>
                      <a:pPr algn="r" fontAlgn="b"/>
                      <a:r>
                        <a:rPr lang="en-US" altLang="zh-CN" sz="1100" b="0" i="0" u="none" strike="noStrike" dirty="0">
                          <a:solidFill>
                            <a:srgbClr val="00B050"/>
                          </a:solidFill>
                          <a:effectLst/>
                          <a:latin typeface="+mn-lt"/>
                          <a:ea typeface="等线" panose="02010600030101010101" pitchFamily="2" charset="-122"/>
                          <a:cs typeface="Arial" panose="020B0604020202020204" pitchFamily="34" charset="0"/>
                        </a:rPr>
                        <a:t>90%</a:t>
                      </a:r>
                    </a:p>
                  </a:txBody>
                  <a:tcPr marL="7620" marR="7620" marT="7620" marB="0" anchor="b"/>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altLang="zh-CN" sz="1100" b="0" i="0" u="none" strike="noStrike" kern="1200" dirty="0">
                          <a:solidFill>
                            <a:schemeClr val="tx1"/>
                          </a:solidFill>
                          <a:effectLst/>
                          <a:highlight>
                            <a:srgbClr val="00FFFF"/>
                          </a:highlight>
                          <a:latin typeface="+mn-lt"/>
                          <a:ea typeface="等线" panose="02010600030101010101" pitchFamily="2" charset="-122"/>
                          <a:cs typeface="+mn-cs"/>
                        </a:rPr>
                        <a:t>Target: 9/9/2024-&gt;12/12/2024</a:t>
                      </a:r>
                      <a:endParaRPr lang="en-US" sz="1100" b="0" i="0" u="none" strike="noStrike" kern="1200" dirty="0">
                        <a:solidFill>
                          <a:srgbClr val="00B050"/>
                        </a:solidFill>
                        <a:effectLst/>
                        <a:latin typeface="+mn-lt"/>
                        <a:ea typeface="等线" panose="02010600030101010101" pitchFamily="2" charset="-122"/>
                        <a:cs typeface="+mn-cs"/>
                      </a:endParaRPr>
                    </a:p>
                  </a:txBody>
                  <a:tcPr marL="4294" marR="4294" marT="4294" marB="0"/>
                </a:tc>
                <a:extLst>
                  <a:ext uri="{0D108BD9-81ED-4DB2-BD59-A6C34878D82A}">
                    <a16:rowId xmlns:a16="http://schemas.microsoft.com/office/drawing/2014/main" val="10001"/>
                  </a:ext>
                </a:extLst>
              </a:tr>
            </a:tbl>
          </a:graphicData>
        </a:graphic>
      </p:graphicFrame>
      <p:sp>
        <p:nvSpPr>
          <p:cNvPr id="7" name="矩形 5">
            <a:extLst>
              <a:ext uri="{FF2B5EF4-FFF2-40B4-BE49-F238E27FC236}">
                <a16:creationId xmlns:a16="http://schemas.microsoft.com/office/drawing/2014/main" id="{0F264B1F-B74A-4476-A8CA-AA0C8FD18148}"/>
              </a:ext>
            </a:extLst>
          </p:cNvPr>
          <p:cNvSpPr/>
          <p:nvPr/>
        </p:nvSpPr>
        <p:spPr>
          <a:xfrm>
            <a:off x="8684704" y="0"/>
            <a:ext cx="2691763" cy="292388"/>
          </a:xfrm>
          <a:prstGeom prst="rect">
            <a:avLst/>
          </a:prstGeom>
        </p:spPr>
        <p:txBody>
          <a:bodyPr wrap="none">
            <a:spAutoFit/>
          </a:bodyPr>
          <a:lstStyle/>
          <a:p>
            <a:r>
              <a:rPr lang="en-US" altLang="zh-CN" dirty="0">
                <a:solidFill>
                  <a:schemeClr val="bg1"/>
                </a:solidFill>
                <a:highlight>
                  <a:srgbClr val="008080"/>
                </a:highlight>
              </a:rPr>
              <a:t>OAM Support to Network features</a:t>
            </a:r>
            <a:endParaRPr lang="zh-CN" altLang="en-US" dirty="0">
              <a:solidFill>
                <a:schemeClr val="bg1"/>
              </a:solidFill>
              <a:highlight>
                <a:srgbClr val="008080"/>
              </a:highlight>
            </a:endParaRPr>
          </a:p>
        </p:txBody>
      </p:sp>
    </p:spTree>
    <p:extLst>
      <p:ext uri="{BB962C8B-B14F-4D97-AF65-F5344CB8AC3E}">
        <p14:creationId xmlns:p14="http://schemas.microsoft.com/office/powerpoint/2010/main" val="2653841054"/>
      </p:ext>
    </p:extLst>
  </p:cSld>
  <p:clrMapOvr>
    <a:masterClrMapping/>
  </p:clrMapOvr>
  <p:transition spd="slow"/>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96221DFE-BF72-4AC7-BB51-3BFEB65732D9}"/>
              </a:ext>
            </a:extLst>
          </p:cNvPr>
          <p:cNvSpPr>
            <a:spLocks noGrp="1"/>
          </p:cNvSpPr>
          <p:nvPr>
            <p:ph type="title"/>
          </p:nvPr>
        </p:nvSpPr>
        <p:spPr>
          <a:xfrm>
            <a:off x="1" y="228600"/>
            <a:ext cx="9755188" cy="1143000"/>
          </a:xfrm>
        </p:spPr>
        <p:txBody>
          <a:bodyPr/>
          <a:lstStyle/>
          <a:p>
            <a:r>
              <a:rPr lang="en-GB" altLang="en-US" sz="3200" b="1" dirty="0"/>
              <a:t>20. EE: Rel-19 - </a:t>
            </a:r>
            <a:r>
              <a:rPr lang="en-US" altLang="en-US" sz="3200" b="1" dirty="0"/>
              <a:t>Study on energy efficiency and energy saving aspects of 5G networks and services</a:t>
            </a:r>
            <a:endParaRPr lang="en-GB" altLang="en-US" sz="3200" b="1" dirty="0"/>
          </a:p>
        </p:txBody>
      </p:sp>
      <p:sp>
        <p:nvSpPr>
          <p:cNvPr id="4" name="Content Placeholder 7">
            <a:extLst>
              <a:ext uri="{FF2B5EF4-FFF2-40B4-BE49-F238E27FC236}">
                <a16:creationId xmlns:a16="http://schemas.microsoft.com/office/drawing/2014/main" id="{8A759812-87D4-4AB6-81FE-DCDAFD93C018}"/>
              </a:ext>
            </a:extLst>
          </p:cNvPr>
          <p:cNvSpPr txBox="1">
            <a:spLocks/>
          </p:cNvSpPr>
          <p:nvPr/>
        </p:nvSpPr>
        <p:spPr>
          <a:xfrm>
            <a:off x="420612" y="2080800"/>
            <a:ext cx="10953749" cy="4060800"/>
          </a:xfrm>
          <a:prstGeom prst="rect">
            <a:avLst/>
          </a:prstGeom>
          <a:solidFill>
            <a:schemeClr val="bg1"/>
          </a:solidFill>
        </p:spPr>
        <p:txBody>
          <a:bodyPr/>
          <a:lstStyle>
            <a:lvl1pPr marL="341313" indent="-341313" algn="l" rtl="0" eaLnBrk="0" fontAlgn="base" hangingPunct="0">
              <a:spcBef>
                <a:spcPct val="20000"/>
              </a:spcBef>
              <a:spcAft>
                <a:spcPct val="0"/>
              </a:spcAft>
              <a:buBlip>
                <a:blip r:embed="rId2"/>
              </a:buBlip>
              <a:defRPr sz="2800">
                <a:solidFill>
                  <a:schemeClr val="tx1"/>
                </a:solidFill>
                <a:latin typeface="+mn-lt"/>
                <a:ea typeface="MS PGothic" panose="020B0600070205080204" pitchFamily="34" charset="-128"/>
                <a:cs typeface="ＭＳ Ｐゴシック" charset="0"/>
              </a:defRPr>
            </a:lvl1pPr>
            <a:lvl2pPr marL="741363" indent="-284163"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ea typeface="MS PGothic" panose="020B0600070205080204" pitchFamily="34" charset="-128"/>
              </a:defRPr>
            </a:lvl2pPr>
            <a:lvl3pPr marL="11414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5986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4pPr>
            <a:lvl5pPr marL="2055813" indent="-227013" algn="l" rtl="0" eaLnBrk="0" fontAlgn="base" hangingPunct="0">
              <a:spcBef>
                <a:spcPct val="20000"/>
              </a:spcBef>
              <a:spcAft>
                <a:spcPct val="0"/>
              </a:spcAft>
              <a:buFont typeface="Arial" panose="020B0604020202020204" pitchFamily="34" charset="0"/>
              <a:buChar char="»"/>
              <a:defRPr sz="1600">
                <a:solidFill>
                  <a:schemeClr val="tx1"/>
                </a:solidFill>
                <a:latin typeface="+mn-lt"/>
                <a:ea typeface="MS PGothic" panose="020B0600070205080204" pitchFamily="34" charset="-128"/>
              </a:defRPr>
            </a:lvl5pPr>
            <a:lvl6pPr marL="2514314" indent="-228574" algn="l" rtl="0" eaLnBrk="0" fontAlgn="base" hangingPunct="0">
              <a:spcBef>
                <a:spcPct val="20000"/>
              </a:spcBef>
              <a:spcAft>
                <a:spcPct val="0"/>
              </a:spcAft>
              <a:buFont typeface="Arial" charset="0"/>
              <a:buChar char="»"/>
              <a:defRPr sz="1600">
                <a:solidFill>
                  <a:schemeClr val="tx1"/>
                </a:solidFill>
                <a:latin typeface="+mn-lt"/>
              </a:defRPr>
            </a:lvl6pPr>
            <a:lvl7pPr marL="2971462" indent="-228574" algn="l" rtl="0" eaLnBrk="0" fontAlgn="base" hangingPunct="0">
              <a:spcBef>
                <a:spcPct val="20000"/>
              </a:spcBef>
              <a:spcAft>
                <a:spcPct val="0"/>
              </a:spcAft>
              <a:buFont typeface="Arial" charset="0"/>
              <a:buChar char="»"/>
              <a:defRPr sz="1600">
                <a:solidFill>
                  <a:schemeClr val="tx1"/>
                </a:solidFill>
                <a:latin typeface="+mn-lt"/>
              </a:defRPr>
            </a:lvl7pPr>
            <a:lvl8pPr marL="3428610" indent="-228574" algn="l" rtl="0" eaLnBrk="0" fontAlgn="base" hangingPunct="0">
              <a:spcBef>
                <a:spcPct val="20000"/>
              </a:spcBef>
              <a:spcAft>
                <a:spcPct val="0"/>
              </a:spcAft>
              <a:buFont typeface="Arial" charset="0"/>
              <a:buChar char="»"/>
              <a:defRPr sz="1600">
                <a:solidFill>
                  <a:schemeClr val="tx1"/>
                </a:solidFill>
                <a:latin typeface="+mn-lt"/>
              </a:defRPr>
            </a:lvl8pPr>
            <a:lvl9pPr marL="3885758" indent="-228574" algn="l" rtl="0" eaLnBrk="0" fontAlgn="base" hangingPunct="0">
              <a:spcBef>
                <a:spcPct val="20000"/>
              </a:spcBef>
              <a:spcAft>
                <a:spcPct val="0"/>
              </a:spcAft>
              <a:buFont typeface="Arial" charset="0"/>
              <a:buChar char="»"/>
              <a:defRPr sz="1600">
                <a:solidFill>
                  <a:schemeClr val="tx1"/>
                </a:solidFill>
                <a:latin typeface="+mn-lt"/>
              </a:defRPr>
            </a:lvl9pPr>
          </a:lstStyle>
          <a:p>
            <a:pPr>
              <a:spcBef>
                <a:spcPts val="0"/>
              </a:spcBef>
              <a:spcAft>
                <a:spcPts val="0"/>
              </a:spcAft>
              <a:defRPr/>
            </a:pPr>
            <a:r>
              <a:rPr lang="de-DE" altLang="de-DE" sz="1800" kern="0" dirty="0"/>
              <a:t>Progress since SA#104:</a:t>
            </a:r>
          </a:p>
          <a:p>
            <a:pPr marL="457200" lvl="1" indent="0">
              <a:spcBef>
                <a:spcPts val="0"/>
              </a:spcBef>
              <a:spcAft>
                <a:spcPts val="0"/>
              </a:spcAft>
              <a:buNone/>
              <a:defRPr/>
            </a:pPr>
            <a:r>
              <a:rPr lang="en-US" altLang="zh-CN" sz="1200" kern="0" dirty="0"/>
              <a:t>The following topics were approved:</a:t>
            </a:r>
          </a:p>
          <a:p>
            <a:pPr lvl="1">
              <a:spcBef>
                <a:spcPts val="0"/>
              </a:spcBef>
              <a:spcAft>
                <a:spcPts val="0"/>
              </a:spcAft>
              <a:defRPr/>
            </a:pPr>
            <a:r>
              <a:rPr lang="en-US" altLang="zh-CN" sz="1200" kern="0" dirty="0"/>
              <a:t>Mapping of SA5 solution to Rel-19 SA1 requirements on EE as a service</a:t>
            </a:r>
          </a:p>
          <a:p>
            <a:pPr lvl="1">
              <a:spcBef>
                <a:spcPts val="0"/>
              </a:spcBef>
              <a:spcAft>
                <a:spcPts val="0"/>
              </a:spcAft>
              <a:defRPr/>
            </a:pPr>
            <a:r>
              <a:rPr lang="en-US" altLang="zh-CN" sz="1200" kern="0" dirty="0"/>
              <a:t>Four new use cases for energy saving (Renewable energy enabling NF re-selection, Energy Saving Service, Network Slice deployment considering renewable sourced energy, Handling energy shortages / brown outs)</a:t>
            </a:r>
          </a:p>
          <a:p>
            <a:pPr lvl="1">
              <a:spcBef>
                <a:spcPts val="0"/>
              </a:spcBef>
              <a:spcAft>
                <a:spcPts val="0"/>
              </a:spcAft>
              <a:defRPr/>
            </a:pPr>
            <a:r>
              <a:rPr lang="en-US" altLang="zh-CN" sz="1200" kern="0" dirty="0"/>
              <a:t>Potential solutions for multi-dimensional EE KPI, renewable energy </a:t>
            </a:r>
            <a:r>
              <a:rPr lang="en-US" altLang="zh-CN" sz="1200" kern="0" dirty="0" err="1"/>
              <a:t>LBO,obtaining</a:t>
            </a:r>
            <a:r>
              <a:rPr lang="en-US" altLang="zh-CN" sz="1200" kern="0" dirty="0"/>
              <a:t> energy consumption of VNF/VNFC</a:t>
            </a:r>
          </a:p>
          <a:p>
            <a:pPr marL="457200" lvl="1" indent="0">
              <a:spcBef>
                <a:spcPts val="0"/>
              </a:spcBef>
              <a:spcAft>
                <a:spcPts val="0"/>
              </a:spcAft>
              <a:buNone/>
              <a:defRPr/>
            </a:pPr>
            <a:r>
              <a:rPr lang="en-US" altLang="zh-CN" sz="1200" kern="0" dirty="0"/>
              <a:t>The following topics were submitted and need more discussion:</a:t>
            </a:r>
          </a:p>
          <a:p>
            <a:pPr lvl="1">
              <a:spcBef>
                <a:spcPts val="0"/>
              </a:spcBef>
              <a:spcAft>
                <a:spcPts val="0"/>
              </a:spcAft>
              <a:defRPr/>
            </a:pPr>
            <a:r>
              <a:rPr lang="en-US" altLang="zh-CN" sz="1200" kern="0" dirty="0"/>
              <a:t>Discussions on carbon emission and renewable energy related information (what it means and how this information can be gathered by Network Operators) </a:t>
            </a:r>
          </a:p>
          <a:p>
            <a:pPr marL="341313" lvl="1" indent="-341313">
              <a:spcBef>
                <a:spcPts val="0"/>
              </a:spcBef>
              <a:spcAft>
                <a:spcPts val="0"/>
              </a:spcAft>
              <a:buBlip>
                <a:blip r:embed="rId2"/>
              </a:buBlip>
              <a:defRPr/>
            </a:pPr>
            <a:endParaRPr lang="en-US" sz="1800" kern="0" dirty="0"/>
          </a:p>
          <a:p>
            <a:pPr marL="341313" lvl="1" indent="-341313">
              <a:spcBef>
                <a:spcPts val="0"/>
              </a:spcBef>
              <a:spcAft>
                <a:spcPts val="0"/>
              </a:spcAft>
              <a:buBlip>
                <a:blip r:embed="rId2"/>
              </a:buBlip>
              <a:defRPr/>
            </a:pPr>
            <a:r>
              <a:rPr lang="en-US" sz="1800" kern="0" dirty="0"/>
              <a:t>Impacts and dependencies on other WGs:</a:t>
            </a:r>
            <a:endParaRPr lang="de-DE" sz="1800" kern="0" dirty="0"/>
          </a:p>
          <a:p>
            <a:pPr lvl="1">
              <a:spcBef>
                <a:spcPts val="0"/>
              </a:spcBef>
              <a:spcAft>
                <a:spcPts val="0"/>
              </a:spcAft>
              <a:defRPr/>
            </a:pPr>
            <a:r>
              <a:rPr lang="en-US" sz="1200" kern="0" dirty="0"/>
              <a:t>The following WGs address aspects related to this study:</a:t>
            </a:r>
          </a:p>
          <a:p>
            <a:pPr lvl="2">
              <a:spcBef>
                <a:spcPts val="0"/>
              </a:spcBef>
              <a:spcAft>
                <a:spcPts val="0"/>
              </a:spcAft>
              <a:defRPr/>
            </a:pPr>
            <a:r>
              <a:rPr lang="en-US" sz="1200" kern="0" dirty="0"/>
              <a:t>SA1 and SA2, for aspects described in WT-2 and WT-5</a:t>
            </a:r>
          </a:p>
          <a:p>
            <a:pPr lvl="2">
              <a:spcBef>
                <a:spcPts val="0"/>
              </a:spcBef>
              <a:spcAft>
                <a:spcPts val="0"/>
              </a:spcAft>
              <a:defRPr/>
            </a:pPr>
            <a:r>
              <a:rPr lang="en-US" sz="1200" kern="0" dirty="0"/>
              <a:t>RAN1, RAN2 and RAN3, for aspects described in WT-3 and WT-5.</a:t>
            </a:r>
          </a:p>
          <a:p>
            <a:pPr marL="457200" lvl="1" indent="0">
              <a:spcBef>
                <a:spcPts val="0"/>
              </a:spcBef>
              <a:spcAft>
                <a:spcPts val="0"/>
              </a:spcAft>
              <a:buNone/>
              <a:defRPr/>
            </a:pPr>
            <a:endParaRPr lang="de-DE" sz="1200" kern="0" dirty="0"/>
          </a:p>
          <a:p>
            <a:pPr>
              <a:spcBef>
                <a:spcPts val="0"/>
              </a:spcBef>
              <a:spcAft>
                <a:spcPts val="0"/>
              </a:spcAft>
              <a:defRPr/>
            </a:pPr>
            <a:r>
              <a:rPr lang="de-DE" sz="1800" kern="0" dirty="0"/>
              <a:t>Next steps:</a:t>
            </a:r>
          </a:p>
          <a:p>
            <a:pPr lvl="1">
              <a:defRPr/>
            </a:pPr>
            <a:r>
              <a:rPr lang="en-US" altLang="zh-CN" sz="1200" dirty="0"/>
              <a:t>For each use case lacking of potential solution in TR 28.880, propose potential solution(s)</a:t>
            </a:r>
          </a:p>
          <a:p>
            <a:pPr lvl="1">
              <a:defRPr/>
            </a:pPr>
            <a:r>
              <a:rPr lang="en-US" altLang="zh-CN" sz="1200" dirty="0"/>
              <a:t>No new use cases(s) except if it comes with at least one potential solution at the same time</a:t>
            </a:r>
            <a:endParaRPr lang="en-US" sz="1200" kern="0" dirty="0">
              <a:highlight>
                <a:srgbClr val="FFFF00"/>
              </a:highlight>
            </a:endParaRPr>
          </a:p>
        </p:txBody>
      </p:sp>
      <p:graphicFrame>
        <p:nvGraphicFramePr>
          <p:cNvPr id="5" name="Table 4">
            <a:extLst>
              <a:ext uri="{FF2B5EF4-FFF2-40B4-BE49-F238E27FC236}">
                <a16:creationId xmlns:a16="http://schemas.microsoft.com/office/drawing/2014/main" id="{7A68B1DF-7499-467E-9AB1-C9EAA9992FED}"/>
              </a:ext>
            </a:extLst>
          </p:cNvPr>
          <p:cNvGraphicFramePr>
            <a:graphicFrameLocks noGrp="1"/>
          </p:cNvGraphicFramePr>
          <p:nvPr>
            <p:extLst>
              <p:ext uri="{D42A27DB-BD31-4B8C-83A1-F6EECF244321}">
                <p14:modId xmlns:p14="http://schemas.microsoft.com/office/powerpoint/2010/main" val="2451958615"/>
              </p:ext>
            </p:extLst>
          </p:nvPr>
        </p:nvGraphicFramePr>
        <p:xfrm>
          <a:off x="420612" y="1431600"/>
          <a:ext cx="10907183" cy="620494"/>
        </p:xfrm>
        <a:graphic>
          <a:graphicData uri="http://schemas.openxmlformats.org/drawingml/2006/table">
            <a:tbl>
              <a:tblPr firstRow="1" firstCol="1" bandRow="1">
                <a:tableStyleId>{F5AB1C69-6EDB-4FF4-983F-18BD219EF322}</a:tableStyleId>
              </a:tblPr>
              <a:tblGrid>
                <a:gridCol w="650979">
                  <a:extLst>
                    <a:ext uri="{9D8B030D-6E8A-4147-A177-3AD203B41FA5}">
                      <a16:colId xmlns:a16="http://schemas.microsoft.com/office/drawing/2014/main" val="20000"/>
                    </a:ext>
                  </a:extLst>
                </a:gridCol>
                <a:gridCol w="3769829">
                  <a:extLst>
                    <a:ext uri="{9D8B030D-6E8A-4147-A177-3AD203B41FA5}">
                      <a16:colId xmlns:a16="http://schemas.microsoft.com/office/drawing/2014/main" val="20001"/>
                    </a:ext>
                  </a:extLst>
                </a:gridCol>
                <a:gridCol w="987879">
                  <a:extLst>
                    <a:ext uri="{9D8B030D-6E8A-4147-A177-3AD203B41FA5}">
                      <a16:colId xmlns:a16="http://schemas.microsoft.com/office/drawing/2014/main" val="20002"/>
                    </a:ext>
                  </a:extLst>
                </a:gridCol>
                <a:gridCol w="1608364">
                  <a:extLst>
                    <a:ext uri="{9D8B030D-6E8A-4147-A177-3AD203B41FA5}">
                      <a16:colId xmlns:a16="http://schemas.microsoft.com/office/drawing/2014/main" val="20003"/>
                    </a:ext>
                  </a:extLst>
                </a:gridCol>
                <a:gridCol w="644979">
                  <a:extLst>
                    <a:ext uri="{9D8B030D-6E8A-4147-A177-3AD203B41FA5}">
                      <a16:colId xmlns:a16="http://schemas.microsoft.com/office/drawing/2014/main" val="20004"/>
                    </a:ext>
                  </a:extLst>
                </a:gridCol>
                <a:gridCol w="718457">
                  <a:extLst>
                    <a:ext uri="{9D8B030D-6E8A-4147-A177-3AD203B41FA5}">
                      <a16:colId xmlns:a16="http://schemas.microsoft.com/office/drawing/2014/main" val="20005"/>
                    </a:ext>
                  </a:extLst>
                </a:gridCol>
                <a:gridCol w="742950">
                  <a:extLst>
                    <a:ext uri="{9D8B030D-6E8A-4147-A177-3AD203B41FA5}">
                      <a16:colId xmlns:a16="http://schemas.microsoft.com/office/drawing/2014/main" val="20006"/>
                    </a:ext>
                  </a:extLst>
                </a:gridCol>
                <a:gridCol w="1783746">
                  <a:extLst>
                    <a:ext uri="{9D8B030D-6E8A-4147-A177-3AD203B41FA5}">
                      <a16:colId xmlns:a16="http://schemas.microsoft.com/office/drawing/2014/main" val="20007"/>
                    </a:ext>
                  </a:extLst>
                </a:gridCol>
              </a:tblGrid>
              <a:tr h="277594">
                <a:tc>
                  <a:txBody>
                    <a:bodyPr/>
                    <a:lstStyle/>
                    <a:p>
                      <a:pPr algn="ctr">
                        <a:lnSpc>
                          <a:spcPct val="107000"/>
                        </a:lnSpc>
                        <a:spcAft>
                          <a:spcPts val="800"/>
                        </a:spcAft>
                      </a:pPr>
                      <a:r>
                        <a:rPr lang="en-GB" sz="1400" dirty="0"/>
                        <a:t>UID</a:t>
                      </a:r>
                    </a:p>
                  </a:txBody>
                  <a:tcPr marL="48004" marR="48004" marT="0" marB="0" anchor="ctr"/>
                </a:tc>
                <a:tc>
                  <a:txBody>
                    <a:bodyPr/>
                    <a:lstStyle/>
                    <a:p>
                      <a:pPr algn="ctr">
                        <a:lnSpc>
                          <a:spcPct val="107000"/>
                        </a:lnSpc>
                        <a:spcAft>
                          <a:spcPts val="800"/>
                        </a:spcAft>
                      </a:pPr>
                      <a:r>
                        <a:rPr lang="en-GB" sz="1400" dirty="0"/>
                        <a:t>Name</a:t>
                      </a:r>
                    </a:p>
                  </a:txBody>
                  <a:tcPr marL="48004" marR="48004" marT="0" marB="0" anchor="ctr"/>
                </a:tc>
                <a:tc>
                  <a:txBody>
                    <a:bodyPr/>
                    <a:lstStyle/>
                    <a:p>
                      <a:pPr algn="ctr">
                        <a:lnSpc>
                          <a:spcPct val="107000"/>
                        </a:lnSpc>
                        <a:spcAft>
                          <a:spcPts val="800"/>
                        </a:spcAft>
                      </a:pPr>
                      <a:r>
                        <a:rPr lang="en-GB" sz="1400" dirty="0"/>
                        <a:t>Acronym</a:t>
                      </a:r>
                    </a:p>
                  </a:txBody>
                  <a:tcPr marL="48004" marR="48004" marT="0" marB="0" anchor="ctr"/>
                </a:tc>
                <a:tc>
                  <a:txBody>
                    <a:bodyPr/>
                    <a:lstStyle/>
                    <a:p>
                      <a:pPr algn="ctr">
                        <a:lnSpc>
                          <a:spcPct val="107000"/>
                        </a:lnSpc>
                        <a:spcAft>
                          <a:spcPts val="800"/>
                        </a:spcAft>
                      </a:pPr>
                      <a:r>
                        <a:rPr lang="en-GB" sz="1400" dirty="0"/>
                        <a:t>Target </a:t>
                      </a:r>
                      <a:r>
                        <a:rPr lang="en-GB" sz="1000" dirty="0"/>
                        <a:t>(dd/mm/</a:t>
                      </a:r>
                      <a:r>
                        <a:rPr lang="en-GB" sz="1000" dirty="0" err="1"/>
                        <a:t>yyyy</a:t>
                      </a:r>
                      <a:r>
                        <a:rPr lang="en-GB" sz="1000" dirty="0"/>
                        <a:t>)</a:t>
                      </a:r>
                      <a:endParaRPr lang="en-GB" sz="1400" dirty="0"/>
                    </a:p>
                  </a:txBody>
                  <a:tcPr marL="48004" marR="48004" marT="0" marB="0" anchor="ctr"/>
                </a:tc>
                <a:tc>
                  <a:txBody>
                    <a:bodyPr/>
                    <a:lstStyle/>
                    <a:p>
                      <a:pPr algn="ctr">
                        <a:lnSpc>
                          <a:spcPct val="107000"/>
                        </a:lnSpc>
                        <a:spcAft>
                          <a:spcPts val="800"/>
                        </a:spcAft>
                      </a:pPr>
                      <a:r>
                        <a:rPr lang="en-GB" sz="1400" dirty="0"/>
                        <a:t>Old %</a:t>
                      </a:r>
                    </a:p>
                  </a:txBody>
                  <a:tcPr marL="48004" marR="48004" marT="0" marB="0" anchor="ctr"/>
                </a:tc>
                <a:tc>
                  <a:txBody>
                    <a:bodyPr/>
                    <a:lstStyle/>
                    <a:p>
                      <a:pPr algn="ctr">
                        <a:lnSpc>
                          <a:spcPct val="107000"/>
                        </a:lnSpc>
                        <a:spcAft>
                          <a:spcPts val="800"/>
                        </a:spcAft>
                      </a:pPr>
                      <a:r>
                        <a:rPr lang="en-GB" sz="1400" b="1" kern="1200" dirty="0">
                          <a:solidFill>
                            <a:schemeClr val="lt1"/>
                          </a:solidFill>
                          <a:latin typeface="+mn-lt"/>
                          <a:ea typeface="+mn-ea"/>
                          <a:cs typeface="+mn-cs"/>
                        </a:rPr>
                        <a:t>WID</a:t>
                      </a:r>
                      <a:endParaRPr lang="en-GB" sz="1400" dirty="0">
                        <a:solidFill>
                          <a:srgbClr val="FF0000"/>
                        </a:solidFill>
                      </a:endParaRPr>
                    </a:p>
                  </a:txBody>
                  <a:tcPr marL="48004" marR="48004" marT="0" marB="0" anchor="ctr"/>
                </a:tc>
                <a:tc>
                  <a:txBody>
                    <a:bodyPr/>
                    <a:lstStyle/>
                    <a:p>
                      <a:pPr algn="ctr">
                        <a:lnSpc>
                          <a:spcPct val="107000"/>
                        </a:lnSpc>
                        <a:spcAft>
                          <a:spcPts val="800"/>
                        </a:spcAft>
                      </a:pPr>
                      <a:r>
                        <a:rPr lang="en-GB" sz="1400" dirty="0">
                          <a:solidFill>
                            <a:srgbClr val="FF0000"/>
                          </a:solidFill>
                        </a:rPr>
                        <a:t>New %</a:t>
                      </a:r>
                      <a:endParaRPr lang="en-GB" sz="1400" b="1" kern="1200" dirty="0">
                        <a:solidFill>
                          <a:schemeClr val="lt1"/>
                        </a:solidFill>
                        <a:latin typeface="+mn-lt"/>
                        <a:ea typeface="+mn-ea"/>
                        <a:cs typeface="+mn-cs"/>
                      </a:endParaRPr>
                    </a:p>
                  </a:txBody>
                  <a:tcPr marL="48004" marR="48004" marT="0" marB="0" anchor="ctr"/>
                </a:tc>
                <a:tc>
                  <a:txBody>
                    <a:bodyPr/>
                    <a:lstStyle/>
                    <a:p>
                      <a:pPr algn="ctr">
                        <a:lnSpc>
                          <a:spcPct val="107000"/>
                        </a:lnSpc>
                        <a:spcAft>
                          <a:spcPts val="800"/>
                        </a:spcAft>
                      </a:pPr>
                      <a:r>
                        <a:rPr lang="en-GB" sz="1400" dirty="0">
                          <a:solidFill>
                            <a:srgbClr val="FF0000"/>
                          </a:solidFill>
                        </a:rPr>
                        <a:t>Change or comment</a:t>
                      </a:r>
                    </a:p>
                  </a:txBody>
                  <a:tcPr marL="48004" marR="48004" marT="0" marB="0" anchor="ctr"/>
                </a:tc>
                <a:extLst>
                  <a:ext uri="{0D108BD9-81ED-4DB2-BD59-A6C34878D82A}">
                    <a16:rowId xmlns:a16="http://schemas.microsoft.com/office/drawing/2014/main" val="10000"/>
                  </a:ext>
                </a:extLst>
              </a:tr>
              <a:tr h="219143">
                <a:tc>
                  <a:txBody>
                    <a:bodyPr/>
                    <a:lstStyle/>
                    <a:p>
                      <a:pPr algn="r" fontAlgn="b"/>
                      <a:r>
                        <a:rPr lang="en-US" altLang="zh-CN" sz="1100" b="0" i="0" u="none" strike="noStrike" dirty="0">
                          <a:solidFill>
                            <a:srgbClr val="000000"/>
                          </a:solidFill>
                          <a:effectLst/>
                          <a:latin typeface="+mn-lt"/>
                          <a:ea typeface="等线" panose="02010600030101010101" pitchFamily="2" charset="-122"/>
                          <a:cs typeface="Arial" panose="020B0604020202020204" pitchFamily="34" charset="0"/>
                        </a:rPr>
                        <a:t>1020021</a:t>
                      </a:r>
                    </a:p>
                  </a:txBody>
                  <a:tcPr marL="7620" marR="7620" marT="7620" marB="0" anchor="b"/>
                </a:tc>
                <a:tc>
                  <a:txBody>
                    <a:bodyPr/>
                    <a:lstStyle/>
                    <a:p>
                      <a:pPr algn="l" fontAlgn="b"/>
                      <a:r>
                        <a:rPr lang="en-US" sz="1100" b="0" i="0" u="none" strike="noStrike" dirty="0">
                          <a:solidFill>
                            <a:srgbClr val="000000"/>
                          </a:solidFill>
                          <a:effectLst/>
                          <a:latin typeface="+mn-lt"/>
                          <a:ea typeface="等线" panose="02010600030101010101" pitchFamily="2" charset="-122"/>
                          <a:cs typeface="Arial" panose="020B0604020202020204" pitchFamily="34" charset="0"/>
                        </a:rPr>
                        <a:t>Study on energy efficiency and energy saving aspects of 5G networks and services </a:t>
                      </a:r>
                    </a:p>
                  </a:txBody>
                  <a:tcPr marL="7620" marR="7620" marT="7620" marB="0" anchor="b"/>
                </a:tc>
                <a:tc>
                  <a:txBody>
                    <a:bodyPr/>
                    <a:lstStyle/>
                    <a:p>
                      <a:pPr algn="l" fontAlgn="b"/>
                      <a:r>
                        <a:rPr lang="en-US" sz="1100" b="0" i="0" u="none" strike="noStrike" dirty="0">
                          <a:solidFill>
                            <a:srgbClr val="000000"/>
                          </a:solidFill>
                          <a:effectLst/>
                          <a:latin typeface="+mn-lt"/>
                          <a:ea typeface="等线" panose="02010600030101010101" pitchFamily="2" charset="-122"/>
                          <a:cs typeface="Arial" panose="020B0604020202020204" pitchFamily="34" charset="0"/>
                        </a:rPr>
                        <a:t>FS_Energy_OAM_Ph3</a:t>
                      </a:r>
                    </a:p>
                  </a:txBody>
                  <a:tcPr marL="7620" marR="7620" marT="7620" marB="0" anchor="b"/>
                </a:tc>
                <a:tc>
                  <a:txBody>
                    <a:bodyPr/>
                    <a:lstStyle/>
                    <a:p>
                      <a:pPr algn="l" fontAlgn="t"/>
                      <a:r>
                        <a:rPr lang="en-US" altLang="zh-CN" sz="1100" b="0" i="0" u="none" strike="noStrike" dirty="0">
                          <a:solidFill>
                            <a:srgbClr val="0000FF"/>
                          </a:solidFill>
                          <a:effectLst/>
                          <a:latin typeface="+mn-lt"/>
                          <a:ea typeface="等线" panose="02010600030101010101" pitchFamily="2" charset="-122"/>
                        </a:rPr>
                        <a:t>12/12/2024</a:t>
                      </a:r>
                    </a:p>
                  </a:txBody>
                  <a:tcPr marL="7620" marR="7620" marT="7620" marB="0"/>
                </a:tc>
                <a:tc>
                  <a:txBody>
                    <a:bodyPr/>
                    <a:lstStyle/>
                    <a:p>
                      <a:pPr algn="l" fontAlgn="t"/>
                      <a:r>
                        <a:rPr lang="en-US" altLang="zh-CN" sz="1100" b="0" i="0" u="none" strike="noStrike">
                          <a:solidFill>
                            <a:srgbClr val="000000"/>
                          </a:solidFill>
                          <a:effectLst/>
                          <a:latin typeface="+mn-lt"/>
                          <a:ea typeface="等线" panose="02010600030101010101" pitchFamily="2" charset="-122"/>
                        </a:rPr>
                        <a:t>25%</a:t>
                      </a:r>
                    </a:p>
                  </a:txBody>
                  <a:tcPr marL="7620" marR="7620" marT="7620" marB="0"/>
                </a:tc>
                <a:tc>
                  <a:txBody>
                    <a:bodyPr/>
                    <a:lstStyle/>
                    <a:p>
                      <a:pPr algn="l" fontAlgn="t"/>
                      <a:r>
                        <a:rPr lang="en-US" sz="1100" b="0" i="0" u="sng" strike="noStrike">
                          <a:solidFill>
                            <a:srgbClr val="0563C1"/>
                          </a:solidFill>
                          <a:effectLst/>
                          <a:latin typeface="+mn-lt"/>
                          <a:ea typeface="等线" panose="02010600030101010101" pitchFamily="2" charset="-122"/>
                          <a:hlinkClick r:id="rId3"/>
                        </a:rPr>
                        <a:t>SP-231723</a:t>
                      </a:r>
                      <a:endParaRPr lang="en-US" sz="1100" b="0" i="0" u="sng" strike="noStrike">
                        <a:solidFill>
                          <a:srgbClr val="0563C1"/>
                        </a:solidFill>
                        <a:effectLst/>
                        <a:latin typeface="+mn-lt"/>
                        <a:ea typeface="等线" panose="02010600030101010101" pitchFamily="2" charset="-122"/>
                      </a:endParaRPr>
                    </a:p>
                  </a:txBody>
                  <a:tcPr marL="7620" marR="7620" marT="7620" marB="0"/>
                </a:tc>
                <a:tc>
                  <a:txBody>
                    <a:bodyPr/>
                    <a:lstStyle/>
                    <a:p>
                      <a:pPr algn="r" fontAlgn="b"/>
                      <a:r>
                        <a:rPr lang="en-US" altLang="zh-CN" sz="1100" b="0" i="0" u="none" strike="noStrike" dirty="0">
                          <a:solidFill>
                            <a:srgbClr val="00B050"/>
                          </a:solidFill>
                          <a:effectLst/>
                          <a:latin typeface="+mn-lt"/>
                          <a:ea typeface="等线" panose="02010600030101010101" pitchFamily="2" charset="-122"/>
                          <a:cs typeface="Arial" panose="020B0604020202020204" pitchFamily="34" charset="0"/>
                        </a:rPr>
                        <a:t>60%</a:t>
                      </a:r>
                    </a:p>
                  </a:txBody>
                  <a:tcPr marL="7620" marR="7620" marT="7620" marB="0" anchor="b"/>
                </a:tc>
                <a:tc>
                  <a:txBody>
                    <a:bodyPr/>
                    <a:lstStyle/>
                    <a:p>
                      <a:pPr algn="l" fontAlgn="t"/>
                      <a:r>
                        <a:rPr lang="en-US" sz="1100" b="0" i="0" u="none" strike="noStrike" kern="1200" dirty="0">
                          <a:solidFill>
                            <a:schemeClr val="tx1"/>
                          </a:solidFill>
                          <a:effectLst/>
                          <a:highlight>
                            <a:srgbClr val="00FFFF"/>
                          </a:highlight>
                          <a:latin typeface="+mn-lt"/>
                          <a:ea typeface="等线" panose="02010600030101010101" pitchFamily="2" charset="-122"/>
                          <a:cs typeface="+mn-cs"/>
                        </a:rPr>
                        <a:t>Target: 9/9/2024-&gt;12/12/2024</a:t>
                      </a:r>
                    </a:p>
                  </a:txBody>
                  <a:tcPr marL="4294" marR="4294" marT="4294" marB="0"/>
                </a:tc>
                <a:extLst>
                  <a:ext uri="{0D108BD9-81ED-4DB2-BD59-A6C34878D82A}">
                    <a16:rowId xmlns:a16="http://schemas.microsoft.com/office/drawing/2014/main" val="10001"/>
                  </a:ext>
                </a:extLst>
              </a:tr>
            </a:tbl>
          </a:graphicData>
        </a:graphic>
      </p:graphicFrame>
      <p:sp>
        <p:nvSpPr>
          <p:cNvPr id="6" name="矩形 5">
            <a:extLst>
              <a:ext uri="{FF2B5EF4-FFF2-40B4-BE49-F238E27FC236}">
                <a16:creationId xmlns:a16="http://schemas.microsoft.com/office/drawing/2014/main" id="{258CB148-EB78-4F52-B4DA-88CC8C58B74F}"/>
              </a:ext>
            </a:extLst>
          </p:cNvPr>
          <p:cNvSpPr/>
          <p:nvPr/>
        </p:nvSpPr>
        <p:spPr>
          <a:xfrm>
            <a:off x="8684704" y="0"/>
            <a:ext cx="1614545" cy="292388"/>
          </a:xfrm>
          <a:prstGeom prst="rect">
            <a:avLst/>
          </a:prstGeom>
        </p:spPr>
        <p:txBody>
          <a:bodyPr wrap="none">
            <a:spAutoFit/>
          </a:bodyPr>
          <a:lstStyle/>
          <a:p>
            <a:r>
              <a:rPr lang="en-US" altLang="zh-CN" dirty="0">
                <a:solidFill>
                  <a:schemeClr val="bg1"/>
                </a:solidFill>
                <a:highlight>
                  <a:srgbClr val="800080"/>
                </a:highlight>
              </a:rPr>
              <a:t>OAM Prime feature</a:t>
            </a:r>
            <a:endParaRPr lang="zh-CN" altLang="en-US" dirty="0">
              <a:solidFill>
                <a:schemeClr val="bg1"/>
              </a:solidFill>
              <a:highlight>
                <a:srgbClr val="800080"/>
              </a:highlight>
            </a:endParaRPr>
          </a:p>
        </p:txBody>
      </p:sp>
    </p:spTree>
    <p:extLst>
      <p:ext uri="{BB962C8B-B14F-4D97-AF65-F5344CB8AC3E}">
        <p14:creationId xmlns:p14="http://schemas.microsoft.com/office/powerpoint/2010/main" val="571506150"/>
      </p:ext>
    </p:extLst>
  </p:cSld>
  <p:clrMapOvr>
    <a:masterClrMapping/>
  </p:clrMapOvr>
  <p:transition spd="slow"/>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96221DFE-BF72-4AC7-BB51-3BFEB65732D9}"/>
              </a:ext>
            </a:extLst>
          </p:cNvPr>
          <p:cNvSpPr>
            <a:spLocks noGrp="1"/>
          </p:cNvSpPr>
          <p:nvPr>
            <p:ph type="title"/>
          </p:nvPr>
        </p:nvSpPr>
        <p:spPr>
          <a:xfrm>
            <a:off x="1" y="228600"/>
            <a:ext cx="9755188" cy="1143000"/>
          </a:xfrm>
        </p:spPr>
        <p:txBody>
          <a:bodyPr/>
          <a:lstStyle/>
          <a:p>
            <a:r>
              <a:rPr lang="en-GB" altLang="en-US" sz="3200" b="1" dirty="0"/>
              <a:t>21. </a:t>
            </a:r>
            <a:r>
              <a:rPr lang="en-GB" altLang="en-US" sz="3200" b="1" dirty="0" err="1"/>
              <a:t>Mexpo</a:t>
            </a:r>
            <a:r>
              <a:rPr lang="en-GB" altLang="en-US" sz="3200" b="1" dirty="0"/>
              <a:t>: </a:t>
            </a:r>
            <a:r>
              <a:rPr lang="en-US" altLang="en-US" sz="3200" b="1" dirty="0"/>
              <a:t>Study on Enhanced OAM for management exposure to external consumers</a:t>
            </a:r>
            <a:endParaRPr lang="en-GB" altLang="en-US" sz="3200" b="1" dirty="0"/>
          </a:p>
        </p:txBody>
      </p:sp>
      <p:sp>
        <p:nvSpPr>
          <p:cNvPr id="4" name="Content Placeholder 7">
            <a:extLst>
              <a:ext uri="{FF2B5EF4-FFF2-40B4-BE49-F238E27FC236}">
                <a16:creationId xmlns:a16="http://schemas.microsoft.com/office/drawing/2014/main" id="{8A759812-87D4-4AB6-81FE-DCDAFD93C018}"/>
              </a:ext>
            </a:extLst>
          </p:cNvPr>
          <p:cNvSpPr txBox="1">
            <a:spLocks/>
          </p:cNvSpPr>
          <p:nvPr/>
        </p:nvSpPr>
        <p:spPr>
          <a:xfrm>
            <a:off x="420612" y="2080800"/>
            <a:ext cx="10953749" cy="4060800"/>
          </a:xfrm>
          <a:prstGeom prst="rect">
            <a:avLst/>
          </a:prstGeom>
          <a:solidFill>
            <a:schemeClr val="bg1"/>
          </a:solidFill>
        </p:spPr>
        <p:txBody>
          <a:bodyPr/>
          <a:lstStyle>
            <a:lvl1pPr marL="341313" indent="-341313" algn="l" rtl="0" eaLnBrk="0" fontAlgn="base" hangingPunct="0">
              <a:spcBef>
                <a:spcPct val="20000"/>
              </a:spcBef>
              <a:spcAft>
                <a:spcPct val="0"/>
              </a:spcAft>
              <a:buBlip>
                <a:blip r:embed="rId2"/>
              </a:buBlip>
              <a:defRPr sz="2800">
                <a:solidFill>
                  <a:schemeClr val="tx1"/>
                </a:solidFill>
                <a:latin typeface="+mn-lt"/>
                <a:ea typeface="MS PGothic" panose="020B0600070205080204" pitchFamily="34" charset="-128"/>
                <a:cs typeface="ＭＳ Ｐゴシック" charset="0"/>
              </a:defRPr>
            </a:lvl1pPr>
            <a:lvl2pPr marL="741363" indent="-284163"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ea typeface="MS PGothic" panose="020B0600070205080204" pitchFamily="34" charset="-128"/>
              </a:defRPr>
            </a:lvl2pPr>
            <a:lvl3pPr marL="11414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5986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4pPr>
            <a:lvl5pPr marL="2055813" indent="-227013" algn="l" rtl="0" eaLnBrk="0" fontAlgn="base" hangingPunct="0">
              <a:spcBef>
                <a:spcPct val="20000"/>
              </a:spcBef>
              <a:spcAft>
                <a:spcPct val="0"/>
              </a:spcAft>
              <a:buFont typeface="Arial" panose="020B0604020202020204" pitchFamily="34" charset="0"/>
              <a:buChar char="»"/>
              <a:defRPr sz="1600">
                <a:solidFill>
                  <a:schemeClr val="tx1"/>
                </a:solidFill>
                <a:latin typeface="+mn-lt"/>
                <a:ea typeface="MS PGothic" panose="020B0600070205080204" pitchFamily="34" charset="-128"/>
              </a:defRPr>
            </a:lvl5pPr>
            <a:lvl6pPr marL="2514314" indent="-228574" algn="l" rtl="0" eaLnBrk="0" fontAlgn="base" hangingPunct="0">
              <a:spcBef>
                <a:spcPct val="20000"/>
              </a:spcBef>
              <a:spcAft>
                <a:spcPct val="0"/>
              </a:spcAft>
              <a:buFont typeface="Arial" charset="0"/>
              <a:buChar char="»"/>
              <a:defRPr sz="1600">
                <a:solidFill>
                  <a:schemeClr val="tx1"/>
                </a:solidFill>
                <a:latin typeface="+mn-lt"/>
              </a:defRPr>
            </a:lvl6pPr>
            <a:lvl7pPr marL="2971462" indent="-228574" algn="l" rtl="0" eaLnBrk="0" fontAlgn="base" hangingPunct="0">
              <a:spcBef>
                <a:spcPct val="20000"/>
              </a:spcBef>
              <a:spcAft>
                <a:spcPct val="0"/>
              </a:spcAft>
              <a:buFont typeface="Arial" charset="0"/>
              <a:buChar char="»"/>
              <a:defRPr sz="1600">
                <a:solidFill>
                  <a:schemeClr val="tx1"/>
                </a:solidFill>
                <a:latin typeface="+mn-lt"/>
              </a:defRPr>
            </a:lvl7pPr>
            <a:lvl8pPr marL="3428610" indent="-228574" algn="l" rtl="0" eaLnBrk="0" fontAlgn="base" hangingPunct="0">
              <a:spcBef>
                <a:spcPct val="20000"/>
              </a:spcBef>
              <a:spcAft>
                <a:spcPct val="0"/>
              </a:spcAft>
              <a:buFont typeface="Arial" charset="0"/>
              <a:buChar char="»"/>
              <a:defRPr sz="1600">
                <a:solidFill>
                  <a:schemeClr val="tx1"/>
                </a:solidFill>
                <a:latin typeface="+mn-lt"/>
              </a:defRPr>
            </a:lvl8pPr>
            <a:lvl9pPr marL="3885758" indent="-228574" algn="l" rtl="0" eaLnBrk="0" fontAlgn="base" hangingPunct="0">
              <a:spcBef>
                <a:spcPct val="20000"/>
              </a:spcBef>
              <a:spcAft>
                <a:spcPct val="0"/>
              </a:spcAft>
              <a:buFont typeface="Arial" charset="0"/>
              <a:buChar char="»"/>
              <a:defRPr sz="1600">
                <a:solidFill>
                  <a:schemeClr val="tx1"/>
                </a:solidFill>
                <a:latin typeface="+mn-lt"/>
              </a:defRPr>
            </a:lvl9pPr>
          </a:lstStyle>
          <a:p>
            <a:pPr>
              <a:spcBef>
                <a:spcPts val="0"/>
              </a:spcBef>
              <a:spcAft>
                <a:spcPts val="0"/>
              </a:spcAft>
              <a:defRPr/>
            </a:pPr>
            <a:r>
              <a:rPr lang="de-DE" altLang="de-DE" sz="1800" kern="0" dirty="0"/>
              <a:t>Progress since SA#104:</a:t>
            </a:r>
          </a:p>
          <a:p>
            <a:pPr marL="457200" lvl="1" indent="0">
              <a:spcBef>
                <a:spcPts val="0"/>
              </a:spcBef>
              <a:spcAft>
                <a:spcPts val="0"/>
              </a:spcAft>
              <a:buNone/>
              <a:defRPr/>
            </a:pPr>
            <a:r>
              <a:rPr lang="en-US" altLang="zh-CN" sz="1200" kern="0" dirty="0"/>
              <a:t>The following topics were approved:</a:t>
            </a:r>
          </a:p>
          <a:p>
            <a:pPr lvl="1">
              <a:spcBef>
                <a:spcPts val="0"/>
              </a:spcBef>
              <a:spcAft>
                <a:spcPts val="0"/>
              </a:spcAft>
              <a:defRPr/>
            </a:pPr>
            <a:r>
              <a:rPr lang="en-US" altLang="zh-CN" sz="1200" kern="0" dirty="0"/>
              <a:t>Potential solutions for the use cases related to WT1.</a:t>
            </a:r>
          </a:p>
          <a:p>
            <a:pPr lvl="1">
              <a:spcBef>
                <a:spcPts val="0"/>
              </a:spcBef>
              <a:spcAft>
                <a:spcPts val="0"/>
              </a:spcAft>
              <a:defRPr/>
            </a:pPr>
            <a:r>
              <a:rPr lang="en-US" altLang="zh-CN" sz="1200" kern="0" dirty="0"/>
              <a:t>Evaluations of solutions for the following use cases related to WT1:</a:t>
            </a:r>
          </a:p>
          <a:p>
            <a:pPr lvl="2">
              <a:spcBef>
                <a:spcPts val="0"/>
              </a:spcBef>
              <a:spcAft>
                <a:spcPts val="0"/>
              </a:spcAft>
              <a:defRPr/>
            </a:pPr>
            <a:r>
              <a:rPr lang="en-US" altLang="zh-CN" sz="1050" kern="0" dirty="0"/>
              <a:t>Use case #1 (closed):  </a:t>
            </a:r>
            <a:r>
              <a:rPr lang="en-US" altLang="zh-CN" sz="1050" kern="0" dirty="0" err="1"/>
              <a:t>MnS</a:t>
            </a:r>
            <a:r>
              <a:rPr lang="en-US" altLang="zh-CN" sz="1050" kern="0" dirty="0"/>
              <a:t> producer registration into CAPIF</a:t>
            </a:r>
          </a:p>
          <a:p>
            <a:pPr lvl="2">
              <a:spcBef>
                <a:spcPts val="0"/>
              </a:spcBef>
              <a:spcAft>
                <a:spcPts val="0"/>
              </a:spcAft>
              <a:defRPr/>
            </a:pPr>
            <a:r>
              <a:rPr lang="en-US" altLang="zh-CN" sz="1050" kern="0" dirty="0"/>
              <a:t>Use case #3: Configuring discovery policy for an external </a:t>
            </a:r>
            <a:r>
              <a:rPr lang="en-US" altLang="zh-CN" sz="1050" kern="0" dirty="0" err="1"/>
              <a:t>MnS</a:t>
            </a:r>
            <a:r>
              <a:rPr lang="en-US" altLang="zh-CN" sz="1050" kern="0" dirty="0"/>
              <a:t> consumer</a:t>
            </a:r>
          </a:p>
          <a:p>
            <a:pPr lvl="2">
              <a:spcBef>
                <a:spcPts val="0"/>
              </a:spcBef>
              <a:spcAft>
                <a:spcPts val="0"/>
              </a:spcAft>
              <a:defRPr/>
            </a:pPr>
            <a:r>
              <a:rPr lang="en-US" altLang="zh-CN" sz="1050" kern="0" dirty="0"/>
              <a:t>Use case #4: Authorization of the external </a:t>
            </a:r>
            <a:r>
              <a:rPr lang="en-US" altLang="zh-CN" sz="1050" kern="0" dirty="0" err="1"/>
              <a:t>MnS</a:t>
            </a:r>
            <a:r>
              <a:rPr lang="en-US" altLang="zh-CN" sz="1050" kern="0" dirty="0"/>
              <a:t> consumer to access the management service API</a:t>
            </a:r>
          </a:p>
          <a:p>
            <a:pPr lvl="2">
              <a:spcBef>
                <a:spcPts val="0"/>
              </a:spcBef>
              <a:spcAft>
                <a:spcPts val="0"/>
              </a:spcAft>
              <a:defRPr/>
            </a:pPr>
            <a:r>
              <a:rPr lang="en-US" altLang="zh-CN" sz="1050" kern="0" dirty="0"/>
              <a:t>Use case #5: Logging the management service API invocations to the CCF</a:t>
            </a:r>
            <a:endParaRPr lang="en-US" altLang="zh-CN" sz="1200" kern="0" dirty="0"/>
          </a:p>
          <a:p>
            <a:pPr marL="457200" lvl="1" indent="0">
              <a:spcBef>
                <a:spcPts val="0"/>
              </a:spcBef>
              <a:spcAft>
                <a:spcPts val="0"/>
              </a:spcAft>
              <a:buNone/>
              <a:defRPr/>
            </a:pPr>
            <a:r>
              <a:rPr lang="en-US" altLang="zh-CN" sz="1200" kern="0" dirty="0"/>
              <a:t>The following topics need more discussion:</a:t>
            </a:r>
          </a:p>
          <a:p>
            <a:pPr lvl="1">
              <a:spcBef>
                <a:spcPts val="0"/>
              </a:spcBef>
              <a:spcAft>
                <a:spcPts val="0"/>
              </a:spcAft>
              <a:defRPr/>
            </a:pPr>
            <a:r>
              <a:rPr lang="en-US" altLang="zh-CN" sz="1200" kern="0" dirty="0"/>
              <a:t>There has not been any contributions related to WT2 and WT3.</a:t>
            </a:r>
          </a:p>
          <a:p>
            <a:pPr lvl="1">
              <a:spcBef>
                <a:spcPts val="0"/>
              </a:spcBef>
              <a:spcAft>
                <a:spcPts val="0"/>
              </a:spcAft>
              <a:defRPr/>
            </a:pPr>
            <a:endParaRPr lang="en-US" altLang="zh-CN" sz="1200" kern="0" dirty="0"/>
          </a:p>
          <a:p>
            <a:pPr marL="341313" lvl="1" indent="-341313">
              <a:spcBef>
                <a:spcPts val="0"/>
              </a:spcBef>
              <a:spcAft>
                <a:spcPts val="0"/>
              </a:spcAft>
              <a:buBlip>
                <a:blip r:embed="rId2"/>
              </a:buBlip>
              <a:defRPr/>
            </a:pPr>
            <a:r>
              <a:rPr lang="en-US" sz="1800" kern="0" dirty="0"/>
              <a:t>Impacts and dependencies on other WGs:</a:t>
            </a:r>
            <a:endParaRPr lang="de-DE" sz="1800" kern="0" dirty="0"/>
          </a:p>
          <a:p>
            <a:pPr lvl="1">
              <a:spcBef>
                <a:spcPts val="0"/>
              </a:spcBef>
              <a:spcAft>
                <a:spcPts val="0"/>
              </a:spcAft>
              <a:defRPr/>
            </a:pPr>
            <a:r>
              <a:rPr lang="en-US" sz="1200" kern="0" dirty="0"/>
              <a:t>Identified modifications to CAPIF will require coordination with SA6, but would not be pursued unless a subsequent WI is approved.</a:t>
            </a:r>
            <a:endParaRPr lang="de-DE" sz="1200" kern="0" dirty="0"/>
          </a:p>
          <a:p>
            <a:pPr>
              <a:spcBef>
                <a:spcPts val="0"/>
              </a:spcBef>
              <a:spcAft>
                <a:spcPts val="0"/>
              </a:spcAft>
              <a:defRPr/>
            </a:pPr>
            <a:r>
              <a:rPr lang="de-DE" sz="1800" kern="0" dirty="0"/>
              <a:t>Next steps:</a:t>
            </a:r>
          </a:p>
          <a:p>
            <a:pPr lvl="1">
              <a:defRPr/>
            </a:pPr>
            <a:r>
              <a:rPr lang="en-US" altLang="zh-CN" sz="1200" dirty="0"/>
              <a:t>Further evaluations of solutions for the following use cases related to WT1:</a:t>
            </a:r>
          </a:p>
          <a:p>
            <a:pPr lvl="2">
              <a:spcBef>
                <a:spcPts val="0"/>
              </a:spcBef>
              <a:spcAft>
                <a:spcPts val="0"/>
              </a:spcAft>
              <a:defRPr/>
            </a:pPr>
            <a:r>
              <a:rPr lang="en-US" altLang="zh-CN" sz="1050" kern="0" dirty="0"/>
              <a:t>Use case #2 (closed): Publishing of management services to the CCF</a:t>
            </a:r>
          </a:p>
          <a:p>
            <a:pPr lvl="2">
              <a:spcBef>
                <a:spcPts val="0"/>
              </a:spcBef>
              <a:spcAft>
                <a:spcPts val="0"/>
              </a:spcAft>
              <a:defRPr/>
            </a:pPr>
            <a:r>
              <a:rPr lang="en-US" altLang="zh-CN" sz="1050" kern="0" dirty="0"/>
              <a:t>Use case #4: Authorization of the external </a:t>
            </a:r>
            <a:r>
              <a:rPr lang="en-US" altLang="zh-CN" sz="1050" kern="0" dirty="0" err="1"/>
              <a:t>MnS</a:t>
            </a:r>
            <a:r>
              <a:rPr lang="en-US" altLang="zh-CN" sz="1050" kern="0" dirty="0"/>
              <a:t> consumer to access the management service API</a:t>
            </a:r>
          </a:p>
          <a:p>
            <a:pPr lvl="2">
              <a:spcBef>
                <a:spcPts val="0"/>
              </a:spcBef>
              <a:spcAft>
                <a:spcPts val="0"/>
              </a:spcAft>
              <a:defRPr/>
            </a:pPr>
            <a:r>
              <a:rPr lang="en-US" altLang="zh-CN" sz="1050" kern="0" dirty="0"/>
              <a:t>Add conclusions and recommendations for normative work.</a:t>
            </a:r>
          </a:p>
          <a:p>
            <a:pPr lvl="2">
              <a:spcBef>
                <a:spcPts val="0"/>
              </a:spcBef>
              <a:spcAft>
                <a:spcPts val="0"/>
              </a:spcAft>
              <a:defRPr/>
            </a:pPr>
            <a:r>
              <a:rPr lang="en-US" altLang="zh-CN" sz="1050" kern="0" dirty="0"/>
              <a:t>Update </a:t>
            </a:r>
            <a:r>
              <a:rPr lang="en-US" altLang="zh-CN" sz="1050" kern="0" dirty="0" err="1"/>
              <a:t>FS_MExpo</a:t>
            </a:r>
            <a:r>
              <a:rPr lang="en-US" altLang="zh-CN" sz="1050" kern="0" dirty="0"/>
              <a:t> SID to remove WT2 and WT3 if no contributions submitted for the next meeting.</a:t>
            </a:r>
            <a:endParaRPr lang="en-US" sz="1050" kern="0" dirty="0"/>
          </a:p>
        </p:txBody>
      </p:sp>
      <p:graphicFrame>
        <p:nvGraphicFramePr>
          <p:cNvPr id="5" name="Table 4">
            <a:extLst>
              <a:ext uri="{FF2B5EF4-FFF2-40B4-BE49-F238E27FC236}">
                <a16:creationId xmlns:a16="http://schemas.microsoft.com/office/drawing/2014/main" id="{7A68B1DF-7499-467E-9AB1-C9EAA9992FED}"/>
              </a:ext>
            </a:extLst>
          </p:cNvPr>
          <p:cNvGraphicFramePr>
            <a:graphicFrameLocks noGrp="1"/>
          </p:cNvGraphicFramePr>
          <p:nvPr>
            <p:extLst>
              <p:ext uri="{D42A27DB-BD31-4B8C-83A1-F6EECF244321}">
                <p14:modId xmlns:p14="http://schemas.microsoft.com/office/powerpoint/2010/main" val="3797175654"/>
              </p:ext>
            </p:extLst>
          </p:nvPr>
        </p:nvGraphicFramePr>
        <p:xfrm>
          <a:off x="420612" y="1431600"/>
          <a:ext cx="10907183" cy="620494"/>
        </p:xfrm>
        <a:graphic>
          <a:graphicData uri="http://schemas.openxmlformats.org/drawingml/2006/table">
            <a:tbl>
              <a:tblPr firstRow="1" firstCol="1" bandRow="1">
                <a:tableStyleId>{F5AB1C69-6EDB-4FF4-983F-18BD219EF322}</a:tableStyleId>
              </a:tblPr>
              <a:tblGrid>
                <a:gridCol w="650979">
                  <a:extLst>
                    <a:ext uri="{9D8B030D-6E8A-4147-A177-3AD203B41FA5}">
                      <a16:colId xmlns:a16="http://schemas.microsoft.com/office/drawing/2014/main" val="20000"/>
                    </a:ext>
                  </a:extLst>
                </a:gridCol>
                <a:gridCol w="3769829">
                  <a:extLst>
                    <a:ext uri="{9D8B030D-6E8A-4147-A177-3AD203B41FA5}">
                      <a16:colId xmlns:a16="http://schemas.microsoft.com/office/drawing/2014/main" val="20001"/>
                    </a:ext>
                  </a:extLst>
                </a:gridCol>
                <a:gridCol w="987879">
                  <a:extLst>
                    <a:ext uri="{9D8B030D-6E8A-4147-A177-3AD203B41FA5}">
                      <a16:colId xmlns:a16="http://schemas.microsoft.com/office/drawing/2014/main" val="20002"/>
                    </a:ext>
                  </a:extLst>
                </a:gridCol>
                <a:gridCol w="1608364">
                  <a:extLst>
                    <a:ext uri="{9D8B030D-6E8A-4147-A177-3AD203B41FA5}">
                      <a16:colId xmlns:a16="http://schemas.microsoft.com/office/drawing/2014/main" val="20003"/>
                    </a:ext>
                  </a:extLst>
                </a:gridCol>
                <a:gridCol w="644979">
                  <a:extLst>
                    <a:ext uri="{9D8B030D-6E8A-4147-A177-3AD203B41FA5}">
                      <a16:colId xmlns:a16="http://schemas.microsoft.com/office/drawing/2014/main" val="20004"/>
                    </a:ext>
                  </a:extLst>
                </a:gridCol>
                <a:gridCol w="718457">
                  <a:extLst>
                    <a:ext uri="{9D8B030D-6E8A-4147-A177-3AD203B41FA5}">
                      <a16:colId xmlns:a16="http://schemas.microsoft.com/office/drawing/2014/main" val="20005"/>
                    </a:ext>
                  </a:extLst>
                </a:gridCol>
                <a:gridCol w="742950">
                  <a:extLst>
                    <a:ext uri="{9D8B030D-6E8A-4147-A177-3AD203B41FA5}">
                      <a16:colId xmlns:a16="http://schemas.microsoft.com/office/drawing/2014/main" val="20006"/>
                    </a:ext>
                  </a:extLst>
                </a:gridCol>
                <a:gridCol w="1783746">
                  <a:extLst>
                    <a:ext uri="{9D8B030D-6E8A-4147-A177-3AD203B41FA5}">
                      <a16:colId xmlns:a16="http://schemas.microsoft.com/office/drawing/2014/main" val="20007"/>
                    </a:ext>
                  </a:extLst>
                </a:gridCol>
              </a:tblGrid>
              <a:tr h="277594">
                <a:tc>
                  <a:txBody>
                    <a:bodyPr/>
                    <a:lstStyle/>
                    <a:p>
                      <a:pPr algn="ctr">
                        <a:lnSpc>
                          <a:spcPct val="107000"/>
                        </a:lnSpc>
                        <a:spcAft>
                          <a:spcPts val="800"/>
                        </a:spcAft>
                      </a:pPr>
                      <a:r>
                        <a:rPr lang="en-GB" sz="1400" dirty="0"/>
                        <a:t>UID</a:t>
                      </a:r>
                    </a:p>
                  </a:txBody>
                  <a:tcPr marL="48004" marR="48004" marT="0" marB="0" anchor="ctr"/>
                </a:tc>
                <a:tc>
                  <a:txBody>
                    <a:bodyPr/>
                    <a:lstStyle/>
                    <a:p>
                      <a:pPr algn="ctr">
                        <a:lnSpc>
                          <a:spcPct val="107000"/>
                        </a:lnSpc>
                        <a:spcAft>
                          <a:spcPts val="800"/>
                        </a:spcAft>
                      </a:pPr>
                      <a:r>
                        <a:rPr lang="en-GB" sz="1400" dirty="0"/>
                        <a:t>Name</a:t>
                      </a:r>
                    </a:p>
                  </a:txBody>
                  <a:tcPr marL="48004" marR="48004" marT="0" marB="0" anchor="ctr"/>
                </a:tc>
                <a:tc>
                  <a:txBody>
                    <a:bodyPr/>
                    <a:lstStyle/>
                    <a:p>
                      <a:pPr algn="ctr">
                        <a:lnSpc>
                          <a:spcPct val="107000"/>
                        </a:lnSpc>
                        <a:spcAft>
                          <a:spcPts val="800"/>
                        </a:spcAft>
                      </a:pPr>
                      <a:r>
                        <a:rPr lang="en-GB" sz="1400" dirty="0"/>
                        <a:t>Acronym</a:t>
                      </a:r>
                    </a:p>
                  </a:txBody>
                  <a:tcPr marL="48004" marR="48004" marT="0" marB="0" anchor="ctr"/>
                </a:tc>
                <a:tc>
                  <a:txBody>
                    <a:bodyPr/>
                    <a:lstStyle/>
                    <a:p>
                      <a:pPr algn="ctr">
                        <a:lnSpc>
                          <a:spcPct val="107000"/>
                        </a:lnSpc>
                        <a:spcAft>
                          <a:spcPts val="800"/>
                        </a:spcAft>
                      </a:pPr>
                      <a:r>
                        <a:rPr lang="en-GB" sz="1400" dirty="0"/>
                        <a:t>Target </a:t>
                      </a:r>
                      <a:r>
                        <a:rPr lang="en-GB" sz="1000" dirty="0"/>
                        <a:t>(dd/mm/</a:t>
                      </a:r>
                      <a:r>
                        <a:rPr lang="en-GB" sz="1000" dirty="0" err="1"/>
                        <a:t>yyyy</a:t>
                      </a:r>
                      <a:r>
                        <a:rPr lang="en-GB" sz="1000" dirty="0"/>
                        <a:t>)</a:t>
                      </a:r>
                      <a:endParaRPr lang="en-GB" sz="1400" dirty="0"/>
                    </a:p>
                  </a:txBody>
                  <a:tcPr marL="48004" marR="48004" marT="0" marB="0" anchor="ctr"/>
                </a:tc>
                <a:tc>
                  <a:txBody>
                    <a:bodyPr/>
                    <a:lstStyle/>
                    <a:p>
                      <a:pPr algn="ctr">
                        <a:lnSpc>
                          <a:spcPct val="107000"/>
                        </a:lnSpc>
                        <a:spcAft>
                          <a:spcPts val="800"/>
                        </a:spcAft>
                      </a:pPr>
                      <a:r>
                        <a:rPr lang="en-GB" sz="1400" dirty="0"/>
                        <a:t>Old %</a:t>
                      </a:r>
                    </a:p>
                  </a:txBody>
                  <a:tcPr marL="48004" marR="48004" marT="0" marB="0" anchor="ctr"/>
                </a:tc>
                <a:tc>
                  <a:txBody>
                    <a:bodyPr/>
                    <a:lstStyle/>
                    <a:p>
                      <a:pPr algn="ctr">
                        <a:lnSpc>
                          <a:spcPct val="107000"/>
                        </a:lnSpc>
                        <a:spcAft>
                          <a:spcPts val="800"/>
                        </a:spcAft>
                      </a:pPr>
                      <a:r>
                        <a:rPr lang="en-GB" sz="1400" b="1" kern="1200" dirty="0">
                          <a:solidFill>
                            <a:schemeClr val="lt1"/>
                          </a:solidFill>
                          <a:latin typeface="+mn-lt"/>
                          <a:ea typeface="+mn-ea"/>
                          <a:cs typeface="+mn-cs"/>
                        </a:rPr>
                        <a:t>WID</a:t>
                      </a:r>
                      <a:endParaRPr lang="en-GB" sz="1400" dirty="0">
                        <a:solidFill>
                          <a:srgbClr val="FF0000"/>
                        </a:solidFill>
                      </a:endParaRPr>
                    </a:p>
                  </a:txBody>
                  <a:tcPr marL="48004" marR="48004" marT="0" marB="0" anchor="ctr"/>
                </a:tc>
                <a:tc>
                  <a:txBody>
                    <a:bodyPr/>
                    <a:lstStyle/>
                    <a:p>
                      <a:pPr algn="ctr">
                        <a:lnSpc>
                          <a:spcPct val="107000"/>
                        </a:lnSpc>
                        <a:spcAft>
                          <a:spcPts val="800"/>
                        </a:spcAft>
                      </a:pPr>
                      <a:r>
                        <a:rPr lang="en-GB" sz="1400" dirty="0">
                          <a:solidFill>
                            <a:srgbClr val="FF0000"/>
                          </a:solidFill>
                        </a:rPr>
                        <a:t>New %</a:t>
                      </a:r>
                      <a:endParaRPr lang="en-GB" sz="1400" b="1" kern="1200" dirty="0">
                        <a:solidFill>
                          <a:schemeClr val="lt1"/>
                        </a:solidFill>
                        <a:latin typeface="+mn-lt"/>
                        <a:ea typeface="+mn-ea"/>
                        <a:cs typeface="+mn-cs"/>
                      </a:endParaRPr>
                    </a:p>
                  </a:txBody>
                  <a:tcPr marL="48004" marR="48004" marT="0" marB="0" anchor="ctr"/>
                </a:tc>
                <a:tc>
                  <a:txBody>
                    <a:bodyPr/>
                    <a:lstStyle/>
                    <a:p>
                      <a:pPr algn="ctr">
                        <a:lnSpc>
                          <a:spcPct val="107000"/>
                        </a:lnSpc>
                        <a:spcAft>
                          <a:spcPts val="800"/>
                        </a:spcAft>
                      </a:pPr>
                      <a:r>
                        <a:rPr lang="en-GB" sz="1400" dirty="0">
                          <a:solidFill>
                            <a:srgbClr val="FF0000"/>
                          </a:solidFill>
                        </a:rPr>
                        <a:t>Change or comment</a:t>
                      </a:r>
                    </a:p>
                  </a:txBody>
                  <a:tcPr marL="48004" marR="48004" marT="0" marB="0" anchor="ctr"/>
                </a:tc>
                <a:extLst>
                  <a:ext uri="{0D108BD9-81ED-4DB2-BD59-A6C34878D82A}">
                    <a16:rowId xmlns:a16="http://schemas.microsoft.com/office/drawing/2014/main" val="10000"/>
                  </a:ext>
                </a:extLst>
              </a:tr>
              <a:tr h="219143">
                <a:tc>
                  <a:txBody>
                    <a:bodyPr/>
                    <a:lstStyle/>
                    <a:p>
                      <a:pPr algn="r" fontAlgn="b"/>
                      <a:r>
                        <a:rPr lang="en-US" altLang="zh-CN" sz="1100" b="0" i="0" u="none" strike="noStrike">
                          <a:solidFill>
                            <a:srgbClr val="000000"/>
                          </a:solidFill>
                          <a:effectLst/>
                          <a:latin typeface="+mn-lt"/>
                          <a:ea typeface="等线" panose="02010600030101010101" pitchFamily="2" charset="-122"/>
                          <a:cs typeface="Arial" panose="020B0604020202020204" pitchFamily="34" charset="0"/>
                        </a:rPr>
                        <a:t>1020022</a:t>
                      </a:r>
                    </a:p>
                  </a:txBody>
                  <a:tcPr marL="7620" marR="7620" marT="7620" marB="0" anchor="b"/>
                </a:tc>
                <a:tc>
                  <a:txBody>
                    <a:bodyPr/>
                    <a:lstStyle/>
                    <a:p>
                      <a:pPr algn="l" fontAlgn="b"/>
                      <a:r>
                        <a:rPr lang="en-US" sz="1100" b="0" i="0" u="none" strike="noStrike" dirty="0">
                          <a:solidFill>
                            <a:srgbClr val="000000"/>
                          </a:solidFill>
                          <a:effectLst/>
                          <a:latin typeface="+mn-lt"/>
                          <a:ea typeface="等线" panose="02010600030101010101" pitchFamily="2" charset="-122"/>
                          <a:cs typeface="Arial" panose="020B0604020202020204" pitchFamily="34" charset="0"/>
                        </a:rPr>
                        <a:t>Study on Enhanced OAM for management exposure to external consumers </a:t>
                      </a:r>
                    </a:p>
                  </a:txBody>
                  <a:tcPr marL="7620" marR="7620" marT="7620" marB="0" anchor="b"/>
                </a:tc>
                <a:tc>
                  <a:txBody>
                    <a:bodyPr/>
                    <a:lstStyle/>
                    <a:p>
                      <a:pPr algn="l" fontAlgn="b"/>
                      <a:r>
                        <a:rPr lang="en-US" sz="1100" b="0" i="0" u="none" strike="noStrike">
                          <a:solidFill>
                            <a:srgbClr val="000000"/>
                          </a:solidFill>
                          <a:effectLst/>
                          <a:latin typeface="+mn-lt"/>
                          <a:ea typeface="等线" panose="02010600030101010101" pitchFamily="2" charset="-122"/>
                          <a:cs typeface="Arial" panose="020B0604020202020204" pitchFamily="34" charset="0"/>
                        </a:rPr>
                        <a:t>FS_MExpo</a:t>
                      </a:r>
                    </a:p>
                  </a:txBody>
                  <a:tcPr marL="7620" marR="7620" marT="7620" marB="0" anchor="b"/>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srgbClr val="0000FF"/>
                          </a:solidFill>
                          <a:effectLst/>
                          <a:uLnTx/>
                          <a:uFillTx/>
                          <a:latin typeface="+mn-lt"/>
                          <a:ea typeface="等线" panose="02010600030101010101" pitchFamily="2" charset="-122"/>
                          <a:cs typeface="+mn-cs"/>
                        </a:rPr>
                        <a:t>12/12/2024</a:t>
                      </a:r>
                    </a:p>
                  </a:txBody>
                  <a:tcPr marL="7620" marR="7620" marT="7620" marB="0"/>
                </a:tc>
                <a:tc>
                  <a:txBody>
                    <a:bodyPr/>
                    <a:lstStyle/>
                    <a:p>
                      <a:pPr algn="l" fontAlgn="t"/>
                      <a:r>
                        <a:rPr lang="en-US" altLang="zh-CN" sz="1100" b="0" i="0" u="none" strike="noStrike">
                          <a:solidFill>
                            <a:srgbClr val="000000"/>
                          </a:solidFill>
                          <a:effectLst/>
                          <a:latin typeface="+mn-lt"/>
                          <a:ea typeface="等线" panose="02010600030101010101" pitchFamily="2" charset="-122"/>
                        </a:rPr>
                        <a:t>50%</a:t>
                      </a:r>
                    </a:p>
                  </a:txBody>
                  <a:tcPr marL="7620" marR="7620" marT="7620" marB="0"/>
                </a:tc>
                <a:tc>
                  <a:txBody>
                    <a:bodyPr/>
                    <a:lstStyle/>
                    <a:p>
                      <a:pPr algn="l" fontAlgn="t"/>
                      <a:r>
                        <a:rPr lang="en-US" sz="1100" b="0" i="0" u="sng" strike="noStrike" dirty="0">
                          <a:solidFill>
                            <a:srgbClr val="0563C1"/>
                          </a:solidFill>
                          <a:effectLst/>
                          <a:latin typeface="+mn-lt"/>
                          <a:ea typeface="等线" panose="02010600030101010101" pitchFamily="2" charset="-122"/>
                          <a:hlinkClick r:id="rId3"/>
                        </a:rPr>
                        <a:t>SP-240967</a:t>
                      </a:r>
                      <a:endParaRPr lang="en-US" sz="1100" b="0" i="0" u="sng" strike="noStrike" dirty="0">
                        <a:solidFill>
                          <a:srgbClr val="0563C1"/>
                        </a:solidFill>
                        <a:effectLst/>
                        <a:latin typeface="+mn-lt"/>
                        <a:ea typeface="等线" panose="02010600030101010101" pitchFamily="2" charset="-122"/>
                      </a:endParaRPr>
                    </a:p>
                  </a:txBody>
                  <a:tcPr marL="7620" marR="7620" marT="7620" marB="0"/>
                </a:tc>
                <a:tc>
                  <a:txBody>
                    <a:bodyPr/>
                    <a:lstStyle/>
                    <a:p>
                      <a:pPr algn="r" fontAlgn="b"/>
                      <a:r>
                        <a:rPr lang="en-US" altLang="zh-CN" sz="1100" b="0" i="0" u="none" strike="noStrike" dirty="0">
                          <a:solidFill>
                            <a:srgbClr val="00B050"/>
                          </a:solidFill>
                          <a:effectLst/>
                          <a:latin typeface="+mn-lt"/>
                          <a:ea typeface="等线" panose="02010600030101010101" pitchFamily="2" charset="-122"/>
                          <a:cs typeface="Arial" panose="020B0604020202020204" pitchFamily="34" charset="0"/>
                        </a:rPr>
                        <a:t>60%</a:t>
                      </a:r>
                    </a:p>
                  </a:txBody>
                  <a:tcPr marL="7620" marR="7620" marT="7620" marB="0" anchor="b"/>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altLang="zh-CN" sz="1100" b="0" i="0" u="none" strike="noStrike" kern="1200" dirty="0">
                          <a:solidFill>
                            <a:schemeClr val="tx1"/>
                          </a:solidFill>
                          <a:effectLst/>
                          <a:highlight>
                            <a:srgbClr val="00FFFF"/>
                          </a:highlight>
                          <a:latin typeface="+mn-lt"/>
                          <a:ea typeface="等线" panose="02010600030101010101" pitchFamily="2" charset="-122"/>
                          <a:cs typeface="+mn-cs"/>
                        </a:rPr>
                        <a:t>Target: 9/9/2024-&gt;12/12/2024</a:t>
                      </a:r>
                      <a:endParaRPr lang="en-US" sz="1100" b="0" i="0" u="none" strike="noStrike" kern="1200" dirty="0">
                        <a:solidFill>
                          <a:srgbClr val="00B050"/>
                        </a:solidFill>
                        <a:effectLst/>
                        <a:latin typeface="+mn-lt"/>
                        <a:ea typeface="等线" panose="02010600030101010101" pitchFamily="2" charset="-122"/>
                        <a:cs typeface="+mn-cs"/>
                      </a:endParaRPr>
                    </a:p>
                  </a:txBody>
                  <a:tcPr marL="4294" marR="4294" marT="4294" marB="0"/>
                </a:tc>
                <a:extLst>
                  <a:ext uri="{0D108BD9-81ED-4DB2-BD59-A6C34878D82A}">
                    <a16:rowId xmlns:a16="http://schemas.microsoft.com/office/drawing/2014/main" val="10001"/>
                  </a:ext>
                </a:extLst>
              </a:tr>
            </a:tbl>
          </a:graphicData>
        </a:graphic>
      </p:graphicFrame>
      <p:sp>
        <p:nvSpPr>
          <p:cNvPr id="6" name="矩形 5">
            <a:extLst>
              <a:ext uri="{FF2B5EF4-FFF2-40B4-BE49-F238E27FC236}">
                <a16:creationId xmlns:a16="http://schemas.microsoft.com/office/drawing/2014/main" id="{258CB148-EB78-4F52-B4DA-88CC8C58B74F}"/>
              </a:ext>
            </a:extLst>
          </p:cNvPr>
          <p:cNvSpPr/>
          <p:nvPr/>
        </p:nvSpPr>
        <p:spPr>
          <a:xfrm>
            <a:off x="8684704" y="0"/>
            <a:ext cx="1614545" cy="292388"/>
          </a:xfrm>
          <a:prstGeom prst="rect">
            <a:avLst/>
          </a:prstGeom>
        </p:spPr>
        <p:txBody>
          <a:bodyPr wrap="none">
            <a:spAutoFit/>
          </a:bodyPr>
          <a:lstStyle/>
          <a:p>
            <a:r>
              <a:rPr lang="en-US" altLang="zh-CN" dirty="0">
                <a:solidFill>
                  <a:schemeClr val="bg1"/>
                </a:solidFill>
                <a:highlight>
                  <a:srgbClr val="800080"/>
                </a:highlight>
              </a:rPr>
              <a:t>OAM Prime feature</a:t>
            </a:r>
            <a:endParaRPr lang="zh-CN" altLang="en-US" dirty="0">
              <a:solidFill>
                <a:schemeClr val="bg1"/>
              </a:solidFill>
              <a:highlight>
                <a:srgbClr val="800080"/>
              </a:highlight>
            </a:endParaRPr>
          </a:p>
        </p:txBody>
      </p:sp>
    </p:spTree>
    <p:extLst>
      <p:ext uri="{BB962C8B-B14F-4D97-AF65-F5344CB8AC3E}">
        <p14:creationId xmlns:p14="http://schemas.microsoft.com/office/powerpoint/2010/main" val="2263109313"/>
      </p:ext>
    </p:extLst>
  </p:cSld>
  <p:clrMapOvr>
    <a:masterClrMapping/>
  </p:clrMapOvr>
  <p:transition spd="slow"/>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52F67-58EF-48F1-908C-7766662891EE}"/>
              </a:ext>
            </a:extLst>
          </p:cNvPr>
          <p:cNvSpPr>
            <a:spLocks noGrp="1"/>
          </p:cNvSpPr>
          <p:nvPr>
            <p:ph type="title"/>
          </p:nvPr>
        </p:nvSpPr>
        <p:spPr>
          <a:xfrm>
            <a:off x="1161346" y="2286000"/>
            <a:ext cx="9102725" cy="1143000"/>
          </a:xfrm>
        </p:spPr>
        <p:txBody>
          <a:bodyPr/>
          <a:lstStyle/>
          <a:p>
            <a:r>
              <a:rPr lang="en-GB" altLang="zh-CN" sz="4400" b="1" dirty="0"/>
              <a:t>Charging</a:t>
            </a:r>
            <a:endParaRPr lang="zh-CN" altLang="en-US" dirty="0"/>
          </a:p>
        </p:txBody>
      </p:sp>
    </p:spTree>
    <p:extLst>
      <p:ext uri="{BB962C8B-B14F-4D97-AF65-F5344CB8AC3E}">
        <p14:creationId xmlns:p14="http://schemas.microsoft.com/office/powerpoint/2010/main" val="1246243590"/>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C1CE8A-2CE7-46BE-94B3-386F7674B360}"/>
              </a:ext>
            </a:extLst>
          </p:cNvPr>
          <p:cNvSpPr>
            <a:spLocks noGrp="1"/>
          </p:cNvSpPr>
          <p:nvPr>
            <p:ph type="title"/>
          </p:nvPr>
        </p:nvSpPr>
        <p:spPr/>
        <p:txBody>
          <a:bodyPr/>
          <a:lstStyle/>
          <a:p>
            <a:r>
              <a:rPr lang="en-US" altLang="zh-CN" sz="4000" dirty="0"/>
              <a:t>SA5 meeting statistics (2023/2024) </a:t>
            </a:r>
            <a:endParaRPr lang="zh-CN" altLang="en-US" sz="4000" dirty="0"/>
          </a:p>
        </p:txBody>
      </p:sp>
      <p:pic>
        <p:nvPicPr>
          <p:cNvPr id="5" name="Picture 4">
            <a:extLst>
              <a:ext uri="{FF2B5EF4-FFF2-40B4-BE49-F238E27FC236}">
                <a16:creationId xmlns:a16="http://schemas.microsoft.com/office/drawing/2014/main" id="{9E33335F-CE44-4E60-8186-2BEDDB754D38}"/>
              </a:ext>
            </a:extLst>
          </p:cNvPr>
          <p:cNvPicPr>
            <a:picLocks noChangeAspect="1"/>
          </p:cNvPicPr>
          <p:nvPr/>
        </p:nvPicPr>
        <p:blipFill>
          <a:blip r:embed="rId2"/>
          <a:stretch>
            <a:fillRect/>
          </a:stretch>
        </p:blipFill>
        <p:spPr>
          <a:xfrm>
            <a:off x="1250348" y="1111298"/>
            <a:ext cx="4845652" cy="2658086"/>
          </a:xfrm>
          <a:prstGeom prst="rect">
            <a:avLst/>
          </a:prstGeom>
          <a:ln>
            <a:solidFill>
              <a:srgbClr val="00B0F0"/>
            </a:solidFill>
          </a:ln>
        </p:spPr>
      </p:pic>
      <p:pic>
        <p:nvPicPr>
          <p:cNvPr id="14" name="Picture 13">
            <a:extLst>
              <a:ext uri="{FF2B5EF4-FFF2-40B4-BE49-F238E27FC236}">
                <a16:creationId xmlns:a16="http://schemas.microsoft.com/office/drawing/2014/main" id="{3052E0C0-BB70-4F4D-97CE-F5C5F5C81CC2}"/>
              </a:ext>
            </a:extLst>
          </p:cNvPr>
          <p:cNvPicPr>
            <a:picLocks noChangeAspect="1"/>
          </p:cNvPicPr>
          <p:nvPr/>
        </p:nvPicPr>
        <p:blipFill>
          <a:blip r:embed="rId3"/>
          <a:stretch>
            <a:fillRect/>
          </a:stretch>
        </p:blipFill>
        <p:spPr>
          <a:xfrm>
            <a:off x="6096000" y="1111298"/>
            <a:ext cx="4553492" cy="2658086"/>
          </a:xfrm>
          <a:prstGeom prst="rect">
            <a:avLst/>
          </a:prstGeom>
          <a:ln>
            <a:solidFill>
              <a:srgbClr val="00B0F0"/>
            </a:solidFill>
          </a:ln>
        </p:spPr>
      </p:pic>
      <p:pic>
        <p:nvPicPr>
          <p:cNvPr id="7" name="Picture 6">
            <a:extLst>
              <a:ext uri="{FF2B5EF4-FFF2-40B4-BE49-F238E27FC236}">
                <a16:creationId xmlns:a16="http://schemas.microsoft.com/office/drawing/2014/main" id="{C885DC31-551F-400A-9364-DB5470812BD6}"/>
              </a:ext>
            </a:extLst>
          </p:cNvPr>
          <p:cNvPicPr>
            <a:picLocks noChangeAspect="1"/>
          </p:cNvPicPr>
          <p:nvPr/>
        </p:nvPicPr>
        <p:blipFill>
          <a:blip r:embed="rId4"/>
          <a:stretch>
            <a:fillRect/>
          </a:stretch>
        </p:blipFill>
        <p:spPr>
          <a:xfrm>
            <a:off x="1250347" y="3769384"/>
            <a:ext cx="5427369" cy="2753816"/>
          </a:xfrm>
          <a:prstGeom prst="rect">
            <a:avLst/>
          </a:prstGeom>
        </p:spPr>
      </p:pic>
      <p:pic>
        <p:nvPicPr>
          <p:cNvPr id="3" name="Picture 2">
            <a:extLst>
              <a:ext uri="{FF2B5EF4-FFF2-40B4-BE49-F238E27FC236}">
                <a16:creationId xmlns:a16="http://schemas.microsoft.com/office/drawing/2014/main" id="{CE4A3BB5-A2D4-48D3-8075-47CFC92F8B3B}"/>
              </a:ext>
            </a:extLst>
          </p:cNvPr>
          <p:cNvPicPr>
            <a:picLocks noChangeAspect="1"/>
          </p:cNvPicPr>
          <p:nvPr/>
        </p:nvPicPr>
        <p:blipFill>
          <a:blip r:embed="rId5"/>
          <a:stretch>
            <a:fillRect/>
          </a:stretch>
        </p:blipFill>
        <p:spPr>
          <a:xfrm>
            <a:off x="6677717" y="3767569"/>
            <a:ext cx="3971776" cy="2753816"/>
          </a:xfrm>
          <a:prstGeom prst="rect">
            <a:avLst/>
          </a:prstGeom>
        </p:spPr>
      </p:pic>
    </p:spTree>
    <p:extLst>
      <p:ext uri="{BB962C8B-B14F-4D97-AF65-F5344CB8AC3E}">
        <p14:creationId xmlns:p14="http://schemas.microsoft.com/office/powerpoint/2010/main" val="626296016"/>
      </p:ext>
    </p:extLst>
  </p:cSld>
  <p:clrMapOvr>
    <a:masterClrMapping/>
  </p:clrMapOvr>
  <p:transition spd="slow"/>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801084C-6801-4373-BC9D-08DCA6653BAB}"/>
              </a:ext>
            </a:extLst>
          </p:cNvPr>
          <p:cNvSpPr txBox="1">
            <a:spLocks/>
          </p:cNvSpPr>
          <p:nvPr/>
        </p:nvSpPr>
        <p:spPr bwMode="auto">
          <a:xfrm>
            <a:off x="2042549" y="121314"/>
            <a:ext cx="6951645" cy="11406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200">
                <a:solidFill>
                  <a:srgbClr val="FF0000"/>
                </a:solidFill>
                <a:latin typeface="+mj-lt"/>
                <a:ea typeface="+mj-ea"/>
                <a:cs typeface="+mj-cs"/>
              </a:defRPr>
            </a:lvl1pPr>
            <a:lvl2pPr algn="ctr" rtl="0" eaLnBrk="0" fontAlgn="base" hangingPunct="0">
              <a:spcBef>
                <a:spcPct val="0"/>
              </a:spcBef>
              <a:spcAft>
                <a:spcPct val="0"/>
              </a:spcAft>
              <a:defRPr sz="4200">
                <a:solidFill>
                  <a:srgbClr val="FF0000"/>
                </a:solidFill>
                <a:latin typeface="Calibri" pitchFamily="34" charset="0"/>
              </a:defRPr>
            </a:lvl2pPr>
            <a:lvl3pPr algn="ctr" rtl="0" eaLnBrk="0" fontAlgn="base" hangingPunct="0">
              <a:spcBef>
                <a:spcPct val="0"/>
              </a:spcBef>
              <a:spcAft>
                <a:spcPct val="0"/>
              </a:spcAft>
              <a:defRPr sz="4200">
                <a:solidFill>
                  <a:srgbClr val="FF0000"/>
                </a:solidFill>
                <a:latin typeface="Calibri" pitchFamily="34" charset="0"/>
              </a:defRPr>
            </a:lvl3pPr>
            <a:lvl4pPr algn="ctr" rtl="0" eaLnBrk="0" fontAlgn="base" hangingPunct="0">
              <a:spcBef>
                <a:spcPct val="0"/>
              </a:spcBef>
              <a:spcAft>
                <a:spcPct val="0"/>
              </a:spcAft>
              <a:defRPr sz="4200">
                <a:solidFill>
                  <a:srgbClr val="FF0000"/>
                </a:solidFill>
                <a:latin typeface="Calibri" pitchFamily="34" charset="0"/>
              </a:defRPr>
            </a:lvl4pPr>
            <a:lvl5pPr algn="ctr" rtl="0" eaLnBrk="0" fontAlgn="base" hangingPunct="0">
              <a:spcBef>
                <a:spcPct val="0"/>
              </a:spcBef>
              <a:spcAft>
                <a:spcPct val="0"/>
              </a:spcAft>
              <a:defRPr sz="4200">
                <a:solidFill>
                  <a:srgbClr val="FF0000"/>
                </a:solidFill>
                <a:latin typeface="Calibri" pitchFamily="34" charset="0"/>
              </a:defRPr>
            </a:lvl5pPr>
            <a:lvl6pPr marL="609585" algn="ctr" rtl="0" eaLnBrk="0" fontAlgn="base" hangingPunct="0">
              <a:spcBef>
                <a:spcPct val="0"/>
              </a:spcBef>
              <a:spcAft>
                <a:spcPct val="0"/>
              </a:spcAft>
              <a:defRPr sz="4267">
                <a:solidFill>
                  <a:srgbClr val="FF0000"/>
                </a:solidFill>
                <a:latin typeface="Calibri" pitchFamily="34" charset="0"/>
              </a:defRPr>
            </a:lvl6pPr>
            <a:lvl7pPr marL="1219170" algn="ctr" rtl="0" eaLnBrk="0" fontAlgn="base" hangingPunct="0">
              <a:spcBef>
                <a:spcPct val="0"/>
              </a:spcBef>
              <a:spcAft>
                <a:spcPct val="0"/>
              </a:spcAft>
              <a:defRPr sz="4267">
                <a:solidFill>
                  <a:srgbClr val="FF0000"/>
                </a:solidFill>
                <a:latin typeface="Calibri" pitchFamily="34" charset="0"/>
              </a:defRPr>
            </a:lvl7pPr>
            <a:lvl8pPr marL="1828754" algn="ctr" rtl="0" eaLnBrk="0" fontAlgn="base" hangingPunct="0">
              <a:spcBef>
                <a:spcPct val="0"/>
              </a:spcBef>
              <a:spcAft>
                <a:spcPct val="0"/>
              </a:spcAft>
              <a:defRPr sz="4267">
                <a:solidFill>
                  <a:srgbClr val="FF0000"/>
                </a:solidFill>
                <a:latin typeface="Calibri" pitchFamily="34" charset="0"/>
              </a:defRPr>
            </a:lvl8pPr>
            <a:lvl9pPr marL="2438339" algn="ctr" rtl="0" eaLnBrk="0" fontAlgn="base" hangingPunct="0">
              <a:spcBef>
                <a:spcPct val="0"/>
              </a:spcBef>
              <a:spcAft>
                <a:spcPct val="0"/>
              </a:spcAft>
              <a:defRPr sz="4267">
                <a:solidFill>
                  <a:srgbClr val="FF0000"/>
                </a:solidFill>
                <a:latin typeface="Calibri" pitchFamily="34" charset="0"/>
              </a:defRPr>
            </a:lvl9pPr>
          </a:lstStyle>
          <a:p>
            <a:r>
              <a:rPr lang="en-US" altLang="zh-CN" sz="4400" kern="0" dirty="0"/>
              <a:t>General information</a:t>
            </a:r>
            <a:endParaRPr lang="en-US" kern="0" dirty="0"/>
          </a:p>
        </p:txBody>
      </p:sp>
      <p:sp>
        <p:nvSpPr>
          <p:cNvPr id="5" name="Content Placeholder 2">
            <a:extLst>
              <a:ext uri="{FF2B5EF4-FFF2-40B4-BE49-F238E27FC236}">
                <a16:creationId xmlns:a16="http://schemas.microsoft.com/office/drawing/2014/main" id="{B54ECE6F-CC1A-40E6-86FA-38F896681C31}"/>
              </a:ext>
            </a:extLst>
          </p:cNvPr>
          <p:cNvSpPr txBox="1">
            <a:spLocks/>
          </p:cNvSpPr>
          <p:nvPr/>
        </p:nvSpPr>
        <p:spPr bwMode="auto">
          <a:xfrm>
            <a:off x="1730601" y="1697632"/>
            <a:ext cx="8333716" cy="41464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609585" indent="-609585" algn="l" rtl="0" eaLnBrk="0" fontAlgn="base" hangingPunct="0">
              <a:spcBef>
                <a:spcPct val="20000"/>
              </a:spcBef>
              <a:spcAft>
                <a:spcPct val="0"/>
              </a:spcAft>
              <a:buFontTx/>
              <a:buBlip>
                <a:blip r:embed="rId2"/>
              </a:buBlip>
              <a:defRPr sz="3700">
                <a:solidFill>
                  <a:schemeClr val="tx1"/>
                </a:solidFill>
                <a:latin typeface="+mn-lt"/>
                <a:ea typeface="+mn-ea"/>
                <a:cs typeface="+mn-cs"/>
              </a:defRPr>
            </a:lvl1pPr>
            <a:lvl2pPr marL="989013" indent="-379413" algn="l" rtl="0" eaLnBrk="0" fontAlgn="base" hangingPunct="0">
              <a:spcBef>
                <a:spcPct val="20000"/>
              </a:spcBef>
              <a:spcAft>
                <a:spcPct val="0"/>
              </a:spcAft>
              <a:buClr>
                <a:srgbClr val="C00000"/>
              </a:buClr>
              <a:buBlip>
                <a:blip r:embed="rId3"/>
              </a:buBlip>
              <a:defRPr sz="3200">
                <a:solidFill>
                  <a:schemeClr val="tx1"/>
                </a:solidFill>
                <a:latin typeface="+mn-lt"/>
              </a:defRPr>
            </a:lvl2pPr>
            <a:lvl3pPr marL="1522413" indent="-303213" algn="l" rtl="0" eaLnBrk="0" fontAlgn="base" hangingPunct="0">
              <a:spcBef>
                <a:spcPct val="20000"/>
              </a:spcBef>
              <a:spcAft>
                <a:spcPct val="0"/>
              </a:spcAft>
              <a:buBlip>
                <a:blip r:embed="rId4"/>
              </a:buBlip>
              <a:defRPr sz="2600">
                <a:solidFill>
                  <a:schemeClr val="tx1"/>
                </a:solidFill>
                <a:latin typeface="+mn-lt"/>
              </a:defRPr>
            </a:lvl3pPr>
            <a:lvl4pPr marL="2132013" indent="-303213" algn="l" rtl="0" eaLnBrk="0" fontAlgn="base" hangingPunct="0">
              <a:spcBef>
                <a:spcPct val="20000"/>
              </a:spcBef>
              <a:spcAft>
                <a:spcPct val="0"/>
              </a:spcAft>
              <a:buFont typeface="Arial" panose="020B0604020202020204" pitchFamily="34" charset="0"/>
              <a:buChar char="–"/>
              <a:defRPr sz="2600">
                <a:solidFill>
                  <a:schemeClr val="tx1"/>
                </a:solidFill>
                <a:latin typeface="+mn-lt"/>
              </a:defRPr>
            </a:lvl4pPr>
            <a:lvl5pPr marL="2741613" indent="-303213" algn="l" rtl="0" eaLnBrk="0" fontAlgn="base" hangingPunct="0">
              <a:spcBef>
                <a:spcPct val="20000"/>
              </a:spcBef>
              <a:spcAft>
                <a:spcPct val="0"/>
              </a:spcAft>
              <a:buFont typeface="Arial" panose="020B0604020202020204" pitchFamily="34" charset="0"/>
              <a:buChar char="»"/>
              <a:defRPr sz="2100">
                <a:solidFill>
                  <a:schemeClr val="tx1"/>
                </a:solidFill>
                <a:latin typeface="+mn-lt"/>
              </a:defRPr>
            </a:lvl5pPr>
            <a:lvl6pPr marL="3352716" indent="-304792" algn="l" rtl="0" eaLnBrk="0" fontAlgn="base" hangingPunct="0">
              <a:spcBef>
                <a:spcPct val="20000"/>
              </a:spcBef>
              <a:spcAft>
                <a:spcPct val="0"/>
              </a:spcAft>
              <a:buFont typeface="Arial" charset="0"/>
              <a:buChar char="»"/>
              <a:defRPr sz="2133">
                <a:solidFill>
                  <a:schemeClr val="tx1"/>
                </a:solidFill>
                <a:latin typeface="+mn-lt"/>
              </a:defRPr>
            </a:lvl6pPr>
            <a:lvl7pPr marL="3962301" indent="-304792" algn="l" rtl="0" eaLnBrk="0" fontAlgn="base" hangingPunct="0">
              <a:spcBef>
                <a:spcPct val="20000"/>
              </a:spcBef>
              <a:spcAft>
                <a:spcPct val="0"/>
              </a:spcAft>
              <a:buFont typeface="Arial" charset="0"/>
              <a:buChar char="»"/>
              <a:defRPr sz="2133">
                <a:solidFill>
                  <a:schemeClr val="tx1"/>
                </a:solidFill>
                <a:latin typeface="+mn-lt"/>
              </a:defRPr>
            </a:lvl7pPr>
            <a:lvl8pPr marL="4571886" indent="-304792" algn="l" rtl="0" eaLnBrk="0" fontAlgn="base" hangingPunct="0">
              <a:spcBef>
                <a:spcPct val="20000"/>
              </a:spcBef>
              <a:spcAft>
                <a:spcPct val="0"/>
              </a:spcAft>
              <a:buFont typeface="Arial" charset="0"/>
              <a:buChar char="»"/>
              <a:defRPr sz="2133">
                <a:solidFill>
                  <a:schemeClr val="tx1"/>
                </a:solidFill>
                <a:latin typeface="+mn-lt"/>
              </a:defRPr>
            </a:lvl8pPr>
            <a:lvl9pPr marL="5181470" indent="-304792" algn="l" rtl="0" eaLnBrk="0" fontAlgn="base" hangingPunct="0">
              <a:spcBef>
                <a:spcPct val="20000"/>
              </a:spcBef>
              <a:spcAft>
                <a:spcPct val="0"/>
              </a:spcAft>
              <a:buFont typeface="Arial" charset="0"/>
              <a:buChar char="»"/>
              <a:defRPr sz="2133">
                <a:solidFill>
                  <a:schemeClr val="tx1"/>
                </a:solidFill>
                <a:latin typeface="+mn-lt"/>
              </a:defRPr>
            </a:lvl9pPr>
          </a:lstStyle>
          <a:p>
            <a:pPr marL="341313" indent="-341313">
              <a:spcBef>
                <a:spcPts val="0"/>
              </a:spcBef>
              <a:spcAft>
                <a:spcPts val="0"/>
              </a:spcAft>
              <a:buBlip>
                <a:blip r:embed="rId5"/>
              </a:buBlip>
              <a:defRPr/>
            </a:pPr>
            <a:r>
              <a:rPr lang="en-GB" sz="1800" kern="0" dirty="0">
                <a:ea typeface="MS PGothic" panose="020B0600070205080204" pitchFamily="34" charset="-128"/>
              </a:rPr>
              <a:t>SA5 CH SWG statistics:</a:t>
            </a:r>
          </a:p>
          <a:p>
            <a:pPr lvl="1"/>
            <a:r>
              <a:rPr lang="en-GB" sz="1600" kern="0" dirty="0"/>
              <a:t>participation to this meeting</a:t>
            </a:r>
          </a:p>
          <a:p>
            <a:pPr lvl="2"/>
            <a:r>
              <a:rPr lang="en-GB" sz="1400" kern="0" dirty="0"/>
              <a:t>15 delegates participated to Charging session </a:t>
            </a:r>
          </a:p>
          <a:p>
            <a:pPr lvl="2"/>
            <a:r>
              <a:rPr lang="en-GB" sz="1400" kern="0" dirty="0"/>
              <a:t>4 delegate from remote</a:t>
            </a:r>
          </a:p>
          <a:p>
            <a:pPr lvl="1"/>
            <a:r>
              <a:rPr lang="en-GB" sz="1600" kern="0" dirty="0"/>
              <a:t>documents to this meeting</a:t>
            </a:r>
          </a:p>
          <a:p>
            <a:pPr lvl="2"/>
            <a:r>
              <a:rPr lang="en-US" sz="1400" kern="0" dirty="0"/>
              <a:t>122 submitted contributions and 85 agreed contributions </a:t>
            </a:r>
          </a:p>
          <a:p>
            <a:pPr lvl="2"/>
            <a:r>
              <a:rPr lang="en-US" sz="1400" kern="0" dirty="0"/>
              <a:t>5 Rel-19 WID (1 new) and 4 Rel-19 SID </a:t>
            </a:r>
          </a:p>
          <a:p>
            <a:pPr lvl="2"/>
            <a:r>
              <a:rPr lang="en-US" sz="1400" kern="0" dirty="0"/>
              <a:t>2 liaisons treated (1 in, 1 out)</a:t>
            </a:r>
          </a:p>
          <a:p>
            <a:pPr lvl="2"/>
            <a:r>
              <a:rPr lang="en-US" sz="1400" kern="0" dirty="0"/>
              <a:t>14 agreed CRs for Rel-19, 44 </a:t>
            </a:r>
            <a:r>
              <a:rPr lang="en-US" sz="1400" kern="0" dirty="0" err="1"/>
              <a:t>pCRs</a:t>
            </a:r>
            <a:r>
              <a:rPr lang="en-US" sz="1400" kern="0" dirty="0"/>
              <a:t> for Rel-19, 27 CRs for Maintenance</a:t>
            </a:r>
          </a:p>
          <a:p>
            <a:pPr marL="341313" indent="-341313">
              <a:spcBef>
                <a:spcPts val="0"/>
              </a:spcBef>
              <a:spcAft>
                <a:spcPts val="0"/>
              </a:spcAft>
              <a:buBlip>
                <a:blip r:embed="rId5"/>
              </a:buBlip>
              <a:defRPr/>
            </a:pPr>
            <a:r>
              <a:rPr lang="en-GB" sz="1800" kern="0" dirty="0">
                <a:ea typeface="MS PGothic" panose="020B0600070205080204" pitchFamily="34" charset="-128"/>
              </a:rPr>
              <a:t>Forge process</a:t>
            </a:r>
            <a:endParaRPr lang="en-US" sz="1800" kern="0" dirty="0">
              <a:ea typeface="MS PGothic" panose="020B0600070205080204" pitchFamily="34" charset="-128"/>
            </a:endParaRPr>
          </a:p>
          <a:p>
            <a:pPr lvl="1"/>
            <a:r>
              <a:rPr lang="en-GB" sz="1600" kern="0" dirty="0" err="1"/>
              <a:t>Yaml</a:t>
            </a:r>
            <a:r>
              <a:rPr lang="en-GB" sz="1600" kern="0" dirty="0"/>
              <a:t> and ASN.1 code moderators are expected to work on Forge</a:t>
            </a:r>
          </a:p>
          <a:p>
            <a:pPr lvl="1"/>
            <a:endParaRPr lang="en-GB" sz="2000" kern="0" dirty="0"/>
          </a:p>
        </p:txBody>
      </p:sp>
    </p:spTree>
    <p:extLst>
      <p:ext uri="{BB962C8B-B14F-4D97-AF65-F5344CB8AC3E}">
        <p14:creationId xmlns:p14="http://schemas.microsoft.com/office/powerpoint/2010/main" val="2363529410"/>
      </p:ext>
    </p:extLst>
  </p:cSld>
  <p:clrMapOvr>
    <a:masterClrMapping/>
  </p:clrMapOvr>
  <p:transition spd="slow"/>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78C1BF-313B-4838-85C8-7573D7717EE7}"/>
              </a:ext>
            </a:extLst>
          </p:cNvPr>
          <p:cNvSpPr>
            <a:spLocks noGrp="1"/>
          </p:cNvSpPr>
          <p:nvPr>
            <p:ph type="title"/>
          </p:nvPr>
        </p:nvSpPr>
        <p:spPr>
          <a:xfrm>
            <a:off x="1206001" y="2454388"/>
            <a:ext cx="9102725" cy="1143000"/>
          </a:xfrm>
        </p:spPr>
        <p:txBody>
          <a:bodyPr/>
          <a:lstStyle/>
          <a:p>
            <a:r>
              <a:rPr lang="sv-SE" dirty="0"/>
              <a:t>Charging (CH) WIs/SIs</a:t>
            </a:r>
            <a:endParaRPr lang="en-GB" dirty="0"/>
          </a:p>
        </p:txBody>
      </p:sp>
    </p:spTree>
    <p:extLst>
      <p:ext uri="{BB962C8B-B14F-4D97-AF65-F5344CB8AC3E}">
        <p14:creationId xmlns:p14="http://schemas.microsoft.com/office/powerpoint/2010/main" val="4035062416"/>
      </p:ext>
    </p:extLst>
  </p:cSld>
  <p:clrMapOvr>
    <a:masterClrMapping/>
  </p:clrMapOvr>
  <p:transition spd="slow"/>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27667" y="101600"/>
            <a:ext cx="9103784" cy="1143000"/>
          </a:xfrm>
        </p:spPr>
        <p:txBody>
          <a:bodyPr/>
          <a:lstStyle/>
          <a:p>
            <a:r>
              <a:rPr lang="en-GB" altLang="en-US" dirty="0"/>
              <a:t>SA5 </a:t>
            </a:r>
            <a:r>
              <a:rPr lang="en-US" altLang="zh-CN" dirty="0"/>
              <a:t>CH </a:t>
            </a:r>
            <a:r>
              <a:rPr lang="en-GB" altLang="en-US" dirty="0"/>
              <a:t>progress – Summary</a:t>
            </a:r>
            <a:endParaRPr lang="en-US" altLang="en-US" dirty="0"/>
          </a:p>
        </p:txBody>
      </p:sp>
      <p:graphicFrame>
        <p:nvGraphicFramePr>
          <p:cNvPr id="3" name="Table 2"/>
          <p:cNvGraphicFramePr>
            <a:graphicFrameLocks noGrp="1"/>
          </p:cNvGraphicFramePr>
          <p:nvPr>
            <p:extLst>
              <p:ext uri="{D42A27DB-BD31-4B8C-83A1-F6EECF244321}">
                <p14:modId xmlns:p14="http://schemas.microsoft.com/office/powerpoint/2010/main" val="1474370198"/>
              </p:ext>
            </p:extLst>
          </p:nvPr>
        </p:nvGraphicFramePr>
        <p:xfrm>
          <a:off x="294639" y="1290523"/>
          <a:ext cx="11602721" cy="4823470"/>
        </p:xfrm>
        <a:graphic>
          <a:graphicData uri="http://schemas.openxmlformats.org/drawingml/2006/table">
            <a:tbl>
              <a:tblPr firstRow="1" firstCol="1" bandRow="1">
                <a:tableStyleId>{F5AB1C69-6EDB-4FF4-983F-18BD219EF322}</a:tableStyleId>
              </a:tblPr>
              <a:tblGrid>
                <a:gridCol w="702000">
                  <a:extLst>
                    <a:ext uri="{9D8B030D-6E8A-4147-A177-3AD203B41FA5}">
                      <a16:colId xmlns:a16="http://schemas.microsoft.com/office/drawing/2014/main" val="20000"/>
                    </a:ext>
                  </a:extLst>
                </a:gridCol>
                <a:gridCol w="5698715">
                  <a:extLst>
                    <a:ext uri="{9D8B030D-6E8A-4147-A177-3AD203B41FA5}">
                      <a16:colId xmlns:a16="http://schemas.microsoft.com/office/drawing/2014/main" val="20001"/>
                    </a:ext>
                  </a:extLst>
                </a:gridCol>
                <a:gridCol w="983527">
                  <a:extLst>
                    <a:ext uri="{9D8B030D-6E8A-4147-A177-3AD203B41FA5}">
                      <a16:colId xmlns:a16="http://schemas.microsoft.com/office/drawing/2014/main" val="20002"/>
                    </a:ext>
                  </a:extLst>
                </a:gridCol>
                <a:gridCol w="919348">
                  <a:extLst>
                    <a:ext uri="{9D8B030D-6E8A-4147-A177-3AD203B41FA5}">
                      <a16:colId xmlns:a16="http://schemas.microsoft.com/office/drawing/2014/main" val="20005"/>
                    </a:ext>
                  </a:extLst>
                </a:gridCol>
                <a:gridCol w="492976">
                  <a:extLst>
                    <a:ext uri="{9D8B030D-6E8A-4147-A177-3AD203B41FA5}">
                      <a16:colId xmlns:a16="http://schemas.microsoft.com/office/drawing/2014/main" val="20006"/>
                    </a:ext>
                  </a:extLst>
                </a:gridCol>
                <a:gridCol w="717212">
                  <a:extLst>
                    <a:ext uri="{9D8B030D-6E8A-4147-A177-3AD203B41FA5}">
                      <a16:colId xmlns:a16="http://schemas.microsoft.com/office/drawing/2014/main" val="3182844481"/>
                    </a:ext>
                  </a:extLst>
                </a:gridCol>
                <a:gridCol w="573956">
                  <a:extLst>
                    <a:ext uri="{9D8B030D-6E8A-4147-A177-3AD203B41FA5}">
                      <a16:colId xmlns:a16="http://schemas.microsoft.com/office/drawing/2014/main" val="20007"/>
                    </a:ext>
                  </a:extLst>
                </a:gridCol>
                <a:gridCol w="1514987">
                  <a:extLst>
                    <a:ext uri="{9D8B030D-6E8A-4147-A177-3AD203B41FA5}">
                      <a16:colId xmlns:a16="http://schemas.microsoft.com/office/drawing/2014/main" val="20008"/>
                    </a:ext>
                  </a:extLst>
                </a:gridCol>
              </a:tblGrid>
              <a:tr h="480285">
                <a:tc>
                  <a:txBody>
                    <a:bodyPr/>
                    <a:lstStyle/>
                    <a:p>
                      <a:pPr algn="ctr">
                        <a:lnSpc>
                          <a:spcPct val="107000"/>
                        </a:lnSpc>
                        <a:spcAft>
                          <a:spcPts val="800"/>
                        </a:spcAft>
                      </a:pPr>
                      <a:r>
                        <a:rPr lang="en-GB" sz="1200" dirty="0"/>
                        <a:t>UID</a:t>
                      </a:r>
                    </a:p>
                  </a:txBody>
                  <a:tcPr marL="48003" marR="48003" marT="0" marB="0" anchor="ctr"/>
                </a:tc>
                <a:tc>
                  <a:txBody>
                    <a:bodyPr/>
                    <a:lstStyle/>
                    <a:p>
                      <a:pPr algn="ctr">
                        <a:lnSpc>
                          <a:spcPct val="107000"/>
                        </a:lnSpc>
                        <a:spcAft>
                          <a:spcPts val="800"/>
                        </a:spcAft>
                      </a:pPr>
                      <a:r>
                        <a:rPr lang="en-GB" sz="1200" dirty="0"/>
                        <a:t>Name</a:t>
                      </a:r>
                    </a:p>
                  </a:txBody>
                  <a:tcPr marL="48003" marR="48003" marT="0" marB="0" anchor="ctr"/>
                </a:tc>
                <a:tc>
                  <a:txBody>
                    <a:bodyPr/>
                    <a:lstStyle/>
                    <a:p>
                      <a:pPr algn="ctr">
                        <a:lnSpc>
                          <a:spcPct val="107000"/>
                        </a:lnSpc>
                        <a:spcAft>
                          <a:spcPts val="800"/>
                        </a:spcAft>
                      </a:pPr>
                      <a:r>
                        <a:rPr lang="en-GB" sz="1200" dirty="0"/>
                        <a:t>Acronym</a:t>
                      </a:r>
                    </a:p>
                  </a:txBody>
                  <a:tcPr marL="48003" marR="48003" marT="0" marB="0" anchor="ctr"/>
                </a:tc>
                <a:tc>
                  <a:txBody>
                    <a:bodyPr/>
                    <a:lstStyle/>
                    <a:p>
                      <a:pPr algn="ctr">
                        <a:lnSpc>
                          <a:spcPct val="107000"/>
                        </a:lnSpc>
                        <a:spcAft>
                          <a:spcPts val="800"/>
                        </a:spcAft>
                      </a:pPr>
                      <a:r>
                        <a:rPr lang="en-GB" sz="1400" dirty="0"/>
                        <a:t>Target </a:t>
                      </a:r>
                      <a:r>
                        <a:rPr lang="en-GB" sz="800" dirty="0"/>
                        <a:t>(dd/mm/yyyy)</a:t>
                      </a:r>
                      <a:endParaRPr lang="en-GB" sz="1400" dirty="0"/>
                    </a:p>
                  </a:txBody>
                  <a:tcPr marL="48003" marR="48003" marT="0" marB="0" anchor="ctr"/>
                </a:tc>
                <a:tc>
                  <a:txBody>
                    <a:bodyPr/>
                    <a:lstStyle/>
                    <a:p>
                      <a:pPr algn="ctr">
                        <a:lnSpc>
                          <a:spcPct val="107000"/>
                        </a:lnSpc>
                        <a:spcAft>
                          <a:spcPts val="800"/>
                        </a:spcAft>
                      </a:pPr>
                      <a:r>
                        <a:rPr lang="en-GB" sz="1200" dirty="0"/>
                        <a:t>Old %</a:t>
                      </a:r>
                    </a:p>
                  </a:txBody>
                  <a:tcPr marL="48003" marR="48003" marT="0" marB="0" anchor="ctr"/>
                </a:tc>
                <a:tc>
                  <a:txBody>
                    <a:bodyPr/>
                    <a:lstStyle/>
                    <a:p>
                      <a:pPr marL="0" marR="0" lvl="0" indent="0" algn="ctr" defTabSz="1219170" rtl="0" eaLnBrk="1" fontAlgn="auto" latinLnBrk="0" hangingPunct="1">
                        <a:lnSpc>
                          <a:spcPct val="107000"/>
                        </a:lnSpc>
                        <a:spcBef>
                          <a:spcPts val="0"/>
                        </a:spcBef>
                        <a:spcAft>
                          <a:spcPts val="800"/>
                        </a:spcAft>
                        <a:buClrTx/>
                        <a:buSzTx/>
                        <a:buFontTx/>
                        <a:buNone/>
                        <a:tabLst/>
                        <a:defRPr/>
                      </a:pPr>
                      <a:r>
                        <a:rPr lang="en-GB" sz="1200" dirty="0"/>
                        <a:t>WID</a:t>
                      </a:r>
                    </a:p>
                  </a:txBody>
                  <a:tcPr marL="48003" marR="48003" marT="0" marB="0" anchor="ctr"/>
                </a:tc>
                <a:tc>
                  <a:txBody>
                    <a:bodyPr/>
                    <a:lstStyle/>
                    <a:p>
                      <a:pPr algn="ctr">
                        <a:lnSpc>
                          <a:spcPct val="107000"/>
                        </a:lnSpc>
                        <a:spcAft>
                          <a:spcPts val="800"/>
                        </a:spcAft>
                      </a:pPr>
                      <a:r>
                        <a:rPr lang="en-GB" sz="1200" b="1" kern="1200" dirty="0">
                          <a:solidFill>
                            <a:schemeClr val="lt1"/>
                          </a:solidFill>
                          <a:latin typeface="+mn-lt"/>
                          <a:ea typeface="+mn-ea"/>
                          <a:cs typeface="+mn-cs"/>
                        </a:rPr>
                        <a:t>New %</a:t>
                      </a:r>
                    </a:p>
                  </a:txBody>
                  <a:tcPr marL="48003" marR="48003" marT="0" marB="0" anchor="ctr"/>
                </a:tc>
                <a:tc>
                  <a:txBody>
                    <a:bodyPr/>
                    <a:lstStyle/>
                    <a:p>
                      <a:pPr algn="ctr">
                        <a:lnSpc>
                          <a:spcPct val="107000"/>
                        </a:lnSpc>
                        <a:spcAft>
                          <a:spcPts val="800"/>
                        </a:spcAft>
                      </a:pPr>
                      <a:r>
                        <a:rPr lang="en-GB" sz="1200" b="1" kern="1200" dirty="0">
                          <a:solidFill>
                            <a:schemeClr val="lt1"/>
                          </a:solidFill>
                          <a:latin typeface="+mn-lt"/>
                          <a:ea typeface="+mn-ea"/>
                          <a:cs typeface="+mn-cs"/>
                        </a:rPr>
                        <a:t>Change or comment</a:t>
                      </a:r>
                    </a:p>
                  </a:txBody>
                  <a:tcPr marL="48003" marR="48003" marT="0" marB="0" anchor="ctr"/>
                </a:tc>
                <a:extLst>
                  <a:ext uri="{0D108BD9-81ED-4DB2-BD59-A6C34878D82A}">
                    <a16:rowId xmlns:a16="http://schemas.microsoft.com/office/drawing/2014/main" val="10000"/>
                  </a:ext>
                </a:extLst>
              </a:tr>
              <a:tr h="290297">
                <a:tc>
                  <a:txBody>
                    <a:bodyPr/>
                    <a:lstStyle/>
                    <a:p>
                      <a:pPr algn="ctr" fontAlgn="t"/>
                      <a:endParaRPr lang="en-GB" sz="800" b="0" i="0" u="none" strike="noStrike" dirty="0">
                        <a:solidFill>
                          <a:srgbClr val="000000"/>
                        </a:solidFill>
                        <a:effectLst/>
                        <a:latin typeface="Arial" panose="020B0604020202020204" pitchFamily="34" charset="0"/>
                      </a:endParaRPr>
                    </a:p>
                  </a:txBody>
                  <a:tcPr marL="12700" marR="12700" marT="12704" marB="0" anchor="ctr"/>
                </a:tc>
                <a:tc>
                  <a:txBody>
                    <a:bodyPr/>
                    <a:lstStyle/>
                    <a:p>
                      <a:pPr marL="0" marR="0" lvl="0" indent="0" algn="l" defTabSz="914296" rtl="0" eaLnBrk="1" fontAlgn="t" latinLnBrk="0" hangingPunct="1">
                        <a:lnSpc>
                          <a:spcPct val="100000"/>
                        </a:lnSpc>
                        <a:spcBef>
                          <a:spcPts val="0"/>
                        </a:spcBef>
                        <a:spcAft>
                          <a:spcPts val="0"/>
                        </a:spcAft>
                        <a:buClrTx/>
                        <a:buSzTx/>
                        <a:buFontTx/>
                        <a:buNone/>
                        <a:tabLst/>
                        <a:defRPr/>
                      </a:pPr>
                      <a:r>
                        <a:rPr lang="nl-NL" sz="1400" b="1" i="0" u="none" strike="noStrike" dirty="0">
                          <a:solidFill>
                            <a:srgbClr val="FF0000"/>
                          </a:solidFill>
                          <a:effectLst/>
                          <a:latin typeface="Arial" panose="020B0604020202020204" pitchFamily="34" charset="0"/>
                        </a:rPr>
                        <a:t>Rel-19 Work Items</a:t>
                      </a:r>
                    </a:p>
                  </a:txBody>
                  <a:tcPr marL="48003" marR="48003" marT="0" marB="0" anchor="ctr"/>
                </a:tc>
                <a:tc>
                  <a:txBody>
                    <a:bodyPr/>
                    <a:lstStyle/>
                    <a:p>
                      <a:pPr marL="0" marR="0" lvl="0" indent="0" algn="l" defTabSz="914296" rtl="0" eaLnBrk="1" fontAlgn="t" latinLnBrk="0" hangingPunct="1">
                        <a:lnSpc>
                          <a:spcPct val="100000"/>
                        </a:lnSpc>
                        <a:spcBef>
                          <a:spcPts val="0"/>
                        </a:spcBef>
                        <a:spcAft>
                          <a:spcPts val="0"/>
                        </a:spcAft>
                        <a:buClrTx/>
                        <a:buSzTx/>
                        <a:buFontTx/>
                        <a:buNone/>
                        <a:tabLst/>
                        <a:defRPr/>
                      </a:pPr>
                      <a:r>
                        <a:rPr lang="en-GB" sz="800" b="1" i="0" u="none" strike="noStrike" dirty="0">
                          <a:solidFill>
                            <a:srgbClr val="000000"/>
                          </a:solidFill>
                          <a:effectLst/>
                          <a:latin typeface="Arial" panose="020B0604020202020204" pitchFamily="34" charset="0"/>
                        </a:rPr>
                        <a:t>------</a:t>
                      </a:r>
                    </a:p>
                  </a:txBody>
                  <a:tcPr marL="48003" marR="48003" marT="0" marB="0" anchor="ctr"/>
                </a:tc>
                <a:tc>
                  <a:txBody>
                    <a:bodyPr/>
                    <a:lstStyle/>
                    <a:p>
                      <a:pPr algn="ctr" fontAlgn="t"/>
                      <a:r>
                        <a:rPr lang="en-GB" sz="800" b="1" i="0" u="none" strike="noStrike" dirty="0">
                          <a:solidFill>
                            <a:srgbClr val="000000"/>
                          </a:solidFill>
                          <a:effectLst/>
                          <a:latin typeface="Arial" panose="020B0604020202020204" pitchFamily="34" charset="0"/>
                        </a:rPr>
                        <a:t>-----</a:t>
                      </a:r>
                    </a:p>
                  </a:txBody>
                  <a:tcPr marL="48003" marR="48003" marT="0" marB="0" anchor="ctr"/>
                </a:tc>
                <a:tc>
                  <a:txBody>
                    <a:bodyPr/>
                    <a:lstStyle/>
                    <a:p>
                      <a:pPr algn="ctr" fontAlgn="t"/>
                      <a:r>
                        <a:rPr lang="en-GB" sz="800" b="1" i="0" u="none" strike="noStrike" dirty="0">
                          <a:solidFill>
                            <a:srgbClr val="000000"/>
                          </a:solidFill>
                          <a:effectLst/>
                          <a:latin typeface="Arial" panose="020B0604020202020204" pitchFamily="34" charset="0"/>
                        </a:rPr>
                        <a:t>------</a:t>
                      </a:r>
                    </a:p>
                  </a:txBody>
                  <a:tcPr marL="48003" marR="48003" marT="0" marB="0" anchor="ctr"/>
                </a:tc>
                <a:tc>
                  <a:txBody>
                    <a:bodyPr/>
                    <a:lstStyle/>
                    <a:p>
                      <a:pPr algn="ctr" fontAlgn="t"/>
                      <a:r>
                        <a:rPr lang="en-GB" sz="800" b="1" i="0" u="none" strike="noStrike" dirty="0">
                          <a:solidFill>
                            <a:srgbClr val="000000"/>
                          </a:solidFill>
                          <a:effectLst/>
                          <a:latin typeface="Arial" panose="020B0604020202020204" pitchFamily="34" charset="0"/>
                        </a:rPr>
                        <a:t>----</a:t>
                      </a:r>
                    </a:p>
                  </a:txBody>
                  <a:tcPr marL="48003" marR="48003" marT="0" marB="0" anchor="ctr"/>
                </a:tc>
                <a:tc>
                  <a:txBody>
                    <a:bodyPr/>
                    <a:lstStyle/>
                    <a:p>
                      <a:pPr algn="ctr">
                        <a:lnSpc>
                          <a:spcPct val="107000"/>
                        </a:lnSpc>
                        <a:spcAft>
                          <a:spcPts val="800"/>
                        </a:spcAft>
                      </a:pPr>
                      <a:r>
                        <a:rPr lang="en-GB" sz="800" b="1" i="0" u="none" strike="noStrike" kern="1200" dirty="0">
                          <a:solidFill>
                            <a:srgbClr val="000000"/>
                          </a:solidFill>
                          <a:effectLst/>
                          <a:latin typeface="Arial" panose="020B0604020202020204" pitchFamily="34" charset="0"/>
                          <a:ea typeface="+mn-ea"/>
                          <a:cs typeface="+mn-cs"/>
                        </a:rPr>
                        <a:t>---</a:t>
                      </a:r>
                      <a:r>
                        <a:rPr lang="en-GB" sz="800" b="0" i="0" u="none" strike="noStrike" kern="1200" dirty="0">
                          <a:solidFill>
                            <a:srgbClr val="FF0000"/>
                          </a:solidFill>
                          <a:effectLst/>
                          <a:latin typeface="Arial" panose="020B0604020202020204" pitchFamily="34" charset="0"/>
                          <a:ea typeface="+mn-ea"/>
                          <a:cs typeface="+mn-cs"/>
                        </a:rPr>
                        <a:t>-</a:t>
                      </a:r>
                    </a:p>
                  </a:txBody>
                  <a:tcPr marL="48003" marR="48003" marT="0" marB="0" anchor="ctr"/>
                </a:tc>
                <a:tc>
                  <a:txBody>
                    <a:bodyPr/>
                    <a:lstStyle/>
                    <a:p>
                      <a:pPr>
                        <a:lnSpc>
                          <a:spcPct val="107000"/>
                        </a:lnSpc>
                        <a:spcAft>
                          <a:spcPts val="800"/>
                        </a:spcAft>
                      </a:pPr>
                      <a:endParaRPr lang="en-GB" sz="800" b="0" i="0" u="none" strike="noStrike" kern="1200" dirty="0">
                        <a:solidFill>
                          <a:srgbClr val="FF0000"/>
                        </a:solidFill>
                        <a:effectLst/>
                        <a:latin typeface="Arial" panose="020B0604020202020204" pitchFamily="34" charset="0"/>
                        <a:ea typeface="+mn-ea"/>
                        <a:cs typeface="+mn-cs"/>
                      </a:endParaRPr>
                    </a:p>
                  </a:txBody>
                  <a:tcPr marL="48003" marR="48003" marT="0" marB="0" anchor="ctr"/>
                </a:tc>
                <a:extLst>
                  <a:ext uri="{0D108BD9-81ED-4DB2-BD59-A6C34878D82A}">
                    <a16:rowId xmlns:a16="http://schemas.microsoft.com/office/drawing/2014/main" val="10001"/>
                  </a:ext>
                </a:extLst>
              </a:tr>
              <a:tr h="303473">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lang="en-US" sz="900" b="1" i="0" u="none" strike="noStrike" kern="1200" dirty="0">
                          <a:solidFill>
                            <a:srgbClr val="000000"/>
                          </a:solidFill>
                          <a:effectLst/>
                          <a:latin typeface="Arial" panose="020B0604020202020204" pitchFamily="34" charset="0"/>
                          <a:ea typeface="+mn-ea"/>
                          <a:cs typeface="+mn-cs"/>
                        </a:rPr>
                        <a:t>1040012</a:t>
                      </a:r>
                      <a:endParaRPr lang="en-GB" sz="900" b="1" i="0" u="none" strike="noStrike" kern="1200" dirty="0">
                        <a:solidFill>
                          <a:srgbClr val="000000"/>
                        </a:solidFill>
                        <a:effectLst/>
                        <a:latin typeface="Arial" panose="020B0604020202020204" pitchFamily="34" charset="0"/>
                        <a:ea typeface="+mn-ea"/>
                        <a:cs typeface="+mn-cs"/>
                      </a:endParaRPr>
                    </a:p>
                  </a:txBody>
                  <a:tcPr marL="12700" marR="12700" marT="12704" marB="0" anchor="ctr"/>
                </a:tc>
                <a:tc>
                  <a:txBody>
                    <a:bodyPr/>
                    <a:lstStyle/>
                    <a:p>
                      <a:pPr marL="0" algn="l" defTabSz="1219170" rtl="0" eaLnBrk="1" latinLnBrk="0" hangingPunct="1">
                        <a:spcAft>
                          <a:spcPts val="900"/>
                        </a:spcAft>
                      </a:pPr>
                      <a:r>
                        <a:rPr lang="en-GB" sz="1200" b="0" i="0" u="none" strike="noStrike" kern="1200" dirty="0">
                          <a:solidFill>
                            <a:srgbClr val="000000"/>
                          </a:solidFill>
                          <a:effectLst/>
                          <a:latin typeface="Calibri" panose="020F0502020204030204" pitchFamily="34" charset="0"/>
                          <a:ea typeface="+mn-ea"/>
                          <a:cs typeface="+mn-cs"/>
                        </a:rPr>
                        <a:t>WID on CHF Segmentation</a:t>
                      </a:r>
                      <a:endParaRPr lang="en-DE" sz="1200" b="0" i="0" u="none" strike="noStrike" kern="1200" dirty="0">
                        <a:solidFill>
                          <a:srgbClr val="000000"/>
                        </a:solidFill>
                        <a:effectLst/>
                        <a:latin typeface="Calibri" panose="020F0502020204030204" pitchFamily="34" charset="0"/>
                        <a:ea typeface="+mn-ea"/>
                        <a:cs typeface="+mn-cs"/>
                      </a:endParaRPr>
                    </a:p>
                  </a:txBody>
                  <a:tcPr marL="68580" marR="68580" marT="0" marB="0" anchor="ctr"/>
                </a:tc>
                <a:tc>
                  <a:txBody>
                    <a:bodyPr/>
                    <a:lstStyle/>
                    <a:p>
                      <a:pPr marL="0" marR="0" lvl="0" indent="0" algn="ctr" defTabSz="914296" rtl="0" eaLnBrk="1" fontAlgn="t" latinLnBrk="0" hangingPunct="1">
                        <a:lnSpc>
                          <a:spcPct val="100000"/>
                        </a:lnSpc>
                        <a:spcBef>
                          <a:spcPts val="0"/>
                        </a:spcBef>
                        <a:spcAft>
                          <a:spcPts val="0"/>
                        </a:spcAft>
                        <a:buClrTx/>
                        <a:buSzTx/>
                        <a:buFontTx/>
                        <a:buNone/>
                        <a:tabLst/>
                        <a:defRPr/>
                      </a:pPr>
                      <a:r>
                        <a:rPr lang="en-GB" sz="900" kern="1200" dirty="0" err="1">
                          <a:solidFill>
                            <a:schemeClr val="dk1"/>
                          </a:solidFill>
                          <a:latin typeface="+mn-lt"/>
                          <a:ea typeface="+mn-ea"/>
                          <a:cs typeface="+mn-cs"/>
                        </a:rPr>
                        <a:t>CHFSeg</a:t>
                      </a:r>
                      <a:endParaRPr lang="en-GB" sz="900" kern="1200" dirty="0">
                        <a:solidFill>
                          <a:schemeClr val="dk1"/>
                        </a:solidFill>
                        <a:latin typeface="+mn-lt"/>
                        <a:ea typeface="+mn-ea"/>
                        <a:cs typeface="+mn-cs"/>
                      </a:endParaRPr>
                    </a:p>
                  </a:txBody>
                  <a:tcPr marL="48003" marR="48003" marT="0" marB="0" anchor="ctr"/>
                </a:tc>
                <a:tc>
                  <a:txBody>
                    <a:bodyPr/>
                    <a:lstStyle/>
                    <a:p>
                      <a:pPr marL="0" marR="0" lvl="0" indent="0" algn="ctr" defTabSz="914296" rtl="0" eaLnBrk="1" fontAlgn="t"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Calibri"/>
                          <a:ea typeface="+mn-ea"/>
                          <a:cs typeface="+mn-cs"/>
                        </a:rPr>
                        <a:t>03/03/2025</a:t>
                      </a:r>
                    </a:p>
                  </a:txBody>
                  <a:tcPr marL="48003" marR="48003" marT="0" marB="0" anchor="ctr"/>
                </a:tc>
                <a:tc>
                  <a:txBody>
                    <a:bodyPr/>
                    <a:lstStyle/>
                    <a:p>
                      <a:pPr marL="0" algn="ctr" defTabSz="1219170" rtl="0" eaLnBrk="1" fontAlgn="t" latinLnBrk="0" hangingPunct="1"/>
                      <a:r>
                        <a:rPr lang="en-GB" sz="800" kern="1200" dirty="0">
                          <a:solidFill>
                            <a:schemeClr val="dk1"/>
                          </a:solidFill>
                          <a:latin typeface="+mn-lt"/>
                          <a:ea typeface="+mn-ea"/>
                          <a:cs typeface="+mn-cs"/>
                        </a:rPr>
                        <a:t>5 %</a:t>
                      </a:r>
                    </a:p>
                  </a:txBody>
                  <a:tcPr marL="48003" marR="48003" marT="0" marB="0" anchor="ctr"/>
                </a:tc>
                <a:tc>
                  <a:txBody>
                    <a:bodyPr/>
                    <a:lstStyle/>
                    <a:p>
                      <a:pPr algn="ctr" fontAlgn="t"/>
                      <a:r>
                        <a:rPr lang="en-GB" sz="800" b="0" i="0" u="none" strike="noStrike" kern="1200" dirty="0">
                          <a:solidFill>
                            <a:srgbClr val="000000"/>
                          </a:solidFill>
                          <a:effectLst/>
                          <a:latin typeface="Arial" panose="020B0604020202020204" pitchFamily="34" charset="0"/>
                          <a:ea typeface="+mn-ea"/>
                          <a:cs typeface="+mn-cs"/>
                        </a:rPr>
                        <a:t>SP-241001</a:t>
                      </a:r>
                    </a:p>
                  </a:txBody>
                  <a:tcPr marL="48003" marR="48003" marT="0" marB="0" anchor="ct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black"/>
                          </a:solidFill>
                          <a:effectLst/>
                          <a:uLnTx/>
                          <a:uFillTx/>
                          <a:latin typeface="Calibri"/>
                          <a:ea typeface="+mn-ea"/>
                          <a:cs typeface="+mn-cs"/>
                        </a:rPr>
                        <a:t>25 %</a:t>
                      </a:r>
                    </a:p>
                  </a:txBody>
                  <a:tcPr marL="48003" marR="48003" marT="0" marB="0" anchor="ctr"/>
                </a:tc>
                <a:tc>
                  <a:txBody>
                    <a:bodyPr/>
                    <a:lstStyle/>
                    <a:p>
                      <a:pPr marL="0" marR="0" lvl="0" indent="0" algn="ctr" defTabSz="1219170" rtl="0" eaLnBrk="1" fontAlgn="auto" latinLnBrk="0" hangingPunct="1">
                        <a:lnSpc>
                          <a:spcPct val="107000"/>
                        </a:lnSpc>
                        <a:spcBef>
                          <a:spcPts val="0"/>
                        </a:spcBef>
                        <a:spcAft>
                          <a:spcPts val="800"/>
                        </a:spcAft>
                        <a:buClrTx/>
                        <a:buSzTx/>
                        <a:buFontTx/>
                        <a:buNone/>
                        <a:tabLst/>
                        <a:defRPr/>
                      </a:pPr>
                      <a:endParaRPr lang="en-US" sz="900" kern="1200" dirty="0">
                        <a:solidFill>
                          <a:schemeClr val="dk1"/>
                        </a:solidFill>
                        <a:latin typeface="+mn-lt"/>
                        <a:ea typeface="+mn-ea"/>
                        <a:cs typeface="+mn-cs"/>
                      </a:endParaRPr>
                    </a:p>
                  </a:txBody>
                  <a:tcPr marL="48003" marR="48003" marT="0" marB="0" anchor="ctr"/>
                </a:tc>
                <a:extLst>
                  <a:ext uri="{0D108BD9-81ED-4DB2-BD59-A6C34878D82A}">
                    <a16:rowId xmlns:a16="http://schemas.microsoft.com/office/drawing/2014/main" val="10002"/>
                  </a:ext>
                </a:extLst>
              </a:tr>
              <a:tr h="362375">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1040013</a:t>
                      </a:r>
                      <a:endParaRPr kumimoji="0" lang="en-GB" sz="9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a:txBody>
                  <a:tcPr marL="12700" marR="12700" marT="12704" marB="0" anchor="ctr"/>
                </a:tc>
                <a:tc>
                  <a:txBody>
                    <a:bodyPr/>
                    <a:lstStyle/>
                    <a:p>
                      <a:pPr marL="0" algn="l" defTabSz="1219170" rtl="0" eaLnBrk="1" fontAlgn="ctr" latinLnBrk="0" hangingPunct="1">
                        <a:spcAft>
                          <a:spcPts val="900"/>
                        </a:spcAft>
                      </a:pPr>
                      <a:r>
                        <a:rPr lang="en-GB" sz="1200" b="0" i="0" u="none" strike="noStrike" kern="1200" dirty="0">
                          <a:solidFill>
                            <a:srgbClr val="000000"/>
                          </a:solidFill>
                          <a:effectLst/>
                          <a:latin typeface="Calibri" panose="020F0502020204030204" pitchFamily="34" charset="0"/>
                          <a:ea typeface="+mn-ea"/>
                          <a:cs typeface="+mn-cs"/>
                        </a:rPr>
                        <a:t> WID on Charging Aspects of Ranging and Sidelink Positioning</a:t>
                      </a:r>
                    </a:p>
                  </a:txBody>
                  <a:tcPr marL="9525" marR="9525" marT="9525" marB="0" anchor="ctr"/>
                </a:tc>
                <a:tc>
                  <a:txBody>
                    <a:bodyPr/>
                    <a:lstStyle/>
                    <a:p>
                      <a:pPr marL="0" marR="0" lvl="0" indent="0" algn="ctr" defTabSz="914296" rtl="0" eaLnBrk="1" fontAlgn="t" latinLnBrk="0" hangingPunct="1">
                        <a:lnSpc>
                          <a:spcPct val="100000"/>
                        </a:lnSpc>
                        <a:spcBef>
                          <a:spcPts val="0"/>
                        </a:spcBef>
                        <a:spcAft>
                          <a:spcPts val="0"/>
                        </a:spcAft>
                        <a:buClrTx/>
                        <a:buSzTx/>
                        <a:buFontTx/>
                        <a:buNone/>
                        <a:tabLst/>
                        <a:defRPr/>
                      </a:pPr>
                      <a:r>
                        <a:rPr lang="en-GB" sz="900" kern="1200" dirty="0" err="1">
                          <a:solidFill>
                            <a:schemeClr val="dk1"/>
                          </a:solidFill>
                          <a:latin typeface="+mn-lt"/>
                          <a:ea typeface="+mn-ea"/>
                          <a:cs typeface="+mn-cs"/>
                        </a:rPr>
                        <a:t>Ranging_SL_CH</a:t>
                      </a:r>
                      <a:endParaRPr lang="en-GB" sz="900" kern="1200" dirty="0">
                        <a:solidFill>
                          <a:schemeClr val="dk1"/>
                        </a:solidFill>
                        <a:latin typeface="+mn-lt"/>
                        <a:ea typeface="+mn-ea"/>
                        <a:cs typeface="+mn-cs"/>
                      </a:endParaRPr>
                    </a:p>
                  </a:txBody>
                  <a:tcPr marL="48003" marR="48003" marT="0" marB="0" anchor="ctr"/>
                </a:tc>
                <a:tc>
                  <a:txBody>
                    <a:bodyPr/>
                    <a:lstStyle/>
                    <a:p>
                      <a:pPr marL="0" marR="0" lvl="0" indent="0" algn="ctr" defTabSz="914296" rtl="0" eaLnBrk="1" fontAlgn="t"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Calibri"/>
                          <a:ea typeface="+mn-ea"/>
                          <a:cs typeface="+mn-cs"/>
                        </a:rPr>
                        <a:t>03/03/2025</a:t>
                      </a:r>
                    </a:p>
                  </a:txBody>
                  <a:tcPr marL="48003" marR="48003" marT="0" marB="0" anchor="ctr"/>
                </a:tc>
                <a:tc>
                  <a:txBody>
                    <a:bodyPr/>
                    <a:lstStyle/>
                    <a:p>
                      <a:pPr marL="0" algn="ctr" defTabSz="1219170" rtl="0" eaLnBrk="1" fontAlgn="t" latinLnBrk="0" hangingPunct="1"/>
                      <a:r>
                        <a:rPr lang="en-GB" sz="800" kern="1200" dirty="0">
                          <a:solidFill>
                            <a:schemeClr val="dk1"/>
                          </a:solidFill>
                          <a:latin typeface="+mn-lt"/>
                          <a:ea typeface="+mn-ea"/>
                          <a:cs typeface="+mn-cs"/>
                        </a:rPr>
                        <a:t>20 %</a:t>
                      </a:r>
                    </a:p>
                  </a:txBody>
                  <a:tcPr marL="48003" marR="48003" marT="0" marB="0" anchor="ctr"/>
                </a:tc>
                <a:tc>
                  <a:txBody>
                    <a:bodyPr/>
                    <a:lstStyle/>
                    <a:p>
                      <a:pPr algn="ctr" fontAlgn="t"/>
                      <a:r>
                        <a:rPr lang="en-GB" sz="800" b="0" i="0" u="none" strike="noStrike" kern="1200" dirty="0">
                          <a:solidFill>
                            <a:srgbClr val="000000"/>
                          </a:solidFill>
                          <a:effectLst/>
                          <a:latin typeface="Arial" panose="020B0604020202020204" pitchFamily="34" charset="0"/>
                          <a:ea typeface="+mn-ea"/>
                          <a:cs typeface="+mn-cs"/>
                        </a:rPr>
                        <a:t>SP-241002</a:t>
                      </a:r>
                    </a:p>
                  </a:txBody>
                  <a:tcPr marL="48003" marR="48003" marT="0" marB="0" anchor="ct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black"/>
                          </a:solidFill>
                          <a:effectLst/>
                          <a:uLnTx/>
                          <a:uFillTx/>
                          <a:latin typeface="Calibri"/>
                          <a:ea typeface="+mn-ea"/>
                          <a:cs typeface="+mn-cs"/>
                        </a:rPr>
                        <a:t>50 %</a:t>
                      </a:r>
                    </a:p>
                  </a:txBody>
                  <a:tcPr marL="48003" marR="48003" marT="0" marB="0" anchor="ctr"/>
                </a:tc>
                <a:tc>
                  <a:txBody>
                    <a:bodyPr/>
                    <a:lstStyle/>
                    <a:p>
                      <a:pPr marL="0" marR="0" lvl="0" indent="0" algn="ctr" defTabSz="1219170" rtl="0" eaLnBrk="1" fontAlgn="auto" latinLnBrk="0" hangingPunct="1">
                        <a:lnSpc>
                          <a:spcPct val="107000"/>
                        </a:lnSpc>
                        <a:spcBef>
                          <a:spcPts val="0"/>
                        </a:spcBef>
                        <a:spcAft>
                          <a:spcPts val="800"/>
                        </a:spcAft>
                        <a:buClrTx/>
                        <a:buSzTx/>
                        <a:buFontTx/>
                        <a:buNone/>
                        <a:tabLst/>
                        <a:defRPr/>
                      </a:pPr>
                      <a:endParaRPr kumimoji="0" lang="en-US" sz="900" b="0" i="0" u="none" strike="noStrike" kern="1200" cap="none" spc="0" normalizeH="0" baseline="0" noProof="0" dirty="0">
                        <a:ln>
                          <a:noFill/>
                        </a:ln>
                        <a:solidFill>
                          <a:prstClr val="black"/>
                        </a:solidFill>
                        <a:effectLst/>
                        <a:uLnTx/>
                        <a:uFillTx/>
                        <a:latin typeface="Calibri"/>
                        <a:ea typeface="+mn-ea"/>
                        <a:cs typeface="+mn-cs"/>
                      </a:endParaRPr>
                    </a:p>
                  </a:txBody>
                  <a:tcPr marL="48003" marR="48003" marT="0" marB="0" anchor="ctr"/>
                </a:tc>
                <a:extLst>
                  <a:ext uri="{0D108BD9-81ED-4DB2-BD59-A6C34878D82A}">
                    <a16:rowId xmlns:a16="http://schemas.microsoft.com/office/drawing/2014/main" val="10003"/>
                  </a:ext>
                </a:extLst>
              </a:tr>
              <a:tr h="434567">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1040018</a:t>
                      </a:r>
                      <a:endParaRPr kumimoji="0" lang="en-GB" sz="9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a:txBody>
                  <a:tcPr marL="12700" marR="12700" marT="12704" marB="0" anchor="ctr"/>
                </a:tc>
                <a:tc>
                  <a:txBody>
                    <a:bodyPr/>
                    <a:lstStyle/>
                    <a:p>
                      <a:pPr marL="0" algn="l" defTabSz="1219170" rtl="0" eaLnBrk="1" fontAlgn="ctr" latinLnBrk="0" hangingPunct="1">
                        <a:spcAft>
                          <a:spcPts val="900"/>
                        </a:spcAft>
                      </a:pPr>
                      <a:r>
                        <a:rPr lang="en-GB" sz="1200" b="0" i="0" u="none" strike="noStrike" kern="1200" dirty="0">
                          <a:solidFill>
                            <a:srgbClr val="000000"/>
                          </a:solidFill>
                          <a:effectLst/>
                          <a:latin typeface="Calibri" panose="020F0502020204030204" pitchFamily="34" charset="0"/>
                          <a:ea typeface="+mn-ea"/>
                          <a:cs typeface="+mn-cs"/>
                        </a:rPr>
                        <a:t> WID on charging aspects for energy efficiency of 5G</a:t>
                      </a:r>
                    </a:p>
                  </a:txBody>
                  <a:tcPr marL="9525" marR="9525" marT="9525" marB="0" anchor="ctr"/>
                </a:tc>
                <a:tc>
                  <a:txBody>
                    <a:bodyPr/>
                    <a:lstStyle/>
                    <a:p>
                      <a:pPr marL="0" marR="0" lvl="0" indent="0" algn="ctr" defTabSz="914296" rtl="0" eaLnBrk="1" fontAlgn="t" latinLnBrk="0" hangingPunct="1">
                        <a:lnSpc>
                          <a:spcPct val="100000"/>
                        </a:lnSpc>
                        <a:spcBef>
                          <a:spcPts val="0"/>
                        </a:spcBef>
                        <a:spcAft>
                          <a:spcPts val="0"/>
                        </a:spcAft>
                        <a:buClrTx/>
                        <a:buSzTx/>
                        <a:buFontTx/>
                        <a:buNone/>
                        <a:tabLst/>
                        <a:defRPr/>
                      </a:pPr>
                      <a:r>
                        <a:rPr lang="en-GB" sz="900" kern="1200" dirty="0" err="1">
                          <a:solidFill>
                            <a:schemeClr val="dk1"/>
                          </a:solidFill>
                          <a:latin typeface="+mn-lt"/>
                          <a:ea typeface="+mn-ea"/>
                          <a:cs typeface="+mn-cs"/>
                        </a:rPr>
                        <a:t>EnergySys_CH</a:t>
                      </a:r>
                      <a:endParaRPr lang="en-GB" sz="900" kern="1200" dirty="0">
                        <a:solidFill>
                          <a:schemeClr val="dk1"/>
                        </a:solidFill>
                        <a:latin typeface="+mn-lt"/>
                        <a:ea typeface="+mn-ea"/>
                        <a:cs typeface="+mn-cs"/>
                      </a:endParaRPr>
                    </a:p>
                  </a:txBody>
                  <a:tcPr marL="48003" marR="48003" marT="0" marB="0" anchor="ctr"/>
                </a:tc>
                <a:tc>
                  <a:txBody>
                    <a:bodyPr/>
                    <a:lstStyle/>
                    <a:p>
                      <a:pPr marL="0" marR="0" lvl="0" indent="0" algn="ctr" defTabSz="914296" rtl="0" eaLnBrk="1" fontAlgn="t"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Calibri"/>
                          <a:ea typeface="+mn-ea"/>
                          <a:cs typeface="+mn-cs"/>
                        </a:rPr>
                        <a:t>13/06/2025</a:t>
                      </a:r>
                    </a:p>
                  </a:txBody>
                  <a:tcPr marL="48003" marR="48003" marT="0" marB="0" anchor="ctr"/>
                </a:tc>
                <a:tc>
                  <a:txBody>
                    <a:bodyPr/>
                    <a:lstStyle/>
                    <a:p>
                      <a:pPr marL="0" algn="ctr" defTabSz="1219170" rtl="0" eaLnBrk="1" fontAlgn="t" latinLnBrk="0" hangingPunct="1"/>
                      <a:r>
                        <a:rPr lang="en-GB" sz="800" kern="1200" dirty="0">
                          <a:solidFill>
                            <a:schemeClr val="dk1"/>
                          </a:solidFill>
                          <a:latin typeface="+mn-lt"/>
                          <a:ea typeface="+mn-ea"/>
                          <a:cs typeface="+mn-cs"/>
                        </a:rPr>
                        <a:t>0 %</a:t>
                      </a:r>
                    </a:p>
                  </a:txBody>
                  <a:tcPr marL="48003" marR="48003" marT="0" marB="0" anchor="ctr"/>
                </a:tc>
                <a:tc>
                  <a:txBody>
                    <a:bodyPr/>
                    <a:lstStyle/>
                    <a:p>
                      <a:pPr algn="ctr" fontAlgn="t"/>
                      <a:r>
                        <a:rPr lang="en-GB" sz="800" b="0" i="0" u="none" strike="noStrike" kern="1200" dirty="0">
                          <a:solidFill>
                            <a:srgbClr val="000000"/>
                          </a:solidFill>
                          <a:effectLst/>
                          <a:latin typeface="Arial" panose="020B0604020202020204" pitchFamily="34" charset="0"/>
                          <a:ea typeface="+mn-ea"/>
                          <a:cs typeface="+mn-cs"/>
                        </a:rPr>
                        <a:t>SP-241003</a:t>
                      </a:r>
                    </a:p>
                  </a:txBody>
                  <a:tcPr marL="48003" marR="48003" marT="0" marB="0" anchor="ct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black"/>
                          </a:solidFill>
                          <a:effectLst/>
                          <a:uLnTx/>
                          <a:uFillTx/>
                          <a:latin typeface="Calibri"/>
                          <a:ea typeface="+mn-ea"/>
                          <a:cs typeface="+mn-cs"/>
                        </a:rPr>
                        <a:t>45 %</a:t>
                      </a:r>
                    </a:p>
                  </a:txBody>
                  <a:tcPr marL="48003" marR="48003" marT="0" marB="0" anchor="ctr"/>
                </a:tc>
                <a:tc>
                  <a:txBody>
                    <a:bodyPr/>
                    <a:lstStyle/>
                    <a:p>
                      <a:pPr marL="0" marR="0" lvl="0" indent="0" algn="ctr" defTabSz="1219170" rtl="0" eaLnBrk="1" fontAlgn="auto" latinLnBrk="0" hangingPunct="1">
                        <a:lnSpc>
                          <a:spcPct val="107000"/>
                        </a:lnSpc>
                        <a:spcBef>
                          <a:spcPts val="0"/>
                        </a:spcBef>
                        <a:spcAft>
                          <a:spcPts val="800"/>
                        </a:spcAft>
                        <a:buClrTx/>
                        <a:buSzTx/>
                        <a:buFontTx/>
                        <a:buNone/>
                        <a:tabLst/>
                        <a:defRPr/>
                      </a:pPr>
                      <a:endParaRPr kumimoji="0" lang="en-US" sz="900" b="0" i="0" u="none" strike="noStrike" kern="1200" cap="none" spc="0" normalizeH="0" baseline="0" noProof="0" dirty="0">
                        <a:ln>
                          <a:noFill/>
                        </a:ln>
                        <a:solidFill>
                          <a:prstClr val="black"/>
                        </a:solidFill>
                        <a:effectLst/>
                        <a:uLnTx/>
                        <a:uFillTx/>
                        <a:latin typeface="Calibri"/>
                        <a:ea typeface="+mn-ea"/>
                        <a:cs typeface="+mn-cs"/>
                      </a:endParaRPr>
                    </a:p>
                  </a:txBody>
                  <a:tcPr marL="48003" marR="48003" marT="0" marB="0" anchor="ctr"/>
                </a:tc>
                <a:extLst>
                  <a:ext uri="{0D108BD9-81ED-4DB2-BD59-A6C34878D82A}">
                    <a16:rowId xmlns:a16="http://schemas.microsoft.com/office/drawing/2014/main" val="732216791"/>
                  </a:ext>
                </a:extLst>
              </a:tr>
              <a:tr h="382677">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1040019</a:t>
                      </a:r>
                      <a:endParaRPr kumimoji="0" lang="en-GB" sz="9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a:txBody>
                  <a:tcPr marL="12700" marR="12700" marT="12704" marB="0" anchor="ctr"/>
                </a:tc>
                <a:tc>
                  <a:txBody>
                    <a:bodyPr/>
                    <a:lstStyle/>
                    <a:p>
                      <a:pPr marL="0" algn="l" defTabSz="1219170" rtl="0" eaLnBrk="1" fontAlgn="ctr" latinLnBrk="0" hangingPunct="1">
                        <a:spcAft>
                          <a:spcPts val="900"/>
                        </a:spcAft>
                      </a:pPr>
                      <a:r>
                        <a:rPr lang="en-GB" sz="1200" b="0" i="0" u="none" strike="noStrike" kern="1200" dirty="0">
                          <a:solidFill>
                            <a:srgbClr val="000000"/>
                          </a:solidFill>
                          <a:effectLst/>
                          <a:latin typeface="Calibri" panose="020F0502020204030204" pitchFamily="34" charset="0"/>
                          <a:ea typeface="+mn-ea"/>
                          <a:cs typeface="+mn-cs"/>
                        </a:rPr>
                        <a:t> WID on charging enhancement for indirect network sharing</a:t>
                      </a:r>
                    </a:p>
                  </a:txBody>
                  <a:tcPr marL="9525" marR="9525" marT="9525" marB="0" anchor="ctr"/>
                </a:tc>
                <a:tc>
                  <a:txBody>
                    <a:bodyPr/>
                    <a:lstStyle/>
                    <a:p>
                      <a:pPr marL="0" marR="0" lvl="0" indent="0" algn="ctr" defTabSz="914296" rtl="0" eaLnBrk="1" fontAlgn="t" latinLnBrk="0" hangingPunct="1">
                        <a:lnSpc>
                          <a:spcPct val="100000"/>
                        </a:lnSpc>
                        <a:spcBef>
                          <a:spcPts val="0"/>
                        </a:spcBef>
                        <a:spcAft>
                          <a:spcPts val="0"/>
                        </a:spcAft>
                        <a:buClrTx/>
                        <a:buSzTx/>
                        <a:buFontTx/>
                        <a:buNone/>
                        <a:tabLst/>
                        <a:defRPr/>
                      </a:pPr>
                      <a:r>
                        <a:rPr lang="en-GB" sz="900" kern="1200" dirty="0" err="1">
                          <a:solidFill>
                            <a:schemeClr val="dk1"/>
                          </a:solidFill>
                          <a:latin typeface="+mn-lt"/>
                          <a:ea typeface="+mn-ea"/>
                          <a:cs typeface="+mn-cs"/>
                        </a:rPr>
                        <a:t>NetShare_CH</a:t>
                      </a:r>
                      <a:endParaRPr lang="en-GB" sz="900" kern="1200" dirty="0">
                        <a:solidFill>
                          <a:schemeClr val="dk1"/>
                        </a:solidFill>
                        <a:latin typeface="+mn-lt"/>
                        <a:ea typeface="+mn-ea"/>
                        <a:cs typeface="+mn-cs"/>
                      </a:endParaRPr>
                    </a:p>
                  </a:txBody>
                  <a:tcPr marL="48003" marR="48003" marT="0" marB="0" anchor="ctr"/>
                </a:tc>
                <a:tc>
                  <a:txBody>
                    <a:bodyPr/>
                    <a:lstStyle/>
                    <a:p>
                      <a:pPr marL="0" marR="0" lvl="0" indent="0" algn="ctr" defTabSz="914296" rtl="0" eaLnBrk="1" fontAlgn="t"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Calibri"/>
                          <a:ea typeface="+mn-ea"/>
                          <a:cs typeface="+mn-cs"/>
                        </a:rPr>
                        <a:t>12/12/2024</a:t>
                      </a:r>
                    </a:p>
                  </a:txBody>
                  <a:tcPr marL="48003" marR="48003" marT="0" marB="0" anchor="ctr"/>
                </a:tc>
                <a:tc>
                  <a:txBody>
                    <a:bodyPr/>
                    <a:lstStyle/>
                    <a:p>
                      <a:pPr marL="0" algn="ctr" defTabSz="1219170" rtl="0" eaLnBrk="1" fontAlgn="t" latinLnBrk="0" hangingPunct="1"/>
                      <a:r>
                        <a:rPr lang="en-GB" sz="800" kern="1200" dirty="0">
                          <a:solidFill>
                            <a:schemeClr val="dk1"/>
                          </a:solidFill>
                          <a:latin typeface="+mn-lt"/>
                          <a:ea typeface="+mn-ea"/>
                          <a:cs typeface="+mn-cs"/>
                        </a:rPr>
                        <a:t>0 %</a:t>
                      </a:r>
                    </a:p>
                  </a:txBody>
                  <a:tcPr marL="48003" marR="48003" marT="0" marB="0" anchor="ctr"/>
                </a:tc>
                <a:tc>
                  <a:txBody>
                    <a:bodyPr/>
                    <a:lstStyle/>
                    <a:p>
                      <a:pPr algn="ctr" fontAlgn="t"/>
                      <a:r>
                        <a:rPr lang="en-GB" sz="800" b="0" i="0" u="none" strike="noStrike" kern="1200" dirty="0">
                          <a:solidFill>
                            <a:srgbClr val="000000"/>
                          </a:solidFill>
                          <a:effectLst/>
                          <a:latin typeface="Arial" panose="020B0604020202020204" pitchFamily="34" charset="0"/>
                          <a:ea typeface="+mn-ea"/>
                          <a:cs typeface="+mn-cs"/>
                        </a:rPr>
                        <a:t>SP-241004</a:t>
                      </a:r>
                    </a:p>
                  </a:txBody>
                  <a:tcPr marL="48003" marR="48003" marT="0" marB="0" anchor="ct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black"/>
                          </a:solidFill>
                          <a:effectLst/>
                          <a:uLnTx/>
                          <a:uFillTx/>
                          <a:latin typeface="Calibri"/>
                          <a:ea typeface="+mn-ea"/>
                          <a:cs typeface="+mn-cs"/>
                        </a:rPr>
                        <a:t>0 %</a:t>
                      </a:r>
                    </a:p>
                  </a:txBody>
                  <a:tcPr marL="48003" marR="48003" marT="0" marB="0" anchor="ctr"/>
                </a:tc>
                <a:tc>
                  <a:txBody>
                    <a:bodyPr/>
                    <a:lstStyle/>
                    <a:p>
                      <a:pPr marL="0" marR="0" lvl="0" indent="0" algn="ctr" defTabSz="1219170" rtl="0" eaLnBrk="1" fontAlgn="auto" latinLnBrk="0" hangingPunct="1">
                        <a:lnSpc>
                          <a:spcPct val="107000"/>
                        </a:lnSpc>
                        <a:spcBef>
                          <a:spcPts val="0"/>
                        </a:spcBef>
                        <a:spcAft>
                          <a:spcPts val="800"/>
                        </a:spcAft>
                        <a:buClrTx/>
                        <a:buSzTx/>
                        <a:buFontTx/>
                        <a:buNone/>
                        <a:tabLst/>
                        <a:defRPr/>
                      </a:pPr>
                      <a:endParaRPr kumimoji="0" lang="en-US" sz="900" b="0" i="0" u="none" strike="noStrike" kern="1200" cap="none" spc="0" normalizeH="0" baseline="0" noProof="0" dirty="0">
                        <a:ln>
                          <a:noFill/>
                        </a:ln>
                        <a:solidFill>
                          <a:prstClr val="black"/>
                        </a:solidFill>
                        <a:effectLst/>
                        <a:uLnTx/>
                        <a:uFillTx/>
                        <a:latin typeface="Calibri"/>
                        <a:ea typeface="+mn-ea"/>
                        <a:cs typeface="+mn-cs"/>
                      </a:endParaRPr>
                    </a:p>
                  </a:txBody>
                  <a:tcPr marL="48003" marR="48003" marT="0" marB="0" anchor="ctr"/>
                </a:tc>
                <a:extLst>
                  <a:ext uri="{0D108BD9-81ED-4DB2-BD59-A6C34878D82A}">
                    <a16:rowId xmlns:a16="http://schemas.microsoft.com/office/drawing/2014/main" val="4256187631"/>
                  </a:ext>
                </a:extLst>
              </a:tr>
              <a:tr h="314440">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xxx</a:t>
                      </a:r>
                      <a:endParaRPr kumimoji="0" lang="en-GB" sz="9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a:txBody>
                  <a:tcPr marL="12700" marR="12700" marT="12704" marB="0" anchor="ctr"/>
                </a:tc>
                <a:tc>
                  <a:txBody>
                    <a:bodyPr/>
                    <a:lstStyle/>
                    <a:p>
                      <a:pPr marL="0" algn="l" defTabSz="1219170" rtl="0" eaLnBrk="1" fontAlgn="ctr" latinLnBrk="0" hangingPunct="1">
                        <a:spcAft>
                          <a:spcPts val="900"/>
                        </a:spcAft>
                      </a:pPr>
                      <a:r>
                        <a:rPr lang="en-GB" sz="1200" b="0" i="0" u="none" strike="noStrike" kern="1200" dirty="0">
                          <a:solidFill>
                            <a:srgbClr val="000000"/>
                          </a:solidFill>
                          <a:effectLst/>
                          <a:latin typeface="Calibri" panose="020F0502020204030204" pitchFamily="34" charset="0"/>
                          <a:ea typeface="+mn-ea"/>
                          <a:cs typeface="+mn-cs"/>
                        </a:rPr>
                        <a:t> New WID on Charging for 5G </a:t>
                      </a:r>
                      <a:r>
                        <a:rPr lang="en-GB" sz="1200" b="0" i="0" u="none" strike="noStrike" kern="1200" dirty="0" err="1">
                          <a:solidFill>
                            <a:srgbClr val="000000"/>
                          </a:solidFill>
                          <a:effectLst/>
                          <a:latin typeface="Calibri" panose="020F0502020204030204" pitchFamily="34" charset="0"/>
                          <a:ea typeface="+mn-ea"/>
                          <a:cs typeface="+mn-cs"/>
                        </a:rPr>
                        <a:t>ProSe</a:t>
                      </a:r>
                      <a:r>
                        <a:rPr lang="en-GB" sz="1200" b="0" i="0" u="none" strike="noStrike" kern="1200" dirty="0">
                          <a:solidFill>
                            <a:srgbClr val="000000"/>
                          </a:solidFill>
                          <a:effectLst/>
                          <a:latin typeface="Calibri" panose="020F0502020204030204" pitchFamily="34" charset="0"/>
                          <a:ea typeface="+mn-ea"/>
                          <a:cs typeface="+mn-cs"/>
                        </a:rPr>
                        <a:t> Ph3</a:t>
                      </a:r>
                    </a:p>
                  </a:txBody>
                  <a:tcPr marL="9525" marR="9525" marT="9525" marB="0" anchor="ctr"/>
                </a:tc>
                <a:tc>
                  <a:txBody>
                    <a:bodyPr/>
                    <a:lstStyle/>
                    <a:p>
                      <a:pPr marL="0" marR="0" lvl="0" indent="0" algn="ctr" defTabSz="914296" rtl="0" eaLnBrk="1" fontAlgn="t" latinLnBrk="0" hangingPunct="1">
                        <a:lnSpc>
                          <a:spcPct val="100000"/>
                        </a:lnSpc>
                        <a:spcBef>
                          <a:spcPts val="0"/>
                        </a:spcBef>
                        <a:spcAft>
                          <a:spcPts val="0"/>
                        </a:spcAft>
                        <a:buClrTx/>
                        <a:buSzTx/>
                        <a:buFontTx/>
                        <a:buNone/>
                        <a:tabLst/>
                        <a:defRPr/>
                      </a:pPr>
                      <a:r>
                        <a:rPr lang="en-GB" sz="900" kern="1200" dirty="0">
                          <a:solidFill>
                            <a:schemeClr val="dk1"/>
                          </a:solidFill>
                          <a:latin typeface="+mn-lt"/>
                          <a:ea typeface="+mn-ea"/>
                          <a:cs typeface="+mn-cs"/>
                        </a:rPr>
                        <a:t>5G_ProSe_Ph3_CH</a:t>
                      </a:r>
                    </a:p>
                  </a:txBody>
                  <a:tcPr marL="48003" marR="48003" marT="0" marB="0" anchor="ctr"/>
                </a:tc>
                <a:tc>
                  <a:txBody>
                    <a:bodyPr/>
                    <a:lstStyle/>
                    <a:p>
                      <a:pPr marL="0" marR="0" lvl="0" indent="0" algn="ctr" defTabSz="914296" rtl="0" eaLnBrk="1" fontAlgn="t"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Calibri"/>
                          <a:ea typeface="+mn-ea"/>
                          <a:cs typeface="+mn-cs"/>
                        </a:rPr>
                        <a:t>12/09/2025</a:t>
                      </a:r>
                    </a:p>
                  </a:txBody>
                  <a:tcPr marL="48003" marR="48003" marT="0" marB="0" anchor="ctr"/>
                </a:tc>
                <a:tc>
                  <a:txBody>
                    <a:bodyPr/>
                    <a:lstStyle/>
                    <a:p>
                      <a:pPr marL="0" algn="ctr" defTabSz="1219170" rtl="0" eaLnBrk="1" fontAlgn="t" latinLnBrk="0" hangingPunct="1"/>
                      <a:r>
                        <a:rPr lang="en-GB" sz="800" kern="1200" dirty="0">
                          <a:solidFill>
                            <a:schemeClr val="dk1"/>
                          </a:solidFill>
                          <a:latin typeface="+mn-lt"/>
                          <a:ea typeface="+mn-ea"/>
                          <a:cs typeface="+mn-cs"/>
                        </a:rPr>
                        <a:t>0 %</a:t>
                      </a:r>
                    </a:p>
                  </a:txBody>
                  <a:tcPr marL="48003" marR="48003" marT="0" marB="0" anchor="ctr"/>
                </a:tc>
                <a:tc>
                  <a:txBody>
                    <a:bodyPr/>
                    <a:lstStyle/>
                    <a:p>
                      <a:pPr algn="ctr" fontAlgn="t"/>
                      <a:r>
                        <a:rPr lang="en-GB" sz="800" b="0" i="0" u="none" strike="noStrike" kern="1200" dirty="0">
                          <a:solidFill>
                            <a:srgbClr val="000000"/>
                          </a:solidFill>
                          <a:effectLst/>
                          <a:highlight>
                            <a:srgbClr val="00FFFF"/>
                          </a:highlight>
                          <a:latin typeface="Arial" panose="020B0604020202020204" pitchFamily="34" charset="0"/>
                          <a:ea typeface="+mn-ea"/>
                          <a:cs typeface="+mn-cs"/>
                        </a:rPr>
                        <a:t>S5-244495</a:t>
                      </a:r>
                    </a:p>
                  </a:txBody>
                  <a:tcPr marL="48003" marR="48003" marT="0" marB="0" anchor="ct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black"/>
                          </a:solidFill>
                          <a:effectLst/>
                          <a:uLnTx/>
                          <a:uFillTx/>
                          <a:latin typeface="Calibri"/>
                          <a:ea typeface="+mn-ea"/>
                          <a:cs typeface="+mn-cs"/>
                        </a:rPr>
                        <a:t>0 %</a:t>
                      </a:r>
                    </a:p>
                  </a:txBody>
                  <a:tcPr marL="48003" marR="48003" marT="0" marB="0" anchor="ctr"/>
                </a:tc>
                <a:tc>
                  <a:txBody>
                    <a:bodyPr/>
                    <a:lstStyle/>
                    <a:p>
                      <a:pPr marL="0" marR="0" lvl="0" indent="0" algn="ctr" defTabSz="1219170" rtl="0" eaLnBrk="1" fontAlgn="auto" latinLnBrk="0" hangingPunct="1">
                        <a:lnSpc>
                          <a:spcPct val="107000"/>
                        </a:lnSpc>
                        <a:spcBef>
                          <a:spcPts val="0"/>
                        </a:spcBef>
                        <a:spcAft>
                          <a:spcPts val="800"/>
                        </a:spcAft>
                        <a:buClrTx/>
                        <a:buSzTx/>
                        <a:buFontTx/>
                        <a:buNone/>
                        <a:tabLst/>
                        <a:defRPr/>
                      </a:pPr>
                      <a:r>
                        <a:rPr kumimoji="0" lang="en-US" sz="900" b="0" i="0" u="none" strike="noStrike" kern="1200" cap="none" spc="0" normalizeH="0" baseline="0" noProof="0" dirty="0">
                          <a:ln>
                            <a:noFill/>
                          </a:ln>
                          <a:solidFill>
                            <a:srgbClr val="FF0000"/>
                          </a:solidFill>
                          <a:effectLst/>
                          <a:uLnTx/>
                          <a:uFillTx/>
                          <a:latin typeface="Calibri"/>
                          <a:ea typeface="+mn-ea"/>
                          <a:cs typeface="+mn-cs"/>
                        </a:rPr>
                        <a:t>New WID</a:t>
                      </a:r>
                    </a:p>
                  </a:txBody>
                  <a:tcPr marL="48003" marR="48003" marT="0" marB="0" anchor="ctr"/>
                </a:tc>
                <a:extLst>
                  <a:ext uri="{0D108BD9-81ED-4DB2-BD59-A6C34878D82A}">
                    <a16:rowId xmlns:a16="http://schemas.microsoft.com/office/drawing/2014/main" val="1419739168"/>
                  </a:ext>
                </a:extLst>
              </a:tr>
              <a:tr h="356610">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endParaRPr kumimoji="0" lang="en-GB" sz="9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a:txBody>
                  <a:tcPr marL="12700" marR="12700" marT="12703" marB="0" anchor="ctr"/>
                </a:tc>
                <a:tc>
                  <a:txBody>
                    <a:bodyPr/>
                    <a:lstStyle/>
                    <a:p>
                      <a:pPr marL="0" marR="0" lvl="0" indent="0" algn="l" defTabSz="914296" rtl="0" eaLnBrk="1" fontAlgn="t" latinLnBrk="0" hangingPunct="1">
                        <a:lnSpc>
                          <a:spcPct val="100000"/>
                        </a:lnSpc>
                        <a:spcBef>
                          <a:spcPts val="0"/>
                        </a:spcBef>
                        <a:spcAft>
                          <a:spcPts val="0"/>
                        </a:spcAft>
                        <a:buClrTx/>
                        <a:buSzTx/>
                        <a:buFontTx/>
                        <a:buNone/>
                        <a:tabLst/>
                        <a:defRPr/>
                      </a:pPr>
                      <a:r>
                        <a:rPr lang="nl-NL" sz="1400" b="1" i="0" u="none" strike="noStrike" kern="1200" dirty="0">
                          <a:solidFill>
                            <a:srgbClr val="FF0000"/>
                          </a:solidFill>
                          <a:effectLst/>
                          <a:latin typeface="Arial" panose="020B0604020202020204" pitchFamily="34" charset="0"/>
                          <a:ea typeface="+mn-ea"/>
                          <a:cs typeface="+mn-cs"/>
                        </a:rPr>
                        <a:t>Rel-19 Studies</a:t>
                      </a:r>
                      <a:endParaRPr lang="en-US" sz="1200" b="1" i="0" u="none" strike="noStrike" kern="1200" dirty="0">
                        <a:solidFill>
                          <a:srgbClr val="00B050"/>
                        </a:solidFill>
                        <a:effectLst/>
                        <a:latin typeface="Arial" panose="020B0604020202020204" pitchFamily="34" charset="0"/>
                        <a:ea typeface="+mn-ea"/>
                        <a:cs typeface="+mn-cs"/>
                      </a:endParaRPr>
                    </a:p>
                  </a:txBody>
                  <a:tcPr marL="9525" marR="9525" marT="9525" marB="9525" anchor="ctr"/>
                </a:tc>
                <a:tc>
                  <a:txBody>
                    <a:bodyPr/>
                    <a:lstStyle/>
                    <a:p>
                      <a:pPr marL="0" marR="0" lvl="0" indent="0" algn="l" defTabSz="914296" rtl="0" eaLnBrk="1" fontAlgn="t" latinLnBrk="0" hangingPunct="1">
                        <a:lnSpc>
                          <a:spcPct val="100000"/>
                        </a:lnSpc>
                        <a:spcBef>
                          <a:spcPts val="0"/>
                        </a:spcBef>
                        <a:spcAft>
                          <a:spcPts val="0"/>
                        </a:spcAft>
                        <a:buClrTx/>
                        <a:buSzTx/>
                        <a:buFontTx/>
                        <a:buNone/>
                        <a:tabLst/>
                        <a:defRPr/>
                      </a:pPr>
                      <a:r>
                        <a:rPr lang="en-GB" sz="800" b="1" i="0" u="none" strike="noStrike" dirty="0">
                          <a:solidFill>
                            <a:srgbClr val="000000"/>
                          </a:solidFill>
                          <a:effectLst/>
                          <a:latin typeface="Arial" panose="020B0604020202020204" pitchFamily="34" charset="0"/>
                        </a:rPr>
                        <a:t>------</a:t>
                      </a:r>
                    </a:p>
                  </a:txBody>
                  <a:tcPr marL="48003" marR="48003" marT="0" marB="0" anchor="ctr"/>
                </a:tc>
                <a:tc>
                  <a:txBody>
                    <a:bodyPr/>
                    <a:lstStyle/>
                    <a:p>
                      <a:pPr algn="ctr" fontAlgn="t"/>
                      <a:r>
                        <a:rPr lang="en-GB" sz="800" b="1" i="0" u="none" strike="noStrike" dirty="0">
                          <a:solidFill>
                            <a:srgbClr val="000000"/>
                          </a:solidFill>
                          <a:effectLst/>
                          <a:latin typeface="Arial" panose="020B0604020202020204" pitchFamily="34" charset="0"/>
                        </a:rPr>
                        <a:t>-----</a:t>
                      </a:r>
                    </a:p>
                  </a:txBody>
                  <a:tcPr marL="48003" marR="48003" marT="0" marB="0" anchor="ctr"/>
                </a:tc>
                <a:tc>
                  <a:txBody>
                    <a:bodyPr/>
                    <a:lstStyle/>
                    <a:p>
                      <a:pPr algn="ctr" fontAlgn="t"/>
                      <a:r>
                        <a:rPr lang="en-GB" sz="800" b="1" i="0" u="none" strike="noStrike" dirty="0">
                          <a:solidFill>
                            <a:srgbClr val="000000"/>
                          </a:solidFill>
                          <a:effectLst/>
                          <a:latin typeface="Arial" panose="020B0604020202020204" pitchFamily="34" charset="0"/>
                        </a:rPr>
                        <a:t>------</a:t>
                      </a:r>
                    </a:p>
                  </a:txBody>
                  <a:tcPr marL="48003" marR="48003" marT="0" marB="0" anchor="ct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lang="en-GB" sz="800" b="1" i="0" u="none" strike="noStrike" dirty="0">
                          <a:solidFill>
                            <a:srgbClr val="000000"/>
                          </a:solidFill>
                          <a:effectLst/>
                          <a:latin typeface="Arial" panose="020B0604020202020204" pitchFamily="34" charset="0"/>
                        </a:rPr>
                        <a:t>-----</a:t>
                      </a:r>
                    </a:p>
                  </a:txBody>
                  <a:tcPr marL="48003" marR="48003" marT="0" marB="0" anchor="ctr"/>
                </a:tc>
                <a:tc>
                  <a:txBody>
                    <a:bodyPr/>
                    <a:lstStyle/>
                    <a:p>
                      <a:pPr algn="ctr">
                        <a:lnSpc>
                          <a:spcPct val="107000"/>
                        </a:lnSpc>
                        <a:spcAft>
                          <a:spcPts val="800"/>
                        </a:spcAft>
                      </a:pPr>
                      <a:r>
                        <a:rPr lang="en-GB" sz="800" b="1" i="0" u="none" strike="noStrike" kern="1200" dirty="0">
                          <a:solidFill>
                            <a:srgbClr val="000000"/>
                          </a:solidFill>
                          <a:effectLst/>
                          <a:latin typeface="Arial" panose="020B0604020202020204" pitchFamily="34" charset="0"/>
                          <a:ea typeface="+mn-ea"/>
                          <a:cs typeface="+mn-cs"/>
                        </a:rPr>
                        <a:t>----</a:t>
                      </a:r>
                    </a:p>
                  </a:txBody>
                  <a:tcPr marL="48003" marR="48003" marT="0" marB="0" anchor="ctr"/>
                </a:tc>
                <a:tc>
                  <a:txBody>
                    <a:bodyPr/>
                    <a:lstStyle/>
                    <a:p>
                      <a:pPr algn="ctr">
                        <a:lnSpc>
                          <a:spcPct val="107000"/>
                        </a:lnSpc>
                        <a:spcAft>
                          <a:spcPts val="800"/>
                        </a:spcAft>
                      </a:pPr>
                      <a:endParaRPr lang="en-GB" sz="900" b="1" i="0" u="none" strike="noStrike" kern="1200" dirty="0">
                        <a:solidFill>
                          <a:srgbClr val="000000"/>
                        </a:solidFill>
                        <a:effectLst/>
                        <a:latin typeface="Arial" panose="020B0604020202020204" pitchFamily="34" charset="0"/>
                        <a:ea typeface="+mn-ea"/>
                        <a:cs typeface="+mn-cs"/>
                      </a:endParaRPr>
                    </a:p>
                  </a:txBody>
                  <a:tcPr marL="48003" marR="48003" marT="0" marB="0" anchor="ctr"/>
                </a:tc>
                <a:extLst>
                  <a:ext uri="{0D108BD9-81ED-4DB2-BD59-A6C34878D82A}">
                    <a16:rowId xmlns:a16="http://schemas.microsoft.com/office/drawing/2014/main" val="892005409"/>
                  </a:ext>
                </a:extLst>
              </a:tr>
              <a:tr h="382817">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1040014</a:t>
                      </a:r>
                      <a:endParaRPr kumimoji="0" lang="en-GB" sz="9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a:txBody>
                  <a:tcPr marL="12700" marR="12700" marT="12703" marB="0" anchor="ctr"/>
                </a:tc>
                <a:tc>
                  <a:txBody>
                    <a:bodyPr/>
                    <a:lstStyle/>
                    <a:p>
                      <a:pPr algn="l" fontAlgn="ctr"/>
                      <a:r>
                        <a:rPr lang="en-GB" sz="1200" b="0" i="0" u="none" strike="noStrike" kern="1200" dirty="0">
                          <a:solidFill>
                            <a:srgbClr val="000000"/>
                          </a:solidFill>
                          <a:effectLst/>
                          <a:latin typeface="Calibri" panose="020F0502020204030204" pitchFamily="34" charset="0"/>
                          <a:ea typeface="+mn-ea"/>
                          <a:cs typeface="+mn-cs"/>
                        </a:rPr>
                        <a:t> Study on charging aspects of satellite access Phase 3</a:t>
                      </a:r>
                    </a:p>
                  </a:txBody>
                  <a:tcPr marL="9525" marR="9525" marT="9525" marB="0" anchor="ctr"/>
                </a:tc>
                <a:tc>
                  <a:txBody>
                    <a:bodyPr/>
                    <a:lstStyle/>
                    <a:p>
                      <a:pPr marL="0" algn="ctr" defTabSz="914296" rtl="0" eaLnBrk="1" fontAlgn="t" latinLnBrk="0" hangingPunct="1"/>
                      <a:r>
                        <a:rPr lang="en-US" sz="900" kern="1200" dirty="0">
                          <a:solidFill>
                            <a:schemeClr val="dk1"/>
                          </a:solidFill>
                          <a:latin typeface="+mn-lt"/>
                          <a:ea typeface="+mn-ea"/>
                          <a:cs typeface="+mn-cs"/>
                        </a:rPr>
                        <a:t>FS_5GSAT_Ph3_CH</a:t>
                      </a:r>
                    </a:p>
                  </a:txBody>
                  <a:tcPr marL="9525" marR="9525" marT="9525" marB="9525" anchor="ctr"/>
                </a:tc>
                <a:tc>
                  <a:txBody>
                    <a:bodyPr/>
                    <a:lstStyle/>
                    <a:p>
                      <a:pPr marL="0" marR="0" lvl="0" indent="0" algn="ctr" defTabSz="914296" rtl="0" eaLnBrk="1" fontAlgn="t"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Calibri"/>
                          <a:ea typeface="+mn-ea"/>
                          <a:cs typeface="+mn-cs"/>
                        </a:rPr>
                        <a:t>1212/2024</a:t>
                      </a:r>
                    </a:p>
                  </a:txBody>
                  <a:tcPr marL="48003" marR="48003" marT="0" marB="0" anchor="ct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black"/>
                          </a:solidFill>
                          <a:effectLst/>
                          <a:uLnTx/>
                          <a:uFillTx/>
                          <a:latin typeface="Calibri"/>
                          <a:ea typeface="+mn-ea"/>
                          <a:cs typeface="+mn-cs"/>
                        </a:rPr>
                        <a:t>10 %</a:t>
                      </a:r>
                    </a:p>
                  </a:txBody>
                  <a:tcPr marL="48003" marR="48003" marT="0" marB="0" anchor="ct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SP-240980</a:t>
                      </a:r>
                    </a:p>
                  </a:txBody>
                  <a:tcPr marL="48003" marR="48003" marT="0" marB="0" anchor="ct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black"/>
                          </a:solidFill>
                          <a:effectLst/>
                          <a:uLnTx/>
                          <a:uFillTx/>
                          <a:latin typeface="Calibri"/>
                          <a:ea typeface="+mn-ea"/>
                          <a:cs typeface="+mn-cs"/>
                        </a:rPr>
                        <a:t>40 %</a:t>
                      </a:r>
                    </a:p>
                  </a:txBody>
                  <a:tcPr marL="48003" marR="48003" marT="0" marB="0" anchor="ctr"/>
                </a:tc>
                <a:tc>
                  <a:txBody>
                    <a:bodyPr/>
                    <a:lstStyle/>
                    <a:p>
                      <a:pPr marL="0" marR="0" lvl="0" indent="0" algn="ctr" defTabSz="1219170" rtl="0" eaLnBrk="1" fontAlgn="auto" latinLnBrk="0" hangingPunct="1">
                        <a:lnSpc>
                          <a:spcPct val="107000"/>
                        </a:lnSpc>
                        <a:spcBef>
                          <a:spcPts val="0"/>
                        </a:spcBef>
                        <a:spcAft>
                          <a:spcPts val="800"/>
                        </a:spcAft>
                        <a:buClrTx/>
                        <a:buSzTx/>
                        <a:buFontTx/>
                        <a:buNone/>
                        <a:tabLst/>
                        <a:defRPr/>
                      </a:pPr>
                      <a:endParaRPr kumimoji="0" lang="en-US" sz="900" b="0" i="0" u="none" strike="noStrike" kern="1200" cap="none" spc="0" normalizeH="0" baseline="0" noProof="0" dirty="0">
                        <a:ln>
                          <a:noFill/>
                        </a:ln>
                        <a:solidFill>
                          <a:prstClr val="black"/>
                        </a:solidFill>
                        <a:effectLst/>
                        <a:uLnTx/>
                        <a:uFillTx/>
                        <a:latin typeface="Calibri"/>
                        <a:ea typeface="+mn-ea"/>
                        <a:cs typeface="+mn-cs"/>
                      </a:endParaRPr>
                    </a:p>
                  </a:txBody>
                  <a:tcPr marL="48003" marR="48003" marT="0" marB="0" anchor="ctr"/>
                </a:tc>
                <a:extLst>
                  <a:ext uri="{0D108BD9-81ED-4DB2-BD59-A6C34878D82A}">
                    <a16:rowId xmlns:a16="http://schemas.microsoft.com/office/drawing/2014/main" val="1480612945"/>
                  </a:ext>
                </a:extLst>
              </a:tr>
              <a:tr h="380246">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1040015</a:t>
                      </a:r>
                      <a:endParaRPr kumimoji="0" lang="en-GB" sz="9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a:txBody>
                  <a:tcPr marL="12700" marR="12700" marT="12703" marB="0" anchor="ctr"/>
                </a:tc>
                <a:tc>
                  <a:txBody>
                    <a:bodyPr/>
                    <a:lstStyle/>
                    <a:p>
                      <a:pPr algn="l" fontAlgn="ctr"/>
                      <a:r>
                        <a:rPr lang="en-GB" sz="1200" b="0" i="0" u="none" strike="noStrike" kern="1200" dirty="0">
                          <a:solidFill>
                            <a:srgbClr val="000000"/>
                          </a:solidFill>
                          <a:effectLst/>
                          <a:latin typeface="Calibri" panose="020F0502020204030204" pitchFamily="34" charset="0"/>
                          <a:ea typeface="+mn-ea"/>
                          <a:cs typeface="+mn-cs"/>
                        </a:rPr>
                        <a:t> SID on Charging Aspects of CAPIF</a:t>
                      </a:r>
                    </a:p>
                  </a:txBody>
                  <a:tcPr marL="9525" marR="9525" marT="9525" marB="0" anchor="ctr"/>
                </a:tc>
                <a:tc>
                  <a:txBody>
                    <a:bodyPr/>
                    <a:lstStyle/>
                    <a:p>
                      <a:pPr marL="0" marR="0" lvl="0" indent="0" algn="ctr" defTabSz="914296" rtl="0" eaLnBrk="1" fontAlgn="t" latinLnBrk="0" hangingPunct="1">
                        <a:lnSpc>
                          <a:spcPct val="100000"/>
                        </a:lnSpc>
                        <a:spcBef>
                          <a:spcPts val="0"/>
                        </a:spcBef>
                        <a:spcAft>
                          <a:spcPts val="0"/>
                        </a:spcAft>
                        <a:buClrTx/>
                        <a:buSzTx/>
                        <a:buFontTx/>
                        <a:buNone/>
                        <a:tabLst/>
                        <a:defRPr/>
                      </a:pPr>
                      <a:r>
                        <a:rPr lang="en-GB" sz="900" kern="1200" dirty="0">
                          <a:solidFill>
                            <a:schemeClr val="dk1"/>
                          </a:solidFill>
                          <a:latin typeface="+mn-lt"/>
                          <a:ea typeface="+mn-ea"/>
                          <a:cs typeface="+mn-cs"/>
                        </a:rPr>
                        <a:t>FS_CAPIF_CH</a:t>
                      </a:r>
                    </a:p>
                  </a:txBody>
                  <a:tcPr marL="9525" marR="9525" marT="9525" marB="9525" anchor="ctr"/>
                </a:tc>
                <a:tc>
                  <a:txBody>
                    <a:bodyPr/>
                    <a:lstStyle/>
                    <a:p>
                      <a:pPr marL="0" marR="0" lvl="0" indent="0" algn="ctr" defTabSz="914296" rtl="0" eaLnBrk="1" fontAlgn="t"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Calibri"/>
                          <a:ea typeface="+mn-ea"/>
                          <a:cs typeface="+mn-cs"/>
                        </a:rPr>
                        <a:t>12/12/2024</a:t>
                      </a:r>
                    </a:p>
                  </a:txBody>
                  <a:tcPr marL="48003" marR="48003" marT="0" marB="0" anchor="ct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black"/>
                          </a:solidFill>
                          <a:effectLst/>
                          <a:uLnTx/>
                          <a:uFillTx/>
                          <a:latin typeface="Calibri"/>
                          <a:ea typeface="+mn-ea"/>
                          <a:cs typeface="+mn-cs"/>
                        </a:rPr>
                        <a:t>15 %</a:t>
                      </a:r>
                    </a:p>
                  </a:txBody>
                  <a:tcPr marL="48003" marR="48003" marT="0" marB="0" anchor="ct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SP-240981</a:t>
                      </a:r>
                    </a:p>
                  </a:txBody>
                  <a:tcPr marL="48003" marR="48003" marT="0" marB="0" anchor="ct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black"/>
                          </a:solidFill>
                          <a:effectLst/>
                          <a:uLnTx/>
                          <a:uFillTx/>
                          <a:latin typeface="Calibri"/>
                          <a:ea typeface="+mn-ea"/>
                          <a:cs typeface="+mn-cs"/>
                        </a:rPr>
                        <a:t>35 %</a:t>
                      </a:r>
                    </a:p>
                  </a:txBody>
                  <a:tcPr marL="48003" marR="48003" marT="0" marB="0" anchor="ctr"/>
                </a:tc>
                <a:tc>
                  <a:txBody>
                    <a:bodyPr/>
                    <a:lstStyle/>
                    <a:p>
                      <a:pPr marL="0" marR="0" lvl="0" indent="0" algn="ctr" defTabSz="1219170" rtl="0" eaLnBrk="1" fontAlgn="auto" latinLnBrk="0" hangingPunct="1">
                        <a:lnSpc>
                          <a:spcPct val="107000"/>
                        </a:lnSpc>
                        <a:spcBef>
                          <a:spcPts val="0"/>
                        </a:spcBef>
                        <a:spcAft>
                          <a:spcPts val="800"/>
                        </a:spcAft>
                        <a:buClrTx/>
                        <a:buSzTx/>
                        <a:buFontTx/>
                        <a:buNone/>
                        <a:tabLst/>
                        <a:defRPr/>
                      </a:pPr>
                      <a:endParaRPr kumimoji="0" lang="en-US" sz="900" b="0" i="0" u="none" strike="noStrike" kern="1200" cap="none" spc="0" normalizeH="0" baseline="0" noProof="0" dirty="0">
                        <a:ln>
                          <a:noFill/>
                        </a:ln>
                        <a:solidFill>
                          <a:prstClr val="black"/>
                        </a:solidFill>
                        <a:effectLst/>
                        <a:uLnTx/>
                        <a:uFillTx/>
                        <a:latin typeface="Calibri"/>
                        <a:ea typeface="+mn-ea"/>
                        <a:cs typeface="+mn-cs"/>
                      </a:endParaRPr>
                    </a:p>
                  </a:txBody>
                  <a:tcPr marL="48003" marR="48003" marT="0" marB="0" anchor="ctr"/>
                </a:tc>
                <a:extLst>
                  <a:ext uri="{0D108BD9-81ED-4DB2-BD59-A6C34878D82A}">
                    <a16:rowId xmlns:a16="http://schemas.microsoft.com/office/drawing/2014/main" val="2957111263"/>
                  </a:ext>
                </a:extLst>
              </a:tr>
              <a:tr h="394503">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1040016</a:t>
                      </a:r>
                      <a:endParaRPr kumimoji="0" lang="en-GB" sz="9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a:txBody>
                  <a:tcPr marL="12700" marR="12700" marT="12703" marB="0" anchor="ctr"/>
                </a:tc>
                <a:tc>
                  <a:txBody>
                    <a:bodyPr/>
                    <a:lstStyle/>
                    <a:p>
                      <a:pPr algn="l" fontAlgn="ctr"/>
                      <a:r>
                        <a:rPr lang="en-GB" sz="1200" b="0" i="0" u="none" strike="noStrike" kern="1200" dirty="0">
                          <a:solidFill>
                            <a:srgbClr val="000000"/>
                          </a:solidFill>
                          <a:effectLst/>
                          <a:latin typeface="Calibri" panose="020F0502020204030204" pitchFamily="34" charset="0"/>
                          <a:ea typeface="+mn-ea"/>
                          <a:cs typeface="+mn-cs"/>
                        </a:rPr>
                        <a:t> SID on Charging aspects of next generation real time communication services phase 2</a:t>
                      </a:r>
                    </a:p>
                  </a:txBody>
                  <a:tcPr marL="9525" marR="9525" marT="9525" marB="0" anchor="ctr"/>
                </a:tc>
                <a:tc>
                  <a:txBody>
                    <a:bodyPr/>
                    <a:lstStyle/>
                    <a:p>
                      <a:pPr marL="0" marR="0" lvl="0" indent="0" algn="ctr" defTabSz="914296" rtl="0" eaLnBrk="1" fontAlgn="t" latinLnBrk="0" hangingPunct="1">
                        <a:lnSpc>
                          <a:spcPct val="100000"/>
                        </a:lnSpc>
                        <a:spcBef>
                          <a:spcPts val="0"/>
                        </a:spcBef>
                        <a:spcAft>
                          <a:spcPts val="0"/>
                        </a:spcAft>
                        <a:buClrTx/>
                        <a:buSzTx/>
                        <a:buFontTx/>
                        <a:buNone/>
                        <a:tabLst/>
                        <a:defRPr/>
                      </a:pPr>
                      <a:r>
                        <a:rPr lang="en-GB" sz="900" kern="1200" dirty="0">
                          <a:solidFill>
                            <a:schemeClr val="dk1"/>
                          </a:solidFill>
                          <a:latin typeface="+mn-lt"/>
                          <a:ea typeface="+mn-ea"/>
                          <a:cs typeface="+mn-cs"/>
                        </a:rPr>
                        <a:t>FS_NG_RTC_Ph2_CH</a:t>
                      </a:r>
                    </a:p>
                    <a:p>
                      <a:pPr marL="0" algn="ctr" defTabSz="914296" rtl="0" eaLnBrk="1" fontAlgn="t" latinLnBrk="0" hangingPunct="1"/>
                      <a:endParaRPr lang="en-US" sz="900" kern="1200" dirty="0">
                        <a:solidFill>
                          <a:schemeClr val="dk1"/>
                        </a:solidFill>
                        <a:latin typeface="+mn-lt"/>
                        <a:ea typeface="+mn-ea"/>
                        <a:cs typeface="+mn-cs"/>
                      </a:endParaRPr>
                    </a:p>
                  </a:txBody>
                  <a:tcPr marL="9525" marR="9525" marT="9525" marB="9525" anchor="ctr"/>
                </a:tc>
                <a:tc>
                  <a:txBody>
                    <a:bodyPr/>
                    <a:lstStyle/>
                    <a:p>
                      <a:pPr marL="0" marR="0" lvl="0" indent="0" algn="ctr" defTabSz="914296" rtl="0" eaLnBrk="1" fontAlgn="t"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Calibri"/>
                          <a:ea typeface="+mn-ea"/>
                          <a:cs typeface="+mn-cs"/>
                        </a:rPr>
                        <a:t>12/12/2024</a:t>
                      </a:r>
                    </a:p>
                  </a:txBody>
                  <a:tcPr marL="48003" marR="48003" marT="0" marB="0" anchor="ct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black"/>
                          </a:solidFill>
                          <a:effectLst/>
                          <a:uLnTx/>
                          <a:uFillTx/>
                          <a:latin typeface="Calibri"/>
                          <a:ea typeface="+mn-ea"/>
                          <a:cs typeface="+mn-cs"/>
                        </a:rPr>
                        <a:t>10 %</a:t>
                      </a:r>
                    </a:p>
                  </a:txBody>
                  <a:tcPr marL="48003" marR="48003" marT="0" marB="0" anchor="ct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SP-240982</a:t>
                      </a:r>
                    </a:p>
                  </a:txBody>
                  <a:tcPr marL="48003" marR="48003" marT="0" marB="0" anchor="ct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black"/>
                          </a:solidFill>
                          <a:effectLst/>
                          <a:uLnTx/>
                          <a:uFillTx/>
                          <a:latin typeface="Calibri"/>
                          <a:ea typeface="+mn-ea"/>
                          <a:cs typeface="+mn-cs"/>
                        </a:rPr>
                        <a:t>45 %</a:t>
                      </a:r>
                    </a:p>
                  </a:txBody>
                  <a:tcPr marL="48003" marR="48003" marT="0" marB="0" anchor="ctr"/>
                </a:tc>
                <a:tc>
                  <a:txBody>
                    <a:bodyPr/>
                    <a:lstStyle/>
                    <a:p>
                      <a:pPr marL="0" marR="0" lvl="0" indent="0" algn="ctr" defTabSz="1219170" rtl="0" eaLnBrk="1" fontAlgn="auto" latinLnBrk="0" hangingPunct="1">
                        <a:lnSpc>
                          <a:spcPct val="107000"/>
                        </a:lnSpc>
                        <a:spcBef>
                          <a:spcPts val="0"/>
                        </a:spcBef>
                        <a:spcAft>
                          <a:spcPts val="800"/>
                        </a:spcAft>
                        <a:buClrTx/>
                        <a:buSzTx/>
                        <a:buFontTx/>
                        <a:buNone/>
                        <a:tabLst/>
                        <a:defRPr/>
                      </a:pPr>
                      <a:endParaRPr kumimoji="0" lang="en-US" sz="900" b="0" i="0" u="none" strike="noStrike" kern="1200" cap="none" spc="0" normalizeH="0" baseline="0" noProof="0" dirty="0">
                        <a:ln>
                          <a:noFill/>
                        </a:ln>
                        <a:solidFill>
                          <a:prstClr val="black"/>
                        </a:solidFill>
                        <a:effectLst/>
                        <a:uLnTx/>
                        <a:uFillTx/>
                        <a:latin typeface="Calibri"/>
                        <a:ea typeface="+mn-ea"/>
                        <a:cs typeface="+mn-cs"/>
                      </a:endParaRPr>
                    </a:p>
                  </a:txBody>
                  <a:tcPr marL="48003" marR="48003" marT="0" marB="0" anchor="ctr"/>
                </a:tc>
                <a:extLst>
                  <a:ext uri="{0D108BD9-81ED-4DB2-BD59-A6C34878D82A}">
                    <a16:rowId xmlns:a16="http://schemas.microsoft.com/office/drawing/2014/main" val="273960833"/>
                  </a:ext>
                </a:extLst>
              </a:tr>
              <a:tr h="452388">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1040017</a:t>
                      </a:r>
                      <a:endParaRPr kumimoji="0" lang="en-GB" sz="9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a:txBody>
                  <a:tcPr marL="12700" marR="12700" marT="12703" marB="0" anchor="ctr"/>
                </a:tc>
                <a:tc>
                  <a:txBody>
                    <a:bodyPr/>
                    <a:lstStyle/>
                    <a:p>
                      <a:pPr algn="l" fontAlgn="ctr"/>
                      <a:r>
                        <a:rPr lang="en-GB" sz="1200" b="0" i="0" u="none" strike="noStrike" kern="1200" dirty="0">
                          <a:solidFill>
                            <a:srgbClr val="000000"/>
                          </a:solidFill>
                          <a:effectLst/>
                          <a:latin typeface="Calibri" panose="020F0502020204030204" pitchFamily="34" charset="0"/>
                          <a:ea typeface="+mn-ea"/>
                          <a:cs typeface="+mn-cs"/>
                        </a:rPr>
                        <a:t> SID on Charging aspects of Uncrewed Aerial Vehicle</a:t>
                      </a:r>
                    </a:p>
                  </a:txBody>
                  <a:tcPr marL="9525" marR="9525" marT="9525" marB="0" anchor="ctr"/>
                </a:tc>
                <a:tc>
                  <a:txBody>
                    <a:bodyPr/>
                    <a:lstStyle/>
                    <a:p>
                      <a:pPr marL="0" marR="0" lvl="0" indent="0" algn="ctr" defTabSz="914296" rtl="0" eaLnBrk="1" fontAlgn="t" latinLnBrk="0" hangingPunct="1">
                        <a:lnSpc>
                          <a:spcPct val="100000"/>
                        </a:lnSpc>
                        <a:spcBef>
                          <a:spcPts val="0"/>
                        </a:spcBef>
                        <a:spcAft>
                          <a:spcPts val="0"/>
                        </a:spcAft>
                        <a:buClrTx/>
                        <a:buSzTx/>
                        <a:buFontTx/>
                        <a:buNone/>
                        <a:tabLst/>
                        <a:defRPr/>
                      </a:pPr>
                      <a:r>
                        <a:rPr lang="en-GB" sz="900" kern="1200" dirty="0">
                          <a:solidFill>
                            <a:schemeClr val="dk1"/>
                          </a:solidFill>
                          <a:latin typeface="+mn-lt"/>
                          <a:ea typeface="+mn-ea"/>
                          <a:cs typeface="+mn-cs"/>
                        </a:rPr>
                        <a:t>FS_UAS_CH</a:t>
                      </a:r>
                    </a:p>
                  </a:txBody>
                  <a:tcPr marL="9525" marR="9525" marT="9525" marB="9525" anchor="ctr"/>
                </a:tc>
                <a:tc>
                  <a:txBody>
                    <a:bodyPr/>
                    <a:lstStyle/>
                    <a:p>
                      <a:pPr marL="0" marR="0" lvl="0" indent="0" algn="ctr" defTabSz="914296" rtl="0" eaLnBrk="1" fontAlgn="t"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Calibri"/>
                          <a:ea typeface="+mn-ea"/>
                          <a:cs typeface="+mn-cs"/>
                        </a:rPr>
                        <a:t>12/12/2024</a:t>
                      </a:r>
                    </a:p>
                  </a:txBody>
                  <a:tcPr marL="48003" marR="48003" marT="0" marB="0" anchor="ct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prstClr val="black"/>
                          </a:solidFill>
                          <a:effectLst/>
                          <a:uLnTx/>
                          <a:uFillTx/>
                          <a:latin typeface="Calibri"/>
                          <a:ea typeface="+mn-ea"/>
                          <a:cs typeface="+mn-cs"/>
                        </a:rPr>
                        <a:t>0 %</a:t>
                      </a:r>
                      <a:endParaRPr kumimoji="0" lang="en-GB" sz="800" b="0" i="0" u="none" strike="noStrike" kern="1200" cap="none" spc="0" normalizeH="0" baseline="0" noProof="0" dirty="0">
                        <a:ln>
                          <a:noFill/>
                        </a:ln>
                        <a:solidFill>
                          <a:prstClr val="black"/>
                        </a:solidFill>
                        <a:effectLst/>
                        <a:uLnTx/>
                        <a:uFillTx/>
                        <a:latin typeface="Calibri"/>
                        <a:ea typeface="+mn-ea"/>
                        <a:cs typeface="+mn-cs"/>
                      </a:endParaRPr>
                    </a:p>
                  </a:txBody>
                  <a:tcPr marL="48003" marR="48003" marT="0" marB="0" anchor="ct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SP-240983</a:t>
                      </a:r>
                    </a:p>
                  </a:txBody>
                  <a:tcPr marL="48003" marR="48003" marT="0" marB="0" anchor="ct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black"/>
                          </a:solidFill>
                          <a:effectLst/>
                          <a:uLnTx/>
                          <a:uFillTx/>
                          <a:latin typeface="Calibri"/>
                          <a:ea typeface="+mn-ea"/>
                          <a:cs typeface="+mn-cs"/>
                        </a:rPr>
                        <a:t>40 %</a:t>
                      </a:r>
                    </a:p>
                  </a:txBody>
                  <a:tcPr marL="48003" marR="48003" marT="0" marB="0" anchor="ctr"/>
                </a:tc>
                <a:tc>
                  <a:txBody>
                    <a:bodyPr/>
                    <a:lstStyle/>
                    <a:p>
                      <a:pPr marL="0" marR="0" lvl="0" indent="0" algn="ctr" defTabSz="1219170" rtl="0" eaLnBrk="1" fontAlgn="auto" latinLnBrk="0" hangingPunct="1">
                        <a:lnSpc>
                          <a:spcPct val="107000"/>
                        </a:lnSpc>
                        <a:spcBef>
                          <a:spcPts val="0"/>
                        </a:spcBef>
                        <a:spcAft>
                          <a:spcPts val="800"/>
                        </a:spcAft>
                        <a:buClrTx/>
                        <a:buSzTx/>
                        <a:buFontTx/>
                        <a:buNone/>
                        <a:tabLst/>
                        <a:defRPr/>
                      </a:pPr>
                      <a:endParaRPr kumimoji="0" lang="en-US" sz="900" b="0" i="0" u="none" strike="noStrike" kern="1200" cap="none" spc="0" normalizeH="0" baseline="0" noProof="0" dirty="0">
                        <a:ln>
                          <a:noFill/>
                        </a:ln>
                        <a:solidFill>
                          <a:prstClr val="black"/>
                        </a:solidFill>
                        <a:effectLst/>
                        <a:uLnTx/>
                        <a:uFillTx/>
                        <a:latin typeface="Calibri"/>
                        <a:ea typeface="+mn-ea"/>
                        <a:cs typeface="+mn-cs"/>
                      </a:endParaRPr>
                    </a:p>
                  </a:txBody>
                  <a:tcPr marL="48003" marR="48003" marT="0" marB="0" anchor="ctr"/>
                </a:tc>
                <a:extLst>
                  <a:ext uri="{0D108BD9-81ED-4DB2-BD59-A6C34878D82A}">
                    <a16:rowId xmlns:a16="http://schemas.microsoft.com/office/drawing/2014/main" val="3969669602"/>
                  </a:ext>
                </a:extLst>
              </a:tr>
              <a:tr h="288792">
                <a:tc>
                  <a:txBody>
                    <a:bodyPr/>
                    <a:lstStyle/>
                    <a:p>
                      <a:pPr algn="ctr" fontAlgn="t"/>
                      <a:endParaRPr lang="en-GB" sz="800" b="0" i="0" u="none" strike="noStrike" dirty="0">
                        <a:solidFill>
                          <a:srgbClr val="000000"/>
                        </a:solidFill>
                        <a:effectLst/>
                        <a:latin typeface="Arial" panose="020B0604020202020204" pitchFamily="34" charset="0"/>
                      </a:endParaRPr>
                    </a:p>
                  </a:txBody>
                  <a:tcPr marL="12700" marR="12700" marT="12704" marB="0" anchor="ctr"/>
                </a:tc>
                <a:tc>
                  <a:txBody>
                    <a:bodyPr/>
                    <a:lstStyle/>
                    <a:p>
                      <a:pPr marL="0" marR="0" lvl="0" indent="0" algn="l" defTabSz="914296" rtl="0" eaLnBrk="1" fontAlgn="t" latinLnBrk="0" hangingPunct="1">
                        <a:lnSpc>
                          <a:spcPct val="100000"/>
                        </a:lnSpc>
                        <a:spcBef>
                          <a:spcPts val="0"/>
                        </a:spcBef>
                        <a:spcAft>
                          <a:spcPts val="0"/>
                        </a:spcAft>
                        <a:buClrTx/>
                        <a:buSzTx/>
                        <a:buFontTx/>
                        <a:buNone/>
                        <a:tabLst/>
                        <a:defRPr/>
                      </a:pPr>
                      <a:r>
                        <a:rPr lang="nl-NL" sz="1400" b="1" i="0" u="none" strike="noStrike" dirty="0">
                          <a:solidFill>
                            <a:srgbClr val="FF0000"/>
                          </a:solidFill>
                          <a:effectLst/>
                          <a:latin typeface="Arial" panose="020B0604020202020204" pitchFamily="34" charset="0"/>
                        </a:rPr>
                        <a:t>Rel-20 Studies</a:t>
                      </a:r>
                    </a:p>
                  </a:txBody>
                  <a:tcPr marL="48003" marR="48003" marT="0" marB="0" anchor="ctr"/>
                </a:tc>
                <a:tc>
                  <a:txBody>
                    <a:bodyPr/>
                    <a:lstStyle/>
                    <a:p>
                      <a:pPr marL="0" marR="0" lvl="0" indent="0" algn="l" defTabSz="914296" rtl="0" eaLnBrk="1" fontAlgn="t" latinLnBrk="0" hangingPunct="1">
                        <a:lnSpc>
                          <a:spcPct val="100000"/>
                        </a:lnSpc>
                        <a:spcBef>
                          <a:spcPts val="0"/>
                        </a:spcBef>
                        <a:spcAft>
                          <a:spcPts val="0"/>
                        </a:spcAft>
                        <a:buClrTx/>
                        <a:buSzTx/>
                        <a:buFontTx/>
                        <a:buNone/>
                        <a:tabLst/>
                        <a:defRPr/>
                      </a:pPr>
                      <a:r>
                        <a:rPr lang="en-GB" sz="800" b="1" i="0" u="none" strike="noStrike" dirty="0">
                          <a:solidFill>
                            <a:srgbClr val="000000"/>
                          </a:solidFill>
                          <a:effectLst/>
                          <a:latin typeface="Arial" panose="020B0604020202020204" pitchFamily="34" charset="0"/>
                        </a:rPr>
                        <a:t>------</a:t>
                      </a:r>
                    </a:p>
                  </a:txBody>
                  <a:tcPr marL="48003" marR="48003" marT="0" marB="0" anchor="ctr"/>
                </a:tc>
                <a:tc>
                  <a:txBody>
                    <a:bodyPr/>
                    <a:lstStyle/>
                    <a:p>
                      <a:pPr algn="ctr" fontAlgn="t"/>
                      <a:r>
                        <a:rPr lang="en-GB" sz="800" b="1" i="0" u="none" strike="noStrike" dirty="0">
                          <a:solidFill>
                            <a:srgbClr val="000000"/>
                          </a:solidFill>
                          <a:effectLst/>
                          <a:latin typeface="Arial" panose="020B0604020202020204" pitchFamily="34" charset="0"/>
                        </a:rPr>
                        <a:t>-----</a:t>
                      </a:r>
                    </a:p>
                  </a:txBody>
                  <a:tcPr marL="48003" marR="48003" marT="0" marB="0" anchor="ctr"/>
                </a:tc>
                <a:tc>
                  <a:txBody>
                    <a:bodyPr/>
                    <a:lstStyle/>
                    <a:p>
                      <a:pPr algn="ctr" fontAlgn="t"/>
                      <a:r>
                        <a:rPr lang="en-GB" sz="800" b="1" i="0" u="none" strike="noStrike" dirty="0">
                          <a:solidFill>
                            <a:srgbClr val="000000"/>
                          </a:solidFill>
                          <a:effectLst/>
                          <a:latin typeface="Arial" panose="020B0604020202020204" pitchFamily="34" charset="0"/>
                        </a:rPr>
                        <a:t>------</a:t>
                      </a:r>
                    </a:p>
                  </a:txBody>
                  <a:tcPr marL="48003" marR="48003" marT="0" marB="0" anchor="ct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lang="en-GB" sz="800" b="1" i="0" u="none" strike="noStrike" dirty="0">
                          <a:solidFill>
                            <a:srgbClr val="000000"/>
                          </a:solidFill>
                          <a:effectLst/>
                          <a:latin typeface="Arial" panose="020B0604020202020204" pitchFamily="34" charset="0"/>
                        </a:rPr>
                        <a:t>-----</a:t>
                      </a:r>
                    </a:p>
                  </a:txBody>
                  <a:tcPr marL="48003" marR="48003" marT="0" marB="0" anchor="ctr"/>
                </a:tc>
                <a:tc>
                  <a:txBody>
                    <a:bodyPr/>
                    <a:lstStyle/>
                    <a:p>
                      <a:pPr marL="0" marR="0" lvl="0" indent="0" algn="ctr" defTabSz="1219170" rtl="0" eaLnBrk="1" fontAlgn="auto" latinLnBrk="0" hangingPunct="1">
                        <a:lnSpc>
                          <a:spcPct val="107000"/>
                        </a:lnSpc>
                        <a:spcBef>
                          <a:spcPts val="0"/>
                        </a:spcBef>
                        <a:spcAft>
                          <a:spcPts val="800"/>
                        </a:spcAft>
                        <a:buClrTx/>
                        <a:buSzTx/>
                        <a:buFontTx/>
                        <a:buNone/>
                        <a:tabLst/>
                        <a:defRPr/>
                      </a:pPr>
                      <a:r>
                        <a:rPr lang="en-GB" sz="800" b="1" i="0" u="none" strike="noStrike" dirty="0">
                          <a:solidFill>
                            <a:srgbClr val="000000"/>
                          </a:solidFill>
                          <a:effectLst/>
                          <a:latin typeface="Arial" panose="020B0604020202020204" pitchFamily="34" charset="0"/>
                        </a:rPr>
                        <a:t>-----</a:t>
                      </a:r>
                    </a:p>
                  </a:txBody>
                  <a:tcPr marL="48003" marR="48003" marT="0" marB="0" anchor="ctr"/>
                </a:tc>
                <a:tc>
                  <a:txBody>
                    <a:bodyPr/>
                    <a:lstStyle/>
                    <a:p>
                      <a:pPr>
                        <a:lnSpc>
                          <a:spcPct val="107000"/>
                        </a:lnSpc>
                        <a:spcAft>
                          <a:spcPts val="800"/>
                        </a:spcAft>
                      </a:pPr>
                      <a:endParaRPr lang="en-GB" sz="1200" dirty="0">
                        <a:solidFill>
                          <a:srgbClr val="FF0000"/>
                        </a:solidFill>
                        <a:latin typeface="Arial" panose="020B0604020202020204" pitchFamily="34" charset="0"/>
                        <a:cs typeface="Arial" panose="020B0604020202020204" pitchFamily="34" charset="0"/>
                      </a:endParaRPr>
                    </a:p>
                  </a:txBody>
                  <a:tcPr marL="48003" marR="48003" marT="0" marB="0" anchor="ctr"/>
                </a:tc>
                <a:extLst>
                  <a:ext uri="{0D108BD9-81ED-4DB2-BD59-A6C34878D82A}">
                    <a16:rowId xmlns:a16="http://schemas.microsoft.com/office/drawing/2014/main" val="3848435437"/>
                  </a:ext>
                </a:extLst>
              </a:tr>
            </a:tbl>
          </a:graphicData>
        </a:graphic>
      </p:graphicFrame>
      <p:sp>
        <p:nvSpPr>
          <p:cNvPr id="6259" name="TextBox 1"/>
          <p:cNvSpPr txBox="1">
            <a:spLocks noChangeArrowheads="1"/>
          </p:cNvSpPr>
          <p:nvPr/>
        </p:nvSpPr>
        <p:spPr bwMode="auto">
          <a:xfrm>
            <a:off x="404027" y="6159917"/>
            <a:ext cx="1111698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GB" altLang="en-US" sz="1100" dirty="0"/>
              <a:t>For more information, see the full Work Plan at: </a:t>
            </a:r>
            <a:r>
              <a:rPr lang="en-GB" altLang="en-US" sz="1100" dirty="0">
                <a:hlinkClick r:id="rId2"/>
              </a:rPr>
              <a:t>ftp://ftp.3gpp.org/information/WorkPlan</a:t>
            </a:r>
            <a:endParaRPr lang="en-GB" altLang="en-US" sz="1100" dirty="0"/>
          </a:p>
        </p:txBody>
      </p:sp>
    </p:spTree>
    <p:extLst>
      <p:ext uri="{BB962C8B-B14F-4D97-AF65-F5344CB8AC3E}">
        <p14:creationId xmlns:p14="http://schemas.microsoft.com/office/powerpoint/2010/main" val="3593346237"/>
      </p:ext>
    </p:extLst>
  </p:cSld>
  <p:clrMapOvr>
    <a:masterClrMapping/>
  </p:clrMapOvr>
  <p:transition spd="slow"/>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654058-D101-E3E4-ECEC-0CFA03A3399B}"/>
            </a:ext>
          </a:extLst>
        </p:cNvPr>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2AFBED44-BD2F-D298-D8FA-F28BA6861CF4}"/>
              </a:ext>
            </a:extLst>
          </p:cNvPr>
          <p:cNvGraphicFramePr>
            <a:graphicFrameLocks noGrp="1"/>
          </p:cNvGraphicFramePr>
          <p:nvPr/>
        </p:nvGraphicFramePr>
        <p:xfrm>
          <a:off x="595842" y="1308101"/>
          <a:ext cx="11000316" cy="715434"/>
        </p:xfrm>
        <a:graphic>
          <a:graphicData uri="http://schemas.openxmlformats.org/drawingml/2006/table">
            <a:tbl>
              <a:tblPr firstRow="1" firstCol="1" bandRow="1">
                <a:tableStyleId>{F5AB1C69-6EDB-4FF4-983F-18BD219EF322}</a:tableStyleId>
              </a:tblPr>
              <a:tblGrid>
                <a:gridCol w="662538">
                  <a:extLst>
                    <a:ext uri="{9D8B030D-6E8A-4147-A177-3AD203B41FA5}">
                      <a16:colId xmlns:a16="http://schemas.microsoft.com/office/drawing/2014/main" val="20000"/>
                    </a:ext>
                  </a:extLst>
                </a:gridCol>
                <a:gridCol w="4226116">
                  <a:extLst>
                    <a:ext uri="{9D8B030D-6E8A-4147-A177-3AD203B41FA5}">
                      <a16:colId xmlns:a16="http://schemas.microsoft.com/office/drawing/2014/main" val="20001"/>
                    </a:ext>
                  </a:extLst>
                </a:gridCol>
                <a:gridCol w="1288387">
                  <a:extLst>
                    <a:ext uri="{9D8B030D-6E8A-4147-A177-3AD203B41FA5}">
                      <a16:colId xmlns:a16="http://schemas.microsoft.com/office/drawing/2014/main" val="20002"/>
                    </a:ext>
                  </a:extLst>
                </a:gridCol>
                <a:gridCol w="811417">
                  <a:extLst>
                    <a:ext uri="{9D8B030D-6E8A-4147-A177-3AD203B41FA5}">
                      <a16:colId xmlns:a16="http://schemas.microsoft.com/office/drawing/2014/main" val="20005"/>
                    </a:ext>
                  </a:extLst>
                </a:gridCol>
                <a:gridCol w="607312">
                  <a:extLst>
                    <a:ext uri="{9D8B030D-6E8A-4147-A177-3AD203B41FA5}">
                      <a16:colId xmlns:a16="http://schemas.microsoft.com/office/drawing/2014/main" val="20006"/>
                    </a:ext>
                  </a:extLst>
                </a:gridCol>
                <a:gridCol w="813897">
                  <a:extLst>
                    <a:ext uri="{9D8B030D-6E8A-4147-A177-3AD203B41FA5}">
                      <a16:colId xmlns:a16="http://schemas.microsoft.com/office/drawing/2014/main" val="1044384781"/>
                    </a:ext>
                  </a:extLst>
                </a:gridCol>
                <a:gridCol w="798668">
                  <a:extLst>
                    <a:ext uri="{9D8B030D-6E8A-4147-A177-3AD203B41FA5}">
                      <a16:colId xmlns:a16="http://schemas.microsoft.com/office/drawing/2014/main" val="20007"/>
                    </a:ext>
                  </a:extLst>
                </a:gridCol>
                <a:gridCol w="1791981">
                  <a:extLst>
                    <a:ext uri="{9D8B030D-6E8A-4147-A177-3AD203B41FA5}">
                      <a16:colId xmlns:a16="http://schemas.microsoft.com/office/drawing/2014/main" val="20008"/>
                    </a:ext>
                  </a:extLst>
                </a:gridCol>
              </a:tblGrid>
              <a:tr h="308983">
                <a:tc>
                  <a:txBody>
                    <a:bodyPr/>
                    <a:lstStyle/>
                    <a:p>
                      <a:pPr algn="ctr">
                        <a:lnSpc>
                          <a:spcPct val="107000"/>
                        </a:lnSpc>
                        <a:spcAft>
                          <a:spcPts val="800"/>
                        </a:spcAft>
                      </a:pPr>
                      <a:r>
                        <a:rPr lang="en-GB" sz="1200" dirty="0"/>
                        <a:t>UID</a:t>
                      </a:r>
                    </a:p>
                  </a:txBody>
                  <a:tcPr marL="48003" marR="48003" marT="0" marB="0" anchor="ctr"/>
                </a:tc>
                <a:tc>
                  <a:txBody>
                    <a:bodyPr/>
                    <a:lstStyle/>
                    <a:p>
                      <a:pPr algn="ctr">
                        <a:lnSpc>
                          <a:spcPct val="107000"/>
                        </a:lnSpc>
                        <a:spcAft>
                          <a:spcPts val="800"/>
                        </a:spcAft>
                      </a:pPr>
                      <a:r>
                        <a:rPr lang="en-GB" sz="1200" dirty="0"/>
                        <a:t>Name</a:t>
                      </a:r>
                    </a:p>
                  </a:txBody>
                  <a:tcPr marL="48003" marR="48003" marT="0" marB="0" anchor="ctr"/>
                </a:tc>
                <a:tc>
                  <a:txBody>
                    <a:bodyPr/>
                    <a:lstStyle/>
                    <a:p>
                      <a:pPr algn="ctr">
                        <a:lnSpc>
                          <a:spcPct val="107000"/>
                        </a:lnSpc>
                        <a:spcAft>
                          <a:spcPts val="800"/>
                        </a:spcAft>
                      </a:pPr>
                      <a:r>
                        <a:rPr lang="en-GB" sz="1200" dirty="0"/>
                        <a:t>Acronym</a:t>
                      </a:r>
                    </a:p>
                  </a:txBody>
                  <a:tcPr marL="48003" marR="48003" marT="0" marB="0" anchor="ctr"/>
                </a:tc>
                <a:tc>
                  <a:txBody>
                    <a:bodyPr/>
                    <a:lstStyle/>
                    <a:p>
                      <a:pPr algn="ctr">
                        <a:lnSpc>
                          <a:spcPct val="107000"/>
                        </a:lnSpc>
                        <a:spcAft>
                          <a:spcPts val="800"/>
                        </a:spcAft>
                      </a:pPr>
                      <a:r>
                        <a:rPr lang="en-GB" sz="1200" dirty="0"/>
                        <a:t>Target</a:t>
                      </a:r>
                    </a:p>
                  </a:txBody>
                  <a:tcPr marL="48003" marR="48003" marT="0" marB="0" anchor="ctr"/>
                </a:tc>
                <a:tc>
                  <a:txBody>
                    <a:bodyPr/>
                    <a:lstStyle/>
                    <a:p>
                      <a:pPr algn="ctr">
                        <a:lnSpc>
                          <a:spcPct val="107000"/>
                        </a:lnSpc>
                        <a:spcAft>
                          <a:spcPts val="800"/>
                        </a:spcAft>
                      </a:pPr>
                      <a:r>
                        <a:rPr lang="en-GB" sz="1200" dirty="0"/>
                        <a:t>Old %</a:t>
                      </a:r>
                    </a:p>
                  </a:txBody>
                  <a:tcPr marL="48003" marR="48003" marT="0" marB="0" anchor="ctr"/>
                </a:tc>
                <a:tc>
                  <a:txBody>
                    <a:bodyPr/>
                    <a:lstStyle/>
                    <a:p>
                      <a:pPr algn="ctr">
                        <a:lnSpc>
                          <a:spcPct val="107000"/>
                        </a:lnSpc>
                        <a:spcAft>
                          <a:spcPts val="800"/>
                        </a:spcAft>
                      </a:pPr>
                      <a:r>
                        <a:rPr lang="en-GB" sz="1200" dirty="0"/>
                        <a:t>WID</a:t>
                      </a:r>
                    </a:p>
                  </a:txBody>
                  <a:tcPr marL="48003" marR="48003" marT="0" marB="0" anchor="ctr"/>
                </a:tc>
                <a:tc>
                  <a:txBody>
                    <a:bodyPr/>
                    <a:lstStyle/>
                    <a:p>
                      <a:pPr algn="ctr">
                        <a:lnSpc>
                          <a:spcPct val="107000"/>
                        </a:lnSpc>
                        <a:spcAft>
                          <a:spcPts val="800"/>
                        </a:spcAft>
                      </a:pPr>
                      <a:r>
                        <a:rPr lang="en-GB" sz="1200" b="1" kern="1200" dirty="0">
                          <a:solidFill>
                            <a:schemeClr val="lt1"/>
                          </a:solidFill>
                          <a:latin typeface="+mn-lt"/>
                          <a:ea typeface="+mn-ea"/>
                          <a:cs typeface="+mn-cs"/>
                        </a:rPr>
                        <a:t>New %</a:t>
                      </a:r>
                    </a:p>
                  </a:txBody>
                  <a:tcPr marL="48003" marR="48003" marT="0" marB="0" anchor="ctr"/>
                </a:tc>
                <a:tc>
                  <a:txBody>
                    <a:bodyPr/>
                    <a:lstStyle/>
                    <a:p>
                      <a:pPr algn="ctr">
                        <a:lnSpc>
                          <a:spcPct val="107000"/>
                        </a:lnSpc>
                        <a:spcAft>
                          <a:spcPts val="800"/>
                        </a:spcAft>
                      </a:pPr>
                      <a:r>
                        <a:rPr lang="en-GB" sz="1200" b="1" kern="1200" dirty="0">
                          <a:solidFill>
                            <a:schemeClr val="lt1"/>
                          </a:solidFill>
                          <a:latin typeface="+mn-lt"/>
                          <a:ea typeface="+mn-ea"/>
                          <a:cs typeface="+mn-cs"/>
                        </a:rPr>
                        <a:t>Change or comment</a:t>
                      </a:r>
                    </a:p>
                  </a:txBody>
                  <a:tcPr marL="48003" marR="48003" marT="0" marB="0" anchor="ctr"/>
                </a:tc>
                <a:extLst>
                  <a:ext uri="{0D108BD9-81ED-4DB2-BD59-A6C34878D82A}">
                    <a16:rowId xmlns:a16="http://schemas.microsoft.com/office/drawing/2014/main" val="10000"/>
                  </a:ext>
                </a:extLst>
              </a:tr>
              <a:tr h="406451">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lang="en-US" sz="900" b="1" i="0" u="none" strike="noStrike" kern="1200" dirty="0">
                          <a:solidFill>
                            <a:srgbClr val="000000"/>
                          </a:solidFill>
                          <a:effectLst/>
                          <a:latin typeface="Arial" panose="020B0604020202020204" pitchFamily="34" charset="0"/>
                          <a:ea typeface="+mn-ea"/>
                          <a:cs typeface="+mn-cs"/>
                        </a:rPr>
                        <a:t>1040012</a:t>
                      </a:r>
                      <a:endParaRPr lang="en-GB" sz="900" b="1" i="0" u="none" strike="noStrike" kern="1200" dirty="0">
                        <a:solidFill>
                          <a:srgbClr val="000000"/>
                        </a:solidFill>
                        <a:effectLst/>
                        <a:latin typeface="Arial" panose="020B0604020202020204" pitchFamily="34" charset="0"/>
                        <a:ea typeface="+mn-ea"/>
                        <a:cs typeface="+mn-cs"/>
                      </a:endParaRPr>
                    </a:p>
                  </a:txBody>
                  <a:tcPr marL="12700" marR="12700" marT="12703" marB="0" anchor="ctr"/>
                </a:tc>
                <a:tc>
                  <a:txBody>
                    <a:bodyPr/>
                    <a:lstStyle/>
                    <a:p>
                      <a:pPr marL="0" indent="0" algn="l" defTabSz="1219170" rtl="0" eaLnBrk="1" fontAlgn="t" latinLnBrk="0" hangingPunct="1">
                        <a:spcAft>
                          <a:spcPts val="0"/>
                        </a:spcAft>
                      </a:pPr>
                      <a:r>
                        <a:rPr lang="en-GB" sz="1000" b="1" i="0" u="none" strike="noStrike" kern="1200" dirty="0">
                          <a:solidFill>
                            <a:srgbClr val="0000FF"/>
                          </a:solidFill>
                          <a:effectLst/>
                          <a:latin typeface="Arial" panose="020B0604020202020204" pitchFamily="34" charset="0"/>
                          <a:ea typeface="+mn-ea"/>
                          <a:cs typeface="+mn-cs"/>
                        </a:rPr>
                        <a:t> WID on CHF Segmentation</a:t>
                      </a:r>
                    </a:p>
                  </a:txBody>
                  <a:tcPr marL="9525" marR="9525" marT="9525" marB="9525" anchor="ctr"/>
                </a:tc>
                <a:tc>
                  <a:txBody>
                    <a:bodyPr/>
                    <a:lstStyle/>
                    <a:p>
                      <a:pPr marL="0" marR="0" lvl="0" indent="0" algn="ctr" defTabSz="914296" rtl="0" eaLnBrk="1" fontAlgn="t" latinLnBrk="0" hangingPunct="1">
                        <a:lnSpc>
                          <a:spcPct val="100000"/>
                        </a:lnSpc>
                        <a:spcBef>
                          <a:spcPts val="0"/>
                        </a:spcBef>
                        <a:spcAft>
                          <a:spcPts val="0"/>
                        </a:spcAft>
                        <a:buClrTx/>
                        <a:buSzTx/>
                        <a:buFontTx/>
                        <a:buNone/>
                        <a:tabLst/>
                        <a:defRPr/>
                      </a:pPr>
                      <a:r>
                        <a:rPr lang="en-GB" sz="900" kern="1200" dirty="0" err="1">
                          <a:solidFill>
                            <a:schemeClr val="dk1"/>
                          </a:solidFill>
                          <a:latin typeface="+mn-lt"/>
                          <a:ea typeface="+mn-ea"/>
                          <a:cs typeface="+mn-cs"/>
                        </a:rPr>
                        <a:t>CHFSeg</a:t>
                      </a:r>
                      <a:endParaRPr lang="en-GB" sz="900" kern="1200" dirty="0">
                        <a:solidFill>
                          <a:schemeClr val="dk1"/>
                        </a:solidFill>
                        <a:latin typeface="+mn-lt"/>
                        <a:ea typeface="+mn-ea"/>
                        <a:cs typeface="+mn-cs"/>
                      </a:endParaRPr>
                    </a:p>
                  </a:txBody>
                  <a:tcPr marL="48003" marR="48003" marT="0" marB="0" anchor="ct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lang="en-GB" sz="900" kern="1200" dirty="0">
                          <a:solidFill>
                            <a:schemeClr val="dk1"/>
                          </a:solidFill>
                          <a:latin typeface="Arial" panose="020B0604020202020204" pitchFamily="34" charset="0"/>
                          <a:ea typeface="+mn-ea"/>
                          <a:cs typeface="Arial" panose="020B0604020202020204" pitchFamily="34" charset="0"/>
                        </a:rPr>
                        <a:t>03/03/2025</a:t>
                      </a:r>
                    </a:p>
                  </a:txBody>
                  <a:tcPr marL="48003" marR="48003" marT="0" marB="0" anchor="ctr"/>
                </a:tc>
                <a:tc>
                  <a:txBody>
                    <a:bodyPr/>
                    <a:lstStyle/>
                    <a:p>
                      <a:pPr marL="0" algn="ctr" defTabSz="1219170" rtl="0" eaLnBrk="1" fontAlgn="t" latinLnBrk="0" hangingPunct="1"/>
                      <a:r>
                        <a:rPr lang="en-GB" sz="900" kern="1200" dirty="0">
                          <a:solidFill>
                            <a:schemeClr val="dk1"/>
                          </a:solidFill>
                          <a:latin typeface="Arial" panose="020B0604020202020204" pitchFamily="34" charset="0"/>
                          <a:ea typeface="+mn-ea"/>
                          <a:cs typeface="Arial" panose="020B0604020202020204" pitchFamily="34" charset="0"/>
                        </a:rPr>
                        <a:t>5 %</a:t>
                      </a:r>
                    </a:p>
                  </a:txBody>
                  <a:tcPr marL="48003" marR="48003" marT="0" marB="0" anchor="ctr"/>
                </a:tc>
                <a:tc>
                  <a:txBody>
                    <a:bodyPr/>
                    <a:lstStyle/>
                    <a:p>
                      <a:pPr algn="ctr" fontAlgn="t"/>
                      <a:r>
                        <a:rPr lang="en-GB" sz="900" b="0" i="0" u="none" strike="noStrike" kern="1200" dirty="0">
                          <a:solidFill>
                            <a:srgbClr val="000000"/>
                          </a:solidFill>
                          <a:effectLst/>
                          <a:latin typeface="Arial" panose="020B0604020202020204" pitchFamily="34" charset="0"/>
                          <a:ea typeface="+mn-ea"/>
                          <a:cs typeface="Arial" panose="020B0604020202020204" pitchFamily="34" charset="0"/>
                        </a:rPr>
                        <a:t>SP-241001</a:t>
                      </a:r>
                    </a:p>
                  </a:txBody>
                  <a:tcPr marL="48003" marR="48003" marT="0" marB="0" anchor="ctr"/>
                </a:tc>
                <a:tc>
                  <a:txBody>
                    <a:bodyPr/>
                    <a:lstStyle/>
                    <a:p>
                      <a:pPr marL="0" algn="ctr" defTabSz="1219170" rtl="0" eaLnBrk="1" fontAlgn="t" latinLnBrk="0" hangingPunct="1"/>
                      <a:r>
                        <a:rPr lang="en-GB" sz="900" b="0" i="0" u="none" strike="noStrike" kern="1200" dirty="0">
                          <a:solidFill>
                            <a:srgbClr val="000000"/>
                          </a:solidFill>
                          <a:effectLst/>
                          <a:latin typeface="Arial" panose="020B0604020202020204" pitchFamily="34" charset="0"/>
                          <a:ea typeface="+mn-ea"/>
                          <a:cs typeface="Arial" panose="020B0604020202020204" pitchFamily="34" charset="0"/>
                        </a:rPr>
                        <a:t>25 %</a:t>
                      </a:r>
                    </a:p>
                  </a:txBody>
                  <a:tcPr marL="48003" marR="48003" marT="0" marB="0" anchor="ctr"/>
                </a:tc>
                <a:tc>
                  <a:txBody>
                    <a:bodyPr/>
                    <a:lstStyle/>
                    <a:p>
                      <a:pPr marL="0" marR="0" lvl="0" indent="0" algn="ctr" defTabSz="1219170" rtl="0" eaLnBrk="1" fontAlgn="auto" latinLnBrk="0" hangingPunct="1">
                        <a:lnSpc>
                          <a:spcPct val="107000"/>
                        </a:lnSpc>
                        <a:spcBef>
                          <a:spcPts val="0"/>
                        </a:spcBef>
                        <a:spcAft>
                          <a:spcPts val="800"/>
                        </a:spcAft>
                        <a:buClrTx/>
                        <a:buSzTx/>
                        <a:buFontTx/>
                        <a:buNone/>
                        <a:tabLst/>
                        <a:defRPr/>
                      </a:pPr>
                      <a:endParaRPr lang="en-US" sz="1200" kern="1200" dirty="0">
                        <a:solidFill>
                          <a:schemeClr val="dk1"/>
                        </a:solidFill>
                        <a:latin typeface="+mn-lt"/>
                        <a:ea typeface="+mn-ea"/>
                        <a:cs typeface="+mn-cs"/>
                      </a:endParaRPr>
                    </a:p>
                  </a:txBody>
                  <a:tcPr marL="48003" marR="48003" marT="0" marB="0" anchor="ctr"/>
                </a:tc>
                <a:extLst>
                  <a:ext uri="{0D108BD9-81ED-4DB2-BD59-A6C34878D82A}">
                    <a16:rowId xmlns:a16="http://schemas.microsoft.com/office/drawing/2014/main" val="10001"/>
                  </a:ext>
                </a:extLst>
              </a:tr>
            </a:tbl>
          </a:graphicData>
        </a:graphic>
      </p:graphicFrame>
      <p:sp>
        <p:nvSpPr>
          <p:cNvPr id="4" name="Content Placeholder 7">
            <a:extLst>
              <a:ext uri="{FF2B5EF4-FFF2-40B4-BE49-F238E27FC236}">
                <a16:creationId xmlns:a16="http://schemas.microsoft.com/office/drawing/2014/main" id="{909304EB-6C37-C5C8-CB45-4B43B813D48B}"/>
              </a:ext>
            </a:extLst>
          </p:cNvPr>
          <p:cNvSpPr txBox="1">
            <a:spLocks/>
          </p:cNvSpPr>
          <p:nvPr/>
        </p:nvSpPr>
        <p:spPr>
          <a:xfrm>
            <a:off x="595842" y="2317898"/>
            <a:ext cx="10925672" cy="4029113"/>
          </a:xfrm>
          <a:prstGeom prst="rect">
            <a:avLst/>
          </a:prstGeom>
        </p:spPr>
        <p:txBody>
          <a:bodyPr/>
          <a:lstStyle>
            <a:lvl1pPr marL="341313" indent="-341313" algn="l" rtl="0" eaLnBrk="0" fontAlgn="base" hangingPunct="0">
              <a:spcBef>
                <a:spcPct val="20000"/>
              </a:spcBef>
              <a:spcAft>
                <a:spcPct val="0"/>
              </a:spcAft>
              <a:buBlip>
                <a:blip r:embed="rId2"/>
              </a:buBlip>
              <a:defRPr sz="2800">
                <a:solidFill>
                  <a:schemeClr val="tx1"/>
                </a:solidFill>
                <a:latin typeface="+mn-lt"/>
                <a:ea typeface="MS PGothic" panose="020B0600070205080204" pitchFamily="34" charset="-128"/>
                <a:cs typeface="ＭＳ Ｐゴシック" charset="0"/>
              </a:defRPr>
            </a:lvl1pPr>
            <a:lvl2pPr marL="741363" indent="-284163"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ea typeface="MS PGothic" panose="020B0600070205080204" pitchFamily="34" charset="-128"/>
              </a:defRPr>
            </a:lvl2pPr>
            <a:lvl3pPr marL="11414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5986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4pPr>
            <a:lvl5pPr marL="2055813" indent="-227013" algn="l" rtl="0" eaLnBrk="0" fontAlgn="base" hangingPunct="0">
              <a:spcBef>
                <a:spcPct val="20000"/>
              </a:spcBef>
              <a:spcAft>
                <a:spcPct val="0"/>
              </a:spcAft>
              <a:buFont typeface="Arial" panose="020B0604020202020204" pitchFamily="34" charset="0"/>
              <a:buChar char="»"/>
              <a:defRPr sz="1600">
                <a:solidFill>
                  <a:schemeClr val="tx1"/>
                </a:solidFill>
                <a:latin typeface="+mn-lt"/>
                <a:ea typeface="MS PGothic" panose="020B0600070205080204" pitchFamily="34" charset="-128"/>
              </a:defRPr>
            </a:lvl5pPr>
            <a:lvl6pPr marL="2514314" indent="-228574" algn="l" rtl="0" eaLnBrk="0" fontAlgn="base" hangingPunct="0">
              <a:spcBef>
                <a:spcPct val="20000"/>
              </a:spcBef>
              <a:spcAft>
                <a:spcPct val="0"/>
              </a:spcAft>
              <a:buFont typeface="Arial" charset="0"/>
              <a:buChar char="»"/>
              <a:defRPr sz="1600">
                <a:solidFill>
                  <a:schemeClr val="tx1"/>
                </a:solidFill>
                <a:latin typeface="+mn-lt"/>
              </a:defRPr>
            </a:lvl6pPr>
            <a:lvl7pPr marL="2971462" indent="-228574" algn="l" rtl="0" eaLnBrk="0" fontAlgn="base" hangingPunct="0">
              <a:spcBef>
                <a:spcPct val="20000"/>
              </a:spcBef>
              <a:spcAft>
                <a:spcPct val="0"/>
              </a:spcAft>
              <a:buFont typeface="Arial" charset="0"/>
              <a:buChar char="»"/>
              <a:defRPr sz="1600">
                <a:solidFill>
                  <a:schemeClr val="tx1"/>
                </a:solidFill>
                <a:latin typeface="+mn-lt"/>
              </a:defRPr>
            </a:lvl7pPr>
            <a:lvl8pPr marL="3428610" indent="-228574" algn="l" rtl="0" eaLnBrk="0" fontAlgn="base" hangingPunct="0">
              <a:spcBef>
                <a:spcPct val="20000"/>
              </a:spcBef>
              <a:spcAft>
                <a:spcPct val="0"/>
              </a:spcAft>
              <a:buFont typeface="Arial" charset="0"/>
              <a:buChar char="»"/>
              <a:defRPr sz="1600">
                <a:solidFill>
                  <a:schemeClr val="tx1"/>
                </a:solidFill>
                <a:latin typeface="+mn-lt"/>
              </a:defRPr>
            </a:lvl8pPr>
            <a:lvl9pPr marL="3885758" indent="-228574" algn="l" rtl="0" eaLnBrk="0" fontAlgn="base" hangingPunct="0">
              <a:spcBef>
                <a:spcPct val="20000"/>
              </a:spcBef>
              <a:spcAft>
                <a:spcPct val="0"/>
              </a:spcAft>
              <a:buFont typeface="Arial" charset="0"/>
              <a:buChar char="»"/>
              <a:defRPr sz="1600">
                <a:solidFill>
                  <a:schemeClr val="tx1"/>
                </a:solidFill>
                <a:latin typeface="+mn-lt"/>
              </a:defRPr>
            </a:lvl9pPr>
          </a:lstStyle>
          <a:p>
            <a:pPr>
              <a:spcBef>
                <a:spcPts val="0"/>
              </a:spcBef>
              <a:spcAft>
                <a:spcPts val="0"/>
              </a:spcAft>
              <a:defRPr/>
            </a:pPr>
            <a:r>
              <a:rPr lang="de-DE" altLang="de-DE" sz="2000" kern="0" dirty="0"/>
              <a:t>Progress since SA#104</a:t>
            </a:r>
          </a:p>
          <a:p>
            <a:pPr>
              <a:spcBef>
                <a:spcPts val="0"/>
              </a:spcBef>
              <a:spcAft>
                <a:spcPts val="0"/>
              </a:spcAft>
              <a:defRPr/>
            </a:pPr>
            <a:endParaRPr lang="de-DE" altLang="de-DE" sz="2000" kern="0" dirty="0"/>
          </a:p>
          <a:p>
            <a:pPr lvl="1">
              <a:spcBef>
                <a:spcPts val="0"/>
              </a:spcBef>
              <a:spcAft>
                <a:spcPts val="600"/>
              </a:spcAft>
              <a:defRPr/>
            </a:pPr>
            <a:r>
              <a:rPr lang="en-GB" sz="1400" kern="0" dirty="0"/>
              <a:t>3 CRs agreed covering:</a:t>
            </a:r>
          </a:p>
          <a:p>
            <a:pPr lvl="2">
              <a:spcBef>
                <a:spcPts val="0"/>
              </a:spcBef>
              <a:spcAft>
                <a:spcPts val="600"/>
              </a:spcAft>
              <a:defRPr/>
            </a:pPr>
            <a:r>
              <a:rPr lang="en-GB" sz="1200" kern="0" dirty="0"/>
              <a:t>Addition of NRF discovery reference for SMF (32.255) and AMF (32.256)</a:t>
            </a:r>
          </a:p>
          <a:p>
            <a:pPr lvl="2">
              <a:spcBef>
                <a:spcPts val="0"/>
              </a:spcBef>
              <a:spcAft>
                <a:spcPts val="600"/>
              </a:spcAft>
              <a:defRPr/>
            </a:pPr>
            <a:r>
              <a:rPr lang="en-GB" sz="1200" kern="0" dirty="0"/>
              <a:t>Clarify the query attributes for NRF based CHF discovery (32.290)</a:t>
            </a:r>
          </a:p>
          <a:p>
            <a:pPr lvl="2">
              <a:spcBef>
                <a:spcPts val="0"/>
              </a:spcBef>
              <a:spcAft>
                <a:spcPts val="600"/>
              </a:spcAft>
              <a:defRPr/>
            </a:pPr>
            <a:endParaRPr lang="de-DE" altLang="de-DE" sz="2000" kern="0" dirty="0"/>
          </a:p>
          <a:p>
            <a:pPr>
              <a:spcBef>
                <a:spcPts val="0"/>
              </a:spcBef>
              <a:spcAft>
                <a:spcPts val="0"/>
              </a:spcAft>
              <a:defRPr/>
            </a:pPr>
            <a:r>
              <a:rPr lang="en-US" sz="2000" kern="0" dirty="0"/>
              <a:t>RAN impacts and dependencies:</a:t>
            </a:r>
            <a:endParaRPr lang="de-DE" sz="2000" kern="0" dirty="0"/>
          </a:p>
          <a:p>
            <a:pPr lvl="1">
              <a:spcBef>
                <a:spcPts val="0"/>
              </a:spcBef>
              <a:spcAft>
                <a:spcPts val="600"/>
              </a:spcAft>
              <a:defRPr/>
            </a:pPr>
            <a:r>
              <a:rPr lang="en-US" sz="1400" kern="0" dirty="0"/>
              <a:t>None identified</a:t>
            </a:r>
          </a:p>
          <a:p>
            <a:pPr lvl="1">
              <a:spcBef>
                <a:spcPts val="0"/>
              </a:spcBef>
              <a:spcAft>
                <a:spcPts val="600"/>
              </a:spcAft>
              <a:defRPr/>
            </a:pPr>
            <a:endParaRPr lang="en-US" sz="1400" kern="0" dirty="0"/>
          </a:p>
          <a:p>
            <a:pPr>
              <a:spcBef>
                <a:spcPts val="0"/>
              </a:spcBef>
              <a:spcAft>
                <a:spcPts val="0"/>
              </a:spcAft>
              <a:defRPr/>
            </a:pPr>
            <a:r>
              <a:rPr lang="de-DE" sz="2000" kern="0" dirty="0"/>
              <a:t>Next steps:</a:t>
            </a:r>
          </a:p>
          <a:p>
            <a:pPr lvl="1">
              <a:defRPr/>
            </a:pPr>
            <a:r>
              <a:rPr lang="en-GB" altLang="zh-CN" sz="1400" dirty="0"/>
              <a:t>Use of CHF Group Id for CHF selection and procedures/message flow, </a:t>
            </a:r>
            <a:r>
              <a:rPr lang="en-GB" sz="1400" dirty="0"/>
              <a:t>PCF interaction when N107 is used</a:t>
            </a:r>
            <a:r>
              <a:rPr lang="en-GB" altLang="zh-CN" sz="1400" dirty="0"/>
              <a:t>   </a:t>
            </a:r>
            <a:endParaRPr lang="en-US" sz="1400" dirty="0"/>
          </a:p>
        </p:txBody>
      </p:sp>
      <p:sp>
        <p:nvSpPr>
          <p:cNvPr id="7" name="Title 1">
            <a:extLst>
              <a:ext uri="{FF2B5EF4-FFF2-40B4-BE49-F238E27FC236}">
                <a16:creationId xmlns:a16="http://schemas.microsoft.com/office/drawing/2014/main" id="{C5AB3454-0761-4780-ABCD-B716486E17E5}"/>
              </a:ext>
            </a:extLst>
          </p:cNvPr>
          <p:cNvSpPr>
            <a:spLocks noGrp="1"/>
          </p:cNvSpPr>
          <p:nvPr>
            <p:ph type="title"/>
          </p:nvPr>
        </p:nvSpPr>
        <p:spPr>
          <a:xfrm>
            <a:off x="476811" y="165101"/>
            <a:ext cx="9339381" cy="1143000"/>
          </a:xfrm>
        </p:spPr>
        <p:txBody>
          <a:bodyPr/>
          <a:lstStyle/>
          <a:p>
            <a:r>
              <a:rPr lang="en-GB" altLang="en-US" sz="3200" b="1" dirty="0"/>
              <a:t>1. CHSEG</a:t>
            </a:r>
            <a:r>
              <a:rPr lang="en-US" altLang="en-US" sz="3200" b="1" dirty="0"/>
              <a:t>:</a:t>
            </a:r>
            <a:r>
              <a:rPr lang="zh-CN" altLang="en-US" sz="3200" b="1" dirty="0"/>
              <a:t> </a:t>
            </a:r>
            <a:r>
              <a:rPr lang="en-GB" altLang="en-US" sz="3200" b="1" dirty="0"/>
              <a:t>WID on CHF Segmentation</a:t>
            </a:r>
            <a:endParaRPr lang="en-GB" altLang="en-US" sz="3200" b="1" i="1" dirty="0">
              <a:solidFill>
                <a:srgbClr val="72AF2F"/>
              </a:solidFill>
            </a:endParaRPr>
          </a:p>
        </p:txBody>
      </p:sp>
      <p:sp>
        <p:nvSpPr>
          <p:cNvPr id="2" name="矩形 5">
            <a:extLst>
              <a:ext uri="{FF2B5EF4-FFF2-40B4-BE49-F238E27FC236}">
                <a16:creationId xmlns:a16="http://schemas.microsoft.com/office/drawing/2014/main" id="{8F3B62A4-8F24-4A8C-399F-8F7AEEDA26EA}"/>
              </a:ext>
            </a:extLst>
          </p:cNvPr>
          <p:cNvSpPr/>
          <p:nvPr/>
        </p:nvSpPr>
        <p:spPr>
          <a:xfrm>
            <a:off x="8684704" y="0"/>
            <a:ext cx="1475084" cy="292388"/>
          </a:xfrm>
          <a:prstGeom prst="rect">
            <a:avLst/>
          </a:prstGeom>
        </p:spPr>
        <p:txBody>
          <a:bodyPr wrap="none">
            <a:spAutoFit/>
          </a:bodyPr>
          <a:lstStyle/>
          <a:p>
            <a:r>
              <a:rPr lang="en-US" altLang="zh-CN" dirty="0">
                <a:solidFill>
                  <a:schemeClr val="bg1"/>
                </a:solidFill>
                <a:highlight>
                  <a:srgbClr val="800080"/>
                </a:highlight>
              </a:rPr>
              <a:t>CH Prime feature</a:t>
            </a:r>
            <a:endParaRPr lang="zh-CN" altLang="en-US" dirty="0">
              <a:solidFill>
                <a:schemeClr val="bg1"/>
              </a:solidFill>
              <a:highlight>
                <a:srgbClr val="800080"/>
              </a:highlight>
            </a:endParaRPr>
          </a:p>
        </p:txBody>
      </p:sp>
    </p:spTree>
    <p:extLst>
      <p:ext uri="{BB962C8B-B14F-4D97-AF65-F5344CB8AC3E}">
        <p14:creationId xmlns:p14="http://schemas.microsoft.com/office/powerpoint/2010/main" val="2318194028"/>
      </p:ext>
    </p:extLst>
  </p:cSld>
  <p:clrMapOvr>
    <a:masterClrMapping/>
  </p:clrMapOvr>
  <p:transition spd="slow"/>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C499C1-5231-8092-BED3-EDACAEA08B26}"/>
            </a:ext>
          </a:extLst>
        </p:cNvPr>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454C01C6-244A-1C4C-B406-732A535A26F9}"/>
              </a:ext>
            </a:extLst>
          </p:cNvPr>
          <p:cNvGraphicFramePr>
            <a:graphicFrameLocks noGrp="1"/>
          </p:cNvGraphicFramePr>
          <p:nvPr/>
        </p:nvGraphicFramePr>
        <p:xfrm>
          <a:off x="595842" y="1592076"/>
          <a:ext cx="11000316" cy="715434"/>
        </p:xfrm>
        <a:graphic>
          <a:graphicData uri="http://schemas.openxmlformats.org/drawingml/2006/table">
            <a:tbl>
              <a:tblPr firstRow="1" firstCol="1" bandRow="1">
                <a:tableStyleId>{F5AB1C69-6EDB-4FF4-983F-18BD219EF322}</a:tableStyleId>
              </a:tblPr>
              <a:tblGrid>
                <a:gridCol w="662538">
                  <a:extLst>
                    <a:ext uri="{9D8B030D-6E8A-4147-A177-3AD203B41FA5}">
                      <a16:colId xmlns:a16="http://schemas.microsoft.com/office/drawing/2014/main" val="20000"/>
                    </a:ext>
                  </a:extLst>
                </a:gridCol>
                <a:gridCol w="4226116">
                  <a:extLst>
                    <a:ext uri="{9D8B030D-6E8A-4147-A177-3AD203B41FA5}">
                      <a16:colId xmlns:a16="http://schemas.microsoft.com/office/drawing/2014/main" val="20001"/>
                    </a:ext>
                  </a:extLst>
                </a:gridCol>
                <a:gridCol w="1288387">
                  <a:extLst>
                    <a:ext uri="{9D8B030D-6E8A-4147-A177-3AD203B41FA5}">
                      <a16:colId xmlns:a16="http://schemas.microsoft.com/office/drawing/2014/main" val="20002"/>
                    </a:ext>
                  </a:extLst>
                </a:gridCol>
                <a:gridCol w="811417">
                  <a:extLst>
                    <a:ext uri="{9D8B030D-6E8A-4147-A177-3AD203B41FA5}">
                      <a16:colId xmlns:a16="http://schemas.microsoft.com/office/drawing/2014/main" val="20005"/>
                    </a:ext>
                  </a:extLst>
                </a:gridCol>
                <a:gridCol w="607312">
                  <a:extLst>
                    <a:ext uri="{9D8B030D-6E8A-4147-A177-3AD203B41FA5}">
                      <a16:colId xmlns:a16="http://schemas.microsoft.com/office/drawing/2014/main" val="20006"/>
                    </a:ext>
                  </a:extLst>
                </a:gridCol>
                <a:gridCol w="813897">
                  <a:extLst>
                    <a:ext uri="{9D8B030D-6E8A-4147-A177-3AD203B41FA5}">
                      <a16:colId xmlns:a16="http://schemas.microsoft.com/office/drawing/2014/main" val="1044384781"/>
                    </a:ext>
                  </a:extLst>
                </a:gridCol>
                <a:gridCol w="798668">
                  <a:extLst>
                    <a:ext uri="{9D8B030D-6E8A-4147-A177-3AD203B41FA5}">
                      <a16:colId xmlns:a16="http://schemas.microsoft.com/office/drawing/2014/main" val="20007"/>
                    </a:ext>
                  </a:extLst>
                </a:gridCol>
                <a:gridCol w="1791981">
                  <a:extLst>
                    <a:ext uri="{9D8B030D-6E8A-4147-A177-3AD203B41FA5}">
                      <a16:colId xmlns:a16="http://schemas.microsoft.com/office/drawing/2014/main" val="20008"/>
                    </a:ext>
                  </a:extLst>
                </a:gridCol>
              </a:tblGrid>
              <a:tr h="308983">
                <a:tc>
                  <a:txBody>
                    <a:bodyPr/>
                    <a:lstStyle/>
                    <a:p>
                      <a:pPr algn="ctr">
                        <a:lnSpc>
                          <a:spcPct val="107000"/>
                        </a:lnSpc>
                        <a:spcAft>
                          <a:spcPts val="800"/>
                        </a:spcAft>
                      </a:pPr>
                      <a:r>
                        <a:rPr lang="en-GB" sz="1200" dirty="0"/>
                        <a:t>UID</a:t>
                      </a:r>
                    </a:p>
                  </a:txBody>
                  <a:tcPr marL="48003" marR="48003" marT="0" marB="0" anchor="ctr"/>
                </a:tc>
                <a:tc>
                  <a:txBody>
                    <a:bodyPr/>
                    <a:lstStyle/>
                    <a:p>
                      <a:pPr algn="ctr">
                        <a:lnSpc>
                          <a:spcPct val="107000"/>
                        </a:lnSpc>
                        <a:spcAft>
                          <a:spcPts val="800"/>
                        </a:spcAft>
                      </a:pPr>
                      <a:r>
                        <a:rPr lang="en-GB" sz="1200" dirty="0"/>
                        <a:t>Name</a:t>
                      </a:r>
                    </a:p>
                  </a:txBody>
                  <a:tcPr marL="48003" marR="48003" marT="0" marB="0" anchor="ctr"/>
                </a:tc>
                <a:tc>
                  <a:txBody>
                    <a:bodyPr/>
                    <a:lstStyle/>
                    <a:p>
                      <a:pPr algn="ctr">
                        <a:lnSpc>
                          <a:spcPct val="107000"/>
                        </a:lnSpc>
                        <a:spcAft>
                          <a:spcPts val="800"/>
                        </a:spcAft>
                      </a:pPr>
                      <a:r>
                        <a:rPr lang="en-GB" sz="1200" dirty="0"/>
                        <a:t>Acronym</a:t>
                      </a:r>
                    </a:p>
                  </a:txBody>
                  <a:tcPr marL="48003" marR="48003" marT="0" marB="0" anchor="ctr"/>
                </a:tc>
                <a:tc>
                  <a:txBody>
                    <a:bodyPr/>
                    <a:lstStyle/>
                    <a:p>
                      <a:pPr algn="ctr">
                        <a:lnSpc>
                          <a:spcPct val="107000"/>
                        </a:lnSpc>
                        <a:spcAft>
                          <a:spcPts val="800"/>
                        </a:spcAft>
                      </a:pPr>
                      <a:r>
                        <a:rPr lang="en-GB" sz="1200" dirty="0"/>
                        <a:t>Target</a:t>
                      </a:r>
                    </a:p>
                  </a:txBody>
                  <a:tcPr marL="48003" marR="48003" marT="0" marB="0" anchor="ctr"/>
                </a:tc>
                <a:tc>
                  <a:txBody>
                    <a:bodyPr/>
                    <a:lstStyle/>
                    <a:p>
                      <a:pPr algn="ctr">
                        <a:lnSpc>
                          <a:spcPct val="107000"/>
                        </a:lnSpc>
                        <a:spcAft>
                          <a:spcPts val="800"/>
                        </a:spcAft>
                      </a:pPr>
                      <a:r>
                        <a:rPr lang="en-GB" sz="1200" dirty="0"/>
                        <a:t>Old %</a:t>
                      </a:r>
                    </a:p>
                  </a:txBody>
                  <a:tcPr marL="48003" marR="48003" marT="0" marB="0" anchor="ctr"/>
                </a:tc>
                <a:tc>
                  <a:txBody>
                    <a:bodyPr/>
                    <a:lstStyle/>
                    <a:p>
                      <a:pPr algn="ctr">
                        <a:lnSpc>
                          <a:spcPct val="107000"/>
                        </a:lnSpc>
                        <a:spcAft>
                          <a:spcPts val="800"/>
                        </a:spcAft>
                      </a:pPr>
                      <a:r>
                        <a:rPr lang="en-GB" sz="1200" dirty="0"/>
                        <a:t>WID</a:t>
                      </a:r>
                    </a:p>
                  </a:txBody>
                  <a:tcPr marL="48003" marR="48003" marT="0" marB="0" anchor="ctr"/>
                </a:tc>
                <a:tc>
                  <a:txBody>
                    <a:bodyPr/>
                    <a:lstStyle/>
                    <a:p>
                      <a:pPr algn="ctr">
                        <a:lnSpc>
                          <a:spcPct val="107000"/>
                        </a:lnSpc>
                        <a:spcAft>
                          <a:spcPts val="800"/>
                        </a:spcAft>
                      </a:pPr>
                      <a:r>
                        <a:rPr lang="en-GB" sz="1200" b="1" kern="1200" dirty="0">
                          <a:solidFill>
                            <a:schemeClr val="lt1"/>
                          </a:solidFill>
                          <a:latin typeface="+mn-lt"/>
                          <a:ea typeface="+mn-ea"/>
                          <a:cs typeface="+mn-cs"/>
                        </a:rPr>
                        <a:t>New %</a:t>
                      </a:r>
                    </a:p>
                  </a:txBody>
                  <a:tcPr marL="48003" marR="48003" marT="0" marB="0" anchor="ctr"/>
                </a:tc>
                <a:tc>
                  <a:txBody>
                    <a:bodyPr/>
                    <a:lstStyle/>
                    <a:p>
                      <a:pPr algn="ctr">
                        <a:lnSpc>
                          <a:spcPct val="107000"/>
                        </a:lnSpc>
                        <a:spcAft>
                          <a:spcPts val="800"/>
                        </a:spcAft>
                      </a:pPr>
                      <a:r>
                        <a:rPr lang="en-GB" sz="1200" b="1" kern="1200" dirty="0">
                          <a:solidFill>
                            <a:schemeClr val="lt1"/>
                          </a:solidFill>
                          <a:latin typeface="+mn-lt"/>
                          <a:ea typeface="+mn-ea"/>
                          <a:cs typeface="+mn-cs"/>
                        </a:rPr>
                        <a:t>Change or comment</a:t>
                      </a:r>
                    </a:p>
                  </a:txBody>
                  <a:tcPr marL="48003" marR="48003" marT="0" marB="0" anchor="ctr"/>
                </a:tc>
                <a:extLst>
                  <a:ext uri="{0D108BD9-81ED-4DB2-BD59-A6C34878D82A}">
                    <a16:rowId xmlns:a16="http://schemas.microsoft.com/office/drawing/2014/main" val="10000"/>
                  </a:ext>
                </a:extLst>
              </a:tr>
              <a:tr h="406451">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lang="en-US" sz="900" b="1" i="0" u="none" strike="noStrike" kern="1200" dirty="0">
                          <a:solidFill>
                            <a:srgbClr val="000000"/>
                          </a:solidFill>
                          <a:effectLst/>
                          <a:latin typeface="Arial" panose="020B0604020202020204" pitchFamily="34" charset="0"/>
                          <a:ea typeface="+mn-ea"/>
                          <a:cs typeface="+mn-cs"/>
                        </a:rPr>
                        <a:t>1040013</a:t>
                      </a:r>
                      <a:endParaRPr lang="en-GB" sz="900" b="1" i="0" u="none" strike="noStrike" kern="1200" dirty="0">
                        <a:solidFill>
                          <a:srgbClr val="000000"/>
                        </a:solidFill>
                        <a:effectLst/>
                        <a:latin typeface="Arial" panose="020B0604020202020204" pitchFamily="34" charset="0"/>
                        <a:ea typeface="+mn-ea"/>
                        <a:cs typeface="+mn-cs"/>
                      </a:endParaRPr>
                    </a:p>
                  </a:txBody>
                  <a:tcPr marL="12700" marR="12700" marT="12703" marB="0" anchor="ctr"/>
                </a:tc>
                <a:tc>
                  <a:txBody>
                    <a:bodyPr/>
                    <a:lstStyle/>
                    <a:p>
                      <a:pPr marL="0" indent="0" algn="l" defTabSz="1219170" rtl="0" eaLnBrk="1" fontAlgn="t" latinLnBrk="0" hangingPunct="1">
                        <a:spcAft>
                          <a:spcPts val="0"/>
                        </a:spcAft>
                      </a:pPr>
                      <a:r>
                        <a:rPr lang="en-GB" sz="1000" b="1" i="0" u="none" strike="noStrike" kern="1200" dirty="0">
                          <a:solidFill>
                            <a:srgbClr val="0000FF"/>
                          </a:solidFill>
                          <a:effectLst/>
                          <a:latin typeface="Arial" panose="020B0604020202020204" pitchFamily="34" charset="0"/>
                          <a:ea typeface="+mn-ea"/>
                          <a:cs typeface="+mn-cs"/>
                        </a:rPr>
                        <a:t>WID on Charging Aspects of Ranging and Sidelink Positioning</a:t>
                      </a:r>
                    </a:p>
                  </a:txBody>
                  <a:tcPr marL="9525" marR="9525" marT="9525" marB="9525" anchor="ctr"/>
                </a:tc>
                <a:tc>
                  <a:txBody>
                    <a:bodyPr/>
                    <a:lstStyle/>
                    <a:p>
                      <a:pPr marL="0" marR="0" lvl="0" indent="0" algn="ctr" defTabSz="914296" rtl="0" eaLnBrk="1" fontAlgn="t" latinLnBrk="0" hangingPunct="1">
                        <a:lnSpc>
                          <a:spcPct val="100000"/>
                        </a:lnSpc>
                        <a:spcBef>
                          <a:spcPts val="0"/>
                        </a:spcBef>
                        <a:spcAft>
                          <a:spcPts val="0"/>
                        </a:spcAft>
                        <a:buClrTx/>
                        <a:buSzTx/>
                        <a:buFontTx/>
                        <a:buNone/>
                        <a:tabLst/>
                        <a:defRPr/>
                      </a:pPr>
                      <a:r>
                        <a:rPr lang="en-GB" sz="900" b="1" i="0" u="none" strike="noStrike" kern="1200" dirty="0" err="1">
                          <a:solidFill>
                            <a:srgbClr val="000000"/>
                          </a:solidFill>
                          <a:effectLst/>
                          <a:latin typeface="Arial" panose="020B0604020202020204" pitchFamily="34" charset="0"/>
                          <a:ea typeface="+mn-ea"/>
                          <a:cs typeface="+mn-cs"/>
                        </a:rPr>
                        <a:t>Ranging_SL_CH</a:t>
                      </a:r>
                      <a:endParaRPr lang="en-GB" sz="900" b="1" i="0" u="none" strike="noStrike" kern="1200" dirty="0">
                        <a:solidFill>
                          <a:srgbClr val="000000"/>
                        </a:solidFill>
                        <a:effectLst/>
                        <a:latin typeface="Arial" panose="020B0604020202020204" pitchFamily="34" charset="0"/>
                        <a:ea typeface="+mn-ea"/>
                        <a:cs typeface="+mn-cs"/>
                      </a:endParaRPr>
                    </a:p>
                  </a:txBody>
                  <a:tcPr marL="48003" marR="48003" marT="0" marB="0" anchor="ct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lang="en-GB" sz="900" kern="1200" dirty="0">
                          <a:solidFill>
                            <a:schemeClr val="dk1"/>
                          </a:solidFill>
                          <a:latin typeface="Arial" panose="020B0604020202020204" pitchFamily="34" charset="0"/>
                          <a:ea typeface="+mn-ea"/>
                          <a:cs typeface="Arial" panose="020B0604020202020204" pitchFamily="34" charset="0"/>
                        </a:rPr>
                        <a:t>03/03/2025</a:t>
                      </a:r>
                    </a:p>
                  </a:txBody>
                  <a:tcPr marL="48003" marR="48003" marT="0" marB="0" anchor="ctr"/>
                </a:tc>
                <a:tc>
                  <a:txBody>
                    <a:bodyPr/>
                    <a:lstStyle/>
                    <a:p>
                      <a:pPr marL="0" algn="ctr" defTabSz="1219170" rtl="0" eaLnBrk="1" fontAlgn="t" latinLnBrk="0" hangingPunct="1"/>
                      <a:r>
                        <a:rPr lang="en-GB" sz="900" kern="1200" dirty="0">
                          <a:solidFill>
                            <a:schemeClr val="dk1"/>
                          </a:solidFill>
                          <a:latin typeface="Arial" panose="020B0604020202020204" pitchFamily="34" charset="0"/>
                          <a:ea typeface="+mn-ea"/>
                          <a:cs typeface="Arial" panose="020B0604020202020204" pitchFamily="34" charset="0"/>
                        </a:rPr>
                        <a:t>20 %</a:t>
                      </a:r>
                    </a:p>
                  </a:txBody>
                  <a:tcPr marL="48003" marR="48003" marT="0" marB="0" anchor="ctr"/>
                </a:tc>
                <a:tc>
                  <a:txBody>
                    <a:bodyPr/>
                    <a:lstStyle/>
                    <a:p>
                      <a:pPr algn="ctr" fontAlgn="t"/>
                      <a:r>
                        <a:rPr lang="en-GB" sz="900" b="0" i="0" u="none" strike="noStrike" kern="1200" dirty="0">
                          <a:solidFill>
                            <a:srgbClr val="000000"/>
                          </a:solidFill>
                          <a:effectLst/>
                          <a:latin typeface="Arial" panose="020B0604020202020204" pitchFamily="34" charset="0"/>
                          <a:ea typeface="+mn-ea"/>
                          <a:cs typeface="Arial" panose="020B0604020202020204" pitchFamily="34" charset="0"/>
                        </a:rPr>
                        <a:t>SP-241002</a:t>
                      </a:r>
                    </a:p>
                  </a:txBody>
                  <a:tcPr marL="48003" marR="48003" marT="0" marB="0" anchor="ctr"/>
                </a:tc>
                <a:tc>
                  <a:txBody>
                    <a:bodyPr/>
                    <a:lstStyle/>
                    <a:p>
                      <a:pPr marL="0" algn="ctr" defTabSz="1219170" rtl="0" eaLnBrk="1" fontAlgn="t" latinLnBrk="0" hangingPunct="1"/>
                      <a:r>
                        <a:rPr lang="en-GB" sz="900" b="0" i="0" u="none" strike="noStrike" kern="1200" dirty="0">
                          <a:solidFill>
                            <a:srgbClr val="000000"/>
                          </a:solidFill>
                          <a:effectLst/>
                          <a:latin typeface="Arial" panose="020B0604020202020204" pitchFamily="34" charset="0"/>
                          <a:ea typeface="+mn-ea"/>
                          <a:cs typeface="Arial" panose="020B0604020202020204" pitchFamily="34" charset="0"/>
                        </a:rPr>
                        <a:t>50 %</a:t>
                      </a:r>
                    </a:p>
                  </a:txBody>
                  <a:tcPr marL="48003" marR="48003" marT="0" marB="0" anchor="ctr"/>
                </a:tc>
                <a:tc>
                  <a:txBody>
                    <a:bodyPr/>
                    <a:lstStyle/>
                    <a:p>
                      <a:pPr marL="0" marR="0" lvl="0" indent="0" algn="ctr" defTabSz="1219170" rtl="0" eaLnBrk="1" fontAlgn="auto" latinLnBrk="0" hangingPunct="1">
                        <a:lnSpc>
                          <a:spcPct val="107000"/>
                        </a:lnSpc>
                        <a:spcBef>
                          <a:spcPts val="0"/>
                        </a:spcBef>
                        <a:spcAft>
                          <a:spcPts val="800"/>
                        </a:spcAft>
                        <a:buClrTx/>
                        <a:buSzTx/>
                        <a:buFontTx/>
                        <a:buNone/>
                        <a:tabLst/>
                        <a:defRPr/>
                      </a:pPr>
                      <a:endParaRPr lang="en-US" sz="1200" kern="1200" dirty="0">
                        <a:solidFill>
                          <a:schemeClr val="dk1"/>
                        </a:solidFill>
                        <a:latin typeface="+mn-lt"/>
                        <a:ea typeface="+mn-ea"/>
                        <a:cs typeface="+mn-cs"/>
                      </a:endParaRPr>
                    </a:p>
                  </a:txBody>
                  <a:tcPr marL="48003" marR="48003" marT="0" marB="0" anchor="ctr"/>
                </a:tc>
                <a:extLst>
                  <a:ext uri="{0D108BD9-81ED-4DB2-BD59-A6C34878D82A}">
                    <a16:rowId xmlns:a16="http://schemas.microsoft.com/office/drawing/2014/main" val="10001"/>
                  </a:ext>
                </a:extLst>
              </a:tr>
            </a:tbl>
          </a:graphicData>
        </a:graphic>
      </p:graphicFrame>
      <p:sp>
        <p:nvSpPr>
          <p:cNvPr id="4" name="Content Placeholder 7">
            <a:extLst>
              <a:ext uri="{FF2B5EF4-FFF2-40B4-BE49-F238E27FC236}">
                <a16:creationId xmlns:a16="http://schemas.microsoft.com/office/drawing/2014/main" id="{71DEF8C1-49A7-C080-2F55-70E1D3D32BC8}"/>
              </a:ext>
            </a:extLst>
          </p:cNvPr>
          <p:cNvSpPr txBox="1">
            <a:spLocks/>
          </p:cNvSpPr>
          <p:nvPr/>
        </p:nvSpPr>
        <p:spPr>
          <a:xfrm>
            <a:off x="595842" y="2406316"/>
            <a:ext cx="10877472" cy="3940695"/>
          </a:xfrm>
          <a:prstGeom prst="rect">
            <a:avLst/>
          </a:prstGeom>
        </p:spPr>
        <p:txBody>
          <a:bodyPr/>
          <a:lstStyle>
            <a:lvl1pPr marL="341313" indent="-341313" algn="l" rtl="0" eaLnBrk="0" fontAlgn="base" hangingPunct="0">
              <a:spcBef>
                <a:spcPct val="20000"/>
              </a:spcBef>
              <a:spcAft>
                <a:spcPct val="0"/>
              </a:spcAft>
              <a:buBlip>
                <a:blip r:embed="rId2"/>
              </a:buBlip>
              <a:defRPr sz="2800">
                <a:solidFill>
                  <a:schemeClr val="tx1"/>
                </a:solidFill>
                <a:latin typeface="+mn-lt"/>
                <a:ea typeface="MS PGothic" panose="020B0600070205080204" pitchFamily="34" charset="-128"/>
                <a:cs typeface="ＭＳ Ｐゴシック" charset="0"/>
              </a:defRPr>
            </a:lvl1pPr>
            <a:lvl2pPr marL="741363" indent="-284163"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ea typeface="MS PGothic" panose="020B0600070205080204" pitchFamily="34" charset="-128"/>
              </a:defRPr>
            </a:lvl2pPr>
            <a:lvl3pPr marL="11414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5986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4pPr>
            <a:lvl5pPr marL="2055813" indent="-227013" algn="l" rtl="0" eaLnBrk="0" fontAlgn="base" hangingPunct="0">
              <a:spcBef>
                <a:spcPct val="20000"/>
              </a:spcBef>
              <a:spcAft>
                <a:spcPct val="0"/>
              </a:spcAft>
              <a:buFont typeface="Arial" panose="020B0604020202020204" pitchFamily="34" charset="0"/>
              <a:buChar char="»"/>
              <a:defRPr sz="1600">
                <a:solidFill>
                  <a:schemeClr val="tx1"/>
                </a:solidFill>
                <a:latin typeface="+mn-lt"/>
                <a:ea typeface="MS PGothic" panose="020B0600070205080204" pitchFamily="34" charset="-128"/>
              </a:defRPr>
            </a:lvl5pPr>
            <a:lvl6pPr marL="2514314" indent="-228574" algn="l" rtl="0" eaLnBrk="0" fontAlgn="base" hangingPunct="0">
              <a:spcBef>
                <a:spcPct val="20000"/>
              </a:spcBef>
              <a:spcAft>
                <a:spcPct val="0"/>
              </a:spcAft>
              <a:buFont typeface="Arial" charset="0"/>
              <a:buChar char="»"/>
              <a:defRPr sz="1600">
                <a:solidFill>
                  <a:schemeClr val="tx1"/>
                </a:solidFill>
                <a:latin typeface="+mn-lt"/>
              </a:defRPr>
            </a:lvl6pPr>
            <a:lvl7pPr marL="2971462" indent="-228574" algn="l" rtl="0" eaLnBrk="0" fontAlgn="base" hangingPunct="0">
              <a:spcBef>
                <a:spcPct val="20000"/>
              </a:spcBef>
              <a:spcAft>
                <a:spcPct val="0"/>
              </a:spcAft>
              <a:buFont typeface="Arial" charset="0"/>
              <a:buChar char="»"/>
              <a:defRPr sz="1600">
                <a:solidFill>
                  <a:schemeClr val="tx1"/>
                </a:solidFill>
                <a:latin typeface="+mn-lt"/>
              </a:defRPr>
            </a:lvl7pPr>
            <a:lvl8pPr marL="3428610" indent="-228574" algn="l" rtl="0" eaLnBrk="0" fontAlgn="base" hangingPunct="0">
              <a:spcBef>
                <a:spcPct val="20000"/>
              </a:spcBef>
              <a:spcAft>
                <a:spcPct val="0"/>
              </a:spcAft>
              <a:buFont typeface="Arial" charset="0"/>
              <a:buChar char="»"/>
              <a:defRPr sz="1600">
                <a:solidFill>
                  <a:schemeClr val="tx1"/>
                </a:solidFill>
                <a:latin typeface="+mn-lt"/>
              </a:defRPr>
            </a:lvl8pPr>
            <a:lvl9pPr marL="3885758" indent="-228574" algn="l" rtl="0" eaLnBrk="0" fontAlgn="base" hangingPunct="0">
              <a:spcBef>
                <a:spcPct val="20000"/>
              </a:spcBef>
              <a:spcAft>
                <a:spcPct val="0"/>
              </a:spcAft>
              <a:buFont typeface="Arial" charset="0"/>
              <a:buChar char="»"/>
              <a:defRPr sz="1600">
                <a:solidFill>
                  <a:schemeClr val="tx1"/>
                </a:solidFill>
                <a:latin typeface="+mn-lt"/>
              </a:defRPr>
            </a:lvl9pPr>
          </a:lstStyle>
          <a:p>
            <a:pPr>
              <a:spcBef>
                <a:spcPts val="0"/>
              </a:spcBef>
              <a:spcAft>
                <a:spcPts val="0"/>
              </a:spcAft>
              <a:defRPr/>
            </a:pPr>
            <a:r>
              <a:rPr lang="de-DE" altLang="de-DE" sz="2000" kern="0" dirty="0"/>
              <a:t>Progress since SA#104</a:t>
            </a:r>
          </a:p>
          <a:p>
            <a:pPr lvl="1">
              <a:spcBef>
                <a:spcPts val="0"/>
              </a:spcBef>
              <a:spcAft>
                <a:spcPts val="600"/>
              </a:spcAft>
              <a:defRPr/>
            </a:pPr>
            <a:r>
              <a:rPr lang="de-DE" altLang="de-DE" sz="1400" kern="0" dirty="0"/>
              <a:t>7 CRs agreed covering:</a:t>
            </a:r>
          </a:p>
          <a:p>
            <a:pPr lvl="2">
              <a:spcBef>
                <a:spcPts val="0"/>
              </a:spcBef>
              <a:spcAft>
                <a:spcPts val="600"/>
              </a:spcAft>
              <a:defRPr/>
            </a:pPr>
            <a:r>
              <a:rPr lang="en-GB" altLang="de-DE" sz="1200" kern="0" dirty="0"/>
              <a:t>Introduction of Ranging and Sidelink Positioning Charging (TS 32.271)</a:t>
            </a:r>
          </a:p>
          <a:p>
            <a:pPr lvl="2">
              <a:spcBef>
                <a:spcPts val="0"/>
              </a:spcBef>
              <a:spcAft>
                <a:spcPts val="600"/>
              </a:spcAft>
              <a:defRPr/>
            </a:pPr>
            <a:r>
              <a:rPr lang="en-GB" altLang="de-DE" sz="1200" kern="0" dirty="0"/>
              <a:t>Add converged charging architecture for Ranging and Sidelink Positioning, principles for Ranging and Sidelink Positioning Charging (TS 32.271)</a:t>
            </a:r>
          </a:p>
          <a:p>
            <a:pPr lvl="2">
              <a:spcBef>
                <a:spcPts val="0"/>
              </a:spcBef>
              <a:spcAft>
                <a:spcPts val="600"/>
              </a:spcAft>
              <a:defRPr/>
            </a:pPr>
            <a:r>
              <a:rPr lang="en-GB" altLang="de-DE" sz="1200" kern="0" dirty="0"/>
              <a:t>Add message flows of converged charging for UE positioning assisted by Sidelink Positioning and involving 5GC (TS 32.271)</a:t>
            </a:r>
          </a:p>
          <a:p>
            <a:pPr lvl="2">
              <a:spcBef>
                <a:spcPts val="0"/>
              </a:spcBef>
              <a:spcAft>
                <a:spcPts val="600"/>
              </a:spcAft>
              <a:defRPr/>
            </a:pPr>
            <a:r>
              <a:rPr lang="en-GB" altLang="de-DE" sz="1200" kern="0" dirty="0"/>
              <a:t>Add CDR generation and handling for converged charging of Ranging and Sidelink Positioning (TS 32.271)</a:t>
            </a:r>
          </a:p>
          <a:p>
            <a:pPr lvl="2">
              <a:spcBef>
                <a:spcPts val="0"/>
              </a:spcBef>
              <a:spcAft>
                <a:spcPts val="600"/>
              </a:spcAft>
              <a:defRPr/>
            </a:pPr>
            <a:r>
              <a:rPr lang="en-GB" altLang="de-DE" sz="1200" kern="0" dirty="0"/>
              <a:t>Introduction of Data Type and Binding  for Ranging and Sidelink Positioning Charging (TS 32.291)</a:t>
            </a:r>
          </a:p>
          <a:p>
            <a:pPr lvl="2">
              <a:spcBef>
                <a:spcPts val="0"/>
              </a:spcBef>
              <a:spcAft>
                <a:spcPts val="600"/>
              </a:spcAft>
              <a:defRPr/>
            </a:pPr>
            <a:endParaRPr lang="en-GB" altLang="de-DE" sz="1200" kern="0" dirty="0"/>
          </a:p>
          <a:p>
            <a:pPr>
              <a:spcBef>
                <a:spcPts val="0"/>
              </a:spcBef>
              <a:spcAft>
                <a:spcPts val="0"/>
              </a:spcAft>
              <a:defRPr/>
            </a:pPr>
            <a:r>
              <a:rPr lang="en-US" sz="2000" kern="0" dirty="0"/>
              <a:t>RAN impacts and dependencies:</a:t>
            </a:r>
            <a:endParaRPr lang="de-DE" sz="2000" kern="0" dirty="0"/>
          </a:p>
          <a:p>
            <a:pPr lvl="1">
              <a:spcBef>
                <a:spcPts val="0"/>
              </a:spcBef>
              <a:spcAft>
                <a:spcPts val="600"/>
              </a:spcAft>
              <a:defRPr/>
            </a:pPr>
            <a:r>
              <a:rPr lang="en-US" sz="1400" kern="0" dirty="0"/>
              <a:t>None identified</a:t>
            </a:r>
          </a:p>
          <a:p>
            <a:pPr lvl="1">
              <a:spcBef>
                <a:spcPts val="0"/>
              </a:spcBef>
              <a:spcAft>
                <a:spcPts val="600"/>
              </a:spcAft>
              <a:defRPr/>
            </a:pPr>
            <a:endParaRPr lang="en-US" sz="1400" kern="0" dirty="0"/>
          </a:p>
          <a:p>
            <a:pPr>
              <a:spcBef>
                <a:spcPts val="0"/>
              </a:spcBef>
              <a:spcAft>
                <a:spcPts val="0"/>
              </a:spcAft>
              <a:defRPr/>
            </a:pPr>
            <a:r>
              <a:rPr lang="de-DE" sz="2000" kern="0" dirty="0"/>
              <a:t>Next steps:</a:t>
            </a:r>
          </a:p>
          <a:p>
            <a:pPr lvl="1">
              <a:defRPr/>
            </a:pPr>
            <a:r>
              <a:rPr lang="en-GB" altLang="zh-CN" sz="1400" dirty="0"/>
              <a:t>Introduce </a:t>
            </a:r>
            <a:r>
              <a:rPr lang="en-GB" altLang="zh-CN" sz="1400" dirty="0" err="1"/>
              <a:t>OpenAPI</a:t>
            </a:r>
            <a:r>
              <a:rPr lang="en-GB" altLang="zh-CN" sz="1400" dirty="0"/>
              <a:t> extension and charging information to CDR </a:t>
            </a:r>
          </a:p>
        </p:txBody>
      </p:sp>
      <p:sp>
        <p:nvSpPr>
          <p:cNvPr id="7" name="Title 1">
            <a:extLst>
              <a:ext uri="{FF2B5EF4-FFF2-40B4-BE49-F238E27FC236}">
                <a16:creationId xmlns:a16="http://schemas.microsoft.com/office/drawing/2014/main" id="{10332BBB-26EB-4C1A-A225-6831C9CFC862}"/>
              </a:ext>
            </a:extLst>
          </p:cNvPr>
          <p:cNvSpPr>
            <a:spLocks noGrp="1"/>
          </p:cNvSpPr>
          <p:nvPr>
            <p:ph type="title"/>
          </p:nvPr>
        </p:nvSpPr>
        <p:spPr>
          <a:xfrm>
            <a:off x="476811" y="165101"/>
            <a:ext cx="9339381" cy="1143000"/>
          </a:xfrm>
        </p:spPr>
        <p:txBody>
          <a:bodyPr/>
          <a:lstStyle/>
          <a:p>
            <a:r>
              <a:rPr lang="en-GB" altLang="en-US" sz="3200" b="1" dirty="0"/>
              <a:t>2. RAGCH: New WID on Charging Aspects of Ranging and </a:t>
            </a:r>
            <a:r>
              <a:rPr lang="en-GB" altLang="en-US" sz="3200" b="1" dirty="0" err="1"/>
              <a:t>Sidelink</a:t>
            </a:r>
            <a:r>
              <a:rPr lang="en-GB" altLang="en-US" sz="3200" b="1" dirty="0"/>
              <a:t> Positioning</a:t>
            </a:r>
            <a:endParaRPr lang="en-GB" altLang="en-US" sz="2400" b="1" i="1" dirty="0"/>
          </a:p>
        </p:txBody>
      </p:sp>
      <p:sp>
        <p:nvSpPr>
          <p:cNvPr id="2" name="矩形 5">
            <a:extLst>
              <a:ext uri="{FF2B5EF4-FFF2-40B4-BE49-F238E27FC236}">
                <a16:creationId xmlns:a16="http://schemas.microsoft.com/office/drawing/2014/main" id="{EB781E95-F5BE-C0C9-4059-43AAF4EF9C92}"/>
              </a:ext>
            </a:extLst>
          </p:cNvPr>
          <p:cNvSpPr/>
          <p:nvPr/>
        </p:nvSpPr>
        <p:spPr>
          <a:xfrm>
            <a:off x="8684704" y="0"/>
            <a:ext cx="2552302" cy="292388"/>
          </a:xfrm>
          <a:prstGeom prst="rect">
            <a:avLst/>
          </a:prstGeom>
        </p:spPr>
        <p:txBody>
          <a:bodyPr wrap="none">
            <a:spAutoFit/>
          </a:bodyPr>
          <a:lstStyle/>
          <a:p>
            <a:r>
              <a:rPr lang="en-US" altLang="zh-CN" dirty="0">
                <a:solidFill>
                  <a:schemeClr val="bg1"/>
                </a:solidFill>
                <a:highlight>
                  <a:srgbClr val="008080"/>
                </a:highlight>
              </a:rPr>
              <a:t>CH Support to Network features</a:t>
            </a:r>
            <a:endParaRPr lang="zh-CN" altLang="en-US" dirty="0">
              <a:solidFill>
                <a:schemeClr val="bg1"/>
              </a:solidFill>
              <a:highlight>
                <a:srgbClr val="008080"/>
              </a:highlight>
            </a:endParaRPr>
          </a:p>
        </p:txBody>
      </p:sp>
    </p:spTree>
    <p:extLst>
      <p:ext uri="{BB962C8B-B14F-4D97-AF65-F5344CB8AC3E}">
        <p14:creationId xmlns:p14="http://schemas.microsoft.com/office/powerpoint/2010/main" val="156043212"/>
      </p:ext>
    </p:extLst>
  </p:cSld>
  <p:clrMapOvr>
    <a:masterClrMapping/>
  </p:clrMapOvr>
  <p:transition spd="slow"/>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C499C1-5231-8092-BED3-EDACAEA08B26}"/>
            </a:ext>
          </a:extLst>
        </p:cNvPr>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454C01C6-244A-1C4C-B406-732A535A26F9}"/>
              </a:ext>
            </a:extLst>
          </p:cNvPr>
          <p:cNvGraphicFramePr>
            <a:graphicFrameLocks noGrp="1"/>
          </p:cNvGraphicFramePr>
          <p:nvPr/>
        </p:nvGraphicFramePr>
        <p:xfrm>
          <a:off x="595842" y="1592076"/>
          <a:ext cx="11000316" cy="715434"/>
        </p:xfrm>
        <a:graphic>
          <a:graphicData uri="http://schemas.openxmlformats.org/drawingml/2006/table">
            <a:tbl>
              <a:tblPr firstRow="1" firstCol="1" bandRow="1">
                <a:tableStyleId>{F5AB1C69-6EDB-4FF4-983F-18BD219EF322}</a:tableStyleId>
              </a:tblPr>
              <a:tblGrid>
                <a:gridCol w="662538">
                  <a:extLst>
                    <a:ext uri="{9D8B030D-6E8A-4147-A177-3AD203B41FA5}">
                      <a16:colId xmlns:a16="http://schemas.microsoft.com/office/drawing/2014/main" val="20000"/>
                    </a:ext>
                  </a:extLst>
                </a:gridCol>
                <a:gridCol w="4226116">
                  <a:extLst>
                    <a:ext uri="{9D8B030D-6E8A-4147-A177-3AD203B41FA5}">
                      <a16:colId xmlns:a16="http://schemas.microsoft.com/office/drawing/2014/main" val="20001"/>
                    </a:ext>
                  </a:extLst>
                </a:gridCol>
                <a:gridCol w="1288387">
                  <a:extLst>
                    <a:ext uri="{9D8B030D-6E8A-4147-A177-3AD203B41FA5}">
                      <a16:colId xmlns:a16="http://schemas.microsoft.com/office/drawing/2014/main" val="20002"/>
                    </a:ext>
                  </a:extLst>
                </a:gridCol>
                <a:gridCol w="811417">
                  <a:extLst>
                    <a:ext uri="{9D8B030D-6E8A-4147-A177-3AD203B41FA5}">
                      <a16:colId xmlns:a16="http://schemas.microsoft.com/office/drawing/2014/main" val="20005"/>
                    </a:ext>
                  </a:extLst>
                </a:gridCol>
                <a:gridCol w="607312">
                  <a:extLst>
                    <a:ext uri="{9D8B030D-6E8A-4147-A177-3AD203B41FA5}">
                      <a16:colId xmlns:a16="http://schemas.microsoft.com/office/drawing/2014/main" val="20006"/>
                    </a:ext>
                  </a:extLst>
                </a:gridCol>
                <a:gridCol w="813897">
                  <a:extLst>
                    <a:ext uri="{9D8B030D-6E8A-4147-A177-3AD203B41FA5}">
                      <a16:colId xmlns:a16="http://schemas.microsoft.com/office/drawing/2014/main" val="1044384781"/>
                    </a:ext>
                  </a:extLst>
                </a:gridCol>
                <a:gridCol w="798668">
                  <a:extLst>
                    <a:ext uri="{9D8B030D-6E8A-4147-A177-3AD203B41FA5}">
                      <a16:colId xmlns:a16="http://schemas.microsoft.com/office/drawing/2014/main" val="20007"/>
                    </a:ext>
                  </a:extLst>
                </a:gridCol>
                <a:gridCol w="1791981">
                  <a:extLst>
                    <a:ext uri="{9D8B030D-6E8A-4147-A177-3AD203B41FA5}">
                      <a16:colId xmlns:a16="http://schemas.microsoft.com/office/drawing/2014/main" val="20008"/>
                    </a:ext>
                  </a:extLst>
                </a:gridCol>
              </a:tblGrid>
              <a:tr h="308983">
                <a:tc>
                  <a:txBody>
                    <a:bodyPr/>
                    <a:lstStyle/>
                    <a:p>
                      <a:pPr algn="ctr">
                        <a:lnSpc>
                          <a:spcPct val="107000"/>
                        </a:lnSpc>
                        <a:spcAft>
                          <a:spcPts val="800"/>
                        </a:spcAft>
                      </a:pPr>
                      <a:r>
                        <a:rPr lang="en-GB" sz="1200" dirty="0"/>
                        <a:t>UID</a:t>
                      </a:r>
                    </a:p>
                  </a:txBody>
                  <a:tcPr marL="48003" marR="48003" marT="0" marB="0" anchor="ctr"/>
                </a:tc>
                <a:tc>
                  <a:txBody>
                    <a:bodyPr/>
                    <a:lstStyle/>
                    <a:p>
                      <a:pPr algn="ctr">
                        <a:lnSpc>
                          <a:spcPct val="107000"/>
                        </a:lnSpc>
                        <a:spcAft>
                          <a:spcPts val="800"/>
                        </a:spcAft>
                      </a:pPr>
                      <a:r>
                        <a:rPr lang="en-GB" sz="1200" dirty="0"/>
                        <a:t>Name</a:t>
                      </a:r>
                    </a:p>
                  </a:txBody>
                  <a:tcPr marL="48003" marR="48003" marT="0" marB="0" anchor="ctr"/>
                </a:tc>
                <a:tc>
                  <a:txBody>
                    <a:bodyPr/>
                    <a:lstStyle/>
                    <a:p>
                      <a:pPr algn="ctr">
                        <a:lnSpc>
                          <a:spcPct val="107000"/>
                        </a:lnSpc>
                        <a:spcAft>
                          <a:spcPts val="800"/>
                        </a:spcAft>
                      </a:pPr>
                      <a:r>
                        <a:rPr lang="en-GB" sz="1200" dirty="0"/>
                        <a:t>Acronym</a:t>
                      </a:r>
                    </a:p>
                  </a:txBody>
                  <a:tcPr marL="48003" marR="48003" marT="0" marB="0" anchor="ctr"/>
                </a:tc>
                <a:tc>
                  <a:txBody>
                    <a:bodyPr/>
                    <a:lstStyle/>
                    <a:p>
                      <a:pPr algn="ctr">
                        <a:lnSpc>
                          <a:spcPct val="107000"/>
                        </a:lnSpc>
                        <a:spcAft>
                          <a:spcPts val="800"/>
                        </a:spcAft>
                      </a:pPr>
                      <a:r>
                        <a:rPr lang="en-GB" sz="1200" dirty="0"/>
                        <a:t>Target</a:t>
                      </a:r>
                    </a:p>
                  </a:txBody>
                  <a:tcPr marL="48003" marR="48003" marT="0" marB="0" anchor="ctr"/>
                </a:tc>
                <a:tc>
                  <a:txBody>
                    <a:bodyPr/>
                    <a:lstStyle/>
                    <a:p>
                      <a:pPr algn="ctr">
                        <a:lnSpc>
                          <a:spcPct val="107000"/>
                        </a:lnSpc>
                        <a:spcAft>
                          <a:spcPts val="800"/>
                        </a:spcAft>
                      </a:pPr>
                      <a:r>
                        <a:rPr lang="en-GB" sz="1200" dirty="0"/>
                        <a:t>Old %</a:t>
                      </a:r>
                    </a:p>
                  </a:txBody>
                  <a:tcPr marL="48003" marR="48003" marT="0" marB="0" anchor="ctr"/>
                </a:tc>
                <a:tc>
                  <a:txBody>
                    <a:bodyPr/>
                    <a:lstStyle/>
                    <a:p>
                      <a:pPr algn="ctr">
                        <a:lnSpc>
                          <a:spcPct val="107000"/>
                        </a:lnSpc>
                        <a:spcAft>
                          <a:spcPts val="800"/>
                        </a:spcAft>
                      </a:pPr>
                      <a:r>
                        <a:rPr lang="en-GB" sz="1200" dirty="0"/>
                        <a:t>WID</a:t>
                      </a:r>
                    </a:p>
                  </a:txBody>
                  <a:tcPr marL="48003" marR="48003" marT="0" marB="0" anchor="ctr"/>
                </a:tc>
                <a:tc>
                  <a:txBody>
                    <a:bodyPr/>
                    <a:lstStyle/>
                    <a:p>
                      <a:pPr algn="ctr">
                        <a:lnSpc>
                          <a:spcPct val="107000"/>
                        </a:lnSpc>
                        <a:spcAft>
                          <a:spcPts val="800"/>
                        </a:spcAft>
                      </a:pPr>
                      <a:r>
                        <a:rPr lang="en-GB" sz="1200" b="1" kern="1200" dirty="0">
                          <a:solidFill>
                            <a:schemeClr val="lt1"/>
                          </a:solidFill>
                          <a:latin typeface="+mn-lt"/>
                          <a:ea typeface="+mn-ea"/>
                          <a:cs typeface="+mn-cs"/>
                        </a:rPr>
                        <a:t>New %</a:t>
                      </a:r>
                    </a:p>
                  </a:txBody>
                  <a:tcPr marL="48003" marR="48003" marT="0" marB="0" anchor="ctr"/>
                </a:tc>
                <a:tc>
                  <a:txBody>
                    <a:bodyPr/>
                    <a:lstStyle/>
                    <a:p>
                      <a:pPr algn="ctr">
                        <a:lnSpc>
                          <a:spcPct val="107000"/>
                        </a:lnSpc>
                        <a:spcAft>
                          <a:spcPts val="800"/>
                        </a:spcAft>
                      </a:pPr>
                      <a:r>
                        <a:rPr lang="en-GB" sz="1200" b="1" kern="1200" dirty="0">
                          <a:solidFill>
                            <a:schemeClr val="lt1"/>
                          </a:solidFill>
                          <a:latin typeface="+mn-lt"/>
                          <a:ea typeface="+mn-ea"/>
                          <a:cs typeface="+mn-cs"/>
                        </a:rPr>
                        <a:t>Change or comment</a:t>
                      </a:r>
                    </a:p>
                  </a:txBody>
                  <a:tcPr marL="48003" marR="48003" marT="0" marB="0" anchor="ctr"/>
                </a:tc>
                <a:extLst>
                  <a:ext uri="{0D108BD9-81ED-4DB2-BD59-A6C34878D82A}">
                    <a16:rowId xmlns:a16="http://schemas.microsoft.com/office/drawing/2014/main" val="10000"/>
                  </a:ext>
                </a:extLst>
              </a:tr>
              <a:tr h="406451">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lang="en-US" sz="900" b="1" i="0" u="none" strike="noStrike" kern="1200" dirty="0">
                          <a:solidFill>
                            <a:srgbClr val="000000"/>
                          </a:solidFill>
                          <a:effectLst/>
                          <a:latin typeface="Arial" panose="020B0604020202020204" pitchFamily="34" charset="0"/>
                          <a:ea typeface="+mn-ea"/>
                          <a:cs typeface="+mn-cs"/>
                        </a:rPr>
                        <a:t>1040018</a:t>
                      </a:r>
                      <a:endParaRPr lang="en-GB" sz="900" b="1" i="0" u="none" strike="noStrike" kern="1200" dirty="0">
                        <a:solidFill>
                          <a:srgbClr val="000000"/>
                        </a:solidFill>
                        <a:effectLst/>
                        <a:latin typeface="Arial" panose="020B0604020202020204" pitchFamily="34" charset="0"/>
                        <a:ea typeface="+mn-ea"/>
                        <a:cs typeface="+mn-cs"/>
                      </a:endParaRPr>
                    </a:p>
                  </a:txBody>
                  <a:tcPr marL="12700" marR="12700" marT="12703" marB="0" anchor="ctr"/>
                </a:tc>
                <a:tc>
                  <a:txBody>
                    <a:bodyPr/>
                    <a:lstStyle/>
                    <a:p>
                      <a:pPr marL="0" indent="0" algn="l" defTabSz="1219170" rtl="0" eaLnBrk="1" fontAlgn="t" latinLnBrk="0" hangingPunct="1">
                        <a:spcAft>
                          <a:spcPts val="0"/>
                        </a:spcAft>
                      </a:pPr>
                      <a:r>
                        <a:rPr lang="en-GB" sz="1000" b="1" i="0" u="none" strike="noStrike" kern="1200" dirty="0">
                          <a:solidFill>
                            <a:srgbClr val="0000FF"/>
                          </a:solidFill>
                          <a:effectLst/>
                          <a:latin typeface="Arial" panose="020B0604020202020204" pitchFamily="34" charset="0"/>
                          <a:ea typeface="+mn-ea"/>
                          <a:cs typeface="+mn-cs"/>
                        </a:rPr>
                        <a:t>WID on charging aspects for energy efficiency of 5G</a:t>
                      </a:r>
                    </a:p>
                  </a:txBody>
                  <a:tcPr marL="9525" marR="9525" marT="9525" marB="9525" anchor="ctr"/>
                </a:tc>
                <a:tc>
                  <a:txBody>
                    <a:bodyPr/>
                    <a:lstStyle/>
                    <a:p>
                      <a:pPr marL="0" marR="0" lvl="0" indent="0" algn="ctr" defTabSz="914296" rtl="0" eaLnBrk="1" fontAlgn="t" latinLnBrk="0" hangingPunct="1">
                        <a:lnSpc>
                          <a:spcPct val="100000"/>
                        </a:lnSpc>
                        <a:spcBef>
                          <a:spcPts val="0"/>
                        </a:spcBef>
                        <a:spcAft>
                          <a:spcPts val="0"/>
                        </a:spcAft>
                        <a:buClrTx/>
                        <a:buSzTx/>
                        <a:buFontTx/>
                        <a:buNone/>
                        <a:tabLst/>
                        <a:defRPr/>
                      </a:pPr>
                      <a:r>
                        <a:rPr lang="en-GB" sz="900" b="1" i="0" u="none" strike="noStrike" kern="1200" dirty="0">
                          <a:solidFill>
                            <a:srgbClr val="000000"/>
                          </a:solidFill>
                          <a:effectLst/>
                          <a:latin typeface="Arial" panose="020B0604020202020204" pitchFamily="34" charset="0"/>
                          <a:ea typeface="+mn-ea"/>
                          <a:cs typeface="+mn-cs"/>
                        </a:rPr>
                        <a:t>EnergySys_CH</a:t>
                      </a:r>
                    </a:p>
                  </a:txBody>
                  <a:tcPr marL="48003" marR="48003" marT="0" marB="0" anchor="ct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lang="en-GB" sz="900" kern="1200" dirty="0">
                          <a:solidFill>
                            <a:schemeClr val="dk1"/>
                          </a:solidFill>
                          <a:latin typeface="Arial" panose="020B0604020202020204" pitchFamily="34" charset="0"/>
                          <a:ea typeface="+mn-ea"/>
                          <a:cs typeface="Arial" panose="020B0604020202020204" pitchFamily="34" charset="0"/>
                        </a:rPr>
                        <a:t>13/06/2025</a:t>
                      </a:r>
                    </a:p>
                  </a:txBody>
                  <a:tcPr marL="48003" marR="48003" marT="0" marB="0" anchor="ctr"/>
                </a:tc>
                <a:tc>
                  <a:txBody>
                    <a:bodyPr/>
                    <a:lstStyle/>
                    <a:p>
                      <a:pPr marL="0" algn="ctr" defTabSz="1219170" rtl="0" eaLnBrk="1" fontAlgn="t" latinLnBrk="0" hangingPunct="1"/>
                      <a:r>
                        <a:rPr lang="en-GB" sz="900" kern="1200" dirty="0">
                          <a:solidFill>
                            <a:schemeClr val="dk1"/>
                          </a:solidFill>
                          <a:latin typeface="Arial" panose="020B0604020202020204" pitchFamily="34" charset="0"/>
                          <a:ea typeface="+mn-ea"/>
                          <a:cs typeface="Arial" panose="020B0604020202020204" pitchFamily="34" charset="0"/>
                        </a:rPr>
                        <a:t>0 %</a:t>
                      </a:r>
                    </a:p>
                  </a:txBody>
                  <a:tcPr marL="48003" marR="48003" marT="0" marB="0" anchor="ctr"/>
                </a:tc>
                <a:tc>
                  <a:txBody>
                    <a:bodyPr/>
                    <a:lstStyle/>
                    <a:p>
                      <a:pPr algn="ctr" fontAlgn="t"/>
                      <a:r>
                        <a:rPr lang="en-GB" sz="900" b="0" i="0" u="none" strike="noStrike" kern="1200" dirty="0">
                          <a:solidFill>
                            <a:srgbClr val="000000"/>
                          </a:solidFill>
                          <a:effectLst/>
                          <a:latin typeface="Arial" panose="020B0604020202020204" pitchFamily="34" charset="0"/>
                          <a:ea typeface="+mn-ea"/>
                          <a:cs typeface="Arial" panose="020B0604020202020204" pitchFamily="34" charset="0"/>
                        </a:rPr>
                        <a:t>SP-241003</a:t>
                      </a:r>
                    </a:p>
                  </a:txBody>
                  <a:tcPr marL="48003" marR="48003" marT="0" marB="0" anchor="ctr"/>
                </a:tc>
                <a:tc>
                  <a:txBody>
                    <a:bodyPr/>
                    <a:lstStyle/>
                    <a:p>
                      <a:pPr marL="0" algn="ctr" defTabSz="1219170" rtl="0" eaLnBrk="1" fontAlgn="t" latinLnBrk="0" hangingPunct="1"/>
                      <a:r>
                        <a:rPr lang="en-GB" sz="900" b="0" i="0" u="none" strike="noStrike" kern="1200" dirty="0">
                          <a:solidFill>
                            <a:srgbClr val="000000"/>
                          </a:solidFill>
                          <a:effectLst/>
                          <a:latin typeface="Arial" panose="020B0604020202020204" pitchFamily="34" charset="0"/>
                          <a:ea typeface="+mn-ea"/>
                          <a:cs typeface="Arial" panose="020B0604020202020204" pitchFamily="34" charset="0"/>
                        </a:rPr>
                        <a:t>45 %</a:t>
                      </a:r>
                    </a:p>
                  </a:txBody>
                  <a:tcPr marL="48003" marR="48003" marT="0" marB="0" anchor="ctr"/>
                </a:tc>
                <a:tc>
                  <a:txBody>
                    <a:bodyPr/>
                    <a:lstStyle/>
                    <a:p>
                      <a:pPr marL="0" marR="0" lvl="0" indent="0" algn="ctr" defTabSz="1219170" rtl="0" eaLnBrk="1" fontAlgn="auto" latinLnBrk="0" hangingPunct="1">
                        <a:lnSpc>
                          <a:spcPct val="107000"/>
                        </a:lnSpc>
                        <a:spcBef>
                          <a:spcPts val="0"/>
                        </a:spcBef>
                        <a:spcAft>
                          <a:spcPts val="800"/>
                        </a:spcAft>
                        <a:buClrTx/>
                        <a:buSzTx/>
                        <a:buFontTx/>
                        <a:buNone/>
                        <a:tabLst/>
                        <a:defRPr/>
                      </a:pPr>
                      <a:endParaRPr lang="en-US" sz="1200" kern="1200" dirty="0">
                        <a:solidFill>
                          <a:schemeClr val="dk1"/>
                        </a:solidFill>
                        <a:latin typeface="+mn-lt"/>
                        <a:ea typeface="+mn-ea"/>
                        <a:cs typeface="+mn-cs"/>
                      </a:endParaRPr>
                    </a:p>
                  </a:txBody>
                  <a:tcPr marL="48003" marR="48003" marT="0" marB="0" anchor="ctr"/>
                </a:tc>
                <a:extLst>
                  <a:ext uri="{0D108BD9-81ED-4DB2-BD59-A6C34878D82A}">
                    <a16:rowId xmlns:a16="http://schemas.microsoft.com/office/drawing/2014/main" val="10001"/>
                  </a:ext>
                </a:extLst>
              </a:tr>
            </a:tbl>
          </a:graphicData>
        </a:graphic>
      </p:graphicFrame>
      <p:sp>
        <p:nvSpPr>
          <p:cNvPr id="4" name="Content Placeholder 7">
            <a:extLst>
              <a:ext uri="{FF2B5EF4-FFF2-40B4-BE49-F238E27FC236}">
                <a16:creationId xmlns:a16="http://schemas.microsoft.com/office/drawing/2014/main" id="{71DEF8C1-49A7-C080-2F55-70E1D3D32BC8}"/>
              </a:ext>
            </a:extLst>
          </p:cNvPr>
          <p:cNvSpPr txBox="1">
            <a:spLocks/>
          </p:cNvSpPr>
          <p:nvPr/>
        </p:nvSpPr>
        <p:spPr>
          <a:xfrm>
            <a:off x="595842" y="2763520"/>
            <a:ext cx="10925672" cy="3583491"/>
          </a:xfrm>
          <a:prstGeom prst="rect">
            <a:avLst/>
          </a:prstGeom>
        </p:spPr>
        <p:txBody>
          <a:bodyPr/>
          <a:lstStyle>
            <a:lvl1pPr marL="341313" indent="-341313" algn="l" rtl="0" eaLnBrk="0" fontAlgn="base" hangingPunct="0">
              <a:spcBef>
                <a:spcPct val="20000"/>
              </a:spcBef>
              <a:spcAft>
                <a:spcPct val="0"/>
              </a:spcAft>
              <a:buBlip>
                <a:blip r:embed="rId2"/>
              </a:buBlip>
              <a:defRPr sz="2800">
                <a:solidFill>
                  <a:schemeClr val="tx1"/>
                </a:solidFill>
                <a:latin typeface="+mn-lt"/>
                <a:ea typeface="MS PGothic" panose="020B0600070205080204" pitchFamily="34" charset="-128"/>
                <a:cs typeface="ＭＳ Ｐゴシック" charset="0"/>
              </a:defRPr>
            </a:lvl1pPr>
            <a:lvl2pPr marL="741363" indent="-284163"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ea typeface="MS PGothic" panose="020B0600070205080204" pitchFamily="34" charset="-128"/>
              </a:defRPr>
            </a:lvl2pPr>
            <a:lvl3pPr marL="11414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5986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4pPr>
            <a:lvl5pPr marL="2055813" indent="-227013" algn="l" rtl="0" eaLnBrk="0" fontAlgn="base" hangingPunct="0">
              <a:spcBef>
                <a:spcPct val="20000"/>
              </a:spcBef>
              <a:spcAft>
                <a:spcPct val="0"/>
              </a:spcAft>
              <a:buFont typeface="Arial" panose="020B0604020202020204" pitchFamily="34" charset="0"/>
              <a:buChar char="»"/>
              <a:defRPr sz="1600">
                <a:solidFill>
                  <a:schemeClr val="tx1"/>
                </a:solidFill>
                <a:latin typeface="+mn-lt"/>
                <a:ea typeface="MS PGothic" panose="020B0600070205080204" pitchFamily="34" charset="-128"/>
              </a:defRPr>
            </a:lvl5pPr>
            <a:lvl6pPr marL="2514314" indent="-228574" algn="l" rtl="0" eaLnBrk="0" fontAlgn="base" hangingPunct="0">
              <a:spcBef>
                <a:spcPct val="20000"/>
              </a:spcBef>
              <a:spcAft>
                <a:spcPct val="0"/>
              </a:spcAft>
              <a:buFont typeface="Arial" charset="0"/>
              <a:buChar char="»"/>
              <a:defRPr sz="1600">
                <a:solidFill>
                  <a:schemeClr val="tx1"/>
                </a:solidFill>
                <a:latin typeface="+mn-lt"/>
              </a:defRPr>
            </a:lvl6pPr>
            <a:lvl7pPr marL="2971462" indent="-228574" algn="l" rtl="0" eaLnBrk="0" fontAlgn="base" hangingPunct="0">
              <a:spcBef>
                <a:spcPct val="20000"/>
              </a:spcBef>
              <a:spcAft>
                <a:spcPct val="0"/>
              </a:spcAft>
              <a:buFont typeface="Arial" charset="0"/>
              <a:buChar char="»"/>
              <a:defRPr sz="1600">
                <a:solidFill>
                  <a:schemeClr val="tx1"/>
                </a:solidFill>
                <a:latin typeface="+mn-lt"/>
              </a:defRPr>
            </a:lvl7pPr>
            <a:lvl8pPr marL="3428610" indent="-228574" algn="l" rtl="0" eaLnBrk="0" fontAlgn="base" hangingPunct="0">
              <a:spcBef>
                <a:spcPct val="20000"/>
              </a:spcBef>
              <a:spcAft>
                <a:spcPct val="0"/>
              </a:spcAft>
              <a:buFont typeface="Arial" charset="0"/>
              <a:buChar char="»"/>
              <a:defRPr sz="1600">
                <a:solidFill>
                  <a:schemeClr val="tx1"/>
                </a:solidFill>
                <a:latin typeface="+mn-lt"/>
              </a:defRPr>
            </a:lvl8pPr>
            <a:lvl9pPr marL="3885758" indent="-228574" algn="l" rtl="0" eaLnBrk="0" fontAlgn="base" hangingPunct="0">
              <a:spcBef>
                <a:spcPct val="20000"/>
              </a:spcBef>
              <a:spcAft>
                <a:spcPct val="0"/>
              </a:spcAft>
              <a:buFont typeface="Arial" charset="0"/>
              <a:buChar char="»"/>
              <a:defRPr sz="1600">
                <a:solidFill>
                  <a:schemeClr val="tx1"/>
                </a:solidFill>
                <a:latin typeface="+mn-lt"/>
              </a:defRPr>
            </a:lvl9pPr>
          </a:lstStyle>
          <a:p>
            <a:pPr>
              <a:spcBef>
                <a:spcPts val="0"/>
              </a:spcBef>
              <a:spcAft>
                <a:spcPts val="0"/>
              </a:spcAft>
              <a:defRPr/>
            </a:pPr>
            <a:r>
              <a:rPr lang="de-DE" altLang="de-DE" sz="2000" kern="0" dirty="0"/>
              <a:t>Progress since SA#104</a:t>
            </a:r>
          </a:p>
          <a:p>
            <a:pPr lvl="1">
              <a:spcBef>
                <a:spcPts val="0"/>
              </a:spcBef>
              <a:spcAft>
                <a:spcPts val="600"/>
              </a:spcAft>
              <a:defRPr/>
            </a:pPr>
            <a:r>
              <a:rPr lang="en-GB" sz="1400" kern="0" dirty="0"/>
              <a:t>3 CRs agreed covering:</a:t>
            </a:r>
          </a:p>
          <a:p>
            <a:pPr lvl="2">
              <a:spcBef>
                <a:spcPts val="0"/>
              </a:spcBef>
              <a:spcAft>
                <a:spcPts val="600"/>
              </a:spcAft>
              <a:defRPr/>
            </a:pPr>
            <a:r>
              <a:rPr lang="en-GB" sz="1200" kern="0" dirty="0"/>
              <a:t>Support the energy related information per network slice (32.240, 28.201 and 28.202)</a:t>
            </a:r>
          </a:p>
          <a:p>
            <a:pPr lvl="2">
              <a:spcBef>
                <a:spcPts val="0"/>
              </a:spcBef>
              <a:spcAft>
                <a:spcPts val="600"/>
              </a:spcAft>
              <a:defRPr/>
            </a:pPr>
            <a:endParaRPr lang="en-GB" sz="1200" kern="0" dirty="0"/>
          </a:p>
          <a:p>
            <a:pPr>
              <a:spcBef>
                <a:spcPts val="0"/>
              </a:spcBef>
              <a:spcAft>
                <a:spcPts val="0"/>
              </a:spcAft>
              <a:defRPr/>
            </a:pPr>
            <a:r>
              <a:rPr lang="en-US" sz="2000" kern="0" dirty="0"/>
              <a:t>RAN impacts and dependencies:</a:t>
            </a:r>
          </a:p>
          <a:p>
            <a:pPr marL="0" indent="0">
              <a:spcBef>
                <a:spcPts val="0"/>
              </a:spcBef>
              <a:spcAft>
                <a:spcPts val="0"/>
              </a:spcAft>
              <a:buNone/>
              <a:defRPr/>
            </a:pPr>
            <a:endParaRPr lang="de-DE" sz="2000" kern="0" dirty="0"/>
          </a:p>
          <a:p>
            <a:pPr lvl="1">
              <a:spcBef>
                <a:spcPts val="0"/>
              </a:spcBef>
              <a:spcAft>
                <a:spcPts val="600"/>
              </a:spcAft>
              <a:defRPr/>
            </a:pPr>
            <a:r>
              <a:rPr lang="en-US" sz="1400" kern="0" dirty="0"/>
              <a:t>None identified</a:t>
            </a:r>
          </a:p>
          <a:p>
            <a:pPr lvl="1">
              <a:spcBef>
                <a:spcPts val="0"/>
              </a:spcBef>
              <a:spcAft>
                <a:spcPts val="600"/>
              </a:spcAft>
              <a:defRPr/>
            </a:pPr>
            <a:endParaRPr lang="en-US" sz="1400" kern="0" dirty="0"/>
          </a:p>
          <a:p>
            <a:pPr>
              <a:spcBef>
                <a:spcPts val="0"/>
              </a:spcBef>
              <a:spcAft>
                <a:spcPts val="0"/>
              </a:spcAft>
              <a:defRPr/>
            </a:pPr>
            <a:r>
              <a:rPr lang="de-DE" sz="2000" kern="0" dirty="0"/>
              <a:t>Next steps:</a:t>
            </a:r>
          </a:p>
          <a:p>
            <a:pPr lvl="1">
              <a:defRPr/>
            </a:pPr>
            <a:r>
              <a:rPr lang="en-GB" altLang="zh-CN" sz="1400" dirty="0"/>
              <a:t>Message flow and parameter definition</a:t>
            </a:r>
            <a:endParaRPr lang="en-US" sz="1400" kern="0" dirty="0"/>
          </a:p>
        </p:txBody>
      </p:sp>
      <p:sp>
        <p:nvSpPr>
          <p:cNvPr id="7" name="Title 1">
            <a:extLst>
              <a:ext uri="{FF2B5EF4-FFF2-40B4-BE49-F238E27FC236}">
                <a16:creationId xmlns:a16="http://schemas.microsoft.com/office/drawing/2014/main" id="{48F00735-BF83-4652-8C01-F6285F0FCE6D}"/>
              </a:ext>
            </a:extLst>
          </p:cNvPr>
          <p:cNvSpPr>
            <a:spLocks noGrp="1"/>
          </p:cNvSpPr>
          <p:nvPr>
            <p:ph type="title"/>
          </p:nvPr>
        </p:nvSpPr>
        <p:spPr>
          <a:xfrm>
            <a:off x="476811" y="165101"/>
            <a:ext cx="9339381" cy="1143000"/>
          </a:xfrm>
        </p:spPr>
        <p:txBody>
          <a:bodyPr/>
          <a:lstStyle/>
          <a:p>
            <a:r>
              <a:rPr lang="en-GB" altLang="en-US" sz="3200" b="1" dirty="0"/>
              <a:t>3. EESCH: New WID on charging aspects for energy efficiency of 5G</a:t>
            </a:r>
            <a:endParaRPr lang="en-GB" altLang="en-US" sz="3200" b="1" dirty="0">
              <a:solidFill>
                <a:srgbClr val="72AF2F"/>
              </a:solidFill>
              <a:highlight>
                <a:srgbClr val="FFFF00"/>
              </a:highlight>
            </a:endParaRPr>
          </a:p>
        </p:txBody>
      </p:sp>
      <p:sp>
        <p:nvSpPr>
          <p:cNvPr id="2" name="矩形 5">
            <a:extLst>
              <a:ext uri="{FF2B5EF4-FFF2-40B4-BE49-F238E27FC236}">
                <a16:creationId xmlns:a16="http://schemas.microsoft.com/office/drawing/2014/main" id="{44029C1D-0AE0-8CE9-9D31-1B1785DB59DB}"/>
              </a:ext>
            </a:extLst>
          </p:cNvPr>
          <p:cNvSpPr/>
          <p:nvPr/>
        </p:nvSpPr>
        <p:spPr>
          <a:xfrm>
            <a:off x="8684704" y="0"/>
            <a:ext cx="2552302" cy="292388"/>
          </a:xfrm>
          <a:prstGeom prst="rect">
            <a:avLst/>
          </a:prstGeom>
        </p:spPr>
        <p:txBody>
          <a:bodyPr wrap="none">
            <a:spAutoFit/>
          </a:bodyPr>
          <a:lstStyle/>
          <a:p>
            <a:r>
              <a:rPr lang="en-US" altLang="zh-CN" dirty="0">
                <a:solidFill>
                  <a:schemeClr val="bg1"/>
                </a:solidFill>
                <a:highlight>
                  <a:srgbClr val="008080"/>
                </a:highlight>
              </a:rPr>
              <a:t>CH Support to Network features</a:t>
            </a:r>
            <a:endParaRPr lang="zh-CN" altLang="en-US" dirty="0">
              <a:solidFill>
                <a:schemeClr val="bg1"/>
              </a:solidFill>
              <a:highlight>
                <a:srgbClr val="008080"/>
              </a:highlight>
            </a:endParaRPr>
          </a:p>
        </p:txBody>
      </p:sp>
    </p:spTree>
    <p:extLst>
      <p:ext uri="{BB962C8B-B14F-4D97-AF65-F5344CB8AC3E}">
        <p14:creationId xmlns:p14="http://schemas.microsoft.com/office/powerpoint/2010/main" val="28576201"/>
      </p:ext>
    </p:extLst>
  </p:cSld>
  <p:clrMapOvr>
    <a:masterClrMapping/>
  </p:clrMapOvr>
  <p:transition spd="slow"/>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C499C1-5231-8092-BED3-EDACAEA08B26}"/>
            </a:ext>
          </a:extLst>
        </p:cNvPr>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454C01C6-244A-1C4C-B406-732A535A26F9}"/>
              </a:ext>
            </a:extLst>
          </p:cNvPr>
          <p:cNvGraphicFramePr>
            <a:graphicFrameLocks noGrp="1"/>
          </p:cNvGraphicFramePr>
          <p:nvPr/>
        </p:nvGraphicFramePr>
        <p:xfrm>
          <a:off x="595842" y="1592076"/>
          <a:ext cx="11000316" cy="715434"/>
        </p:xfrm>
        <a:graphic>
          <a:graphicData uri="http://schemas.openxmlformats.org/drawingml/2006/table">
            <a:tbl>
              <a:tblPr firstRow="1" firstCol="1" bandRow="1">
                <a:tableStyleId>{F5AB1C69-6EDB-4FF4-983F-18BD219EF322}</a:tableStyleId>
              </a:tblPr>
              <a:tblGrid>
                <a:gridCol w="662538">
                  <a:extLst>
                    <a:ext uri="{9D8B030D-6E8A-4147-A177-3AD203B41FA5}">
                      <a16:colId xmlns:a16="http://schemas.microsoft.com/office/drawing/2014/main" val="20000"/>
                    </a:ext>
                  </a:extLst>
                </a:gridCol>
                <a:gridCol w="4226116">
                  <a:extLst>
                    <a:ext uri="{9D8B030D-6E8A-4147-A177-3AD203B41FA5}">
                      <a16:colId xmlns:a16="http://schemas.microsoft.com/office/drawing/2014/main" val="20001"/>
                    </a:ext>
                  </a:extLst>
                </a:gridCol>
                <a:gridCol w="1288387">
                  <a:extLst>
                    <a:ext uri="{9D8B030D-6E8A-4147-A177-3AD203B41FA5}">
                      <a16:colId xmlns:a16="http://schemas.microsoft.com/office/drawing/2014/main" val="20002"/>
                    </a:ext>
                  </a:extLst>
                </a:gridCol>
                <a:gridCol w="811417">
                  <a:extLst>
                    <a:ext uri="{9D8B030D-6E8A-4147-A177-3AD203B41FA5}">
                      <a16:colId xmlns:a16="http://schemas.microsoft.com/office/drawing/2014/main" val="20005"/>
                    </a:ext>
                  </a:extLst>
                </a:gridCol>
                <a:gridCol w="607312">
                  <a:extLst>
                    <a:ext uri="{9D8B030D-6E8A-4147-A177-3AD203B41FA5}">
                      <a16:colId xmlns:a16="http://schemas.microsoft.com/office/drawing/2014/main" val="20006"/>
                    </a:ext>
                  </a:extLst>
                </a:gridCol>
                <a:gridCol w="813897">
                  <a:extLst>
                    <a:ext uri="{9D8B030D-6E8A-4147-A177-3AD203B41FA5}">
                      <a16:colId xmlns:a16="http://schemas.microsoft.com/office/drawing/2014/main" val="1044384781"/>
                    </a:ext>
                  </a:extLst>
                </a:gridCol>
                <a:gridCol w="798668">
                  <a:extLst>
                    <a:ext uri="{9D8B030D-6E8A-4147-A177-3AD203B41FA5}">
                      <a16:colId xmlns:a16="http://schemas.microsoft.com/office/drawing/2014/main" val="20007"/>
                    </a:ext>
                  </a:extLst>
                </a:gridCol>
                <a:gridCol w="1791981">
                  <a:extLst>
                    <a:ext uri="{9D8B030D-6E8A-4147-A177-3AD203B41FA5}">
                      <a16:colId xmlns:a16="http://schemas.microsoft.com/office/drawing/2014/main" val="20008"/>
                    </a:ext>
                  </a:extLst>
                </a:gridCol>
              </a:tblGrid>
              <a:tr h="308983">
                <a:tc>
                  <a:txBody>
                    <a:bodyPr/>
                    <a:lstStyle/>
                    <a:p>
                      <a:pPr algn="ctr">
                        <a:lnSpc>
                          <a:spcPct val="107000"/>
                        </a:lnSpc>
                        <a:spcAft>
                          <a:spcPts val="800"/>
                        </a:spcAft>
                      </a:pPr>
                      <a:r>
                        <a:rPr lang="en-GB" sz="1200" dirty="0"/>
                        <a:t>UID</a:t>
                      </a:r>
                    </a:p>
                  </a:txBody>
                  <a:tcPr marL="48003" marR="48003" marT="0" marB="0" anchor="ctr"/>
                </a:tc>
                <a:tc>
                  <a:txBody>
                    <a:bodyPr/>
                    <a:lstStyle/>
                    <a:p>
                      <a:pPr algn="ctr">
                        <a:lnSpc>
                          <a:spcPct val="107000"/>
                        </a:lnSpc>
                        <a:spcAft>
                          <a:spcPts val="800"/>
                        </a:spcAft>
                      </a:pPr>
                      <a:r>
                        <a:rPr lang="en-GB" sz="1200" dirty="0"/>
                        <a:t>Name</a:t>
                      </a:r>
                    </a:p>
                  </a:txBody>
                  <a:tcPr marL="48003" marR="48003" marT="0" marB="0" anchor="ctr"/>
                </a:tc>
                <a:tc>
                  <a:txBody>
                    <a:bodyPr/>
                    <a:lstStyle/>
                    <a:p>
                      <a:pPr algn="ctr">
                        <a:lnSpc>
                          <a:spcPct val="107000"/>
                        </a:lnSpc>
                        <a:spcAft>
                          <a:spcPts val="800"/>
                        </a:spcAft>
                      </a:pPr>
                      <a:r>
                        <a:rPr lang="en-GB" sz="1200" dirty="0"/>
                        <a:t>Acronym</a:t>
                      </a:r>
                    </a:p>
                  </a:txBody>
                  <a:tcPr marL="48003" marR="48003" marT="0" marB="0" anchor="ctr"/>
                </a:tc>
                <a:tc>
                  <a:txBody>
                    <a:bodyPr/>
                    <a:lstStyle/>
                    <a:p>
                      <a:pPr algn="ctr">
                        <a:lnSpc>
                          <a:spcPct val="107000"/>
                        </a:lnSpc>
                        <a:spcAft>
                          <a:spcPts val="800"/>
                        </a:spcAft>
                      </a:pPr>
                      <a:r>
                        <a:rPr lang="en-GB" sz="1200" dirty="0"/>
                        <a:t>Target</a:t>
                      </a:r>
                    </a:p>
                  </a:txBody>
                  <a:tcPr marL="48003" marR="48003" marT="0" marB="0" anchor="ctr"/>
                </a:tc>
                <a:tc>
                  <a:txBody>
                    <a:bodyPr/>
                    <a:lstStyle/>
                    <a:p>
                      <a:pPr algn="ctr">
                        <a:lnSpc>
                          <a:spcPct val="107000"/>
                        </a:lnSpc>
                        <a:spcAft>
                          <a:spcPts val="800"/>
                        </a:spcAft>
                      </a:pPr>
                      <a:r>
                        <a:rPr lang="en-GB" sz="1200" dirty="0"/>
                        <a:t>Old %</a:t>
                      </a:r>
                    </a:p>
                  </a:txBody>
                  <a:tcPr marL="48003" marR="48003" marT="0" marB="0" anchor="ctr"/>
                </a:tc>
                <a:tc>
                  <a:txBody>
                    <a:bodyPr/>
                    <a:lstStyle/>
                    <a:p>
                      <a:pPr algn="ctr">
                        <a:lnSpc>
                          <a:spcPct val="107000"/>
                        </a:lnSpc>
                        <a:spcAft>
                          <a:spcPts val="800"/>
                        </a:spcAft>
                      </a:pPr>
                      <a:r>
                        <a:rPr lang="en-GB" sz="1200" dirty="0"/>
                        <a:t>WID</a:t>
                      </a:r>
                    </a:p>
                  </a:txBody>
                  <a:tcPr marL="48003" marR="48003" marT="0" marB="0" anchor="ctr"/>
                </a:tc>
                <a:tc>
                  <a:txBody>
                    <a:bodyPr/>
                    <a:lstStyle/>
                    <a:p>
                      <a:pPr algn="ctr">
                        <a:lnSpc>
                          <a:spcPct val="107000"/>
                        </a:lnSpc>
                        <a:spcAft>
                          <a:spcPts val="800"/>
                        </a:spcAft>
                      </a:pPr>
                      <a:r>
                        <a:rPr lang="en-GB" sz="1200" b="1" kern="1200" dirty="0">
                          <a:solidFill>
                            <a:schemeClr val="lt1"/>
                          </a:solidFill>
                          <a:latin typeface="+mn-lt"/>
                          <a:ea typeface="+mn-ea"/>
                          <a:cs typeface="+mn-cs"/>
                        </a:rPr>
                        <a:t>New %</a:t>
                      </a:r>
                    </a:p>
                  </a:txBody>
                  <a:tcPr marL="48003" marR="48003" marT="0" marB="0" anchor="ctr"/>
                </a:tc>
                <a:tc>
                  <a:txBody>
                    <a:bodyPr/>
                    <a:lstStyle/>
                    <a:p>
                      <a:pPr algn="ctr">
                        <a:lnSpc>
                          <a:spcPct val="107000"/>
                        </a:lnSpc>
                        <a:spcAft>
                          <a:spcPts val="800"/>
                        </a:spcAft>
                      </a:pPr>
                      <a:r>
                        <a:rPr lang="en-GB" sz="1200" b="1" kern="1200" dirty="0">
                          <a:solidFill>
                            <a:schemeClr val="lt1"/>
                          </a:solidFill>
                          <a:latin typeface="+mn-lt"/>
                          <a:ea typeface="+mn-ea"/>
                          <a:cs typeface="+mn-cs"/>
                        </a:rPr>
                        <a:t>Change or comment</a:t>
                      </a:r>
                    </a:p>
                  </a:txBody>
                  <a:tcPr marL="48003" marR="48003" marT="0" marB="0" anchor="ctr"/>
                </a:tc>
                <a:extLst>
                  <a:ext uri="{0D108BD9-81ED-4DB2-BD59-A6C34878D82A}">
                    <a16:rowId xmlns:a16="http://schemas.microsoft.com/office/drawing/2014/main" val="10000"/>
                  </a:ext>
                </a:extLst>
              </a:tr>
              <a:tr h="406451">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lang="en-US" sz="900" b="1" i="0" u="none" strike="noStrike" kern="1200" dirty="0">
                          <a:solidFill>
                            <a:srgbClr val="000000"/>
                          </a:solidFill>
                          <a:effectLst/>
                          <a:latin typeface="Arial" panose="020B0604020202020204" pitchFamily="34" charset="0"/>
                          <a:ea typeface="+mn-ea"/>
                          <a:cs typeface="+mn-cs"/>
                        </a:rPr>
                        <a:t>1040019</a:t>
                      </a:r>
                      <a:endParaRPr lang="en-GB" sz="900" b="1" i="0" u="none" strike="noStrike" kern="1200" dirty="0">
                        <a:solidFill>
                          <a:srgbClr val="000000"/>
                        </a:solidFill>
                        <a:effectLst/>
                        <a:latin typeface="Arial" panose="020B0604020202020204" pitchFamily="34" charset="0"/>
                        <a:ea typeface="+mn-ea"/>
                        <a:cs typeface="+mn-cs"/>
                      </a:endParaRPr>
                    </a:p>
                  </a:txBody>
                  <a:tcPr marL="12700" marR="12700" marT="12703" marB="0" anchor="ctr"/>
                </a:tc>
                <a:tc>
                  <a:txBody>
                    <a:bodyPr/>
                    <a:lstStyle/>
                    <a:p>
                      <a:pPr marL="0" indent="0" algn="l" defTabSz="1219170" rtl="0" eaLnBrk="1" fontAlgn="t" latinLnBrk="0" hangingPunct="1">
                        <a:spcAft>
                          <a:spcPts val="0"/>
                        </a:spcAft>
                      </a:pPr>
                      <a:r>
                        <a:rPr lang="en-GB" sz="1000" b="1" i="0" u="none" strike="noStrike" kern="1200" dirty="0">
                          <a:solidFill>
                            <a:srgbClr val="0000FF"/>
                          </a:solidFill>
                          <a:effectLst/>
                          <a:latin typeface="Arial" panose="020B0604020202020204" pitchFamily="34" charset="0"/>
                          <a:ea typeface="+mn-ea"/>
                          <a:cs typeface="+mn-cs"/>
                        </a:rPr>
                        <a:t>WID on charging enhancement for indirect network sharing</a:t>
                      </a:r>
                    </a:p>
                  </a:txBody>
                  <a:tcPr marL="9525" marR="9525" marT="9525" marB="9525" anchor="ctr"/>
                </a:tc>
                <a:tc>
                  <a:txBody>
                    <a:bodyPr/>
                    <a:lstStyle/>
                    <a:p>
                      <a:pPr marL="0" marR="0" lvl="0" indent="0" algn="ctr" defTabSz="914296" rtl="0" eaLnBrk="1" fontAlgn="t" latinLnBrk="0" hangingPunct="1">
                        <a:lnSpc>
                          <a:spcPct val="100000"/>
                        </a:lnSpc>
                        <a:spcBef>
                          <a:spcPts val="0"/>
                        </a:spcBef>
                        <a:spcAft>
                          <a:spcPts val="0"/>
                        </a:spcAft>
                        <a:buClrTx/>
                        <a:buSzTx/>
                        <a:buFontTx/>
                        <a:buNone/>
                        <a:tabLst/>
                        <a:defRPr/>
                      </a:pPr>
                      <a:r>
                        <a:rPr lang="en-GB" sz="900" b="1" i="0" u="none" strike="noStrike" kern="1200" dirty="0" err="1">
                          <a:solidFill>
                            <a:srgbClr val="000000"/>
                          </a:solidFill>
                          <a:effectLst/>
                          <a:latin typeface="Arial" panose="020B0604020202020204" pitchFamily="34" charset="0"/>
                          <a:ea typeface="+mn-ea"/>
                          <a:cs typeface="+mn-cs"/>
                        </a:rPr>
                        <a:t>NetShare_CH</a:t>
                      </a:r>
                      <a:endParaRPr lang="en-GB" sz="900" b="1" i="0" u="none" strike="noStrike" kern="1200" dirty="0">
                        <a:solidFill>
                          <a:srgbClr val="000000"/>
                        </a:solidFill>
                        <a:effectLst/>
                        <a:latin typeface="Arial" panose="020B0604020202020204" pitchFamily="34" charset="0"/>
                        <a:ea typeface="+mn-ea"/>
                        <a:cs typeface="+mn-cs"/>
                      </a:endParaRPr>
                    </a:p>
                  </a:txBody>
                  <a:tcPr marL="48003" marR="48003" marT="0" marB="0" anchor="ct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lang="en-GB" sz="900" kern="1200" dirty="0">
                          <a:solidFill>
                            <a:schemeClr val="dk1"/>
                          </a:solidFill>
                          <a:latin typeface="Arial" panose="020B0604020202020204" pitchFamily="34" charset="0"/>
                          <a:ea typeface="+mn-ea"/>
                          <a:cs typeface="Arial" panose="020B0604020202020204" pitchFamily="34" charset="0"/>
                        </a:rPr>
                        <a:t>12/12/2024</a:t>
                      </a:r>
                    </a:p>
                  </a:txBody>
                  <a:tcPr marL="48003" marR="48003" marT="0" marB="0" anchor="ctr"/>
                </a:tc>
                <a:tc>
                  <a:txBody>
                    <a:bodyPr/>
                    <a:lstStyle/>
                    <a:p>
                      <a:pPr marL="0" algn="ctr" defTabSz="1219170" rtl="0" eaLnBrk="1" fontAlgn="t" latinLnBrk="0" hangingPunct="1"/>
                      <a:r>
                        <a:rPr lang="en-GB" sz="900" kern="1200" dirty="0">
                          <a:solidFill>
                            <a:schemeClr val="dk1"/>
                          </a:solidFill>
                          <a:latin typeface="Arial" panose="020B0604020202020204" pitchFamily="34" charset="0"/>
                          <a:ea typeface="+mn-ea"/>
                          <a:cs typeface="Arial" panose="020B0604020202020204" pitchFamily="34" charset="0"/>
                        </a:rPr>
                        <a:t>0 %</a:t>
                      </a:r>
                    </a:p>
                  </a:txBody>
                  <a:tcPr marL="48003" marR="48003" marT="0" marB="0" anchor="ctr"/>
                </a:tc>
                <a:tc>
                  <a:txBody>
                    <a:bodyPr/>
                    <a:lstStyle/>
                    <a:p>
                      <a:pPr algn="ctr" fontAlgn="t"/>
                      <a:r>
                        <a:rPr lang="en-GB" sz="900" b="0" i="0" u="none" strike="noStrike" kern="1200" dirty="0">
                          <a:solidFill>
                            <a:srgbClr val="000000"/>
                          </a:solidFill>
                          <a:effectLst/>
                          <a:latin typeface="Arial" panose="020B0604020202020204" pitchFamily="34" charset="0"/>
                          <a:ea typeface="+mn-ea"/>
                          <a:cs typeface="Arial" panose="020B0604020202020204" pitchFamily="34" charset="0"/>
                        </a:rPr>
                        <a:t>SP-241004</a:t>
                      </a:r>
                    </a:p>
                  </a:txBody>
                  <a:tcPr marL="48003" marR="48003" marT="0" marB="0" anchor="ctr"/>
                </a:tc>
                <a:tc>
                  <a:txBody>
                    <a:bodyPr/>
                    <a:lstStyle/>
                    <a:p>
                      <a:pPr marL="0" algn="ctr" defTabSz="1219170" rtl="0" eaLnBrk="1" fontAlgn="t" latinLnBrk="0" hangingPunct="1"/>
                      <a:r>
                        <a:rPr lang="en-GB" sz="900" b="0" i="0" u="none" strike="noStrike" kern="1200" dirty="0">
                          <a:solidFill>
                            <a:srgbClr val="000000"/>
                          </a:solidFill>
                          <a:effectLst/>
                          <a:latin typeface="Arial" panose="020B0604020202020204" pitchFamily="34" charset="0"/>
                          <a:ea typeface="+mn-ea"/>
                          <a:cs typeface="Arial" panose="020B0604020202020204" pitchFamily="34" charset="0"/>
                        </a:rPr>
                        <a:t>0 %</a:t>
                      </a:r>
                    </a:p>
                  </a:txBody>
                  <a:tcPr marL="48003" marR="48003" marT="0" marB="0" anchor="ctr"/>
                </a:tc>
                <a:tc>
                  <a:txBody>
                    <a:bodyPr/>
                    <a:lstStyle/>
                    <a:p>
                      <a:pPr marL="0" marR="0" lvl="0" indent="0" algn="ctr" defTabSz="1219170" rtl="0" eaLnBrk="1" fontAlgn="auto" latinLnBrk="0" hangingPunct="1">
                        <a:lnSpc>
                          <a:spcPct val="107000"/>
                        </a:lnSpc>
                        <a:spcBef>
                          <a:spcPts val="0"/>
                        </a:spcBef>
                        <a:spcAft>
                          <a:spcPts val="800"/>
                        </a:spcAft>
                        <a:buClrTx/>
                        <a:buSzTx/>
                        <a:buFontTx/>
                        <a:buNone/>
                        <a:tabLst/>
                        <a:defRPr/>
                      </a:pPr>
                      <a:endParaRPr lang="en-US" sz="1200" kern="1200" dirty="0">
                        <a:solidFill>
                          <a:schemeClr val="dk1"/>
                        </a:solidFill>
                        <a:latin typeface="+mn-lt"/>
                        <a:ea typeface="+mn-ea"/>
                        <a:cs typeface="+mn-cs"/>
                      </a:endParaRPr>
                    </a:p>
                  </a:txBody>
                  <a:tcPr marL="48003" marR="48003" marT="0" marB="0" anchor="ctr"/>
                </a:tc>
                <a:extLst>
                  <a:ext uri="{0D108BD9-81ED-4DB2-BD59-A6C34878D82A}">
                    <a16:rowId xmlns:a16="http://schemas.microsoft.com/office/drawing/2014/main" val="10001"/>
                  </a:ext>
                </a:extLst>
              </a:tr>
            </a:tbl>
          </a:graphicData>
        </a:graphic>
      </p:graphicFrame>
      <p:sp>
        <p:nvSpPr>
          <p:cNvPr id="4" name="Content Placeholder 7">
            <a:extLst>
              <a:ext uri="{FF2B5EF4-FFF2-40B4-BE49-F238E27FC236}">
                <a16:creationId xmlns:a16="http://schemas.microsoft.com/office/drawing/2014/main" id="{71DEF8C1-49A7-C080-2F55-70E1D3D32BC8}"/>
              </a:ext>
            </a:extLst>
          </p:cNvPr>
          <p:cNvSpPr txBox="1">
            <a:spLocks/>
          </p:cNvSpPr>
          <p:nvPr/>
        </p:nvSpPr>
        <p:spPr>
          <a:xfrm>
            <a:off x="595842" y="2763520"/>
            <a:ext cx="10925672" cy="3583491"/>
          </a:xfrm>
          <a:prstGeom prst="rect">
            <a:avLst/>
          </a:prstGeom>
        </p:spPr>
        <p:txBody>
          <a:bodyPr/>
          <a:lstStyle>
            <a:lvl1pPr marL="341313" indent="-341313" algn="l" rtl="0" eaLnBrk="0" fontAlgn="base" hangingPunct="0">
              <a:spcBef>
                <a:spcPct val="20000"/>
              </a:spcBef>
              <a:spcAft>
                <a:spcPct val="0"/>
              </a:spcAft>
              <a:buBlip>
                <a:blip r:embed="rId2"/>
              </a:buBlip>
              <a:defRPr sz="2800">
                <a:solidFill>
                  <a:schemeClr val="tx1"/>
                </a:solidFill>
                <a:latin typeface="+mn-lt"/>
                <a:ea typeface="MS PGothic" panose="020B0600070205080204" pitchFamily="34" charset="-128"/>
                <a:cs typeface="ＭＳ Ｐゴシック" charset="0"/>
              </a:defRPr>
            </a:lvl1pPr>
            <a:lvl2pPr marL="741363" indent="-284163"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ea typeface="MS PGothic" panose="020B0600070205080204" pitchFamily="34" charset="-128"/>
              </a:defRPr>
            </a:lvl2pPr>
            <a:lvl3pPr marL="11414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5986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4pPr>
            <a:lvl5pPr marL="2055813" indent="-227013" algn="l" rtl="0" eaLnBrk="0" fontAlgn="base" hangingPunct="0">
              <a:spcBef>
                <a:spcPct val="20000"/>
              </a:spcBef>
              <a:spcAft>
                <a:spcPct val="0"/>
              </a:spcAft>
              <a:buFont typeface="Arial" panose="020B0604020202020204" pitchFamily="34" charset="0"/>
              <a:buChar char="»"/>
              <a:defRPr sz="1600">
                <a:solidFill>
                  <a:schemeClr val="tx1"/>
                </a:solidFill>
                <a:latin typeface="+mn-lt"/>
                <a:ea typeface="MS PGothic" panose="020B0600070205080204" pitchFamily="34" charset="-128"/>
              </a:defRPr>
            </a:lvl5pPr>
            <a:lvl6pPr marL="2514314" indent="-228574" algn="l" rtl="0" eaLnBrk="0" fontAlgn="base" hangingPunct="0">
              <a:spcBef>
                <a:spcPct val="20000"/>
              </a:spcBef>
              <a:spcAft>
                <a:spcPct val="0"/>
              </a:spcAft>
              <a:buFont typeface="Arial" charset="0"/>
              <a:buChar char="»"/>
              <a:defRPr sz="1600">
                <a:solidFill>
                  <a:schemeClr val="tx1"/>
                </a:solidFill>
                <a:latin typeface="+mn-lt"/>
              </a:defRPr>
            </a:lvl6pPr>
            <a:lvl7pPr marL="2971462" indent="-228574" algn="l" rtl="0" eaLnBrk="0" fontAlgn="base" hangingPunct="0">
              <a:spcBef>
                <a:spcPct val="20000"/>
              </a:spcBef>
              <a:spcAft>
                <a:spcPct val="0"/>
              </a:spcAft>
              <a:buFont typeface="Arial" charset="0"/>
              <a:buChar char="»"/>
              <a:defRPr sz="1600">
                <a:solidFill>
                  <a:schemeClr val="tx1"/>
                </a:solidFill>
                <a:latin typeface="+mn-lt"/>
              </a:defRPr>
            </a:lvl7pPr>
            <a:lvl8pPr marL="3428610" indent="-228574" algn="l" rtl="0" eaLnBrk="0" fontAlgn="base" hangingPunct="0">
              <a:spcBef>
                <a:spcPct val="20000"/>
              </a:spcBef>
              <a:spcAft>
                <a:spcPct val="0"/>
              </a:spcAft>
              <a:buFont typeface="Arial" charset="0"/>
              <a:buChar char="»"/>
              <a:defRPr sz="1600">
                <a:solidFill>
                  <a:schemeClr val="tx1"/>
                </a:solidFill>
                <a:latin typeface="+mn-lt"/>
              </a:defRPr>
            </a:lvl8pPr>
            <a:lvl9pPr marL="3885758" indent="-228574" algn="l" rtl="0" eaLnBrk="0" fontAlgn="base" hangingPunct="0">
              <a:spcBef>
                <a:spcPct val="20000"/>
              </a:spcBef>
              <a:spcAft>
                <a:spcPct val="0"/>
              </a:spcAft>
              <a:buFont typeface="Arial" charset="0"/>
              <a:buChar char="»"/>
              <a:defRPr sz="1600">
                <a:solidFill>
                  <a:schemeClr val="tx1"/>
                </a:solidFill>
                <a:latin typeface="+mn-lt"/>
              </a:defRPr>
            </a:lvl9pPr>
          </a:lstStyle>
          <a:p>
            <a:pPr>
              <a:spcBef>
                <a:spcPts val="0"/>
              </a:spcBef>
              <a:spcAft>
                <a:spcPts val="0"/>
              </a:spcAft>
              <a:defRPr/>
            </a:pPr>
            <a:r>
              <a:rPr lang="de-DE" altLang="de-DE" sz="2000" kern="0" dirty="0"/>
              <a:t>Progress since SA#104</a:t>
            </a:r>
          </a:p>
          <a:p>
            <a:pPr>
              <a:spcBef>
                <a:spcPts val="0"/>
              </a:spcBef>
              <a:spcAft>
                <a:spcPts val="0"/>
              </a:spcAft>
              <a:defRPr/>
            </a:pPr>
            <a:endParaRPr lang="de-DE" altLang="de-DE" sz="2000" kern="0" dirty="0"/>
          </a:p>
          <a:p>
            <a:pPr lvl="1">
              <a:spcBef>
                <a:spcPts val="0"/>
              </a:spcBef>
              <a:spcAft>
                <a:spcPts val="600"/>
              </a:spcAft>
              <a:defRPr/>
            </a:pPr>
            <a:r>
              <a:rPr lang="en-US" sz="1400" kern="0" dirty="0"/>
              <a:t>N</a:t>
            </a:r>
            <a:r>
              <a:rPr lang="en-GB" sz="1400" kern="0" dirty="0"/>
              <a:t>o contribution at this meeting</a:t>
            </a:r>
            <a:endParaRPr lang="de-DE" altLang="de-DE" sz="2000" kern="0" dirty="0"/>
          </a:p>
          <a:p>
            <a:pPr marL="0" indent="0">
              <a:spcBef>
                <a:spcPts val="0"/>
              </a:spcBef>
              <a:spcAft>
                <a:spcPts val="0"/>
              </a:spcAft>
              <a:buNone/>
              <a:defRPr/>
            </a:pPr>
            <a:endParaRPr lang="de-DE" altLang="de-DE" sz="2000" kern="0" dirty="0"/>
          </a:p>
          <a:p>
            <a:pPr>
              <a:spcBef>
                <a:spcPts val="0"/>
              </a:spcBef>
              <a:spcAft>
                <a:spcPts val="0"/>
              </a:spcAft>
              <a:defRPr/>
            </a:pPr>
            <a:r>
              <a:rPr lang="en-US" sz="2000" kern="0" dirty="0"/>
              <a:t>RAN impacts and dependencies:</a:t>
            </a:r>
          </a:p>
          <a:p>
            <a:pPr marL="0" indent="0">
              <a:spcBef>
                <a:spcPts val="0"/>
              </a:spcBef>
              <a:spcAft>
                <a:spcPts val="0"/>
              </a:spcAft>
              <a:buNone/>
              <a:defRPr/>
            </a:pPr>
            <a:endParaRPr lang="de-DE" sz="2000" kern="0" dirty="0"/>
          </a:p>
          <a:p>
            <a:pPr lvl="1">
              <a:spcBef>
                <a:spcPts val="0"/>
              </a:spcBef>
              <a:spcAft>
                <a:spcPts val="600"/>
              </a:spcAft>
              <a:defRPr/>
            </a:pPr>
            <a:r>
              <a:rPr lang="en-US" sz="1400" kern="0" dirty="0"/>
              <a:t>None identified</a:t>
            </a:r>
          </a:p>
          <a:p>
            <a:pPr lvl="1">
              <a:spcBef>
                <a:spcPts val="0"/>
              </a:spcBef>
              <a:spcAft>
                <a:spcPts val="600"/>
              </a:spcAft>
              <a:defRPr/>
            </a:pPr>
            <a:endParaRPr lang="en-US" sz="1400" kern="0" dirty="0"/>
          </a:p>
          <a:p>
            <a:pPr>
              <a:spcBef>
                <a:spcPts val="0"/>
              </a:spcBef>
              <a:spcAft>
                <a:spcPts val="0"/>
              </a:spcAft>
              <a:defRPr/>
            </a:pPr>
            <a:r>
              <a:rPr lang="de-DE" sz="2000" kern="0" dirty="0"/>
              <a:t>Next steps:</a:t>
            </a:r>
          </a:p>
          <a:p>
            <a:pPr lvl="1">
              <a:defRPr/>
            </a:pPr>
            <a:r>
              <a:rPr lang="en-GB" altLang="zh-CN" sz="1400" dirty="0"/>
              <a:t>Start the WID</a:t>
            </a:r>
            <a:endParaRPr lang="en-US" sz="1400" kern="0" dirty="0"/>
          </a:p>
        </p:txBody>
      </p:sp>
      <p:sp>
        <p:nvSpPr>
          <p:cNvPr id="7" name="Title 1">
            <a:extLst>
              <a:ext uri="{FF2B5EF4-FFF2-40B4-BE49-F238E27FC236}">
                <a16:creationId xmlns:a16="http://schemas.microsoft.com/office/drawing/2014/main" id="{CE9E38CC-8546-46CC-9DE5-2F92B01EB102}"/>
              </a:ext>
            </a:extLst>
          </p:cNvPr>
          <p:cNvSpPr>
            <a:spLocks noGrp="1"/>
          </p:cNvSpPr>
          <p:nvPr>
            <p:ph type="title"/>
          </p:nvPr>
        </p:nvSpPr>
        <p:spPr>
          <a:xfrm>
            <a:off x="476811" y="165101"/>
            <a:ext cx="9339381" cy="1143000"/>
          </a:xfrm>
        </p:spPr>
        <p:txBody>
          <a:bodyPr/>
          <a:lstStyle/>
          <a:p>
            <a:r>
              <a:rPr lang="en-GB" altLang="en-US" sz="3200" b="1" dirty="0"/>
              <a:t>4. NSCH: New WID on charging enhancement for indirect network sharing</a:t>
            </a:r>
            <a:endParaRPr lang="en-GB" altLang="en-US" sz="3200" b="1" dirty="0">
              <a:solidFill>
                <a:srgbClr val="72AF2F"/>
              </a:solidFill>
              <a:highlight>
                <a:srgbClr val="FFFF00"/>
              </a:highlight>
            </a:endParaRPr>
          </a:p>
        </p:txBody>
      </p:sp>
      <p:sp>
        <p:nvSpPr>
          <p:cNvPr id="2" name="矩形 5">
            <a:extLst>
              <a:ext uri="{FF2B5EF4-FFF2-40B4-BE49-F238E27FC236}">
                <a16:creationId xmlns:a16="http://schemas.microsoft.com/office/drawing/2014/main" id="{6E04170F-879B-A517-24EA-12D8B1BB8150}"/>
              </a:ext>
            </a:extLst>
          </p:cNvPr>
          <p:cNvSpPr/>
          <p:nvPr/>
        </p:nvSpPr>
        <p:spPr>
          <a:xfrm>
            <a:off x="8684704" y="0"/>
            <a:ext cx="2552302" cy="292388"/>
          </a:xfrm>
          <a:prstGeom prst="rect">
            <a:avLst/>
          </a:prstGeom>
        </p:spPr>
        <p:txBody>
          <a:bodyPr wrap="none">
            <a:spAutoFit/>
          </a:bodyPr>
          <a:lstStyle/>
          <a:p>
            <a:r>
              <a:rPr lang="en-US" altLang="zh-CN" dirty="0">
                <a:solidFill>
                  <a:schemeClr val="bg1"/>
                </a:solidFill>
                <a:highlight>
                  <a:srgbClr val="008080"/>
                </a:highlight>
              </a:rPr>
              <a:t>CH Support to Network features</a:t>
            </a:r>
            <a:endParaRPr lang="zh-CN" altLang="en-US" dirty="0">
              <a:solidFill>
                <a:schemeClr val="bg1"/>
              </a:solidFill>
              <a:highlight>
                <a:srgbClr val="008080"/>
              </a:highlight>
            </a:endParaRPr>
          </a:p>
        </p:txBody>
      </p:sp>
    </p:spTree>
    <p:extLst>
      <p:ext uri="{BB962C8B-B14F-4D97-AF65-F5344CB8AC3E}">
        <p14:creationId xmlns:p14="http://schemas.microsoft.com/office/powerpoint/2010/main" val="1959636967"/>
      </p:ext>
    </p:extLst>
  </p:cSld>
  <p:clrMapOvr>
    <a:masterClrMapping/>
  </p:clrMapOvr>
  <p:transition spd="slow"/>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C499C1-5231-8092-BED3-EDACAEA08B26}"/>
            </a:ext>
          </a:extLst>
        </p:cNvPr>
        <p:cNvGrpSpPr/>
        <p:nvPr/>
      </p:nvGrpSpPr>
      <p:grpSpPr>
        <a:xfrm>
          <a:off x="0" y="0"/>
          <a:ext cx="0" cy="0"/>
          <a:chOff x="0" y="0"/>
          <a:chExt cx="0" cy="0"/>
        </a:xfrm>
      </p:grpSpPr>
      <p:sp>
        <p:nvSpPr>
          <p:cNvPr id="7170" name="Title 1">
            <a:extLst>
              <a:ext uri="{FF2B5EF4-FFF2-40B4-BE49-F238E27FC236}">
                <a16:creationId xmlns:a16="http://schemas.microsoft.com/office/drawing/2014/main" id="{0BBDA460-B6CA-63BA-5979-4388AAC0C921}"/>
              </a:ext>
            </a:extLst>
          </p:cNvPr>
          <p:cNvSpPr>
            <a:spLocks noGrp="1"/>
          </p:cNvSpPr>
          <p:nvPr>
            <p:ph type="title"/>
          </p:nvPr>
        </p:nvSpPr>
        <p:spPr>
          <a:xfrm>
            <a:off x="595842" y="221071"/>
            <a:ext cx="9445000" cy="1143000"/>
          </a:xfrm>
        </p:spPr>
        <p:txBody>
          <a:bodyPr/>
          <a:lstStyle/>
          <a:p>
            <a:r>
              <a:rPr lang="en-GB" altLang="en-US" sz="3200" b="1" dirty="0"/>
              <a:t>5. P</a:t>
            </a:r>
            <a:r>
              <a:rPr lang="en-US" altLang="zh-CN" sz="3200" b="1" dirty="0"/>
              <a:t>RO</a:t>
            </a:r>
            <a:r>
              <a:rPr lang="en-GB" altLang="en-US" sz="3200" b="1" dirty="0"/>
              <a:t>CH: WID on Charging Aspects for 5G </a:t>
            </a:r>
            <a:r>
              <a:rPr lang="en-GB" altLang="en-US" sz="3200" b="1" dirty="0" err="1"/>
              <a:t>ProSe</a:t>
            </a:r>
            <a:r>
              <a:rPr lang="en-GB" altLang="en-US" sz="3200" b="1" dirty="0"/>
              <a:t> Ph3</a:t>
            </a:r>
            <a:endParaRPr lang="en-GB" altLang="en-US" sz="3200" b="1" dirty="0">
              <a:solidFill>
                <a:srgbClr val="72AF2F"/>
              </a:solidFill>
              <a:highlight>
                <a:srgbClr val="FFFF00"/>
              </a:highlight>
            </a:endParaRPr>
          </a:p>
        </p:txBody>
      </p:sp>
      <p:graphicFrame>
        <p:nvGraphicFramePr>
          <p:cNvPr id="3" name="Table 2">
            <a:extLst>
              <a:ext uri="{FF2B5EF4-FFF2-40B4-BE49-F238E27FC236}">
                <a16:creationId xmlns:a16="http://schemas.microsoft.com/office/drawing/2014/main" id="{454C01C6-244A-1C4C-B406-732A535A26F9}"/>
              </a:ext>
            </a:extLst>
          </p:cNvPr>
          <p:cNvGraphicFramePr>
            <a:graphicFrameLocks noGrp="1"/>
          </p:cNvGraphicFramePr>
          <p:nvPr/>
        </p:nvGraphicFramePr>
        <p:xfrm>
          <a:off x="595842" y="1592076"/>
          <a:ext cx="11000316" cy="715434"/>
        </p:xfrm>
        <a:graphic>
          <a:graphicData uri="http://schemas.openxmlformats.org/drawingml/2006/table">
            <a:tbl>
              <a:tblPr firstRow="1" firstCol="1" bandRow="1">
                <a:tableStyleId>{F5AB1C69-6EDB-4FF4-983F-18BD219EF322}</a:tableStyleId>
              </a:tblPr>
              <a:tblGrid>
                <a:gridCol w="662538">
                  <a:extLst>
                    <a:ext uri="{9D8B030D-6E8A-4147-A177-3AD203B41FA5}">
                      <a16:colId xmlns:a16="http://schemas.microsoft.com/office/drawing/2014/main" val="20000"/>
                    </a:ext>
                  </a:extLst>
                </a:gridCol>
                <a:gridCol w="4226116">
                  <a:extLst>
                    <a:ext uri="{9D8B030D-6E8A-4147-A177-3AD203B41FA5}">
                      <a16:colId xmlns:a16="http://schemas.microsoft.com/office/drawing/2014/main" val="20001"/>
                    </a:ext>
                  </a:extLst>
                </a:gridCol>
                <a:gridCol w="1288387">
                  <a:extLst>
                    <a:ext uri="{9D8B030D-6E8A-4147-A177-3AD203B41FA5}">
                      <a16:colId xmlns:a16="http://schemas.microsoft.com/office/drawing/2014/main" val="20002"/>
                    </a:ext>
                  </a:extLst>
                </a:gridCol>
                <a:gridCol w="811417">
                  <a:extLst>
                    <a:ext uri="{9D8B030D-6E8A-4147-A177-3AD203B41FA5}">
                      <a16:colId xmlns:a16="http://schemas.microsoft.com/office/drawing/2014/main" val="20005"/>
                    </a:ext>
                  </a:extLst>
                </a:gridCol>
                <a:gridCol w="607312">
                  <a:extLst>
                    <a:ext uri="{9D8B030D-6E8A-4147-A177-3AD203B41FA5}">
                      <a16:colId xmlns:a16="http://schemas.microsoft.com/office/drawing/2014/main" val="20006"/>
                    </a:ext>
                  </a:extLst>
                </a:gridCol>
                <a:gridCol w="813897">
                  <a:extLst>
                    <a:ext uri="{9D8B030D-6E8A-4147-A177-3AD203B41FA5}">
                      <a16:colId xmlns:a16="http://schemas.microsoft.com/office/drawing/2014/main" val="1044384781"/>
                    </a:ext>
                  </a:extLst>
                </a:gridCol>
                <a:gridCol w="798668">
                  <a:extLst>
                    <a:ext uri="{9D8B030D-6E8A-4147-A177-3AD203B41FA5}">
                      <a16:colId xmlns:a16="http://schemas.microsoft.com/office/drawing/2014/main" val="20007"/>
                    </a:ext>
                  </a:extLst>
                </a:gridCol>
                <a:gridCol w="1791981">
                  <a:extLst>
                    <a:ext uri="{9D8B030D-6E8A-4147-A177-3AD203B41FA5}">
                      <a16:colId xmlns:a16="http://schemas.microsoft.com/office/drawing/2014/main" val="20008"/>
                    </a:ext>
                  </a:extLst>
                </a:gridCol>
              </a:tblGrid>
              <a:tr h="308983">
                <a:tc>
                  <a:txBody>
                    <a:bodyPr/>
                    <a:lstStyle/>
                    <a:p>
                      <a:pPr algn="ctr">
                        <a:lnSpc>
                          <a:spcPct val="107000"/>
                        </a:lnSpc>
                        <a:spcAft>
                          <a:spcPts val="800"/>
                        </a:spcAft>
                      </a:pPr>
                      <a:r>
                        <a:rPr lang="en-GB" sz="1200" dirty="0"/>
                        <a:t>UID</a:t>
                      </a:r>
                    </a:p>
                  </a:txBody>
                  <a:tcPr marL="48003" marR="48003" marT="0" marB="0" anchor="ctr"/>
                </a:tc>
                <a:tc>
                  <a:txBody>
                    <a:bodyPr/>
                    <a:lstStyle/>
                    <a:p>
                      <a:pPr algn="ctr">
                        <a:lnSpc>
                          <a:spcPct val="107000"/>
                        </a:lnSpc>
                        <a:spcAft>
                          <a:spcPts val="800"/>
                        </a:spcAft>
                      </a:pPr>
                      <a:r>
                        <a:rPr lang="en-GB" sz="1200" dirty="0"/>
                        <a:t>Name</a:t>
                      </a:r>
                    </a:p>
                  </a:txBody>
                  <a:tcPr marL="48003" marR="48003" marT="0" marB="0" anchor="ctr"/>
                </a:tc>
                <a:tc>
                  <a:txBody>
                    <a:bodyPr/>
                    <a:lstStyle/>
                    <a:p>
                      <a:pPr algn="ctr">
                        <a:lnSpc>
                          <a:spcPct val="107000"/>
                        </a:lnSpc>
                        <a:spcAft>
                          <a:spcPts val="800"/>
                        </a:spcAft>
                      </a:pPr>
                      <a:r>
                        <a:rPr lang="en-GB" sz="1200" dirty="0"/>
                        <a:t>Acronym</a:t>
                      </a:r>
                    </a:p>
                  </a:txBody>
                  <a:tcPr marL="48003" marR="48003" marT="0" marB="0" anchor="ctr"/>
                </a:tc>
                <a:tc>
                  <a:txBody>
                    <a:bodyPr/>
                    <a:lstStyle/>
                    <a:p>
                      <a:pPr algn="ctr">
                        <a:lnSpc>
                          <a:spcPct val="107000"/>
                        </a:lnSpc>
                        <a:spcAft>
                          <a:spcPts val="800"/>
                        </a:spcAft>
                      </a:pPr>
                      <a:r>
                        <a:rPr lang="en-GB" sz="1200" dirty="0"/>
                        <a:t>Target</a:t>
                      </a:r>
                    </a:p>
                  </a:txBody>
                  <a:tcPr marL="48003" marR="48003" marT="0" marB="0" anchor="ctr"/>
                </a:tc>
                <a:tc>
                  <a:txBody>
                    <a:bodyPr/>
                    <a:lstStyle/>
                    <a:p>
                      <a:pPr algn="ctr">
                        <a:lnSpc>
                          <a:spcPct val="107000"/>
                        </a:lnSpc>
                        <a:spcAft>
                          <a:spcPts val="800"/>
                        </a:spcAft>
                      </a:pPr>
                      <a:r>
                        <a:rPr lang="en-GB" sz="1200" dirty="0"/>
                        <a:t>Old %</a:t>
                      </a:r>
                    </a:p>
                  </a:txBody>
                  <a:tcPr marL="48003" marR="48003" marT="0" marB="0" anchor="ctr"/>
                </a:tc>
                <a:tc>
                  <a:txBody>
                    <a:bodyPr/>
                    <a:lstStyle/>
                    <a:p>
                      <a:pPr algn="ctr">
                        <a:lnSpc>
                          <a:spcPct val="107000"/>
                        </a:lnSpc>
                        <a:spcAft>
                          <a:spcPts val="800"/>
                        </a:spcAft>
                      </a:pPr>
                      <a:r>
                        <a:rPr lang="en-GB" sz="1200" dirty="0"/>
                        <a:t>WID</a:t>
                      </a:r>
                    </a:p>
                  </a:txBody>
                  <a:tcPr marL="48003" marR="48003" marT="0" marB="0" anchor="ctr"/>
                </a:tc>
                <a:tc>
                  <a:txBody>
                    <a:bodyPr/>
                    <a:lstStyle/>
                    <a:p>
                      <a:pPr algn="ctr">
                        <a:lnSpc>
                          <a:spcPct val="107000"/>
                        </a:lnSpc>
                        <a:spcAft>
                          <a:spcPts val="800"/>
                        </a:spcAft>
                      </a:pPr>
                      <a:r>
                        <a:rPr lang="en-GB" sz="1200" b="1" kern="1200" dirty="0">
                          <a:solidFill>
                            <a:schemeClr val="lt1"/>
                          </a:solidFill>
                          <a:latin typeface="+mn-lt"/>
                          <a:ea typeface="+mn-ea"/>
                          <a:cs typeface="+mn-cs"/>
                        </a:rPr>
                        <a:t>New %</a:t>
                      </a:r>
                    </a:p>
                  </a:txBody>
                  <a:tcPr marL="48003" marR="48003" marT="0" marB="0" anchor="ctr"/>
                </a:tc>
                <a:tc>
                  <a:txBody>
                    <a:bodyPr/>
                    <a:lstStyle/>
                    <a:p>
                      <a:pPr algn="ctr">
                        <a:lnSpc>
                          <a:spcPct val="107000"/>
                        </a:lnSpc>
                        <a:spcAft>
                          <a:spcPts val="800"/>
                        </a:spcAft>
                      </a:pPr>
                      <a:r>
                        <a:rPr lang="en-GB" sz="1200" b="1" kern="1200" dirty="0">
                          <a:solidFill>
                            <a:schemeClr val="lt1"/>
                          </a:solidFill>
                          <a:latin typeface="+mn-lt"/>
                          <a:ea typeface="+mn-ea"/>
                          <a:cs typeface="+mn-cs"/>
                        </a:rPr>
                        <a:t>Change or comment</a:t>
                      </a:r>
                    </a:p>
                  </a:txBody>
                  <a:tcPr marL="48003" marR="48003" marT="0" marB="0" anchor="ctr"/>
                </a:tc>
                <a:extLst>
                  <a:ext uri="{0D108BD9-81ED-4DB2-BD59-A6C34878D82A}">
                    <a16:rowId xmlns:a16="http://schemas.microsoft.com/office/drawing/2014/main" val="10000"/>
                  </a:ext>
                </a:extLst>
              </a:tr>
              <a:tr h="406451">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lang="en-US" sz="900" b="1" i="0" u="none" strike="noStrike" kern="1200" dirty="0">
                          <a:solidFill>
                            <a:srgbClr val="000000"/>
                          </a:solidFill>
                          <a:effectLst/>
                          <a:latin typeface="Arial" panose="020B0604020202020204" pitchFamily="34" charset="0"/>
                          <a:ea typeface="+mn-ea"/>
                          <a:cs typeface="+mn-cs"/>
                        </a:rPr>
                        <a:t>xxx</a:t>
                      </a:r>
                      <a:endParaRPr lang="en-GB" sz="900" b="1" i="0" u="none" strike="noStrike" kern="1200" dirty="0">
                        <a:solidFill>
                          <a:srgbClr val="000000"/>
                        </a:solidFill>
                        <a:effectLst/>
                        <a:latin typeface="Arial" panose="020B0604020202020204" pitchFamily="34" charset="0"/>
                        <a:ea typeface="+mn-ea"/>
                        <a:cs typeface="+mn-cs"/>
                      </a:endParaRPr>
                    </a:p>
                  </a:txBody>
                  <a:tcPr marL="12700" marR="12700" marT="12703" marB="0" anchor="ctr"/>
                </a:tc>
                <a:tc>
                  <a:txBody>
                    <a:bodyPr/>
                    <a:lstStyle/>
                    <a:p>
                      <a:pPr marL="0" indent="0" algn="l" defTabSz="1219170" rtl="0" eaLnBrk="1" fontAlgn="t" latinLnBrk="0" hangingPunct="1">
                        <a:spcAft>
                          <a:spcPts val="0"/>
                        </a:spcAft>
                      </a:pPr>
                      <a:r>
                        <a:rPr lang="en-GB" sz="1000" b="1" i="0" u="none" strike="noStrike" kern="1200" dirty="0">
                          <a:solidFill>
                            <a:srgbClr val="0000FF"/>
                          </a:solidFill>
                          <a:effectLst/>
                          <a:latin typeface="Arial" panose="020B0604020202020204" pitchFamily="34" charset="0"/>
                          <a:ea typeface="+mn-ea"/>
                          <a:cs typeface="+mn-cs"/>
                        </a:rPr>
                        <a:t>New WID on Charging Aspects for 5G </a:t>
                      </a:r>
                      <a:r>
                        <a:rPr lang="en-GB" sz="1000" b="1" i="0" u="none" strike="noStrike" kern="1200" dirty="0" err="1">
                          <a:solidFill>
                            <a:srgbClr val="0000FF"/>
                          </a:solidFill>
                          <a:effectLst/>
                          <a:latin typeface="Arial" panose="020B0604020202020204" pitchFamily="34" charset="0"/>
                          <a:ea typeface="+mn-ea"/>
                          <a:cs typeface="+mn-cs"/>
                        </a:rPr>
                        <a:t>ProSe</a:t>
                      </a:r>
                      <a:r>
                        <a:rPr lang="en-GB" sz="1000" b="1" i="0" u="none" strike="noStrike" kern="1200" dirty="0">
                          <a:solidFill>
                            <a:srgbClr val="0000FF"/>
                          </a:solidFill>
                          <a:effectLst/>
                          <a:latin typeface="Arial" panose="020B0604020202020204" pitchFamily="34" charset="0"/>
                          <a:ea typeface="+mn-ea"/>
                          <a:cs typeface="+mn-cs"/>
                        </a:rPr>
                        <a:t> Ph3</a:t>
                      </a:r>
                    </a:p>
                  </a:txBody>
                  <a:tcPr marL="9525" marR="9525" marT="9525" marB="9525" anchor="ctr"/>
                </a:tc>
                <a:tc>
                  <a:txBody>
                    <a:bodyPr/>
                    <a:lstStyle/>
                    <a:p>
                      <a:pPr marL="0" marR="0" lvl="0" indent="0" algn="ctr" defTabSz="914296" rtl="0" eaLnBrk="1" fontAlgn="t" latinLnBrk="0" hangingPunct="1">
                        <a:lnSpc>
                          <a:spcPct val="100000"/>
                        </a:lnSpc>
                        <a:spcBef>
                          <a:spcPts val="0"/>
                        </a:spcBef>
                        <a:spcAft>
                          <a:spcPts val="0"/>
                        </a:spcAft>
                        <a:buClrTx/>
                        <a:buSzTx/>
                        <a:buFontTx/>
                        <a:buNone/>
                        <a:tabLst/>
                        <a:defRPr/>
                      </a:pPr>
                      <a:r>
                        <a:rPr lang="en-GB" sz="900" b="1" i="0" u="none" strike="noStrike" kern="1200" dirty="0">
                          <a:solidFill>
                            <a:srgbClr val="000000"/>
                          </a:solidFill>
                          <a:effectLst/>
                          <a:latin typeface="Arial" panose="020B0604020202020204" pitchFamily="34" charset="0"/>
                          <a:ea typeface="+mn-ea"/>
                          <a:cs typeface="+mn-cs"/>
                        </a:rPr>
                        <a:t>5G_ProSe_Ph3_CH</a:t>
                      </a:r>
                    </a:p>
                  </a:txBody>
                  <a:tcPr marL="48003" marR="48003" marT="0" marB="0" anchor="ct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lang="en-GB" sz="900" kern="1200" dirty="0">
                          <a:solidFill>
                            <a:schemeClr val="dk1"/>
                          </a:solidFill>
                          <a:latin typeface="Arial" panose="020B0604020202020204" pitchFamily="34" charset="0"/>
                          <a:ea typeface="+mn-ea"/>
                          <a:cs typeface="Arial" panose="020B0604020202020204" pitchFamily="34" charset="0"/>
                        </a:rPr>
                        <a:t>12/09/2025</a:t>
                      </a:r>
                    </a:p>
                  </a:txBody>
                  <a:tcPr marL="48003" marR="48003" marT="0" marB="0" anchor="ctr"/>
                </a:tc>
                <a:tc>
                  <a:txBody>
                    <a:bodyPr/>
                    <a:lstStyle/>
                    <a:p>
                      <a:pPr marL="0" algn="ctr" defTabSz="1219170" rtl="0" eaLnBrk="1" fontAlgn="t" latinLnBrk="0" hangingPunct="1"/>
                      <a:r>
                        <a:rPr lang="en-GB" sz="900" kern="1200" dirty="0">
                          <a:solidFill>
                            <a:schemeClr val="dk1"/>
                          </a:solidFill>
                          <a:latin typeface="Arial" panose="020B0604020202020204" pitchFamily="34" charset="0"/>
                          <a:ea typeface="+mn-ea"/>
                          <a:cs typeface="Arial" panose="020B0604020202020204" pitchFamily="34" charset="0"/>
                        </a:rPr>
                        <a:t>0 %</a:t>
                      </a:r>
                    </a:p>
                  </a:txBody>
                  <a:tcPr marL="48003" marR="48003" marT="0" marB="0" anchor="ctr"/>
                </a:tc>
                <a:tc>
                  <a:txBody>
                    <a:bodyPr/>
                    <a:lstStyle/>
                    <a:p>
                      <a:pPr algn="ctr" fontAlgn="t"/>
                      <a:r>
                        <a:rPr lang="en-GB" sz="900" b="0" i="0" u="none" strike="noStrike" kern="1200" dirty="0" err="1">
                          <a:solidFill>
                            <a:srgbClr val="000000"/>
                          </a:solidFill>
                          <a:effectLst/>
                          <a:latin typeface="Arial" panose="020B0604020202020204" pitchFamily="34" charset="0"/>
                          <a:ea typeface="+mn-ea"/>
                          <a:cs typeface="Arial" panose="020B0604020202020204" pitchFamily="34" charset="0"/>
                        </a:rPr>
                        <a:t>tbd</a:t>
                      </a:r>
                      <a:endParaRPr lang="en-GB" sz="900" b="0" i="0" u="none" strike="noStrike" kern="1200" dirty="0">
                        <a:solidFill>
                          <a:srgbClr val="000000"/>
                        </a:solidFill>
                        <a:effectLst/>
                        <a:latin typeface="Arial" panose="020B0604020202020204" pitchFamily="34" charset="0"/>
                        <a:ea typeface="+mn-ea"/>
                        <a:cs typeface="Arial" panose="020B0604020202020204" pitchFamily="34" charset="0"/>
                      </a:endParaRPr>
                    </a:p>
                  </a:txBody>
                  <a:tcPr marL="48003" marR="48003" marT="0" marB="0" anchor="ctr"/>
                </a:tc>
                <a:tc>
                  <a:txBody>
                    <a:bodyPr/>
                    <a:lstStyle/>
                    <a:p>
                      <a:pPr marL="0" algn="ctr" defTabSz="1219170" rtl="0" eaLnBrk="1" fontAlgn="t" latinLnBrk="0" hangingPunct="1"/>
                      <a:r>
                        <a:rPr lang="en-GB" sz="900" b="0" i="0" u="none" strike="noStrike" kern="1200" dirty="0">
                          <a:solidFill>
                            <a:srgbClr val="000000"/>
                          </a:solidFill>
                          <a:effectLst/>
                          <a:latin typeface="Arial" panose="020B0604020202020204" pitchFamily="34" charset="0"/>
                          <a:ea typeface="+mn-ea"/>
                          <a:cs typeface="Arial" panose="020B0604020202020204" pitchFamily="34" charset="0"/>
                        </a:rPr>
                        <a:t>0 %</a:t>
                      </a:r>
                    </a:p>
                  </a:txBody>
                  <a:tcPr marL="48003" marR="48003" marT="0" marB="0" anchor="ctr"/>
                </a:tc>
                <a:tc>
                  <a:txBody>
                    <a:bodyPr/>
                    <a:lstStyle/>
                    <a:p>
                      <a:pPr marL="0" marR="0" lvl="0" indent="0" algn="ctr" defTabSz="1219170" rtl="0" eaLnBrk="1" fontAlgn="auto" latinLnBrk="0" hangingPunct="1">
                        <a:lnSpc>
                          <a:spcPct val="107000"/>
                        </a:lnSpc>
                        <a:spcBef>
                          <a:spcPts val="0"/>
                        </a:spcBef>
                        <a:spcAft>
                          <a:spcPts val="800"/>
                        </a:spcAft>
                        <a:buClrTx/>
                        <a:buSzTx/>
                        <a:buFontTx/>
                        <a:buNone/>
                        <a:tabLst/>
                        <a:defRPr/>
                      </a:pPr>
                      <a:r>
                        <a:rPr lang="en-US" sz="1200" kern="1200" dirty="0">
                          <a:solidFill>
                            <a:srgbClr val="FF0000"/>
                          </a:solidFill>
                          <a:latin typeface="+mn-lt"/>
                          <a:ea typeface="+mn-ea"/>
                          <a:cs typeface="+mn-cs"/>
                        </a:rPr>
                        <a:t>New WID</a:t>
                      </a:r>
                    </a:p>
                  </a:txBody>
                  <a:tcPr marL="48003" marR="48003" marT="0" marB="0" anchor="ctr"/>
                </a:tc>
                <a:extLst>
                  <a:ext uri="{0D108BD9-81ED-4DB2-BD59-A6C34878D82A}">
                    <a16:rowId xmlns:a16="http://schemas.microsoft.com/office/drawing/2014/main" val="10001"/>
                  </a:ext>
                </a:extLst>
              </a:tr>
            </a:tbl>
          </a:graphicData>
        </a:graphic>
      </p:graphicFrame>
      <p:sp>
        <p:nvSpPr>
          <p:cNvPr id="4" name="Content Placeholder 7">
            <a:extLst>
              <a:ext uri="{FF2B5EF4-FFF2-40B4-BE49-F238E27FC236}">
                <a16:creationId xmlns:a16="http://schemas.microsoft.com/office/drawing/2014/main" id="{71DEF8C1-49A7-C080-2F55-70E1D3D32BC8}"/>
              </a:ext>
            </a:extLst>
          </p:cNvPr>
          <p:cNvSpPr txBox="1">
            <a:spLocks/>
          </p:cNvSpPr>
          <p:nvPr/>
        </p:nvSpPr>
        <p:spPr>
          <a:xfrm>
            <a:off x="595842" y="2763520"/>
            <a:ext cx="10925672" cy="3583491"/>
          </a:xfrm>
          <a:prstGeom prst="rect">
            <a:avLst/>
          </a:prstGeom>
        </p:spPr>
        <p:txBody>
          <a:bodyPr/>
          <a:lstStyle>
            <a:lvl1pPr marL="341313" indent="-341313" algn="l" rtl="0" eaLnBrk="0" fontAlgn="base" hangingPunct="0">
              <a:spcBef>
                <a:spcPct val="20000"/>
              </a:spcBef>
              <a:spcAft>
                <a:spcPct val="0"/>
              </a:spcAft>
              <a:buBlip>
                <a:blip r:embed="rId2"/>
              </a:buBlip>
              <a:defRPr sz="2800">
                <a:solidFill>
                  <a:schemeClr val="tx1"/>
                </a:solidFill>
                <a:latin typeface="+mn-lt"/>
                <a:ea typeface="MS PGothic" panose="020B0600070205080204" pitchFamily="34" charset="-128"/>
                <a:cs typeface="ＭＳ Ｐゴシック" charset="0"/>
              </a:defRPr>
            </a:lvl1pPr>
            <a:lvl2pPr marL="741363" indent="-284163"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ea typeface="MS PGothic" panose="020B0600070205080204" pitchFamily="34" charset="-128"/>
              </a:defRPr>
            </a:lvl2pPr>
            <a:lvl3pPr marL="11414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5986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4pPr>
            <a:lvl5pPr marL="2055813" indent="-227013" algn="l" rtl="0" eaLnBrk="0" fontAlgn="base" hangingPunct="0">
              <a:spcBef>
                <a:spcPct val="20000"/>
              </a:spcBef>
              <a:spcAft>
                <a:spcPct val="0"/>
              </a:spcAft>
              <a:buFont typeface="Arial" panose="020B0604020202020204" pitchFamily="34" charset="0"/>
              <a:buChar char="»"/>
              <a:defRPr sz="1600">
                <a:solidFill>
                  <a:schemeClr val="tx1"/>
                </a:solidFill>
                <a:latin typeface="+mn-lt"/>
                <a:ea typeface="MS PGothic" panose="020B0600070205080204" pitchFamily="34" charset="-128"/>
              </a:defRPr>
            </a:lvl5pPr>
            <a:lvl6pPr marL="2514314" indent="-228574" algn="l" rtl="0" eaLnBrk="0" fontAlgn="base" hangingPunct="0">
              <a:spcBef>
                <a:spcPct val="20000"/>
              </a:spcBef>
              <a:spcAft>
                <a:spcPct val="0"/>
              </a:spcAft>
              <a:buFont typeface="Arial" charset="0"/>
              <a:buChar char="»"/>
              <a:defRPr sz="1600">
                <a:solidFill>
                  <a:schemeClr val="tx1"/>
                </a:solidFill>
                <a:latin typeface="+mn-lt"/>
              </a:defRPr>
            </a:lvl6pPr>
            <a:lvl7pPr marL="2971462" indent="-228574" algn="l" rtl="0" eaLnBrk="0" fontAlgn="base" hangingPunct="0">
              <a:spcBef>
                <a:spcPct val="20000"/>
              </a:spcBef>
              <a:spcAft>
                <a:spcPct val="0"/>
              </a:spcAft>
              <a:buFont typeface="Arial" charset="0"/>
              <a:buChar char="»"/>
              <a:defRPr sz="1600">
                <a:solidFill>
                  <a:schemeClr val="tx1"/>
                </a:solidFill>
                <a:latin typeface="+mn-lt"/>
              </a:defRPr>
            </a:lvl7pPr>
            <a:lvl8pPr marL="3428610" indent="-228574" algn="l" rtl="0" eaLnBrk="0" fontAlgn="base" hangingPunct="0">
              <a:spcBef>
                <a:spcPct val="20000"/>
              </a:spcBef>
              <a:spcAft>
                <a:spcPct val="0"/>
              </a:spcAft>
              <a:buFont typeface="Arial" charset="0"/>
              <a:buChar char="»"/>
              <a:defRPr sz="1600">
                <a:solidFill>
                  <a:schemeClr val="tx1"/>
                </a:solidFill>
                <a:latin typeface="+mn-lt"/>
              </a:defRPr>
            </a:lvl8pPr>
            <a:lvl9pPr marL="3885758" indent="-228574" algn="l" rtl="0" eaLnBrk="0" fontAlgn="base" hangingPunct="0">
              <a:spcBef>
                <a:spcPct val="20000"/>
              </a:spcBef>
              <a:spcAft>
                <a:spcPct val="0"/>
              </a:spcAft>
              <a:buFont typeface="Arial" charset="0"/>
              <a:buChar char="»"/>
              <a:defRPr sz="1600">
                <a:solidFill>
                  <a:schemeClr val="tx1"/>
                </a:solidFill>
                <a:latin typeface="+mn-lt"/>
              </a:defRPr>
            </a:lvl9pPr>
          </a:lstStyle>
          <a:p>
            <a:pPr>
              <a:spcBef>
                <a:spcPts val="0"/>
              </a:spcBef>
              <a:spcAft>
                <a:spcPts val="0"/>
              </a:spcAft>
              <a:defRPr/>
            </a:pPr>
            <a:r>
              <a:rPr lang="de-DE" altLang="de-DE" sz="2000" kern="0" dirty="0"/>
              <a:t>Progress since SA#104</a:t>
            </a:r>
          </a:p>
          <a:p>
            <a:pPr>
              <a:spcBef>
                <a:spcPts val="0"/>
              </a:spcBef>
              <a:spcAft>
                <a:spcPts val="0"/>
              </a:spcAft>
              <a:defRPr/>
            </a:pPr>
            <a:endParaRPr lang="de-DE" altLang="de-DE" sz="2000" kern="0" dirty="0"/>
          </a:p>
          <a:p>
            <a:pPr lvl="1">
              <a:spcBef>
                <a:spcPts val="0"/>
              </a:spcBef>
              <a:spcAft>
                <a:spcPts val="600"/>
              </a:spcAft>
              <a:defRPr/>
            </a:pPr>
            <a:r>
              <a:rPr lang="en-US" sz="1400" kern="0" dirty="0"/>
              <a:t>New WID for approval</a:t>
            </a:r>
          </a:p>
          <a:p>
            <a:pPr marL="0" indent="0">
              <a:spcBef>
                <a:spcPts val="0"/>
              </a:spcBef>
              <a:spcAft>
                <a:spcPts val="0"/>
              </a:spcAft>
              <a:buNone/>
              <a:defRPr/>
            </a:pPr>
            <a:endParaRPr lang="de-DE" altLang="de-DE" sz="2000" kern="0" dirty="0"/>
          </a:p>
          <a:p>
            <a:pPr>
              <a:spcBef>
                <a:spcPts val="0"/>
              </a:spcBef>
              <a:spcAft>
                <a:spcPts val="0"/>
              </a:spcAft>
              <a:defRPr/>
            </a:pPr>
            <a:r>
              <a:rPr lang="en-US" sz="2000" kern="0" dirty="0"/>
              <a:t>RAN impacts and dependencies:</a:t>
            </a:r>
          </a:p>
          <a:p>
            <a:pPr marL="0" indent="0">
              <a:spcBef>
                <a:spcPts val="0"/>
              </a:spcBef>
              <a:spcAft>
                <a:spcPts val="0"/>
              </a:spcAft>
              <a:buNone/>
              <a:defRPr/>
            </a:pPr>
            <a:endParaRPr lang="de-DE" sz="2000" kern="0" dirty="0"/>
          </a:p>
          <a:p>
            <a:pPr lvl="1">
              <a:spcBef>
                <a:spcPts val="0"/>
              </a:spcBef>
              <a:spcAft>
                <a:spcPts val="600"/>
              </a:spcAft>
              <a:defRPr/>
            </a:pPr>
            <a:r>
              <a:rPr lang="en-US" sz="1400" kern="0" dirty="0"/>
              <a:t>None identified</a:t>
            </a:r>
          </a:p>
          <a:p>
            <a:pPr lvl="1">
              <a:spcBef>
                <a:spcPts val="0"/>
              </a:spcBef>
              <a:spcAft>
                <a:spcPts val="600"/>
              </a:spcAft>
              <a:defRPr/>
            </a:pPr>
            <a:endParaRPr lang="en-US" sz="1400" kern="0" dirty="0"/>
          </a:p>
          <a:p>
            <a:pPr>
              <a:spcBef>
                <a:spcPts val="0"/>
              </a:spcBef>
              <a:spcAft>
                <a:spcPts val="0"/>
              </a:spcAft>
              <a:defRPr/>
            </a:pPr>
            <a:r>
              <a:rPr lang="de-DE" sz="2000" kern="0" dirty="0"/>
              <a:t>Next steps:</a:t>
            </a:r>
          </a:p>
          <a:p>
            <a:pPr lvl="1">
              <a:defRPr/>
            </a:pPr>
            <a:r>
              <a:rPr lang="en-GB" altLang="zh-CN" sz="1400" dirty="0"/>
              <a:t>Start the WID</a:t>
            </a:r>
            <a:endParaRPr lang="en-US" sz="1400" kern="0" dirty="0"/>
          </a:p>
        </p:txBody>
      </p:sp>
      <p:sp>
        <p:nvSpPr>
          <p:cNvPr id="2" name="矩形 5">
            <a:extLst>
              <a:ext uri="{FF2B5EF4-FFF2-40B4-BE49-F238E27FC236}">
                <a16:creationId xmlns:a16="http://schemas.microsoft.com/office/drawing/2014/main" id="{FDC9444E-1C72-6475-D434-DE5842C3F52F}"/>
              </a:ext>
            </a:extLst>
          </p:cNvPr>
          <p:cNvSpPr/>
          <p:nvPr/>
        </p:nvSpPr>
        <p:spPr>
          <a:xfrm>
            <a:off x="8684704" y="0"/>
            <a:ext cx="2552302" cy="292388"/>
          </a:xfrm>
          <a:prstGeom prst="rect">
            <a:avLst/>
          </a:prstGeom>
        </p:spPr>
        <p:txBody>
          <a:bodyPr wrap="none">
            <a:spAutoFit/>
          </a:bodyPr>
          <a:lstStyle/>
          <a:p>
            <a:r>
              <a:rPr lang="en-US" altLang="zh-CN" dirty="0">
                <a:solidFill>
                  <a:schemeClr val="bg1"/>
                </a:solidFill>
                <a:highlight>
                  <a:srgbClr val="008080"/>
                </a:highlight>
              </a:rPr>
              <a:t>CH Support to Network features</a:t>
            </a:r>
            <a:endParaRPr lang="zh-CN" altLang="en-US" dirty="0">
              <a:solidFill>
                <a:schemeClr val="bg1"/>
              </a:solidFill>
              <a:highlight>
                <a:srgbClr val="008080"/>
              </a:highlight>
            </a:endParaRPr>
          </a:p>
        </p:txBody>
      </p:sp>
    </p:spTree>
    <p:extLst>
      <p:ext uri="{BB962C8B-B14F-4D97-AF65-F5344CB8AC3E}">
        <p14:creationId xmlns:p14="http://schemas.microsoft.com/office/powerpoint/2010/main" val="756980934"/>
      </p:ext>
    </p:extLst>
  </p:cSld>
  <p:clrMapOvr>
    <a:masterClrMapping/>
  </p:clrMapOvr>
  <p:transition spd="slow"/>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7">
            <a:extLst>
              <a:ext uri="{FF2B5EF4-FFF2-40B4-BE49-F238E27FC236}">
                <a16:creationId xmlns:a16="http://schemas.microsoft.com/office/drawing/2014/main" id="{ED0A93DD-D6AD-C454-DD99-B523313C80E1}"/>
              </a:ext>
            </a:extLst>
          </p:cNvPr>
          <p:cNvSpPr txBox="1">
            <a:spLocks/>
          </p:cNvSpPr>
          <p:nvPr/>
        </p:nvSpPr>
        <p:spPr>
          <a:xfrm>
            <a:off x="667512" y="2362955"/>
            <a:ext cx="10752402" cy="4074793"/>
          </a:xfrm>
          <a:prstGeom prst="rect">
            <a:avLst/>
          </a:prstGeom>
        </p:spPr>
        <p:txBody>
          <a:bodyPr/>
          <a:lstStyle>
            <a:lvl1pPr marL="341313" indent="-341313" algn="l" rtl="0" eaLnBrk="0" fontAlgn="base" hangingPunct="0">
              <a:spcBef>
                <a:spcPct val="20000"/>
              </a:spcBef>
              <a:spcAft>
                <a:spcPct val="0"/>
              </a:spcAft>
              <a:buBlip>
                <a:blip r:embed="rId2"/>
              </a:buBlip>
              <a:defRPr sz="2800">
                <a:solidFill>
                  <a:schemeClr val="tx1"/>
                </a:solidFill>
                <a:latin typeface="+mn-lt"/>
                <a:ea typeface="MS PGothic" panose="020B0600070205080204" pitchFamily="34" charset="-128"/>
                <a:cs typeface="ＭＳ Ｐゴシック" charset="0"/>
              </a:defRPr>
            </a:lvl1pPr>
            <a:lvl2pPr marL="741363" indent="-284163"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ea typeface="MS PGothic" panose="020B0600070205080204" pitchFamily="34" charset="-128"/>
              </a:defRPr>
            </a:lvl2pPr>
            <a:lvl3pPr marL="11414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5986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4pPr>
            <a:lvl5pPr marL="2055813" indent="-227013" algn="l" rtl="0" eaLnBrk="0" fontAlgn="base" hangingPunct="0">
              <a:spcBef>
                <a:spcPct val="20000"/>
              </a:spcBef>
              <a:spcAft>
                <a:spcPct val="0"/>
              </a:spcAft>
              <a:buFont typeface="Arial" panose="020B0604020202020204" pitchFamily="34" charset="0"/>
              <a:buChar char="»"/>
              <a:defRPr sz="1600">
                <a:solidFill>
                  <a:schemeClr val="tx1"/>
                </a:solidFill>
                <a:latin typeface="+mn-lt"/>
                <a:ea typeface="MS PGothic" panose="020B0600070205080204" pitchFamily="34" charset="-128"/>
              </a:defRPr>
            </a:lvl5pPr>
            <a:lvl6pPr marL="2514314" indent="-228574" algn="l" rtl="0" eaLnBrk="0" fontAlgn="base" hangingPunct="0">
              <a:spcBef>
                <a:spcPct val="20000"/>
              </a:spcBef>
              <a:spcAft>
                <a:spcPct val="0"/>
              </a:spcAft>
              <a:buFont typeface="Arial" charset="0"/>
              <a:buChar char="»"/>
              <a:defRPr sz="1600">
                <a:solidFill>
                  <a:schemeClr val="tx1"/>
                </a:solidFill>
                <a:latin typeface="+mn-lt"/>
              </a:defRPr>
            </a:lvl6pPr>
            <a:lvl7pPr marL="2971462" indent="-228574" algn="l" rtl="0" eaLnBrk="0" fontAlgn="base" hangingPunct="0">
              <a:spcBef>
                <a:spcPct val="20000"/>
              </a:spcBef>
              <a:spcAft>
                <a:spcPct val="0"/>
              </a:spcAft>
              <a:buFont typeface="Arial" charset="0"/>
              <a:buChar char="»"/>
              <a:defRPr sz="1600">
                <a:solidFill>
                  <a:schemeClr val="tx1"/>
                </a:solidFill>
                <a:latin typeface="+mn-lt"/>
              </a:defRPr>
            </a:lvl7pPr>
            <a:lvl8pPr marL="3428610" indent="-228574" algn="l" rtl="0" eaLnBrk="0" fontAlgn="base" hangingPunct="0">
              <a:spcBef>
                <a:spcPct val="20000"/>
              </a:spcBef>
              <a:spcAft>
                <a:spcPct val="0"/>
              </a:spcAft>
              <a:buFont typeface="Arial" charset="0"/>
              <a:buChar char="»"/>
              <a:defRPr sz="1600">
                <a:solidFill>
                  <a:schemeClr val="tx1"/>
                </a:solidFill>
                <a:latin typeface="+mn-lt"/>
              </a:defRPr>
            </a:lvl8pPr>
            <a:lvl9pPr marL="3885758" indent="-228574" algn="l" rtl="0" eaLnBrk="0" fontAlgn="base" hangingPunct="0">
              <a:spcBef>
                <a:spcPct val="20000"/>
              </a:spcBef>
              <a:spcAft>
                <a:spcPct val="0"/>
              </a:spcAft>
              <a:buFont typeface="Arial" charset="0"/>
              <a:buChar char="»"/>
              <a:defRPr sz="1600">
                <a:solidFill>
                  <a:schemeClr val="tx1"/>
                </a:solidFill>
                <a:latin typeface="+mn-lt"/>
              </a:defRPr>
            </a:lvl9pPr>
          </a:lstStyle>
          <a:p>
            <a:pPr>
              <a:spcBef>
                <a:spcPts val="0"/>
              </a:spcBef>
              <a:spcAft>
                <a:spcPts val="0"/>
              </a:spcAft>
              <a:defRPr/>
            </a:pPr>
            <a:r>
              <a:rPr lang="de-DE" altLang="de-DE" sz="2000" kern="0" dirty="0"/>
              <a:t>Progress since SA#104</a:t>
            </a:r>
          </a:p>
          <a:p>
            <a:pPr lvl="1">
              <a:spcBef>
                <a:spcPts val="0"/>
              </a:spcBef>
              <a:spcAft>
                <a:spcPts val="600"/>
              </a:spcAft>
              <a:defRPr/>
            </a:pPr>
            <a:r>
              <a:rPr lang="en-GB" sz="1400" kern="0" dirty="0"/>
              <a:t>14 </a:t>
            </a:r>
            <a:r>
              <a:rPr lang="en-GB" sz="1400" kern="0" dirty="0" err="1"/>
              <a:t>pCRs</a:t>
            </a:r>
            <a:r>
              <a:rPr lang="en-GB" sz="1400" kern="0" dirty="0"/>
              <a:t> for TR 28.846 were approved covering</a:t>
            </a:r>
          </a:p>
          <a:p>
            <a:pPr lvl="2">
              <a:spcBef>
                <a:spcPts val="0"/>
              </a:spcBef>
              <a:spcAft>
                <a:spcPts val="600"/>
              </a:spcAft>
              <a:defRPr/>
            </a:pPr>
            <a:r>
              <a:rPr lang="en-GB" sz="1200" kern="0" dirty="0"/>
              <a:t>Add the skeleton, scope and reference, background and  the business roles for satellite charging</a:t>
            </a:r>
          </a:p>
          <a:p>
            <a:pPr lvl="2">
              <a:spcBef>
                <a:spcPts val="0"/>
              </a:spcBef>
              <a:spcAft>
                <a:spcPts val="600"/>
              </a:spcAft>
              <a:defRPr/>
            </a:pPr>
            <a:r>
              <a:rPr lang="en-GB" sz="1200" kern="0" dirty="0"/>
              <a:t>Introduce the use cases for the roaming charging of satellite access</a:t>
            </a:r>
          </a:p>
          <a:p>
            <a:pPr lvl="2">
              <a:spcBef>
                <a:spcPts val="0"/>
              </a:spcBef>
              <a:spcAft>
                <a:spcPts val="600"/>
              </a:spcAft>
              <a:defRPr/>
            </a:pPr>
            <a:r>
              <a:rPr lang="en-GB" sz="1200" kern="0" dirty="0"/>
              <a:t>Add business scenarios for roaming from terrestrial operator network to satellite operator network</a:t>
            </a:r>
          </a:p>
          <a:p>
            <a:pPr lvl="2">
              <a:spcBef>
                <a:spcPts val="0"/>
              </a:spcBef>
              <a:spcAft>
                <a:spcPts val="600"/>
              </a:spcAft>
              <a:defRPr/>
            </a:pPr>
            <a:r>
              <a:rPr lang="en-GB" sz="1200" kern="0" dirty="0"/>
              <a:t>Add business scenarios for satellite resource rental between satellite network operator and terrestrial network operator</a:t>
            </a:r>
          </a:p>
          <a:p>
            <a:pPr lvl="2">
              <a:spcBef>
                <a:spcPts val="0"/>
              </a:spcBef>
              <a:spcAft>
                <a:spcPts val="600"/>
              </a:spcAft>
              <a:defRPr/>
            </a:pPr>
            <a:r>
              <a:rPr lang="en-GB" sz="1200" kern="0" dirty="0"/>
              <a:t>Charging for satellite resource rental between satellite network operator and terrestrial network operator</a:t>
            </a:r>
          </a:p>
          <a:p>
            <a:pPr lvl="2">
              <a:spcBef>
                <a:spcPts val="0"/>
              </a:spcBef>
              <a:spcAft>
                <a:spcPts val="600"/>
              </a:spcAft>
              <a:defRPr/>
            </a:pPr>
            <a:r>
              <a:rPr lang="en-GB" sz="1200" kern="0" dirty="0"/>
              <a:t>Charging between satellite operator and satellite MVNO</a:t>
            </a:r>
          </a:p>
          <a:p>
            <a:pPr lvl="2">
              <a:spcBef>
                <a:spcPts val="0"/>
              </a:spcBef>
              <a:spcAft>
                <a:spcPts val="600"/>
              </a:spcAft>
              <a:defRPr/>
            </a:pPr>
            <a:r>
              <a:rPr lang="en-GB" sz="1200" kern="0" dirty="0"/>
              <a:t>Add business scenarios, charging scenarios, charging requirements and key issues for store and forward satellite operation</a:t>
            </a:r>
          </a:p>
          <a:p>
            <a:pPr lvl="1">
              <a:spcBef>
                <a:spcPts val="0"/>
              </a:spcBef>
              <a:spcAft>
                <a:spcPts val="600"/>
              </a:spcAft>
              <a:defRPr/>
            </a:pPr>
            <a:r>
              <a:rPr lang="en-GB" altLang="de-DE" sz="1600" kern="0" dirty="0"/>
              <a:t>Draft TR 28.846(email approval S5-244557)</a:t>
            </a:r>
          </a:p>
          <a:p>
            <a:pPr>
              <a:spcBef>
                <a:spcPts val="0"/>
              </a:spcBef>
              <a:spcAft>
                <a:spcPts val="0"/>
              </a:spcAft>
              <a:defRPr/>
            </a:pPr>
            <a:r>
              <a:rPr lang="en-US" sz="2000" kern="0" dirty="0"/>
              <a:t>RAN impacts and dependencies:</a:t>
            </a:r>
          </a:p>
          <a:p>
            <a:pPr lvl="1">
              <a:spcBef>
                <a:spcPts val="0"/>
              </a:spcBef>
              <a:spcAft>
                <a:spcPts val="600"/>
              </a:spcAft>
              <a:defRPr/>
            </a:pPr>
            <a:r>
              <a:rPr lang="en-US" sz="1400" kern="0" dirty="0"/>
              <a:t>None identified</a:t>
            </a:r>
          </a:p>
          <a:p>
            <a:pPr>
              <a:spcBef>
                <a:spcPts val="0"/>
              </a:spcBef>
              <a:spcAft>
                <a:spcPts val="0"/>
              </a:spcAft>
              <a:defRPr/>
            </a:pPr>
            <a:r>
              <a:rPr lang="de-DE" sz="2000" kern="0" dirty="0"/>
              <a:t>Next steps:</a:t>
            </a:r>
          </a:p>
          <a:p>
            <a:pPr lvl="1">
              <a:defRPr/>
            </a:pPr>
            <a:r>
              <a:rPr lang="en-GB" altLang="zh-CN" sz="1400" dirty="0"/>
              <a:t>Drafting of requirements, key issues and solutions for the study</a:t>
            </a:r>
            <a:endParaRPr lang="en-US" sz="1400" kern="0" dirty="0"/>
          </a:p>
        </p:txBody>
      </p:sp>
      <p:graphicFrame>
        <p:nvGraphicFramePr>
          <p:cNvPr id="5" name="Table 4">
            <a:extLst>
              <a:ext uri="{FF2B5EF4-FFF2-40B4-BE49-F238E27FC236}">
                <a16:creationId xmlns:a16="http://schemas.microsoft.com/office/drawing/2014/main" id="{A49921A0-9799-C64B-0CFE-EB571B584B89}"/>
              </a:ext>
            </a:extLst>
          </p:cNvPr>
          <p:cNvGraphicFramePr>
            <a:graphicFrameLocks noGrp="1"/>
          </p:cNvGraphicFramePr>
          <p:nvPr/>
        </p:nvGraphicFramePr>
        <p:xfrm>
          <a:off x="667512" y="1480176"/>
          <a:ext cx="11000316" cy="562670"/>
        </p:xfrm>
        <a:graphic>
          <a:graphicData uri="http://schemas.openxmlformats.org/drawingml/2006/table">
            <a:tbl>
              <a:tblPr firstRow="1" firstCol="1" bandRow="1">
                <a:tableStyleId>{F5AB1C69-6EDB-4FF4-983F-18BD219EF322}</a:tableStyleId>
              </a:tblPr>
              <a:tblGrid>
                <a:gridCol w="662538">
                  <a:extLst>
                    <a:ext uri="{9D8B030D-6E8A-4147-A177-3AD203B41FA5}">
                      <a16:colId xmlns:a16="http://schemas.microsoft.com/office/drawing/2014/main" val="20000"/>
                    </a:ext>
                  </a:extLst>
                </a:gridCol>
                <a:gridCol w="4226116">
                  <a:extLst>
                    <a:ext uri="{9D8B030D-6E8A-4147-A177-3AD203B41FA5}">
                      <a16:colId xmlns:a16="http://schemas.microsoft.com/office/drawing/2014/main" val="20001"/>
                    </a:ext>
                  </a:extLst>
                </a:gridCol>
                <a:gridCol w="1288387">
                  <a:extLst>
                    <a:ext uri="{9D8B030D-6E8A-4147-A177-3AD203B41FA5}">
                      <a16:colId xmlns:a16="http://schemas.microsoft.com/office/drawing/2014/main" val="20002"/>
                    </a:ext>
                  </a:extLst>
                </a:gridCol>
                <a:gridCol w="811417">
                  <a:extLst>
                    <a:ext uri="{9D8B030D-6E8A-4147-A177-3AD203B41FA5}">
                      <a16:colId xmlns:a16="http://schemas.microsoft.com/office/drawing/2014/main" val="20005"/>
                    </a:ext>
                  </a:extLst>
                </a:gridCol>
                <a:gridCol w="607312">
                  <a:extLst>
                    <a:ext uri="{9D8B030D-6E8A-4147-A177-3AD203B41FA5}">
                      <a16:colId xmlns:a16="http://schemas.microsoft.com/office/drawing/2014/main" val="20006"/>
                    </a:ext>
                  </a:extLst>
                </a:gridCol>
                <a:gridCol w="813897">
                  <a:extLst>
                    <a:ext uri="{9D8B030D-6E8A-4147-A177-3AD203B41FA5}">
                      <a16:colId xmlns:a16="http://schemas.microsoft.com/office/drawing/2014/main" val="1044384781"/>
                    </a:ext>
                  </a:extLst>
                </a:gridCol>
                <a:gridCol w="798668">
                  <a:extLst>
                    <a:ext uri="{9D8B030D-6E8A-4147-A177-3AD203B41FA5}">
                      <a16:colId xmlns:a16="http://schemas.microsoft.com/office/drawing/2014/main" val="20007"/>
                    </a:ext>
                  </a:extLst>
                </a:gridCol>
                <a:gridCol w="1791981">
                  <a:extLst>
                    <a:ext uri="{9D8B030D-6E8A-4147-A177-3AD203B41FA5}">
                      <a16:colId xmlns:a16="http://schemas.microsoft.com/office/drawing/2014/main" val="20008"/>
                    </a:ext>
                  </a:extLst>
                </a:gridCol>
              </a:tblGrid>
              <a:tr h="308983">
                <a:tc>
                  <a:txBody>
                    <a:bodyPr/>
                    <a:lstStyle/>
                    <a:p>
                      <a:pPr algn="ctr">
                        <a:lnSpc>
                          <a:spcPct val="107000"/>
                        </a:lnSpc>
                        <a:spcAft>
                          <a:spcPts val="800"/>
                        </a:spcAft>
                      </a:pPr>
                      <a:r>
                        <a:rPr lang="en-GB" sz="1200" dirty="0"/>
                        <a:t>UID</a:t>
                      </a:r>
                    </a:p>
                  </a:txBody>
                  <a:tcPr marL="48003" marR="48003" marT="0" marB="0" anchor="ctr"/>
                </a:tc>
                <a:tc>
                  <a:txBody>
                    <a:bodyPr/>
                    <a:lstStyle/>
                    <a:p>
                      <a:pPr algn="ctr">
                        <a:lnSpc>
                          <a:spcPct val="107000"/>
                        </a:lnSpc>
                        <a:spcAft>
                          <a:spcPts val="800"/>
                        </a:spcAft>
                      </a:pPr>
                      <a:r>
                        <a:rPr lang="en-GB" sz="1200" dirty="0"/>
                        <a:t>Name</a:t>
                      </a:r>
                    </a:p>
                  </a:txBody>
                  <a:tcPr marL="48003" marR="48003" marT="0" marB="0" anchor="ctr"/>
                </a:tc>
                <a:tc>
                  <a:txBody>
                    <a:bodyPr/>
                    <a:lstStyle/>
                    <a:p>
                      <a:pPr algn="ctr">
                        <a:lnSpc>
                          <a:spcPct val="107000"/>
                        </a:lnSpc>
                        <a:spcAft>
                          <a:spcPts val="800"/>
                        </a:spcAft>
                      </a:pPr>
                      <a:r>
                        <a:rPr lang="en-GB" sz="1200" dirty="0"/>
                        <a:t>Acronym</a:t>
                      </a:r>
                    </a:p>
                  </a:txBody>
                  <a:tcPr marL="48003" marR="48003" marT="0" marB="0" anchor="ctr"/>
                </a:tc>
                <a:tc>
                  <a:txBody>
                    <a:bodyPr/>
                    <a:lstStyle/>
                    <a:p>
                      <a:pPr algn="ctr">
                        <a:lnSpc>
                          <a:spcPct val="107000"/>
                        </a:lnSpc>
                        <a:spcAft>
                          <a:spcPts val="800"/>
                        </a:spcAft>
                      </a:pPr>
                      <a:r>
                        <a:rPr lang="en-GB" sz="1200" dirty="0"/>
                        <a:t>Target</a:t>
                      </a:r>
                    </a:p>
                  </a:txBody>
                  <a:tcPr marL="48003" marR="48003" marT="0" marB="0" anchor="ctr"/>
                </a:tc>
                <a:tc>
                  <a:txBody>
                    <a:bodyPr/>
                    <a:lstStyle/>
                    <a:p>
                      <a:pPr algn="ctr">
                        <a:lnSpc>
                          <a:spcPct val="107000"/>
                        </a:lnSpc>
                        <a:spcAft>
                          <a:spcPts val="800"/>
                        </a:spcAft>
                      </a:pPr>
                      <a:r>
                        <a:rPr lang="en-GB" sz="1200" dirty="0"/>
                        <a:t>Old %</a:t>
                      </a:r>
                    </a:p>
                  </a:txBody>
                  <a:tcPr marL="48003" marR="48003" marT="0" marB="0" anchor="ctr"/>
                </a:tc>
                <a:tc>
                  <a:txBody>
                    <a:bodyPr/>
                    <a:lstStyle/>
                    <a:p>
                      <a:pPr algn="ctr">
                        <a:lnSpc>
                          <a:spcPct val="107000"/>
                        </a:lnSpc>
                        <a:spcAft>
                          <a:spcPts val="800"/>
                        </a:spcAft>
                      </a:pPr>
                      <a:r>
                        <a:rPr lang="en-GB" sz="1200" dirty="0"/>
                        <a:t>WID</a:t>
                      </a:r>
                    </a:p>
                  </a:txBody>
                  <a:tcPr marL="48003" marR="48003" marT="0" marB="0" anchor="ctr"/>
                </a:tc>
                <a:tc>
                  <a:txBody>
                    <a:bodyPr/>
                    <a:lstStyle/>
                    <a:p>
                      <a:pPr algn="ctr">
                        <a:lnSpc>
                          <a:spcPct val="107000"/>
                        </a:lnSpc>
                        <a:spcAft>
                          <a:spcPts val="800"/>
                        </a:spcAft>
                      </a:pPr>
                      <a:r>
                        <a:rPr lang="en-GB" sz="1200" b="1" kern="1200" dirty="0">
                          <a:solidFill>
                            <a:schemeClr val="lt1"/>
                          </a:solidFill>
                          <a:latin typeface="+mn-lt"/>
                          <a:ea typeface="+mn-ea"/>
                          <a:cs typeface="+mn-cs"/>
                        </a:rPr>
                        <a:t>New %</a:t>
                      </a:r>
                    </a:p>
                  </a:txBody>
                  <a:tcPr marL="48003" marR="48003" marT="0" marB="0" anchor="ctr"/>
                </a:tc>
                <a:tc>
                  <a:txBody>
                    <a:bodyPr/>
                    <a:lstStyle/>
                    <a:p>
                      <a:pPr algn="ctr">
                        <a:lnSpc>
                          <a:spcPct val="107000"/>
                        </a:lnSpc>
                        <a:spcAft>
                          <a:spcPts val="800"/>
                        </a:spcAft>
                      </a:pPr>
                      <a:r>
                        <a:rPr lang="en-GB" sz="1200" b="1" kern="1200" dirty="0">
                          <a:solidFill>
                            <a:schemeClr val="lt1"/>
                          </a:solidFill>
                          <a:latin typeface="+mn-lt"/>
                          <a:ea typeface="+mn-ea"/>
                          <a:cs typeface="+mn-cs"/>
                        </a:rPr>
                        <a:t>Change or comment</a:t>
                      </a:r>
                    </a:p>
                  </a:txBody>
                  <a:tcPr marL="48003" marR="48003" marT="0" marB="0" anchor="ctr"/>
                </a:tc>
                <a:extLst>
                  <a:ext uri="{0D108BD9-81ED-4DB2-BD59-A6C34878D82A}">
                    <a16:rowId xmlns:a16="http://schemas.microsoft.com/office/drawing/2014/main" val="10000"/>
                  </a:ext>
                </a:extLst>
              </a:tr>
              <a:tr h="253687">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lang="en-US" sz="900" b="1" i="0" u="none" strike="noStrike" kern="1200" dirty="0">
                          <a:solidFill>
                            <a:srgbClr val="000000"/>
                          </a:solidFill>
                          <a:effectLst/>
                          <a:latin typeface="Arial" panose="020B0604020202020204" pitchFamily="34" charset="0"/>
                          <a:ea typeface="+mn-ea"/>
                          <a:cs typeface="+mn-cs"/>
                        </a:rPr>
                        <a:t>1040014</a:t>
                      </a:r>
                      <a:endParaRPr lang="en-GB" sz="900" b="1" i="0" u="none" strike="noStrike" kern="1200" dirty="0">
                        <a:solidFill>
                          <a:srgbClr val="000000"/>
                        </a:solidFill>
                        <a:effectLst/>
                        <a:latin typeface="Arial" panose="020B0604020202020204" pitchFamily="34" charset="0"/>
                        <a:ea typeface="+mn-ea"/>
                        <a:cs typeface="+mn-cs"/>
                      </a:endParaRPr>
                    </a:p>
                  </a:txBody>
                  <a:tcPr marL="12700" marR="12700" marT="12703" marB="0" anchor="ctr"/>
                </a:tc>
                <a:tc>
                  <a:txBody>
                    <a:bodyPr/>
                    <a:lstStyle/>
                    <a:p>
                      <a:pPr marL="0" indent="0" algn="l" defTabSz="1219170" rtl="0" eaLnBrk="1" fontAlgn="t" latinLnBrk="0" hangingPunct="1">
                        <a:spcAft>
                          <a:spcPts val="0"/>
                        </a:spcAft>
                      </a:pPr>
                      <a:r>
                        <a:rPr lang="en-GB" sz="1000" b="1" i="0" u="none" strike="noStrike" kern="1200" dirty="0">
                          <a:solidFill>
                            <a:srgbClr val="0000FF"/>
                          </a:solidFill>
                          <a:effectLst/>
                          <a:latin typeface="Arial" panose="020B0604020202020204" pitchFamily="34" charset="0"/>
                          <a:ea typeface="+mn-ea"/>
                          <a:cs typeface="+mn-cs"/>
                        </a:rPr>
                        <a:t>Study on charging aspects of satellite access Phase 3</a:t>
                      </a:r>
                    </a:p>
                  </a:txBody>
                  <a:tcPr marL="9525" marR="9525" marT="9525" marB="9525" anchor="ctr"/>
                </a:tc>
                <a:tc>
                  <a:txBody>
                    <a:bodyPr/>
                    <a:lstStyle/>
                    <a:p>
                      <a:pPr marL="0" marR="0" lvl="0" indent="0" algn="ctr" defTabSz="914296" rtl="0" eaLnBrk="1" fontAlgn="t" latinLnBrk="0" hangingPunct="1">
                        <a:lnSpc>
                          <a:spcPct val="100000"/>
                        </a:lnSpc>
                        <a:spcBef>
                          <a:spcPts val="0"/>
                        </a:spcBef>
                        <a:spcAft>
                          <a:spcPts val="0"/>
                        </a:spcAft>
                        <a:buClrTx/>
                        <a:buSzTx/>
                        <a:buFontTx/>
                        <a:buNone/>
                        <a:tabLst/>
                        <a:defRPr/>
                      </a:pPr>
                      <a:r>
                        <a:rPr lang="en-GB" sz="900" b="1" i="0" u="none" strike="noStrike" kern="1200" dirty="0">
                          <a:solidFill>
                            <a:srgbClr val="000000"/>
                          </a:solidFill>
                          <a:effectLst/>
                          <a:latin typeface="Arial" panose="020B0604020202020204" pitchFamily="34" charset="0"/>
                          <a:ea typeface="+mn-ea"/>
                          <a:cs typeface="+mn-cs"/>
                        </a:rPr>
                        <a:t>FS_5GSAT_Ph3_CH</a:t>
                      </a:r>
                    </a:p>
                  </a:txBody>
                  <a:tcPr marL="48003" marR="48003" marT="0" marB="0" anchor="ct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lang="en-GB" sz="900" kern="1200" dirty="0">
                          <a:solidFill>
                            <a:schemeClr val="dk1"/>
                          </a:solidFill>
                          <a:latin typeface="Arial" panose="020B0604020202020204" pitchFamily="34" charset="0"/>
                          <a:ea typeface="+mn-ea"/>
                          <a:cs typeface="Arial" panose="020B0604020202020204" pitchFamily="34" charset="0"/>
                        </a:rPr>
                        <a:t>12/12/2024</a:t>
                      </a:r>
                    </a:p>
                  </a:txBody>
                  <a:tcPr marL="48003" marR="48003" marT="0" marB="0" anchor="ctr"/>
                </a:tc>
                <a:tc>
                  <a:txBody>
                    <a:bodyPr/>
                    <a:lstStyle/>
                    <a:p>
                      <a:pPr marL="0" algn="ctr" defTabSz="1219170" rtl="0" eaLnBrk="1" fontAlgn="t" latinLnBrk="0" hangingPunct="1"/>
                      <a:r>
                        <a:rPr lang="en-GB" sz="900" kern="1200" dirty="0">
                          <a:solidFill>
                            <a:schemeClr val="dk1"/>
                          </a:solidFill>
                          <a:latin typeface="Arial" panose="020B0604020202020204" pitchFamily="34" charset="0"/>
                          <a:ea typeface="+mn-ea"/>
                          <a:cs typeface="Arial" panose="020B0604020202020204" pitchFamily="34" charset="0"/>
                        </a:rPr>
                        <a:t>10 %</a:t>
                      </a:r>
                    </a:p>
                  </a:txBody>
                  <a:tcPr marL="48003" marR="48003" marT="0" marB="0" anchor="ctr"/>
                </a:tc>
                <a:tc>
                  <a:txBody>
                    <a:bodyPr/>
                    <a:lstStyle/>
                    <a:p>
                      <a:pPr algn="ctr" fontAlgn="t"/>
                      <a:r>
                        <a:rPr lang="en-GB" sz="900" b="0" i="0" u="none" strike="noStrike" kern="1200" dirty="0">
                          <a:solidFill>
                            <a:srgbClr val="000000"/>
                          </a:solidFill>
                          <a:effectLst/>
                          <a:latin typeface="Arial" panose="020B0604020202020204" pitchFamily="34" charset="0"/>
                          <a:ea typeface="+mn-ea"/>
                          <a:cs typeface="Arial" panose="020B0604020202020204" pitchFamily="34" charset="0"/>
                        </a:rPr>
                        <a:t>SP-240980</a:t>
                      </a:r>
                    </a:p>
                  </a:txBody>
                  <a:tcPr marL="48003" marR="48003" marT="0" marB="0" anchor="ctr"/>
                </a:tc>
                <a:tc>
                  <a:txBody>
                    <a:bodyPr/>
                    <a:lstStyle/>
                    <a:p>
                      <a:pPr marL="0" algn="ctr" defTabSz="1219170" rtl="0" eaLnBrk="1" fontAlgn="t" latinLnBrk="0" hangingPunct="1"/>
                      <a:r>
                        <a:rPr lang="en-GB" sz="900" b="0" i="0" u="none" strike="noStrike" kern="1200" dirty="0">
                          <a:solidFill>
                            <a:srgbClr val="000000"/>
                          </a:solidFill>
                          <a:effectLst/>
                          <a:latin typeface="Arial" panose="020B0604020202020204" pitchFamily="34" charset="0"/>
                          <a:ea typeface="+mn-ea"/>
                          <a:cs typeface="Arial" panose="020B0604020202020204" pitchFamily="34" charset="0"/>
                        </a:rPr>
                        <a:t>40 %</a:t>
                      </a:r>
                    </a:p>
                  </a:txBody>
                  <a:tcPr marL="48003" marR="48003" marT="0" marB="0" anchor="ctr"/>
                </a:tc>
                <a:tc>
                  <a:txBody>
                    <a:bodyPr/>
                    <a:lstStyle/>
                    <a:p>
                      <a:pPr marL="0" marR="0" lvl="0" indent="0" algn="ctr" defTabSz="1219170" rtl="0" eaLnBrk="1" fontAlgn="auto" latinLnBrk="0" hangingPunct="1">
                        <a:lnSpc>
                          <a:spcPct val="107000"/>
                        </a:lnSpc>
                        <a:spcBef>
                          <a:spcPts val="0"/>
                        </a:spcBef>
                        <a:spcAft>
                          <a:spcPts val="800"/>
                        </a:spcAft>
                        <a:buClrTx/>
                        <a:buSzTx/>
                        <a:buFontTx/>
                        <a:buNone/>
                        <a:tabLst/>
                        <a:defRPr/>
                      </a:pPr>
                      <a:endParaRPr lang="en-US" sz="1200" kern="1200" dirty="0">
                        <a:solidFill>
                          <a:schemeClr val="dk1"/>
                        </a:solidFill>
                        <a:latin typeface="+mn-lt"/>
                        <a:ea typeface="+mn-ea"/>
                        <a:cs typeface="+mn-cs"/>
                      </a:endParaRPr>
                    </a:p>
                  </a:txBody>
                  <a:tcPr marL="48003" marR="48003" marT="0" marB="0" anchor="ctr"/>
                </a:tc>
                <a:extLst>
                  <a:ext uri="{0D108BD9-81ED-4DB2-BD59-A6C34878D82A}">
                    <a16:rowId xmlns:a16="http://schemas.microsoft.com/office/drawing/2014/main" val="10001"/>
                  </a:ext>
                </a:extLst>
              </a:tr>
            </a:tbl>
          </a:graphicData>
        </a:graphic>
      </p:graphicFrame>
      <p:sp>
        <p:nvSpPr>
          <p:cNvPr id="7" name="Title 1">
            <a:extLst>
              <a:ext uri="{FF2B5EF4-FFF2-40B4-BE49-F238E27FC236}">
                <a16:creationId xmlns:a16="http://schemas.microsoft.com/office/drawing/2014/main" id="{64833612-95FD-4DDA-AE4E-A3F813C9C6DF}"/>
              </a:ext>
            </a:extLst>
          </p:cNvPr>
          <p:cNvSpPr>
            <a:spLocks noGrp="1"/>
          </p:cNvSpPr>
          <p:nvPr>
            <p:ph type="title"/>
          </p:nvPr>
        </p:nvSpPr>
        <p:spPr>
          <a:xfrm>
            <a:off x="667512" y="119287"/>
            <a:ext cx="9102725" cy="1143000"/>
          </a:xfrm>
        </p:spPr>
        <p:txBody>
          <a:bodyPr/>
          <a:lstStyle/>
          <a:p>
            <a:r>
              <a:rPr lang="en-GB" altLang="en-US" sz="3200" b="1" dirty="0"/>
              <a:t>6. SATCH: Study (FS_5GSAT_CH_Ph3)</a:t>
            </a:r>
            <a:endParaRPr lang="en-GB" altLang="en-US" sz="2400" b="1" i="1" dirty="0"/>
          </a:p>
        </p:txBody>
      </p:sp>
      <p:sp>
        <p:nvSpPr>
          <p:cNvPr id="3" name="矩形 5">
            <a:extLst>
              <a:ext uri="{FF2B5EF4-FFF2-40B4-BE49-F238E27FC236}">
                <a16:creationId xmlns:a16="http://schemas.microsoft.com/office/drawing/2014/main" id="{E6E44B3E-2F6A-049D-C6A2-FC9C14704F00}"/>
              </a:ext>
            </a:extLst>
          </p:cNvPr>
          <p:cNvSpPr/>
          <p:nvPr/>
        </p:nvSpPr>
        <p:spPr>
          <a:xfrm>
            <a:off x="8684704" y="0"/>
            <a:ext cx="2552302" cy="292388"/>
          </a:xfrm>
          <a:prstGeom prst="rect">
            <a:avLst/>
          </a:prstGeom>
        </p:spPr>
        <p:txBody>
          <a:bodyPr wrap="none">
            <a:spAutoFit/>
          </a:bodyPr>
          <a:lstStyle/>
          <a:p>
            <a:r>
              <a:rPr lang="en-US" altLang="zh-CN" dirty="0">
                <a:solidFill>
                  <a:schemeClr val="bg1"/>
                </a:solidFill>
                <a:highlight>
                  <a:srgbClr val="008080"/>
                </a:highlight>
              </a:rPr>
              <a:t>CH Support to Network features</a:t>
            </a:r>
            <a:endParaRPr lang="zh-CN" altLang="en-US" dirty="0">
              <a:solidFill>
                <a:schemeClr val="bg1"/>
              </a:solidFill>
              <a:highlight>
                <a:srgbClr val="008080"/>
              </a:highlight>
            </a:endParaRPr>
          </a:p>
        </p:txBody>
      </p:sp>
    </p:spTree>
    <p:extLst>
      <p:ext uri="{BB962C8B-B14F-4D97-AF65-F5344CB8AC3E}">
        <p14:creationId xmlns:p14="http://schemas.microsoft.com/office/powerpoint/2010/main" val="3156586829"/>
      </p:ext>
    </p:extLst>
  </p:cSld>
  <p:clrMapOvr>
    <a:masterClrMapping/>
  </p:clrMapOvr>
  <p:transition spd="slow"/>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06C3E5-AD46-3B08-3321-EC284F1B2A5A}"/>
            </a:ext>
          </a:extLst>
        </p:cNvPr>
        <p:cNvGrpSpPr/>
        <p:nvPr/>
      </p:nvGrpSpPr>
      <p:grpSpPr>
        <a:xfrm>
          <a:off x="0" y="0"/>
          <a:ext cx="0" cy="0"/>
          <a:chOff x="0" y="0"/>
          <a:chExt cx="0" cy="0"/>
        </a:xfrm>
      </p:grpSpPr>
      <p:sp>
        <p:nvSpPr>
          <p:cNvPr id="2" name="Content Placeholder 7">
            <a:extLst>
              <a:ext uri="{FF2B5EF4-FFF2-40B4-BE49-F238E27FC236}">
                <a16:creationId xmlns:a16="http://schemas.microsoft.com/office/drawing/2014/main" id="{7907E6B0-024F-FAFB-C85A-877B9481F99D}"/>
              </a:ext>
            </a:extLst>
          </p:cNvPr>
          <p:cNvSpPr txBox="1">
            <a:spLocks/>
          </p:cNvSpPr>
          <p:nvPr/>
        </p:nvSpPr>
        <p:spPr>
          <a:xfrm>
            <a:off x="667512" y="2371060"/>
            <a:ext cx="11000316" cy="3894671"/>
          </a:xfrm>
          <a:prstGeom prst="rect">
            <a:avLst/>
          </a:prstGeom>
        </p:spPr>
        <p:txBody>
          <a:bodyPr/>
          <a:lstStyle>
            <a:lvl1pPr marL="341313" indent="-341313" algn="l" rtl="0" eaLnBrk="0" fontAlgn="base" hangingPunct="0">
              <a:spcBef>
                <a:spcPct val="20000"/>
              </a:spcBef>
              <a:spcAft>
                <a:spcPct val="0"/>
              </a:spcAft>
              <a:buBlip>
                <a:blip r:embed="rId2"/>
              </a:buBlip>
              <a:defRPr sz="2800">
                <a:solidFill>
                  <a:schemeClr val="tx1"/>
                </a:solidFill>
                <a:latin typeface="+mn-lt"/>
                <a:ea typeface="MS PGothic" panose="020B0600070205080204" pitchFamily="34" charset="-128"/>
                <a:cs typeface="ＭＳ Ｐゴシック" charset="0"/>
              </a:defRPr>
            </a:lvl1pPr>
            <a:lvl2pPr marL="741363" indent="-284163"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ea typeface="MS PGothic" panose="020B0600070205080204" pitchFamily="34" charset="-128"/>
              </a:defRPr>
            </a:lvl2pPr>
            <a:lvl3pPr marL="11414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5986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4pPr>
            <a:lvl5pPr marL="2055813" indent="-227013" algn="l" rtl="0" eaLnBrk="0" fontAlgn="base" hangingPunct="0">
              <a:spcBef>
                <a:spcPct val="20000"/>
              </a:spcBef>
              <a:spcAft>
                <a:spcPct val="0"/>
              </a:spcAft>
              <a:buFont typeface="Arial" panose="020B0604020202020204" pitchFamily="34" charset="0"/>
              <a:buChar char="»"/>
              <a:defRPr sz="1600">
                <a:solidFill>
                  <a:schemeClr val="tx1"/>
                </a:solidFill>
                <a:latin typeface="+mn-lt"/>
                <a:ea typeface="MS PGothic" panose="020B0600070205080204" pitchFamily="34" charset="-128"/>
              </a:defRPr>
            </a:lvl5pPr>
            <a:lvl6pPr marL="2514314" indent="-228574" algn="l" rtl="0" eaLnBrk="0" fontAlgn="base" hangingPunct="0">
              <a:spcBef>
                <a:spcPct val="20000"/>
              </a:spcBef>
              <a:spcAft>
                <a:spcPct val="0"/>
              </a:spcAft>
              <a:buFont typeface="Arial" charset="0"/>
              <a:buChar char="»"/>
              <a:defRPr sz="1600">
                <a:solidFill>
                  <a:schemeClr val="tx1"/>
                </a:solidFill>
                <a:latin typeface="+mn-lt"/>
              </a:defRPr>
            </a:lvl6pPr>
            <a:lvl7pPr marL="2971462" indent="-228574" algn="l" rtl="0" eaLnBrk="0" fontAlgn="base" hangingPunct="0">
              <a:spcBef>
                <a:spcPct val="20000"/>
              </a:spcBef>
              <a:spcAft>
                <a:spcPct val="0"/>
              </a:spcAft>
              <a:buFont typeface="Arial" charset="0"/>
              <a:buChar char="»"/>
              <a:defRPr sz="1600">
                <a:solidFill>
                  <a:schemeClr val="tx1"/>
                </a:solidFill>
                <a:latin typeface="+mn-lt"/>
              </a:defRPr>
            </a:lvl7pPr>
            <a:lvl8pPr marL="3428610" indent="-228574" algn="l" rtl="0" eaLnBrk="0" fontAlgn="base" hangingPunct="0">
              <a:spcBef>
                <a:spcPct val="20000"/>
              </a:spcBef>
              <a:spcAft>
                <a:spcPct val="0"/>
              </a:spcAft>
              <a:buFont typeface="Arial" charset="0"/>
              <a:buChar char="»"/>
              <a:defRPr sz="1600">
                <a:solidFill>
                  <a:schemeClr val="tx1"/>
                </a:solidFill>
                <a:latin typeface="+mn-lt"/>
              </a:defRPr>
            </a:lvl8pPr>
            <a:lvl9pPr marL="3885758" indent="-228574" algn="l" rtl="0" eaLnBrk="0" fontAlgn="base" hangingPunct="0">
              <a:spcBef>
                <a:spcPct val="20000"/>
              </a:spcBef>
              <a:spcAft>
                <a:spcPct val="0"/>
              </a:spcAft>
              <a:buFont typeface="Arial" charset="0"/>
              <a:buChar char="»"/>
              <a:defRPr sz="1600">
                <a:solidFill>
                  <a:schemeClr val="tx1"/>
                </a:solidFill>
                <a:latin typeface="+mn-lt"/>
              </a:defRPr>
            </a:lvl9pPr>
          </a:lstStyle>
          <a:p>
            <a:pPr>
              <a:spcBef>
                <a:spcPts val="0"/>
              </a:spcBef>
              <a:spcAft>
                <a:spcPts val="0"/>
              </a:spcAft>
              <a:defRPr/>
            </a:pPr>
            <a:r>
              <a:rPr lang="de-DE" altLang="de-DE" sz="2000" kern="0" dirty="0"/>
              <a:t>Progress since SA#104</a:t>
            </a:r>
          </a:p>
          <a:p>
            <a:pPr lvl="1">
              <a:spcBef>
                <a:spcPts val="0"/>
              </a:spcBef>
              <a:spcAft>
                <a:spcPts val="600"/>
              </a:spcAft>
              <a:defRPr/>
            </a:pPr>
            <a:r>
              <a:rPr lang="en-GB" sz="1400" kern="0" dirty="0"/>
              <a:t>11 </a:t>
            </a:r>
            <a:r>
              <a:rPr lang="en-GB" sz="1400" kern="0" dirty="0" err="1"/>
              <a:t>pCRs</a:t>
            </a:r>
            <a:r>
              <a:rPr lang="en-GB" sz="1400" kern="0" dirty="0"/>
              <a:t> for TR 28.849 were approved covering</a:t>
            </a:r>
          </a:p>
          <a:p>
            <a:pPr lvl="2">
              <a:spcBef>
                <a:spcPts val="0"/>
              </a:spcBef>
              <a:spcAft>
                <a:spcPts val="600"/>
              </a:spcAft>
              <a:defRPr/>
            </a:pPr>
            <a:r>
              <a:rPr lang="en-GB" sz="1200" kern="0" dirty="0"/>
              <a:t>The initial skeleton, update skeleton and document structure</a:t>
            </a:r>
          </a:p>
          <a:p>
            <a:pPr lvl="2">
              <a:spcBef>
                <a:spcPts val="0"/>
              </a:spcBef>
              <a:spcAft>
                <a:spcPts val="600"/>
              </a:spcAft>
              <a:defRPr/>
            </a:pPr>
            <a:r>
              <a:rPr lang="en-GB" sz="1200" kern="0" dirty="0"/>
              <a:t>The scope, references and background</a:t>
            </a:r>
          </a:p>
          <a:p>
            <a:pPr lvl="2">
              <a:spcBef>
                <a:spcPts val="0"/>
              </a:spcBef>
              <a:spcAft>
                <a:spcPts val="600"/>
              </a:spcAft>
              <a:defRPr/>
            </a:pPr>
            <a:r>
              <a:rPr lang="en-GB" sz="1200" kern="0" dirty="0"/>
              <a:t>Introduce the background of CAPIF charging</a:t>
            </a:r>
          </a:p>
          <a:p>
            <a:pPr lvl="2">
              <a:spcBef>
                <a:spcPts val="0"/>
              </a:spcBef>
              <a:spcAft>
                <a:spcPts val="600"/>
              </a:spcAft>
              <a:defRPr/>
            </a:pPr>
            <a:r>
              <a:rPr lang="en-GB" sz="1200" kern="0" dirty="0"/>
              <a:t>Add Topic for CAPIF Charging Scenarios and KI and on API invocation charging</a:t>
            </a:r>
          </a:p>
          <a:p>
            <a:pPr lvl="2">
              <a:spcBef>
                <a:spcPts val="0"/>
              </a:spcBef>
              <a:spcAft>
                <a:spcPts val="600"/>
              </a:spcAft>
              <a:defRPr/>
            </a:pPr>
            <a:r>
              <a:rPr lang="en-GB" sz="1200" kern="0" dirty="0"/>
              <a:t>Addition of use cases for the CAPIF Converged Charging of multiple API Providers, API Invokers, API Usage and API operation and management</a:t>
            </a:r>
          </a:p>
          <a:p>
            <a:pPr lvl="2">
              <a:spcBef>
                <a:spcPts val="0"/>
              </a:spcBef>
              <a:spcAft>
                <a:spcPts val="600"/>
              </a:spcAft>
              <a:defRPr/>
            </a:pPr>
            <a:r>
              <a:rPr lang="en-GB" sz="1200" kern="0" dirty="0"/>
              <a:t>Introduce the solution for API invocation charging</a:t>
            </a:r>
          </a:p>
          <a:p>
            <a:pPr lvl="1">
              <a:spcBef>
                <a:spcPts val="0"/>
              </a:spcBef>
              <a:spcAft>
                <a:spcPts val="600"/>
              </a:spcAft>
              <a:defRPr/>
            </a:pPr>
            <a:r>
              <a:rPr lang="en-GB" sz="1400" kern="0" dirty="0"/>
              <a:t>Draft TR 28.849 (email approval S5-244558)</a:t>
            </a:r>
            <a:endParaRPr lang="de-DE" altLang="de-DE" sz="2000" kern="0" dirty="0"/>
          </a:p>
          <a:p>
            <a:pPr>
              <a:spcBef>
                <a:spcPts val="0"/>
              </a:spcBef>
              <a:spcAft>
                <a:spcPts val="0"/>
              </a:spcAft>
              <a:defRPr/>
            </a:pPr>
            <a:r>
              <a:rPr lang="en-US" sz="2000" kern="0" dirty="0"/>
              <a:t>RAN impacts and dependencies:</a:t>
            </a:r>
          </a:p>
          <a:p>
            <a:pPr lvl="1">
              <a:spcBef>
                <a:spcPts val="0"/>
              </a:spcBef>
              <a:spcAft>
                <a:spcPts val="600"/>
              </a:spcAft>
              <a:defRPr/>
            </a:pPr>
            <a:r>
              <a:rPr lang="en-US" sz="1400" kern="0" dirty="0"/>
              <a:t>None identified</a:t>
            </a:r>
          </a:p>
          <a:p>
            <a:pPr>
              <a:spcBef>
                <a:spcPts val="0"/>
              </a:spcBef>
              <a:spcAft>
                <a:spcPts val="0"/>
              </a:spcAft>
              <a:defRPr/>
            </a:pPr>
            <a:r>
              <a:rPr lang="de-DE" sz="2000" kern="0" dirty="0"/>
              <a:t>Next steps:</a:t>
            </a:r>
          </a:p>
          <a:p>
            <a:pPr lvl="1">
              <a:defRPr/>
            </a:pPr>
            <a:r>
              <a:rPr lang="en-GB" altLang="zh-CN" sz="1400" dirty="0"/>
              <a:t>Additional CAPIF use cases, solutions for the existing use cases </a:t>
            </a:r>
            <a:endParaRPr lang="en-US" sz="1400" kern="0" dirty="0"/>
          </a:p>
        </p:txBody>
      </p:sp>
      <p:graphicFrame>
        <p:nvGraphicFramePr>
          <p:cNvPr id="5" name="Table 4">
            <a:extLst>
              <a:ext uri="{FF2B5EF4-FFF2-40B4-BE49-F238E27FC236}">
                <a16:creationId xmlns:a16="http://schemas.microsoft.com/office/drawing/2014/main" id="{658152B3-3102-F6BC-551D-E6060AAFB65D}"/>
              </a:ext>
            </a:extLst>
          </p:cNvPr>
          <p:cNvGraphicFramePr>
            <a:graphicFrameLocks noGrp="1"/>
          </p:cNvGraphicFramePr>
          <p:nvPr/>
        </p:nvGraphicFramePr>
        <p:xfrm>
          <a:off x="667512" y="1480176"/>
          <a:ext cx="11000316" cy="562670"/>
        </p:xfrm>
        <a:graphic>
          <a:graphicData uri="http://schemas.openxmlformats.org/drawingml/2006/table">
            <a:tbl>
              <a:tblPr firstRow="1" firstCol="1" bandRow="1">
                <a:tableStyleId>{F5AB1C69-6EDB-4FF4-983F-18BD219EF322}</a:tableStyleId>
              </a:tblPr>
              <a:tblGrid>
                <a:gridCol w="662538">
                  <a:extLst>
                    <a:ext uri="{9D8B030D-6E8A-4147-A177-3AD203B41FA5}">
                      <a16:colId xmlns:a16="http://schemas.microsoft.com/office/drawing/2014/main" val="20000"/>
                    </a:ext>
                  </a:extLst>
                </a:gridCol>
                <a:gridCol w="4226116">
                  <a:extLst>
                    <a:ext uri="{9D8B030D-6E8A-4147-A177-3AD203B41FA5}">
                      <a16:colId xmlns:a16="http://schemas.microsoft.com/office/drawing/2014/main" val="20001"/>
                    </a:ext>
                  </a:extLst>
                </a:gridCol>
                <a:gridCol w="1288387">
                  <a:extLst>
                    <a:ext uri="{9D8B030D-6E8A-4147-A177-3AD203B41FA5}">
                      <a16:colId xmlns:a16="http://schemas.microsoft.com/office/drawing/2014/main" val="20002"/>
                    </a:ext>
                  </a:extLst>
                </a:gridCol>
                <a:gridCol w="811417">
                  <a:extLst>
                    <a:ext uri="{9D8B030D-6E8A-4147-A177-3AD203B41FA5}">
                      <a16:colId xmlns:a16="http://schemas.microsoft.com/office/drawing/2014/main" val="20005"/>
                    </a:ext>
                  </a:extLst>
                </a:gridCol>
                <a:gridCol w="607312">
                  <a:extLst>
                    <a:ext uri="{9D8B030D-6E8A-4147-A177-3AD203B41FA5}">
                      <a16:colId xmlns:a16="http://schemas.microsoft.com/office/drawing/2014/main" val="20006"/>
                    </a:ext>
                  </a:extLst>
                </a:gridCol>
                <a:gridCol w="813897">
                  <a:extLst>
                    <a:ext uri="{9D8B030D-6E8A-4147-A177-3AD203B41FA5}">
                      <a16:colId xmlns:a16="http://schemas.microsoft.com/office/drawing/2014/main" val="1044384781"/>
                    </a:ext>
                  </a:extLst>
                </a:gridCol>
                <a:gridCol w="798668">
                  <a:extLst>
                    <a:ext uri="{9D8B030D-6E8A-4147-A177-3AD203B41FA5}">
                      <a16:colId xmlns:a16="http://schemas.microsoft.com/office/drawing/2014/main" val="20007"/>
                    </a:ext>
                  </a:extLst>
                </a:gridCol>
                <a:gridCol w="1791981">
                  <a:extLst>
                    <a:ext uri="{9D8B030D-6E8A-4147-A177-3AD203B41FA5}">
                      <a16:colId xmlns:a16="http://schemas.microsoft.com/office/drawing/2014/main" val="20008"/>
                    </a:ext>
                  </a:extLst>
                </a:gridCol>
              </a:tblGrid>
              <a:tr h="308983">
                <a:tc>
                  <a:txBody>
                    <a:bodyPr/>
                    <a:lstStyle/>
                    <a:p>
                      <a:pPr algn="ctr">
                        <a:lnSpc>
                          <a:spcPct val="107000"/>
                        </a:lnSpc>
                        <a:spcAft>
                          <a:spcPts val="800"/>
                        </a:spcAft>
                      </a:pPr>
                      <a:r>
                        <a:rPr lang="en-GB" sz="1200" dirty="0"/>
                        <a:t>UID</a:t>
                      </a:r>
                    </a:p>
                  </a:txBody>
                  <a:tcPr marL="48003" marR="48003" marT="0" marB="0" anchor="ctr"/>
                </a:tc>
                <a:tc>
                  <a:txBody>
                    <a:bodyPr/>
                    <a:lstStyle/>
                    <a:p>
                      <a:pPr algn="ctr">
                        <a:lnSpc>
                          <a:spcPct val="107000"/>
                        </a:lnSpc>
                        <a:spcAft>
                          <a:spcPts val="800"/>
                        </a:spcAft>
                      </a:pPr>
                      <a:r>
                        <a:rPr lang="en-GB" sz="1200" dirty="0"/>
                        <a:t>Name</a:t>
                      </a:r>
                    </a:p>
                  </a:txBody>
                  <a:tcPr marL="48003" marR="48003" marT="0" marB="0" anchor="ctr"/>
                </a:tc>
                <a:tc>
                  <a:txBody>
                    <a:bodyPr/>
                    <a:lstStyle/>
                    <a:p>
                      <a:pPr algn="ctr">
                        <a:lnSpc>
                          <a:spcPct val="107000"/>
                        </a:lnSpc>
                        <a:spcAft>
                          <a:spcPts val="800"/>
                        </a:spcAft>
                      </a:pPr>
                      <a:r>
                        <a:rPr lang="en-GB" sz="1200" dirty="0"/>
                        <a:t>Acronym</a:t>
                      </a:r>
                    </a:p>
                  </a:txBody>
                  <a:tcPr marL="48003" marR="48003" marT="0" marB="0" anchor="ctr"/>
                </a:tc>
                <a:tc>
                  <a:txBody>
                    <a:bodyPr/>
                    <a:lstStyle/>
                    <a:p>
                      <a:pPr algn="ctr">
                        <a:lnSpc>
                          <a:spcPct val="107000"/>
                        </a:lnSpc>
                        <a:spcAft>
                          <a:spcPts val="800"/>
                        </a:spcAft>
                      </a:pPr>
                      <a:r>
                        <a:rPr lang="en-GB" sz="1200" dirty="0"/>
                        <a:t>Target</a:t>
                      </a:r>
                    </a:p>
                  </a:txBody>
                  <a:tcPr marL="48003" marR="48003" marT="0" marB="0" anchor="ctr"/>
                </a:tc>
                <a:tc>
                  <a:txBody>
                    <a:bodyPr/>
                    <a:lstStyle/>
                    <a:p>
                      <a:pPr algn="ctr">
                        <a:lnSpc>
                          <a:spcPct val="107000"/>
                        </a:lnSpc>
                        <a:spcAft>
                          <a:spcPts val="800"/>
                        </a:spcAft>
                      </a:pPr>
                      <a:r>
                        <a:rPr lang="en-GB" sz="1200" dirty="0"/>
                        <a:t>Old %</a:t>
                      </a:r>
                    </a:p>
                  </a:txBody>
                  <a:tcPr marL="48003" marR="48003" marT="0" marB="0" anchor="ctr"/>
                </a:tc>
                <a:tc>
                  <a:txBody>
                    <a:bodyPr/>
                    <a:lstStyle/>
                    <a:p>
                      <a:pPr algn="ctr">
                        <a:lnSpc>
                          <a:spcPct val="107000"/>
                        </a:lnSpc>
                        <a:spcAft>
                          <a:spcPts val="800"/>
                        </a:spcAft>
                      </a:pPr>
                      <a:r>
                        <a:rPr lang="en-GB" sz="1200" dirty="0"/>
                        <a:t>WID</a:t>
                      </a:r>
                    </a:p>
                  </a:txBody>
                  <a:tcPr marL="48003" marR="48003" marT="0" marB="0" anchor="ctr"/>
                </a:tc>
                <a:tc>
                  <a:txBody>
                    <a:bodyPr/>
                    <a:lstStyle/>
                    <a:p>
                      <a:pPr algn="ctr">
                        <a:lnSpc>
                          <a:spcPct val="107000"/>
                        </a:lnSpc>
                        <a:spcAft>
                          <a:spcPts val="800"/>
                        </a:spcAft>
                      </a:pPr>
                      <a:r>
                        <a:rPr lang="en-GB" sz="1200" b="1" kern="1200" dirty="0">
                          <a:solidFill>
                            <a:schemeClr val="lt1"/>
                          </a:solidFill>
                          <a:latin typeface="+mn-lt"/>
                          <a:ea typeface="+mn-ea"/>
                          <a:cs typeface="+mn-cs"/>
                        </a:rPr>
                        <a:t>New %</a:t>
                      </a:r>
                    </a:p>
                  </a:txBody>
                  <a:tcPr marL="48003" marR="48003" marT="0" marB="0" anchor="ctr"/>
                </a:tc>
                <a:tc>
                  <a:txBody>
                    <a:bodyPr/>
                    <a:lstStyle/>
                    <a:p>
                      <a:pPr algn="ctr">
                        <a:lnSpc>
                          <a:spcPct val="107000"/>
                        </a:lnSpc>
                        <a:spcAft>
                          <a:spcPts val="800"/>
                        </a:spcAft>
                      </a:pPr>
                      <a:r>
                        <a:rPr lang="en-GB" sz="1200" b="1" kern="1200" dirty="0">
                          <a:solidFill>
                            <a:schemeClr val="lt1"/>
                          </a:solidFill>
                          <a:latin typeface="+mn-lt"/>
                          <a:ea typeface="+mn-ea"/>
                          <a:cs typeface="+mn-cs"/>
                        </a:rPr>
                        <a:t>Change or comment</a:t>
                      </a:r>
                    </a:p>
                  </a:txBody>
                  <a:tcPr marL="48003" marR="48003" marT="0" marB="0" anchor="ctr"/>
                </a:tc>
                <a:extLst>
                  <a:ext uri="{0D108BD9-81ED-4DB2-BD59-A6C34878D82A}">
                    <a16:rowId xmlns:a16="http://schemas.microsoft.com/office/drawing/2014/main" val="10000"/>
                  </a:ext>
                </a:extLst>
              </a:tr>
              <a:tr h="253687">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lang="en-US" sz="900" b="1" i="0" u="none" strike="noStrike" kern="1200" dirty="0">
                          <a:solidFill>
                            <a:srgbClr val="000000"/>
                          </a:solidFill>
                          <a:effectLst/>
                          <a:latin typeface="Arial" panose="020B0604020202020204" pitchFamily="34" charset="0"/>
                          <a:ea typeface="+mn-ea"/>
                          <a:cs typeface="+mn-cs"/>
                        </a:rPr>
                        <a:t>1040015</a:t>
                      </a:r>
                      <a:endParaRPr lang="en-GB" sz="900" b="1" i="0" u="none" strike="noStrike" kern="1200" dirty="0">
                        <a:solidFill>
                          <a:srgbClr val="000000"/>
                        </a:solidFill>
                        <a:effectLst/>
                        <a:latin typeface="Arial" panose="020B0604020202020204" pitchFamily="34" charset="0"/>
                        <a:ea typeface="+mn-ea"/>
                        <a:cs typeface="+mn-cs"/>
                      </a:endParaRPr>
                    </a:p>
                  </a:txBody>
                  <a:tcPr marL="12700" marR="12700" marT="12703" marB="0" anchor="ctr"/>
                </a:tc>
                <a:tc>
                  <a:txBody>
                    <a:bodyPr/>
                    <a:lstStyle/>
                    <a:p>
                      <a:pPr marL="0" indent="0" algn="l" defTabSz="1219170" rtl="0" eaLnBrk="1" fontAlgn="t" latinLnBrk="0" hangingPunct="1">
                        <a:spcAft>
                          <a:spcPts val="0"/>
                        </a:spcAft>
                      </a:pPr>
                      <a:r>
                        <a:rPr lang="en-GB" sz="1000" b="1" i="0" u="none" strike="noStrike" kern="1200" dirty="0">
                          <a:solidFill>
                            <a:srgbClr val="0000FF"/>
                          </a:solidFill>
                          <a:effectLst/>
                          <a:latin typeface="Arial" panose="020B0604020202020204" pitchFamily="34" charset="0"/>
                          <a:ea typeface="+mn-ea"/>
                          <a:cs typeface="+mn-cs"/>
                        </a:rPr>
                        <a:t>SID on Charging Aspects of CAPIF</a:t>
                      </a:r>
                    </a:p>
                  </a:txBody>
                  <a:tcPr marL="9525" marR="9525" marT="9525" marB="9525" anchor="ctr"/>
                </a:tc>
                <a:tc>
                  <a:txBody>
                    <a:bodyPr/>
                    <a:lstStyle/>
                    <a:p>
                      <a:pPr marL="0" marR="0" lvl="0" indent="0" algn="ctr" defTabSz="914296" rtl="0" eaLnBrk="1" fontAlgn="t" latinLnBrk="0" hangingPunct="1">
                        <a:lnSpc>
                          <a:spcPct val="100000"/>
                        </a:lnSpc>
                        <a:spcBef>
                          <a:spcPts val="0"/>
                        </a:spcBef>
                        <a:spcAft>
                          <a:spcPts val="0"/>
                        </a:spcAft>
                        <a:buClrTx/>
                        <a:buSzTx/>
                        <a:buFontTx/>
                        <a:buNone/>
                        <a:tabLst/>
                        <a:defRPr/>
                      </a:pPr>
                      <a:r>
                        <a:rPr lang="en-GB" sz="900" b="1" i="0" u="none" strike="noStrike" kern="1200" dirty="0">
                          <a:solidFill>
                            <a:srgbClr val="000000"/>
                          </a:solidFill>
                          <a:effectLst/>
                          <a:latin typeface="Arial" panose="020B0604020202020204" pitchFamily="34" charset="0"/>
                          <a:ea typeface="+mn-ea"/>
                          <a:cs typeface="+mn-cs"/>
                        </a:rPr>
                        <a:t>FS_CAPIF_CH</a:t>
                      </a:r>
                    </a:p>
                  </a:txBody>
                  <a:tcPr marL="48003" marR="48003" marT="0" marB="0" anchor="ct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lang="en-GB" sz="900" kern="1200" dirty="0">
                          <a:solidFill>
                            <a:schemeClr val="dk1"/>
                          </a:solidFill>
                          <a:latin typeface="Arial" panose="020B0604020202020204" pitchFamily="34" charset="0"/>
                          <a:ea typeface="+mn-ea"/>
                          <a:cs typeface="Arial" panose="020B0604020202020204" pitchFamily="34" charset="0"/>
                        </a:rPr>
                        <a:t>12/12/2024</a:t>
                      </a:r>
                    </a:p>
                  </a:txBody>
                  <a:tcPr marL="48003" marR="48003" marT="0" marB="0" anchor="ctr"/>
                </a:tc>
                <a:tc>
                  <a:txBody>
                    <a:bodyPr/>
                    <a:lstStyle/>
                    <a:p>
                      <a:pPr marL="0" algn="ctr" defTabSz="1219170" rtl="0" eaLnBrk="1" fontAlgn="t" latinLnBrk="0" hangingPunct="1"/>
                      <a:r>
                        <a:rPr lang="en-GB" sz="900" kern="1200" dirty="0">
                          <a:solidFill>
                            <a:schemeClr val="dk1"/>
                          </a:solidFill>
                          <a:latin typeface="Arial" panose="020B0604020202020204" pitchFamily="34" charset="0"/>
                          <a:ea typeface="+mn-ea"/>
                          <a:cs typeface="Arial" panose="020B0604020202020204" pitchFamily="34" charset="0"/>
                        </a:rPr>
                        <a:t>15 %</a:t>
                      </a:r>
                    </a:p>
                  </a:txBody>
                  <a:tcPr marL="48003" marR="48003" marT="0" marB="0" anchor="ctr"/>
                </a:tc>
                <a:tc>
                  <a:txBody>
                    <a:bodyPr/>
                    <a:lstStyle/>
                    <a:p>
                      <a:pPr algn="ctr" fontAlgn="t"/>
                      <a:r>
                        <a:rPr lang="en-GB" sz="900" b="0" i="0" u="none" strike="noStrike" kern="1200" dirty="0">
                          <a:solidFill>
                            <a:srgbClr val="000000"/>
                          </a:solidFill>
                          <a:effectLst/>
                          <a:latin typeface="Arial" panose="020B0604020202020204" pitchFamily="34" charset="0"/>
                          <a:ea typeface="+mn-ea"/>
                          <a:cs typeface="Arial" panose="020B0604020202020204" pitchFamily="34" charset="0"/>
                        </a:rPr>
                        <a:t>SP-240981</a:t>
                      </a:r>
                    </a:p>
                  </a:txBody>
                  <a:tcPr marL="48003" marR="48003" marT="0" marB="0" anchor="ctr"/>
                </a:tc>
                <a:tc>
                  <a:txBody>
                    <a:bodyPr/>
                    <a:lstStyle/>
                    <a:p>
                      <a:pPr marL="0" algn="ctr" defTabSz="1219170" rtl="0" eaLnBrk="1" fontAlgn="t" latinLnBrk="0" hangingPunct="1"/>
                      <a:r>
                        <a:rPr lang="en-GB" sz="900" b="0" i="0" u="none" strike="noStrike" kern="1200" dirty="0">
                          <a:solidFill>
                            <a:srgbClr val="000000"/>
                          </a:solidFill>
                          <a:effectLst/>
                          <a:latin typeface="Arial" panose="020B0604020202020204" pitchFamily="34" charset="0"/>
                          <a:ea typeface="+mn-ea"/>
                          <a:cs typeface="Arial" panose="020B0604020202020204" pitchFamily="34" charset="0"/>
                        </a:rPr>
                        <a:t>35 %</a:t>
                      </a:r>
                    </a:p>
                  </a:txBody>
                  <a:tcPr marL="48003" marR="48003" marT="0" marB="0" anchor="ctr"/>
                </a:tc>
                <a:tc>
                  <a:txBody>
                    <a:bodyPr/>
                    <a:lstStyle/>
                    <a:p>
                      <a:pPr marL="0" marR="0" lvl="0" indent="0" algn="ctr" defTabSz="1219170" rtl="0" eaLnBrk="1" fontAlgn="auto" latinLnBrk="0" hangingPunct="1">
                        <a:lnSpc>
                          <a:spcPct val="107000"/>
                        </a:lnSpc>
                        <a:spcBef>
                          <a:spcPts val="0"/>
                        </a:spcBef>
                        <a:spcAft>
                          <a:spcPts val="800"/>
                        </a:spcAft>
                        <a:buClrTx/>
                        <a:buSzTx/>
                        <a:buFontTx/>
                        <a:buNone/>
                        <a:tabLst/>
                        <a:defRPr/>
                      </a:pPr>
                      <a:endParaRPr lang="en-US" sz="1200" kern="1200" dirty="0">
                        <a:solidFill>
                          <a:schemeClr val="dk1"/>
                        </a:solidFill>
                        <a:latin typeface="+mn-lt"/>
                        <a:ea typeface="+mn-ea"/>
                        <a:cs typeface="+mn-cs"/>
                      </a:endParaRPr>
                    </a:p>
                  </a:txBody>
                  <a:tcPr marL="48003" marR="48003" marT="0" marB="0" anchor="ctr"/>
                </a:tc>
                <a:extLst>
                  <a:ext uri="{0D108BD9-81ED-4DB2-BD59-A6C34878D82A}">
                    <a16:rowId xmlns:a16="http://schemas.microsoft.com/office/drawing/2014/main" val="10001"/>
                  </a:ext>
                </a:extLst>
              </a:tr>
            </a:tbl>
          </a:graphicData>
        </a:graphic>
      </p:graphicFrame>
      <p:sp>
        <p:nvSpPr>
          <p:cNvPr id="7" name="Title 1">
            <a:extLst>
              <a:ext uri="{FF2B5EF4-FFF2-40B4-BE49-F238E27FC236}">
                <a16:creationId xmlns:a16="http://schemas.microsoft.com/office/drawing/2014/main" id="{9D9C06C6-0FE2-44F5-B35E-653C45D2D965}"/>
              </a:ext>
            </a:extLst>
          </p:cNvPr>
          <p:cNvSpPr>
            <a:spLocks noGrp="1"/>
          </p:cNvSpPr>
          <p:nvPr>
            <p:ph type="title"/>
          </p:nvPr>
        </p:nvSpPr>
        <p:spPr>
          <a:xfrm>
            <a:off x="667512" y="119287"/>
            <a:ext cx="9102725" cy="1143000"/>
          </a:xfrm>
        </p:spPr>
        <p:txBody>
          <a:bodyPr/>
          <a:lstStyle/>
          <a:p>
            <a:r>
              <a:rPr lang="en-GB" altLang="en-US" sz="3200" b="1" dirty="0"/>
              <a:t>7. CAPCH: Study (FS_CAPIF_CH)</a:t>
            </a:r>
            <a:endParaRPr lang="en-GB" altLang="en-US" sz="2400" b="1" i="1" dirty="0"/>
          </a:p>
        </p:txBody>
      </p:sp>
      <p:sp>
        <p:nvSpPr>
          <p:cNvPr id="3" name="矩形 5">
            <a:extLst>
              <a:ext uri="{FF2B5EF4-FFF2-40B4-BE49-F238E27FC236}">
                <a16:creationId xmlns:a16="http://schemas.microsoft.com/office/drawing/2014/main" id="{0FFEF4A1-321F-6CB7-9DD7-CA5481D2D4D5}"/>
              </a:ext>
            </a:extLst>
          </p:cNvPr>
          <p:cNvSpPr/>
          <p:nvPr/>
        </p:nvSpPr>
        <p:spPr>
          <a:xfrm>
            <a:off x="8684704" y="0"/>
            <a:ext cx="2552302" cy="292388"/>
          </a:xfrm>
          <a:prstGeom prst="rect">
            <a:avLst/>
          </a:prstGeom>
        </p:spPr>
        <p:txBody>
          <a:bodyPr wrap="none">
            <a:spAutoFit/>
          </a:bodyPr>
          <a:lstStyle/>
          <a:p>
            <a:r>
              <a:rPr lang="en-US" altLang="zh-CN" dirty="0">
                <a:solidFill>
                  <a:schemeClr val="bg1"/>
                </a:solidFill>
                <a:highlight>
                  <a:srgbClr val="008080"/>
                </a:highlight>
              </a:rPr>
              <a:t>CH Support to Network features</a:t>
            </a:r>
            <a:endParaRPr lang="zh-CN" altLang="en-US" dirty="0">
              <a:solidFill>
                <a:schemeClr val="bg1"/>
              </a:solidFill>
              <a:highlight>
                <a:srgbClr val="008080"/>
              </a:highlight>
            </a:endParaRPr>
          </a:p>
        </p:txBody>
      </p:sp>
    </p:spTree>
    <p:extLst>
      <p:ext uri="{BB962C8B-B14F-4D97-AF65-F5344CB8AC3E}">
        <p14:creationId xmlns:p14="http://schemas.microsoft.com/office/powerpoint/2010/main" val="3803732290"/>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ChangeArrowheads="1"/>
          </p:cNvSpPr>
          <p:nvPr/>
        </p:nvSpPr>
        <p:spPr bwMode="auto">
          <a:xfrm>
            <a:off x="573206" y="260350"/>
            <a:ext cx="9253182" cy="790528"/>
          </a:xfrm>
          <a:prstGeom prst="rect">
            <a:avLst/>
          </a:prstGeom>
          <a:noFill/>
          <a:ln w="12700">
            <a:noFill/>
            <a:miter lim="800000"/>
            <a:headEnd/>
            <a:tailEnd/>
          </a:ln>
        </p:spPr>
        <p:txBody>
          <a:bodyPr lIns="90488" tIns="44450" rIns="90488" bIns="44450" anchor="ctr"/>
          <a:lstStyle/>
          <a:p>
            <a:pPr algn="ctr">
              <a:defRPr/>
            </a:pPr>
            <a:r>
              <a:rPr lang="en-US" altLang="zh-CN" sz="3200" kern="0" dirty="0">
                <a:solidFill>
                  <a:srgbClr val="FF0000"/>
                </a:solidFill>
                <a:latin typeface="Calibri"/>
                <a:cs typeface="+mj-cs"/>
              </a:rPr>
              <a:t>New Rel-19 Study / Work Items</a:t>
            </a:r>
          </a:p>
        </p:txBody>
      </p:sp>
      <p:graphicFrame>
        <p:nvGraphicFramePr>
          <p:cNvPr id="4" name="Table 3">
            <a:extLst>
              <a:ext uri="{FF2B5EF4-FFF2-40B4-BE49-F238E27FC236}">
                <a16:creationId xmlns:a16="http://schemas.microsoft.com/office/drawing/2014/main" id="{F02D49B5-36A5-4AF1-B4D4-A8F9348567E4}"/>
              </a:ext>
            </a:extLst>
          </p:cNvPr>
          <p:cNvGraphicFramePr>
            <a:graphicFrameLocks noGrp="1"/>
          </p:cNvGraphicFramePr>
          <p:nvPr>
            <p:extLst>
              <p:ext uri="{D42A27DB-BD31-4B8C-83A1-F6EECF244321}">
                <p14:modId xmlns:p14="http://schemas.microsoft.com/office/powerpoint/2010/main" val="3239954581"/>
              </p:ext>
            </p:extLst>
          </p:nvPr>
        </p:nvGraphicFramePr>
        <p:xfrm>
          <a:off x="573206" y="1663480"/>
          <a:ext cx="10867945" cy="1859260"/>
        </p:xfrm>
        <a:graphic>
          <a:graphicData uri="http://schemas.openxmlformats.org/drawingml/2006/table">
            <a:tbl>
              <a:tblPr firstRow="1" firstCol="1" bandRow="1"/>
              <a:tblGrid>
                <a:gridCol w="1064871">
                  <a:extLst>
                    <a:ext uri="{9D8B030D-6E8A-4147-A177-3AD203B41FA5}">
                      <a16:colId xmlns:a16="http://schemas.microsoft.com/office/drawing/2014/main" val="3092324856"/>
                    </a:ext>
                  </a:extLst>
                </a:gridCol>
                <a:gridCol w="4353442">
                  <a:extLst>
                    <a:ext uri="{9D8B030D-6E8A-4147-A177-3AD203B41FA5}">
                      <a16:colId xmlns:a16="http://schemas.microsoft.com/office/drawing/2014/main" val="2473753773"/>
                    </a:ext>
                  </a:extLst>
                </a:gridCol>
                <a:gridCol w="1221470">
                  <a:extLst>
                    <a:ext uri="{9D8B030D-6E8A-4147-A177-3AD203B41FA5}">
                      <a16:colId xmlns:a16="http://schemas.microsoft.com/office/drawing/2014/main" val="160253941"/>
                    </a:ext>
                  </a:extLst>
                </a:gridCol>
                <a:gridCol w="1315428">
                  <a:extLst>
                    <a:ext uri="{9D8B030D-6E8A-4147-A177-3AD203B41FA5}">
                      <a16:colId xmlns:a16="http://schemas.microsoft.com/office/drawing/2014/main" val="1825234608"/>
                    </a:ext>
                  </a:extLst>
                </a:gridCol>
                <a:gridCol w="2912734">
                  <a:extLst>
                    <a:ext uri="{9D8B030D-6E8A-4147-A177-3AD203B41FA5}">
                      <a16:colId xmlns:a16="http://schemas.microsoft.com/office/drawing/2014/main" val="1104305053"/>
                    </a:ext>
                  </a:extLst>
                </a:gridCol>
              </a:tblGrid>
              <a:tr h="371347">
                <a:tc>
                  <a:txBody>
                    <a:bodyPr/>
                    <a:lstStyle/>
                    <a:p>
                      <a:pPr>
                        <a:spcAft>
                          <a:spcPts val="0"/>
                        </a:spcAft>
                      </a:pPr>
                      <a:r>
                        <a:rPr lang="en-US" sz="1600" b="1">
                          <a:solidFill>
                            <a:srgbClr val="000000"/>
                          </a:solidFill>
                          <a:effectLst/>
                          <a:latin typeface="+mn-lt"/>
                          <a:ea typeface="PMingLiU"/>
                        </a:rPr>
                        <a:t>TDoc</a:t>
                      </a:r>
                      <a:endParaRPr lang="zh-CN" sz="2400" b="1">
                        <a:effectLst/>
                        <a:latin typeface="+mn-lt"/>
                        <a:ea typeface="PMingLiU"/>
                      </a:endParaRPr>
                    </a:p>
                  </a:txBody>
                  <a:tcPr marL="67178" marR="671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spcAft>
                          <a:spcPts val="0"/>
                        </a:spcAft>
                      </a:pPr>
                      <a:r>
                        <a:rPr lang="en-US" sz="1600" b="1">
                          <a:solidFill>
                            <a:srgbClr val="000000"/>
                          </a:solidFill>
                          <a:effectLst/>
                          <a:latin typeface="+mn-lt"/>
                          <a:ea typeface="PMingLiU"/>
                        </a:rPr>
                        <a:t>Title</a:t>
                      </a:r>
                      <a:endParaRPr lang="zh-CN" sz="2400" b="1">
                        <a:effectLst/>
                        <a:latin typeface="+mn-lt"/>
                        <a:ea typeface="PMingLiU"/>
                      </a:endParaRPr>
                    </a:p>
                  </a:txBody>
                  <a:tcPr marL="67178" marR="671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spcAft>
                          <a:spcPts val="0"/>
                        </a:spcAft>
                      </a:pPr>
                      <a:r>
                        <a:rPr lang="en-US" sz="1600" b="1">
                          <a:solidFill>
                            <a:srgbClr val="000000"/>
                          </a:solidFill>
                          <a:effectLst/>
                          <a:latin typeface="+mn-lt"/>
                          <a:ea typeface="PMingLiU"/>
                        </a:rPr>
                        <a:t>Type</a:t>
                      </a:r>
                      <a:endParaRPr lang="zh-CN" sz="2400" b="1">
                        <a:effectLst/>
                        <a:latin typeface="+mn-lt"/>
                        <a:ea typeface="PMingLiU"/>
                      </a:endParaRPr>
                    </a:p>
                  </a:txBody>
                  <a:tcPr marL="67178" marR="671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spcAft>
                          <a:spcPts val="0"/>
                        </a:spcAft>
                      </a:pPr>
                      <a:r>
                        <a:rPr lang="en-US" sz="1600" b="1">
                          <a:solidFill>
                            <a:srgbClr val="000000"/>
                          </a:solidFill>
                          <a:effectLst/>
                          <a:latin typeface="+mn-lt"/>
                          <a:ea typeface="PMingLiU"/>
                        </a:rPr>
                        <a:t>UID</a:t>
                      </a:r>
                      <a:endParaRPr lang="zh-CN" sz="2400" b="1">
                        <a:effectLst/>
                        <a:latin typeface="+mn-lt"/>
                        <a:ea typeface="PMingLiU"/>
                      </a:endParaRPr>
                    </a:p>
                  </a:txBody>
                  <a:tcPr marL="67178" marR="671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spcAft>
                          <a:spcPts val="0"/>
                        </a:spcAft>
                      </a:pPr>
                      <a:r>
                        <a:rPr lang="en-US" sz="1600" b="1" dirty="0">
                          <a:solidFill>
                            <a:srgbClr val="000000"/>
                          </a:solidFill>
                          <a:effectLst/>
                          <a:latin typeface="+mn-lt"/>
                          <a:ea typeface="PMingLiU"/>
                        </a:rPr>
                        <a:t>(Suggested) Acronym</a:t>
                      </a:r>
                      <a:endParaRPr lang="zh-CN" sz="2400" b="1" dirty="0">
                        <a:effectLst/>
                        <a:latin typeface="+mn-lt"/>
                        <a:ea typeface="PMingLiU"/>
                      </a:endParaRPr>
                    </a:p>
                  </a:txBody>
                  <a:tcPr marL="67178" marR="671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2041172156"/>
                  </a:ext>
                </a:extLst>
              </a:tr>
              <a:tr h="149285">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a:ln>
                            <a:noFill/>
                          </a:ln>
                          <a:solidFill>
                            <a:srgbClr val="000000"/>
                          </a:solidFill>
                          <a:effectLst/>
                          <a:uLnTx/>
                          <a:uFillTx/>
                          <a:latin typeface="Calibri"/>
                          <a:ea typeface="宋体" panose="02010600030101010101" pitchFamily="2" charset="-122"/>
                          <a:cs typeface="+mn-cs"/>
                        </a:rPr>
                        <a:t>SP-241158</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a:ln>
                            <a:noFill/>
                          </a:ln>
                          <a:solidFill>
                            <a:srgbClr val="000000"/>
                          </a:solidFill>
                          <a:effectLst/>
                          <a:uLnTx/>
                          <a:uFillTx/>
                          <a:latin typeface="Calibri"/>
                          <a:ea typeface="宋体" panose="02010600030101010101" pitchFamily="2" charset="-122"/>
                          <a:cs typeface="+mn-cs"/>
                        </a:rPr>
                        <a:t>New WID on Enhancement of Management Aspects Related of NWDAF Phase 2</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1219170" rtl="0" eaLnBrk="1" latinLnBrk="0" hangingPunct="1">
                        <a:spcAft>
                          <a:spcPts val="0"/>
                        </a:spcAft>
                      </a:pPr>
                      <a:r>
                        <a:rPr lang="en-US" sz="1600" kern="1200" dirty="0">
                          <a:solidFill>
                            <a:srgbClr val="000000"/>
                          </a:solidFill>
                          <a:effectLst/>
                          <a:latin typeface="+mn-lt"/>
                          <a:ea typeface="PMingLiU"/>
                          <a:cs typeface="+mn-cs"/>
                        </a:rPr>
                        <a:t>WID NEW</a:t>
                      </a:r>
                      <a:endParaRPr lang="zh-CN" altLang="en-US" sz="1600" kern="1200" dirty="0">
                        <a:solidFill>
                          <a:srgbClr val="000000"/>
                        </a:solidFill>
                        <a:effectLst/>
                        <a:latin typeface="+mn-lt"/>
                        <a:ea typeface="PMingLiU"/>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1219170" rtl="0" eaLnBrk="1" latinLnBrk="0" hangingPunct="1">
                        <a:spcAft>
                          <a:spcPts val="0"/>
                        </a:spcAft>
                      </a:pPr>
                      <a:r>
                        <a:rPr lang="en-US" altLang="zh-CN" sz="1600" kern="1200" dirty="0">
                          <a:solidFill>
                            <a:srgbClr val="000000"/>
                          </a:solidFill>
                          <a:effectLst/>
                          <a:latin typeface="+mn-lt"/>
                          <a:ea typeface="PMingLiU"/>
                          <a:cs typeface="+mn-cs"/>
                        </a:rPr>
                        <a:t>1050031</a:t>
                      </a:r>
                      <a:endParaRPr lang="zh-CN" altLang="en-US" sz="1600" kern="1200" dirty="0">
                        <a:solidFill>
                          <a:srgbClr val="000000"/>
                        </a:solidFill>
                        <a:effectLst/>
                        <a:latin typeface="+mn-lt"/>
                        <a:ea typeface="PMingLiU"/>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1219170" rtl="0" eaLnBrk="1" latinLnBrk="0" hangingPunct="1">
                        <a:spcAft>
                          <a:spcPts val="0"/>
                        </a:spcAft>
                      </a:pPr>
                      <a:r>
                        <a:rPr lang="en-US" altLang="zh-CN" sz="1600" kern="1200" dirty="0">
                          <a:solidFill>
                            <a:srgbClr val="000000"/>
                          </a:solidFill>
                          <a:effectLst/>
                          <a:latin typeface="+mn-lt"/>
                          <a:ea typeface="PMingLiU"/>
                          <a:cs typeface="+mn-cs"/>
                        </a:rPr>
                        <a:t>NWDAF_OAM_Ph2</a:t>
                      </a:r>
                      <a:endParaRPr lang="zh-CN" altLang="en-US" sz="1600" kern="1200" dirty="0">
                        <a:solidFill>
                          <a:srgbClr val="000000"/>
                        </a:solidFill>
                        <a:effectLst/>
                        <a:latin typeface="+mn-lt"/>
                        <a:ea typeface="PMingLiU"/>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33267151"/>
                  </a:ext>
                </a:extLst>
              </a:tr>
              <a:tr h="268713">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a:ln>
                            <a:noFill/>
                          </a:ln>
                          <a:solidFill>
                            <a:srgbClr val="000000"/>
                          </a:solidFill>
                          <a:effectLst/>
                          <a:uLnTx/>
                          <a:uFillTx/>
                          <a:latin typeface="Calibri"/>
                          <a:ea typeface="宋体" panose="02010600030101010101" pitchFamily="2" charset="-122"/>
                          <a:cs typeface="+mn-cs"/>
                        </a:rPr>
                        <a:t>SP-241159</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dirty="0">
                          <a:ln>
                            <a:noFill/>
                          </a:ln>
                          <a:solidFill>
                            <a:srgbClr val="000000"/>
                          </a:solidFill>
                          <a:effectLst/>
                          <a:uLnTx/>
                          <a:uFillTx/>
                          <a:latin typeface="+mn-lt"/>
                          <a:ea typeface="宋体" panose="02010600030101010101" pitchFamily="2" charset="-122"/>
                          <a:cs typeface="+mn-cs"/>
                        </a:rPr>
                        <a:t>New WID on Management of planned configurations</a:t>
                      </a:r>
                      <a:endParaRPr kumimoji="0" lang="en-US" sz="1600" b="0" i="0" u="none" strike="noStrike" kern="1200" cap="none" spc="0" normalizeH="0" baseline="0" dirty="0">
                        <a:ln>
                          <a:noFill/>
                        </a:ln>
                        <a:solidFill>
                          <a:srgbClr val="000000"/>
                        </a:solidFill>
                        <a:effectLst/>
                        <a:uLnTx/>
                        <a:uFillTx/>
                        <a:latin typeface="Calibri"/>
                        <a:ea typeface="宋体" panose="02010600030101010101" pitchFamily="2" charset="-122"/>
                        <a:cs typeface="+mn-cs"/>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0" lang="en-US" altLang="zh-CN" sz="1600" b="0" i="0" u="none" strike="noStrike" kern="1200" cap="none" spc="0" normalizeH="0" baseline="0" noProof="0">
                          <a:ln>
                            <a:noFill/>
                          </a:ln>
                          <a:solidFill>
                            <a:srgbClr val="000000"/>
                          </a:solidFill>
                          <a:effectLst/>
                          <a:uLnTx/>
                          <a:uFillTx/>
                          <a:latin typeface="Calibri"/>
                          <a:ea typeface="PMingLiU"/>
                          <a:cs typeface="+mn-cs"/>
                        </a:rPr>
                        <a:t>WID NEW</a:t>
                      </a:r>
                      <a:endParaRPr kumimoji="0" lang="zh-CN" altLang="en-US" sz="1600" b="0" i="0" u="none" strike="noStrike" kern="1200" cap="none" spc="0" normalizeH="0" baseline="0" noProof="0" dirty="0">
                        <a:ln>
                          <a:noFill/>
                        </a:ln>
                        <a:solidFill>
                          <a:srgbClr val="000000"/>
                        </a:solidFill>
                        <a:effectLst/>
                        <a:uLnTx/>
                        <a:uFillTx/>
                        <a:latin typeface="Calibri"/>
                        <a:ea typeface="PMingLiU"/>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altLang="zh-CN" sz="1600" kern="1200" dirty="0">
                          <a:solidFill>
                            <a:srgbClr val="000000"/>
                          </a:solidFill>
                          <a:effectLst/>
                          <a:latin typeface="+mn-lt"/>
                          <a:ea typeface="PMingLiU"/>
                          <a:cs typeface="+mn-cs"/>
                        </a:rPr>
                        <a:t>1050032</a:t>
                      </a:r>
                      <a:endParaRPr lang="zh-CN" altLang="en-US" sz="1600" kern="1200" dirty="0">
                        <a:solidFill>
                          <a:srgbClr val="000000"/>
                        </a:solidFill>
                        <a:effectLst/>
                        <a:latin typeface="+mn-lt"/>
                        <a:ea typeface="PMingLiU"/>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1219170" rtl="0" eaLnBrk="1" latinLnBrk="0" hangingPunct="1">
                        <a:spcAft>
                          <a:spcPts val="0"/>
                        </a:spcAft>
                      </a:pPr>
                      <a:r>
                        <a:rPr lang="en-US" altLang="zh-CN" sz="1600" kern="1200" dirty="0" err="1">
                          <a:solidFill>
                            <a:srgbClr val="000000"/>
                          </a:solidFill>
                          <a:effectLst/>
                          <a:latin typeface="+mn-lt"/>
                          <a:ea typeface="PMingLiU"/>
                          <a:cs typeface="+mn-cs"/>
                        </a:rPr>
                        <a:t>PlanM</a:t>
                      </a:r>
                      <a:endParaRPr lang="zh-CN" altLang="en-US" sz="1600" kern="1200" dirty="0">
                        <a:solidFill>
                          <a:srgbClr val="000000"/>
                        </a:solidFill>
                        <a:effectLst/>
                        <a:latin typeface="+mn-lt"/>
                        <a:ea typeface="PMingLiU"/>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70013364"/>
                  </a:ext>
                </a:extLst>
              </a:tr>
              <a:tr h="0">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a:ln>
                            <a:noFill/>
                          </a:ln>
                          <a:solidFill>
                            <a:srgbClr val="000000"/>
                          </a:solidFill>
                          <a:effectLst/>
                          <a:uLnTx/>
                          <a:uFillTx/>
                          <a:latin typeface="Calibri"/>
                          <a:ea typeface="宋体" panose="02010600030101010101" pitchFamily="2" charset="-122"/>
                          <a:cs typeface="+mn-cs"/>
                        </a:rPr>
                        <a:t>SP-241160</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dirty="0">
                          <a:ln>
                            <a:noFill/>
                          </a:ln>
                          <a:solidFill>
                            <a:srgbClr val="000000"/>
                          </a:solidFill>
                          <a:effectLst/>
                          <a:uLnTx/>
                          <a:uFillTx/>
                          <a:latin typeface="Calibri"/>
                          <a:ea typeface="宋体" panose="02010600030101010101" pitchFamily="2" charset="-122"/>
                          <a:cs typeface="+mn-cs"/>
                        </a:rPr>
                        <a:t>New WID on data management regarding subscriptions and reporting</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0" lang="en-US" altLang="zh-CN" sz="1600" b="0" i="0" u="none" strike="noStrike" kern="1200" cap="none" spc="0" normalizeH="0" baseline="0" noProof="0" dirty="0">
                          <a:ln>
                            <a:noFill/>
                          </a:ln>
                          <a:solidFill>
                            <a:srgbClr val="000000"/>
                          </a:solidFill>
                          <a:effectLst/>
                          <a:uLnTx/>
                          <a:uFillTx/>
                          <a:latin typeface="Calibri"/>
                          <a:ea typeface="PMingLiU"/>
                          <a:cs typeface="+mn-cs"/>
                        </a:rPr>
                        <a:t>WID NEW</a:t>
                      </a:r>
                      <a:endParaRPr kumimoji="0" lang="zh-CN" altLang="en-US" sz="1600" b="0" i="0" u="none" strike="noStrike" kern="1200" cap="none" spc="0" normalizeH="0" baseline="0" noProof="0" dirty="0">
                        <a:ln>
                          <a:noFill/>
                        </a:ln>
                        <a:solidFill>
                          <a:srgbClr val="000000"/>
                        </a:solidFill>
                        <a:effectLst/>
                        <a:uLnTx/>
                        <a:uFillTx/>
                        <a:latin typeface="Calibri"/>
                        <a:ea typeface="PMingLiU"/>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1219170" rtl="0" eaLnBrk="1" latinLnBrk="0" hangingPunct="1">
                        <a:spcAft>
                          <a:spcPts val="0"/>
                        </a:spcAft>
                      </a:pPr>
                      <a:endParaRPr lang="zh-CN" altLang="en-US" sz="1600" kern="1200" dirty="0">
                        <a:solidFill>
                          <a:srgbClr val="000000"/>
                        </a:solidFill>
                        <a:effectLst/>
                        <a:latin typeface="+mn-lt"/>
                        <a:ea typeface="PMingLiU"/>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1219170" rtl="0" eaLnBrk="1" latinLnBrk="0" hangingPunct="1">
                        <a:spcAft>
                          <a:spcPts val="0"/>
                        </a:spcAft>
                      </a:pPr>
                      <a:r>
                        <a:rPr lang="en-US" altLang="zh-CN" sz="1600" kern="1200" dirty="0" err="1">
                          <a:solidFill>
                            <a:srgbClr val="000000"/>
                          </a:solidFill>
                          <a:effectLst/>
                          <a:latin typeface="+mn-lt"/>
                          <a:ea typeface="PMingLiU"/>
                          <a:cs typeface="+mn-cs"/>
                        </a:rPr>
                        <a:t>Data_SREP</a:t>
                      </a:r>
                      <a:endParaRPr lang="zh-CN" altLang="en-US" sz="1600" kern="1200" dirty="0">
                        <a:solidFill>
                          <a:srgbClr val="000000"/>
                        </a:solidFill>
                        <a:effectLst/>
                        <a:latin typeface="+mn-lt"/>
                        <a:ea typeface="PMingLiU"/>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8199974"/>
                  </a:ext>
                </a:extLst>
              </a:tr>
              <a:tr h="149285">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dirty="0">
                          <a:ln>
                            <a:noFill/>
                          </a:ln>
                          <a:solidFill>
                            <a:srgbClr val="000000"/>
                          </a:solidFill>
                          <a:effectLst/>
                          <a:uLnTx/>
                          <a:uFillTx/>
                          <a:latin typeface="Calibri"/>
                          <a:ea typeface="宋体" panose="02010600030101010101" pitchFamily="2" charset="-122"/>
                          <a:cs typeface="+mn-cs"/>
                        </a:rPr>
                        <a:t>SP-241156</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dirty="0">
                          <a:ln>
                            <a:noFill/>
                          </a:ln>
                          <a:solidFill>
                            <a:srgbClr val="000000"/>
                          </a:solidFill>
                          <a:effectLst/>
                          <a:uLnTx/>
                          <a:uFillTx/>
                          <a:latin typeface="Calibri"/>
                          <a:ea typeface="宋体" panose="02010600030101010101" pitchFamily="2" charset="-122"/>
                          <a:cs typeface="+mn-cs"/>
                        </a:rPr>
                        <a:t>New WID on Charging Aspects for 5G </a:t>
                      </a:r>
                      <a:r>
                        <a:rPr kumimoji="0" lang="en-US" sz="1600" b="0" i="0" u="none" strike="noStrike" kern="1200" cap="none" spc="0" normalizeH="0" baseline="0" dirty="0" err="1">
                          <a:ln>
                            <a:noFill/>
                          </a:ln>
                          <a:solidFill>
                            <a:srgbClr val="000000"/>
                          </a:solidFill>
                          <a:effectLst/>
                          <a:uLnTx/>
                          <a:uFillTx/>
                          <a:latin typeface="Calibri"/>
                          <a:ea typeface="宋体" panose="02010600030101010101" pitchFamily="2" charset="-122"/>
                          <a:cs typeface="+mn-cs"/>
                        </a:rPr>
                        <a:t>ProSe</a:t>
                      </a:r>
                      <a:r>
                        <a:rPr kumimoji="0" lang="en-US" sz="1600" b="0" i="0" u="none" strike="noStrike" kern="1200" cap="none" spc="0" normalizeH="0" baseline="0" dirty="0">
                          <a:ln>
                            <a:noFill/>
                          </a:ln>
                          <a:solidFill>
                            <a:srgbClr val="000000"/>
                          </a:solidFill>
                          <a:effectLst/>
                          <a:uLnTx/>
                          <a:uFillTx/>
                          <a:latin typeface="Calibri"/>
                          <a:ea typeface="宋体" panose="02010600030101010101" pitchFamily="2" charset="-122"/>
                          <a:cs typeface="+mn-cs"/>
                        </a:rPr>
                        <a:t> Phase 3</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0" lang="en-US" altLang="zh-CN" sz="1600" b="0" i="0" u="none" strike="noStrike" kern="1200" cap="none" spc="0" normalizeH="0" baseline="0" noProof="0" dirty="0">
                          <a:ln>
                            <a:noFill/>
                          </a:ln>
                          <a:solidFill>
                            <a:srgbClr val="000000"/>
                          </a:solidFill>
                          <a:effectLst/>
                          <a:uLnTx/>
                          <a:uFillTx/>
                          <a:latin typeface="Calibri"/>
                          <a:ea typeface="PMingLiU"/>
                          <a:cs typeface="+mn-cs"/>
                        </a:rPr>
                        <a:t>WID NEW</a:t>
                      </a:r>
                      <a:endParaRPr kumimoji="0" lang="zh-CN" altLang="en-US" sz="1600" b="0" i="0" u="none" strike="noStrike" kern="1200" cap="none" spc="0" normalizeH="0" baseline="0" noProof="0" dirty="0">
                        <a:ln>
                          <a:noFill/>
                        </a:ln>
                        <a:solidFill>
                          <a:srgbClr val="000000"/>
                        </a:solidFill>
                        <a:effectLst/>
                        <a:uLnTx/>
                        <a:uFillTx/>
                        <a:latin typeface="Calibri"/>
                        <a:ea typeface="PMingLiU"/>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1219170" rtl="0" eaLnBrk="1" latinLnBrk="0" hangingPunct="1">
                        <a:spcAft>
                          <a:spcPts val="0"/>
                        </a:spcAft>
                      </a:pPr>
                      <a:r>
                        <a:rPr lang="en-US" altLang="zh-CN" sz="1600" kern="1200" dirty="0">
                          <a:solidFill>
                            <a:srgbClr val="000000"/>
                          </a:solidFill>
                          <a:effectLst/>
                          <a:latin typeface="+mn-lt"/>
                          <a:ea typeface="PMingLiU"/>
                          <a:cs typeface="+mn-cs"/>
                        </a:rPr>
                        <a:t>1050030</a:t>
                      </a:r>
                      <a:endParaRPr lang="zh-CN" altLang="en-US" sz="1600" kern="1200" dirty="0">
                        <a:solidFill>
                          <a:srgbClr val="000000"/>
                        </a:solidFill>
                        <a:effectLst/>
                        <a:latin typeface="+mn-lt"/>
                        <a:ea typeface="PMingLiU"/>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1219170" rtl="0" eaLnBrk="1" latinLnBrk="0" hangingPunct="1">
                        <a:spcAft>
                          <a:spcPts val="0"/>
                        </a:spcAft>
                      </a:pPr>
                      <a:r>
                        <a:rPr lang="en-US" altLang="zh-CN" sz="1600" kern="1200" dirty="0">
                          <a:solidFill>
                            <a:srgbClr val="000000"/>
                          </a:solidFill>
                          <a:effectLst/>
                          <a:latin typeface="+mn-lt"/>
                          <a:ea typeface="PMingLiU"/>
                          <a:cs typeface="+mn-cs"/>
                        </a:rPr>
                        <a:t>5G_ProSe_Ph3_CH</a:t>
                      </a:r>
                      <a:endParaRPr lang="zh-CN" altLang="en-US" sz="1600" kern="1200" dirty="0">
                        <a:solidFill>
                          <a:srgbClr val="000000"/>
                        </a:solidFill>
                        <a:effectLst/>
                        <a:latin typeface="+mn-lt"/>
                        <a:ea typeface="PMingLiU"/>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58841796"/>
                  </a:ext>
                </a:extLst>
              </a:tr>
            </a:tbl>
          </a:graphicData>
        </a:graphic>
      </p:graphicFrame>
      <p:sp>
        <p:nvSpPr>
          <p:cNvPr id="2" name="TextBox 1">
            <a:extLst>
              <a:ext uri="{FF2B5EF4-FFF2-40B4-BE49-F238E27FC236}">
                <a16:creationId xmlns:a16="http://schemas.microsoft.com/office/drawing/2014/main" id="{1D8A4693-0347-4027-944C-6829379129BD}"/>
              </a:ext>
            </a:extLst>
          </p:cNvPr>
          <p:cNvSpPr txBox="1"/>
          <p:nvPr/>
        </p:nvSpPr>
        <p:spPr>
          <a:xfrm>
            <a:off x="640080" y="1210985"/>
            <a:ext cx="7183313" cy="292388"/>
          </a:xfrm>
          <a:prstGeom prst="rect">
            <a:avLst/>
          </a:prstGeom>
          <a:noFill/>
        </p:spPr>
        <p:txBody>
          <a:bodyPr wrap="none" rtlCol="0">
            <a:spAutoFit/>
          </a:bodyPr>
          <a:lstStyle/>
          <a:p>
            <a:r>
              <a:rPr lang="en-US" altLang="zh-CN" b="1" dirty="0">
                <a:solidFill>
                  <a:srgbClr val="FF0000"/>
                </a:solidFill>
                <a:latin typeface="+mn-lt"/>
              </a:rPr>
              <a:t>4</a:t>
            </a:r>
            <a:r>
              <a:rPr lang="en-US" altLang="zh-CN" b="1" dirty="0">
                <a:latin typeface="+mn-lt"/>
              </a:rPr>
              <a:t> new Rel-19 study/work items sent for SA approval, including </a:t>
            </a:r>
            <a:r>
              <a:rPr lang="en-US" altLang="zh-CN" b="1" dirty="0">
                <a:solidFill>
                  <a:srgbClr val="FF0000"/>
                </a:solidFill>
                <a:latin typeface="+mn-lt"/>
              </a:rPr>
              <a:t>3</a:t>
            </a:r>
            <a:r>
              <a:rPr lang="en-US" altLang="zh-CN" b="1" dirty="0">
                <a:latin typeface="+mn-lt"/>
              </a:rPr>
              <a:t> OAM work items and </a:t>
            </a:r>
            <a:r>
              <a:rPr lang="en-US" altLang="zh-CN" b="1" dirty="0">
                <a:solidFill>
                  <a:srgbClr val="FF0000"/>
                </a:solidFill>
                <a:latin typeface="+mn-lt"/>
              </a:rPr>
              <a:t>1</a:t>
            </a:r>
            <a:r>
              <a:rPr lang="en-US" altLang="zh-CN" b="1" dirty="0">
                <a:latin typeface="+mn-lt"/>
              </a:rPr>
              <a:t> CH work item</a:t>
            </a:r>
            <a:endParaRPr lang="zh-CN" altLang="en-US" b="1" dirty="0">
              <a:latin typeface="+mn-lt"/>
            </a:endParaRPr>
          </a:p>
        </p:txBody>
      </p:sp>
    </p:spTree>
    <p:extLst>
      <p:ext uri="{BB962C8B-B14F-4D97-AF65-F5344CB8AC3E}">
        <p14:creationId xmlns:p14="http://schemas.microsoft.com/office/powerpoint/2010/main" val="3444340283"/>
      </p:ext>
    </p:extLst>
  </p:cSld>
  <p:clrMapOvr>
    <a:masterClrMapping/>
  </p:clrMapOvr>
  <p:transition spd="slow"/>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4796C7-F6B4-F3C1-0A99-7FB4B76B43E4}"/>
            </a:ext>
          </a:extLst>
        </p:cNvPr>
        <p:cNvGrpSpPr/>
        <p:nvPr/>
      </p:nvGrpSpPr>
      <p:grpSpPr>
        <a:xfrm>
          <a:off x="0" y="0"/>
          <a:ext cx="0" cy="0"/>
          <a:chOff x="0" y="0"/>
          <a:chExt cx="0" cy="0"/>
        </a:xfrm>
      </p:grpSpPr>
      <p:sp>
        <p:nvSpPr>
          <p:cNvPr id="2" name="Content Placeholder 7">
            <a:extLst>
              <a:ext uri="{FF2B5EF4-FFF2-40B4-BE49-F238E27FC236}">
                <a16:creationId xmlns:a16="http://schemas.microsoft.com/office/drawing/2014/main" id="{C7D1C32B-7B45-C7BA-D66C-AC482CA728E3}"/>
              </a:ext>
            </a:extLst>
          </p:cNvPr>
          <p:cNvSpPr txBox="1">
            <a:spLocks/>
          </p:cNvSpPr>
          <p:nvPr/>
        </p:nvSpPr>
        <p:spPr>
          <a:xfrm>
            <a:off x="667512" y="2330898"/>
            <a:ext cx="11000316" cy="3934833"/>
          </a:xfrm>
          <a:prstGeom prst="rect">
            <a:avLst/>
          </a:prstGeom>
        </p:spPr>
        <p:txBody>
          <a:bodyPr/>
          <a:lstStyle>
            <a:lvl1pPr marL="341313" indent="-341313" algn="l" rtl="0" eaLnBrk="0" fontAlgn="base" hangingPunct="0">
              <a:spcBef>
                <a:spcPct val="20000"/>
              </a:spcBef>
              <a:spcAft>
                <a:spcPct val="0"/>
              </a:spcAft>
              <a:buBlip>
                <a:blip r:embed="rId2"/>
              </a:buBlip>
              <a:defRPr sz="2800">
                <a:solidFill>
                  <a:schemeClr val="tx1"/>
                </a:solidFill>
                <a:latin typeface="+mn-lt"/>
                <a:ea typeface="MS PGothic" panose="020B0600070205080204" pitchFamily="34" charset="-128"/>
                <a:cs typeface="ＭＳ Ｐゴシック" charset="0"/>
              </a:defRPr>
            </a:lvl1pPr>
            <a:lvl2pPr marL="741363" indent="-284163"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ea typeface="MS PGothic" panose="020B0600070205080204" pitchFamily="34" charset="-128"/>
              </a:defRPr>
            </a:lvl2pPr>
            <a:lvl3pPr marL="11414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5986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4pPr>
            <a:lvl5pPr marL="2055813" indent="-227013" algn="l" rtl="0" eaLnBrk="0" fontAlgn="base" hangingPunct="0">
              <a:spcBef>
                <a:spcPct val="20000"/>
              </a:spcBef>
              <a:spcAft>
                <a:spcPct val="0"/>
              </a:spcAft>
              <a:buFont typeface="Arial" panose="020B0604020202020204" pitchFamily="34" charset="0"/>
              <a:buChar char="»"/>
              <a:defRPr sz="1600">
                <a:solidFill>
                  <a:schemeClr val="tx1"/>
                </a:solidFill>
                <a:latin typeface="+mn-lt"/>
                <a:ea typeface="MS PGothic" panose="020B0600070205080204" pitchFamily="34" charset="-128"/>
              </a:defRPr>
            </a:lvl5pPr>
            <a:lvl6pPr marL="2514314" indent="-228574" algn="l" rtl="0" eaLnBrk="0" fontAlgn="base" hangingPunct="0">
              <a:spcBef>
                <a:spcPct val="20000"/>
              </a:spcBef>
              <a:spcAft>
                <a:spcPct val="0"/>
              </a:spcAft>
              <a:buFont typeface="Arial" charset="0"/>
              <a:buChar char="»"/>
              <a:defRPr sz="1600">
                <a:solidFill>
                  <a:schemeClr val="tx1"/>
                </a:solidFill>
                <a:latin typeface="+mn-lt"/>
              </a:defRPr>
            </a:lvl6pPr>
            <a:lvl7pPr marL="2971462" indent="-228574" algn="l" rtl="0" eaLnBrk="0" fontAlgn="base" hangingPunct="0">
              <a:spcBef>
                <a:spcPct val="20000"/>
              </a:spcBef>
              <a:spcAft>
                <a:spcPct val="0"/>
              </a:spcAft>
              <a:buFont typeface="Arial" charset="0"/>
              <a:buChar char="»"/>
              <a:defRPr sz="1600">
                <a:solidFill>
                  <a:schemeClr val="tx1"/>
                </a:solidFill>
                <a:latin typeface="+mn-lt"/>
              </a:defRPr>
            </a:lvl7pPr>
            <a:lvl8pPr marL="3428610" indent="-228574" algn="l" rtl="0" eaLnBrk="0" fontAlgn="base" hangingPunct="0">
              <a:spcBef>
                <a:spcPct val="20000"/>
              </a:spcBef>
              <a:spcAft>
                <a:spcPct val="0"/>
              </a:spcAft>
              <a:buFont typeface="Arial" charset="0"/>
              <a:buChar char="»"/>
              <a:defRPr sz="1600">
                <a:solidFill>
                  <a:schemeClr val="tx1"/>
                </a:solidFill>
                <a:latin typeface="+mn-lt"/>
              </a:defRPr>
            </a:lvl8pPr>
            <a:lvl9pPr marL="3885758" indent="-228574" algn="l" rtl="0" eaLnBrk="0" fontAlgn="base" hangingPunct="0">
              <a:spcBef>
                <a:spcPct val="20000"/>
              </a:spcBef>
              <a:spcAft>
                <a:spcPct val="0"/>
              </a:spcAft>
              <a:buFont typeface="Arial" charset="0"/>
              <a:buChar char="»"/>
              <a:defRPr sz="1600">
                <a:solidFill>
                  <a:schemeClr val="tx1"/>
                </a:solidFill>
                <a:latin typeface="+mn-lt"/>
              </a:defRPr>
            </a:lvl9pPr>
          </a:lstStyle>
          <a:p>
            <a:pPr>
              <a:spcBef>
                <a:spcPts val="0"/>
              </a:spcBef>
              <a:spcAft>
                <a:spcPts val="0"/>
              </a:spcAft>
              <a:defRPr/>
            </a:pPr>
            <a:r>
              <a:rPr lang="de-DE" altLang="de-DE" sz="2000" kern="0" dirty="0"/>
              <a:t>Progress since SA#104</a:t>
            </a:r>
          </a:p>
          <a:p>
            <a:pPr lvl="1">
              <a:spcBef>
                <a:spcPts val="0"/>
              </a:spcBef>
              <a:spcAft>
                <a:spcPts val="600"/>
              </a:spcAft>
              <a:defRPr/>
            </a:pPr>
            <a:r>
              <a:rPr lang="en-GB" sz="1400" kern="0" dirty="0"/>
              <a:t>10 </a:t>
            </a:r>
            <a:r>
              <a:rPr lang="en-GB" sz="1400" kern="0" dirty="0" err="1"/>
              <a:t>pCRs</a:t>
            </a:r>
            <a:r>
              <a:rPr lang="en-GB" sz="1400" kern="0" dirty="0"/>
              <a:t> for TR 28.851 were approved covering</a:t>
            </a:r>
          </a:p>
          <a:p>
            <a:pPr lvl="2">
              <a:spcBef>
                <a:spcPts val="0"/>
              </a:spcBef>
              <a:spcAft>
                <a:spcPts val="600"/>
              </a:spcAft>
              <a:defRPr/>
            </a:pPr>
            <a:r>
              <a:rPr lang="en-GB" sz="1200" kern="0" dirty="0"/>
              <a:t>The initial skeleton and update skeleton</a:t>
            </a:r>
          </a:p>
          <a:p>
            <a:pPr lvl="2">
              <a:spcBef>
                <a:spcPts val="0"/>
              </a:spcBef>
              <a:spcAft>
                <a:spcPts val="600"/>
              </a:spcAft>
              <a:defRPr/>
            </a:pPr>
            <a:r>
              <a:rPr lang="en-GB" sz="1200" kern="0" dirty="0"/>
              <a:t>The scope, references and background</a:t>
            </a:r>
          </a:p>
          <a:p>
            <a:pPr lvl="2">
              <a:spcBef>
                <a:spcPts val="0"/>
              </a:spcBef>
              <a:spcAft>
                <a:spcPts val="600"/>
              </a:spcAft>
              <a:defRPr/>
            </a:pPr>
            <a:r>
              <a:rPr lang="en-GB" sz="1200" kern="0" dirty="0"/>
              <a:t>Support of standalone IMS Data Channel sessions</a:t>
            </a:r>
          </a:p>
          <a:p>
            <a:pPr lvl="2">
              <a:spcBef>
                <a:spcPts val="0"/>
              </a:spcBef>
              <a:spcAft>
                <a:spcPts val="600"/>
              </a:spcAft>
              <a:defRPr/>
            </a:pPr>
            <a:r>
              <a:rPr lang="en-GB" sz="1200" kern="0" dirty="0"/>
              <a:t>Introduce the use case of charging for DC application download and usage</a:t>
            </a:r>
          </a:p>
          <a:p>
            <a:pPr lvl="2">
              <a:spcBef>
                <a:spcPts val="0"/>
              </a:spcBef>
              <a:spcAft>
                <a:spcPts val="600"/>
              </a:spcAft>
              <a:defRPr/>
            </a:pPr>
            <a:r>
              <a:rPr lang="en-GB" sz="1200" kern="0" dirty="0"/>
              <a:t>New KI on support IMS network capabilities exposure</a:t>
            </a:r>
          </a:p>
          <a:p>
            <a:pPr lvl="2">
              <a:spcBef>
                <a:spcPts val="0"/>
              </a:spcBef>
              <a:spcAft>
                <a:spcPts val="600"/>
              </a:spcAft>
              <a:defRPr/>
            </a:pPr>
            <a:r>
              <a:rPr lang="en-GB" sz="1200" kern="0" dirty="0"/>
              <a:t>New KI on support IMS Data Channel PS Data Off</a:t>
            </a:r>
          </a:p>
          <a:p>
            <a:pPr lvl="1">
              <a:spcBef>
                <a:spcPts val="0"/>
              </a:spcBef>
              <a:spcAft>
                <a:spcPts val="600"/>
              </a:spcAft>
              <a:defRPr/>
            </a:pPr>
            <a:r>
              <a:rPr lang="en-GB" sz="1400" kern="0" dirty="0"/>
              <a:t>Draft TR 28.851 (email approval S5-244559)</a:t>
            </a:r>
            <a:endParaRPr lang="en-GB" altLang="de-DE" sz="1200" kern="0" dirty="0"/>
          </a:p>
          <a:p>
            <a:pPr>
              <a:spcBef>
                <a:spcPts val="0"/>
              </a:spcBef>
              <a:spcAft>
                <a:spcPts val="0"/>
              </a:spcAft>
              <a:defRPr/>
            </a:pPr>
            <a:r>
              <a:rPr lang="en-US" sz="2000" kern="0" dirty="0"/>
              <a:t>RAN impacts and dependencies:</a:t>
            </a:r>
          </a:p>
          <a:p>
            <a:pPr lvl="1">
              <a:spcBef>
                <a:spcPts val="0"/>
              </a:spcBef>
              <a:spcAft>
                <a:spcPts val="600"/>
              </a:spcAft>
              <a:defRPr/>
            </a:pPr>
            <a:r>
              <a:rPr lang="en-US" sz="1400" kern="0" dirty="0"/>
              <a:t>None identified</a:t>
            </a:r>
          </a:p>
          <a:p>
            <a:pPr>
              <a:spcBef>
                <a:spcPts val="0"/>
              </a:spcBef>
              <a:spcAft>
                <a:spcPts val="0"/>
              </a:spcAft>
              <a:defRPr/>
            </a:pPr>
            <a:r>
              <a:rPr lang="de-DE" sz="2000" kern="0" dirty="0"/>
              <a:t>Next steps:</a:t>
            </a:r>
          </a:p>
          <a:p>
            <a:pPr lvl="1">
              <a:defRPr/>
            </a:pPr>
            <a:r>
              <a:rPr lang="en-GB" altLang="zh-CN" sz="1400" dirty="0"/>
              <a:t>Add more use cases, key issues and corresponding solutions.</a:t>
            </a:r>
            <a:endParaRPr lang="en-US" sz="1400" kern="0" dirty="0"/>
          </a:p>
        </p:txBody>
      </p:sp>
      <p:graphicFrame>
        <p:nvGraphicFramePr>
          <p:cNvPr id="5" name="Table 4">
            <a:extLst>
              <a:ext uri="{FF2B5EF4-FFF2-40B4-BE49-F238E27FC236}">
                <a16:creationId xmlns:a16="http://schemas.microsoft.com/office/drawing/2014/main" id="{24A96432-C8BD-5376-5218-F3DE23A53E8D}"/>
              </a:ext>
            </a:extLst>
          </p:cNvPr>
          <p:cNvGraphicFramePr>
            <a:graphicFrameLocks noGrp="1"/>
          </p:cNvGraphicFramePr>
          <p:nvPr/>
        </p:nvGraphicFramePr>
        <p:xfrm>
          <a:off x="667512" y="1480176"/>
          <a:ext cx="11000316" cy="632833"/>
        </p:xfrm>
        <a:graphic>
          <a:graphicData uri="http://schemas.openxmlformats.org/drawingml/2006/table">
            <a:tbl>
              <a:tblPr firstRow="1" firstCol="1" bandRow="1">
                <a:tableStyleId>{F5AB1C69-6EDB-4FF4-983F-18BD219EF322}</a:tableStyleId>
              </a:tblPr>
              <a:tblGrid>
                <a:gridCol w="662538">
                  <a:extLst>
                    <a:ext uri="{9D8B030D-6E8A-4147-A177-3AD203B41FA5}">
                      <a16:colId xmlns:a16="http://schemas.microsoft.com/office/drawing/2014/main" val="20000"/>
                    </a:ext>
                  </a:extLst>
                </a:gridCol>
                <a:gridCol w="4226116">
                  <a:extLst>
                    <a:ext uri="{9D8B030D-6E8A-4147-A177-3AD203B41FA5}">
                      <a16:colId xmlns:a16="http://schemas.microsoft.com/office/drawing/2014/main" val="20001"/>
                    </a:ext>
                  </a:extLst>
                </a:gridCol>
                <a:gridCol w="1288387">
                  <a:extLst>
                    <a:ext uri="{9D8B030D-6E8A-4147-A177-3AD203B41FA5}">
                      <a16:colId xmlns:a16="http://schemas.microsoft.com/office/drawing/2014/main" val="20002"/>
                    </a:ext>
                  </a:extLst>
                </a:gridCol>
                <a:gridCol w="811417">
                  <a:extLst>
                    <a:ext uri="{9D8B030D-6E8A-4147-A177-3AD203B41FA5}">
                      <a16:colId xmlns:a16="http://schemas.microsoft.com/office/drawing/2014/main" val="20005"/>
                    </a:ext>
                  </a:extLst>
                </a:gridCol>
                <a:gridCol w="607312">
                  <a:extLst>
                    <a:ext uri="{9D8B030D-6E8A-4147-A177-3AD203B41FA5}">
                      <a16:colId xmlns:a16="http://schemas.microsoft.com/office/drawing/2014/main" val="20006"/>
                    </a:ext>
                  </a:extLst>
                </a:gridCol>
                <a:gridCol w="813897">
                  <a:extLst>
                    <a:ext uri="{9D8B030D-6E8A-4147-A177-3AD203B41FA5}">
                      <a16:colId xmlns:a16="http://schemas.microsoft.com/office/drawing/2014/main" val="1044384781"/>
                    </a:ext>
                  </a:extLst>
                </a:gridCol>
                <a:gridCol w="798668">
                  <a:extLst>
                    <a:ext uri="{9D8B030D-6E8A-4147-A177-3AD203B41FA5}">
                      <a16:colId xmlns:a16="http://schemas.microsoft.com/office/drawing/2014/main" val="20007"/>
                    </a:ext>
                  </a:extLst>
                </a:gridCol>
                <a:gridCol w="1791981">
                  <a:extLst>
                    <a:ext uri="{9D8B030D-6E8A-4147-A177-3AD203B41FA5}">
                      <a16:colId xmlns:a16="http://schemas.microsoft.com/office/drawing/2014/main" val="20008"/>
                    </a:ext>
                  </a:extLst>
                </a:gridCol>
              </a:tblGrid>
              <a:tr h="308983">
                <a:tc>
                  <a:txBody>
                    <a:bodyPr/>
                    <a:lstStyle/>
                    <a:p>
                      <a:pPr algn="ctr">
                        <a:lnSpc>
                          <a:spcPct val="107000"/>
                        </a:lnSpc>
                        <a:spcAft>
                          <a:spcPts val="800"/>
                        </a:spcAft>
                      </a:pPr>
                      <a:r>
                        <a:rPr lang="en-GB" sz="1200" dirty="0"/>
                        <a:t>UID</a:t>
                      </a:r>
                    </a:p>
                  </a:txBody>
                  <a:tcPr marL="48003" marR="48003" marT="0" marB="0" anchor="ctr"/>
                </a:tc>
                <a:tc>
                  <a:txBody>
                    <a:bodyPr/>
                    <a:lstStyle/>
                    <a:p>
                      <a:pPr algn="ctr">
                        <a:lnSpc>
                          <a:spcPct val="107000"/>
                        </a:lnSpc>
                        <a:spcAft>
                          <a:spcPts val="800"/>
                        </a:spcAft>
                      </a:pPr>
                      <a:r>
                        <a:rPr lang="en-GB" sz="1200" dirty="0"/>
                        <a:t>Name</a:t>
                      </a:r>
                    </a:p>
                  </a:txBody>
                  <a:tcPr marL="48003" marR="48003" marT="0" marB="0" anchor="ctr"/>
                </a:tc>
                <a:tc>
                  <a:txBody>
                    <a:bodyPr/>
                    <a:lstStyle/>
                    <a:p>
                      <a:pPr algn="ctr">
                        <a:lnSpc>
                          <a:spcPct val="107000"/>
                        </a:lnSpc>
                        <a:spcAft>
                          <a:spcPts val="800"/>
                        </a:spcAft>
                      </a:pPr>
                      <a:r>
                        <a:rPr lang="en-GB" sz="1200" dirty="0"/>
                        <a:t>Acronym</a:t>
                      </a:r>
                    </a:p>
                  </a:txBody>
                  <a:tcPr marL="48003" marR="48003" marT="0" marB="0" anchor="ctr"/>
                </a:tc>
                <a:tc>
                  <a:txBody>
                    <a:bodyPr/>
                    <a:lstStyle/>
                    <a:p>
                      <a:pPr algn="ctr">
                        <a:lnSpc>
                          <a:spcPct val="107000"/>
                        </a:lnSpc>
                        <a:spcAft>
                          <a:spcPts val="800"/>
                        </a:spcAft>
                      </a:pPr>
                      <a:r>
                        <a:rPr lang="en-GB" sz="1200" dirty="0"/>
                        <a:t>Target</a:t>
                      </a:r>
                    </a:p>
                  </a:txBody>
                  <a:tcPr marL="48003" marR="48003" marT="0" marB="0" anchor="ctr"/>
                </a:tc>
                <a:tc>
                  <a:txBody>
                    <a:bodyPr/>
                    <a:lstStyle/>
                    <a:p>
                      <a:pPr algn="ctr">
                        <a:lnSpc>
                          <a:spcPct val="107000"/>
                        </a:lnSpc>
                        <a:spcAft>
                          <a:spcPts val="800"/>
                        </a:spcAft>
                      </a:pPr>
                      <a:r>
                        <a:rPr lang="en-GB" sz="1200" dirty="0"/>
                        <a:t>Old %</a:t>
                      </a:r>
                    </a:p>
                  </a:txBody>
                  <a:tcPr marL="48003" marR="48003" marT="0" marB="0" anchor="ctr"/>
                </a:tc>
                <a:tc>
                  <a:txBody>
                    <a:bodyPr/>
                    <a:lstStyle/>
                    <a:p>
                      <a:pPr algn="ctr">
                        <a:lnSpc>
                          <a:spcPct val="107000"/>
                        </a:lnSpc>
                        <a:spcAft>
                          <a:spcPts val="800"/>
                        </a:spcAft>
                      </a:pPr>
                      <a:r>
                        <a:rPr lang="en-GB" sz="1200" dirty="0"/>
                        <a:t>WID</a:t>
                      </a:r>
                    </a:p>
                  </a:txBody>
                  <a:tcPr marL="48003" marR="48003" marT="0" marB="0" anchor="ctr"/>
                </a:tc>
                <a:tc>
                  <a:txBody>
                    <a:bodyPr/>
                    <a:lstStyle/>
                    <a:p>
                      <a:pPr algn="ctr">
                        <a:lnSpc>
                          <a:spcPct val="107000"/>
                        </a:lnSpc>
                        <a:spcAft>
                          <a:spcPts val="800"/>
                        </a:spcAft>
                      </a:pPr>
                      <a:r>
                        <a:rPr lang="en-GB" sz="1200" b="1" kern="1200" dirty="0">
                          <a:solidFill>
                            <a:schemeClr val="lt1"/>
                          </a:solidFill>
                          <a:latin typeface="+mn-lt"/>
                          <a:ea typeface="+mn-ea"/>
                          <a:cs typeface="+mn-cs"/>
                        </a:rPr>
                        <a:t>New %</a:t>
                      </a:r>
                    </a:p>
                  </a:txBody>
                  <a:tcPr marL="48003" marR="48003" marT="0" marB="0" anchor="ctr"/>
                </a:tc>
                <a:tc>
                  <a:txBody>
                    <a:bodyPr/>
                    <a:lstStyle/>
                    <a:p>
                      <a:pPr algn="ctr">
                        <a:lnSpc>
                          <a:spcPct val="107000"/>
                        </a:lnSpc>
                        <a:spcAft>
                          <a:spcPts val="800"/>
                        </a:spcAft>
                      </a:pPr>
                      <a:r>
                        <a:rPr lang="en-GB" sz="1200" b="1" kern="1200" dirty="0">
                          <a:solidFill>
                            <a:schemeClr val="lt1"/>
                          </a:solidFill>
                          <a:latin typeface="+mn-lt"/>
                          <a:ea typeface="+mn-ea"/>
                          <a:cs typeface="+mn-cs"/>
                        </a:rPr>
                        <a:t>Change or comment</a:t>
                      </a:r>
                    </a:p>
                  </a:txBody>
                  <a:tcPr marL="48003" marR="48003" marT="0" marB="0" anchor="ctr"/>
                </a:tc>
                <a:extLst>
                  <a:ext uri="{0D108BD9-81ED-4DB2-BD59-A6C34878D82A}">
                    <a16:rowId xmlns:a16="http://schemas.microsoft.com/office/drawing/2014/main" val="10000"/>
                  </a:ext>
                </a:extLst>
              </a:tr>
              <a:tr h="151261">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lang="en-US" sz="900" b="1" i="0" u="none" strike="noStrike" kern="1200" dirty="0">
                          <a:solidFill>
                            <a:srgbClr val="000000"/>
                          </a:solidFill>
                          <a:effectLst/>
                          <a:latin typeface="Arial" panose="020B0604020202020204" pitchFamily="34" charset="0"/>
                          <a:ea typeface="+mn-ea"/>
                          <a:cs typeface="+mn-cs"/>
                        </a:rPr>
                        <a:t>1040016</a:t>
                      </a:r>
                      <a:endParaRPr lang="en-GB" sz="900" b="1" i="0" u="none" strike="noStrike" kern="1200" dirty="0">
                        <a:solidFill>
                          <a:srgbClr val="000000"/>
                        </a:solidFill>
                        <a:effectLst/>
                        <a:latin typeface="Arial" panose="020B0604020202020204" pitchFamily="34" charset="0"/>
                        <a:ea typeface="+mn-ea"/>
                        <a:cs typeface="+mn-cs"/>
                      </a:endParaRPr>
                    </a:p>
                  </a:txBody>
                  <a:tcPr marL="12700" marR="12700" marT="12703" marB="0" anchor="ctr"/>
                </a:tc>
                <a:tc>
                  <a:txBody>
                    <a:bodyPr/>
                    <a:lstStyle/>
                    <a:p>
                      <a:pPr marL="0" indent="0" algn="l" defTabSz="1219170" rtl="0" eaLnBrk="1" fontAlgn="t" latinLnBrk="0" hangingPunct="1">
                        <a:spcAft>
                          <a:spcPts val="0"/>
                        </a:spcAft>
                      </a:pPr>
                      <a:r>
                        <a:rPr lang="en-GB" sz="1000" b="1" i="0" u="none" strike="noStrike" kern="1200" dirty="0">
                          <a:solidFill>
                            <a:srgbClr val="0000FF"/>
                          </a:solidFill>
                          <a:effectLst/>
                          <a:latin typeface="Arial" panose="020B0604020202020204" pitchFamily="34" charset="0"/>
                          <a:ea typeface="+mn-ea"/>
                          <a:cs typeface="+mn-cs"/>
                        </a:rPr>
                        <a:t>SID on Charging aspects of next generation real time communication services phase 2</a:t>
                      </a:r>
                    </a:p>
                  </a:txBody>
                  <a:tcPr marL="9525" marR="9525" marT="9525" marB="9525" anchor="ctr"/>
                </a:tc>
                <a:tc>
                  <a:txBody>
                    <a:bodyPr/>
                    <a:lstStyle/>
                    <a:p>
                      <a:pPr marL="0" marR="0" lvl="0" indent="0" algn="ctr" defTabSz="914296" rtl="0" eaLnBrk="1" fontAlgn="t" latinLnBrk="0" hangingPunct="1">
                        <a:lnSpc>
                          <a:spcPct val="100000"/>
                        </a:lnSpc>
                        <a:spcBef>
                          <a:spcPts val="0"/>
                        </a:spcBef>
                        <a:spcAft>
                          <a:spcPts val="0"/>
                        </a:spcAft>
                        <a:buClrTx/>
                        <a:buSzTx/>
                        <a:buFontTx/>
                        <a:buNone/>
                        <a:tabLst/>
                        <a:defRPr/>
                      </a:pPr>
                      <a:r>
                        <a:rPr lang="en-GB" sz="900" b="1" i="0" u="none" strike="noStrike" kern="1200" dirty="0">
                          <a:solidFill>
                            <a:srgbClr val="000000"/>
                          </a:solidFill>
                          <a:effectLst/>
                          <a:latin typeface="Arial" panose="020B0604020202020204" pitchFamily="34" charset="0"/>
                          <a:ea typeface="+mn-ea"/>
                          <a:cs typeface="+mn-cs"/>
                        </a:rPr>
                        <a:t>FS_NG_RTC_Ph2_CH</a:t>
                      </a:r>
                    </a:p>
                  </a:txBody>
                  <a:tcPr marL="48003" marR="48003" marT="0" marB="0" anchor="ct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lang="en-GB" sz="900" kern="1200" dirty="0">
                          <a:solidFill>
                            <a:schemeClr val="dk1"/>
                          </a:solidFill>
                          <a:latin typeface="Arial" panose="020B0604020202020204" pitchFamily="34" charset="0"/>
                          <a:ea typeface="+mn-ea"/>
                          <a:cs typeface="Arial" panose="020B0604020202020204" pitchFamily="34" charset="0"/>
                        </a:rPr>
                        <a:t>12/12/2024</a:t>
                      </a:r>
                    </a:p>
                  </a:txBody>
                  <a:tcPr marL="48003" marR="48003" marT="0" marB="0" anchor="ctr"/>
                </a:tc>
                <a:tc>
                  <a:txBody>
                    <a:bodyPr/>
                    <a:lstStyle/>
                    <a:p>
                      <a:pPr marL="0" algn="ctr" defTabSz="1219170" rtl="0" eaLnBrk="1" fontAlgn="t" latinLnBrk="0" hangingPunct="1"/>
                      <a:r>
                        <a:rPr lang="en-GB" sz="900" kern="1200" dirty="0">
                          <a:solidFill>
                            <a:schemeClr val="dk1"/>
                          </a:solidFill>
                          <a:latin typeface="Arial" panose="020B0604020202020204" pitchFamily="34" charset="0"/>
                          <a:ea typeface="+mn-ea"/>
                          <a:cs typeface="Arial" panose="020B0604020202020204" pitchFamily="34" charset="0"/>
                        </a:rPr>
                        <a:t>10 %</a:t>
                      </a:r>
                    </a:p>
                  </a:txBody>
                  <a:tcPr marL="48003" marR="48003" marT="0" marB="0" anchor="ctr"/>
                </a:tc>
                <a:tc>
                  <a:txBody>
                    <a:bodyPr/>
                    <a:lstStyle/>
                    <a:p>
                      <a:pPr algn="ctr" fontAlgn="t"/>
                      <a:r>
                        <a:rPr lang="en-GB" sz="900" b="0" i="0" u="none" strike="noStrike" kern="1200" dirty="0">
                          <a:solidFill>
                            <a:srgbClr val="000000"/>
                          </a:solidFill>
                          <a:effectLst/>
                          <a:latin typeface="Arial" panose="020B0604020202020204" pitchFamily="34" charset="0"/>
                          <a:ea typeface="+mn-ea"/>
                          <a:cs typeface="Arial" panose="020B0604020202020204" pitchFamily="34" charset="0"/>
                        </a:rPr>
                        <a:t>SP-240982</a:t>
                      </a:r>
                    </a:p>
                  </a:txBody>
                  <a:tcPr marL="48003" marR="48003" marT="0" marB="0" anchor="ctr"/>
                </a:tc>
                <a:tc>
                  <a:txBody>
                    <a:bodyPr/>
                    <a:lstStyle/>
                    <a:p>
                      <a:pPr marL="0" algn="ctr" defTabSz="1219170" rtl="0" eaLnBrk="1" fontAlgn="t" latinLnBrk="0" hangingPunct="1"/>
                      <a:r>
                        <a:rPr lang="en-GB" sz="900" b="0" i="0" u="none" strike="noStrike" kern="1200" dirty="0">
                          <a:solidFill>
                            <a:srgbClr val="000000"/>
                          </a:solidFill>
                          <a:effectLst/>
                          <a:latin typeface="Arial" panose="020B0604020202020204" pitchFamily="34" charset="0"/>
                          <a:ea typeface="+mn-ea"/>
                          <a:cs typeface="Arial" panose="020B0604020202020204" pitchFamily="34" charset="0"/>
                        </a:rPr>
                        <a:t>45 %</a:t>
                      </a:r>
                    </a:p>
                  </a:txBody>
                  <a:tcPr marL="48003" marR="48003" marT="0" marB="0" anchor="ctr"/>
                </a:tc>
                <a:tc>
                  <a:txBody>
                    <a:bodyPr/>
                    <a:lstStyle/>
                    <a:p>
                      <a:pPr marL="0" marR="0" lvl="0" indent="0" algn="ctr" defTabSz="1219170" rtl="0" eaLnBrk="1" fontAlgn="auto" latinLnBrk="0" hangingPunct="1">
                        <a:lnSpc>
                          <a:spcPct val="107000"/>
                        </a:lnSpc>
                        <a:spcBef>
                          <a:spcPts val="0"/>
                        </a:spcBef>
                        <a:spcAft>
                          <a:spcPts val="800"/>
                        </a:spcAft>
                        <a:buClrTx/>
                        <a:buSzTx/>
                        <a:buFontTx/>
                        <a:buNone/>
                        <a:tabLst/>
                        <a:defRPr/>
                      </a:pPr>
                      <a:endParaRPr lang="en-US" sz="1200" kern="1200" dirty="0">
                        <a:solidFill>
                          <a:schemeClr val="dk1"/>
                        </a:solidFill>
                        <a:latin typeface="+mn-lt"/>
                        <a:ea typeface="+mn-ea"/>
                        <a:cs typeface="+mn-cs"/>
                      </a:endParaRPr>
                    </a:p>
                  </a:txBody>
                  <a:tcPr marL="48003" marR="48003" marT="0" marB="0" anchor="ctr"/>
                </a:tc>
                <a:extLst>
                  <a:ext uri="{0D108BD9-81ED-4DB2-BD59-A6C34878D82A}">
                    <a16:rowId xmlns:a16="http://schemas.microsoft.com/office/drawing/2014/main" val="10001"/>
                  </a:ext>
                </a:extLst>
              </a:tr>
            </a:tbl>
          </a:graphicData>
        </a:graphic>
      </p:graphicFrame>
      <p:sp>
        <p:nvSpPr>
          <p:cNvPr id="7" name="Title 1">
            <a:extLst>
              <a:ext uri="{FF2B5EF4-FFF2-40B4-BE49-F238E27FC236}">
                <a16:creationId xmlns:a16="http://schemas.microsoft.com/office/drawing/2014/main" id="{6E33990C-315F-4D02-B1AA-A1907A984777}"/>
              </a:ext>
            </a:extLst>
          </p:cNvPr>
          <p:cNvSpPr>
            <a:spLocks noGrp="1"/>
          </p:cNvSpPr>
          <p:nvPr>
            <p:ph type="title"/>
          </p:nvPr>
        </p:nvSpPr>
        <p:spPr>
          <a:xfrm>
            <a:off x="667512" y="119287"/>
            <a:ext cx="9102725" cy="1143000"/>
          </a:xfrm>
        </p:spPr>
        <p:txBody>
          <a:bodyPr/>
          <a:lstStyle/>
          <a:p>
            <a:r>
              <a:rPr lang="en-GB" altLang="en-US" sz="3200" b="1" dirty="0"/>
              <a:t>8. </a:t>
            </a:r>
            <a:r>
              <a:rPr lang="en-US" sz="3200" b="1" dirty="0"/>
              <a:t>RTCCH: </a:t>
            </a:r>
            <a:r>
              <a:rPr lang="en-GB" altLang="en-US" sz="3200" b="1" dirty="0"/>
              <a:t>Study (FS_NG_RTC_Ph2_CH)</a:t>
            </a:r>
            <a:endParaRPr lang="en-GB" altLang="en-US" sz="2400" b="1" i="1" dirty="0"/>
          </a:p>
        </p:txBody>
      </p:sp>
      <p:sp>
        <p:nvSpPr>
          <p:cNvPr id="3" name="矩形 5">
            <a:extLst>
              <a:ext uri="{FF2B5EF4-FFF2-40B4-BE49-F238E27FC236}">
                <a16:creationId xmlns:a16="http://schemas.microsoft.com/office/drawing/2014/main" id="{674BBC60-09FB-D702-EE2C-D7691C5DDFB2}"/>
              </a:ext>
            </a:extLst>
          </p:cNvPr>
          <p:cNvSpPr/>
          <p:nvPr/>
        </p:nvSpPr>
        <p:spPr>
          <a:xfrm>
            <a:off x="8684704" y="0"/>
            <a:ext cx="2552302" cy="292388"/>
          </a:xfrm>
          <a:prstGeom prst="rect">
            <a:avLst/>
          </a:prstGeom>
        </p:spPr>
        <p:txBody>
          <a:bodyPr wrap="none">
            <a:spAutoFit/>
          </a:bodyPr>
          <a:lstStyle/>
          <a:p>
            <a:r>
              <a:rPr lang="en-US" altLang="zh-CN" dirty="0">
                <a:solidFill>
                  <a:schemeClr val="bg1"/>
                </a:solidFill>
                <a:highlight>
                  <a:srgbClr val="008080"/>
                </a:highlight>
              </a:rPr>
              <a:t>CH Support to Network features</a:t>
            </a:r>
            <a:endParaRPr lang="zh-CN" altLang="en-US" dirty="0">
              <a:solidFill>
                <a:schemeClr val="bg1"/>
              </a:solidFill>
              <a:highlight>
                <a:srgbClr val="008080"/>
              </a:highlight>
            </a:endParaRPr>
          </a:p>
        </p:txBody>
      </p:sp>
    </p:spTree>
    <p:extLst>
      <p:ext uri="{BB962C8B-B14F-4D97-AF65-F5344CB8AC3E}">
        <p14:creationId xmlns:p14="http://schemas.microsoft.com/office/powerpoint/2010/main" val="1655636473"/>
      </p:ext>
    </p:extLst>
  </p:cSld>
  <p:clrMapOvr>
    <a:masterClrMapping/>
  </p:clrMapOvr>
  <p:transition spd="slow"/>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4796C7-F6B4-F3C1-0A99-7FB4B76B43E4}"/>
            </a:ext>
          </a:extLst>
        </p:cNvPr>
        <p:cNvGrpSpPr/>
        <p:nvPr/>
      </p:nvGrpSpPr>
      <p:grpSpPr>
        <a:xfrm>
          <a:off x="0" y="0"/>
          <a:ext cx="0" cy="0"/>
          <a:chOff x="0" y="0"/>
          <a:chExt cx="0" cy="0"/>
        </a:xfrm>
      </p:grpSpPr>
      <p:sp>
        <p:nvSpPr>
          <p:cNvPr id="2" name="Content Placeholder 7">
            <a:extLst>
              <a:ext uri="{FF2B5EF4-FFF2-40B4-BE49-F238E27FC236}">
                <a16:creationId xmlns:a16="http://schemas.microsoft.com/office/drawing/2014/main" id="{C7D1C32B-7B45-C7BA-D66C-AC482CA728E3}"/>
              </a:ext>
            </a:extLst>
          </p:cNvPr>
          <p:cNvSpPr txBox="1">
            <a:spLocks/>
          </p:cNvSpPr>
          <p:nvPr/>
        </p:nvSpPr>
        <p:spPr>
          <a:xfrm>
            <a:off x="633164" y="2534969"/>
            <a:ext cx="10925672" cy="3784349"/>
          </a:xfrm>
          <a:prstGeom prst="rect">
            <a:avLst/>
          </a:prstGeom>
        </p:spPr>
        <p:txBody>
          <a:bodyPr/>
          <a:lstStyle>
            <a:lvl1pPr marL="341313" indent="-341313" algn="l" rtl="0" eaLnBrk="0" fontAlgn="base" hangingPunct="0">
              <a:spcBef>
                <a:spcPct val="20000"/>
              </a:spcBef>
              <a:spcAft>
                <a:spcPct val="0"/>
              </a:spcAft>
              <a:buBlip>
                <a:blip r:embed="rId2"/>
              </a:buBlip>
              <a:defRPr sz="2800">
                <a:solidFill>
                  <a:schemeClr val="tx1"/>
                </a:solidFill>
                <a:latin typeface="+mn-lt"/>
                <a:ea typeface="MS PGothic" panose="020B0600070205080204" pitchFamily="34" charset="-128"/>
                <a:cs typeface="ＭＳ Ｐゴシック" charset="0"/>
              </a:defRPr>
            </a:lvl1pPr>
            <a:lvl2pPr marL="741363" indent="-284163"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ea typeface="MS PGothic" panose="020B0600070205080204" pitchFamily="34" charset="-128"/>
              </a:defRPr>
            </a:lvl2pPr>
            <a:lvl3pPr marL="11414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5986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4pPr>
            <a:lvl5pPr marL="2055813" indent="-227013" algn="l" rtl="0" eaLnBrk="0" fontAlgn="base" hangingPunct="0">
              <a:spcBef>
                <a:spcPct val="20000"/>
              </a:spcBef>
              <a:spcAft>
                <a:spcPct val="0"/>
              </a:spcAft>
              <a:buFont typeface="Arial" panose="020B0604020202020204" pitchFamily="34" charset="0"/>
              <a:buChar char="»"/>
              <a:defRPr sz="1600">
                <a:solidFill>
                  <a:schemeClr val="tx1"/>
                </a:solidFill>
                <a:latin typeface="+mn-lt"/>
                <a:ea typeface="MS PGothic" panose="020B0600070205080204" pitchFamily="34" charset="-128"/>
              </a:defRPr>
            </a:lvl5pPr>
            <a:lvl6pPr marL="2514314" indent="-228574" algn="l" rtl="0" eaLnBrk="0" fontAlgn="base" hangingPunct="0">
              <a:spcBef>
                <a:spcPct val="20000"/>
              </a:spcBef>
              <a:spcAft>
                <a:spcPct val="0"/>
              </a:spcAft>
              <a:buFont typeface="Arial" charset="0"/>
              <a:buChar char="»"/>
              <a:defRPr sz="1600">
                <a:solidFill>
                  <a:schemeClr val="tx1"/>
                </a:solidFill>
                <a:latin typeface="+mn-lt"/>
              </a:defRPr>
            </a:lvl6pPr>
            <a:lvl7pPr marL="2971462" indent="-228574" algn="l" rtl="0" eaLnBrk="0" fontAlgn="base" hangingPunct="0">
              <a:spcBef>
                <a:spcPct val="20000"/>
              </a:spcBef>
              <a:spcAft>
                <a:spcPct val="0"/>
              </a:spcAft>
              <a:buFont typeface="Arial" charset="0"/>
              <a:buChar char="»"/>
              <a:defRPr sz="1600">
                <a:solidFill>
                  <a:schemeClr val="tx1"/>
                </a:solidFill>
                <a:latin typeface="+mn-lt"/>
              </a:defRPr>
            </a:lvl7pPr>
            <a:lvl8pPr marL="3428610" indent="-228574" algn="l" rtl="0" eaLnBrk="0" fontAlgn="base" hangingPunct="0">
              <a:spcBef>
                <a:spcPct val="20000"/>
              </a:spcBef>
              <a:spcAft>
                <a:spcPct val="0"/>
              </a:spcAft>
              <a:buFont typeface="Arial" charset="0"/>
              <a:buChar char="»"/>
              <a:defRPr sz="1600">
                <a:solidFill>
                  <a:schemeClr val="tx1"/>
                </a:solidFill>
                <a:latin typeface="+mn-lt"/>
              </a:defRPr>
            </a:lvl8pPr>
            <a:lvl9pPr marL="3885758" indent="-228574" algn="l" rtl="0" eaLnBrk="0" fontAlgn="base" hangingPunct="0">
              <a:spcBef>
                <a:spcPct val="20000"/>
              </a:spcBef>
              <a:spcAft>
                <a:spcPct val="0"/>
              </a:spcAft>
              <a:buFont typeface="Arial" charset="0"/>
              <a:buChar char="»"/>
              <a:defRPr sz="1600">
                <a:solidFill>
                  <a:schemeClr val="tx1"/>
                </a:solidFill>
                <a:latin typeface="+mn-lt"/>
              </a:defRPr>
            </a:lvl9pPr>
          </a:lstStyle>
          <a:p>
            <a:pPr>
              <a:spcBef>
                <a:spcPts val="0"/>
              </a:spcBef>
              <a:spcAft>
                <a:spcPts val="0"/>
              </a:spcAft>
              <a:defRPr/>
            </a:pPr>
            <a:r>
              <a:rPr lang="de-DE" altLang="de-DE" sz="2000" kern="0" dirty="0"/>
              <a:t>Progress since SA#104</a:t>
            </a:r>
          </a:p>
          <a:p>
            <a:pPr lvl="1">
              <a:spcBef>
                <a:spcPts val="0"/>
              </a:spcBef>
              <a:spcAft>
                <a:spcPts val="600"/>
              </a:spcAft>
              <a:defRPr/>
            </a:pPr>
            <a:r>
              <a:rPr lang="en-GB" sz="1400" kern="0" dirty="0"/>
              <a:t>10 </a:t>
            </a:r>
            <a:r>
              <a:rPr lang="en-GB" sz="1400" kern="0" dirty="0" err="1"/>
              <a:t>pCRs</a:t>
            </a:r>
            <a:r>
              <a:rPr lang="en-GB" sz="1400" kern="0" dirty="0"/>
              <a:t> for TR 28.853 were approved covering</a:t>
            </a:r>
          </a:p>
          <a:p>
            <a:pPr lvl="2">
              <a:spcBef>
                <a:spcPts val="0"/>
              </a:spcBef>
              <a:spcAft>
                <a:spcPts val="600"/>
              </a:spcAft>
              <a:defRPr/>
            </a:pPr>
            <a:r>
              <a:rPr lang="en-GB" sz="1200" kern="0" dirty="0"/>
              <a:t>Add initial skeleton and update skeleton for TR 28.853.</a:t>
            </a:r>
          </a:p>
          <a:p>
            <a:pPr lvl="2">
              <a:spcBef>
                <a:spcPts val="0"/>
              </a:spcBef>
              <a:spcAft>
                <a:spcPts val="600"/>
              </a:spcAft>
              <a:defRPr/>
            </a:pPr>
            <a:r>
              <a:rPr lang="en-GB" sz="1200" kern="0" dirty="0"/>
              <a:t>Add scope, background, references and abbreviations.</a:t>
            </a:r>
          </a:p>
          <a:p>
            <a:pPr lvl="2">
              <a:spcBef>
                <a:spcPts val="0"/>
              </a:spcBef>
              <a:spcAft>
                <a:spcPts val="600"/>
              </a:spcAft>
              <a:defRPr/>
            </a:pPr>
            <a:r>
              <a:rPr lang="en-GB" sz="1200" kern="0" dirty="0"/>
              <a:t>Add use cases and key issues related to UAV identifier and C2 communication.</a:t>
            </a:r>
          </a:p>
          <a:p>
            <a:pPr lvl="2">
              <a:spcBef>
                <a:spcPts val="0"/>
              </a:spcBef>
              <a:spcAft>
                <a:spcPts val="600"/>
              </a:spcAft>
              <a:defRPr/>
            </a:pPr>
            <a:r>
              <a:rPr lang="en-GB" sz="1200" kern="0" dirty="0"/>
              <a:t>Add use cases, key issues and solutions on charging for Services Exposure to the USS</a:t>
            </a:r>
          </a:p>
          <a:p>
            <a:pPr marL="685800" lvl="1" indent="-285750">
              <a:spcBef>
                <a:spcPts val="0"/>
              </a:spcBef>
              <a:spcAft>
                <a:spcPts val="0"/>
              </a:spcAft>
              <a:defRPr/>
            </a:pPr>
            <a:r>
              <a:rPr lang="en-GB" sz="1400" kern="0" dirty="0"/>
              <a:t>Draft TR 28.853 (email approval S5-244560)</a:t>
            </a:r>
          </a:p>
          <a:p>
            <a:pPr marL="400050" lvl="1" indent="0">
              <a:spcBef>
                <a:spcPts val="0"/>
              </a:spcBef>
              <a:spcAft>
                <a:spcPts val="0"/>
              </a:spcAft>
              <a:buNone/>
              <a:defRPr/>
            </a:pPr>
            <a:endParaRPr lang="de-DE" altLang="de-DE" sz="1200" kern="0" dirty="0"/>
          </a:p>
          <a:p>
            <a:pPr>
              <a:spcBef>
                <a:spcPts val="0"/>
              </a:spcBef>
              <a:spcAft>
                <a:spcPts val="0"/>
              </a:spcAft>
              <a:defRPr/>
            </a:pPr>
            <a:r>
              <a:rPr lang="en-US" sz="2000" kern="0" dirty="0"/>
              <a:t>RAN impacts and dependencies:</a:t>
            </a:r>
            <a:endParaRPr lang="de-DE" sz="2000" kern="0" dirty="0"/>
          </a:p>
          <a:p>
            <a:pPr lvl="1">
              <a:spcBef>
                <a:spcPts val="0"/>
              </a:spcBef>
              <a:spcAft>
                <a:spcPts val="600"/>
              </a:spcAft>
              <a:defRPr/>
            </a:pPr>
            <a:r>
              <a:rPr lang="en-US" sz="1400" kern="0" dirty="0"/>
              <a:t>None identified</a:t>
            </a:r>
          </a:p>
          <a:p>
            <a:pPr lvl="1">
              <a:spcBef>
                <a:spcPts val="0"/>
              </a:spcBef>
              <a:spcAft>
                <a:spcPts val="600"/>
              </a:spcAft>
              <a:defRPr/>
            </a:pPr>
            <a:endParaRPr lang="en-US" sz="1400" kern="0" dirty="0"/>
          </a:p>
          <a:p>
            <a:pPr>
              <a:spcBef>
                <a:spcPts val="0"/>
              </a:spcBef>
              <a:spcAft>
                <a:spcPts val="0"/>
              </a:spcAft>
              <a:defRPr/>
            </a:pPr>
            <a:r>
              <a:rPr lang="de-DE" sz="2000" kern="0" dirty="0"/>
              <a:t>Next steps:</a:t>
            </a:r>
          </a:p>
          <a:p>
            <a:pPr lvl="1">
              <a:defRPr/>
            </a:pPr>
            <a:r>
              <a:rPr lang="en-GB" altLang="zh-CN" sz="1400" dirty="0"/>
              <a:t>Add more use cases, key issues and corresponding solutions.</a:t>
            </a:r>
            <a:endParaRPr lang="en-US" sz="1400" kern="0" dirty="0"/>
          </a:p>
        </p:txBody>
      </p:sp>
      <p:graphicFrame>
        <p:nvGraphicFramePr>
          <p:cNvPr id="5" name="Table 4">
            <a:extLst>
              <a:ext uri="{FF2B5EF4-FFF2-40B4-BE49-F238E27FC236}">
                <a16:creationId xmlns:a16="http://schemas.microsoft.com/office/drawing/2014/main" id="{24A96432-C8BD-5376-5218-F3DE23A53E8D}"/>
              </a:ext>
            </a:extLst>
          </p:cNvPr>
          <p:cNvGraphicFramePr>
            <a:graphicFrameLocks noGrp="1"/>
          </p:cNvGraphicFramePr>
          <p:nvPr/>
        </p:nvGraphicFramePr>
        <p:xfrm>
          <a:off x="667512" y="1480176"/>
          <a:ext cx="11000316" cy="496054"/>
        </p:xfrm>
        <a:graphic>
          <a:graphicData uri="http://schemas.openxmlformats.org/drawingml/2006/table">
            <a:tbl>
              <a:tblPr firstRow="1" firstCol="1" bandRow="1">
                <a:tableStyleId>{F5AB1C69-6EDB-4FF4-983F-18BD219EF322}</a:tableStyleId>
              </a:tblPr>
              <a:tblGrid>
                <a:gridCol w="662538">
                  <a:extLst>
                    <a:ext uri="{9D8B030D-6E8A-4147-A177-3AD203B41FA5}">
                      <a16:colId xmlns:a16="http://schemas.microsoft.com/office/drawing/2014/main" val="20000"/>
                    </a:ext>
                  </a:extLst>
                </a:gridCol>
                <a:gridCol w="4226116">
                  <a:extLst>
                    <a:ext uri="{9D8B030D-6E8A-4147-A177-3AD203B41FA5}">
                      <a16:colId xmlns:a16="http://schemas.microsoft.com/office/drawing/2014/main" val="20001"/>
                    </a:ext>
                  </a:extLst>
                </a:gridCol>
                <a:gridCol w="1288387">
                  <a:extLst>
                    <a:ext uri="{9D8B030D-6E8A-4147-A177-3AD203B41FA5}">
                      <a16:colId xmlns:a16="http://schemas.microsoft.com/office/drawing/2014/main" val="20002"/>
                    </a:ext>
                  </a:extLst>
                </a:gridCol>
                <a:gridCol w="811417">
                  <a:extLst>
                    <a:ext uri="{9D8B030D-6E8A-4147-A177-3AD203B41FA5}">
                      <a16:colId xmlns:a16="http://schemas.microsoft.com/office/drawing/2014/main" val="20005"/>
                    </a:ext>
                  </a:extLst>
                </a:gridCol>
                <a:gridCol w="607312">
                  <a:extLst>
                    <a:ext uri="{9D8B030D-6E8A-4147-A177-3AD203B41FA5}">
                      <a16:colId xmlns:a16="http://schemas.microsoft.com/office/drawing/2014/main" val="20006"/>
                    </a:ext>
                  </a:extLst>
                </a:gridCol>
                <a:gridCol w="813897">
                  <a:extLst>
                    <a:ext uri="{9D8B030D-6E8A-4147-A177-3AD203B41FA5}">
                      <a16:colId xmlns:a16="http://schemas.microsoft.com/office/drawing/2014/main" val="1044384781"/>
                    </a:ext>
                  </a:extLst>
                </a:gridCol>
                <a:gridCol w="798668">
                  <a:extLst>
                    <a:ext uri="{9D8B030D-6E8A-4147-A177-3AD203B41FA5}">
                      <a16:colId xmlns:a16="http://schemas.microsoft.com/office/drawing/2014/main" val="20007"/>
                    </a:ext>
                  </a:extLst>
                </a:gridCol>
                <a:gridCol w="1791981">
                  <a:extLst>
                    <a:ext uri="{9D8B030D-6E8A-4147-A177-3AD203B41FA5}">
                      <a16:colId xmlns:a16="http://schemas.microsoft.com/office/drawing/2014/main" val="20008"/>
                    </a:ext>
                  </a:extLst>
                </a:gridCol>
              </a:tblGrid>
              <a:tr h="308983">
                <a:tc>
                  <a:txBody>
                    <a:bodyPr/>
                    <a:lstStyle/>
                    <a:p>
                      <a:pPr algn="ctr">
                        <a:lnSpc>
                          <a:spcPct val="107000"/>
                        </a:lnSpc>
                        <a:spcAft>
                          <a:spcPts val="800"/>
                        </a:spcAft>
                      </a:pPr>
                      <a:r>
                        <a:rPr lang="en-GB" sz="1200" dirty="0"/>
                        <a:t>UID</a:t>
                      </a:r>
                    </a:p>
                  </a:txBody>
                  <a:tcPr marL="48003" marR="48003" marT="0" marB="0" anchor="ctr"/>
                </a:tc>
                <a:tc>
                  <a:txBody>
                    <a:bodyPr/>
                    <a:lstStyle/>
                    <a:p>
                      <a:pPr algn="ctr">
                        <a:lnSpc>
                          <a:spcPct val="107000"/>
                        </a:lnSpc>
                        <a:spcAft>
                          <a:spcPts val="800"/>
                        </a:spcAft>
                      </a:pPr>
                      <a:r>
                        <a:rPr lang="en-GB" sz="1200" dirty="0"/>
                        <a:t>Name</a:t>
                      </a:r>
                    </a:p>
                  </a:txBody>
                  <a:tcPr marL="48003" marR="48003" marT="0" marB="0" anchor="ctr"/>
                </a:tc>
                <a:tc>
                  <a:txBody>
                    <a:bodyPr/>
                    <a:lstStyle/>
                    <a:p>
                      <a:pPr algn="ctr">
                        <a:lnSpc>
                          <a:spcPct val="107000"/>
                        </a:lnSpc>
                        <a:spcAft>
                          <a:spcPts val="800"/>
                        </a:spcAft>
                      </a:pPr>
                      <a:r>
                        <a:rPr lang="en-GB" sz="1200" dirty="0"/>
                        <a:t>Acronym</a:t>
                      </a:r>
                    </a:p>
                  </a:txBody>
                  <a:tcPr marL="48003" marR="48003" marT="0" marB="0" anchor="ctr"/>
                </a:tc>
                <a:tc>
                  <a:txBody>
                    <a:bodyPr/>
                    <a:lstStyle/>
                    <a:p>
                      <a:pPr algn="ctr">
                        <a:lnSpc>
                          <a:spcPct val="107000"/>
                        </a:lnSpc>
                        <a:spcAft>
                          <a:spcPts val="800"/>
                        </a:spcAft>
                      </a:pPr>
                      <a:r>
                        <a:rPr lang="en-GB" sz="1200" dirty="0"/>
                        <a:t>Target</a:t>
                      </a:r>
                    </a:p>
                  </a:txBody>
                  <a:tcPr marL="48003" marR="48003" marT="0" marB="0" anchor="ctr"/>
                </a:tc>
                <a:tc>
                  <a:txBody>
                    <a:bodyPr/>
                    <a:lstStyle/>
                    <a:p>
                      <a:pPr algn="ctr">
                        <a:lnSpc>
                          <a:spcPct val="107000"/>
                        </a:lnSpc>
                        <a:spcAft>
                          <a:spcPts val="800"/>
                        </a:spcAft>
                      </a:pPr>
                      <a:r>
                        <a:rPr lang="en-GB" sz="1200" dirty="0"/>
                        <a:t>Old %</a:t>
                      </a:r>
                    </a:p>
                  </a:txBody>
                  <a:tcPr marL="48003" marR="48003" marT="0" marB="0" anchor="ctr"/>
                </a:tc>
                <a:tc>
                  <a:txBody>
                    <a:bodyPr/>
                    <a:lstStyle/>
                    <a:p>
                      <a:pPr algn="ctr">
                        <a:lnSpc>
                          <a:spcPct val="107000"/>
                        </a:lnSpc>
                        <a:spcAft>
                          <a:spcPts val="800"/>
                        </a:spcAft>
                      </a:pPr>
                      <a:r>
                        <a:rPr lang="en-GB" sz="1200" dirty="0"/>
                        <a:t>WID</a:t>
                      </a:r>
                    </a:p>
                  </a:txBody>
                  <a:tcPr marL="48003" marR="48003" marT="0" marB="0" anchor="ctr"/>
                </a:tc>
                <a:tc>
                  <a:txBody>
                    <a:bodyPr/>
                    <a:lstStyle/>
                    <a:p>
                      <a:pPr algn="ctr">
                        <a:lnSpc>
                          <a:spcPct val="107000"/>
                        </a:lnSpc>
                        <a:spcAft>
                          <a:spcPts val="800"/>
                        </a:spcAft>
                      </a:pPr>
                      <a:r>
                        <a:rPr lang="en-GB" sz="1200" b="1" kern="1200" dirty="0">
                          <a:solidFill>
                            <a:schemeClr val="lt1"/>
                          </a:solidFill>
                          <a:latin typeface="+mn-lt"/>
                          <a:ea typeface="+mn-ea"/>
                          <a:cs typeface="+mn-cs"/>
                        </a:rPr>
                        <a:t>New %</a:t>
                      </a:r>
                    </a:p>
                  </a:txBody>
                  <a:tcPr marL="48003" marR="48003" marT="0" marB="0" anchor="ctr"/>
                </a:tc>
                <a:tc>
                  <a:txBody>
                    <a:bodyPr/>
                    <a:lstStyle/>
                    <a:p>
                      <a:pPr algn="ctr">
                        <a:lnSpc>
                          <a:spcPct val="107000"/>
                        </a:lnSpc>
                        <a:spcAft>
                          <a:spcPts val="800"/>
                        </a:spcAft>
                      </a:pPr>
                      <a:r>
                        <a:rPr lang="en-GB" sz="1200" b="1" kern="1200" dirty="0">
                          <a:solidFill>
                            <a:schemeClr val="lt1"/>
                          </a:solidFill>
                          <a:latin typeface="+mn-lt"/>
                          <a:ea typeface="+mn-ea"/>
                          <a:cs typeface="+mn-cs"/>
                        </a:rPr>
                        <a:t>Change or comment</a:t>
                      </a:r>
                    </a:p>
                  </a:txBody>
                  <a:tcPr marL="48003" marR="48003" marT="0" marB="0" anchor="ctr"/>
                </a:tc>
                <a:extLst>
                  <a:ext uri="{0D108BD9-81ED-4DB2-BD59-A6C34878D82A}">
                    <a16:rowId xmlns:a16="http://schemas.microsoft.com/office/drawing/2014/main" val="10000"/>
                  </a:ext>
                </a:extLst>
              </a:tr>
              <a:tr h="151261">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lang="en-US" sz="900" b="1" i="0" u="none" strike="noStrike" kern="1200" dirty="0">
                          <a:solidFill>
                            <a:srgbClr val="000000"/>
                          </a:solidFill>
                          <a:effectLst/>
                          <a:latin typeface="Arial" panose="020B0604020202020204" pitchFamily="34" charset="0"/>
                          <a:ea typeface="+mn-ea"/>
                          <a:cs typeface="+mn-cs"/>
                        </a:rPr>
                        <a:t>1040017</a:t>
                      </a:r>
                      <a:endParaRPr lang="en-GB" sz="900" b="1" i="0" u="none" strike="noStrike" kern="1200" dirty="0">
                        <a:solidFill>
                          <a:srgbClr val="000000"/>
                        </a:solidFill>
                        <a:effectLst/>
                        <a:latin typeface="Arial" panose="020B0604020202020204" pitchFamily="34" charset="0"/>
                        <a:ea typeface="+mn-ea"/>
                        <a:cs typeface="+mn-cs"/>
                      </a:endParaRPr>
                    </a:p>
                  </a:txBody>
                  <a:tcPr marL="12700" marR="12700" marT="12703" marB="0" anchor="ctr"/>
                </a:tc>
                <a:tc>
                  <a:txBody>
                    <a:bodyPr/>
                    <a:lstStyle/>
                    <a:p>
                      <a:pPr marL="0" indent="0" algn="l" defTabSz="1219170" rtl="0" eaLnBrk="1" fontAlgn="t" latinLnBrk="0" hangingPunct="1">
                        <a:spcAft>
                          <a:spcPts val="0"/>
                        </a:spcAft>
                      </a:pPr>
                      <a:r>
                        <a:rPr lang="en-GB" sz="1000" b="1" i="0" u="none" strike="noStrike" kern="1200" dirty="0">
                          <a:solidFill>
                            <a:srgbClr val="0000FF"/>
                          </a:solidFill>
                          <a:effectLst/>
                          <a:latin typeface="Arial" panose="020B0604020202020204" pitchFamily="34" charset="0"/>
                          <a:ea typeface="+mn-ea"/>
                          <a:cs typeface="+mn-cs"/>
                        </a:rPr>
                        <a:t>SID on Charging aspects of Uncrewed Aerial Vehicle</a:t>
                      </a:r>
                    </a:p>
                  </a:txBody>
                  <a:tcPr marL="9525" marR="9525" marT="9525" marB="9525" anchor="ctr"/>
                </a:tc>
                <a:tc>
                  <a:txBody>
                    <a:bodyPr/>
                    <a:lstStyle/>
                    <a:p>
                      <a:pPr marL="0" marR="0" lvl="0" indent="0" algn="ctr" defTabSz="914296" rtl="0" eaLnBrk="1" fontAlgn="t" latinLnBrk="0" hangingPunct="1">
                        <a:lnSpc>
                          <a:spcPct val="100000"/>
                        </a:lnSpc>
                        <a:spcBef>
                          <a:spcPts val="0"/>
                        </a:spcBef>
                        <a:spcAft>
                          <a:spcPts val="0"/>
                        </a:spcAft>
                        <a:buClrTx/>
                        <a:buSzTx/>
                        <a:buFontTx/>
                        <a:buNone/>
                        <a:tabLst/>
                        <a:defRPr/>
                      </a:pPr>
                      <a:r>
                        <a:rPr lang="en-GB" sz="900" b="1" i="0" u="none" strike="noStrike" kern="1200" dirty="0">
                          <a:solidFill>
                            <a:srgbClr val="000000"/>
                          </a:solidFill>
                          <a:effectLst/>
                          <a:latin typeface="Arial" panose="020B0604020202020204" pitchFamily="34" charset="0"/>
                          <a:ea typeface="+mn-ea"/>
                          <a:cs typeface="+mn-cs"/>
                        </a:rPr>
                        <a:t>FS_UAS_CH</a:t>
                      </a:r>
                    </a:p>
                  </a:txBody>
                  <a:tcPr marL="48003" marR="48003" marT="0" marB="0" anchor="ct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lang="en-GB" sz="900" kern="1200" dirty="0">
                          <a:solidFill>
                            <a:schemeClr val="dk1"/>
                          </a:solidFill>
                          <a:latin typeface="Arial" panose="020B0604020202020204" pitchFamily="34" charset="0"/>
                          <a:ea typeface="+mn-ea"/>
                          <a:cs typeface="Arial" panose="020B0604020202020204" pitchFamily="34" charset="0"/>
                        </a:rPr>
                        <a:t>12/12/2024</a:t>
                      </a:r>
                    </a:p>
                  </a:txBody>
                  <a:tcPr marL="48003" marR="48003" marT="0" marB="0" anchor="ctr"/>
                </a:tc>
                <a:tc>
                  <a:txBody>
                    <a:bodyPr/>
                    <a:lstStyle/>
                    <a:p>
                      <a:pPr marL="0" algn="ctr" defTabSz="1219170" rtl="0" eaLnBrk="1" fontAlgn="t" latinLnBrk="0" hangingPunct="1"/>
                      <a:r>
                        <a:rPr lang="en-GB" sz="900" kern="1200" dirty="0">
                          <a:solidFill>
                            <a:schemeClr val="dk1"/>
                          </a:solidFill>
                          <a:latin typeface="Arial" panose="020B0604020202020204" pitchFamily="34" charset="0"/>
                          <a:ea typeface="+mn-ea"/>
                          <a:cs typeface="Arial" panose="020B0604020202020204" pitchFamily="34" charset="0"/>
                        </a:rPr>
                        <a:t>0 %</a:t>
                      </a:r>
                    </a:p>
                  </a:txBody>
                  <a:tcPr marL="48003" marR="48003" marT="0" marB="0" anchor="ctr"/>
                </a:tc>
                <a:tc>
                  <a:txBody>
                    <a:bodyPr/>
                    <a:lstStyle/>
                    <a:p>
                      <a:pPr algn="ctr" fontAlgn="t"/>
                      <a:r>
                        <a:rPr lang="en-GB" sz="900" b="0" i="0" u="none" strike="noStrike" kern="1200" dirty="0">
                          <a:solidFill>
                            <a:srgbClr val="000000"/>
                          </a:solidFill>
                          <a:effectLst/>
                          <a:latin typeface="Arial" panose="020B0604020202020204" pitchFamily="34" charset="0"/>
                          <a:ea typeface="+mn-ea"/>
                          <a:cs typeface="Arial" panose="020B0604020202020204" pitchFamily="34" charset="0"/>
                        </a:rPr>
                        <a:t>SP-240983</a:t>
                      </a:r>
                    </a:p>
                  </a:txBody>
                  <a:tcPr marL="48003" marR="48003" marT="0" marB="0" anchor="ctr"/>
                </a:tc>
                <a:tc>
                  <a:txBody>
                    <a:bodyPr/>
                    <a:lstStyle/>
                    <a:p>
                      <a:pPr marL="0" algn="ctr" defTabSz="1219170" rtl="0" eaLnBrk="1" fontAlgn="t" latinLnBrk="0" hangingPunct="1"/>
                      <a:r>
                        <a:rPr lang="en-GB" sz="900" b="0" i="0" u="none" strike="noStrike" kern="1200" dirty="0">
                          <a:solidFill>
                            <a:srgbClr val="000000"/>
                          </a:solidFill>
                          <a:effectLst/>
                          <a:latin typeface="Arial" panose="020B0604020202020204" pitchFamily="34" charset="0"/>
                          <a:ea typeface="+mn-ea"/>
                          <a:cs typeface="Arial" panose="020B0604020202020204" pitchFamily="34" charset="0"/>
                        </a:rPr>
                        <a:t>40 %</a:t>
                      </a:r>
                    </a:p>
                  </a:txBody>
                  <a:tcPr marL="48003" marR="48003" marT="0" marB="0" anchor="ctr"/>
                </a:tc>
                <a:tc>
                  <a:txBody>
                    <a:bodyPr/>
                    <a:lstStyle/>
                    <a:p>
                      <a:pPr marL="0" marR="0" lvl="0" indent="0" algn="ctr" defTabSz="1219170" rtl="0" eaLnBrk="1" fontAlgn="auto" latinLnBrk="0" hangingPunct="1">
                        <a:lnSpc>
                          <a:spcPct val="107000"/>
                        </a:lnSpc>
                        <a:spcBef>
                          <a:spcPts val="0"/>
                        </a:spcBef>
                        <a:spcAft>
                          <a:spcPts val="800"/>
                        </a:spcAft>
                        <a:buClrTx/>
                        <a:buSzTx/>
                        <a:buFontTx/>
                        <a:buNone/>
                        <a:tabLst/>
                        <a:defRPr/>
                      </a:pPr>
                      <a:endParaRPr lang="en-US" sz="1200" kern="1200" dirty="0">
                        <a:solidFill>
                          <a:schemeClr val="dk1"/>
                        </a:solidFill>
                        <a:latin typeface="+mn-lt"/>
                        <a:ea typeface="+mn-ea"/>
                        <a:cs typeface="+mn-cs"/>
                      </a:endParaRPr>
                    </a:p>
                  </a:txBody>
                  <a:tcPr marL="48003" marR="48003" marT="0" marB="0" anchor="ctr"/>
                </a:tc>
                <a:extLst>
                  <a:ext uri="{0D108BD9-81ED-4DB2-BD59-A6C34878D82A}">
                    <a16:rowId xmlns:a16="http://schemas.microsoft.com/office/drawing/2014/main" val="10001"/>
                  </a:ext>
                </a:extLst>
              </a:tr>
            </a:tbl>
          </a:graphicData>
        </a:graphic>
      </p:graphicFrame>
      <p:sp>
        <p:nvSpPr>
          <p:cNvPr id="7" name="Title 1">
            <a:extLst>
              <a:ext uri="{FF2B5EF4-FFF2-40B4-BE49-F238E27FC236}">
                <a16:creationId xmlns:a16="http://schemas.microsoft.com/office/drawing/2014/main" id="{D925D3FA-E1C2-4529-9671-2B34822DE645}"/>
              </a:ext>
            </a:extLst>
          </p:cNvPr>
          <p:cNvSpPr>
            <a:spLocks noGrp="1"/>
          </p:cNvSpPr>
          <p:nvPr>
            <p:ph type="title"/>
          </p:nvPr>
        </p:nvSpPr>
        <p:spPr>
          <a:xfrm>
            <a:off x="667512" y="119287"/>
            <a:ext cx="9102725" cy="1143000"/>
          </a:xfrm>
        </p:spPr>
        <p:txBody>
          <a:bodyPr/>
          <a:lstStyle/>
          <a:p>
            <a:r>
              <a:rPr lang="en-GB" altLang="en-US" sz="3200" b="1" dirty="0"/>
              <a:t>9. UASCH: Study (FS_UAS_CH)</a:t>
            </a:r>
            <a:endParaRPr lang="en-GB" altLang="en-US" sz="3200" b="1" dirty="0">
              <a:solidFill>
                <a:srgbClr val="72AF2F"/>
              </a:solidFill>
            </a:endParaRPr>
          </a:p>
        </p:txBody>
      </p:sp>
      <p:sp>
        <p:nvSpPr>
          <p:cNvPr id="3" name="矩形 5">
            <a:extLst>
              <a:ext uri="{FF2B5EF4-FFF2-40B4-BE49-F238E27FC236}">
                <a16:creationId xmlns:a16="http://schemas.microsoft.com/office/drawing/2014/main" id="{62A1E038-ECDC-F22F-20D5-C3F6826EA4AF}"/>
              </a:ext>
            </a:extLst>
          </p:cNvPr>
          <p:cNvSpPr/>
          <p:nvPr/>
        </p:nvSpPr>
        <p:spPr>
          <a:xfrm>
            <a:off x="8684704" y="0"/>
            <a:ext cx="2552302" cy="292388"/>
          </a:xfrm>
          <a:prstGeom prst="rect">
            <a:avLst/>
          </a:prstGeom>
        </p:spPr>
        <p:txBody>
          <a:bodyPr wrap="none">
            <a:spAutoFit/>
          </a:bodyPr>
          <a:lstStyle/>
          <a:p>
            <a:r>
              <a:rPr lang="en-US" altLang="zh-CN" dirty="0">
                <a:solidFill>
                  <a:schemeClr val="bg1"/>
                </a:solidFill>
                <a:highlight>
                  <a:srgbClr val="008080"/>
                </a:highlight>
              </a:rPr>
              <a:t>CH Support to Network features</a:t>
            </a:r>
            <a:endParaRPr lang="zh-CN" altLang="en-US" dirty="0">
              <a:solidFill>
                <a:schemeClr val="bg1"/>
              </a:solidFill>
              <a:highlight>
                <a:srgbClr val="008080"/>
              </a:highlight>
            </a:endParaRPr>
          </a:p>
        </p:txBody>
      </p:sp>
    </p:spTree>
    <p:extLst>
      <p:ext uri="{BB962C8B-B14F-4D97-AF65-F5344CB8AC3E}">
        <p14:creationId xmlns:p14="http://schemas.microsoft.com/office/powerpoint/2010/main" val="2221134116"/>
      </p:ext>
    </p:extLst>
  </p:cSld>
  <p:clrMapOvr>
    <a:masterClrMapping/>
  </p:clrMapOvr>
  <p:transition spd="slow"/>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ChangeArrowheads="1"/>
          </p:cNvSpPr>
          <p:nvPr/>
        </p:nvSpPr>
        <p:spPr bwMode="auto">
          <a:xfrm>
            <a:off x="1636523" y="670114"/>
            <a:ext cx="7362825" cy="685800"/>
          </a:xfrm>
          <a:prstGeom prst="rect">
            <a:avLst/>
          </a:prstGeom>
          <a:noFill/>
          <a:ln w="12700">
            <a:noFill/>
            <a:miter lim="800000"/>
            <a:headEnd/>
            <a:tailEnd/>
          </a:ln>
        </p:spPr>
        <p:txBody>
          <a:bodyPr lIns="90488" tIns="44450" rIns="90488" bIns="44450" anchor="ctr"/>
          <a:lstStyle/>
          <a:p>
            <a:pPr algn="ctr">
              <a:defRPr/>
            </a:pPr>
            <a:r>
              <a:rPr lang="en-GB" altLang="zh-CN" sz="3200" kern="0" dirty="0">
                <a:solidFill>
                  <a:srgbClr val="FF0000"/>
                </a:solidFill>
                <a:latin typeface="Calibri"/>
                <a:cs typeface="+mj-cs"/>
              </a:rPr>
              <a:t>Charging TSs &amp; TRs </a:t>
            </a:r>
            <a:r>
              <a:rPr lang="en-US" altLang="zh-CN" sz="3200" kern="0" dirty="0">
                <a:solidFill>
                  <a:srgbClr val="FF0000"/>
                </a:solidFill>
                <a:latin typeface="Calibri"/>
                <a:cs typeface="+mj-cs"/>
              </a:rPr>
              <a:t>to be sent to SA#105</a:t>
            </a:r>
            <a:endParaRPr lang="en-GB" altLang="zh-CN" sz="3200" dirty="0">
              <a:solidFill>
                <a:srgbClr val="FF0000"/>
              </a:solidFill>
              <a:latin typeface="Calibri"/>
              <a:cs typeface="Times New Roman" pitchFamily="18" charset="0"/>
            </a:endParaRPr>
          </a:p>
        </p:txBody>
      </p:sp>
      <p:graphicFrame>
        <p:nvGraphicFramePr>
          <p:cNvPr id="6" name="Group 76"/>
          <p:cNvGraphicFramePr>
            <a:graphicFrameLocks/>
          </p:cNvGraphicFramePr>
          <p:nvPr/>
        </p:nvGraphicFramePr>
        <p:xfrm>
          <a:off x="661595" y="2131921"/>
          <a:ext cx="10651674" cy="2391953"/>
        </p:xfrm>
        <a:graphic>
          <a:graphicData uri="http://schemas.openxmlformats.org/drawingml/2006/table">
            <a:tbl>
              <a:tblPr/>
              <a:tblGrid>
                <a:gridCol w="1281505">
                  <a:extLst>
                    <a:ext uri="{9D8B030D-6E8A-4147-A177-3AD203B41FA5}">
                      <a16:colId xmlns:a16="http://schemas.microsoft.com/office/drawing/2014/main" val="20000"/>
                    </a:ext>
                  </a:extLst>
                </a:gridCol>
                <a:gridCol w="7799088">
                  <a:extLst>
                    <a:ext uri="{9D8B030D-6E8A-4147-A177-3AD203B41FA5}">
                      <a16:colId xmlns:a16="http://schemas.microsoft.com/office/drawing/2014/main" val="20001"/>
                    </a:ext>
                  </a:extLst>
                </a:gridCol>
                <a:gridCol w="1571081">
                  <a:extLst>
                    <a:ext uri="{9D8B030D-6E8A-4147-A177-3AD203B41FA5}">
                      <a16:colId xmlns:a16="http://schemas.microsoft.com/office/drawing/2014/main" val="1307580657"/>
                    </a:ext>
                  </a:extLst>
                </a:gridCol>
              </a:tblGrid>
              <a:tr h="46312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zh-CN" sz="1800" b="1" i="0" u="none" strike="noStrike" cap="none" normalizeH="0" baseline="0" dirty="0">
                          <a:ln>
                            <a:noFill/>
                          </a:ln>
                          <a:solidFill>
                            <a:schemeClr val="tx1"/>
                          </a:solidFill>
                          <a:effectLst/>
                          <a:latin typeface="Calibri" pitchFamily="34" charset="0"/>
                          <a:ea typeface="宋体" pitchFamily="2" charset="-122"/>
                          <a:cs typeface="Arial" charset="0"/>
                        </a:rPr>
                        <a:t>Number</a:t>
                      </a:r>
                    </a:p>
                  </a:txBody>
                  <a:tcPr marL="1440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zh-CN" sz="1800" b="1" i="0" u="none" strike="noStrike" cap="none" normalizeH="0" baseline="0" dirty="0">
                          <a:ln>
                            <a:noFill/>
                          </a:ln>
                          <a:solidFill>
                            <a:schemeClr val="tx1"/>
                          </a:solidFill>
                          <a:effectLst/>
                          <a:latin typeface="Calibri" pitchFamily="34" charset="0"/>
                          <a:ea typeface="宋体" pitchFamily="2" charset="-122"/>
                          <a:cs typeface="Arial" charset="0"/>
                        </a:rPr>
                        <a:t>Title</a:t>
                      </a:r>
                    </a:p>
                  </a:txBody>
                  <a:tcPr marL="1440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zh-CN" sz="1800" b="1" i="0" u="none" strike="noStrike" cap="none" normalizeH="0" baseline="0" dirty="0">
                          <a:ln>
                            <a:noFill/>
                          </a:ln>
                          <a:solidFill>
                            <a:schemeClr val="tx1"/>
                          </a:solidFill>
                          <a:effectLst/>
                          <a:latin typeface="Calibri" pitchFamily="34" charset="0"/>
                          <a:ea typeface="宋体" pitchFamily="2" charset="-122"/>
                          <a:cs typeface="Arial" charset="0"/>
                        </a:rPr>
                        <a:t>For</a:t>
                      </a:r>
                    </a:p>
                  </a:txBody>
                  <a:tcPr marL="1440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92D050"/>
                    </a:solidFill>
                  </a:tcPr>
                </a:tc>
                <a:extLst>
                  <a:ext uri="{0D108BD9-81ED-4DB2-BD59-A6C34878D82A}">
                    <a16:rowId xmlns:a16="http://schemas.microsoft.com/office/drawing/2014/main" val="10000"/>
                  </a:ext>
                </a:extLst>
              </a:tr>
              <a:tr h="486137">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lang="en-US" sz="1800" kern="1200" dirty="0">
                        <a:solidFill>
                          <a:schemeClr val="tx1"/>
                        </a:solidFill>
                        <a:effectLst/>
                        <a:latin typeface="+mn-lt"/>
                        <a:ea typeface="+mn-ea"/>
                        <a:cs typeface="+mn-cs"/>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219170" rtl="0" eaLnBrk="1" fontAlgn="auto" latinLnBrk="0" hangingPunct="1">
                        <a:lnSpc>
                          <a:spcPct val="100000"/>
                        </a:lnSpc>
                        <a:spcBef>
                          <a:spcPts val="0"/>
                        </a:spcBef>
                        <a:spcAft>
                          <a:spcPts val="900"/>
                        </a:spcAft>
                        <a:buClrTx/>
                        <a:buSzTx/>
                        <a:buFontTx/>
                        <a:buNone/>
                        <a:tabLst/>
                        <a:defRPr/>
                      </a:pPr>
                      <a:endParaRPr kumimoji="0" lang="fr-FR" sz="1800" b="0" i="0" u="none" strike="noStrike" kern="1200" cap="none" spc="0" normalizeH="0" baseline="0" noProof="0" dirty="0">
                        <a:ln>
                          <a:noFill/>
                        </a:ln>
                        <a:solidFill>
                          <a:prstClr val="black"/>
                        </a:solidFill>
                        <a:effectLst/>
                        <a:uLnTx/>
                        <a:uFillTx/>
                        <a:latin typeface="Calibri"/>
                        <a:ea typeface="+mn-ea"/>
                        <a:cs typeface="+mn-cs"/>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auto" latinLnBrk="0" hangingPunct="1">
                        <a:lnSpc>
                          <a:spcPct val="100000"/>
                        </a:lnSpc>
                        <a:spcBef>
                          <a:spcPts val="0"/>
                        </a:spcBef>
                        <a:spcAft>
                          <a:spcPts val="900"/>
                        </a:spcAft>
                        <a:buClrTx/>
                        <a:buSzTx/>
                        <a:buFontTx/>
                        <a:buNone/>
                        <a:tabLst/>
                        <a:defRPr/>
                      </a:pPr>
                      <a:endParaRPr lang="fr-FR" sz="1800" kern="1200" dirty="0">
                        <a:solidFill>
                          <a:srgbClr val="00B050"/>
                        </a:solidFill>
                        <a:effectLst/>
                        <a:latin typeface="+mn-lt"/>
                        <a:ea typeface="+mn-ea"/>
                        <a:cs typeface="+mn-cs"/>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44807358"/>
                  </a:ext>
                </a:extLst>
              </a:tr>
              <a:tr h="486137">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219170" rtl="0" eaLnBrk="1" fontAlgn="auto" latinLnBrk="0" hangingPunct="1">
                        <a:lnSpc>
                          <a:spcPct val="100000"/>
                        </a:lnSpc>
                        <a:spcBef>
                          <a:spcPts val="0"/>
                        </a:spcBef>
                        <a:spcAft>
                          <a:spcPts val="900"/>
                        </a:spcAft>
                        <a:buClrTx/>
                        <a:buSzTx/>
                        <a:buFontTx/>
                        <a:buNone/>
                        <a:tabLst/>
                        <a:defRPr/>
                      </a:pPr>
                      <a:endParaRPr kumimoji="0" lang="fr-FR" sz="1800" b="0" i="0" u="none" strike="noStrike" kern="1200" cap="none" spc="0" normalizeH="0" baseline="0" noProof="0" dirty="0">
                        <a:ln>
                          <a:noFill/>
                        </a:ln>
                        <a:solidFill>
                          <a:prstClr val="black"/>
                        </a:solidFill>
                        <a:effectLst/>
                        <a:uLnTx/>
                        <a:uFillTx/>
                        <a:latin typeface="Calibri"/>
                        <a:ea typeface="+mn-ea"/>
                        <a:cs typeface="+mn-cs"/>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auto" latinLnBrk="0" hangingPunct="1">
                        <a:lnSpc>
                          <a:spcPct val="100000"/>
                        </a:lnSpc>
                        <a:spcBef>
                          <a:spcPts val="0"/>
                        </a:spcBef>
                        <a:spcAft>
                          <a:spcPts val="900"/>
                        </a:spcAft>
                        <a:buClrTx/>
                        <a:buSzTx/>
                        <a:buFontTx/>
                        <a:buNone/>
                        <a:tabLst/>
                        <a:defRPr/>
                      </a:pPr>
                      <a:endParaRPr lang="fr-FR" sz="1800" kern="1200" dirty="0">
                        <a:solidFill>
                          <a:srgbClr val="00B050"/>
                        </a:solidFill>
                        <a:effectLst/>
                        <a:latin typeface="+mn-lt"/>
                        <a:ea typeface="+mn-ea"/>
                        <a:cs typeface="+mn-cs"/>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945237182"/>
                  </a:ext>
                </a:extLst>
              </a:tr>
              <a:tr h="486137">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spcAft>
                          <a:spcPts val="900"/>
                        </a:spcAft>
                      </a:pPr>
                      <a:endParaRPr kumimoji="0" lang="fr-FR" sz="1800" b="0" i="0" u="none" strike="noStrike" kern="1200" cap="none" spc="0" normalizeH="0" baseline="0" dirty="0">
                        <a:ln>
                          <a:noFill/>
                        </a:ln>
                        <a:solidFill>
                          <a:prstClr val="black"/>
                        </a:solidFill>
                        <a:effectLst/>
                        <a:uLnTx/>
                        <a:uFillTx/>
                        <a:latin typeface="Calibri"/>
                        <a:ea typeface="+mn-ea"/>
                        <a:cs typeface="+mn-cs"/>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auto" latinLnBrk="0" hangingPunct="1">
                        <a:lnSpc>
                          <a:spcPct val="100000"/>
                        </a:lnSpc>
                        <a:spcBef>
                          <a:spcPts val="0"/>
                        </a:spcBef>
                        <a:spcAft>
                          <a:spcPts val="900"/>
                        </a:spcAft>
                        <a:buClrTx/>
                        <a:buSzTx/>
                        <a:buFontTx/>
                        <a:buNone/>
                        <a:tabLst/>
                        <a:defRPr/>
                      </a:pPr>
                      <a:endParaRPr lang="fr-FR" sz="1800" kern="1200" dirty="0">
                        <a:solidFill>
                          <a:srgbClr val="00B050"/>
                        </a:solidFill>
                        <a:effectLst/>
                        <a:latin typeface="+mn-lt"/>
                        <a:ea typeface="+mn-ea"/>
                        <a:cs typeface="+mn-cs"/>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1155142"/>
                  </a:ext>
                </a:extLst>
              </a:tr>
              <a:tr h="470420">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spcAft>
                          <a:spcPts val="900"/>
                        </a:spcAft>
                      </a:pPr>
                      <a:endParaRPr kumimoji="0" lang="fr-FR" sz="1800" b="0" i="0" u="none" strike="noStrike" kern="1200" cap="none" spc="0" normalizeH="0" baseline="0" dirty="0">
                        <a:ln>
                          <a:noFill/>
                        </a:ln>
                        <a:solidFill>
                          <a:prstClr val="black"/>
                        </a:solidFill>
                        <a:effectLst/>
                        <a:uLnTx/>
                        <a:uFillTx/>
                        <a:latin typeface="Calibri"/>
                        <a:ea typeface="+mn-ea"/>
                        <a:cs typeface="+mn-cs"/>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auto" latinLnBrk="0" hangingPunct="1">
                        <a:lnSpc>
                          <a:spcPct val="100000"/>
                        </a:lnSpc>
                        <a:spcBef>
                          <a:spcPts val="0"/>
                        </a:spcBef>
                        <a:spcAft>
                          <a:spcPts val="900"/>
                        </a:spcAft>
                        <a:buClrTx/>
                        <a:buSzTx/>
                        <a:buFontTx/>
                        <a:buNone/>
                        <a:tabLst/>
                        <a:defRPr/>
                      </a:pPr>
                      <a:endParaRPr lang="fr-FR" sz="1800" kern="1200" dirty="0">
                        <a:solidFill>
                          <a:srgbClr val="00B050"/>
                        </a:solidFill>
                        <a:effectLst/>
                        <a:latin typeface="+mn-lt"/>
                        <a:ea typeface="+mn-ea"/>
                        <a:cs typeface="+mn-cs"/>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78697515"/>
                  </a:ext>
                </a:extLst>
              </a:tr>
            </a:tbl>
          </a:graphicData>
        </a:graphic>
      </p:graphicFrame>
    </p:spTree>
    <p:extLst>
      <p:ext uri="{BB962C8B-B14F-4D97-AF65-F5344CB8AC3E}">
        <p14:creationId xmlns:p14="http://schemas.microsoft.com/office/powerpoint/2010/main" val="3316487926"/>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ChangeArrowheads="1"/>
          </p:cNvSpPr>
          <p:nvPr/>
        </p:nvSpPr>
        <p:spPr bwMode="auto">
          <a:xfrm>
            <a:off x="573206" y="260350"/>
            <a:ext cx="9253182" cy="790528"/>
          </a:xfrm>
          <a:prstGeom prst="rect">
            <a:avLst/>
          </a:prstGeom>
          <a:noFill/>
          <a:ln w="12700">
            <a:noFill/>
            <a:miter lim="800000"/>
            <a:headEnd/>
            <a:tailEnd/>
          </a:ln>
        </p:spPr>
        <p:txBody>
          <a:bodyPr lIns="90488" tIns="44450" rIns="90488" bIns="44450" anchor="ctr"/>
          <a:lstStyle/>
          <a:p>
            <a:pPr algn="ctr">
              <a:defRPr/>
            </a:pPr>
            <a:r>
              <a:rPr lang="en-US" altLang="zh-CN" sz="3200" kern="0" dirty="0">
                <a:solidFill>
                  <a:srgbClr val="FF0000"/>
                </a:solidFill>
                <a:latin typeface="Calibri"/>
                <a:cs typeface="+mj-cs"/>
              </a:rPr>
              <a:t>Revised Rel-19 Study / Work Items</a:t>
            </a:r>
            <a:endParaRPr lang="en-US" altLang="zh-CN" sz="3200" kern="0" dirty="0">
              <a:solidFill>
                <a:srgbClr val="FF0000"/>
              </a:solidFill>
              <a:highlight>
                <a:srgbClr val="00FFFF"/>
              </a:highlight>
              <a:latin typeface="Calibri"/>
              <a:cs typeface="+mj-cs"/>
            </a:endParaRPr>
          </a:p>
        </p:txBody>
      </p:sp>
      <p:graphicFrame>
        <p:nvGraphicFramePr>
          <p:cNvPr id="3" name="表格 2"/>
          <p:cNvGraphicFramePr>
            <a:graphicFrameLocks noGrp="1"/>
          </p:cNvGraphicFramePr>
          <p:nvPr>
            <p:extLst>
              <p:ext uri="{D42A27DB-BD31-4B8C-83A1-F6EECF244321}">
                <p14:modId xmlns:p14="http://schemas.microsoft.com/office/powerpoint/2010/main" val="2325656276"/>
              </p:ext>
            </p:extLst>
          </p:nvPr>
        </p:nvGraphicFramePr>
        <p:xfrm>
          <a:off x="422485" y="1429952"/>
          <a:ext cx="11347029" cy="1859280"/>
        </p:xfrm>
        <a:graphic>
          <a:graphicData uri="http://schemas.openxmlformats.org/drawingml/2006/table">
            <a:tbl>
              <a:tblPr/>
              <a:tblGrid>
                <a:gridCol w="1183411">
                  <a:extLst>
                    <a:ext uri="{9D8B030D-6E8A-4147-A177-3AD203B41FA5}">
                      <a16:colId xmlns:a16="http://schemas.microsoft.com/office/drawing/2014/main" val="20000"/>
                    </a:ext>
                  </a:extLst>
                </a:gridCol>
                <a:gridCol w="842909">
                  <a:extLst>
                    <a:ext uri="{9D8B030D-6E8A-4147-A177-3AD203B41FA5}">
                      <a16:colId xmlns:a16="http://schemas.microsoft.com/office/drawing/2014/main" val="20001"/>
                    </a:ext>
                  </a:extLst>
                </a:gridCol>
                <a:gridCol w="879288">
                  <a:extLst>
                    <a:ext uri="{9D8B030D-6E8A-4147-A177-3AD203B41FA5}">
                      <a16:colId xmlns:a16="http://schemas.microsoft.com/office/drawing/2014/main" val="20002"/>
                    </a:ext>
                  </a:extLst>
                </a:gridCol>
                <a:gridCol w="5067107">
                  <a:extLst>
                    <a:ext uri="{9D8B030D-6E8A-4147-A177-3AD203B41FA5}">
                      <a16:colId xmlns:a16="http://schemas.microsoft.com/office/drawing/2014/main" val="20003"/>
                    </a:ext>
                  </a:extLst>
                </a:gridCol>
                <a:gridCol w="3374314">
                  <a:extLst>
                    <a:ext uri="{9D8B030D-6E8A-4147-A177-3AD203B41FA5}">
                      <a16:colId xmlns:a16="http://schemas.microsoft.com/office/drawing/2014/main" val="3262905075"/>
                    </a:ext>
                  </a:extLst>
                </a:gridCol>
              </a:tblGrid>
              <a:tr h="370249">
                <a:tc>
                  <a:txBody>
                    <a:bodyPr/>
                    <a:lstStyle/>
                    <a:p>
                      <a:pPr marL="117475" marR="0" lvl="0" indent="0" algn="l" defTabSz="1219170" rtl="0" eaLnBrk="1" fontAlgn="b" latinLnBrk="0" hangingPunct="1">
                        <a:lnSpc>
                          <a:spcPct val="100000"/>
                        </a:lnSpc>
                        <a:spcBef>
                          <a:spcPts val="0"/>
                        </a:spcBef>
                        <a:spcAft>
                          <a:spcPts val="0"/>
                        </a:spcAft>
                        <a:buClrTx/>
                        <a:buSzTx/>
                        <a:buFontTx/>
                        <a:buNone/>
                        <a:tabLst/>
                        <a:defRPr/>
                      </a:pPr>
                      <a:r>
                        <a:rPr lang="en-GB" altLang="zh-CN" sz="1800" b="1" i="0" u="none" strike="noStrike" kern="1200" dirty="0" err="1">
                          <a:solidFill>
                            <a:srgbClr val="000000"/>
                          </a:solidFill>
                          <a:effectLst/>
                          <a:latin typeface="+mj-lt"/>
                          <a:ea typeface="+mn-ea"/>
                          <a:cs typeface="Arial" panose="020B0604020202020204" pitchFamily="34" charset="0"/>
                        </a:rPr>
                        <a:t>Tdoc</a:t>
                      </a:r>
                      <a:endParaRPr lang="en-GB" altLang="zh-CN" sz="1800" b="1" i="0" u="none" strike="noStrike" kern="1200" dirty="0">
                        <a:solidFill>
                          <a:srgbClr val="000000"/>
                        </a:solidFill>
                        <a:effectLst/>
                        <a:latin typeface="+mj-lt"/>
                        <a:ea typeface="+mn-ea"/>
                        <a:cs typeface="Arial" panose="020B0604020202020204" pitchFamily="34" charset="0"/>
                      </a:endParaRPr>
                    </a:p>
                  </a:txBody>
                  <a:tcPr marL="1440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72000" marR="0" lvl="0" indent="0" algn="ctr" defTabSz="914400" rtl="0" eaLnBrk="1" fontAlgn="base" latinLnBrk="0" hangingPunct="1">
                        <a:lnSpc>
                          <a:spcPct val="100000"/>
                        </a:lnSpc>
                        <a:spcBef>
                          <a:spcPct val="0"/>
                        </a:spcBef>
                        <a:spcAft>
                          <a:spcPct val="0"/>
                        </a:spcAft>
                        <a:buClrTx/>
                        <a:buSzTx/>
                        <a:buFontTx/>
                        <a:buNone/>
                        <a:tabLst/>
                      </a:pPr>
                      <a:r>
                        <a:rPr kumimoji="0" lang="en-GB" altLang="zh-CN" sz="1800" b="1" i="0" u="none" strike="noStrike" cap="none" normalizeH="0" baseline="0" dirty="0">
                          <a:ln>
                            <a:noFill/>
                          </a:ln>
                          <a:solidFill>
                            <a:schemeClr val="tx1"/>
                          </a:solidFill>
                          <a:effectLst/>
                          <a:latin typeface="+mj-lt"/>
                          <a:ea typeface="宋体" pitchFamily="2" charset="-122"/>
                          <a:cs typeface="Arial" panose="020B0604020202020204" pitchFamily="34" charset="0"/>
                        </a:rPr>
                        <a:t>Type</a:t>
                      </a:r>
                    </a:p>
                  </a:txBody>
                  <a:tcPr marL="1440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72000" marR="0" lvl="0" indent="0" algn="ctr" defTabSz="914400" rtl="0" eaLnBrk="1" fontAlgn="base" latinLnBrk="0" hangingPunct="1">
                        <a:lnSpc>
                          <a:spcPct val="100000"/>
                        </a:lnSpc>
                        <a:spcBef>
                          <a:spcPct val="0"/>
                        </a:spcBef>
                        <a:spcAft>
                          <a:spcPct val="0"/>
                        </a:spcAft>
                        <a:buClrTx/>
                        <a:buSzTx/>
                        <a:buFontTx/>
                        <a:buNone/>
                        <a:tabLst/>
                      </a:pPr>
                      <a:r>
                        <a:rPr kumimoji="0" lang="en-GB" altLang="zh-CN" sz="1800" b="1" i="0" u="none" strike="noStrike" cap="none" normalizeH="0" baseline="0" dirty="0">
                          <a:ln>
                            <a:noFill/>
                          </a:ln>
                          <a:solidFill>
                            <a:schemeClr val="tx1"/>
                          </a:solidFill>
                          <a:effectLst/>
                          <a:latin typeface="+mj-lt"/>
                          <a:ea typeface="宋体" pitchFamily="2" charset="-122"/>
                          <a:cs typeface="Arial" panose="020B0604020202020204" pitchFamily="34" charset="0"/>
                        </a:rPr>
                        <a:t>Release</a:t>
                      </a:r>
                    </a:p>
                  </a:txBody>
                  <a:tcPr marL="1440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72000" marR="0" lvl="0" indent="0" algn="ctr" defTabSz="914400" rtl="0" eaLnBrk="1" fontAlgn="base" latinLnBrk="0" hangingPunct="1">
                        <a:lnSpc>
                          <a:spcPct val="100000"/>
                        </a:lnSpc>
                        <a:spcBef>
                          <a:spcPct val="0"/>
                        </a:spcBef>
                        <a:spcAft>
                          <a:spcPct val="0"/>
                        </a:spcAft>
                        <a:buClrTx/>
                        <a:buSzTx/>
                        <a:buFontTx/>
                        <a:buNone/>
                        <a:tabLst/>
                      </a:pPr>
                      <a:r>
                        <a:rPr kumimoji="0" lang="en-GB" altLang="zh-CN" sz="1800" b="1" i="0" u="none" strike="noStrike" cap="none" normalizeH="0" baseline="0" dirty="0">
                          <a:ln>
                            <a:noFill/>
                          </a:ln>
                          <a:solidFill>
                            <a:schemeClr val="tx1"/>
                          </a:solidFill>
                          <a:effectLst/>
                          <a:latin typeface="+mj-lt"/>
                          <a:ea typeface="宋体" pitchFamily="2" charset="-122"/>
                          <a:cs typeface="Arial" panose="020B0604020202020204" pitchFamily="34" charset="0"/>
                        </a:rPr>
                        <a:t>Title</a:t>
                      </a:r>
                    </a:p>
                  </a:txBody>
                  <a:tcPr marL="1440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72000" marR="0" lvl="0" indent="0" algn="ctr" defTabSz="914400" rtl="0" eaLnBrk="1" fontAlgn="base" latinLnBrk="0" hangingPunct="1">
                        <a:lnSpc>
                          <a:spcPct val="100000"/>
                        </a:lnSpc>
                        <a:spcBef>
                          <a:spcPct val="0"/>
                        </a:spcBef>
                        <a:spcAft>
                          <a:spcPct val="0"/>
                        </a:spcAft>
                        <a:buClrTx/>
                        <a:buSzTx/>
                        <a:buFontTx/>
                        <a:buNone/>
                        <a:tabLst/>
                      </a:pPr>
                      <a:r>
                        <a:rPr kumimoji="0" lang="en-GB" altLang="zh-CN" sz="1800" b="1" i="0" u="none" strike="noStrike" cap="none" normalizeH="0" baseline="0" dirty="0">
                          <a:ln>
                            <a:noFill/>
                          </a:ln>
                          <a:solidFill>
                            <a:schemeClr val="tx1"/>
                          </a:solidFill>
                          <a:effectLst/>
                          <a:latin typeface="+mj-lt"/>
                          <a:ea typeface="宋体" pitchFamily="2" charset="-122"/>
                          <a:cs typeface="Arial" panose="020B0604020202020204" pitchFamily="34" charset="0"/>
                        </a:rPr>
                        <a:t>Comment</a:t>
                      </a:r>
                    </a:p>
                  </a:txBody>
                  <a:tcPr marL="1440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92D050"/>
                    </a:solidFill>
                  </a:tcPr>
                </a:tc>
                <a:extLst>
                  <a:ext uri="{0D108BD9-81ED-4DB2-BD59-A6C34878D82A}">
                    <a16:rowId xmlns:a16="http://schemas.microsoft.com/office/drawing/2014/main" val="10000"/>
                  </a:ext>
                </a:extLst>
              </a:tr>
              <a:tr h="471742">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lang="en-US" altLang="zh-CN" sz="1600" kern="1200" dirty="0">
                          <a:solidFill>
                            <a:schemeClr val="tx1"/>
                          </a:solidFill>
                          <a:effectLst/>
                          <a:latin typeface="+mn-lt"/>
                          <a:ea typeface="+mn-ea"/>
                          <a:cs typeface="Arial" panose="020B0604020202020204" pitchFamily="34" charset="0"/>
                        </a:rPr>
                        <a:t>SP-241155</a:t>
                      </a:r>
                      <a:endParaRPr lang="en-US" sz="1600" kern="1200" dirty="0">
                        <a:solidFill>
                          <a:schemeClr val="tx1"/>
                        </a:solidFill>
                        <a:effectLst/>
                        <a:highlight>
                          <a:srgbClr val="FFFF00"/>
                        </a:highlight>
                        <a:latin typeface="+mn-lt"/>
                        <a:ea typeface="+mn-ea"/>
                        <a:cs typeface="Arial" panose="020B0604020202020204" pitchFamily="34"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lang="en-US" sz="1600" kern="1200" dirty="0">
                          <a:solidFill>
                            <a:schemeClr val="tx1"/>
                          </a:solidFill>
                          <a:effectLst/>
                          <a:latin typeface="+mn-lt"/>
                          <a:ea typeface="+mn-ea"/>
                          <a:cs typeface="Arial" panose="020B0604020202020204" pitchFamily="34" charset="0"/>
                        </a:rPr>
                        <a:t>WID revised</a:t>
                      </a: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lang="en-US" altLang="zh-CN" sz="1600" kern="1200" dirty="0">
                          <a:solidFill>
                            <a:schemeClr val="tx1"/>
                          </a:solidFill>
                          <a:effectLst/>
                          <a:latin typeface="+mn-lt"/>
                          <a:ea typeface="+mn-ea"/>
                          <a:cs typeface="Arial" panose="020B0604020202020204" pitchFamily="34" charset="0"/>
                        </a:rPr>
                        <a:t>Rel-19</a:t>
                      </a:r>
                      <a:endParaRPr lang="zh-CN" altLang="en-US" sz="1600" kern="1200" dirty="0">
                        <a:solidFill>
                          <a:schemeClr val="tx1"/>
                        </a:solidFill>
                        <a:effectLst/>
                        <a:latin typeface="+mn-lt"/>
                        <a:ea typeface="+mn-ea"/>
                        <a:cs typeface="Arial" panose="020B0604020202020204" pitchFamily="34" charset="0"/>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sz="1600" kern="1200" dirty="0">
                          <a:solidFill>
                            <a:schemeClr val="tx1"/>
                          </a:solidFill>
                          <a:effectLst/>
                          <a:latin typeface="+mn-lt"/>
                          <a:ea typeface="+mn-ea"/>
                          <a:cs typeface="Arial" panose="020B0604020202020204" pitchFamily="34" charset="0"/>
                        </a:rPr>
                        <a:t>Revised WID for 5G performance measurements and KPIs phase 4</a:t>
                      </a:r>
                      <a:endParaRPr lang="zh-CN" altLang="en-US" sz="1600" kern="1200" dirty="0">
                        <a:solidFill>
                          <a:schemeClr val="tx1"/>
                        </a:solidFill>
                        <a:effectLst/>
                        <a:latin typeface="+mn-lt"/>
                        <a:ea typeface="+mn-ea"/>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altLang="zh-CN" sz="1600" kern="1200" dirty="0">
                          <a:solidFill>
                            <a:schemeClr val="tx1"/>
                          </a:solidFill>
                          <a:effectLst/>
                          <a:latin typeface="+mn-lt"/>
                          <a:ea typeface="+mn-ea"/>
                          <a:cs typeface="Arial" panose="020B0604020202020204" pitchFamily="34" charset="0"/>
                        </a:rPr>
                        <a:t>OAM WID revised to update rapporteur information</a:t>
                      </a:r>
                      <a:endParaRPr lang="en-US" sz="1600" kern="1200" dirty="0">
                        <a:solidFill>
                          <a:schemeClr val="tx1"/>
                        </a:solidFill>
                        <a:effectLst/>
                        <a:latin typeface="+mj-lt"/>
                        <a:ea typeface="+mn-ea"/>
                        <a:cs typeface="Arial" panose="020B0604020202020204" pitchFamily="34" charset="0"/>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80230439"/>
                  </a:ext>
                </a:extLst>
              </a:tr>
              <a:tr h="471742">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lang="en-US" altLang="zh-CN" sz="1600" kern="1200" dirty="0">
                          <a:solidFill>
                            <a:schemeClr val="tx1"/>
                          </a:solidFill>
                          <a:effectLst/>
                          <a:latin typeface="+mn-lt"/>
                          <a:ea typeface="+mn-ea"/>
                          <a:cs typeface="Arial" panose="020B0604020202020204" pitchFamily="34" charset="0"/>
                        </a:rPr>
                        <a:t>SP-241157</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lang="en-US" sz="1600" kern="1200" dirty="0">
                          <a:solidFill>
                            <a:schemeClr val="tx1"/>
                          </a:solidFill>
                          <a:effectLst/>
                          <a:latin typeface="+mn-lt"/>
                          <a:ea typeface="+mn-ea"/>
                          <a:cs typeface="Arial" panose="020B0604020202020204" pitchFamily="34" charset="0"/>
                        </a:rPr>
                        <a:t>SID revised</a:t>
                      </a: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lang="en-US" altLang="zh-CN" sz="1600" kern="1200" dirty="0">
                          <a:solidFill>
                            <a:schemeClr val="tx1"/>
                          </a:solidFill>
                          <a:effectLst/>
                          <a:latin typeface="+mn-lt"/>
                          <a:ea typeface="+mn-ea"/>
                          <a:cs typeface="Arial" panose="020B0604020202020204" pitchFamily="34" charset="0"/>
                        </a:rPr>
                        <a:t>Rel-19</a:t>
                      </a:r>
                      <a:endParaRPr lang="zh-CN" altLang="en-US" sz="1600" kern="1200" dirty="0">
                        <a:solidFill>
                          <a:schemeClr val="tx1"/>
                        </a:solidFill>
                        <a:effectLst/>
                        <a:latin typeface="+mn-lt"/>
                        <a:ea typeface="+mn-ea"/>
                        <a:cs typeface="Arial" panose="020B0604020202020204" pitchFamily="34" charset="0"/>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altLang="zh-CN" sz="1600" kern="1200" dirty="0">
                          <a:solidFill>
                            <a:schemeClr val="tx1"/>
                          </a:solidFill>
                          <a:effectLst/>
                          <a:latin typeface="+mn-lt"/>
                          <a:ea typeface="+mn-ea"/>
                          <a:cs typeface="Arial" panose="020B0604020202020204" pitchFamily="34" charset="0"/>
                        </a:rPr>
                        <a:t>Revised SID Study on Management Data Analytics (MDA) – Phase 3</a:t>
                      </a:r>
                      <a:endParaRPr lang="zh-CN" altLang="en-US" sz="1600" kern="1200" dirty="0">
                        <a:solidFill>
                          <a:schemeClr val="tx1"/>
                        </a:solidFill>
                        <a:effectLst/>
                        <a:latin typeface="+mn-lt"/>
                        <a:ea typeface="+mn-ea"/>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sz="1600" kern="1200" dirty="0">
                          <a:solidFill>
                            <a:schemeClr val="tx1"/>
                          </a:solidFill>
                          <a:effectLst/>
                          <a:latin typeface="+mj-lt"/>
                          <a:ea typeface="+mn-ea"/>
                          <a:cs typeface="Arial" panose="020B0604020202020204" pitchFamily="34" charset="0"/>
                        </a:rPr>
                        <a:t>OAM SID revised to remove “Non 3GPP access performance analytics” due to lack of inputs</a:t>
                      </a: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62636710"/>
                  </a:ext>
                </a:extLst>
              </a:tr>
            </a:tbl>
          </a:graphicData>
        </a:graphic>
      </p:graphicFrame>
      <p:sp>
        <p:nvSpPr>
          <p:cNvPr id="4" name="TextBox 3">
            <a:extLst>
              <a:ext uri="{FF2B5EF4-FFF2-40B4-BE49-F238E27FC236}">
                <a16:creationId xmlns:a16="http://schemas.microsoft.com/office/drawing/2014/main" id="{F2B0C397-284B-4A7E-8254-12F2BA0EE276}"/>
              </a:ext>
            </a:extLst>
          </p:cNvPr>
          <p:cNvSpPr txBox="1"/>
          <p:nvPr/>
        </p:nvSpPr>
        <p:spPr>
          <a:xfrm>
            <a:off x="573206" y="1050878"/>
            <a:ext cx="3898247" cy="292388"/>
          </a:xfrm>
          <a:prstGeom prst="rect">
            <a:avLst/>
          </a:prstGeom>
          <a:noFill/>
        </p:spPr>
        <p:txBody>
          <a:bodyPr wrap="none" rtlCol="0">
            <a:spAutoFit/>
          </a:bodyPr>
          <a:lstStyle/>
          <a:p>
            <a:r>
              <a:rPr lang="en-US" altLang="zh-CN" b="1" dirty="0">
                <a:solidFill>
                  <a:srgbClr val="FF0000"/>
                </a:solidFill>
                <a:latin typeface="+mn-lt"/>
              </a:rPr>
              <a:t>2</a:t>
            </a:r>
            <a:r>
              <a:rPr lang="en-US" altLang="zh-CN" b="1" dirty="0">
                <a:latin typeface="+mn-lt"/>
              </a:rPr>
              <a:t> revised OAM study/work items sent for SA approval</a:t>
            </a:r>
            <a:endParaRPr lang="zh-CN" altLang="en-US" b="1" dirty="0">
              <a:latin typeface="+mn-lt"/>
            </a:endParaRPr>
          </a:p>
        </p:txBody>
      </p:sp>
    </p:spTree>
    <p:extLst>
      <p:ext uri="{BB962C8B-B14F-4D97-AF65-F5344CB8AC3E}">
        <p14:creationId xmlns:p14="http://schemas.microsoft.com/office/powerpoint/2010/main" val="4274135752"/>
      </p:ext>
    </p:extLst>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标题 1">
            <a:extLst>
              <a:ext uri="{FF2B5EF4-FFF2-40B4-BE49-F238E27FC236}">
                <a16:creationId xmlns:a16="http://schemas.microsoft.com/office/drawing/2014/main" id="{13978443-9001-456C-8C14-35588C085F51}"/>
              </a:ext>
            </a:extLst>
          </p:cNvPr>
          <p:cNvSpPr>
            <a:spLocks noGrp="1"/>
          </p:cNvSpPr>
          <p:nvPr>
            <p:ph type="title"/>
          </p:nvPr>
        </p:nvSpPr>
        <p:spPr>
          <a:xfrm>
            <a:off x="120651" y="0"/>
            <a:ext cx="9759950" cy="881743"/>
          </a:xfrm>
        </p:spPr>
        <p:txBody>
          <a:bodyPr/>
          <a:lstStyle/>
          <a:p>
            <a:r>
              <a:rPr lang="en-US" sz="3600" dirty="0"/>
              <a:t>Overview of </a:t>
            </a:r>
            <a:r>
              <a:rPr lang="en-US" altLang="zh-CN" sz="3600" dirty="0"/>
              <a:t>Rel-19 </a:t>
            </a:r>
            <a:r>
              <a:rPr lang="en-US" sz="3600" dirty="0"/>
              <a:t>SA5 </a:t>
            </a:r>
            <a:r>
              <a:rPr lang="en-US" altLang="zh-CN" sz="3600" dirty="0"/>
              <a:t>OAM </a:t>
            </a:r>
            <a:r>
              <a:rPr lang="en-US" sz="3600" dirty="0"/>
              <a:t>topics</a:t>
            </a:r>
          </a:p>
        </p:txBody>
      </p:sp>
      <p:graphicFrame>
        <p:nvGraphicFramePr>
          <p:cNvPr id="7" name="表格 2">
            <a:extLst>
              <a:ext uri="{FF2B5EF4-FFF2-40B4-BE49-F238E27FC236}">
                <a16:creationId xmlns:a16="http://schemas.microsoft.com/office/drawing/2014/main" id="{E93520E1-1E12-4109-90C3-062966DBD953}"/>
              </a:ext>
            </a:extLst>
          </p:cNvPr>
          <p:cNvGraphicFramePr>
            <a:graphicFrameLocks noGrp="1"/>
          </p:cNvGraphicFramePr>
          <p:nvPr>
            <p:extLst>
              <p:ext uri="{D42A27DB-BD31-4B8C-83A1-F6EECF244321}">
                <p14:modId xmlns:p14="http://schemas.microsoft.com/office/powerpoint/2010/main" val="3798814209"/>
              </p:ext>
            </p:extLst>
          </p:nvPr>
        </p:nvGraphicFramePr>
        <p:xfrm>
          <a:off x="48768" y="1000245"/>
          <a:ext cx="12083231" cy="5655564"/>
        </p:xfrm>
        <a:graphic>
          <a:graphicData uri="http://schemas.openxmlformats.org/drawingml/2006/table">
            <a:tbl>
              <a:tblPr/>
              <a:tblGrid>
                <a:gridCol w="507958">
                  <a:extLst>
                    <a:ext uri="{9D8B030D-6E8A-4147-A177-3AD203B41FA5}">
                      <a16:colId xmlns:a16="http://schemas.microsoft.com/office/drawing/2014/main" val="1965733584"/>
                    </a:ext>
                  </a:extLst>
                </a:gridCol>
                <a:gridCol w="282356">
                  <a:extLst>
                    <a:ext uri="{9D8B030D-6E8A-4147-A177-3AD203B41FA5}">
                      <a16:colId xmlns:a16="http://schemas.microsoft.com/office/drawing/2014/main" val="331722294"/>
                    </a:ext>
                  </a:extLst>
                </a:gridCol>
                <a:gridCol w="638512">
                  <a:extLst>
                    <a:ext uri="{9D8B030D-6E8A-4147-A177-3AD203B41FA5}">
                      <a16:colId xmlns:a16="http://schemas.microsoft.com/office/drawing/2014/main" val="907466837"/>
                    </a:ext>
                  </a:extLst>
                </a:gridCol>
                <a:gridCol w="1664411">
                  <a:extLst>
                    <a:ext uri="{9D8B030D-6E8A-4147-A177-3AD203B41FA5}">
                      <a16:colId xmlns:a16="http://schemas.microsoft.com/office/drawing/2014/main" val="2690706286"/>
                    </a:ext>
                  </a:extLst>
                </a:gridCol>
                <a:gridCol w="4825004">
                  <a:extLst>
                    <a:ext uri="{9D8B030D-6E8A-4147-A177-3AD203B41FA5}">
                      <a16:colId xmlns:a16="http://schemas.microsoft.com/office/drawing/2014/main" val="2178307027"/>
                    </a:ext>
                  </a:extLst>
                </a:gridCol>
                <a:gridCol w="793141">
                  <a:extLst>
                    <a:ext uri="{9D8B030D-6E8A-4147-A177-3AD203B41FA5}">
                      <a16:colId xmlns:a16="http://schemas.microsoft.com/office/drawing/2014/main" val="410137253"/>
                    </a:ext>
                  </a:extLst>
                </a:gridCol>
                <a:gridCol w="1305626">
                  <a:extLst>
                    <a:ext uri="{9D8B030D-6E8A-4147-A177-3AD203B41FA5}">
                      <a16:colId xmlns:a16="http://schemas.microsoft.com/office/drawing/2014/main" val="3966773156"/>
                    </a:ext>
                  </a:extLst>
                </a:gridCol>
                <a:gridCol w="731941">
                  <a:extLst>
                    <a:ext uri="{9D8B030D-6E8A-4147-A177-3AD203B41FA5}">
                      <a16:colId xmlns:a16="http://schemas.microsoft.com/office/drawing/2014/main" val="4058451737"/>
                    </a:ext>
                  </a:extLst>
                </a:gridCol>
                <a:gridCol w="909980">
                  <a:extLst>
                    <a:ext uri="{9D8B030D-6E8A-4147-A177-3AD203B41FA5}">
                      <a16:colId xmlns:a16="http://schemas.microsoft.com/office/drawing/2014/main" val="2608971487"/>
                    </a:ext>
                  </a:extLst>
                </a:gridCol>
                <a:gridCol w="424302">
                  <a:extLst>
                    <a:ext uri="{9D8B030D-6E8A-4147-A177-3AD203B41FA5}">
                      <a16:colId xmlns:a16="http://schemas.microsoft.com/office/drawing/2014/main" val="2276198587"/>
                    </a:ext>
                  </a:extLst>
                </a:gridCol>
              </a:tblGrid>
              <a:tr h="259810">
                <a:tc>
                  <a:txBody>
                    <a:bodyPr/>
                    <a:lstStyle/>
                    <a:p>
                      <a:pPr marL="117475" marR="0" lvl="0" indent="0" algn="l" defTabSz="1219170" rtl="0" eaLnBrk="1" fontAlgn="b" latinLnBrk="0" hangingPunct="1">
                        <a:lnSpc>
                          <a:spcPct val="100000"/>
                        </a:lnSpc>
                        <a:spcBef>
                          <a:spcPts val="0"/>
                        </a:spcBef>
                        <a:spcAft>
                          <a:spcPts val="0"/>
                        </a:spcAft>
                        <a:buClrTx/>
                        <a:buSzTx/>
                        <a:buFontTx/>
                        <a:buNone/>
                        <a:tabLst/>
                        <a:defRPr/>
                      </a:pPr>
                      <a:endParaRPr lang="en-GB" altLang="zh-CN" sz="1100" b="1" i="0" u="none" strike="noStrike" kern="1200" dirty="0">
                        <a:solidFill>
                          <a:srgbClr val="000000"/>
                        </a:solidFill>
                        <a:effectLst/>
                        <a:latin typeface="+mn-lt"/>
                        <a:ea typeface="+mn-ea"/>
                        <a:cs typeface="Arial" panose="020B0604020202020204" pitchFamily="34" charset="0"/>
                      </a:endParaRPr>
                    </a:p>
                  </a:txBody>
                  <a:tcPr marL="1440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117475" marR="0" lvl="0" indent="0" algn="l" defTabSz="1219170" rtl="0" eaLnBrk="1" fontAlgn="b" latinLnBrk="0" hangingPunct="1">
                        <a:lnSpc>
                          <a:spcPct val="100000"/>
                        </a:lnSpc>
                        <a:spcBef>
                          <a:spcPts val="0"/>
                        </a:spcBef>
                        <a:spcAft>
                          <a:spcPts val="0"/>
                        </a:spcAft>
                        <a:buClrTx/>
                        <a:buSzTx/>
                        <a:buFontTx/>
                        <a:buNone/>
                        <a:tabLst/>
                        <a:defRPr/>
                      </a:pPr>
                      <a:endParaRPr lang="en-GB" altLang="zh-CN" sz="1100" b="1" i="0" u="none" strike="noStrike" kern="1200" dirty="0">
                        <a:solidFill>
                          <a:srgbClr val="000000"/>
                        </a:solidFill>
                        <a:effectLst/>
                        <a:latin typeface="+mn-lt"/>
                        <a:ea typeface="+mn-ea"/>
                        <a:cs typeface="Arial" panose="020B0604020202020204" pitchFamily="34" charset="0"/>
                      </a:endParaRPr>
                    </a:p>
                  </a:txBody>
                  <a:tcPr marL="1440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72000" marR="0" lvl="0" indent="0" algn="ctr" defTabSz="914400" rtl="0" eaLnBrk="1" fontAlgn="base" latinLnBrk="0" hangingPunct="1">
                        <a:lnSpc>
                          <a:spcPct val="100000"/>
                        </a:lnSpc>
                        <a:spcBef>
                          <a:spcPct val="0"/>
                        </a:spcBef>
                        <a:spcAft>
                          <a:spcPct val="0"/>
                        </a:spcAft>
                        <a:buClrTx/>
                        <a:buSzTx/>
                        <a:buFontTx/>
                        <a:buNone/>
                        <a:tabLst/>
                      </a:pPr>
                      <a:r>
                        <a:rPr kumimoji="0" lang="en-GB" altLang="zh-CN" sz="1100" b="1" i="0" u="none" strike="noStrike" cap="none" normalizeH="0" baseline="0" dirty="0">
                          <a:ln>
                            <a:noFill/>
                          </a:ln>
                          <a:solidFill>
                            <a:schemeClr val="tx1"/>
                          </a:solidFill>
                          <a:effectLst/>
                          <a:latin typeface="+mn-lt"/>
                          <a:ea typeface="宋体" pitchFamily="2" charset="-122"/>
                          <a:cs typeface="Arial" panose="020B0604020202020204" pitchFamily="34" charset="0"/>
                        </a:rPr>
                        <a:t>Abbr.</a:t>
                      </a:r>
                    </a:p>
                  </a:txBody>
                  <a:tcPr marL="1440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72000" marR="0" lvl="0" indent="0" algn="ctr" defTabSz="914400" rtl="0" eaLnBrk="1" fontAlgn="base" latinLnBrk="0" hangingPunct="1">
                        <a:lnSpc>
                          <a:spcPct val="100000"/>
                        </a:lnSpc>
                        <a:spcBef>
                          <a:spcPct val="0"/>
                        </a:spcBef>
                        <a:spcAft>
                          <a:spcPct val="0"/>
                        </a:spcAft>
                        <a:buClrTx/>
                        <a:buSzTx/>
                        <a:buFontTx/>
                        <a:buNone/>
                        <a:tabLst/>
                      </a:pPr>
                      <a:r>
                        <a:rPr kumimoji="0" lang="en-GB" altLang="zh-CN" sz="1100" b="1" i="0" u="none" strike="noStrike" cap="none" normalizeH="0" baseline="0" dirty="0">
                          <a:ln>
                            <a:noFill/>
                          </a:ln>
                          <a:solidFill>
                            <a:schemeClr val="tx1"/>
                          </a:solidFill>
                          <a:effectLst/>
                          <a:latin typeface="+mn-lt"/>
                          <a:ea typeface="宋体" pitchFamily="2" charset="-122"/>
                          <a:cs typeface="Arial" panose="020B0604020202020204" pitchFamily="34" charset="0"/>
                        </a:rPr>
                        <a:t>Acronym</a:t>
                      </a:r>
                    </a:p>
                  </a:txBody>
                  <a:tcPr marL="1440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72000" marR="0" lvl="0" indent="0" algn="ctr" defTabSz="914400" rtl="0" eaLnBrk="1" fontAlgn="base" latinLnBrk="0" hangingPunct="1">
                        <a:lnSpc>
                          <a:spcPct val="100000"/>
                        </a:lnSpc>
                        <a:spcBef>
                          <a:spcPct val="0"/>
                        </a:spcBef>
                        <a:spcAft>
                          <a:spcPct val="0"/>
                        </a:spcAft>
                        <a:buClrTx/>
                        <a:buSzTx/>
                        <a:buFontTx/>
                        <a:buNone/>
                        <a:tabLst/>
                      </a:pPr>
                      <a:r>
                        <a:rPr kumimoji="0" lang="en-GB" altLang="zh-CN" sz="1100" b="1" i="0" u="none" strike="noStrike" cap="none" normalizeH="0" baseline="0" dirty="0">
                          <a:ln>
                            <a:noFill/>
                          </a:ln>
                          <a:solidFill>
                            <a:schemeClr val="tx1"/>
                          </a:solidFill>
                          <a:effectLst/>
                          <a:latin typeface="+mn-lt"/>
                          <a:ea typeface="宋体" pitchFamily="2" charset="-122"/>
                          <a:cs typeface="Arial" panose="020B0604020202020204" pitchFamily="34" charset="0"/>
                        </a:rPr>
                        <a:t>Title</a:t>
                      </a:r>
                    </a:p>
                  </a:txBody>
                  <a:tcPr marL="1440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72000" marR="0" lvl="0" indent="0" algn="ctr" defTabSz="914400" rtl="0" eaLnBrk="1" fontAlgn="base" latinLnBrk="0" hangingPunct="1">
                        <a:lnSpc>
                          <a:spcPct val="100000"/>
                        </a:lnSpc>
                        <a:spcBef>
                          <a:spcPct val="0"/>
                        </a:spcBef>
                        <a:spcAft>
                          <a:spcPct val="0"/>
                        </a:spcAft>
                        <a:buClrTx/>
                        <a:buSzTx/>
                        <a:buFontTx/>
                        <a:buNone/>
                        <a:tabLst/>
                      </a:pPr>
                      <a:r>
                        <a:rPr kumimoji="0" lang="en-GB" altLang="zh-CN" sz="1100" b="1" i="0" u="none" strike="noStrike" cap="none" normalizeH="0" baseline="0" dirty="0">
                          <a:ln>
                            <a:noFill/>
                          </a:ln>
                          <a:solidFill>
                            <a:schemeClr val="tx1"/>
                          </a:solidFill>
                          <a:effectLst/>
                          <a:latin typeface="+mn-lt"/>
                          <a:ea typeface="宋体" pitchFamily="2" charset="-122"/>
                          <a:cs typeface="Arial" panose="020B0604020202020204" pitchFamily="34" charset="0"/>
                        </a:rPr>
                        <a:t>UID</a:t>
                      </a:r>
                    </a:p>
                  </a:txBody>
                  <a:tcPr marL="1440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72000" marR="0" lvl="0" indent="0" algn="ctr" defTabSz="914400" rtl="0" eaLnBrk="1" fontAlgn="base" latinLnBrk="0" hangingPunct="1">
                        <a:lnSpc>
                          <a:spcPct val="100000"/>
                        </a:lnSpc>
                        <a:spcBef>
                          <a:spcPct val="0"/>
                        </a:spcBef>
                        <a:spcAft>
                          <a:spcPct val="0"/>
                        </a:spcAft>
                        <a:buClrTx/>
                        <a:buSzTx/>
                        <a:buFontTx/>
                        <a:buNone/>
                        <a:tabLst/>
                      </a:pPr>
                      <a:r>
                        <a:rPr kumimoji="0" lang="en-GB" altLang="zh-CN" sz="1100" b="1" i="0" u="none" strike="noStrike" cap="none" normalizeH="0" baseline="0" dirty="0" err="1">
                          <a:ln>
                            <a:noFill/>
                          </a:ln>
                          <a:solidFill>
                            <a:schemeClr val="tx1"/>
                          </a:solidFill>
                          <a:effectLst/>
                          <a:latin typeface="+mn-lt"/>
                          <a:ea typeface="宋体" pitchFamily="2" charset="-122"/>
                          <a:cs typeface="Arial" panose="020B0604020202020204" pitchFamily="34" charset="0"/>
                        </a:rPr>
                        <a:t>rapp</a:t>
                      </a:r>
                      <a:endParaRPr kumimoji="0" lang="en-GB" altLang="zh-CN" sz="1100" b="1" i="0" u="none" strike="noStrike" cap="none" normalizeH="0" baseline="0" dirty="0">
                        <a:ln>
                          <a:noFill/>
                        </a:ln>
                        <a:solidFill>
                          <a:schemeClr val="tx1"/>
                        </a:solidFill>
                        <a:effectLst/>
                        <a:latin typeface="+mn-lt"/>
                        <a:ea typeface="宋体" pitchFamily="2" charset="-122"/>
                        <a:cs typeface="Arial" panose="020B0604020202020204" pitchFamily="34" charset="0"/>
                      </a:endParaRPr>
                    </a:p>
                  </a:txBody>
                  <a:tcPr marL="1440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117475" marR="0" lvl="0" indent="0" algn="l" defTabSz="1219170" rtl="0" eaLnBrk="1" fontAlgn="b" latinLnBrk="0" hangingPunct="1">
                        <a:lnSpc>
                          <a:spcPct val="100000"/>
                        </a:lnSpc>
                        <a:spcBef>
                          <a:spcPts val="0"/>
                        </a:spcBef>
                        <a:spcAft>
                          <a:spcPts val="0"/>
                        </a:spcAft>
                        <a:buClrTx/>
                        <a:buSzTx/>
                        <a:buFontTx/>
                        <a:buNone/>
                        <a:tabLst/>
                        <a:defRPr/>
                      </a:pPr>
                      <a:r>
                        <a:rPr lang="en-GB" altLang="zh-CN" sz="1100" b="1" i="0" u="none" strike="noStrike" kern="1200" dirty="0" err="1">
                          <a:solidFill>
                            <a:srgbClr val="000000"/>
                          </a:solidFill>
                          <a:effectLst/>
                          <a:latin typeface="+mn-lt"/>
                          <a:ea typeface="+mn-ea"/>
                          <a:cs typeface="Arial" panose="020B0604020202020204" pitchFamily="34" charset="0"/>
                        </a:rPr>
                        <a:t>Tdoc</a:t>
                      </a:r>
                      <a:endParaRPr lang="en-GB" altLang="zh-CN" sz="1100" b="1" i="0" u="none" strike="noStrike" kern="1200" dirty="0">
                        <a:solidFill>
                          <a:srgbClr val="000000"/>
                        </a:solidFill>
                        <a:effectLst/>
                        <a:latin typeface="+mn-lt"/>
                        <a:ea typeface="+mn-ea"/>
                        <a:cs typeface="Arial" panose="020B0604020202020204" pitchFamily="34" charset="0"/>
                      </a:endParaRPr>
                    </a:p>
                  </a:txBody>
                  <a:tcPr marL="1440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117475" marR="0" lvl="0" indent="0" algn="l" defTabSz="1219170" rtl="0" eaLnBrk="1" fontAlgn="b" latinLnBrk="0" hangingPunct="1">
                        <a:lnSpc>
                          <a:spcPct val="100000"/>
                        </a:lnSpc>
                        <a:spcBef>
                          <a:spcPts val="0"/>
                        </a:spcBef>
                        <a:spcAft>
                          <a:spcPts val="0"/>
                        </a:spcAft>
                        <a:buClrTx/>
                        <a:buSzTx/>
                        <a:buFontTx/>
                        <a:buNone/>
                        <a:tabLst/>
                        <a:defRPr/>
                      </a:pPr>
                      <a:r>
                        <a:rPr lang="en-GB" altLang="zh-CN" sz="1100" b="1" i="0" u="none" strike="noStrike" kern="1200" dirty="0">
                          <a:solidFill>
                            <a:srgbClr val="000000"/>
                          </a:solidFill>
                          <a:effectLst/>
                          <a:latin typeface="+mn-lt"/>
                          <a:ea typeface="+mn-ea"/>
                          <a:cs typeface="Arial" panose="020B0604020202020204" pitchFamily="34" charset="0"/>
                        </a:rPr>
                        <a:t>TS/TR</a:t>
                      </a:r>
                    </a:p>
                  </a:txBody>
                  <a:tcPr marL="1440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72000" marR="0" lvl="0" indent="0" algn="l" defTabSz="914400" rtl="0" eaLnBrk="1" fontAlgn="base" latinLnBrk="0" hangingPunct="1">
                        <a:lnSpc>
                          <a:spcPct val="100000"/>
                        </a:lnSpc>
                        <a:spcBef>
                          <a:spcPct val="0"/>
                        </a:spcBef>
                        <a:spcAft>
                          <a:spcPct val="0"/>
                        </a:spcAft>
                        <a:buClrTx/>
                        <a:buSzTx/>
                        <a:buFontTx/>
                        <a:buNone/>
                        <a:tabLst/>
                      </a:pPr>
                      <a:r>
                        <a:rPr kumimoji="0" lang="en-GB" altLang="zh-CN" sz="800" b="1" i="0" u="none" strike="noStrike" cap="none" normalizeH="0" baseline="0" dirty="0">
                          <a:ln>
                            <a:noFill/>
                          </a:ln>
                          <a:solidFill>
                            <a:schemeClr val="tx1"/>
                          </a:solidFill>
                          <a:effectLst/>
                          <a:latin typeface="+mn-lt"/>
                          <a:ea typeface="宋体" pitchFamily="2" charset="-122"/>
                          <a:cs typeface="Arial" panose="020B0604020202020204" pitchFamily="34" charset="0"/>
                        </a:rPr>
                        <a:t>Type</a:t>
                      </a:r>
                    </a:p>
                  </a:txBody>
                  <a:tcPr marL="1440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92D050"/>
                    </a:solidFill>
                  </a:tcPr>
                </a:tc>
                <a:extLst>
                  <a:ext uri="{0D108BD9-81ED-4DB2-BD59-A6C34878D82A}">
                    <a16:rowId xmlns:a16="http://schemas.microsoft.com/office/drawing/2014/main" val="10000"/>
                  </a:ext>
                </a:extLst>
              </a:tr>
              <a:tr h="141518">
                <a:tc rowSpan="5">
                  <a:txBody>
                    <a:bodyPr/>
                    <a:lstStyle/>
                    <a:p>
                      <a:pPr marL="53975" marR="0" lvl="0" indent="0" algn="l" defTabSz="1219170" rtl="0" eaLnBrk="1" fontAlgn="b" latinLnBrk="0" hangingPunct="1">
                        <a:lnSpc>
                          <a:spcPct val="100000"/>
                        </a:lnSpc>
                        <a:spcBef>
                          <a:spcPts val="0"/>
                        </a:spcBef>
                        <a:spcAft>
                          <a:spcPts val="0"/>
                        </a:spcAft>
                        <a:buClrTx/>
                        <a:buSzTx/>
                        <a:buFontTx/>
                        <a:buNone/>
                        <a:tabLst/>
                        <a:defRPr/>
                      </a:pPr>
                      <a:r>
                        <a:rPr lang="en-US" altLang="zh-CN" sz="1100" b="1" i="0" u="none" strike="noStrike" dirty="0">
                          <a:solidFill>
                            <a:srgbClr val="000000"/>
                          </a:solidFill>
                          <a:effectLst/>
                          <a:latin typeface="+mn-lt"/>
                          <a:ea typeface="+mn-ea"/>
                        </a:rPr>
                        <a:t>Intelligence and Automation</a:t>
                      </a:r>
                      <a:endParaRPr lang="en-US" sz="1100" b="0" i="0" u="none" strike="noStrike" dirty="0">
                        <a:solidFill>
                          <a:srgbClr val="000000"/>
                        </a:solidFill>
                        <a:effectLst/>
                        <a:latin typeface="+mn-lt"/>
                        <a:cs typeface="Arial" panose="020B0604020202020204" pitchFamily="34" charset="0"/>
                      </a:endParaRP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53975" indent="0" algn="l" fontAlgn="b"/>
                      <a:r>
                        <a:rPr lang="en-US" sz="1100" b="0" i="0" u="none" strike="noStrike" dirty="0">
                          <a:solidFill>
                            <a:srgbClr val="000000"/>
                          </a:solidFill>
                          <a:effectLst/>
                          <a:latin typeface="+mn-lt"/>
                          <a:cs typeface="Arial" panose="020B0604020202020204" pitchFamily="34" charset="0"/>
                        </a:rPr>
                        <a:t>1</a:t>
                      </a: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sz="1100" b="0" i="0" u="none" strike="noStrike" kern="1200" cap="none" spc="0" normalizeH="0" baseline="0">
                          <a:ln>
                            <a:noFill/>
                          </a:ln>
                          <a:solidFill>
                            <a:prstClr val="black"/>
                          </a:solidFill>
                          <a:effectLst/>
                          <a:uLnTx/>
                          <a:uFillTx/>
                          <a:latin typeface="+mn-lt"/>
                          <a:ea typeface="宋体" panose="02010600030101010101" pitchFamily="2" charset="-122"/>
                          <a:cs typeface="Arial" panose="020B0604020202020204" pitchFamily="34" charset="0"/>
                        </a:rPr>
                        <a:t>AIML</a:t>
                      </a:r>
                    </a:p>
                  </a:txBody>
                  <a:tcPr marL="7620" marR="7620" marT="762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rPr>
                        <a:t>FS_AIML_MGT_Ph2</a:t>
                      </a:r>
                      <a:endParaRPr kumimoji="0" lang="zh-CN" altLang="en-US" sz="11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t"/>
                      <a:r>
                        <a:rPr lang="en-US" sz="1100" b="0" i="0" u="none" strike="noStrike" dirty="0">
                          <a:solidFill>
                            <a:srgbClr val="000000"/>
                          </a:solidFill>
                          <a:effectLst/>
                          <a:latin typeface="+mn-lt"/>
                          <a:ea typeface="宋体" panose="02010600030101010101" pitchFamily="2" charset="-122"/>
                        </a:rPr>
                        <a:t>Study on AI and ML management phase 2</a:t>
                      </a: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prstClr val="black"/>
                          </a:solidFill>
                          <a:effectLst/>
                          <a:uLnTx/>
                          <a:uFillTx/>
                          <a:latin typeface="+mn-lt"/>
                          <a:ea typeface="+mn-ea"/>
                          <a:cs typeface="Arial" panose="020B0604020202020204" pitchFamily="34" charset="0"/>
                        </a:rPr>
                        <a:t>1020007</a:t>
                      </a:r>
                      <a:endParaRPr kumimoji="0" lang="zh-CN" altLang="en-US" sz="11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rPr>
                        <a:t>Intel, NEC</a:t>
                      </a:r>
                      <a:endParaRPr kumimoji="0" lang="zh-CN" altLang="en-US" sz="11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7000"/>
                        </a:lnSpc>
                        <a:spcAft>
                          <a:spcPts val="0"/>
                        </a:spcAft>
                      </a:pPr>
                      <a:r>
                        <a:rPr lang="en-US" sz="1050" kern="1200" dirty="0">
                          <a:solidFill>
                            <a:srgbClr val="000000"/>
                          </a:solidFill>
                          <a:effectLst/>
                          <a:latin typeface="+mn-lt"/>
                          <a:ea typeface="等线" panose="02010600030101010101" pitchFamily="2" charset="-122"/>
                          <a:cs typeface="Calibri" panose="020F0502020204030204" pitchFamily="34" charset="0"/>
                        </a:rPr>
                        <a:t>SP-231780</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7000"/>
                        </a:lnSpc>
                        <a:spcAft>
                          <a:spcPts val="0"/>
                        </a:spcAft>
                      </a:pPr>
                      <a:r>
                        <a:rPr lang="en-US" altLang="zh-CN" sz="1050" kern="100" dirty="0">
                          <a:effectLst/>
                          <a:latin typeface="+mn-lt"/>
                          <a:ea typeface="等线" panose="02010600030101010101" pitchFamily="2" charset="-122"/>
                          <a:cs typeface="Kartika"/>
                        </a:rPr>
                        <a:t>TR 28.908</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altLang="zh-CN" sz="1100" dirty="0">
                          <a:latin typeface="+mn-lt"/>
                        </a:rPr>
                        <a:t>SID</a:t>
                      </a:r>
                      <a:endParaRPr lang="zh-CN" altLang="en-US" sz="1100" dirty="0">
                        <a:latin typeface="+mn-lt"/>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41518">
                <a:tc vMerge="1">
                  <a:txBody>
                    <a:bodyPr/>
                    <a:lstStyle/>
                    <a:p>
                      <a:pPr marL="53975" indent="0" algn="l" fontAlgn="b"/>
                      <a:endParaRPr lang="en-US" sz="1200" b="0" i="0" u="none" strike="noStrike" dirty="0">
                        <a:solidFill>
                          <a:srgbClr val="000000"/>
                        </a:solidFill>
                        <a:effectLst/>
                        <a:latin typeface="+mn-lt"/>
                        <a:cs typeface="Arial" panose="020B0604020202020204" pitchFamily="34" charset="0"/>
                      </a:endParaRP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53975" indent="0" algn="l" fontAlgn="b"/>
                      <a:r>
                        <a:rPr lang="en-US" sz="1100" b="0" i="0" u="none" strike="noStrike" dirty="0">
                          <a:solidFill>
                            <a:srgbClr val="000000"/>
                          </a:solidFill>
                          <a:effectLst/>
                          <a:latin typeface="+mn-lt"/>
                          <a:cs typeface="Arial" panose="020B0604020202020204" pitchFamily="34" charset="0"/>
                        </a:rPr>
                        <a:t>2</a:t>
                      </a: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sz="1100" b="0" i="0" u="none" strike="noStrike" kern="1200" cap="none" spc="0" normalizeH="0" baseline="0">
                          <a:ln>
                            <a:noFill/>
                          </a:ln>
                          <a:solidFill>
                            <a:prstClr val="black"/>
                          </a:solidFill>
                          <a:effectLst/>
                          <a:uLnTx/>
                          <a:uFillTx/>
                          <a:latin typeface="+mn-lt"/>
                          <a:ea typeface="宋体" panose="02010600030101010101" pitchFamily="2" charset="-122"/>
                          <a:cs typeface="Arial" panose="020B0604020202020204" pitchFamily="34" charset="0"/>
                        </a:rPr>
                        <a:t>MDA</a:t>
                      </a:r>
                    </a:p>
                  </a:txBody>
                  <a:tcPr marL="7620" marR="7620" marT="762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rPr>
                        <a:t>FS_eMDAS_Ph3</a:t>
                      </a:r>
                      <a:endParaRPr kumimoji="0" lang="zh-CN" altLang="en-US" sz="11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t"/>
                      <a:r>
                        <a:rPr lang="en-US" sz="1100" b="0" i="0" u="none" strike="noStrike" dirty="0">
                          <a:solidFill>
                            <a:srgbClr val="000000"/>
                          </a:solidFill>
                          <a:effectLst/>
                          <a:latin typeface="+mn-lt"/>
                          <a:ea typeface="宋体" panose="02010600030101010101" pitchFamily="2" charset="-122"/>
                        </a:rPr>
                        <a:t>Study on Management Data Analytics (MDA) – Phase 3</a:t>
                      </a: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prstClr val="black"/>
                          </a:solidFill>
                          <a:effectLst/>
                          <a:uLnTx/>
                          <a:uFillTx/>
                          <a:latin typeface="+mn-lt"/>
                          <a:ea typeface="+mn-ea"/>
                          <a:cs typeface="Arial" panose="020B0604020202020204" pitchFamily="34" charset="0"/>
                        </a:rPr>
                        <a:t>1020019</a:t>
                      </a:r>
                      <a:endParaRPr kumimoji="0" lang="zh-CN" altLang="en-US" sz="11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rPr>
                        <a:t>Huawei</a:t>
                      </a:r>
                      <a:endParaRPr kumimoji="0" lang="zh-CN" altLang="en-US" sz="11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7000"/>
                        </a:lnSpc>
                        <a:spcAft>
                          <a:spcPts val="0"/>
                        </a:spcAft>
                      </a:pPr>
                      <a:r>
                        <a:rPr lang="en-US" sz="1050" kern="1200" dirty="0">
                          <a:solidFill>
                            <a:srgbClr val="000000"/>
                          </a:solidFill>
                          <a:effectLst/>
                          <a:latin typeface="+mn-lt"/>
                          <a:ea typeface="等线" panose="02010600030101010101" pitchFamily="2" charset="-122"/>
                          <a:cs typeface="Calibri" panose="020F0502020204030204" pitchFamily="34" charset="0"/>
                        </a:rPr>
                        <a:t>SP-231726</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7000"/>
                        </a:lnSpc>
                        <a:spcAft>
                          <a:spcPts val="0"/>
                        </a:spcAft>
                      </a:pPr>
                      <a:r>
                        <a:rPr lang="en-US" altLang="zh-CN" sz="1050" kern="100" dirty="0">
                          <a:effectLst/>
                          <a:latin typeface="+mn-lt"/>
                          <a:ea typeface="等线" panose="02010600030101010101" pitchFamily="2" charset="-122"/>
                          <a:cs typeface="Kartika"/>
                        </a:rPr>
                        <a:t>TR 28.866</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altLang="zh-CN" sz="1100" dirty="0">
                          <a:latin typeface="+mn-lt"/>
                        </a:rPr>
                        <a:t>SID</a:t>
                      </a:r>
                      <a:endParaRPr lang="zh-CN" altLang="en-US" sz="1100" dirty="0">
                        <a:latin typeface="+mn-lt"/>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412593508"/>
                  </a:ext>
                </a:extLst>
              </a:tr>
              <a:tr h="141518">
                <a:tc vMerge="1">
                  <a:txBody>
                    <a:bodyPr/>
                    <a:lstStyle/>
                    <a:p>
                      <a:pPr marL="53975" indent="0" algn="l" fontAlgn="b"/>
                      <a:endParaRPr lang="en-US" sz="1200" b="0" i="0" u="none" strike="noStrike" dirty="0">
                        <a:solidFill>
                          <a:srgbClr val="000000"/>
                        </a:solidFill>
                        <a:effectLst/>
                        <a:latin typeface="+mn-lt"/>
                        <a:cs typeface="Arial" panose="020B0604020202020204" pitchFamily="34" charset="0"/>
                      </a:endParaRP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53975" indent="0" algn="l" fontAlgn="b"/>
                      <a:r>
                        <a:rPr lang="en-US" sz="1100" b="0" i="0" u="none" strike="noStrike" dirty="0">
                          <a:solidFill>
                            <a:srgbClr val="000000"/>
                          </a:solidFill>
                          <a:effectLst/>
                          <a:latin typeface="+mn-lt"/>
                          <a:cs typeface="Arial" panose="020B0604020202020204" pitchFamily="34" charset="0"/>
                        </a:rPr>
                        <a:t>3</a:t>
                      </a: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sz="11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rPr>
                        <a:t>IDM</a:t>
                      </a:r>
                    </a:p>
                  </a:txBody>
                  <a:tcPr marL="7620" marR="7620" marT="762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FS_IDMS</a:t>
                      </a:r>
                      <a:r>
                        <a:rPr kumimoji="0" 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_MN</a:t>
                      </a:r>
                      <a:r>
                        <a:rPr kumimoji="0" lang="en-GB"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_Ph3</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t"/>
                      <a:r>
                        <a:rPr lang="en-US" sz="1100" b="0" i="0" u="none" strike="noStrike" dirty="0">
                          <a:solidFill>
                            <a:schemeClr val="tx1"/>
                          </a:solidFill>
                          <a:effectLst/>
                          <a:latin typeface="+mn-lt"/>
                          <a:ea typeface="宋体" panose="02010600030101010101" pitchFamily="2" charset="-122"/>
                        </a:rPr>
                        <a:t>Study on intent driven management services for mobile networks phase 3</a:t>
                      </a: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mn-ea"/>
                          <a:cs typeface="Arial" panose="020B0604020202020204" pitchFamily="34" charset="0"/>
                        </a:rPr>
                        <a:t>1020008</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Huawei, Ericsson</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7000"/>
                        </a:lnSpc>
                        <a:spcAft>
                          <a:spcPts val="0"/>
                        </a:spcAft>
                      </a:pPr>
                      <a:r>
                        <a:rPr lang="en-US" sz="1050" kern="1200" dirty="0">
                          <a:solidFill>
                            <a:srgbClr val="000000"/>
                          </a:solidFill>
                          <a:effectLst/>
                          <a:latin typeface="+mn-lt"/>
                          <a:ea typeface="等线" panose="02010600030101010101" pitchFamily="2" charset="-122"/>
                          <a:cs typeface="Calibri" panose="020F0502020204030204" pitchFamily="34" charset="0"/>
                        </a:rPr>
                        <a:t>SP-231737</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7000"/>
                        </a:lnSpc>
                        <a:spcAft>
                          <a:spcPts val="0"/>
                        </a:spcAft>
                      </a:pPr>
                      <a:r>
                        <a:rPr lang="en-US" altLang="zh-CN" sz="1050" kern="100" dirty="0">
                          <a:effectLst/>
                          <a:latin typeface="+mn-lt"/>
                          <a:ea typeface="等线" panose="02010600030101010101" pitchFamily="2" charset="-122"/>
                          <a:cs typeface="Kartika"/>
                        </a:rPr>
                        <a:t>TR 28.914</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altLang="zh-CN" sz="1100" dirty="0">
                          <a:latin typeface="+mn-lt"/>
                        </a:rPr>
                        <a:t>SID</a:t>
                      </a:r>
                      <a:endParaRPr lang="zh-CN" altLang="en-US" sz="1100" dirty="0">
                        <a:latin typeface="+mn-lt"/>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38684027"/>
                  </a:ext>
                </a:extLst>
              </a:tr>
              <a:tr h="141518">
                <a:tc vMerge="1">
                  <a:txBody>
                    <a:bodyPr/>
                    <a:lstStyle/>
                    <a:p>
                      <a:pPr marL="53975" indent="0" algn="l" fontAlgn="b"/>
                      <a:endParaRPr lang="en-US" sz="1200" b="0" i="0" u="none" strike="noStrike" dirty="0">
                        <a:solidFill>
                          <a:srgbClr val="000000"/>
                        </a:solidFill>
                        <a:effectLst/>
                        <a:latin typeface="+mn-lt"/>
                        <a:cs typeface="Arial" panose="020B0604020202020204" pitchFamily="34" charset="0"/>
                      </a:endParaRP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53975" indent="0" algn="l" fontAlgn="b"/>
                      <a:r>
                        <a:rPr lang="en-US" sz="1100" b="0" i="0" u="none" strike="noStrike" dirty="0">
                          <a:solidFill>
                            <a:srgbClr val="000000"/>
                          </a:solidFill>
                          <a:effectLst/>
                          <a:latin typeface="+mn-lt"/>
                          <a:cs typeface="Arial" panose="020B0604020202020204" pitchFamily="34" charset="0"/>
                        </a:rPr>
                        <a:t>4</a:t>
                      </a: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sz="1100" b="0" i="0" u="none" strike="noStrike" kern="1200" cap="none" spc="0" normalizeH="0" baseline="0">
                          <a:ln>
                            <a:noFill/>
                          </a:ln>
                          <a:solidFill>
                            <a:prstClr val="black"/>
                          </a:solidFill>
                          <a:effectLst/>
                          <a:uLnTx/>
                          <a:uFillTx/>
                          <a:latin typeface="+mn-lt"/>
                          <a:ea typeface="宋体" panose="02010600030101010101" pitchFamily="2" charset="-122"/>
                          <a:cs typeface="Arial" panose="020B0604020202020204" pitchFamily="34" charset="0"/>
                        </a:rPr>
                        <a:t>CCL</a:t>
                      </a:r>
                    </a:p>
                  </a:txBody>
                  <a:tcPr marL="7620" marR="7620" marT="762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 FS_CCLM</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t"/>
                      <a:r>
                        <a:rPr lang="en-US" sz="1100" b="0" i="0" u="none" strike="noStrike" dirty="0">
                          <a:solidFill>
                            <a:schemeClr val="tx1"/>
                          </a:solidFill>
                          <a:effectLst/>
                          <a:latin typeface="+mn-lt"/>
                          <a:ea typeface="宋体" panose="02010600030101010101" pitchFamily="2" charset="-122"/>
                        </a:rPr>
                        <a:t>Study on Closed Control loop management</a:t>
                      </a: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mn-ea"/>
                          <a:cs typeface="Arial" panose="020B0604020202020204" pitchFamily="34" charset="0"/>
                        </a:rPr>
                        <a:t>1020009</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Samsung, Nokia</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7000"/>
                        </a:lnSpc>
                        <a:spcAft>
                          <a:spcPts val="0"/>
                        </a:spcAft>
                      </a:pPr>
                      <a:r>
                        <a:rPr lang="en-US" sz="1050" kern="1200" dirty="0">
                          <a:solidFill>
                            <a:srgbClr val="000000"/>
                          </a:solidFill>
                          <a:effectLst/>
                          <a:latin typeface="+mn-lt"/>
                          <a:ea typeface="等线" panose="02010600030101010101" pitchFamily="2" charset="-122"/>
                          <a:cs typeface="Calibri" panose="020F0502020204030204" pitchFamily="34" charset="0"/>
                        </a:rPr>
                        <a:t>SP-231735</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7000"/>
                        </a:lnSpc>
                        <a:spcAft>
                          <a:spcPts val="0"/>
                        </a:spcAft>
                      </a:pPr>
                      <a:r>
                        <a:rPr lang="en-US" altLang="zh-CN" sz="1050" kern="100" dirty="0">
                          <a:effectLst/>
                          <a:latin typeface="+mn-lt"/>
                          <a:ea typeface="等线" panose="02010600030101010101" pitchFamily="2" charset="-122"/>
                          <a:cs typeface="Kartika"/>
                        </a:rPr>
                        <a:t>TR 28.867</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altLang="zh-CN" sz="1100" dirty="0">
                          <a:latin typeface="+mn-lt"/>
                        </a:rPr>
                        <a:t>SID</a:t>
                      </a:r>
                      <a:endParaRPr lang="zh-CN" altLang="en-US" sz="1100" dirty="0">
                        <a:latin typeface="+mn-lt"/>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97875355"/>
                  </a:ext>
                </a:extLst>
              </a:tr>
              <a:tr h="141518">
                <a:tc vMerge="1">
                  <a:txBody>
                    <a:bodyPr/>
                    <a:lstStyle/>
                    <a:p>
                      <a:pPr marL="53975" indent="0" algn="l" fontAlgn="b"/>
                      <a:endParaRPr lang="en-US" sz="1200" b="0" i="0" u="none" strike="noStrike" dirty="0">
                        <a:solidFill>
                          <a:srgbClr val="000000"/>
                        </a:solidFill>
                        <a:effectLst/>
                        <a:latin typeface="+mn-lt"/>
                        <a:cs typeface="Arial" panose="020B0604020202020204" pitchFamily="34" charset="0"/>
                      </a:endParaRP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53975" indent="0" algn="l" fontAlgn="b"/>
                      <a:r>
                        <a:rPr lang="en-US" sz="1100" b="0" i="0" u="none" strike="noStrike" dirty="0">
                          <a:solidFill>
                            <a:srgbClr val="000000"/>
                          </a:solidFill>
                          <a:effectLst/>
                          <a:latin typeface="+mn-lt"/>
                          <a:cs typeface="Arial" panose="020B0604020202020204" pitchFamily="34" charset="0"/>
                        </a:rPr>
                        <a:t>5</a:t>
                      </a: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sz="1100" b="0" i="0" u="none" strike="noStrike" kern="1200" cap="none" spc="0" normalizeH="0" baseline="0">
                          <a:ln>
                            <a:noFill/>
                          </a:ln>
                          <a:solidFill>
                            <a:prstClr val="black"/>
                          </a:solidFill>
                          <a:effectLst/>
                          <a:uLnTx/>
                          <a:uFillTx/>
                          <a:latin typeface="+mn-lt"/>
                          <a:ea typeface="宋体" panose="02010600030101010101" pitchFamily="2" charset="-122"/>
                          <a:cs typeface="Arial" panose="020B0604020202020204" pitchFamily="34" charset="0"/>
                        </a:rPr>
                        <a:t>NDT</a:t>
                      </a:r>
                    </a:p>
                  </a:txBody>
                  <a:tcPr marL="7620" marR="7620" marT="762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FS_NDT</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t"/>
                      <a:r>
                        <a:rPr lang="en-US" sz="1100" b="0" i="0" u="none" strike="noStrike" dirty="0">
                          <a:solidFill>
                            <a:schemeClr val="tx1"/>
                          </a:solidFill>
                          <a:effectLst/>
                          <a:latin typeface="+mn-lt"/>
                          <a:ea typeface="宋体" panose="02010600030101010101" pitchFamily="2" charset="-122"/>
                        </a:rPr>
                        <a:t>Study on Management aspect of Network Digital Twin</a:t>
                      </a: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mn-ea"/>
                          <a:cs typeface="Arial" panose="020B0604020202020204" pitchFamily="34" charset="0"/>
                        </a:rPr>
                        <a:t>1020018</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CMCC</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7000"/>
                        </a:lnSpc>
                        <a:spcAft>
                          <a:spcPts val="0"/>
                        </a:spcAft>
                      </a:pPr>
                      <a:r>
                        <a:rPr lang="en-US" sz="1050" kern="1200" dirty="0">
                          <a:solidFill>
                            <a:srgbClr val="000000"/>
                          </a:solidFill>
                          <a:effectLst/>
                          <a:latin typeface="+mn-lt"/>
                          <a:ea typeface="等线" panose="02010600030101010101" pitchFamily="2" charset="-122"/>
                          <a:cs typeface="Calibri" panose="020F0502020204030204" pitchFamily="34" charset="0"/>
                        </a:rPr>
                        <a:t>SP-231727</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7000"/>
                        </a:lnSpc>
                        <a:spcAft>
                          <a:spcPts val="0"/>
                        </a:spcAft>
                      </a:pPr>
                      <a:r>
                        <a:rPr lang="en-US" altLang="zh-CN" sz="1050" kern="100" dirty="0">
                          <a:effectLst/>
                          <a:latin typeface="+mn-lt"/>
                          <a:ea typeface="等线" panose="02010600030101010101" pitchFamily="2" charset="-122"/>
                          <a:cs typeface="Kartika"/>
                        </a:rPr>
                        <a:t>TR 28.915</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altLang="zh-CN" sz="1100" dirty="0">
                          <a:latin typeface="+mn-lt"/>
                        </a:rPr>
                        <a:t>SID</a:t>
                      </a:r>
                      <a:endParaRPr lang="zh-CN" altLang="en-US" sz="1100" dirty="0">
                        <a:latin typeface="+mn-lt"/>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74720032"/>
                  </a:ext>
                </a:extLst>
              </a:tr>
              <a:tr h="141518">
                <a:tc rowSpan="17">
                  <a:txBody>
                    <a:bodyPr/>
                    <a:lstStyle/>
                    <a:p>
                      <a:pPr marL="53975" indent="0" algn="l" fontAlgn="b"/>
                      <a:r>
                        <a:rPr lang="en-US" altLang="zh-CN" sz="1100" b="1" i="0" u="none" strike="noStrike" dirty="0">
                          <a:solidFill>
                            <a:srgbClr val="000000"/>
                          </a:solidFill>
                          <a:effectLst/>
                          <a:latin typeface="+mn-lt"/>
                          <a:ea typeface="+mn-ea"/>
                        </a:rPr>
                        <a:t>Management Architecture and Mechanisms</a:t>
                      </a:r>
                      <a:endParaRPr lang="en-US" sz="1100" b="0" i="0" u="none" strike="noStrike" dirty="0">
                        <a:solidFill>
                          <a:srgbClr val="000000"/>
                        </a:solidFill>
                        <a:effectLst/>
                        <a:latin typeface="+mn-lt"/>
                        <a:cs typeface="Arial" panose="020B0604020202020204" pitchFamily="34" charset="0"/>
                      </a:endParaRP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53975" indent="0" algn="l" fontAlgn="b"/>
                      <a:r>
                        <a:rPr lang="en-US" sz="1100" b="0" i="0" u="none" strike="noStrike" dirty="0">
                          <a:solidFill>
                            <a:srgbClr val="000000"/>
                          </a:solidFill>
                          <a:effectLst/>
                          <a:latin typeface="+mn-lt"/>
                          <a:cs typeface="Arial" panose="020B0604020202020204" pitchFamily="34" charset="0"/>
                        </a:rPr>
                        <a:t>6</a:t>
                      </a: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sz="1100" b="0" i="0" u="none" strike="noStrike" kern="1200" cap="none" spc="0" normalizeH="0" baseline="0">
                          <a:ln>
                            <a:noFill/>
                          </a:ln>
                          <a:solidFill>
                            <a:prstClr val="black"/>
                          </a:solidFill>
                          <a:effectLst/>
                          <a:uLnTx/>
                          <a:uFillTx/>
                          <a:latin typeface="+mn-lt"/>
                          <a:ea typeface="宋体" panose="02010600030101010101" pitchFamily="2" charset="-122"/>
                          <a:cs typeface="Arial" panose="020B0604020202020204" pitchFamily="34" charset="0"/>
                        </a:rPr>
                        <a:t>CMO</a:t>
                      </a:r>
                    </a:p>
                  </a:txBody>
                  <a:tcPr marL="7620" marR="7620" marT="762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dirty="0" err="1">
                          <a:ln>
                            <a:noFill/>
                          </a:ln>
                          <a:solidFill>
                            <a:schemeClr val="tx1"/>
                          </a:solidFill>
                          <a:effectLst/>
                          <a:uLnTx/>
                          <a:uFillTx/>
                          <a:latin typeface="+mn-lt"/>
                          <a:ea typeface="宋体" panose="02010600030101010101" pitchFamily="2" charset="-122"/>
                          <a:cs typeface="Arial" panose="020B0604020202020204" pitchFamily="34" charset="0"/>
                        </a:rPr>
                        <a:t>FS_Cloud_OAM</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t"/>
                      <a:r>
                        <a:rPr lang="en-US" sz="1100" b="0" i="0" u="none" strike="noStrike" dirty="0">
                          <a:solidFill>
                            <a:schemeClr val="tx1"/>
                          </a:solidFill>
                          <a:effectLst/>
                          <a:latin typeface="+mn-lt"/>
                          <a:ea typeface="宋体" panose="02010600030101010101" pitchFamily="2" charset="-122"/>
                        </a:rPr>
                        <a:t>Study on cloud aspects of management and orchestration</a:t>
                      </a: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mn-ea"/>
                          <a:cs typeface="Arial" panose="020B0604020202020204" pitchFamily="34" charset="0"/>
                        </a:rPr>
                        <a:t>1020010</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err="1">
                          <a:ln>
                            <a:noFill/>
                          </a:ln>
                          <a:solidFill>
                            <a:schemeClr val="tx1"/>
                          </a:solidFill>
                          <a:effectLst/>
                          <a:uLnTx/>
                          <a:uFillTx/>
                          <a:latin typeface="+mn-lt"/>
                          <a:ea typeface="宋体" panose="02010600030101010101" pitchFamily="2" charset="-122"/>
                          <a:cs typeface="Arial" panose="020B0604020202020204" pitchFamily="34" charset="0"/>
                        </a:rPr>
                        <a:t>Microsoft,CMCC</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7000"/>
                        </a:lnSpc>
                        <a:spcAft>
                          <a:spcPts val="0"/>
                        </a:spcAft>
                      </a:pPr>
                      <a:r>
                        <a:rPr lang="en-US" sz="1050" kern="1200" dirty="0">
                          <a:solidFill>
                            <a:srgbClr val="000000"/>
                          </a:solidFill>
                          <a:effectLst/>
                          <a:latin typeface="+mn-lt"/>
                          <a:ea typeface="等线" panose="02010600030101010101" pitchFamily="2" charset="-122"/>
                          <a:cs typeface="Calibri" panose="020F0502020204030204" pitchFamily="34" charset="0"/>
                        </a:rPr>
                        <a:t>SP-231781</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7000"/>
                        </a:lnSpc>
                        <a:spcAft>
                          <a:spcPts val="0"/>
                        </a:spcAft>
                      </a:pPr>
                      <a:r>
                        <a:rPr lang="en-US" altLang="zh-CN" sz="1050" kern="100" dirty="0">
                          <a:effectLst/>
                          <a:latin typeface="+mn-lt"/>
                          <a:ea typeface="等线" panose="02010600030101010101" pitchFamily="2" charset="-122"/>
                          <a:cs typeface="Kartika"/>
                        </a:rPr>
                        <a:t>TR 28.869</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altLang="zh-CN" sz="1100" dirty="0">
                          <a:latin typeface="+mn-lt"/>
                        </a:rPr>
                        <a:t>SID</a:t>
                      </a:r>
                      <a:endParaRPr lang="zh-CN" altLang="en-US" sz="1100" dirty="0">
                        <a:latin typeface="+mn-lt"/>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9319402"/>
                  </a:ext>
                </a:extLst>
              </a:tr>
              <a:tr h="141518">
                <a:tc vMerge="1">
                  <a:txBody>
                    <a:bodyPr/>
                    <a:lstStyle/>
                    <a:p>
                      <a:pPr marL="53975" indent="0" algn="l" fontAlgn="b"/>
                      <a:endParaRPr lang="en-US" sz="1200" b="0" i="0" u="none" strike="noStrike" dirty="0">
                        <a:solidFill>
                          <a:srgbClr val="000000"/>
                        </a:solidFill>
                        <a:effectLst/>
                        <a:latin typeface="+mn-lt"/>
                        <a:cs typeface="Arial" panose="020B0604020202020204" pitchFamily="34" charset="0"/>
                      </a:endParaRP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53975" indent="0" algn="l" fontAlgn="b"/>
                      <a:r>
                        <a:rPr lang="en-US" sz="1100" b="0" i="0" u="none" strike="noStrike" dirty="0">
                          <a:solidFill>
                            <a:srgbClr val="000000"/>
                          </a:solidFill>
                          <a:effectLst/>
                          <a:latin typeface="+mn-lt"/>
                          <a:cs typeface="Arial" panose="020B0604020202020204" pitchFamily="34" charset="0"/>
                        </a:rPr>
                        <a:t>7</a:t>
                      </a: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sz="1100" b="0" i="0" u="none" strike="noStrike" kern="1200" cap="none" spc="0" normalizeH="0" baseline="0">
                          <a:ln>
                            <a:noFill/>
                          </a:ln>
                          <a:solidFill>
                            <a:prstClr val="black"/>
                          </a:solidFill>
                          <a:effectLst/>
                          <a:uLnTx/>
                          <a:uFillTx/>
                          <a:latin typeface="+mn-lt"/>
                          <a:ea typeface="宋体" panose="02010600030101010101" pitchFamily="2" charset="-122"/>
                          <a:cs typeface="Arial" panose="020B0604020202020204" pitchFamily="34" charset="0"/>
                        </a:rPr>
                        <a:t>MSEC</a:t>
                      </a:r>
                    </a:p>
                  </a:txBody>
                  <a:tcPr marL="7620" marR="7620" marT="762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FS_SECM</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t"/>
                      <a:r>
                        <a:rPr lang="en-US" sz="1100" b="0" i="0" u="none" strike="noStrike" dirty="0">
                          <a:solidFill>
                            <a:schemeClr val="tx1"/>
                          </a:solidFill>
                          <a:effectLst/>
                          <a:latin typeface="+mn-lt"/>
                          <a:ea typeface="宋体" panose="02010600030101010101" pitchFamily="2" charset="-122"/>
                        </a:rPr>
                        <a:t>Study on Enablers for Security Monitoring</a:t>
                      </a: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mn-ea"/>
                          <a:cs typeface="Arial" panose="020B0604020202020204" pitchFamily="34" charset="0"/>
                        </a:rPr>
                        <a:t>1020016</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Nokia</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7000"/>
                        </a:lnSpc>
                        <a:spcAft>
                          <a:spcPts val="0"/>
                        </a:spcAft>
                      </a:pPr>
                      <a:r>
                        <a:rPr lang="en-US" sz="1050" kern="1200" dirty="0">
                          <a:solidFill>
                            <a:srgbClr val="000000"/>
                          </a:solidFill>
                          <a:effectLst/>
                          <a:latin typeface="+mn-lt"/>
                          <a:ea typeface="等线" panose="02010600030101010101" pitchFamily="2" charset="-122"/>
                          <a:cs typeface="Calibri" panose="020F0502020204030204" pitchFamily="34" charset="0"/>
                        </a:rPr>
                        <a:t>SP-231736</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7000"/>
                        </a:lnSpc>
                        <a:spcAft>
                          <a:spcPts val="0"/>
                        </a:spcAft>
                      </a:pPr>
                      <a:r>
                        <a:rPr lang="en-US" altLang="zh-CN" sz="1050" kern="100" dirty="0">
                          <a:effectLst/>
                          <a:latin typeface="+mn-lt"/>
                          <a:ea typeface="等线" panose="02010600030101010101" pitchFamily="2" charset="-122"/>
                          <a:cs typeface="Kartika"/>
                        </a:rPr>
                        <a:t>TR 28.870</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altLang="zh-CN" sz="1100" dirty="0">
                          <a:latin typeface="+mn-lt"/>
                        </a:rPr>
                        <a:t>SID</a:t>
                      </a:r>
                      <a:endParaRPr lang="zh-CN" altLang="en-US" sz="1100" dirty="0">
                        <a:latin typeface="+mn-lt"/>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041185577"/>
                  </a:ext>
                </a:extLst>
              </a:tr>
              <a:tr h="141518">
                <a:tc vMerge="1">
                  <a:txBody>
                    <a:bodyPr/>
                    <a:lstStyle/>
                    <a:p>
                      <a:pPr marL="53975" indent="0" algn="l" fontAlgn="b"/>
                      <a:endParaRPr lang="en-US" sz="1200" b="0" i="0" u="none" strike="noStrike" dirty="0">
                        <a:solidFill>
                          <a:srgbClr val="000000"/>
                        </a:solidFill>
                        <a:effectLst/>
                        <a:latin typeface="+mn-lt"/>
                        <a:cs typeface="Arial" panose="020B0604020202020204" pitchFamily="34" charset="0"/>
                      </a:endParaRP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53975" indent="0" algn="l" fontAlgn="b"/>
                      <a:r>
                        <a:rPr lang="en-US" sz="1100" b="0" i="0" u="none" strike="noStrike" dirty="0">
                          <a:solidFill>
                            <a:srgbClr val="000000"/>
                          </a:solidFill>
                          <a:effectLst/>
                          <a:latin typeface="+mn-lt"/>
                          <a:cs typeface="Arial" panose="020B0604020202020204" pitchFamily="34" charset="0"/>
                        </a:rPr>
                        <a:t>8</a:t>
                      </a: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sz="1100" b="0" i="0" u="none" strike="noStrike" kern="1200" cap="none" spc="0" normalizeH="0" baseline="0">
                          <a:ln>
                            <a:noFill/>
                          </a:ln>
                          <a:solidFill>
                            <a:prstClr val="black"/>
                          </a:solidFill>
                          <a:effectLst/>
                          <a:uLnTx/>
                          <a:uFillTx/>
                          <a:latin typeface="+mn-lt"/>
                          <a:ea typeface="宋体" panose="02010600030101010101" pitchFamily="2" charset="-122"/>
                          <a:cs typeface="Arial" panose="020B0604020202020204" pitchFamily="34" charset="0"/>
                        </a:rPr>
                        <a:t>SBMA</a:t>
                      </a:r>
                    </a:p>
                  </a:txBody>
                  <a:tcPr marL="7620" marR="7620" marT="762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FS_SBMA_Ph3</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t"/>
                      <a:r>
                        <a:rPr lang="en-US" sz="1100" b="0" i="0" u="none" strike="noStrike" dirty="0">
                          <a:solidFill>
                            <a:schemeClr val="tx1"/>
                          </a:solidFill>
                          <a:effectLst/>
                          <a:latin typeface="+mn-lt"/>
                          <a:ea typeface="宋体" panose="02010600030101010101" pitchFamily="2" charset="-122"/>
                        </a:rPr>
                        <a:t>Study on SBMA enhancement phase 3</a:t>
                      </a: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mn-ea"/>
                          <a:cs typeface="Arial" panose="020B0604020202020204" pitchFamily="34" charset="0"/>
                        </a:rPr>
                        <a:t>1020011</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Huawei, Ericsson</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7000"/>
                        </a:lnSpc>
                        <a:spcAft>
                          <a:spcPts val="0"/>
                        </a:spcAft>
                      </a:pPr>
                      <a:r>
                        <a:rPr lang="en-US" sz="1050" kern="1200" dirty="0">
                          <a:solidFill>
                            <a:srgbClr val="000000"/>
                          </a:solidFill>
                          <a:effectLst/>
                          <a:latin typeface="+mn-lt"/>
                          <a:ea typeface="等线" panose="02010600030101010101" pitchFamily="2" charset="-122"/>
                          <a:cs typeface="Calibri" panose="020F0502020204030204" pitchFamily="34" charset="0"/>
                        </a:rPr>
                        <a:t>SP-231725</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7000"/>
                        </a:lnSpc>
                        <a:spcAft>
                          <a:spcPts val="0"/>
                        </a:spcAft>
                      </a:pPr>
                      <a:r>
                        <a:rPr lang="en-US" altLang="zh-CN" sz="1050" kern="100" dirty="0">
                          <a:effectLst/>
                          <a:latin typeface="+mn-lt"/>
                          <a:ea typeface="等线" panose="02010600030101010101" pitchFamily="2" charset="-122"/>
                          <a:cs typeface="Kartika"/>
                        </a:rPr>
                        <a:t>TR 28.871</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altLang="zh-CN" sz="1100" dirty="0">
                          <a:latin typeface="+mn-lt"/>
                        </a:rPr>
                        <a:t>SID</a:t>
                      </a:r>
                      <a:endParaRPr lang="zh-CN" altLang="en-US" sz="1100" dirty="0">
                        <a:latin typeface="+mn-lt"/>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18473418"/>
                  </a:ext>
                </a:extLst>
              </a:tr>
              <a:tr h="141518">
                <a:tc vMerge="1">
                  <a:txBody>
                    <a:bodyPr/>
                    <a:lstStyle/>
                    <a:p>
                      <a:pPr marL="53975" indent="0" algn="l" fontAlgn="b"/>
                      <a:endParaRPr lang="en-US" sz="1200" b="0" i="0" u="none" strike="noStrike" dirty="0">
                        <a:solidFill>
                          <a:srgbClr val="000000"/>
                        </a:solidFill>
                        <a:effectLst/>
                        <a:latin typeface="+mn-lt"/>
                        <a:cs typeface="Arial" panose="020B0604020202020204" pitchFamily="34" charset="0"/>
                      </a:endParaRP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53975" indent="0" algn="l" fontAlgn="b"/>
                      <a:r>
                        <a:rPr lang="en-US" sz="1100" b="0" i="0" u="none" strike="noStrike" dirty="0">
                          <a:solidFill>
                            <a:srgbClr val="000000"/>
                          </a:solidFill>
                          <a:effectLst/>
                          <a:latin typeface="+mn-lt"/>
                          <a:cs typeface="Arial" panose="020B0604020202020204" pitchFamily="34" charset="0"/>
                        </a:rPr>
                        <a:t>9</a:t>
                      </a: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sz="1100" b="0" i="0" u="none" strike="noStrike" kern="1200" cap="none" spc="0" normalizeH="0" baseline="0">
                          <a:ln>
                            <a:noFill/>
                          </a:ln>
                          <a:solidFill>
                            <a:prstClr val="black"/>
                          </a:solidFill>
                          <a:effectLst/>
                          <a:uLnTx/>
                          <a:uFillTx/>
                          <a:latin typeface="+mn-lt"/>
                          <a:ea typeface="宋体" panose="02010600030101010101" pitchFamily="2" charset="-122"/>
                          <a:cs typeface="Arial" panose="020B0604020202020204" pitchFamily="34" charset="0"/>
                        </a:rPr>
                        <a:t>PTM</a:t>
                      </a:r>
                    </a:p>
                  </a:txBody>
                  <a:tcPr marL="7620" marR="7620" marT="762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dirty="0" err="1">
                          <a:ln>
                            <a:noFill/>
                          </a:ln>
                          <a:solidFill>
                            <a:schemeClr val="tx1"/>
                          </a:solidFill>
                          <a:effectLst/>
                          <a:uLnTx/>
                          <a:uFillTx/>
                          <a:latin typeface="+mn-lt"/>
                          <a:ea typeface="宋体" panose="02010600030101010101" pitchFamily="2" charset="-122"/>
                          <a:cs typeface="Arial" panose="020B0604020202020204" pitchFamily="34" charset="0"/>
                        </a:rPr>
                        <a:t>FS_PlanM</a:t>
                      </a:r>
                      <a:endParaRPr kumimoji="0" lang="zh-CN" altLang="en-US" sz="1100" b="0" i="0" u="none" strike="noStrike" kern="1200" cap="none" spc="0" normalizeH="0" baseline="0" dirty="0">
                        <a:ln>
                          <a:noFill/>
                        </a:ln>
                        <a:solidFill>
                          <a:srgbClr val="0000FF"/>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t"/>
                      <a:r>
                        <a:rPr lang="en-US" sz="1100" b="0" i="0" u="none" strike="noStrike" dirty="0">
                          <a:solidFill>
                            <a:schemeClr val="tx1"/>
                          </a:solidFill>
                          <a:effectLst/>
                          <a:latin typeface="+mn-lt"/>
                          <a:ea typeface="宋体" panose="02010600030101010101" pitchFamily="2" charset="-122"/>
                        </a:rPr>
                        <a:t>Study on Plan management</a:t>
                      </a: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mn-ea"/>
                          <a:cs typeface="Arial" panose="020B0604020202020204" pitchFamily="34" charset="0"/>
                        </a:rPr>
                        <a:t>1020033</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Nokia, Ericsson</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7000"/>
                        </a:lnSpc>
                        <a:spcAft>
                          <a:spcPts val="0"/>
                        </a:spcAft>
                      </a:pPr>
                      <a:r>
                        <a:rPr lang="en-US" sz="1050" kern="1200" dirty="0">
                          <a:solidFill>
                            <a:srgbClr val="000000"/>
                          </a:solidFill>
                          <a:effectLst/>
                          <a:latin typeface="+mn-lt"/>
                          <a:ea typeface="等线" panose="02010600030101010101" pitchFamily="2" charset="-122"/>
                          <a:cs typeface="Calibri" panose="020F0502020204030204" pitchFamily="34" charset="0"/>
                        </a:rPr>
                        <a:t>SP-231721</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7000"/>
                        </a:lnSpc>
                        <a:spcAft>
                          <a:spcPts val="0"/>
                        </a:spcAft>
                      </a:pPr>
                      <a:r>
                        <a:rPr lang="en-US" altLang="zh-CN" sz="1050" kern="100" dirty="0">
                          <a:effectLst/>
                          <a:latin typeface="+mn-lt"/>
                          <a:ea typeface="等线" panose="02010600030101010101" pitchFamily="2" charset="-122"/>
                          <a:cs typeface="Kartika"/>
                        </a:rPr>
                        <a:t>TR 28.872</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altLang="zh-CN" sz="1100" dirty="0">
                          <a:latin typeface="+mn-lt"/>
                        </a:rPr>
                        <a:t>SID</a:t>
                      </a:r>
                      <a:endParaRPr lang="zh-CN" altLang="en-US" sz="1100" dirty="0">
                        <a:latin typeface="+mn-lt"/>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89623980"/>
                  </a:ext>
                </a:extLst>
              </a:tr>
              <a:tr h="141518">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err="1">
                          <a:ln>
                            <a:noFill/>
                          </a:ln>
                          <a:solidFill>
                            <a:srgbClr val="0000FF"/>
                          </a:solidFill>
                          <a:effectLst/>
                          <a:uLnTx/>
                          <a:uFillTx/>
                          <a:latin typeface="+mn-lt"/>
                          <a:ea typeface="+mn-ea"/>
                          <a:cs typeface="Arial" panose="020B0604020202020204" pitchFamily="34" charset="0"/>
                        </a:rPr>
                        <a:t>PlanM</a:t>
                      </a:r>
                      <a:endParaRPr kumimoji="0" lang="zh-CN" altLang="en-US" sz="1100" b="0" i="0" u="none" strike="noStrike" kern="1200" cap="none" spc="0" normalizeH="0" baseline="0" dirty="0">
                        <a:ln>
                          <a:noFill/>
                        </a:ln>
                        <a:solidFill>
                          <a:srgbClr val="0000FF"/>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t"/>
                      <a:r>
                        <a:rPr lang="en-US" altLang="zh-CN" sz="1100" b="0" i="0" u="none" strike="noStrike" dirty="0">
                          <a:solidFill>
                            <a:srgbClr val="0000FF"/>
                          </a:solidFill>
                          <a:effectLst/>
                          <a:latin typeface="+mn-lt"/>
                          <a:ea typeface="+mn-ea"/>
                        </a:rPr>
                        <a:t>Management of planned configurations (SP-241159 wait for SA approval)</a:t>
                      </a:r>
                      <a:endParaRPr lang="en-US" sz="1100" b="0" i="0" u="none" strike="noStrike" dirty="0">
                        <a:solidFill>
                          <a:srgbClr val="0000FF"/>
                        </a:solidFill>
                        <a:effectLst/>
                        <a:latin typeface="+mn-lt"/>
                        <a:ea typeface="宋体" panose="02010600030101010101" pitchFamily="2" charset="-122"/>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rgbClr val="0000FF"/>
                          </a:solidFill>
                          <a:effectLst/>
                          <a:uLnTx/>
                          <a:uFillTx/>
                          <a:latin typeface="+mn-lt"/>
                          <a:ea typeface="+mn-ea"/>
                          <a:cs typeface="Arial" panose="020B0604020202020204" pitchFamily="34" charset="0"/>
                        </a:rPr>
                        <a:t>1050032</a:t>
                      </a:r>
                      <a:endParaRPr kumimoji="0" lang="zh-CN" altLang="en-US" sz="1100" b="0" i="0" u="none" strike="noStrike" kern="1200" cap="none" spc="0" normalizeH="0" baseline="0" dirty="0">
                        <a:ln>
                          <a:noFill/>
                        </a:ln>
                        <a:solidFill>
                          <a:srgbClr val="0000FF"/>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7000"/>
                        </a:lnSpc>
                        <a:spcAft>
                          <a:spcPts val="0"/>
                        </a:spcAft>
                      </a:pP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7000"/>
                        </a:lnSpc>
                        <a:spcAft>
                          <a:spcPts val="0"/>
                        </a:spcAft>
                      </a:pP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ctr"/>
                      <a:endParaRPr lang="zh-CN" altLang="en-US" sz="1100" dirty="0">
                        <a:latin typeface="+mn-lt"/>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199486882"/>
                  </a:ext>
                </a:extLst>
              </a:tr>
              <a:tr h="141518">
                <a:tc vMerge="1">
                  <a:txBody>
                    <a:bodyPr/>
                    <a:lstStyle/>
                    <a:p>
                      <a:pPr marL="53975" indent="0" algn="l" fontAlgn="b"/>
                      <a:endParaRPr lang="en-US" sz="1200" b="0" i="0" u="none" strike="noStrike" dirty="0">
                        <a:solidFill>
                          <a:srgbClr val="000000"/>
                        </a:solidFill>
                        <a:effectLst/>
                        <a:latin typeface="+mn-lt"/>
                        <a:cs typeface="Arial" panose="020B0604020202020204" pitchFamily="34" charset="0"/>
                      </a:endParaRP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53975" indent="0" algn="l" fontAlgn="b"/>
                      <a:r>
                        <a:rPr lang="en-US" sz="1100" b="0" i="0" u="none" strike="noStrike" dirty="0">
                          <a:solidFill>
                            <a:schemeClr val="tx1"/>
                          </a:solidFill>
                          <a:effectLst/>
                          <a:latin typeface="+mn-lt"/>
                          <a:cs typeface="Arial" panose="020B0604020202020204" pitchFamily="34" charset="0"/>
                        </a:rPr>
                        <a:t>10</a:t>
                      </a: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sz="1100" b="0" i="0" u="none" strike="noStrike" kern="1200" cap="none" spc="0" normalizeH="0" baseline="0">
                          <a:ln>
                            <a:noFill/>
                          </a:ln>
                          <a:solidFill>
                            <a:schemeClr val="tx1"/>
                          </a:solidFill>
                          <a:effectLst/>
                          <a:uLnTx/>
                          <a:uFillTx/>
                          <a:latin typeface="+mn-lt"/>
                          <a:ea typeface="宋体" panose="02010600030101010101" pitchFamily="2" charset="-122"/>
                          <a:cs typeface="Arial" panose="020B0604020202020204" pitchFamily="34" charset="0"/>
                        </a:rPr>
                        <a:t>MADCOL</a:t>
                      </a:r>
                    </a:p>
                  </a:txBody>
                  <a:tcPr marL="7620" marR="7620" marT="762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MADCOL_Ph2</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t"/>
                      <a:r>
                        <a:rPr lang="en-US" sz="1100" b="0" i="0" u="none" strike="noStrike" dirty="0">
                          <a:solidFill>
                            <a:schemeClr val="tx1"/>
                          </a:solidFill>
                          <a:effectLst/>
                          <a:latin typeface="+mn-lt"/>
                          <a:ea typeface="宋体" panose="02010600030101010101" pitchFamily="2" charset="-122"/>
                        </a:rPr>
                        <a:t>Data Management phase 2</a:t>
                      </a: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mn-ea"/>
                          <a:cs typeface="Arial" panose="020B0604020202020204" pitchFamily="34" charset="0"/>
                        </a:rPr>
                        <a:t>1020025</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Nokia</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7000"/>
                        </a:lnSpc>
                        <a:spcAft>
                          <a:spcPts val="0"/>
                        </a:spcAft>
                      </a:pPr>
                      <a:r>
                        <a:rPr lang="en-US" sz="1050" kern="1200" dirty="0">
                          <a:solidFill>
                            <a:srgbClr val="000000"/>
                          </a:solidFill>
                          <a:effectLst/>
                          <a:latin typeface="+mn-lt"/>
                          <a:ea typeface="等线" panose="02010600030101010101" pitchFamily="2" charset="-122"/>
                          <a:cs typeface="Calibri" panose="020F0502020204030204" pitchFamily="34" charset="0"/>
                        </a:rPr>
                        <a:t>SP-231746</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7000"/>
                        </a:lnSpc>
                        <a:spcAft>
                          <a:spcPts val="0"/>
                        </a:spcAft>
                      </a:pPr>
                      <a:r>
                        <a:rPr lang="en-US" altLang="zh-CN" sz="1050" kern="100" dirty="0">
                          <a:effectLst/>
                          <a:latin typeface="+mn-lt"/>
                          <a:ea typeface="等线" panose="02010600030101010101" pitchFamily="2" charset="-122"/>
                          <a:cs typeface="Kartika"/>
                        </a:rPr>
                        <a:t>TS 28.622</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altLang="zh-CN" sz="1100" dirty="0">
                          <a:latin typeface="+mn-lt"/>
                        </a:rPr>
                        <a:t>WID</a:t>
                      </a:r>
                      <a:endParaRPr lang="zh-CN" altLang="en-US" sz="1100" dirty="0">
                        <a:latin typeface="+mn-lt"/>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25068423"/>
                  </a:ext>
                </a:extLst>
              </a:tr>
              <a:tr h="141518">
                <a:tc vMerge="1">
                  <a:txBody>
                    <a:bodyPr/>
                    <a:lstStyle/>
                    <a:p>
                      <a:pPr marL="53975" indent="0" algn="l" fontAlgn="b"/>
                      <a:endParaRPr lang="en-US" sz="1200" b="0" i="0" u="none" strike="noStrike" dirty="0">
                        <a:solidFill>
                          <a:srgbClr val="000000"/>
                        </a:solidFill>
                        <a:effectLst/>
                        <a:latin typeface="+mn-lt"/>
                        <a:cs typeface="Arial" panose="020B0604020202020204" pitchFamily="34" charset="0"/>
                      </a:endParaRP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53975" indent="0" algn="l" fontAlgn="b"/>
                      <a:r>
                        <a:rPr lang="en-US" sz="1100" b="0" i="0" u="none" strike="noStrike" dirty="0">
                          <a:solidFill>
                            <a:schemeClr val="tx1"/>
                          </a:solidFill>
                          <a:effectLst/>
                          <a:latin typeface="+mn-lt"/>
                          <a:cs typeface="Arial" panose="020B0604020202020204" pitchFamily="34" charset="0"/>
                        </a:rPr>
                        <a:t>11</a:t>
                      </a: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SEPM</a:t>
                      </a:r>
                    </a:p>
                  </a:txBody>
                  <a:tcPr marL="7620" marR="7620" marT="762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dirty="0" err="1">
                          <a:ln>
                            <a:noFill/>
                          </a:ln>
                          <a:solidFill>
                            <a:schemeClr val="tx1"/>
                          </a:solidFill>
                          <a:effectLst/>
                          <a:uLnTx/>
                          <a:uFillTx/>
                          <a:latin typeface="+mn-lt"/>
                          <a:ea typeface="宋体" panose="02010600030101010101" pitchFamily="2" charset="-122"/>
                          <a:cs typeface="Arial" panose="020B0604020202020204" pitchFamily="34" charset="0"/>
                        </a:rPr>
                        <a:t>FS_Data_SREP</a:t>
                      </a:r>
                      <a:endParaRPr kumimoji="0" lang="zh-CN" altLang="en-US" sz="1100" b="0" i="0" u="none" strike="noStrike" kern="1200" cap="none" spc="0" normalizeH="0" baseline="0" dirty="0">
                        <a:ln>
                          <a:noFill/>
                        </a:ln>
                        <a:solidFill>
                          <a:srgbClr val="0000FF"/>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t"/>
                      <a:r>
                        <a:rPr lang="en-US" sz="1100" b="0" i="0" u="none" strike="noStrike" dirty="0">
                          <a:solidFill>
                            <a:schemeClr val="tx1"/>
                          </a:solidFill>
                          <a:effectLst/>
                          <a:latin typeface="+mn-lt"/>
                          <a:ea typeface="宋体" panose="02010600030101010101" pitchFamily="2" charset="-122"/>
                        </a:rPr>
                        <a:t>Study on data management, regarding subscriptions and reporting</a:t>
                      </a: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mn-ea"/>
                          <a:cs typeface="Arial" panose="020B0604020202020204" pitchFamily="34" charset="0"/>
                        </a:rPr>
                        <a:t>1020012</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Ericsson</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7000"/>
                        </a:lnSpc>
                        <a:spcAft>
                          <a:spcPts val="0"/>
                        </a:spcAft>
                      </a:pPr>
                      <a:r>
                        <a:rPr lang="en-US" sz="1050" kern="1200" dirty="0">
                          <a:solidFill>
                            <a:srgbClr val="000000"/>
                          </a:solidFill>
                          <a:effectLst/>
                          <a:latin typeface="+mn-lt"/>
                          <a:ea typeface="等线" panose="02010600030101010101" pitchFamily="2" charset="-122"/>
                          <a:cs typeface="Calibri" panose="020F0502020204030204" pitchFamily="34" charset="0"/>
                        </a:rPr>
                        <a:t>SP-231732</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7000"/>
                        </a:lnSpc>
                        <a:spcAft>
                          <a:spcPts val="0"/>
                        </a:spcAft>
                      </a:pPr>
                      <a:r>
                        <a:rPr lang="en-US" altLang="zh-CN" sz="1050" kern="100" dirty="0">
                          <a:effectLst/>
                          <a:latin typeface="+mn-lt"/>
                          <a:ea typeface="等线" panose="02010600030101010101" pitchFamily="2" charset="-122"/>
                          <a:cs typeface="Kartika"/>
                        </a:rPr>
                        <a:t>TR 28.873</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altLang="zh-CN" sz="1100" dirty="0">
                          <a:latin typeface="+mn-lt"/>
                        </a:rPr>
                        <a:t>SID</a:t>
                      </a:r>
                      <a:endParaRPr lang="zh-CN" altLang="en-US" sz="1100" dirty="0">
                        <a:latin typeface="+mn-lt"/>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267907847"/>
                  </a:ext>
                </a:extLst>
              </a:tr>
              <a:tr h="259810">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altLang="zh-CN" sz="1100" b="0" i="0" u="none" strike="noStrike" kern="1200" cap="none" spc="0" normalizeH="0" baseline="0" dirty="0" err="1">
                          <a:ln>
                            <a:noFill/>
                          </a:ln>
                          <a:solidFill>
                            <a:srgbClr val="0000FF"/>
                          </a:solidFill>
                          <a:effectLst/>
                          <a:uLnTx/>
                          <a:uFillTx/>
                          <a:latin typeface="+mn-lt"/>
                          <a:ea typeface="+mn-ea"/>
                          <a:cs typeface="Arial" panose="020B0604020202020204" pitchFamily="34" charset="0"/>
                        </a:rPr>
                        <a:t>Data_SREP</a:t>
                      </a:r>
                      <a:endParaRPr kumimoji="0" lang="zh-CN" altLang="en-US" sz="1100" b="0" i="0" u="none" strike="noStrike" kern="1200" cap="none" spc="0" normalizeH="0" baseline="0" dirty="0">
                        <a:ln>
                          <a:noFill/>
                        </a:ln>
                        <a:solidFill>
                          <a:srgbClr val="0000FF"/>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t"/>
                      <a:r>
                        <a:rPr lang="en-US" altLang="zh-CN" sz="1100" b="0" i="0" u="none" strike="noStrike" dirty="0">
                          <a:solidFill>
                            <a:srgbClr val="0000FF"/>
                          </a:solidFill>
                          <a:effectLst/>
                          <a:latin typeface="+mn-lt"/>
                          <a:ea typeface="+mn-ea"/>
                        </a:rPr>
                        <a:t>Data management, regarding subscriptions and reporting (SP-241160 wait for SA approval)</a:t>
                      </a:r>
                      <a:endParaRPr lang="en-US" sz="1100" b="0" i="0" u="none" strike="noStrike" dirty="0">
                        <a:solidFill>
                          <a:srgbClr val="0000FF"/>
                        </a:solidFill>
                        <a:effectLst/>
                        <a:latin typeface="+mn-lt"/>
                        <a:ea typeface="宋体" panose="02010600030101010101" pitchFamily="2" charset="-122"/>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7000"/>
                        </a:lnSpc>
                        <a:spcAft>
                          <a:spcPts val="0"/>
                        </a:spcAft>
                      </a:pP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7000"/>
                        </a:lnSpc>
                        <a:spcAft>
                          <a:spcPts val="0"/>
                        </a:spcAft>
                      </a:pP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ctr"/>
                      <a:endParaRPr lang="zh-CN" altLang="en-US" sz="1100" dirty="0">
                        <a:latin typeface="+mn-lt"/>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96813340"/>
                  </a:ext>
                </a:extLst>
              </a:tr>
              <a:tr h="141518">
                <a:tc vMerge="1">
                  <a:txBody>
                    <a:bodyPr/>
                    <a:lstStyle/>
                    <a:p>
                      <a:pPr marL="53975" indent="0" algn="l" fontAlgn="b"/>
                      <a:endParaRPr lang="en-US" sz="1200" b="0" i="0" u="none" strike="noStrike" dirty="0">
                        <a:solidFill>
                          <a:srgbClr val="000000"/>
                        </a:solidFill>
                        <a:effectLst/>
                        <a:latin typeface="+mn-lt"/>
                        <a:cs typeface="Arial" panose="020B0604020202020204" pitchFamily="34" charset="0"/>
                      </a:endParaRP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53975" indent="0" algn="l" fontAlgn="b"/>
                      <a:r>
                        <a:rPr lang="en-US" sz="1100" b="0" i="0" u="none" strike="noStrike" dirty="0">
                          <a:solidFill>
                            <a:schemeClr val="tx1"/>
                          </a:solidFill>
                          <a:effectLst/>
                          <a:latin typeface="+mn-lt"/>
                          <a:cs typeface="Arial" panose="020B0604020202020204" pitchFamily="34" charset="0"/>
                        </a:rPr>
                        <a:t>12</a:t>
                      </a: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gn="ctr" fontAlgn="ctr"/>
                      <a:r>
                        <a:rPr lang="en-US" sz="1100" b="0" i="0" u="none" strike="noStrike">
                          <a:solidFill>
                            <a:schemeClr val="tx1"/>
                          </a:solidFill>
                          <a:effectLst/>
                          <a:latin typeface="+mn-lt"/>
                          <a:ea typeface="等线" panose="02010600030101010101" pitchFamily="2" charset="-122"/>
                        </a:rPr>
                        <a:t>PM</a:t>
                      </a:r>
                    </a:p>
                  </a:txBody>
                  <a:tcPr marL="7620" marR="7620" marT="762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PM_KPI_5G_Ph4</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gn="l" fontAlgn="t"/>
                      <a:r>
                        <a:rPr lang="en-US" sz="1100" b="0" i="0" u="none" strike="noStrike" dirty="0">
                          <a:solidFill>
                            <a:schemeClr val="tx1"/>
                          </a:solidFill>
                          <a:effectLst/>
                          <a:latin typeface="+mn-lt"/>
                          <a:ea typeface="宋体" panose="02010600030101010101" pitchFamily="2" charset="-122"/>
                        </a:rPr>
                        <a:t>5G performance measurements and KPIs phase 4</a:t>
                      </a: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mn-ea"/>
                          <a:cs typeface="Arial" panose="020B0604020202020204" pitchFamily="34" charset="0"/>
                        </a:rPr>
                        <a:t>1020026</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China Telecom, ZTE</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nSpc>
                          <a:spcPct val="107000"/>
                        </a:lnSpc>
                        <a:spcAft>
                          <a:spcPts val="0"/>
                        </a:spcAft>
                      </a:pPr>
                      <a:r>
                        <a:rPr lang="en-US" sz="1050" kern="1200">
                          <a:solidFill>
                            <a:srgbClr val="000000"/>
                          </a:solidFill>
                          <a:effectLst/>
                          <a:latin typeface="+mn-lt"/>
                          <a:ea typeface="等线" panose="02010600030101010101" pitchFamily="2" charset="-122"/>
                          <a:cs typeface="Calibri" panose="020F0502020204030204" pitchFamily="34" charset="0"/>
                        </a:rPr>
                        <a:t>SP-231747</a:t>
                      </a:r>
                      <a:endParaRPr lang="zh-CN" sz="1050" kern="10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nSpc>
                          <a:spcPct val="107000"/>
                        </a:lnSpc>
                        <a:spcAft>
                          <a:spcPts val="0"/>
                        </a:spcAft>
                      </a:pPr>
                      <a:r>
                        <a:rPr lang="en-US" altLang="zh-CN" sz="1050" kern="100" dirty="0">
                          <a:effectLst/>
                          <a:latin typeface="+mn-lt"/>
                          <a:ea typeface="等线" panose="02010600030101010101" pitchFamily="2" charset="-122"/>
                          <a:cs typeface="Kartika"/>
                        </a:rPr>
                        <a:t>TS 28.552/554</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gn="ctr"/>
                      <a:r>
                        <a:rPr lang="en-US" altLang="zh-CN" sz="1100" dirty="0">
                          <a:latin typeface="+mn-lt"/>
                        </a:rPr>
                        <a:t>WID</a:t>
                      </a:r>
                      <a:endParaRPr lang="zh-CN" altLang="en-US" sz="1100" dirty="0">
                        <a:latin typeface="+mn-lt"/>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extLst>
                  <a:ext uri="{0D108BD9-81ED-4DB2-BD59-A6C34878D82A}">
                    <a16:rowId xmlns:a16="http://schemas.microsoft.com/office/drawing/2014/main" val="396070295"/>
                  </a:ext>
                </a:extLst>
              </a:tr>
              <a:tr h="141518">
                <a:tc vMerge="1">
                  <a:txBody>
                    <a:bodyPr/>
                    <a:lstStyle/>
                    <a:p>
                      <a:pPr marL="53975" indent="0" algn="l" fontAlgn="b"/>
                      <a:endParaRPr lang="en-US" sz="1200" b="0" i="0" u="none" strike="noStrike" dirty="0">
                        <a:solidFill>
                          <a:srgbClr val="000000"/>
                        </a:solidFill>
                        <a:effectLst/>
                        <a:latin typeface="+mn-lt"/>
                        <a:cs typeface="Arial" panose="020B0604020202020204" pitchFamily="34" charset="0"/>
                      </a:endParaRP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53975" indent="0" algn="l" fontAlgn="b"/>
                      <a:r>
                        <a:rPr lang="en-US" sz="1100" b="0" i="0" u="none" strike="noStrike" dirty="0">
                          <a:solidFill>
                            <a:schemeClr val="tx1"/>
                          </a:solidFill>
                          <a:effectLst/>
                          <a:latin typeface="+mn-lt"/>
                          <a:cs typeface="Arial" panose="020B0604020202020204" pitchFamily="34" charset="0"/>
                        </a:rPr>
                        <a:t>13</a:t>
                      </a: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gn="ctr" fontAlgn="ctr"/>
                      <a:r>
                        <a:rPr lang="en-US" sz="1100" b="0" i="0" u="none" strike="noStrike">
                          <a:solidFill>
                            <a:schemeClr val="tx1"/>
                          </a:solidFill>
                          <a:effectLst/>
                          <a:latin typeface="+mn-lt"/>
                          <a:ea typeface="等线" panose="02010600030101010101" pitchFamily="2" charset="-122"/>
                        </a:rPr>
                        <a:t>AdNRM</a:t>
                      </a:r>
                    </a:p>
                  </a:txBody>
                  <a:tcPr marL="7620" marR="7620" marT="762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AdNRM_Ph3</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gn="l" fontAlgn="t"/>
                      <a:r>
                        <a:rPr lang="en-US" sz="1100" b="0" i="0" u="none" strike="noStrike" dirty="0">
                          <a:solidFill>
                            <a:schemeClr val="tx1"/>
                          </a:solidFill>
                          <a:effectLst/>
                          <a:latin typeface="+mn-lt"/>
                          <a:ea typeface="宋体" panose="02010600030101010101" pitchFamily="2" charset="-122"/>
                        </a:rPr>
                        <a:t>5G Advanced NRM features phase 3</a:t>
                      </a: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mn-ea"/>
                          <a:cs typeface="Arial" panose="020B0604020202020204" pitchFamily="34" charset="0"/>
                        </a:rPr>
                        <a:t>1020027</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Nokia, Huawei</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nSpc>
                          <a:spcPct val="107000"/>
                        </a:lnSpc>
                        <a:spcAft>
                          <a:spcPts val="0"/>
                        </a:spcAft>
                      </a:pPr>
                      <a:r>
                        <a:rPr lang="en-US" sz="1050" kern="1200">
                          <a:solidFill>
                            <a:srgbClr val="000000"/>
                          </a:solidFill>
                          <a:effectLst/>
                          <a:latin typeface="+mn-lt"/>
                          <a:ea typeface="等线" panose="02010600030101010101" pitchFamily="2" charset="-122"/>
                          <a:cs typeface="Calibri" panose="020F0502020204030204" pitchFamily="34" charset="0"/>
                        </a:rPr>
                        <a:t>SP-231745</a:t>
                      </a:r>
                      <a:endParaRPr lang="zh-CN" sz="1050" kern="10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nSpc>
                          <a:spcPct val="107000"/>
                        </a:lnSpc>
                        <a:spcAft>
                          <a:spcPts val="0"/>
                        </a:spcAft>
                      </a:pPr>
                      <a:r>
                        <a:rPr lang="en-US" altLang="zh-CN" sz="1050" kern="100" dirty="0">
                          <a:effectLst/>
                          <a:latin typeface="+mn-lt"/>
                          <a:ea typeface="等线" panose="02010600030101010101" pitchFamily="2" charset="-122"/>
                          <a:cs typeface="Kartika"/>
                        </a:rPr>
                        <a:t>TS 28.541/622</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gn="ctr"/>
                      <a:r>
                        <a:rPr lang="en-US" altLang="zh-CN" sz="1100" dirty="0">
                          <a:latin typeface="+mn-lt"/>
                        </a:rPr>
                        <a:t>WID</a:t>
                      </a:r>
                      <a:endParaRPr lang="zh-CN" altLang="en-US" sz="1100" dirty="0">
                        <a:latin typeface="+mn-lt"/>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extLst>
                  <a:ext uri="{0D108BD9-81ED-4DB2-BD59-A6C34878D82A}">
                    <a16:rowId xmlns:a16="http://schemas.microsoft.com/office/drawing/2014/main" val="3026497506"/>
                  </a:ext>
                </a:extLst>
              </a:tr>
              <a:tr h="141518">
                <a:tc vMerge="1">
                  <a:txBody>
                    <a:bodyPr/>
                    <a:lstStyle/>
                    <a:p>
                      <a:pPr marL="53975" indent="0" algn="l" fontAlgn="b"/>
                      <a:endParaRPr lang="en-US" sz="1200" b="0" i="0" u="none" strike="noStrike" dirty="0">
                        <a:solidFill>
                          <a:srgbClr val="000000"/>
                        </a:solidFill>
                        <a:effectLst/>
                        <a:latin typeface="+mn-lt"/>
                        <a:cs typeface="Arial" panose="020B0604020202020204" pitchFamily="34" charset="0"/>
                      </a:endParaRP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53975" indent="0" algn="l" defTabSz="1219170" rtl="0" eaLnBrk="1" fontAlgn="b" latinLnBrk="0" hangingPunct="1"/>
                      <a:r>
                        <a:rPr lang="en-US" sz="1100" b="0" i="0" u="none" strike="noStrike" kern="1200" dirty="0">
                          <a:solidFill>
                            <a:schemeClr val="tx1"/>
                          </a:solidFill>
                          <a:effectLst/>
                          <a:latin typeface="+mn-lt"/>
                          <a:ea typeface="宋体" panose="02010600030101010101" pitchFamily="2" charset="-122"/>
                          <a:cs typeface="+mn-cs"/>
                        </a:rPr>
                        <a:t>14</a:t>
                      </a: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gn="ctr" fontAlgn="ctr"/>
                      <a:r>
                        <a:rPr lang="en-US" sz="1100" b="0" i="0" u="none" strike="noStrike">
                          <a:solidFill>
                            <a:schemeClr val="tx1"/>
                          </a:solidFill>
                          <a:effectLst/>
                          <a:latin typeface="+mn-lt"/>
                          <a:ea typeface="等线" panose="02010600030101010101" pitchFamily="2" charset="-122"/>
                        </a:rPr>
                        <a:t>TMQ</a:t>
                      </a:r>
                    </a:p>
                  </a:txBody>
                  <a:tcPr marL="7620" marR="7620" marT="762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dirty="0" err="1">
                          <a:ln>
                            <a:noFill/>
                          </a:ln>
                          <a:solidFill>
                            <a:schemeClr val="tx1"/>
                          </a:solidFill>
                          <a:effectLst/>
                          <a:uLnTx/>
                          <a:uFillTx/>
                          <a:latin typeface="+mn-lt"/>
                          <a:ea typeface="宋体" panose="02010600030101010101" pitchFamily="2" charset="-122"/>
                          <a:cs typeface="Arial" panose="020B0604020202020204" pitchFamily="34" charset="0"/>
                        </a:rPr>
                        <a:t>TraceQoE_OAM</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gn="l" fontAlgn="t"/>
                      <a:r>
                        <a:rPr lang="en-US" sz="1100" b="0" i="0" u="none" strike="noStrike" dirty="0">
                          <a:solidFill>
                            <a:schemeClr val="tx1"/>
                          </a:solidFill>
                          <a:effectLst/>
                          <a:latin typeface="+mn-lt"/>
                          <a:ea typeface="宋体" panose="02010600030101010101" pitchFamily="2" charset="-122"/>
                        </a:rPr>
                        <a:t>Subscriber and Equipment Trace and </a:t>
                      </a:r>
                      <a:r>
                        <a:rPr lang="en-US" sz="1100" b="0" i="0" u="none" strike="noStrike" dirty="0" err="1">
                          <a:solidFill>
                            <a:schemeClr val="tx1"/>
                          </a:solidFill>
                          <a:effectLst/>
                          <a:latin typeface="+mn-lt"/>
                          <a:ea typeface="宋体" panose="02010600030101010101" pitchFamily="2" charset="-122"/>
                        </a:rPr>
                        <a:t>QoE</a:t>
                      </a:r>
                      <a:r>
                        <a:rPr lang="en-US" sz="1100" b="0" i="0" u="none" strike="noStrike" dirty="0">
                          <a:solidFill>
                            <a:schemeClr val="tx1"/>
                          </a:solidFill>
                          <a:effectLst/>
                          <a:latin typeface="+mn-lt"/>
                          <a:ea typeface="宋体" panose="02010600030101010101" pitchFamily="2" charset="-122"/>
                        </a:rPr>
                        <a:t> collection management</a:t>
                      </a: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mn-ea"/>
                          <a:cs typeface="Arial" panose="020B0604020202020204" pitchFamily="34" charset="0"/>
                        </a:rPr>
                        <a:t>1020028</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Ericsson</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nSpc>
                          <a:spcPct val="107000"/>
                        </a:lnSpc>
                        <a:spcAft>
                          <a:spcPts val="0"/>
                        </a:spcAft>
                      </a:pPr>
                      <a:r>
                        <a:rPr lang="en-US" sz="1050" kern="1200">
                          <a:solidFill>
                            <a:srgbClr val="000000"/>
                          </a:solidFill>
                          <a:effectLst/>
                          <a:latin typeface="+mn-lt"/>
                          <a:ea typeface="等线" panose="02010600030101010101" pitchFamily="2" charset="-122"/>
                          <a:cs typeface="Calibri" panose="020F0502020204030204" pitchFamily="34" charset="0"/>
                        </a:rPr>
                        <a:t>SP-231748</a:t>
                      </a:r>
                      <a:endParaRPr lang="zh-CN" sz="1050" kern="10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nSpc>
                          <a:spcPct val="107000"/>
                        </a:lnSpc>
                        <a:spcAft>
                          <a:spcPts val="0"/>
                        </a:spcAft>
                      </a:pPr>
                      <a:r>
                        <a:rPr lang="en-US" altLang="zh-CN" sz="1050" kern="100" dirty="0">
                          <a:effectLst/>
                          <a:latin typeface="+mn-lt"/>
                          <a:ea typeface="等线" panose="02010600030101010101" pitchFamily="2" charset="-122"/>
                          <a:cs typeface="Kartika"/>
                        </a:rPr>
                        <a:t>TS 32.422/405</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gn="ctr"/>
                      <a:r>
                        <a:rPr lang="en-US" altLang="zh-CN" sz="1100" dirty="0">
                          <a:latin typeface="+mn-lt"/>
                        </a:rPr>
                        <a:t>WID</a:t>
                      </a:r>
                      <a:endParaRPr lang="zh-CN" altLang="en-US" sz="1100" dirty="0">
                        <a:latin typeface="+mn-lt"/>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extLst>
                  <a:ext uri="{0D108BD9-81ED-4DB2-BD59-A6C34878D82A}">
                    <a16:rowId xmlns:a16="http://schemas.microsoft.com/office/drawing/2014/main" val="3238325124"/>
                  </a:ext>
                </a:extLst>
              </a:tr>
              <a:tr h="141518">
                <a:tc vMerge="1">
                  <a:txBody>
                    <a:bodyPr/>
                    <a:lstStyle/>
                    <a:p>
                      <a:pPr marL="53975" indent="0" algn="l" fontAlgn="b"/>
                      <a:endParaRPr lang="en-US" sz="1200" b="0" i="0" u="none" strike="noStrike" dirty="0">
                        <a:solidFill>
                          <a:srgbClr val="000000"/>
                        </a:solidFill>
                        <a:effectLst/>
                        <a:latin typeface="+mn-lt"/>
                        <a:cs typeface="Arial" panose="020B0604020202020204" pitchFamily="34" charset="0"/>
                      </a:endParaRP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53975" indent="0" algn="l" fontAlgn="b"/>
                      <a:r>
                        <a:rPr lang="en-US" sz="1100" b="0" i="0" u="none" strike="noStrike" dirty="0">
                          <a:solidFill>
                            <a:srgbClr val="000000"/>
                          </a:solidFill>
                          <a:effectLst/>
                          <a:latin typeface="+mn-lt"/>
                          <a:cs typeface="Arial" panose="020B0604020202020204" pitchFamily="34" charset="0"/>
                        </a:rPr>
                        <a:t>15</a:t>
                      </a: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gn="ctr" fontAlgn="ctr"/>
                      <a:r>
                        <a:rPr lang="en-US" sz="1100" b="0" i="0" u="none" strike="noStrike">
                          <a:solidFill>
                            <a:srgbClr val="000000"/>
                          </a:solidFill>
                          <a:effectLst/>
                          <a:latin typeface="+mn-lt"/>
                          <a:ea typeface="等线" panose="02010600030101010101" pitchFamily="2" charset="-122"/>
                        </a:rPr>
                        <a:t>NTNM</a:t>
                      </a:r>
                    </a:p>
                  </a:txBody>
                  <a:tcPr marL="7620" marR="7620" marT="762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FS_ NTN_OAM_Ph2</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gn="l" fontAlgn="t"/>
                      <a:r>
                        <a:rPr lang="en-US" sz="1100" b="0" i="0" u="none" strike="noStrike" dirty="0">
                          <a:solidFill>
                            <a:schemeClr val="tx1"/>
                          </a:solidFill>
                          <a:effectLst/>
                          <a:latin typeface="+mn-lt"/>
                          <a:ea typeface="宋体" panose="02010600030101010101" pitchFamily="2" charset="-122"/>
                        </a:rPr>
                        <a:t>Study on Management Aspects of NTN Phase 2</a:t>
                      </a: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mn-ea"/>
                          <a:cs typeface="Arial" panose="020B0604020202020204" pitchFamily="34" charset="0"/>
                        </a:rPr>
                        <a:t>1020013</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China Unicom, CATT</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nSpc>
                          <a:spcPct val="107000"/>
                        </a:lnSpc>
                        <a:spcAft>
                          <a:spcPts val="0"/>
                        </a:spcAft>
                      </a:pPr>
                      <a:r>
                        <a:rPr lang="en-US" sz="1050" kern="1200">
                          <a:solidFill>
                            <a:srgbClr val="000000"/>
                          </a:solidFill>
                          <a:effectLst/>
                          <a:latin typeface="+mn-lt"/>
                          <a:ea typeface="等线" panose="02010600030101010101" pitchFamily="2" charset="-122"/>
                          <a:cs typeface="Calibri" panose="020F0502020204030204" pitchFamily="34" charset="0"/>
                        </a:rPr>
                        <a:t>SP-231733</a:t>
                      </a:r>
                      <a:endParaRPr lang="zh-CN" sz="1050" kern="10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nSpc>
                          <a:spcPct val="107000"/>
                        </a:lnSpc>
                        <a:spcAft>
                          <a:spcPts val="0"/>
                        </a:spcAft>
                      </a:pPr>
                      <a:r>
                        <a:rPr lang="en-US" altLang="zh-CN" sz="1050" kern="100" dirty="0">
                          <a:effectLst/>
                          <a:latin typeface="+mn-lt"/>
                          <a:ea typeface="等线" panose="02010600030101010101" pitchFamily="2" charset="-122"/>
                          <a:cs typeface="Kartika"/>
                        </a:rPr>
                        <a:t>TR 28.874</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gn="ctr"/>
                      <a:r>
                        <a:rPr lang="en-US" altLang="zh-CN" sz="1100" dirty="0">
                          <a:latin typeface="+mn-lt"/>
                        </a:rPr>
                        <a:t>SID</a:t>
                      </a:r>
                      <a:endParaRPr lang="zh-CN" altLang="en-US" sz="1100" dirty="0">
                        <a:latin typeface="+mn-lt"/>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extLst>
                  <a:ext uri="{0D108BD9-81ED-4DB2-BD59-A6C34878D82A}">
                    <a16:rowId xmlns:a16="http://schemas.microsoft.com/office/drawing/2014/main" val="2408613853"/>
                  </a:ext>
                </a:extLst>
              </a:tr>
              <a:tr h="141518">
                <a:tc vMerge="1">
                  <a:txBody>
                    <a:bodyPr/>
                    <a:lstStyle/>
                    <a:p>
                      <a:pPr marL="53975" indent="0" algn="l" fontAlgn="b"/>
                      <a:endParaRPr lang="en-US" sz="1200" b="0" i="0" u="none" strike="noStrike" dirty="0">
                        <a:solidFill>
                          <a:srgbClr val="000000"/>
                        </a:solidFill>
                        <a:effectLst/>
                        <a:latin typeface="+mn-lt"/>
                        <a:cs typeface="Arial" panose="020B0604020202020204" pitchFamily="34" charset="0"/>
                      </a:endParaRP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53975" indent="0" algn="l" fontAlgn="b"/>
                      <a:r>
                        <a:rPr lang="en-US" sz="1100" b="0" i="0" u="none" strike="noStrike" dirty="0">
                          <a:solidFill>
                            <a:srgbClr val="000000"/>
                          </a:solidFill>
                          <a:effectLst/>
                          <a:latin typeface="+mn-lt"/>
                          <a:cs typeface="Arial" panose="020B0604020202020204" pitchFamily="34" charset="0"/>
                        </a:rPr>
                        <a:t>16</a:t>
                      </a: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gn="ctr" fontAlgn="ctr"/>
                      <a:r>
                        <a:rPr lang="en-US" sz="1100" b="0" i="0" u="none" strike="noStrike" dirty="0">
                          <a:solidFill>
                            <a:srgbClr val="000000"/>
                          </a:solidFill>
                          <a:effectLst/>
                          <a:latin typeface="+mn-lt"/>
                          <a:ea typeface="等线" panose="02010600030101010101" pitchFamily="2" charset="-122"/>
                        </a:rPr>
                        <a:t>IABM</a:t>
                      </a:r>
                    </a:p>
                  </a:txBody>
                  <a:tcPr marL="7620" marR="7620" marT="762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nn-NO"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FS_NR_mobile_IAB_OAM</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gn="l" fontAlgn="t"/>
                      <a:r>
                        <a:rPr lang="en-US" sz="1100" b="0" i="0" u="none" strike="noStrike" dirty="0">
                          <a:solidFill>
                            <a:schemeClr val="tx1"/>
                          </a:solidFill>
                          <a:effectLst/>
                          <a:latin typeface="+mn-lt"/>
                          <a:ea typeface="宋体" panose="02010600030101010101" pitchFamily="2" charset="-122"/>
                        </a:rPr>
                        <a:t>Study on Management of IAB Nodes</a:t>
                      </a: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mn-ea"/>
                          <a:cs typeface="Arial" panose="020B0604020202020204" pitchFamily="34" charset="0"/>
                        </a:rPr>
                        <a:t>1020014</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Ericsson</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nSpc>
                          <a:spcPct val="107000"/>
                        </a:lnSpc>
                        <a:spcAft>
                          <a:spcPts val="0"/>
                        </a:spcAft>
                      </a:pPr>
                      <a:r>
                        <a:rPr lang="en-US" sz="1050" kern="1200">
                          <a:solidFill>
                            <a:srgbClr val="000000"/>
                          </a:solidFill>
                          <a:effectLst/>
                          <a:latin typeface="+mn-lt"/>
                          <a:ea typeface="等线" panose="02010600030101010101" pitchFamily="2" charset="-122"/>
                          <a:cs typeface="Calibri" panose="020F0502020204030204" pitchFamily="34" charset="0"/>
                        </a:rPr>
                        <a:t>SP-231729</a:t>
                      </a:r>
                      <a:endParaRPr lang="zh-CN" sz="1050" kern="10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nSpc>
                          <a:spcPct val="107000"/>
                        </a:lnSpc>
                        <a:spcAft>
                          <a:spcPts val="0"/>
                        </a:spcAft>
                      </a:pPr>
                      <a:r>
                        <a:rPr lang="en-US" altLang="zh-CN" sz="1050" kern="100" dirty="0">
                          <a:effectLst/>
                          <a:latin typeface="+mn-lt"/>
                          <a:ea typeface="等线" panose="02010600030101010101" pitchFamily="2" charset="-122"/>
                          <a:cs typeface="Kartika"/>
                        </a:rPr>
                        <a:t>TR 28.875</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gn="ctr"/>
                      <a:r>
                        <a:rPr lang="en-US" altLang="zh-CN" sz="1100" dirty="0">
                          <a:latin typeface="+mn-lt"/>
                        </a:rPr>
                        <a:t>SID</a:t>
                      </a:r>
                      <a:endParaRPr lang="zh-CN" altLang="en-US" sz="1100" dirty="0">
                        <a:latin typeface="+mn-lt"/>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extLst>
                  <a:ext uri="{0D108BD9-81ED-4DB2-BD59-A6C34878D82A}">
                    <a16:rowId xmlns:a16="http://schemas.microsoft.com/office/drawing/2014/main" val="1734734954"/>
                  </a:ext>
                </a:extLst>
              </a:tr>
              <a:tr h="259810">
                <a:tc vMerge="1">
                  <a:txBody>
                    <a:bodyPr/>
                    <a:lstStyle/>
                    <a:p>
                      <a:pPr marL="53975" indent="0" algn="l" fontAlgn="b"/>
                      <a:endParaRPr lang="en-US" sz="1200" b="0" i="0" u="none" strike="noStrike" dirty="0">
                        <a:solidFill>
                          <a:srgbClr val="000000"/>
                        </a:solidFill>
                        <a:effectLst/>
                        <a:latin typeface="+mn-lt"/>
                        <a:cs typeface="Arial" panose="020B0604020202020204" pitchFamily="34" charset="0"/>
                      </a:endParaRP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53975" indent="0" algn="l" fontAlgn="b"/>
                      <a:r>
                        <a:rPr lang="en-US" sz="1100" b="0" i="0" u="none" strike="noStrike" dirty="0">
                          <a:solidFill>
                            <a:srgbClr val="000000"/>
                          </a:solidFill>
                          <a:effectLst/>
                          <a:latin typeface="+mn-lt"/>
                          <a:cs typeface="Arial" panose="020B0604020202020204" pitchFamily="34" charset="0"/>
                        </a:rPr>
                        <a:t>17</a:t>
                      </a: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gn="ctr" fontAlgn="ctr"/>
                      <a:r>
                        <a:rPr lang="en-US" sz="1100" b="0" i="0" u="none" strike="noStrike">
                          <a:solidFill>
                            <a:srgbClr val="000000"/>
                          </a:solidFill>
                          <a:effectLst/>
                          <a:latin typeface="+mn-lt"/>
                          <a:ea typeface="等线" panose="02010600030101010101" pitchFamily="2" charset="-122"/>
                        </a:rPr>
                        <a:t>RedcapM</a:t>
                      </a:r>
                    </a:p>
                  </a:txBody>
                  <a:tcPr marL="7620" marR="7620" marT="762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dirty="0" err="1">
                          <a:ln>
                            <a:noFill/>
                          </a:ln>
                          <a:solidFill>
                            <a:schemeClr val="tx1"/>
                          </a:solidFill>
                          <a:effectLst/>
                          <a:uLnTx/>
                          <a:uFillTx/>
                          <a:latin typeface="+mn-lt"/>
                          <a:ea typeface="宋体" panose="02010600030101010101" pitchFamily="2" charset="-122"/>
                          <a:cs typeface="Arial" panose="020B0604020202020204" pitchFamily="34" charset="0"/>
                        </a:rPr>
                        <a:t>FS_NR_RedCap_OAM</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gn="l" fontAlgn="t"/>
                      <a:r>
                        <a:rPr lang="en-US" sz="1100" b="0" i="0" u="none" strike="noStrike" dirty="0">
                          <a:solidFill>
                            <a:schemeClr val="tx1"/>
                          </a:solidFill>
                          <a:effectLst/>
                          <a:latin typeface="+mn-lt"/>
                          <a:ea typeface="宋体" panose="02010600030101010101" pitchFamily="2" charset="-122"/>
                        </a:rPr>
                        <a:t>Study on management aspects of </a:t>
                      </a:r>
                      <a:r>
                        <a:rPr lang="en-US" sz="1100" b="0" i="0" u="none" strike="noStrike" dirty="0" err="1">
                          <a:solidFill>
                            <a:schemeClr val="tx1"/>
                          </a:solidFill>
                          <a:effectLst/>
                          <a:latin typeface="+mn-lt"/>
                          <a:ea typeface="宋体" panose="02010600030101010101" pitchFamily="2" charset="-122"/>
                        </a:rPr>
                        <a:t>RedCap</a:t>
                      </a:r>
                      <a:r>
                        <a:rPr lang="en-US" sz="1100" b="0" i="0" u="none" strike="noStrike" dirty="0">
                          <a:solidFill>
                            <a:schemeClr val="tx1"/>
                          </a:solidFill>
                          <a:effectLst/>
                          <a:latin typeface="+mn-lt"/>
                          <a:ea typeface="宋体" panose="02010600030101010101" pitchFamily="2" charset="-122"/>
                        </a:rPr>
                        <a:t> feature</a:t>
                      </a: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mn-ea"/>
                          <a:cs typeface="Arial" panose="020B0604020202020204" pitchFamily="34" charset="0"/>
                        </a:rPr>
                        <a:t>1020017</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China Unicom, </a:t>
                      </a:r>
                      <a:r>
                        <a:rPr kumimoji="0" lang="en-US" altLang="zh-CN" sz="1100" b="0" i="0" u="none" strike="noStrike" kern="1200" cap="none" spc="0" normalizeH="0" baseline="0" dirty="0" err="1">
                          <a:ln>
                            <a:noFill/>
                          </a:ln>
                          <a:solidFill>
                            <a:schemeClr val="tx1"/>
                          </a:solidFill>
                          <a:effectLst/>
                          <a:uLnTx/>
                          <a:uFillTx/>
                          <a:latin typeface="+mn-lt"/>
                          <a:ea typeface="宋体" panose="02010600030101010101" pitchFamily="2" charset="-122"/>
                          <a:cs typeface="Arial" panose="020B0604020202020204" pitchFamily="34" charset="0"/>
                        </a:rPr>
                        <a:t>Asiainfo</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nSpc>
                          <a:spcPct val="107000"/>
                        </a:lnSpc>
                        <a:spcAft>
                          <a:spcPts val="0"/>
                        </a:spcAft>
                      </a:pPr>
                      <a:r>
                        <a:rPr lang="en-US" sz="1050" kern="1200">
                          <a:solidFill>
                            <a:srgbClr val="000000"/>
                          </a:solidFill>
                          <a:effectLst/>
                          <a:latin typeface="+mn-lt"/>
                          <a:ea typeface="等线" panose="02010600030101010101" pitchFamily="2" charset="-122"/>
                          <a:cs typeface="Calibri" panose="020F0502020204030204" pitchFamily="34" charset="0"/>
                        </a:rPr>
                        <a:t>SP-231734</a:t>
                      </a:r>
                      <a:endParaRPr lang="zh-CN" sz="1050" kern="10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nSpc>
                          <a:spcPct val="107000"/>
                        </a:lnSpc>
                        <a:spcAft>
                          <a:spcPts val="0"/>
                        </a:spcAft>
                      </a:pPr>
                      <a:r>
                        <a:rPr lang="en-US" altLang="zh-CN" sz="1050" kern="100" dirty="0">
                          <a:effectLst/>
                          <a:latin typeface="+mn-lt"/>
                          <a:ea typeface="等线" panose="02010600030101010101" pitchFamily="2" charset="-122"/>
                          <a:cs typeface="Kartika"/>
                        </a:rPr>
                        <a:t>TR 28.876</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gn="ctr"/>
                      <a:r>
                        <a:rPr lang="en-US" altLang="zh-CN" sz="1100" dirty="0">
                          <a:latin typeface="+mn-lt"/>
                        </a:rPr>
                        <a:t>SID</a:t>
                      </a:r>
                      <a:endParaRPr lang="zh-CN" altLang="en-US" sz="1100" dirty="0">
                        <a:latin typeface="+mn-lt"/>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extLst>
                  <a:ext uri="{0D108BD9-81ED-4DB2-BD59-A6C34878D82A}">
                    <a16:rowId xmlns:a16="http://schemas.microsoft.com/office/drawing/2014/main" val="4139004491"/>
                  </a:ext>
                </a:extLst>
              </a:tr>
              <a:tr h="141518">
                <a:tc vMerge="1">
                  <a:txBody>
                    <a:bodyPr/>
                    <a:lstStyle/>
                    <a:p>
                      <a:pPr marL="53975" indent="0" algn="l" fontAlgn="b"/>
                      <a:endParaRPr lang="en-US" sz="1200" b="0" i="0" u="none" strike="noStrike" dirty="0">
                        <a:solidFill>
                          <a:srgbClr val="000000"/>
                        </a:solidFill>
                        <a:effectLst/>
                        <a:latin typeface="+mn-lt"/>
                        <a:cs typeface="Arial" panose="020B0604020202020204" pitchFamily="34" charset="0"/>
                      </a:endParaRP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rowSpan="2">
                  <a:txBody>
                    <a:bodyPr/>
                    <a:lstStyle/>
                    <a:p>
                      <a:pPr marL="53975" indent="0" algn="l" fontAlgn="b"/>
                      <a:r>
                        <a:rPr lang="en-US" sz="1100" b="0" i="0" u="none" strike="noStrike" dirty="0">
                          <a:solidFill>
                            <a:srgbClr val="000000"/>
                          </a:solidFill>
                          <a:effectLst/>
                          <a:latin typeface="+mn-lt"/>
                          <a:cs typeface="Arial" panose="020B0604020202020204" pitchFamily="34" charset="0"/>
                        </a:rPr>
                        <a:t>18</a:t>
                      </a: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rowSpan="2">
                  <a:txBody>
                    <a:bodyPr/>
                    <a:lstStyle/>
                    <a:p>
                      <a:pPr algn="ctr" fontAlgn="ctr"/>
                      <a:r>
                        <a:rPr lang="en-US" sz="1100" b="0" i="0" u="none" strike="noStrike">
                          <a:solidFill>
                            <a:srgbClr val="000000"/>
                          </a:solidFill>
                          <a:effectLst/>
                          <a:latin typeface="+mn-lt"/>
                          <a:ea typeface="等线" panose="02010600030101010101" pitchFamily="2" charset="-122"/>
                        </a:rPr>
                        <a:t>NWDAFM</a:t>
                      </a:r>
                    </a:p>
                  </a:txBody>
                  <a:tcPr marL="7620" marR="7620" marT="762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FS_NWDAF_OAM_Ph2</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gn="l" fontAlgn="t"/>
                      <a:r>
                        <a:rPr lang="en-US" sz="1100" b="0" i="0" u="none" strike="noStrike" dirty="0">
                          <a:solidFill>
                            <a:schemeClr val="tx1"/>
                          </a:solidFill>
                          <a:effectLst/>
                          <a:latin typeface="+mn-lt"/>
                          <a:ea typeface="宋体" panose="02010600030101010101" pitchFamily="2" charset="-122"/>
                        </a:rPr>
                        <a:t>Study on Enhancement of Management Aspects related to NWDAF Phase 2</a:t>
                      </a: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mn-ea"/>
                          <a:cs typeface="Arial" panose="020B0604020202020204" pitchFamily="34" charset="0"/>
                        </a:rPr>
                        <a:t>1020020</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China Telecom</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nSpc>
                          <a:spcPct val="107000"/>
                        </a:lnSpc>
                        <a:spcAft>
                          <a:spcPts val="0"/>
                        </a:spcAft>
                      </a:pPr>
                      <a:r>
                        <a:rPr lang="en-US" sz="1050" kern="1200" dirty="0">
                          <a:solidFill>
                            <a:srgbClr val="000000"/>
                          </a:solidFill>
                          <a:effectLst/>
                          <a:latin typeface="+mn-lt"/>
                          <a:ea typeface="等线" panose="02010600030101010101" pitchFamily="2" charset="-122"/>
                          <a:cs typeface="Calibri" panose="020F0502020204030204" pitchFamily="34" charset="0"/>
                        </a:rPr>
                        <a:t>SP-231724</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nSpc>
                          <a:spcPct val="107000"/>
                        </a:lnSpc>
                        <a:spcAft>
                          <a:spcPts val="0"/>
                        </a:spcAft>
                      </a:pPr>
                      <a:r>
                        <a:rPr lang="en-US" altLang="zh-CN" sz="1050" kern="100" dirty="0">
                          <a:effectLst/>
                          <a:latin typeface="+mn-lt"/>
                          <a:ea typeface="等线" panose="02010600030101010101" pitchFamily="2" charset="-122"/>
                          <a:cs typeface="Kartika"/>
                        </a:rPr>
                        <a:t>TR 28.877</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gn="ctr"/>
                      <a:r>
                        <a:rPr lang="en-US" altLang="zh-CN" sz="1100" dirty="0">
                          <a:latin typeface="+mn-lt"/>
                        </a:rPr>
                        <a:t>SID</a:t>
                      </a:r>
                      <a:endParaRPr lang="zh-CN" altLang="en-US" sz="1100" dirty="0">
                        <a:latin typeface="+mn-lt"/>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extLst>
                  <a:ext uri="{0D108BD9-81ED-4DB2-BD59-A6C34878D82A}">
                    <a16:rowId xmlns:a16="http://schemas.microsoft.com/office/drawing/2014/main" val="1663280225"/>
                  </a:ext>
                </a:extLst>
              </a:tr>
              <a:tr h="259810">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altLang="zh-CN" sz="1100" b="0" i="0" u="none" strike="noStrike" kern="1200" cap="none" spc="0" normalizeH="0" baseline="0" dirty="0">
                          <a:ln>
                            <a:noFill/>
                          </a:ln>
                          <a:solidFill>
                            <a:srgbClr val="0000FF"/>
                          </a:solidFill>
                          <a:effectLst/>
                          <a:uLnTx/>
                          <a:uFillTx/>
                          <a:latin typeface="+mn-lt"/>
                          <a:ea typeface="+mn-ea"/>
                          <a:cs typeface="Arial" panose="020B0604020202020204" pitchFamily="34" charset="0"/>
                        </a:rPr>
                        <a:t>NWDAF_OAM_Ph2</a:t>
                      </a:r>
                      <a:endParaRPr kumimoji="0" lang="zh-CN" altLang="en-US" sz="1100" b="0" i="0" u="none" strike="noStrike" kern="1200" cap="none" spc="0" normalizeH="0" baseline="0" dirty="0">
                        <a:ln>
                          <a:noFill/>
                        </a:ln>
                        <a:solidFill>
                          <a:srgbClr val="0000FF"/>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gn="l" fontAlgn="t"/>
                      <a:r>
                        <a:rPr lang="en-US" altLang="zh-CN" sz="1100" b="0" i="0" u="none" strike="noStrike" dirty="0">
                          <a:solidFill>
                            <a:srgbClr val="0000FF"/>
                          </a:solidFill>
                          <a:effectLst/>
                          <a:latin typeface="+mn-lt"/>
                          <a:ea typeface="+mn-ea"/>
                        </a:rPr>
                        <a:t>Enhancement of Management Aspects related to NWDAF Phase 2 (SP-241158 wait for SA approval)</a:t>
                      </a:r>
                      <a:endParaRPr lang="en-US" sz="1100" b="0" i="0" u="none" strike="noStrike" dirty="0">
                        <a:solidFill>
                          <a:srgbClr val="0000FF"/>
                        </a:solidFill>
                        <a:effectLst/>
                        <a:latin typeface="+mn-lt"/>
                        <a:ea typeface="宋体" panose="02010600030101010101" pitchFamily="2" charset="-122"/>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lang="en-US" altLang="zh-CN" sz="1100" kern="1200" dirty="0">
                          <a:solidFill>
                            <a:srgbClr val="0000FF"/>
                          </a:solidFill>
                          <a:effectLst/>
                          <a:latin typeface="+mn-lt"/>
                          <a:ea typeface="PMingLiU"/>
                          <a:cs typeface="+mn-cs"/>
                        </a:rPr>
                        <a:t>1050031</a:t>
                      </a:r>
                      <a:endParaRPr kumimoji="0" lang="zh-CN" altLang="en-US" sz="1100" b="0" i="0" u="none" strike="noStrike" kern="1200" cap="none" spc="0" normalizeH="0" baseline="0" dirty="0">
                        <a:ln>
                          <a:noFill/>
                        </a:ln>
                        <a:solidFill>
                          <a:srgbClr val="0000FF"/>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nSpc>
                          <a:spcPct val="107000"/>
                        </a:lnSpc>
                        <a:spcAft>
                          <a:spcPts val="0"/>
                        </a:spcAft>
                      </a:pP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nSpc>
                          <a:spcPct val="107000"/>
                        </a:lnSpc>
                        <a:spcAft>
                          <a:spcPts val="0"/>
                        </a:spcAft>
                      </a:pP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gn="ctr"/>
                      <a:endParaRPr lang="zh-CN" altLang="en-US" sz="1100" dirty="0">
                        <a:latin typeface="+mn-lt"/>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extLst>
                  <a:ext uri="{0D108BD9-81ED-4DB2-BD59-A6C34878D82A}">
                    <a16:rowId xmlns:a16="http://schemas.microsoft.com/office/drawing/2014/main" val="621424685"/>
                  </a:ext>
                </a:extLst>
              </a:tr>
              <a:tr h="141518">
                <a:tc vMerge="1">
                  <a:txBody>
                    <a:bodyPr/>
                    <a:lstStyle/>
                    <a:p>
                      <a:pPr marL="53975" indent="0" algn="l" fontAlgn="b"/>
                      <a:endParaRPr lang="en-US" sz="1200" b="0" i="0" u="none" strike="noStrike" dirty="0">
                        <a:solidFill>
                          <a:srgbClr val="000000"/>
                        </a:solidFill>
                        <a:effectLst/>
                        <a:latin typeface="+mn-lt"/>
                        <a:cs typeface="Arial" panose="020B0604020202020204" pitchFamily="34" charset="0"/>
                      </a:endParaRP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53975" indent="0" algn="l" fontAlgn="b"/>
                      <a:r>
                        <a:rPr lang="en-US" sz="1100" b="0" i="0" u="none" strike="noStrike" dirty="0">
                          <a:solidFill>
                            <a:srgbClr val="000000"/>
                          </a:solidFill>
                          <a:effectLst/>
                          <a:latin typeface="+mn-lt"/>
                          <a:cs typeface="Arial" panose="020B0604020202020204" pitchFamily="34" charset="0"/>
                        </a:rPr>
                        <a:t>19</a:t>
                      </a: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gn="ctr" fontAlgn="ctr"/>
                      <a:r>
                        <a:rPr lang="en-US" sz="1100" b="0" i="0" u="none" strike="noStrike">
                          <a:solidFill>
                            <a:srgbClr val="000000"/>
                          </a:solidFill>
                          <a:effectLst/>
                          <a:latin typeface="+mn-lt"/>
                          <a:ea typeface="等线" panose="02010600030101010101" pitchFamily="2" charset="-122"/>
                        </a:rPr>
                        <a:t>NSM</a:t>
                      </a:r>
                    </a:p>
                  </a:txBody>
                  <a:tcPr marL="7620" marR="7620" marT="762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FS_NetShare_OAM_Ph3</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gn="l" fontAlgn="t"/>
                      <a:r>
                        <a:rPr lang="en-US" sz="1100" b="0" i="0" u="none" strike="noStrike" dirty="0">
                          <a:solidFill>
                            <a:schemeClr val="tx1"/>
                          </a:solidFill>
                          <a:effectLst/>
                          <a:latin typeface="+mn-lt"/>
                          <a:ea typeface="宋体" panose="02010600030101010101" pitchFamily="2" charset="-122"/>
                        </a:rPr>
                        <a:t>Study on Management of Network Sharing Phase 3</a:t>
                      </a: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mn-ea"/>
                          <a:cs typeface="Arial" panose="020B0604020202020204" pitchFamily="34" charset="0"/>
                        </a:rPr>
                        <a:t>1020015</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China Unicom</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nSpc>
                          <a:spcPct val="107000"/>
                        </a:lnSpc>
                        <a:spcAft>
                          <a:spcPts val="0"/>
                        </a:spcAft>
                      </a:pPr>
                      <a:r>
                        <a:rPr lang="en-US" sz="1050" kern="1200" dirty="0">
                          <a:solidFill>
                            <a:srgbClr val="000000"/>
                          </a:solidFill>
                          <a:effectLst/>
                          <a:latin typeface="+mn-lt"/>
                          <a:ea typeface="等线" panose="02010600030101010101" pitchFamily="2" charset="-122"/>
                          <a:cs typeface="Calibri" panose="020F0502020204030204" pitchFamily="34" charset="0"/>
                        </a:rPr>
                        <a:t>SP-231731</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nSpc>
                          <a:spcPct val="107000"/>
                        </a:lnSpc>
                        <a:spcAft>
                          <a:spcPts val="0"/>
                        </a:spcAft>
                      </a:pPr>
                      <a:r>
                        <a:rPr lang="en-US" altLang="zh-CN" sz="1050" kern="100" dirty="0">
                          <a:effectLst/>
                          <a:latin typeface="+mn-lt"/>
                          <a:ea typeface="等线" panose="02010600030101010101" pitchFamily="2" charset="-122"/>
                          <a:cs typeface="Kartika"/>
                        </a:rPr>
                        <a:t>TR 28.878</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gn="ctr"/>
                      <a:r>
                        <a:rPr lang="en-US" altLang="zh-CN" sz="1100" dirty="0">
                          <a:latin typeface="+mn-lt"/>
                        </a:rPr>
                        <a:t>SID</a:t>
                      </a:r>
                      <a:endParaRPr lang="zh-CN" altLang="en-US" sz="1100" dirty="0">
                        <a:latin typeface="+mn-lt"/>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extLst>
                  <a:ext uri="{0D108BD9-81ED-4DB2-BD59-A6C34878D82A}">
                    <a16:rowId xmlns:a16="http://schemas.microsoft.com/office/drawing/2014/main" val="171964827"/>
                  </a:ext>
                </a:extLst>
              </a:tr>
              <a:tr h="141518">
                <a:tc rowSpan="2">
                  <a:txBody>
                    <a:bodyPr/>
                    <a:lstStyle/>
                    <a:p>
                      <a:pPr marL="53975" indent="0" algn="l" defTabSz="1219170" rtl="0" eaLnBrk="1" fontAlgn="b" latinLnBrk="0" hangingPunct="1"/>
                      <a:r>
                        <a:rPr lang="en-US" sz="1100" b="1" i="0" u="none" strike="noStrike" kern="1200" dirty="0">
                          <a:solidFill>
                            <a:srgbClr val="000000"/>
                          </a:solidFill>
                          <a:effectLst/>
                          <a:latin typeface="+mn-lt"/>
                          <a:ea typeface="+mn-ea"/>
                          <a:cs typeface="+mn-cs"/>
                        </a:rPr>
                        <a:t>Support of New Services</a:t>
                      </a: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53975" indent="0" algn="l" fontAlgn="b"/>
                      <a:r>
                        <a:rPr lang="en-US" sz="1100" b="0" i="0" u="none" strike="noStrike" dirty="0">
                          <a:solidFill>
                            <a:srgbClr val="000000"/>
                          </a:solidFill>
                          <a:effectLst/>
                          <a:latin typeface="+mn-lt"/>
                          <a:cs typeface="Arial" panose="020B0604020202020204" pitchFamily="34" charset="0"/>
                        </a:rPr>
                        <a:t>20</a:t>
                      </a: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ctr"/>
                      <a:r>
                        <a:rPr lang="en-US" sz="1100" b="0" i="0" u="none" strike="noStrike">
                          <a:solidFill>
                            <a:srgbClr val="000000"/>
                          </a:solidFill>
                          <a:effectLst/>
                          <a:latin typeface="+mn-lt"/>
                          <a:ea typeface="等线" panose="02010600030101010101" pitchFamily="2" charset="-122"/>
                        </a:rPr>
                        <a:t>EE</a:t>
                      </a:r>
                    </a:p>
                  </a:txBody>
                  <a:tcPr marL="7620" marR="7620" marT="762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altLang="zh-CN"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FS_Energy_OAM_Ph3 </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t"/>
                      <a:r>
                        <a:rPr lang="en-US" sz="1100" b="0" i="0" u="none" strike="noStrike" dirty="0">
                          <a:solidFill>
                            <a:schemeClr val="tx1"/>
                          </a:solidFill>
                          <a:effectLst/>
                          <a:latin typeface="+mn-lt"/>
                          <a:ea typeface="宋体" panose="02010600030101010101" pitchFamily="2" charset="-122"/>
                        </a:rPr>
                        <a:t>Study on energy efficiency and energy saving aspects of 5G networks and services</a:t>
                      </a: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mn-ea"/>
                          <a:cs typeface="Arial" panose="020B0604020202020204" pitchFamily="34" charset="0"/>
                        </a:rPr>
                        <a:t>1020021</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Huawei, Samsung</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7000"/>
                        </a:lnSpc>
                        <a:spcAft>
                          <a:spcPts val="0"/>
                        </a:spcAft>
                      </a:pPr>
                      <a:r>
                        <a:rPr lang="en-US" sz="1050" kern="1200">
                          <a:solidFill>
                            <a:srgbClr val="000000"/>
                          </a:solidFill>
                          <a:effectLst/>
                          <a:latin typeface="+mn-lt"/>
                          <a:ea typeface="等线" panose="02010600030101010101" pitchFamily="2" charset="-122"/>
                          <a:cs typeface="Calibri" panose="020F0502020204030204" pitchFamily="34" charset="0"/>
                        </a:rPr>
                        <a:t>SP-231723</a:t>
                      </a:r>
                      <a:endParaRPr lang="zh-CN" sz="1050" kern="10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7000"/>
                        </a:lnSpc>
                        <a:spcAft>
                          <a:spcPts val="0"/>
                        </a:spcAft>
                      </a:pPr>
                      <a:r>
                        <a:rPr lang="en-US" altLang="zh-CN" sz="1050" kern="100" dirty="0">
                          <a:effectLst/>
                          <a:latin typeface="+mn-lt"/>
                          <a:ea typeface="等线" panose="02010600030101010101" pitchFamily="2" charset="-122"/>
                          <a:cs typeface="Kartika"/>
                        </a:rPr>
                        <a:t>TR 28.880</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altLang="zh-CN" sz="1100" dirty="0">
                          <a:latin typeface="+mn-lt"/>
                        </a:rPr>
                        <a:t>SID</a:t>
                      </a:r>
                      <a:endParaRPr lang="zh-CN" altLang="en-US" sz="1100" dirty="0">
                        <a:latin typeface="+mn-lt"/>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51997468"/>
                  </a:ext>
                </a:extLst>
              </a:tr>
              <a:tr h="512928">
                <a:tc vMerge="1">
                  <a:txBody>
                    <a:bodyPr/>
                    <a:lstStyle/>
                    <a:p>
                      <a:pPr marL="53975" indent="0" algn="l" fontAlgn="b"/>
                      <a:endParaRPr lang="en-US" sz="1200" b="0" i="0" u="none" strike="noStrike" dirty="0">
                        <a:solidFill>
                          <a:srgbClr val="000000"/>
                        </a:solidFill>
                        <a:effectLst/>
                        <a:latin typeface="+mn-lt"/>
                        <a:cs typeface="Arial" panose="020B0604020202020204" pitchFamily="34" charset="0"/>
                      </a:endParaRP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53975" indent="0" algn="l" fontAlgn="b"/>
                      <a:r>
                        <a:rPr lang="en-US" sz="1100" b="0" i="0" u="none" strike="noStrike" dirty="0">
                          <a:solidFill>
                            <a:srgbClr val="000000"/>
                          </a:solidFill>
                          <a:effectLst/>
                          <a:latin typeface="+mn-lt"/>
                          <a:cs typeface="Arial" panose="020B0604020202020204" pitchFamily="34" charset="0"/>
                        </a:rPr>
                        <a:t>21</a:t>
                      </a: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ctr" fontAlgn="ctr"/>
                      <a:r>
                        <a:rPr lang="en-US" sz="1100" b="0" i="0" u="none" strike="noStrike" dirty="0" err="1">
                          <a:solidFill>
                            <a:srgbClr val="000000"/>
                          </a:solidFill>
                          <a:effectLst/>
                          <a:latin typeface="+mn-lt"/>
                          <a:ea typeface="等线" panose="02010600030101010101" pitchFamily="2" charset="-122"/>
                        </a:rPr>
                        <a:t>Mexpo</a:t>
                      </a:r>
                      <a:endParaRPr lang="en-US" sz="1100" b="0" i="0" u="none" strike="noStrike" dirty="0">
                        <a:solidFill>
                          <a:srgbClr val="000000"/>
                        </a:solidFill>
                        <a:effectLst/>
                        <a:latin typeface="+mn-lt"/>
                        <a:ea typeface="等线" panose="02010600030101010101" pitchFamily="2" charset="-122"/>
                      </a:endParaRPr>
                    </a:p>
                  </a:txBody>
                  <a:tcPr marL="7620" marR="7620" marT="762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altLang="zh-CN" sz="1100" b="0" i="0" u="none" strike="noStrike" kern="1200" cap="none" spc="0" normalizeH="0" baseline="0" dirty="0" err="1">
                          <a:ln>
                            <a:noFill/>
                          </a:ln>
                          <a:solidFill>
                            <a:schemeClr val="tx1"/>
                          </a:solidFill>
                          <a:effectLst/>
                          <a:uLnTx/>
                          <a:uFillTx/>
                          <a:latin typeface="+mn-lt"/>
                          <a:ea typeface="宋体" panose="02010600030101010101" pitchFamily="2" charset="-122"/>
                          <a:cs typeface="Arial" panose="020B0604020202020204" pitchFamily="34" charset="0"/>
                        </a:rPr>
                        <a:t>FS_MExpo</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l" fontAlgn="t"/>
                      <a:r>
                        <a:rPr lang="en-US" sz="1100" b="0" i="0" u="none" strike="noStrike" dirty="0">
                          <a:solidFill>
                            <a:schemeClr val="tx1"/>
                          </a:solidFill>
                          <a:effectLst/>
                          <a:latin typeface="+mn-lt"/>
                          <a:ea typeface="宋体" panose="02010600030101010101" pitchFamily="2" charset="-122"/>
                        </a:rPr>
                        <a:t>Study on Enhanced OAM for management  exposure to external consumers</a:t>
                      </a: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mn-ea"/>
                          <a:cs typeface="Arial" panose="020B0604020202020204" pitchFamily="34" charset="0"/>
                        </a:rPr>
                        <a:t>1020022</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Nokia</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nSpc>
                          <a:spcPct val="107000"/>
                        </a:lnSpc>
                        <a:spcAft>
                          <a:spcPts val="0"/>
                        </a:spcAft>
                      </a:pPr>
                      <a:r>
                        <a:rPr lang="en-US" sz="1050" kern="1200" dirty="0">
                          <a:solidFill>
                            <a:srgbClr val="000000"/>
                          </a:solidFill>
                          <a:effectLst/>
                          <a:latin typeface="+mn-lt"/>
                          <a:ea typeface="等线" panose="02010600030101010101" pitchFamily="2" charset="-122"/>
                          <a:cs typeface="Calibri" panose="020F0502020204030204" pitchFamily="34" charset="0"/>
                        </a:rPr>
                        <a:t>SP-231728</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nSpc>
                          <a:spcPct val="107000"/>
                        </a:lnSpc>
                        <a:spcAft>
                          <a:spcPts val="0"/>
                        </a:spcAft>
                      </a:pPr>
                      <a:r>
                        <a:rPr lang="en-US" altLang="zh-CN" sz="1050" kern="100" dirty="0">
                          <a:effectLst/>
                          <a:latin typeface="+mn-lt"/>
                          <a:ea typeface="等线" panose="02010600030101010101" pitchFamily="2" charset="-122"/>
                          <a:cs typeface="Kartika"/>
                        </a:rPr>
                        <a:t>TR 28.879</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ctr"/>
                      <a:r>
                        <a:rPr lang="en-US" altLang="zh-CN" sz="1100" dirty="0">
                          <a:latin typeface="+mn-lt"/>
                        </a:rPr>
                        <a:t>SID</a:t>
                      </a:r>
                      <a:endParaRPr lang="zh-CN" altLang="en-US" sz="1100" dirty="0">
                        <a:latin typeface="+mn-lt"/>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4086280864"/>
                  </a:ext>
                </a:extLst>
              </a:tr>
            </a:tbl>
          </a:graphicData>
        </a:graphic>
      </p:graphicFrame>
      <p:sp>
        <p:nvSpPr>
          <p:cNvPr id="10" name="TextBox 9">
            <a:extLst>
              <a:ext uri="{FF2B5EF4-FFF2-40B4-BE49-F238E27FC236}">
                <a16:creationId xmlns:a16="http://schemas.microsoft.com/office/drawing/2014/main" id="{F1AAD583-FF71-4F69-A90B-7E1DA1611EEC}"/>
              </a:ext>
            </a:extLst>
          </p:cNvPr>
          <p:cNvSpPr txBox="1"/>
          <p:nvPr/>
        </p:nvSpPr>
        <p:spPr>
          <a:xfrm>
            <a:off x="60001" y="569358"/>
            <a:ext cx="9759951" cy="430887"/>
          </a:xfrm>
          <a:prstGeom prst="rect">
            <a:avLst/>
          </a:prstGeom>
          <a:noFill/>
        </p:spPr>
        <p:txBody>
          <a:bodyPr wrap="square" rtlCol="0">
            <a:spAutoFit/>
          </a:bodyPr>
          <a:lstStyle/>
          <a:p>
            <a:pPr marL="341313" indent="-341313">
              <a:spcBef>
                <a:spcPts val="0"/>
              </a:spcBef>
              <a:spcAft>
                <a:spcPts val="0"/>
              </a:spcAft>
              <a:buBlip>
                <a:blip r:embed="rId2"/>
              </a:buBlip>
              <a:defRPr/>
            </a:pPr>
            <a:r>
              <a:rPr lang="en-US" altLang="zh-CN" sz="1100" b="1" kern="0" dirty="0">
                <a:solidFill>
                  <a:srgbClr val="FF0000"/>
                </a:solidFill>
                <a:latin typeface="+mn-lt"/>
                <a:ea typeface="MS PGothic" panose="020B0600070205080204" pitchFamily="34" charset="-128"/>
              </a:rPr>
              <a:t>21 </a:t>
            </a:r>
            <a:r>
              <a:rPr lang="en-US" altLang="zh-CN" sz="1100" kern="0" dirty="0">
                <a:latin typeface="+mn-lt"/>
                <a:ea typeface="MS PGothic" panose="020B0600070205080204" pitchFamily="34" charset="-128"/>
              </a:rPr>
              <a:t>topics including:  </a:t>
            </a:r>
            <a:r>
              <a:rPr lang="en-US" altLang="zh-CN" sz="1100" b="1" kern="0" dirty="0">
                <a:solidFill>
                  <a:srgbClr val="FF0000"/>
                </a:solidFill>
                <a:latin typeface="+mn-lt"/>
                <a:ea typeface="MS PGothic" panose="020B0600070205080204" pitchFamily="34" charset="-128"/>
              </a:rPr>
              <a:t>13</a:t>
            </a:r>
            <a:r>
              <a:rPr lang="en-US" altLang="zh-CN" sz="1100" kern="0" dirty="0">
                <a:latin typeface="+mn-lt"/>
                <a:ea typeface="MS PGothic" panose="020B0600070205080204" pitchFamily="34" charset="-128"/>
              </a:rPr>
              <a:t> OAM prime features and </a:t>
            </a:r>
            <a:r>
              <a:rPr lang="en-US" altLang="zh-CN" sz="1100" b="1" kern="0" dirty="0">
                <a:solidFill>
                  <a:srgbClr val="FF0000"/>
                </a:solidFill>
                <a:latin typeface="+mn-lt"/>
                <a:ea typeface="MS PGothic" panose="020B0600070205080204" pitchFamily="34" charset="-128"/>
              </a:rPr>
              <a:t>8</a:t>
            </a:r>
            <a:r>
              <a:rPr lang="en-US" altLang="zh-CN" sz="1100" kern="0" dirty="0">
                <a:latin typeface="+mn-lt"/>
                <a:ea typeface="MS PGothic" panose="020B0600070205080204" pitchFamily="34" charset="-128"/>
              </a:rPr>
              <a:t> OAM support to network features (in red background). 3 topics completed the study and waiting for SA approval for normative work.  </a:t>
            </a:r>
          </a:p>
        </p:txBody>
      </p:sp>
    </p:spTree>
    <p:extLst>
      <p:ext uri="{BB962C8B-B14F-4D97-AF65-F5344CB8AC3E}">
        <p14:creationId xmlns:p14="http://schemas.microsoft.com/office/powerpoint/2010/main" val="25686547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3AA7AC0C743A294CADF60F661720E3E6" ma:contentTypeVersion="10" ma:contentTypeDescription="Create a new document." ma:contentTypeScope="" ma:versionID="6292fa44ab954aa0fbadffb20d1b36d7">
  <xsd:schema xmlns:xsd="http://www.w3.org/2001/XMLSchema" xmlns:xs="http://www.w3.org/2001/XMLSchema" xmlns:p="http://schemas.microsoft.com/office/2006/metadata/properties" xmlns:ns3="6f846979-0e6f-42ff-8b87-e1893efeda99" targetNamespace="http://schemas.microsoft.com/office/2006/metadata/properties" ma:root="true" ma:fieldsID="beac905ced2eb3c7f1f983f973c4cb1e" ns3:_="">
    <xsd:import namespace="6f846979-0e6f-42ff-8b87-e1893efeda99"/>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f846979-0e6f-42ff-8b87-e1893efeda9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13C568A-0C46-4592-BB68-CDB41342D77A}">
  <ds:schemaRefs>
    <ds:schemaRef ds:uri="http://www.w3.org/XML/1998/namespace"/>
    <ds:schemaRef ds:uri="http://purl.org/dc/elements/1.1/"/>
    <ds:schemaRef ds:uri="http://purl.org/dc/dcmitype/"/>
    <ds:schemaRef ds:uri="http://schemas.microsoft.com/office/2006/documentManagement/types"/>
    <ds:schemaRef ds:uri="http://schemas.microsoft.com/office/infopath/2007/PartnerControls"/>
    <ds:schemaRef ds:uri="6f846979-0e6f-42ff-8b87-e1893efeda99"/>
    <ds:schemaRef ds:uri="http://schemas.openxmlformats.org/package/2006/metadata/core-properties"/>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CA0C5451-E459-4FFF-ABEC-04BA6559BCF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f846979-0e6f-42ff-8b87-e1893efeda9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8EFD60F-3529-4261-B094-766615A3369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28544</TotalTime>
  <Words>14505</Words>
  <Application>Microsoft Office PowerPoint</Application>
  <PresentationFormat>Widescreen</PresentationFormat>
  <Paragraphs>2817</Paragraphs>
  <Slides>72</Slides>
  <Notes>5</Notes>
  <HiddenSlides>0</HiddenSlides>
  <MMClips>0</MMClips>
  <ScaleCrop>false</ScaleCrop>
  <HeadingPairs>
    <vt:vector size="6" baseType="variant">
      <vt:variant>
        <vt:lpstr>Fonts Used</vt:lpstr>
      </vt:variant>
      <vt:variant>
        <vt:i4>17</vt:i4>
      </vt:variant>
      <vt:variant>
        <vt:lpstr>Theme</vt:lpstr>
      </vt:variant>
      <vt:variant>
        <vt:i4>1</vt:i4>
      </vt:variant>
      <vt:variant>
        <vt:lpstr>Slide Titles</vt:lpstr>
      </vt:variant>
      <vt:variant>
        <vt:i4>72</vt:i4>
      </vt:variant>
    </vt:vector>
  </HeadingPairs>
  <TitlesOfParts>
    <vt:vector size="90" baseType="lpstr">
      <vt:lpstr>Arial </vt:lpstr>
      <vt:lpstr>Batang</vt:lpstr>
      <vt:lpstr>CG Times (WN)</vt:lpstr>
      <vt:lpstr>Kartika</vt:lpstr>
      <vt:lpstr>Microsoft YaHei UI</vt:lpstr>
      <vt:lpstr>Montserrat</vt:lpstr>
      <vt:lpstr>ＭＳ Ｐゴシック</vt:lpstr>
      <vt:lpstr>ＭＳ Ｐゴシック</vt:lpstr>
      <vt:lpstr>PMingLiU</vt:lpstr>
      <vt:lpstr>等线</vt:lpstr>
      <vt:lpstr>宋体</vt:lpstr>
      <vt:lpstr>微软雅黑</vt:lpstr>
      <vt:lpstr>Arial</vt:lpstr>
      <vt:lpstr>Calibri</vt:lpstr>
      <vt:lpstr>Times New Roman</vt:lpstr>
      <vt:lpstr>Wingdings</vt:lpstr>
      <vt:lpstr>Wingdings 3</vt:lpstr>
      <vt:lpstr>Office Theme</vt:lpstr>
      <vt:lpstr>    SA5 Status Report to SA#105    </vt:lpstr>
      <vt:lpstr>SA5 leadership</vt:lpstr>
      <vt:lpstr>Contents</vt:lpstr>
      <vt:lpstr>SA5 general information since SA#104</vt:lpstr>
      <vt:lpstr>SA5 Number of delegates/LS exchange 2023/2024</vt:lpstr>
      <vt:lpstr>SA5 meeting statistics (2023/2024) </vt:lpstr>
      <vt:lpstr>PowerPoint Presentation</vt:lpstr>
      <vt:lpstr>PowerPoint Presentation</vt:lpstr>
      <vt:lpstr>Overview of Rel-19 SA5 OAM topics</vt:lpstr>
      <vt:lpstr>PowerPoint Presentation</vt:lpstr>
      <vt:lpstr>Update of SA5 Rel-19 OAM ongoing WI/SI progress</vt:lpstr>
      <vt:lpstr>Update of SA5 Rel-19 CH ongoing WI/SI progress</vt:lpstr>
      <vt:lpstr>Question raised regarding SA5 feature releases in SA#104</vt:lpstr>
      <vt:lpstr>PowerPoint Presentation</vt:lpstr>
      <vt:lpstr>PowerPoint Presentation</vt:lpstr>
      <vt:lpstr>PowerPoint Presentation</vt:lpstr>
      <vt:lpstr>PowerPoint Presentation</vt:lpstr>
      <vt:lpstr>Align acronym of SA5 management feature with network features in other WGs </vt:lpstr>
      <vt:lpstr>Report of SA5 CH SWG Assessment</vt:lpstr>
      <vt:lpstr>SA5 progress highlight topics</vt:lpstr>
      <vt:lpstr>SA5 Liaisons to SA</vt:lpstr>
      <vt:lpstr>Rel-19 SA5 Summary Information in forge</vt:lpstr>
      <vt:lpstr>TRs / TSs to SA#105 for information/approval </vt:lpstr>
      <vt:lpstr>PowerPoint Presentation</vt:lpstr>
      <vt:lpstr>3GPP SA &amp; SA5 meeting calendar (2024)</vt:lpstr>
      <vt:lpstr>3GPP SA &amp; SA5 meeting calendar (2025)</vt:lpstr>
      <vt:lpstr>3GPP SA &amp; SA5 meeting calendar (2026)</vt:lpstr>
      <vt:lpstr>Thank you!</vt:lpstr>
      <vt:lpstr>List of SA5 CR pack to SA#105</vt:lpstr>
      <vt:lpstr>TU planning</vt:lpstr>
      <vt:lpstr>SA5 calendar with OAM TU (one track) </vt:lpstr>
      <vt:lpstr>Rel-19 TU Budget for SA5 OAM</vt:lpstr>
      <vt:lpstr>SA5 Rel-19 OAM TU planning (Jan.2024~Sep.2025)</vt:lpstr>
      <vt:lpstr>SA5 calendar with CH TU (one track) </vt:lpstr>
      <vt:lpstr>TU Budget for SA5 CH</vt:lpstr>
      <vt:lpstr>SA5 Rel-19 CH TU planning (May.2024~Sep.2025)</vt:lpstr>
      <vt:lpstr>Management and Orchestration</vt:lpstr>
      <vt:lpstr>1. AIML：Study on AI/ML management - phase 2</vt:lpstr>
      <vt:lpstr>2. MDA：Study on Management Data Analytics (MDA) – Phase 3</vt:lpstr>
      <vt:lpstr>3. IDM: Study on intent driven management services for mobile network phase 3</vt:lpstr>
      <vt:lpstr>4. CCL: Study on closed control loop management</vt:lpstr>
      <vt:lpstr>5. NDT: Study on management aspects of Network Digital Twin</vt:lpstr>
      <vt:lpstr>6. CMO: Study on Cloud Aspects of Management and Orchestration</vt:lpstr>
      <vt:lpstr>7. MSEC: Study on Enablers for Security Monitoring </vt:lpstr>
      <vt:lpstr>8. SBMA: Study on Service Based Management Architecture enhancement phase 3 </vt:lpstr>
      <vt:lpstr>9. PTM: Study on Management of planned configurations  </vt:lpstr>
      <vt:lpstr>10. MADCOL: Data management phase 2 </vt:lpstr>
      <vt:lpstr>11. SEPM: Study on data management regarding subscriptions and reporting</vt:lpstr>
      <vt:lpstr>12. PM: 5G performance measurements and KPIs phase 4</vt:lpstr>
      <vt:lpstr>13. AdNRM: 5G Advanced NRM features phase 3  </vt:lpstr>
      <vt:lpstr>14. TMQ: Subscriber and Equipment Trace and QoE collection management</vt:lpstr>
      <vt:lpstr>15. NTNM: Study on Management Aspects of NTN Phase 2</vt:lpstr>
      <vt:lpstr>16. IABM: Study on management of IAB nodes </vt:lpstr>
      <vt:lpstr>17. RedcapM: Study on management aspects of RedCap feature  </vt:lpstr>
      <vt:lpstr>18. NWDAFM: Study on Enhancement of Management Aspects related to NWDAF Phase 2  </vt:lpstr>
      <vt:lpstr>19. NSM: Study on Management of Network Sharing Phase3  </vt:lpstr>
      <vt:lpstr>20. EE: Rel-19 - Study on energy efficiency and energy saving aspects of 5G networks and services</vt:lpstr>
      <vt:lpstr>21. Mexpo: Study on Enhanced OAM for management exposure to external consumers</vt:lpstr>
      <vt:lpstr>Charging</vt:lpstr>
      <vt:lpstr>PowerPoint Presentation</vt:lpstr>
      <vt:lpstr>Charging (CH) WIs/SIs</vt:lpstr>
      <vt:lpstr>SA5 CH progress – Summary</vt:lpstr>
      <vt:lpstr>1. CHSEG: WID on CHF Segmentation</vt:lpstr>
      <vt:lpstr>2. RAGCH: New WID on Charging Aspects of Ranging and Sidelink Positioning</vt:lpstr>
      <vt:lpstr>3. EESCH: New WID on charging aspects for energy efficiency of 5G</vt:lpstr>
      <vt:lpstr>4. NSCH: New WID on charging enhancement for indirect network sharing</vt:lpstr>
      <vt:lpstr>5. PROCH: WID on Charging Aspects for 5G ProSe Ph3</vt:lpstr>
      <vt:lpstr>6. SATCH: Study (FS_5GSAT_CH_Ph3)</vt:lpstr>
      <vt:lpstr>7. CAPCH: Study (FS_CAPIF_CH)</vt:lpstr>
      <vt:lpstr>8. RTCCH: Study (FS_NG_RTC_Ph2_CH)</vt:lpstr>
      <vt:lpstr>9. UASCH: Study (FS_UAS_CH)</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SA5 Status Report to SA#83  Charging Management (CH) Operation, Administration, Maintenance &amp; Provisioning (OAM&amp;P)</dc:title>
  <dc:creator>Thomas Tovinger</dc:creator>
  <cp:lastModifiedBy>Zoulan</cp:lastModifiedBy>
  <cp:revision>1233</cp:revision>
  <dcterms:created xsi:type="dcterms:W3CDTF">2019-03-13T01:38:36Z</dcterms:created>
  <dcterms:modified xsi:type="dcterms:W3CDTF">2024-09-03T02:27:49Z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0x0101003AA7AC0C743A294CADF60F661720E3E6</vt:lpwstr>
  </property>
  <property fmtid="{D5CDD505-2E9C-101B-9397-08002B2CF9AE}" pid="3" name="_2015_ms_pID_725343">
    <vt:lpwstr>(3)3cuNy35AII3gNQ1hjFdEIciNIz4qhb9Z+8vRlofQ4zmacHeelAPpNVYyz0TTl48SGzew2500
18PRUKdXGxDsd8f4l+YOj3U3Hi1jBWUwhLwrSb/z1bJ2Mtk+lTbGdmyAHZLKGdEHZ6lY8yYV
xfGJhNuoUuWjHWY4G7UyeMbxFytWW8fcwBNW6khIzdYDdpbmcHv7lV6HGR2sbwAJ295feVXY
mXfGIEynmf1HNcdxR7</vt:lpwstr>
  </property>
  <property fmtid="{D5CDD505-2E9C-101B-9397-08002B2CF9AE}" pid="4" name="_2015_ms_pID_7253431">
    <vt:lpwstr>4/jpZpG3Z1XiumQN0zPBQseOy3Xx+UtX1wgm5noWYfjtTncipQxYLo
33duCVh3iIXX9J8r3wCidv90NafTd2ZuG71sIQy+ACFHtuHy5l+fjA4iSWiqbmWRcuqyMc/0
vUowxnAciu/x6cwXnBsQcWMQ4JebAkQgCVdzp8tKwZlu0D8Knyqw+6Jww6/joHkSoZ4ai06N
lM4ILmFGPZgJafjUlBvokoLJaSGYjA+/MqAK</vt:lpwstr>
  </property>
  <property fmtid="{D5CDD505-2E9C-101B-9397-08002B2CF9AE}" pid="5" name="_2015_ms_pID_7253432">
    <vt:lpwstr>5g==</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1700623718</vt:lpwstr>
  </property>
</Properties>
</file>