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6"/>
  </p:sldMasterIdLst>
  <p:notesMasterIdLst>
    <p:notesMasterId r:id="rId13"/>
  </p:notesMasterIdLst>
  <p:handoutMasterIdLst>
    <p:handoutMasterId r:id="rId14"/>
  </p:handoutMasterIdLst>
  <p:sldIdLst>
    <p:sldId id="303" r:id="rId7"/>
    <p:sldId id="951" r:id="rId8"/>
    <p:sldId id="950" r:id="rId9"/>
    <p:sldId id="949" r:id="rId10"/>
    <p:sldId id="952" r:id="rId11"/>
    <p:sldId id="704" r:id="rId12"/>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5C88D0"/>
    <a:srgbClr val="72AF2F"/>
    <a:srgbClr val="C1E442"/>
    <a:srgbClr val="FFFF99"/>
    <a:srgbClr val="C6D254"/>
    <a:srgbClr val="000000"/>
    <a:srgbClr val="2A6EA8"/>
    <a:srgbClr val="B1D254"/>
    <a:srgbClr val="727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2197" autoAdjust="0"/>
  </p:normalViewPr>
  <p:slideViewPr>
    <p:cSldViewPr snapToGrid="0">
      <p:cViewPr varScale="1">
        <p:scale>
          <a:sx n="123" d="100"/>
          <a:sy n="123" d="100"/>
        </p:scale>
        <p:origin x="5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45" d="100"/>
          <a:sy n="45" d="100"/>
        </p:scale>
        <p:origin x="2768" y="5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9/27/2022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9/27/2022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标题 4">
            <a:extLst>
              <a:ext uri="{FF2B5EF4-FFF2-40B4-BE49-F238E27FC236}">
                <a16:creationId xmlns:a16="http://schemas.microsoft.com/office/drawing/2014/main" id="{34B34A06-0E77-40D5-8C03-85C7F7B9475E}"/>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938327" y="6413501"/>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931653" y="6460167"/>
            <a:ext cx="8197006"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S5-22XXXX DP on 5G Advanced Charging (SA5#146</a:t>
            </a:r>
            <a:r>
              <a:rPr lang="zh-CN" altLang="en-US" sz="1100" b="1" spc="300" dirty="0">
                <a:ea typeface="+mn-ea"/>
                <a:cs typeface="Arial" panose="020B0604020202020204" pitchFamily="34" charset="0"/>
              </a:rPr>
              <a:t>）</a:t>
            </a:r>
            <a:endParaRPr lang="en-GB" sz="1100" b="1" spc="300" dirty="0">
              <a:ea typeface="+mn-ea"/>
              <a:cs typeface="Arial" panose="020B0604020202020204" pitchFamily="34" charset="0"/>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2022</a:t>
            </a:r>
          </a:p>
        </p:txBody>
      </p:sp>
      <p:pic>
        <p:nvPicPr>
          <p:cNvPr id="11" name="Picture 13" descr="green2.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3gpp.org/news-events/2210-advanced_5g"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015138" y="3145201"/>
            <a:ext cx="11530738" cy="1470025"/>
          </a:xfrm>
        </p:spPr>
        <p:txBody>
          <a:bodyPr>
            <a:noAutofit/>
          </a:bodyPr>
          <a:lstStyle/>
          <a:p>
            <a:pPr>
              <a:defRPr/>
            </a:pPr>
            <a:r>
              <a:rPr lang="en-GB" sz="4800" b="1" i="1" dirty="0">
                <a:effectLst>
                  <a:outerShdw blurRad="38100" dist="38100" dir="2700000" algn="tl">
                    <a:srgbClr val="C0C0C0"/>
                  </a:outerShdw>
                </a:effectLst>
              </a:rPr>
              <a:t>  </a:t>
            </a:r>
            <a:br>
              <a:rPr lang="en-GB" sz="4800" dirty="0"/>
            </a:br>
            <a:br>
              <a:rPr lang="en-GB" sz="4800" dirty="0"/>
            </a:br>
            <a:r>
              <a:rPr lang="en-GB" sz="4800" dirty="0"/>
              <a:t>DP on 5G Advanced Charging</a:t>
            </a:r>
            <a:br>
              <a:rPr lang="en-US" altLang="zh-CN" sz="4400" b="1" dirty="0"/>
            </a:br>
            <a:r>
              <a:rPr lang="en-GB" altLang="zh-CN" sz="2800" b="1" dirty="0"/>
              <a:t> (SA5 #14</a:t>
            </a:r>
            <a:r>
              <a:rPr lang="en-US" altLang="zh-CN" sz="2800" b="1" dirty="0"/>
              <a:t>6</a:t>
            </a:r>
            <a:r>
              <a:rPr lang="en-GB" altLang="zh-CN" sz="2800" b="1" dirty="0"/>
              <a:t>)</a:t>
            </a:r>
            <a:br>
              <a:rPr lang="en-GB" altLang="zh-CN" sz="3200" b="1" i="1" dirty="0"/>
            </a:br>
            <a:br>
              <a:rPr lang="en-GB" altLang="zh-CN" sz="3200" b="1" dirty="0"/>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478420" y="4787484"/>
            <a:ext cx="8534400" cy="1752600"/>
          </a:xfrm>
        </p:spPr>
        <p:txBody>
          <a:bodyPr/>
          <a:lstStyle/>
          <a:p>
            <a:pPr>
              <a:lnSpc>
                <a:spcPct val="80000"/>
              </a:lnSpc>
            </a:pPr>
            <a:endParaRPr lang="en-US" altLang="zh-CN" sz="2400" dirty="0">
              <a:latin typeface="Arial" charset="0"/>
            </a:endParaRPr>
          </a:p>
          <a:p>
            <a:pPr>
              <a:lnSpc>
                <a:spcPct val="80000"/>
              </a:lnSpc>
            </a:pPr>
            <a:r>
              <a:rPr lang="en-US" altLang="zh-CN" sz="2400" dirty="0">
                <a:latin typeface="Arial" charset="0"/>
              </a:rPr>
              <a:t>Chen Shan   Huawei</a:t>
            </a:r>
            <a:endParaRPr lang="en-GB" sz="2400" dirty="0">
              <a:latin typeface="Arial"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29C331-782F-442E-8959-8B3664D9F3FD}"/>
              </a:ext>
            </a:extLst>
          </p:cNvPr>
          <p:cNvSpPr>
            <a:spLocks noGrp="1"/>
          </p:cNvSpPr>
          <p:nvPr>
            <p:ph type="title"/>
          </p:nvPr>
        </p:nvSpPr>
        <p:spPr>
          <a:xfrm>
            <a:off x="745453" y="0"/>
            <a:ext cx="9102725" cy="1143000"/>
          </a:xfrm>
        </p:spPr>
        <p:txBody>
          <a:bodyPr/>
          <a:lstStyle/>
          <a:p>
            <a:r>
              <a:rPr lang="en-US" altLang="zh-CN" dirty="0"/>
              <a:t>3GPP 5G Advanced Start from R18</a:t>
            </a:r>
            <a:endParaRPr lang="zh-CN" altLang="en-US" dirty="0"/>
          </a:p>
        </p:txBody>
      </p:sp>
      <p:pic>
        <p:nvPicPr>
          <p:cNvPr id="6" name="图片 5">
            <a:extLst>
              <a:ext uri="{FF2B5EF4-FFF2-40B4-BE49-F238E27FC236}">
                <a16:creationId xmlns:a16="http://schemas.microsoft.com/office/drawing/2014/main" id="{66C2DB42-5E56-47DE-98A4-ED8F71E48EC6}"/>
              </a:ext>
            </a:extLst>
          </p:cNvPr>
          <p:cNvPicPr>
            <a:picLocks noChangeAspect="1"/>
          </p:cNvPicPr>
          <p:nvPr/>
        </p:nvPicPr>
        <p:blipFill>
          <a:blip r:embed="rId2"/>
          <a:stretch>
            <a:fillRect/>
          </a:stretch>
        </p:blipFill>
        <p:spPr>
          <a:xfrm>
            <a:off x="322446" y="3919480"/>
            <a:ext cx="5342858" cy="2087181"/>
          </a:xfrm>
          <a:prstGeom prst="rect">
            <a:avLst/>
          </a:prstGeom>
        </p:spPr>
      </p:pic>
      <p:sp>
        <p:nvSpPr>
          <p:cNvPr id="8" name="内容占位符 2">
            <a:extLst>
              <a:ext uri="{FF2B5EF4-FFF2-40B4-BE49-F238E27FC236}">
                <a16:creationId xmlns:a16="http://schemas.microsoft.com/office/drawing/2014/main" id="{A163A9D2-8B8B-4973-AC72-0CEC375C6AAD}"/>
              </a:ext>
            </a:extLst>
          </p:cNvPr>
          <p:cNvSpPr>
            <a:spLocks noGrp="1"/>
          </p:cNvSpPr>
          <p:nvPr>
            <p:ph idx="1"/>
          </p:nvPr>
        </p:nvSpPr>
        <p:spPr>
          <a:xfrm>
            <a:off x="54619" y="1167164"/>
            <a:ext cx="11183938" cy="1583517"/>
          </a:xfrm>
        </p:spPr>
        <p:txBody>
          <a:bodyPr/>
          <a:lstStyle/>
          <a:p>
            <a:pPr marL="449263" indent="-449263"/>
            <a:r>
              <a:rPr lang="en-US" altLang="zh-CN" sz="2000" dirty="0"/>
              <a:t>3GPP 5G-Advanced</a:t>
            </a:r>
          </a:p>
          <a:p>
            <a:pPr marL="898525" lvl="1" indent="-449263"/>
            <a:r>
              <a:rPr lang="en-US" altLang="zh-CN" sz="1400" dirty="0"/>
              <a:t>On April 27 2021, 3GPP PCG conference officially named 5G evolution as 5G-Advanced, starting from the Rel-18</a:t>
            </a:r>
          </a:p>
          <a:p>
            <a:pPr marL="898525" lvl="1" indent="-449263"/>
            <a:r>
              <a:rPr lang="en-US" altLang="zh-CN" sz="1400" dirty="0"/>
              <a:t>In June 2021, 3GPP has been launched workshop and preliminarily confirmed 17 topics and topic sets, including downlink MIMO evolution, large uplink, XR, low-power positioning, etc.; </a:t>
            </a:r>
          </a:p>
          <a:p>
            <a:pPr marL="449263" indent="-449263"/>
            <a:r>
              <a:rPr lang="en-US" altLang="zh-CN" sz="2000" dirty="0"/>
              <a:t>Plan for 5G-Advanced</a:t>
            </a:r>
          </a:p>
          <a:p>
            <a:pPr marL="898525" lvl="1" indent="-449263"/>
            <a:endParaRPr lang="zh-CN" altLang="en-US" sz="1400" dirty="0"/>
          </a:p>
        </p:txBody>
      </p:sp>
      <p:sp>
        <p:nvSpPr>
          <p:cNvPr id="10" name="矩形 9">
            <a:extLst>
              <a:ext uri="{FF2B5EF4-FFF2-40B4-BE49-F238E27FC236}">
                <a16:creationId xmlns:a16="http://schemas.microsoft.com/office/drawing/2014/main" id="{FCCE5363-4A8B-4A1E-9B6F-4E1F209F05C5}"/>
              </a:ext>
            </a:extLst>
          </p:cNvPr>
          <p:cNvSpPr/>
          <p:nvPr/>
        </p:nvSpPr>
        <p:spPr>
          <a:xfrm>
            <a:off x="5284612" y="2665630"/>
            <a:ext cx="6463104" cy="1083374"/>
          </a:xfrm>
          <a:prstGeom prst="rect">
            <a:avLst/>
          </a:prstGeom>
        </p:spPr>
        <p:txBody>
          <a:bodyPr wrap="square">
            <a:spAutoFit/>
          </a:bodyPr>
          <a:lstStyle/>
          <a:p>
            <a:pPr marL="898525" lvl="1" indent="-449263">
              <a:spcBef>
                <a:spcPct val="20000"/>
              </a:spcBef>
              <a:buClr>
                <a:srgbClr val="C00000"/>
              </a:buClr>
              <a:buBlip>
                <a:blip r:embed="rId3"/>
              </a:buBlip>
            </a:pPr>
            <a:r>
              <a:rPr lang="en-US" altLang="zh-CN" sz="1400" kern="0" dirty="0">
                <a:solidFill>
                  <a:prstClr val="black"/>
                </a:solidFill>
                <a:latin typeface="Calibri"/>
              </a:rPr>
              <a:t>TSG Rel-18 timeline &amp; content --- SA2</a:t>
            </a:r>
          </a:p>
          <a:p>
            <a:pPr marL="985838" lvl="2" indent="-87313">
              <a:spcBef>
                <a:spcPct val="20000"/>
              </a:spcBef>
              <a:buClr>
                <a:srgbClr val="C00000"/>
              </a:buClr>
              <a:buFont typeface="Wingdings" panose="05000000000000000000" pitchFamily="2" charset="2"/>
              <a:buChar char="ü"/>
            </a:pPr>
            <a:r>
              <a:rPr lang="en-US" altLang="zh-CN" sz="1400" kern="0" dirty="0">
                <a:solidFill>
                  <a:prstClr val="black"/>
                </a:solidFill>
                <a:latin typeface="Calibri"/>
              </a:rPr>
              <a:t>  Stage 2 functional freeze: March 2023</a:t>
            </a:r>
          </a:p>
          <a:p>
            <a:pPr marL="985838" lvl="2" indent="-87313">
              <a:spcBef>
                <a:spcPct val="20000"/>
              </a:spcBef>
              <a:buClr>
                <a:srgbClr val="C00000"/>
              </a:buClr>
              <a:buFont typeface="Wingdings" panose="05000000000000000000" pitchFamily="2" charset="2"/>
              <a:buChar char="ü"/>
            </a:pPr>
            <a:r>
              <a:rPr lang="en-US" altLang="zh-CN" sz="1400" kern="0" dirty="0">
                <a:solidFill>
                  <a:prstClr val="black"/>
                </a:solidFill>
                <a:latin typeface="Calibri"/>
              </a:rPr>
              <a:t>  Stage 3 freeze: December 2023</a:t>
            </a:r>
          </a:p>
          <a:p>
            <a:pPr marL="985838" lvl="2" indent="-87313">
              <a:spcBef>
                <a:spcPct val="20000"/>
              </a:spcBef>
              <a:buClr>
                <a:srgbClr val="C00000"/>
              </a:buClr>
              <a:buFont typeface="Wingdings" panose="05000000000000000000" pitchFamily="2" charset="2"/>
              <a:buChar char="ü"/>
            </a:pPr>
            <a:r>
              <a:rPr lang="en-US" altLang="zh-CN" sz="1400" kern="0" dirty="0">
                <a:solidFill>
                  <a:prstClr val="black"/>
                </a:solidFill>
                <a:latin typeface="Calibri"/>
              </a:rPr>
              <a:t>  Rel-18 content largely decided at the December 2021 TSGs (#94-e):</a:t>
            </a:r>
          </a:p>
        </p:txBody>
      </p:sp>
      <p:pic>
        <p:nvPicPr>
          <p:cNvPr id="11" name="图片 10">
            <a:extLst>
              <a:ext uri="{FF2B5EF4-FFF2-40B4-BE49-F238E27FC236}">
                <a16:creationId xmlns:a16="http://schemas.microsoft.com/office/drawing/2014/main" id="{F031011E-3289-4C02-9594-D48C99C6FB7A}"/>
              </a:ext>
            </a:extLst>
          </p:cNvPr>
          <p:cNvPicPr>
            <a:picLocks noChangeAspect="1"/>
          </p:cNvPicPr>
          <p:nvPr/>
        </p:nvPicPr>
        <p:blipFill>
          <a:blip r:embed="rId4"/>
          <a:stretch>
            <a:fillRect/>
          </a:stretch>
        </p:blipFill>
        <p:spPr>
          <a:xfrm>
            <a:off x="5886444" y="3825304"/>
            <a:ext cx="6189292" cy="2386309"/>
          </a:xfrm>
          <a:prstGeom prst="rect">
            <a:avLst/>
          </a:prstGeom>
        </p:spPr>
      </p:pic>
      <p:sp>
        <p:nvSpPr>
          <p:cNvPr id="13" name="矩形 12">
            <a:extLst>
              <a:ext uri="{FF2B5EF4-FFF2-40B4-BE49-F238E27FC236}">
                <a16:creationId xmlns:a16="http://schemas.microsoft.com/office/drawing/2014/main" id="{B276C5EB-E9D2-42C6-B571-55D305F94AF4}"/>
              </a:ext>
            </a:extLst>
          </p:cNvPr>
          <p:cNvSpPr/>
          <p:nvPr/>
        </p:nvSpPr>
        <p:spPr>
          <a:xfrm>
            <a:off x="78823" y="2657747"/>
            <a:ext cx="5494283" cy="1212640"/>
          </a:xfrm>
          <a:prstGeom prst="rect">
            <a:avLst/>
          </a:prstGeom>
        </p:spPr>
        <p:txBody>
          <a:bodyPr wrap="square">
            <a:spAutoFit/>
          </a:bodyPr>
          <a:lstStyle/>
          <a:p>
            <a:pPr marL="898525" lvl="1" indent="-449263">
              <a:spcBef>
                <a:spcPct val="20000"/>
              </a:spcBef>
              <a:buClr>
                <a:srgbClr val="C00000"/>
              </a:buClr>
              <a:buBlip>
                <a:blip r:embed="rId3"/>
              </a:buBlip>
            </a:pPr>
            <a:r>
              <a:rPr lang="en-US" altLang="zh-CN" sz="1400" kern="0" dirty="0">
                <a:solidFill>
                  <a:prstClr val="black"/>
                </a:solidFill>
                <a:latin typeface="Calibri"/>
              </a:rPr>
              <a:t>The time duration for the release in RAN is tentatively set at 18 months, with the final decision on that to be confirmed in September 2021, following TSG RAN#93-e. </a:t>
            </a:r>
          </a:p>
          <a:p>
            <a:pPr marL="898525" lvl="1" indent="-449263">
              <a:spcBef>
                <a:spcPct val="20000"/>
              </a:spcBef>
              <a:buClr>
                <a:srgbClr val="C00000"/>
              </a:buClr>
              <a:buBlip>
                <a:blip r:embed="rId3"/>
              </a:buBlip>
            </a:pPr>
            <a:r>
              <a:rPr lang="en-US" altLang="zh-CN" sz="1400" kern="0" dirty="0">
                <a:solidFill>
                  <a:prstClr val="black"/>
                </a:solidFill>
                <a:latin typeface="Calibri"/>
              </a:rPr>
              <a:t>Source: Advanced plans for 5G </a:t>
            </a:r>
            <a:r>
              <a:rPr lang="en-US" altLang="zh-CN" sz="1400" kern="0" dirty="0">
                <a:solidFill>
                  <a:prstClr val="black"/>
                </a:solidFill>
                <a:latin typeface="Calibri"/>
                <a:hlinkClick r:id="rId5">
                  <a:extLst>
                    <a:ext uri="{A12FA001-AC4F-418D-AE19-62706E023703}">
                      <ahyp:hlinkClr xmlns:ahyp="http://schemas.microsoft.com/office/drawing/2018/hyperlinkcolor" val="tx"/>
                    </a:ext>
                  </a:extLst>
                </a:hlinkClick>
              </a:rPr>
              <a:t>https://www.3gpp.org/news-events/2210-advanced_5g</a:t>
            </a:r>
            <a:r>
              <a:rPr lang="en-US" altLang="zh-CN" sz="1400" kern="0" dirty="0">
                <a:solidFill>
                  <a:prstClr val="black"/>
                </a:solidFill>
                <a:latin typeface="Calibri"/>
              </a:rPr>
              <a:t>)</a:t>
            </a:r>
          </a:p>
        </p:txBody>
      </p:sp>
      <p:pic>
        <p:nvPicPr>
          <p:cNvPr id="4" name="图片 3">
            <a:extLst>
              <a:ext uri="{FF2B5EF4-FFF2-40B4-BE49-F238E27FC236}">
                <a16:creationId xmlns:a16="http://schemas.microsoft.com/office/drawing/2014/main" id="{70A1F5BC-322C-4EEF-BACC-D5F182176FB7}"/>
              </a:ext>
            </a:extLst>
          </p:cNvPr>
          <p:cNvPicPr>
            <a:picLocks noChangeAspect="1"/>
          </p:cNvPicPr>
          <p:nvPr/>
        </p:nvPicPr>
        <p:blipFill>
          <a:blip r:embed="rId6"/>
          <a:stretch>
            <a:fillRect/>
          </a:stretch>
        </p:blipFill>
        <p:spPr>
          <a:xfrm>
            <a:off x="8008883" y="3664069"/>
            <a:ext cx="756745" cy="489659"/>
          </a:xfrm>
          <a:prstGeom prst="rect">
            <a:avLst/>
          </a:prstGeom>
        </p:spPr>
      </p:pic>
    </p:spTree>
    <p:extLst>
      <p:ext uri="{BB962C8B-B14F-4D97-AF65-F5344CB8AC3E}">
        <p14:creationId xmlns:p14="http://schemas.microsoft.com/office/powerpoint/2010/main" val="38210275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92C7A61-43CA-4224-AB6B-E5DDA14B36CA}"/>
              </a:ext>
            </a:extLst>
          </p:cNvPr>
          <p:cNvPicPr>
            <a:picLocks noChangeAspect="1"/>
          </p:cNvPicPr>
          <p:nvPr/>
        </p:nvPicPr>
        <p:blipFill>
          <a:blip r:embed="rId2"/>
          <a:stretch>
            <a:fillRect/>
          </a:stretch>
        </p:blipFill>
        <p:spPr>
          <a:xfrm>
            <a:off x="139486" y="782664"/>
            <a:ext cx="5373832" cy="5585704"/>
          </a:xfrm>
          <a:prstGeom prst="rect">
            <a:avLst/>
          </a:prstGeom>
        </p:spPr>
      </p:pic>
      <p:graphicFrame>
        <p:nvGraphicFramePr>
          <p:cNvPr id="6" name="表格 5">
            <a:extLst>
              <a:ext uri="{FF2B5EF4-FFF2-40B4-BE49-F238E27FC236}">
                <a16:creationId xmlns:a16="http://schemas.microsoft.com/office/drawing/2014/main" id="{797A4F6C-E551-44C4-A488-1EB15659EFDA}"/>
              </a:ext>
            </a:extLst>
          </p:cNvPr>
          <p:cNvGraphicFramePr>
            <a:graphicFrameLocks noGrp="1"/>
          </p:cNvGraphicFramePr>
          <p:nvPr>
            <p:extLst>
              <p:ext uri="{D42A27DB-BD31-4B8C-83A1-F6EECF244321}">
                <p14:modId xmlns:p14="http://schemas.microsoft.com/office/powerpoint/2010/main" val="191641531"/>
              </p:ext>
            </p:extLst>
          </p:nvPr>
        </p:nvGraphicFramePr>
        <p:xfrm>
          <a:off x="5842862" y="4075862"/>
          <a:ext cx="6168326" cy="2057484"/>
        </p:xfrm>
        <a:graphic>
          <a:graphicData uri="http://schemas.openxmlformats.org/drawingml/2006/table">
            <a:tbl>
              <a:tblPr firstRow="1" bandRow="1">
                <a:tableStyleId>{F2DE63D5-997A-4646-A377-4702673A728D}</a:tableStyleId>
              </a:tblPr>
              <a:tblGrid>
                <a:gridCol w="1284756">
                  <a:extLst>
                    <a:ext uri="{9D8B030D-6E8A-4147-A177-3AD203B41FA5}">
                      <a16:colId xmlns:a16="http://schemas.microsoft.com/office/drawing/2014/main" val="20000"/>
                    </a:ext>
                  </a:extLst>
                </a:gridCol>
                <a:gridCol w="3193103">
                  <a:extLst>
                    <a:ext uri="{9D8B030D-6E8A-4147-A177-3AD203B41FA5}">
                      <a16:colId xmlns:a16="http://schemas.microsoft.com/office/drawing/2014/main" val="20001"/>
                    </a:ext>
                  </a:extLst>
                </a:gridCol>
                <a:gridCol w="966377">
                  <a:extLst>
                    <a:ext uri="{9D8B030D-6E8A-4147-A177-3AD203B41FA5}">
                      <a16:colId xmlns:a16="http://schemas.microsoft.com/office/drawing/2014/main" val="20002"/>
                    </a:ext>
                  </a:extLst>
                </a:gridCol>
                <a:gridCol w="724090">
                  <a:extLst>
                    <a:ext uri="{9D8B030D-6E8A-4147-A177-3AD203B41FA5}">
                      <a16:colId xmlns:a16="http://schemas.microsoft.com/office/drawing/2014/main" val="20003"/>
                    </a:ext>
                  </a:extLst>
                </a:gridCol>
              </a:tblGrid>
              <a:tr h="0">
                <a:tc>
                  <a:txBody>
                    <a:bodyPr/>
                    <a:lstStyle/>
                    <a:p>
                      <a:pPr marL="0" algn="ctr" defTabSz="1219170" rtl="0" eaLnBrk="1" latinLnBrk="0" hangingPunct="1">
                        <a:spcAft>
                          <a:spcPts val="0"/>
                        </a:spcAft>
                      </a:pPr>
                      <a:r>
                        <a:rPr lang="en-GB" sz="1100" kern="1200" dirty="0"/>
                        <a:t>WI code</a:t>
                      </a:r>
                      <a:endParaRPr lang="sv-SE" sz="11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algn="ctr" defTabSz="1219170" rtl="0" eaLnBrk="1" latinLnBrk="0" hangingPunct="1">
                        <a:spcAft>
                          <a:spcPts val="0"/>
                        </a:spcAft>
                      </a:pPr>
                      <a:r>
                        <a:rPr lang="en-GB" sz="1100" kern="1200" dirty="0"/>
                        <a:t>WI Title</a:t>
                      </a:r>
                      <a:endParaRPr lang="sv-SE" sz="11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t>Rapporteur</a:t>
                      </a:r>
                      <a:endParaRPr lang="sv-SE" sz="1100" b="1" kern="1200" dirty="0">
                        <a:solidFill>
                          <a:schemeClr val="lt1"/>
                        </a:solidFill>
                        <a:latin typeface="+mn-lt"/>
                        <a:ea typeface="+mn-ea"/>
                        <a:cs typeface="+mn-cs"/>
                      </a:endParaRPr>
                    </a:p>
                  </a:txBody>
                  <a:tcPr anchor="ctr">
                    <a:solidFill>
                      <a:srgbClr val="92D050"/>
                    </a:solidFill>
                  </a:tcPr>
                </a:tc>
                <a:tc>
                  <a:txBody>
                    <a:bodyPr/>
                    <a:lstStyle/>
                    <a:p>
                      <a:pPr marL="0" algn="ctr" defTabSz="1219170" rtl="0" eaLnBrk="1" latinLnBrk="0" hangingPunct="1">
                        <a:spcAft>
                          <a:spcPts val="0"/>
                        </a:spcAft>
                      </a:pPr>
                      <a:r>
                        <a:rPr lang="sv-SE" sz="1100" kern="1200" dirty="0"/>
                        <a:t>TS</a:t>
                      </a:r>
                      <a:endParaRPr lang="sv-SE" sz="1100" b="1" kern="1200" dirty="0">
                        <a:solidFill>
                          <a:schemeClr val="lt1"/>
                        </a:solidFill>
                        <a:latin typeface="+mn-lt"/>
                        <a:ea typeface="+mn-ea"/>
                        <a:cs typeface="+mn-cs"/>
                      </a:endParaRPr>
                    </a:p>
                  </a:txBody>
                  <a:tcPr anchor="ctr">
                    <a:solidFill>
                      <a:srgbClr val="92D050"/>
                    </a:solidFill>
                  </a:tcPr>
                </a:tc>
                <a:extLst>
                  <a:ext uri="{0D108BD9-81ED-4DB2-BD59-A6C34878D82A}">
                    <a16:rowId xmlns:a16="http://schemas.microsoft.com/office/drawing/2014/main" val="10000"/>
                  </a:ext>
                </a:extLst>
              </a:tr>
              <a:tr h="332100">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effectLst/>
                        </a:rPr>
                        <a:t>FS_NETSLICE_CH_Ph2</a:t>
                      </a:r>
                      <a:endParaRPr lang="zh-CN" sz="1050" kern="1200" dirty="0">
                        <a:solidFill>
                          <a:schemeClr val="tx1"/>
                        </a:solidFill>
                        <a:effectLst/>
                        <a:latin typeface="+mn-lt"/>
                        <a:ea typeface="+mn-ea"/>
                        <a:cs typeface="+mn-cs"/>
                      </a:endParaRPr>
                    </a:p>
                  </a:txBody>
                  <a:tcPr marL="0" marR="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effectLst/>
                        </a:rPr>
                        <a:t>SID on charging aspects for enhancements of Network Slicing Phase 2 </a:t>
                      </a:r>
                      <a:endParaRPr lang="en-US" sz="1050" kern="1200" dirty="0">
                        <a:solidFill>
                          <a:schemeClr val="tx1"/>
                        </a:solidFill>
                        <a:effectLst/>
                        <a:latin typeface="+mn-lt"/>
                        <a:ea typeface="+mn-ea"/>
                        <a:cs typeface="+mn-cs"/>
                      </a:endParaRPr>
                    </a:p>
                  </a:txBody>
                  <a:tcPr marL="0" marR="0" marT="0" marB="0" anchor="ctr">
                    <a:solidFill>
                      <a:srgbClr val="FFFFCC"/>
                    </a:solidFill>
                  </a:tcPr>
                </a:tc>
                <a:tc>
                  <a:txBody>
                    <a:bodyPr/>
                    <a:lstStyle/>
                    <a:p>
                      <a:pPr marL="82550" marR="0" lvl="0" indent="0" algn="ctr" defTabSz="1219170" rtl="0" eaLnBrk="1" fontAlgn="t" latinLnBrk="0" hangingPunct="1">
                        <a:lnSpc>
                          <a:spcPct val="100000"/>
                        </a:lnSpc>
                        <a:spcBef>
                          <a:spcPts val="0"/>
                        </a:spcBef>
                        <a:spcAft>
                          <a:spcPts val="0"/>
                        </a:spcAft>
                        <a:buClrTx/>
                        <a:buSzTx/>
                        <a:buFontTx/>
                        <a:buNone/>
                        <a:tabLst/>
                        <a:defRPr/>
                      </a:pPr>
                      <a:r>
                        <a:rPr lang="sv-SE" altLang="zh-CN" sz="1050" kern="1200" dirty="0">
                          <a:effectLst/>
                        </a:rPr>
                        <a:t>Matrixx</a:t>
                      </a:r>
                      <a:endParaRPr lang="sv-SE" altLang="zh-CN" sz="1050" kern="1200" dirty="0">
                        <a:solidFill>
                          <a:schemeClr val="tx1"/>
                        </a:solidFill>
                        <a:effectLst/>
                        <a:latin typeface="+mn-lt"/>
                        <a:ea typeface="+mn-ea"/>
                        <a:cs typeface="+mn-cs"/>
                      </a:endParaRPr>
                    </a:p>
                  </a:txBody>
                  <a:tcPr marL="0" marR="0" marT="0" marB="0" anchor="ctr">
                    <a:solidFill>
                      <a:srgbClr val="FFFFCC"/>
                    </a:solidFill>
                  </a:tcPr>
                </a:tc>
                <a:tc>
                  <a:txBody>
                    <a:bodyPr/>
                    <a:lstStyle/>
                    <a:p>
                      <a:pPr marL="82550" marR="0" lvl="0" indent="0" algn="ctr" defTabSz="1219170" rtl="0" eaLnBrk="1" fontAlgn="t" latinLnBrk="0" hangingPunct="1">
                        <a:lnSpc>
                          <a:spcPct val="100000"/>
                        </a:lnSpc>
                        <a:spcBef>
                          <a:spcPts val="0"/>
                        </a:spcBef>
                        <a:spcAft>
                          <a:spcPts val="0"/>
                        </a:spcAft>
                        <a:buClrTx/>
                        <a:buSzTx/>
                        <a:buFontTx/>
                        <a:buNone/>
                        <a:tabLst/>
                        <a:defRPr/>
                      </a:pPr>
                      <a:r>
                        <a:rPr lang="sv-SE" altLang="zh-CN" sz="1050" kern="1200" noProof="0" dirty="0">
                          <a:effectLst/>
                        </a:rPr>
                        <a:t>TR 32.847</a:t>
                      </a:r>
                      <a:endParaRPr lang="sv-SE" altLang="zh-CN" sz="1050" kern="1200" noProof="0" dirty="0">
                        <a:solidFill>
                          <a:schemeClr val="tx1"/>
                        </a:solidFill>
                        <a:effectLst/>
                        <a:latin typeface="+mn-lt"/>
                        <a:ea typeface="+mn-ea"/>
                        <a:cs typeface="+mn-cs"/>
                      </a:endParaRPr>
                    </a:p>
                  </a:txBody>
                  <a:tcPr marL="0" marR="0" marT="0" marB="0" anchor="ctr">
                    <a:solidFill>
                      <a:srgbClr val="FFFFCC"/>
                    </a:solidFill>
                  </a:tcPr>
                </a:tc>
                <a:extLst>
                  <a:ext uri="{0D108BD9-81ED-4DB2-BD59-A6C34878D82A}">
                    <a16:rowId xmlns:a16="http://schemas.microsoft.com/office/drawing/2014/main" val="10015"/>
                  </a:ext>
                </a:extLst>
              </a:tr>
              <a:tr h="266596">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GB" altLang="zh-CN" sz="1050" kern="1200" dirty="0">
                          <a:effectLst/>
                        </a:rPr>
                        <a:t>FS_NCHF_Ph2 </a:t>
                      </a:r>
                      <a:endParaRPr lang="zh-CN" sz="1050" kern="1200" dirty="0">
                        <a:solidFill>
                          <a:schemeClr val="tx1"/>
                        </a:solidFill>
                        <a:effectLst/>
                        <a:latin typeface="+mn-lt"/>
                        <a:ea typeface="+mn-ea"/>
                        <a:cs typeface="+mn-cs"/>
                      </a:endParaRPr>
                    </a:p>
                  </a:txBody>
                  <a:tcPr marL="0" marR="0" marT="0" marB="0" anchor="ctr">
                    <a:solidFill>
                      <a:srgbClr val="FFFFCC"/>
                    </a:solidFill>
                  </a:tcPr>
                </a:tc>
                <a:tc>
                  <a:txBody>
                    <a:bodyPr/>
                    <a:lstStyle/>
                    <a:p>
                      <a:pPr marL="82550" marR="0" lvl="0" indent="3175" algn="l" defTabSz="1219170" rtl="0" eaLnBrk="1" fontAlgn="t" latinLnBrk="0" hangingPunct="1">
                        <a:lnSpc>
                          <a:spcPct val="100000"/>
                        </a:lnSpc>
                        <a:spcBef>
                          <a:spcPts val="0"/>
                        </a:spcBef>
                        <a:spcAft>
                          <a:spcPts val="0"/>
                        </a:spcAft>
                        <a:buClrTx/>
                        <a:buSzTx/>
                        <a:buFontTx/>
                        <a:buNone/>
                        <a:tabLst/>
                        <a:defRPr/>
                      </a:pPr>
                      <a:r>
                        <a:rPr lang="en-US" altLang="zh-CN" sz="1050" kern="1200" dirty="0">
                          <a:effectLst/>
                        </a:rPr>
                        <a:t>SID on </a:t>
                      </a:r>
                      <a:r>
                        <a:rPr lang="en-GB" altLang="zh-CN" sz="1050" kern="1200" dirty="0" err="1">
                          <a:effectLst/>
                        </a:rPr>
                        <a:t>Nchf</a:t>
                      </a:r>
                      <a:r>
                        <a:rPr lang="en-GB" altLang="zh-CN" sz="1050" kern="1200" dirty="0">
                          <a:effectLst/>
                        </a:rPr>
                        <a:t> charging services phase 2</a:t>
                      </a:r>
                      <a:endParaRPr lang="en-US" sz="1050" kern="1200" dirty="0">
                        <a:solidFill>
                          <a:schemeClr val="tx1"/>
                        </a:solidFill>
                        <a:effectLst/>
                        <a:latin typeface="+mn-lt"/>
                        <a:ea typeface="+mn-ea"/>
                        <a:cs typeface="+mn-cs"/>
                      </a:endParaRPr>
                    </a:p>
                  </a:txBody>
                  <a:tcPr marL="0" marR="0" marT="0" marB="0" anchor="ctr">
                    <a:solidFill>
                      <a:srgbClr val="FFFFCC"/>
                    </a:solidFill>
                  </a:tcPr>
                </a:tc>
                <a:tc>
                  <a:txBody>
                    <a:bodyPr/>
                    <a:lstStyle/>
                    <a:p>
                      <a:pPr marL="82550" marR="0" lvl="0" indent="0" algn="ctr" defTabSz="1219170" rtl="0" eaLnBrk="1" fontAlgn="t" latinLnBrk="0" hangingPunct="1">
                        <a:lnSpc>
                          <a:spcPct val="100000"/>
                        </a:lnSpc>
                        <a:spcBef>
                          <a:spcPts val="0"/>
                        </a:spcBef>
                        <a:spcAft>
                          <a:spcPts val="0"/>
                        </a:spcAft>
                        <a:buClrTx/>
                        <a:buSzTx/>
                        <a:buFontTx/>
                        <a:buNone/>
                        <a:tabLst/>
                        <a:defRPr/>
                      </a:pPr>
                      <a:r>
                        <a:rPr lang="sv-SE" altLang="zh-CN" sz="1050" kern="1200" dirty="0">
                          <a:effectLst/>
                        </a:rPr>
                        <a:t>Ericsson</a:t>
                      </a:r>
                      <a:endParaRPr lang="sv-SE" altLang="zh-CN" sz="1050" kern="1200" dirty="0">
                        <a:solidFill>
                          <a:schemeClr val="tx1"/>
                        </a:solidFill>
                        <a:effectLst/>
                        <a:latin typeface="+mn-lt"/>
                        <a:ea typeface="+mn-ea"/>
                        <a:cs typeface="+mn-cs"/>
                      </a:endParaRPr>
                    </a:p>
                  </a:txBody>
                  <a:tcPr marL="0" marR="0" marT="0" marB="0" anchor="ctr">
                    <a:solidFill>
                      <a:srgbClr val="FFFFCC"/>
                    </a:solidFill>
                  </a:tcPr>
                </a:tc>
                <a:tc>
                  <a:txBody>
                    <a:bodyPr/>
                    <a:lstStyle/>
                    <a:p>
                      <a:pPr marL="82550" marR="0" lvl="0" indent="0" algn="ctr" defTabSz="1219170" rtl="0" eaLnBrk="1" fontAlgn="t" latinLnBrk="0" hangingPunct="1">
                        <a:lnSpc>
                          <a:spcPct val="100000"/>
                        </a:lnSpc>
                        <a:spcBef>
                          <a:spcPts val="0"/>
                        </a:spcBef>
                        <a:spcAft>
                          <a:spcPts val="0"/>
                        </a:spcAft>
                        <a:buClrTx/>
                        <a:buSzTx/>
                        <a:buFontTx/>
                        <a:buNone/>
                        <a:tabLst/>
                        <a:defRPr/>
                      </a:pPr>
                      <a:r>
                        <a:rPr kumimoji="0" lang="sv-SE" altLang="zh-CN" sz="1050" u="none" strike="noStrike" kern="1200" cap="none" spc="0" normalizeH="0" baseline="0" noProof="0" dirty="0">
                          <a:ln>
                            <a:noFill/>
                          </a:ln>
                          <a:effectLst/>
                          <a:uLnTx/>
                          <a:uFillTx/>
                        </a:rPr>
                        <a:t>TR 28.826</a:t>
                      </a:r>
                      <a:endParaRPr kumimoji="0" lang="sv-SE" altLang="zh-CN" sz="105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nchor="ctr">
                    <a:solidFill>
                      <a:srgbClr val="FFFFCC"/>
                    </a:solidFill>
                  </a:tcPr>
                </a:tc>
                <a:extLst>
                  <a:ext uri="{0D108BD9-81ED-4DB2-BD59-A6C34878D82A}">
                    <a16:rowId xmlns:a16="http://schemas.microsoft.com/office/drawing/2014/main" val="10016"/>
                  </a:ext>
                </a:extLst>
              </a:tr>
              <a:tr h="332100">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GB" altLang="zh-CN" sz="1050" kern="1200" dirty="0">
                          <a:effectLst/>
                        </a:rPr>
                        <a:t>FS_CHROAM</a:t>
                      </a:r>
                      <a:endParaRPr lang="zh-CN" sz="1050" kern="1200" dirty="0">
                        <a:solidFill>
                          <a:schemeClr val="tx1"/>
                        </a:solidFill>
                        <a:effectLst/>
                        <a:latin typeface="+mn-lt"/>
                        <a:ea typeface="+mn-ea"/>
                        <a:cs typeface="+mn-cs"/>
                      </a:endParaRPr>
                    </a:p>
                  </a:txBody>
                  <a:tcPr marL="0" marR="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altLang="zh-CN" sz="1050" kern="1200" dirty="0">
                          <a:effectLst/>
                        </a:rPr>
                        <a:t>SID on 5G roaming charging architecture for wholesale and retail scenarios</a:t>
                      </a:r>
                      <a:endParaRPr lang="en-US" sz="1050" kern="1200" dirty="0">
                        <a:solidFill>
                          <a:schemeClr val="tx1"/>
                        </a:solidFill>
                        <a:effectLst/>
                        <a:latin typeface="+mn-lt"/>
                        <a:ea typeface="+mn-ea"/>
                        <a:cs typeface="+mn-cs"/>
                      </a:endParaRPr>
                    </a:p>
                  </a:txBody>
                  <a:tcPr marL="0" marR="0" marT="0" marB="0" anchor="ctr">
                    <a:solidFill>
                      <a:srgbClr val="FFFFCC"/>
                    </a:solidFill>
                  </a:tcPr>
                </a:tc>
                <a:tc>
                  <a:txBody>
                    <a:bodyPr/>
                    <a:lstStyle/>
                    <a:p>
                      <a:pPr marL="82550" marR="0" lvl="0" indent="0" algn="ctr" defTabSz="1219170" rtl="0" eaLnBrk="1" fontAlgn="t" latinLnBrk="0" hangingPunct="1">
                        <a:lnSpc>
                          <a:spcPct val="100000"/>
                        </a:lnSpc>
                        <a:spcBef>
                          <a:spcPts val="0"/>
                        </a:spcBef>
                        <a:spcAft>
                          <a:spcPts val="0"/>
                        </a:spcAft>
                        <a:buClrTx/>
                        <a:buSzTx/>
                        <a:buFontTx/>
                        <a:buNone/>
                        <a:tabLst/>
                        <a:defRPr/>
                      </a:pPr>
                      <a:r>
                        <a:rPr lang="sv-SE" altLang="zh-CN" sz="1050" kern="1200" dirty="0">
                          <a:effectLst/>
                        </a:rPr>
                        <a:t>Ericsson</a:t>
                      </a:r>
                      <a:endParaRPr lang="sv-SE" altLang="zh-CN" sz="1050" kern="1200" dirty="0">
                        <a:solidFill>
                          <a:schemeClr val="tx1"/>
                        </a:solidFill>
                        <a:effectLst/>
                        <a:latin typeface="+mn-lt"/>
                        <a:ea typeface="+mn-ea"/>
                        <a:cs typeface="+mn-cs"/>
                      </a:endParaRPr>
                    </a:p>
                  </a:txBody>
                  <a:tcPr marL="0" marR="0" marT="0" marB="0" anchor="ctr">
                    <a:solidFill>
                      <a:srgbClr val="FFFFCC"/>
                    </a:solidFill>
                  </a:tcPr>
                </a:tc>
                <a:tc>
                  <a:txBody>
                    <a:bodyPr/>
                    <a:lstStyle/>
                    <a:p>
                      <a:pPr marL="82550" marR="0" lvl="0" indent="0" algn="ctr" defTabSz="1219170" rtl="0" eaLnBrk="1" fontAlgn="t" latinLnBrk="0" hangingPunct="1">
                        <a:lnSpc>
                          <a:spcPct val="100000"/>
                        </a:lnSpc>
                        <a:spcBef>
                          <a:spcPts val="0"/>
                        </a:spcBef>
                        <a:spcAft>
                          <a:spcPts val="0"/>
                        </a:spcAft>
                        <a:buClrTx/>
                        <a:buSzTx/>
                        <a:buFontTx/>
                        <a:buNone/>
                        <a:tabLst/>
                        <a:defRPr/>
                      </a:pPr>
                      <a:r>
                        <a:rPr kumimoji="0" lang="sv-SE" altLang="zh-CN" sz="1050" u="none" strike="noStrike" kern="1200" cap="none" spc="0" normalizeH="0" baseline="0" noProof="0" dirty="0">
                          <a:ln>
                            <a:noFill/>
                          </a:ln>
                          <a:effectLst/>
                          <a:uLnTx/>
                          <a:uFillTx/>
                        </a:rPr>
                        <a:t>TR 28.827</a:t>
                      </a:r>
                      <a:endParaRPr kumimoji="0" lang="sv-SE" altLang="zh-CN" sz="105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nchor="ctr">
                    <a:solidFill>
                      <a:srgbClr val="FFFFCC"/>
                    </a:solidFill>
                  </a:tcPr>
                </a:tc>
                <a:extLst>
                  <a:ext uri="{0D108BD9-81ED-4DB2-BD59-A6C34878D82A}">
                    <a16:rowId xmlns:a16="http://schemas.microsoft.com/office/drawing/2014/main" val="10017"/>
                  </a:ext>
                </a:extLst>
              </a:tr>
              <a:tr h="332100">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GB" sz="1050" kern="1200" dirty="0">
                          <a:effectLst/>
                        </a:rPr>
                        <a:t>FS-</a:t>
                      </a:r>
                      <a:r>
                        <a:rPr lang="en-US" altLang="zh-CN" sz="1050" kern="1200" dirty="0" err="1">
                          <a:effectLst/>
                        </a:rPr>
                        <a:t>eNPN_CH</a:t>
                      </a:r>
                      <a:endParaRPr lang="en-US" sz="1050" kern="1200" dirty="0">
                        <a:solidFill>
                          <a:schemeClr val="tx1"/>
                        </a:solidFill>
                        <a:effectLst/>
                        <a:latin typeface="+mn-lt"/>
                        <a:ea typeface="+mn-ea"/>
                        <a:cs typeface="+mn-cs"/>
                      </a:endParaRPr>
                    </a:p>
                  </a:txBody>
                  <a:tcPr marL="0" marR="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GB" sz="1050" kern="1200" dirty="0">
                          <a:effectLst/>
                        </a:rPr>
                        <a:t>SID on Charging Aspects for </a:t>
                      </a:r>
                      <a:r>
                        <a:rPr lang="en-US" sz="1050" kern="1200" dirty="0">
                          <a:effectLst/>
                        </a:rPr>
                        <a:t>Enhanced support of </a:t>
                      </a:r>
                      <a:r>
                        <a:rPr lang="en-GB" sz="1050" kern="1200" dirty="0">
                          <a:effectLst/>
                        </a:rPr>
                        <a:t>Non-Public Networks</a:t>
                      </a:r>
                      <a:endParaRPr lang="en-US" sz="1050" kern="1200" dirty="0">
                        <a:solidFill>
                          <a:schemeClr val="tx1"/>
                        </a:solidFill>
                        <a:effectLst/>
                        <a:latin typeface="+mn-lt"/>
                        <a:ea typeface="+mn-ea"/>
                        <a:cs typeface="+mn-cs"/>
                      </a:endParaRPr>
                    </a:p>
                  </a:txBody>
                  <a:tcPr marL="0" marR="0" marT="0" marB="0" anchor="ctr">
                    <a:solidFill>
                      <a:srgbClr val="FFFFCC"/>
                    </a:solidFill>
                  </a:tcPr>
                </a:tc>
                <a:tc>
                  <a:txBody>
                    <a:bodyPr/>
                    <a:lstStyle/>
                    <a:p>
                      <a:pPr marL="0" marR="0" algn="ctr">
                        <a:spcBef>
                          <a:spcPts val="0"/>
                        </a:spcBef>
                        <a:spcAft>
                          <a:spcPts val="900"/>
                        </a:spcAft>
                      </a:pPr>
                      <a:r>
                        <a:rPr lang="en-GB" sz="1050" kern="1200" dirty="0">
                          <a:effectLst/>
                        </a:rPr>
                        <a:t>CMCC</a:t>
                      </a:r>
                      <a:endParaRPr lang="en-US" sz="1050" kern="1200" dirty="0">
                        <a:solidFill>
                          <a:schemeClr val="tx1"/>
                        </a:solidFill>
                        <a:effectLst/>
                        <a:latin typeface="+mn-lt"/>
                        <a:ea typeface="DengXian" panose="02010600030101010101" pitchFamily="2" charset="-122"/>
                        <a:cs typeface="+mn-cs"/>
                      </a:endParaRPr>
                    </a:p>
                  </a:txBody>
                  <a:tcPr marL="0" marR="0" marT="0" marB="0" anchor="ctr">
                    <a:solidFill>
                      <a:srgbClr val="FFFFCC"/>
                    </a:solidFill>
                  </a:tcPr>
                </a:tc>
                <a:tc>
                  <a:txBody>
                    <a:bodyPr/>
                    <a:lstStyle/>
                    <a:p>
                      <a:pPr marL="82550" marR="0" lvl="0" indent="0" algn="ctr" defTabSz="1219170" rtl="0" eaLnBrk="1" fontAlgn="t" latinLnBrk="0" hangingPunct="1">
                        <a:lnSpc>
                          <a:spcPct val="100000"/>
                        </a:lnSpc>
                        <a:spcBef>
                          <a:spcPts val="0"/>
                        </a:spcBef>
                        <a:spcAft>
                          <a:spcPts val="0"/>
                        </a:spcAft>
                        <a:buClrTx/>
                        <a:buSzTx/>
                        <a:buFontTx/>
                        <a:buNone/>
                        <a:tabLst/>
                        <a:defRPr/>
                      </a:pPr>
                      <a:r>
                        <a:rPr lang="sv-SE" altLang="zh-CN" sz="1050" kern="1200" dirty="0">
                          <a:effectLst/>
                        </a:rPr>
                        <a:t>TR 28.828</a:t>
                      </a:r>
                      <a:endParaRPr lang="sv-SE" altLang="zh-CN" sz="1050" kern="1200" dirty="0">
                        <a:solidFill>
                          <a:schemeClr val="tx1"/>
                        </a:solidFill>
                        <a:effectLst/>
                        <a:latin typeface="+mn-lt"/>
                        <a:ea typeface="+mn-ea"/>
                        <a:cs typeface="+mn-cs"/>
                      </a:endParaRPr>
                    </a:p>
                  </a:txBody>
                  <a:tcPr marL="0" marR="0" marT="0" marB="0" anchor="ctr">
                    <a:solidFill>
                      <a:srgbClr val="FFFFCC"/>
                    </a:solidFill>
                  </a:tcPr>
                </a:tc>
                <a:extLst>
                  <a:ext uri="{0D108BD9-81ED-4DB2-BD59-A6C34878D82A}">
                    <a16:rowId xmlns:a16="http://schemas.microsoft.com/office/drawing/2014/main" val="10018"/>
                  </a:ext>
                </a:extLst>
              </a:tr>
              <a:tr h="255312">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effectLst/>
                        </a:rPr>
                        <a:t>FS_TSNCH</a:t>
                      </a:r>
                      <a:endParaRPr lang="en-US" sz="1050" kern="1200" dirty="0">
                        <a:solidFill>
                          <a:schemeClr val="tx1"/>
                        </a:solidFill>
                        <a:effectLst/>
                        <a:latin typeface="+mn-lt"/>
                        <a:ea typeface="+mn-ea"/>
                        <a:cs typeface="+mn-cs"/>
                      </a:endParaRPr>
                    </a:p>
                  </a:txBody>
                  <a:tcPr marL="0" marR="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altLang="zh-CN" sz="1050" kern="1200" dirty="0">
                          <a:effectLst/>
                        </a:rPr>
                        <a:t>SID on Time Sensitive Networking charging</a:t>
                      </a:r>
                      <a:endParaRPr lang="en-US" sz="1050" kern="1200" dirty="0">
                        <a:solidFill>
                          <a:schemeClr val="tx1"/>
                        </a:solidFill>
                        <a:effectLst/>
                        <a:latin typeface="+mn-lt"/>
                        <a:ea typeface="+mn-ea"/>
                        <a:cs typeface="+mn-cs"/>
                      </a:endParaRPr>
                    </a:p>
                  </a:txBody>
                  <a:tcPr marL="0" marR="0" marT="0" marB="0" anchor="ctr">
                    <a:solidFill>
                      <a:srgbClr val="FFFFCC"/>
                    </a:solidFill>
                  </a:tcPr>
                </a:tc>
                <a:tc>
                  <a:txBody>
                    <a:bodyPr/>
                    <a:lstStyle/>
                    <a:p>
                      <a:pPr marL="0" marR="0" algn="ctr">
                        <a:spcBef>
                          <a:spcPts val="0"/>
                        </a:spcBef>
                        <a:spcAft>
                          <a:spcPts val="900"/>
                        </a:spcAft>
                      </a:pPr>
                      <a:r>
                        <a:rPr lang="en-US" sz="1050" kern="1200" dirty="0">
                          <a:effectLst/>
                        </a:rPr>
                        <a:t>H</a:t>
                      </a:r>
                      <a:r>
                        <a:rPr lang="en-US" altLang="zh-CN" sz="1050" kern="1200" dirty="0">
                          <a:effectLst/>
                        </a:rPr>
                        <a:t>uawei</a:t>
                      </a:r>
                      <a:endParaRPr lang="en-US" sz="1050" kern="1200" dirty="0">
                        <a:solidFill>
                          <a:schemeClr val="tx1"/>
                        </a:solidFill>
                        <a:effectLst/>
                        <a:latin typeface="+mn-lt"/>
                        <a:ea typeface="DengXian" panose="02010600030101010101" pitchFamily="2" charset="-122"/>
                        <a:cs typeface="+mn-cs"/>
                      </a:endParaRPr>
                    </a:p>
                  </a:txBody>
                  <a:tcPr marL="0" marR="0" marT="0" marB="0" anchor="ctr">
                    <a:solidFill>
                      <a:srgbClr val="FFFFCC"/>
                    </a:solidFill>
                  </a:tcPr>
                </a:tc>
                <a:tc>
                  <a:txBody>
                    <a:bodyPr/>
                    <a:lstStyle/>
                    <a:p>
                      <a:pPr marL="82550" marR="0" lvl="0" indent="0" algn="ctr" defTabSz="1219170" rtl="0" eaLnBrk="1" fontAlgn="t" latinLnBrk="0" hangingPunct="1">
                        <a:lnSpc>
                          <a:spcPct val="100000"/>
                        </a:lnSpc>
                        <a:spcBef>
                          <a:spcPts val="0"/>
                        </a:spcBef>
                        <a:spcAft>
                          <a:spcPts val="0"/>
                        </a:spcAft>
                        <a:buClrTx/>
                        <a:buSzTx/>
                        <a:buFontTx/>
                        <a:buNone/>
                        <a:tabLst/>
                        <a:defRPr/>
                      </a:pPr>
                      <a:r>
                        <a:rPr lang="sv-SE" altLang="zh-CN" sz="1050" kern="1200" dirty="0">
                          <a:effectLst/>
                        </a:rPr>
                        <a:t>TR 28.839 </a:t>
                      </a:r>
                      <a:endParaRPr lang="sv-SE" altLang="zh-CN" sz="1050" kern="1200" dirty="0">
                        <a:solidFill>
                          <a:schemeClr val="tx1"/>
                        </a:solidFill>
                        <a:effectLst/>
                        <a:latin typeface="+mn-lt"/>
                        <a:ea typeface="+mn-ea"/>
                        <a:cs typeface="+mn-cs"/>
                      </a:endParaRPr>
                    </a:p>
                  </a:txBody>
                  <a:tcPr marL="0" marR="0" marT="0" marB="0" anchor="ctr">
                    <a:solidFill>
                      <a:srgbClr val="FFFFCC"/>
                    </a:solidFill>
                  </a:tcPr>
                </a:tc>
                <a:extLst>
                  <a:ext uri="{0D108BD9-81ED-4DB2-BD59-A6C34878D82A}">
                    <a16:rowId xmlns:a16="http://schemas.microsoft.com/office/drawing/2014/main" val="3975281477"/>
                  </a:ext>
                </a:extLst>
              </a:tr>
              <a:tr h="280196">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GB" altLang="zh-CN" sz="1050" kern="1200" dirty="0">
                          <a:effectLst/>
                        </a:rPr>
                        <a:t>MMS_CH_SBI</a:t>
                      </a:r>
                      <a:endParaRPr lang="en-US" sz="1050" kern="1200" dirty="0">
                        <a:solidFill>
                          <a:schemeClr val="tx1"/>
                        </a:solidFill>
                        <a:effectLst/>
                        <a:latin typeface="Calibri" panose="020F0502020204030204" pitchFamily="34" charset="0"/>
                        <a:ea typeface="DengXian" panose="02010600030101010101" pitchFamily="2" charset="-122"/>
                        <a:cs typeface="+mn-cs"/>
                      </a:endParaRPr>
                    </a:p>
                  </a:txBody>
                  <a:tcPr marL="0" marR="0" marT="0" marB="0" anchor="ctr">
                    <a:solidFill>
                      <a:srgbClr val="FFC000"/>
                    </a:solidFill>
                  </a:tcPr>
                </a:tc>
                <a:tc>
                  <a:txBody>
                    <a:bodyPr/>
                    <a:lstStyle/>
                    <a:p>
                      <a:pPr marL="0" marR="0" lvl="0" indent="0" algn="l" defTabSz="1187798" rtl="0" eaLnBrk="1" fontAlgn="auto" latinLnBrk="0" hangingPunct="1">
                        <a:lnSpc>
                          <a:spcPct val="100000"/>
                        </a:lnSpc>
                        <a:spcBef>
                          <a:spcPts val="0"/>
                        </a:spcBef>
                        <a:spcAft>
                          <a:spcPts val="900"/>
                        </a:spcAft>
                        <a:buClrTx/>
                        <a:buSzTx/>
                        <a:buFontTx/>
                        <a:buNone/>
                        <a:tabLst/>
                        <a:defRPr/>
                      </a:pPr>
                      <a:r>
                        <a:rPr lang="en-US" altLang="zh-CN" sz="1050" kern="1200" dirty="0">
                          <a:effectLst/>
                        </a:rPr>
                        <a:t>  MMS Charging in 5G System Architecture</a:t>
                      </a:r>
                      <a:endParaRPr lang="en-US" sz="1050" kern="1200" dirty="0">
                        <a:solidFill>
                          <a:schemeClr val="tx1"/>
                        </a:solidFill>
                        <a:effectLst/>
                        <a:latin typeface="Calibri" panose="020F0502020204030204" pitchFamily="34" charset="0"/>
                        <a:ea typeface="DengXian" panose="02010600030101010101" pitchFamily="2" charset="-122"/>
                        <a:cs typeface="+mn-cs"/>
                      </a:endParaRPr>
                    </a:p>
                  </a:txBody>
                  <a:tcPr marL="0" marR="0" marT="0" marB="0" anchor="ctr">
                    <a:solidFill>
                      <a:srgbClr val="FFC000"/>
                    </a:solidFill>
                  </a:tcPr>
                </a:tc>
                <a:tc>
                  <a:txBody>
                    <a:bodyPr/>
                    <a:lstStyle/>
                    <a:p>
                      <a:pPr marL="0" marR="0" lvl="0" indent="0" algn="ctr" defTabSz="1187798" rtl="0" eaLnBrk="1" fontAlgn="auto" latinLnBrk="0" hangingPunct="1">
                        <a:lnSpc>
                          <a:spcPct val="100000"/>
                        </a:lnSpc>
                        <a:spcBef>
                          <a:spcPts val="0"/>
                        </a:spcBef>
                        <a:spcAft>
                          <a:spcPts val="900"/>
                        </a:spcAft>
                        <a:buClrTx/>
                        <a:buSzTx/>
                        <a:buFontTx/>
                        <a:buNone/>
                        <a:tabLst/>
                        <a:defRPr/>
                      </a:pPr>
                      <a:r>
                        <a:rPr lang="sv-SE" altLang="zh-CN" sz="1050" kern="1200" dirty="0">
                          <a:effectLst/>
                        </a:rPr>
                        <a:t>Ericsson</a:t>
                      </a:r>
                      <a:endParaRPr lang="en-US" sz="1050" kern="1200" dirty="0">
                        <a:solidFill>
                          <a:schemeClr val="tx1"/>
                        </a:solidFill>
                        <a:effectLst/>
                        <a:latin typeface="Calibri" panose="020F0502020204030204" pitchFamily="34" charset="0"/>
                        <a:ea typeface="DengXian" panose="02010600030101010101" pitchFamily="2" charset="-122"/>
                        <a:cs typeface="+mn-cs"/>
                      </a:endParaRPr>
                    </a:p>
                  </a:txBody>
                  <a:tcPr marL="0" marR="0" marT="0" marB="0" anchor="ctr">
                    <a:solidFill>
                      <a:srgbClr val="FFC000"/>
                    </a:solidFill>
                  </a:tcPr>
                </a:tc>
                <a:tc>
                  <a:txBody>
                    <a:bodyPr/>
                    <a:lstStyle/>
                    <a:p>
                      <a:pPr marL="82550" marR="0" lvl="0" indent="0" algn="ctr" defTabSz="1219170" rtl="0" eaLnBrk="1" fontAlgn="t" latinLnBrk="0" hangingPunct="1">
                        <a:lnSpc>
                          <a:spcPct val="100000"/>
                        </a:lnSpc>
                        <a:spcBef>
                          <a:spcPts val="0"/>
                        </a:spcBef>
                        <a:spcAft>
                          <a:spcPts val="0"/>
                        </a:spcAft>
                        <a:buClrTx/>
                        <a:buSzTx/>
                        <a:buFontTx/>
                        <a:buNone/>
                        <a:tabLst/>
                        <a:defRPr/>
                      </a:pPr>
                      <a:r>
                        <a:rPr lang="sv-SE" altLang="zh-CN" sz="1050" kern="1200" dirty="0">
                          <a:effectLst/>
                        </a:rPr>
                        <a:t>TS 32.270</a:t>
                      </a:r>
                      <a:endParaRPr lang="sv-SE" altLang="zh-CN" sz="1050" kern="1200" dirty="0">
                        <a:solidFill>
                          <a:schemeClr val="tx1"/>
                        </a:solidFill>
                        <a:effectLst/>
                        <a:latin typeface="Calibri" panose="020F0502020204030204" pitchFamily="34" charset="0"/>
                        <a:ea typeface="DengXian" panose="02010600030101010101" pitchFamily="2" charset="-122"/>
                        <a:cs typeface="+mn-cs"/>
                      </a:endParaRPr>
                    </a:p>
                  </a:txBody>
                  <a:tcPr marL="0" marR="0" marT="0" marB="0" anchor="ctr">
                    <a:solidFill>
                      <a:srgbClr val="FFC000"/>
                    </a:solidFill>
                  </a:tcPr>
                </a:tc>
                <a:extLst>
                  <a:ext uri="{0D108BD9-81ED-4DB2-BD59-A6C34878D82A}">
                    <a16:rowId xmlns:a16="http://schemas.microsoft.com/office/drawing/2014/main" val="3814937462"/>
                  </a:ext>
                </a:extLst>
              </a:tr>
            </a:tbl>
          </a:graphicData>
        </a:graphic>
      </p:graphicFrame>
      <p:sp>
        <p:nvSpPr>
          <p:cNvPr id="2" name="标题 1">
            <a:extLst>
              <a:ext uri="{FF2B5EF4-FFF2-40B4-BE49-F238E27FC236}">
                <a16:creationId xmlns:a16="http://schemas.microsoft.com/office/drawing/2014/main" id="{986E341D-923B-447E-B78C-9BF2B53DB9E9}"/>
              </a:ext>
            </a:extLst>
          </p:cNvPr>
          <p:cNvSpPr>
            <a:spLocks noGrp="1"/>
          </p:cNvSpPr>
          <p:nvPr>
            <p:ph type="title"/>
          </p:nvPr>
        </p:nvSpPr>
        <p:spPr>
          <a:xfrm>
            <a:off x="590470" y="0"/>
            <a:ext cx="9102725" cy="1143000"/>
          </a:xfrm>
        </p:spPr>
        <p:txBody>
          <a:bodyPr/>
          <a:lstStyle/>
          <a:p>
            <a:r>
              <a:rPr lang="en-US" altLang="zh-CN" dirty="0"/>
              <a:t>	SA5 5G Charging</a:t>
            </a:r>
            <a:endParaRPr lang="zh-CN" altLang="en-US" dirty="0"/>
          </a:p>
        </p:txBody>
      </p:sp>
      <p:sp>
        <p:nvSpPr>
          <p:cNvPr id="7" name="矩形 6">
            <a:extLst>
              <a:ext uri="{FF2B5EF4-FFF2-40B4-BE49-F238E27FC236}">
                <a16:creationId xmlns:a16="http://schemas.microsoft.com/office/drawing/2014/main" id="{717100FB-6976-472D-A909-530A640F408C}"/>
              </a:ext>
            </a:extLst>
          </p:cNvPr>
          <p:cNvSpPr/>
          <p:nvPr/>
        </p:nvSpPr>
        <p:spPr bwMode="auto">
          <a:xfrm>
            <a:off x="2727702" y="4362773"/>
            <a:ext cx="2719952" cy="247972"/>
          </a:xfrm>
          <a:prstGeom prst="rect">
            <a:avLst/>
          </a:prstGeom>
          <a:noFill/>
          <a:ln w="19050"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8" name="内容占位符 2">
            <a:extLst>
              <a:ext uri="{FF2B5EF4-FFF2-40B4-BE49-F238E27FC236}">
                <a16:creationId xmlns:a16="http://schemas.microsoft.com/office/drawing/2014/main" id="{6738BB38-D5F1-405F-A153-E48B4CC9C30A}"/>
              </a:ext>
            </a:extLst>
          </p:cNvPr>
          <p:cNvSpPr>
            <a:spLocks noGrp="1"/>
          </p:cNvSpPr>
          <p:nvPr>
            <p:ph idx="1"/>
          </p:nvPr>
        </p:nvSpPr>
        <p:spPr>
          <a:xfrm>
            <a:off x="5700148" y="1206177"/>
            <a:ext cx="6280042" cy="1583517"/>
          </a:xfrm>
        </p:spPr>
        <p:txBody>
          <a:bodyPr/>
          <a:lstStyle/>
          <a:p>
            <a:pPr marL="449263" indent="-449263"/>
            <a:r>
              <a:rPr lang="en-US" altLang="zh-CN" sz="2000" dirty="0"/>
              <a:t>Charging Standard and Releases:</a:t>
            </a:r>
          </a:p>
          <a:p>
            <a:pPr marL="898525" lvl="1" indent="-449263"/>
            <a:r>
              <a:rPr lang="en-US" altLang="zh-CN" sz="1400" dirty="0"/>
              <a:t>Rel 15: Basic 5G Charging (e.g. 5G Converged charging and SBI)</a:t>
            </a:r>
          </a:p>
          <a:p>
            <a:pPr marL="898525" lvl="1" indent="-449263"/>
            <a:r>
              <a:rPr lang="en-US" altLang="zh-CN" sz="1400" dirty="0"/>
              <a:t>Rel 16: Enhanced support for 5G Charging (e.g. Network Slice NSPA and NSM Charging )</a:t>
            </a:r>
          </a:p>
          <a:p>
            <a:pPr marL="898525" lvl="1" indent="-449263"/>
            <a:r>
              <a:rPr lang="en-US" altLang="zh-CN" sz="1400" dirty="0"/>
              <a:t>Rel 17: Enhancement and evolution of 5G Charging (e.g. Edge Computing Charging, 5G Roaming Charging)</a:t>
            </a:r>
          </a:p>
          <a:p>
            <a:pPr marL="898525" lvl="1" indent="-449263"/>
            <a:r>
              <a:rPr lang="en-US" altLang="zh-CN" sz="1400" dirty="0"/>
              <a:t>Rel 18:  5G-Advanced Charging (e.g. NPN Charging)</a:t>
            </a:r>
          </a:p>
          <a:p>
            <a:pPr marL="898525" lvl="1" indent="-449263"/>
            <a:endParaRPr lang="zh-CN" altLang="en-US" sz="1400" dirty="0"/>
          </a:p>
        </p:txBody>
      </p:sp>
      <p:sp>
        <p:nvSpPr>
          <p:cNvPr id="11" name="内容占位符 2">
            <a:extLst>
              <a:ext uri="{FF2B5EF4-FFF2-40B4-BE49-F238E27FC236}">
                <a16:creationId xmlns:a16="http://schemas.microsoft.com/office/drawing/2014/main" id="{E7DD300D-DC91-4D21-90C1-597B83FEA45E}"/>
              </a:ext>
            </a:extLst>
          </p:cNvPr>
          <p:cNvSpPr txBox="1">
            <a:spLocks/>
          </p:cNvSpPr>
          <p:nvPr/>
        </p:nvSpPr>
        <p:spPr bwMode="auto">
          <a:xfrm>
            <a:off x="5720811" y="3117635"/>
            <a:ext cx="6375615" cy="47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49263" indent="-449263"/>
            <a:r>
              <a:rPr lang="en-US" altLang="zh-CN" sz="2000" kern="0" dirty="0"/>
              <a:t>Updated Rel-18 Charging SID/WID</a:t>
            </a:r>
          </a:p>
          <a:p>
            <a:pPr marL="898525" lvl="1" indent="-449263"/>
            <a:r>
              <a:rPr lang="en-US" altLang="zh-CN" sz="1400" dirty="0"/>
              <a:t>Until SA 97e meeting, the following Rel18 ongoing charging SID/WID are present:</a:t>
            </a:r>
            <a:endParaRPr lang="zh-CN" altLang="en-US" sz="1400" dirty="0"/>
          </a:p>
        </p:txBody>
      </p:sp>
    </p:spTree>
    <p:extLst>
      <p:ext uri="{BB962C8B-B14F-4D97-AF65-F5344CB8AC3E}">
        <p14:creationId xmlns:p14="http://schemas.microsoft.com/office/powerpoint/2010/main" val="283885260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A86131E3-9467-457C-A2C5-2DD687E0A9E1}"/>
              </a:ext>
            </a:extLst>
          </p:cNvPr>
          <p:cNvSpPr/>
          <p:nvPr/>
        </p:nvSpPr>
        <p:spPr>
          <a:xfrm>
            <a:off x="303088" y="888417"/>
            <a:ext cx="11433109" cy="1099212"/>
          </a:xfrm>
          <a:prstGeom prst="rect">
            <a:avLst/>
          </a:prstGeom>
        </p:spPr>
        <p:txBody>
          <a:bodyPr wrap="square">
            <a:spAutoFit/>
          </a:bodyPr>
          <a:lstStyle/>
          <a:p>
            <a:pPr marL="449263" lvl="0" indent="-449263">
              <a:spcBef>
                <a:spcPct val="20000"/>
              </a:spcBef>
              <a:buBlip>
                <a:blip r:embed="rId2"/>
              </a:buBlip>
            </a:pPr>
            <a:r>
              <a:rPr lang="en-US" altLang="zh-CN" sz="2000" kern="0" dirty="0">
                <a:solidFill>
                  <a:prstClr val="black"/>
                </a:solidFill>
                <a:latin typeface="Calibri"/>
                <a:cs typeface="+mn-cs"/>
              </a:rPr>
              <a:t>Evolution from 5G Charging to 5G Advanced Charging</a:t>
            </a:r>
          </a:p>
          <a:p>
            <a:pPr marL="898525" lvl="1" indent="-449263">
              <a:lnSpc>
                <a:spcPct val="150000"/>
              </a:lnSpc>
              <a:spcBef>
                <a:spcPct val="20000"/>
              </a:spcBef>
              <a:buClr>
                <a:srgbClr val="C00000"/>
              </a:buClr>
              <a:buBlip>
                <a:blip r:embed="rId3"/>
              </a:buBlip>
            </a:pPr>
            <a:r>
              <a:rPr lang="en-US" altLang="zh-CN" sz="1400" dirty="0">
                <a:latin typeface="+mn-lt"/>
              </a:rPr>
              <a:t>             charging in Rel 18 focus on the enhanced 5G basic charging which features are already specified and mentioned in the R16/R17.</a:t>
            </a:r>
          </a:p>
          <a:p>
            <a:pPr marL="898525" lvl="1" indent="-449263">
              <a:lnSpc>
                <a:spcPct val="150000"/>
              </a:lnSpc>
              <a:spcBef>
                <a:spcPct val="20000"/>
              </a:spcBef>
              <a:buClr>
                <a:srgbClr val="C00000"/>
              </a:buClr>
              <a:buBlip>
                <a:blip r:embed="rId3"/>
              </a:buBlip>
            </a:pPr>
            <a:r>
              <a:rPr lang="en-US" altLang="zh-CN" sz="1400" dirty="0">
                <a:latin typeface="+mn-lt"/>
              </a:rPr>
              <a:t>         5   charging in Rel18 focus on the 5G Advanced feature charging.</a:t>
            </a:r>
          </a:p>
        </p:txBody>
      </p:sp>
      <p:sp>
        <p:nvSpPr>
          <p:cNvPr id="2" name="标题 1">
            <a:extLst>
              <a:ext uri="{FF2B5EF4-FFF2-40B4-BE49-F238E27FC236}">
                <a16:creationId xmlns:a16="http://schemas.microsoft.com/office/drawing/2014/main" id="{D6F9A58A-34DE-4257-B8E0-D5465187E40E}"/>
              </a:ext>
            </a:extLst>
          </p:cNvPr>
          <p:cNvSpPr>
            <a:spLocks noGrp="1"/>
          </p:cNvSpPr>
          <p:nvPr>
            <p:ph type="title"/>
          </p:nvPr>
        </p:nvSpPr>
        <p:spPr>
          <a:xfrm>
            <a:off x="912594" y="0"/>
            <a:ext cx="9102725" cy="1143000"/>
          </a:xfrm>
        </p:spPr>
        <p:txBody>
          <a:bodyPr/>
          <a:lstStyle/>
          <a:p>
            <a:r>
              <a:rPr lang="en-US" altLang="zh-CN" dirty="0"/>
              <a:t>SA5 5G Advanced</a:t>
            </a:r>
            <a:r>
              <a:rPr lang="zh-CN" altLang="en-US" dirty="0"/>
              <a:t> </a:t>
            </a:r>
            <a:r>
              <a:rPr lang="en-US" altLang="zh-CN" dirty="0"/>
              <a:t>Charging</a:t>
            </a:r>
            <a:endParaRPr lang="zh-CN" altLang="en-US" dirty="0"/>
          </a:p>
        </p:txBody>
      </p:sp>
      <p:sp>
        <p:nvSpPr>
          <p:cNvPr id="5" name="内容占位符 2">
            <a:extLst>
              <a:ext uri="{FF2B5EF4-FFF2-40B4-BE49-F238E27FC236}">
                <a16:creationId xmlns:a16="http://schemas.microsoft.com/office/drawing/2014/main" id="{1261E78E-5F31-493E-965D-86382DF95FAC}"/>
              </a:ext>
            </a:extLst>
          </p:cNvPr>
          <p:cNvSpPr>
            <a:spLocks noGrp="1"/>
          </p:cNvSpPr>
          <p:nvPr>
            <p:ph idx="1"/>
          </p:nvPr>
        </p:nvSpPr>
        <p:spPr>
          <a:xfrm>
            <a:off x="282161" y="2255823"/>
            <a:ext cx="6345409" cy="427143"/>
          </a:xfrm>
        </p:spPr>
        <p:txBody>
          <a:bodyPr/>
          <a:lstStyle/>
          <a:p>
            <a:pPr marL="449263" indent="-449263"/>
            <a:r>
              <a:rPr lang="en-US" altLang="zh-CN" sz="2000" dirty="0"/>
              <a:t>Suggested basic 5G charging enhanced in the Rel18</a:t>
            </a:r>
            <a:endParaRPr lang="zh-CN" altLang="en-US" sz="1600" dirty="0"/>
          </a:p>
        </p:txBody>
      </p:sp>
      <p:pic>
        <p:nvPicPr>
          <p:cNvPr id="4" name="图片 3">
            <a:extLst>
              <a:ext uri="{FF2B5EF4-FFF2-40B4-BE49-F238E27FC236}">
                <a16:creationId xmlns:a16="http://schemas.microsoft.com/office/drawing/2014/main" id="{C72C0729-24AE-4F18-8C16-FEF786748510}"/>
              </a:ext>
            </a:extLst>
          </p:cNvPr>
          <p:cNvPicPr>
            <a:picLocks noChangeAspect="1"/>
          </p:cNvPicPr>
          <p:nvPr/>
        </p:nvPicPr>
        <p:blipFill>
          <a:blip r:embed="rId4"/>
          <a:stretch>
            <a:fillRect/>
          </a:stretch>
        </p:blipFill>
        <p:spPr>
          <a:xfrm>
            <a:off x="1282293" y="1200913"/>
            <a:ext cx="453653" cy="334271"/>
          </a:xfrm>
          <a:prstGeom prst="rect">
            <a:avLst/>
          </a:prstGeom>
        </p:spPr>
      </p:pic>
      <p:pic>
        <p:nvPicPr>
          <p:cNvPr id="6" name="图片 5">
            <a:extLst>
              <a:ext uri="{FF2B5EF4-FFF2-40B4-BE49-F238E27FC236}">
                <a16:creationId xmlns:a16="http://schemas.microsoft.com/office/drawing/2014/main" id="{9B4A0B5C-C7C4-4B53-A262-E2D6343789CC}"/>
              </a:ext>
            </a:extLst>
          </p:cNvPr>
          <p:cNvPicPr>
            <a:picLocks noChangeAspect="1"/>
          </p:cNvPicPr>
          <p:nvPr/>
        </p:nvPicPr>
        <p:blipFill>
          <a:blip r:embed="rId5"/>
          <a:stretch>
            <a:fillRect/>
          </a:stretch>
        </p:blipFill>
        <p:spPr>
          <a:xfrm>
            <a:off x="1276645" y="1564873"/>
            <a:ext cx="535377" cy="346421"/>
          </a:xfrm>
          <a:prstGeom prst="rect">
            <a:avLst/>
          </a:prstGeom>
        </p:spPr>
      </p:pic>
      <p:graphicFrame>
        <p:nvGraphicFramePr>
          <p:cNvPr id="3" name="表格 2">
            <a:extLst>
              <a:ext uri="{FF2B5EF4-FFF2-40B4-BE49-F238E27FC236}">
                <a16:creationId xmlns:a16="http://schemas.microsoft.com/office/drawing/2014/main" id="{B0D65A92-54A4-43D5-A69B-C95D317573A5}"/>
              </a:ext>
            </a:extLst>
          </p:cNvPr>
          <p:cNvGraphicFramePr>
            <a:graphicFrameLocks noGrp="1"/>
          </p:cNvGraphicFramePr>
          <p:nvPr>
            <p:extLst>
              <p:ext uri="{D42A27DB-BD31-4B8C-83A1-F6EECF244321}">
                <p14:modId xmlns:p14="http://schemas.microsoft.com/office/powerpoint/2010/main" val="932927841"/>
              </p:ext>
            </p:extLst>
          </p:nvPr>
        </p:nvGraphicFramePr>
        <p:xfrm>
          <a:off x="876294" y="2776461"/>
          <a:ext cx="4719163" cy="3431394"/>
        </p:xfrm>
        <a:graphic>
          <a:graphicData uri="http://schemas.openxmlformats.org/drawingml/2006/table">
            <a:tbl>
              <a:tblPr firstRow="1" bandRow="1">
                <a:tableStyleId>{F2DE63D5-997A-4646-A377-4702673A728D}</a:tableStyleId>
              </a:tblPr>
              <a:tblGrid>
                <a:gridCol w="3108477">
                  <a:extLst>
                    <a:ext uri="{9D8B030D-6E8A-4147-A177-3AD203B41FA5}">
                      <a16:colId xmlns:a16="http://schemas.microsoft.com/office/drawing/2014/main" val="805125017"/>
                    </a:ext>
                  </a:extLst>
                </a:gridCol>
                <a:gridCol w="1610686">
                  <a:extLst>
                    <a:ext uri="{9D8B030D-6E8A-4147-A177-3AD203B41FA5}">
                      <a16:colId xmlns:a16="http://schemas.microsoft.com/office/drawing/2014/main" val="2112482877"/>
                    </a:ext>
                  </a:extLst>
                </a:gridCol>
              </a:tblGrid>
              <a:tr h="434292">
                <a:tc>
                  <a:txBody>
                    <a:bodyPr/>
                    <a:lstStyle/>
                    <a:p>
                      <a:pPr marL="0" algn="ctr" defTabSz="1219170" rtl="0" eaLnBrk="1" latinLnBrk="0" hangingPunct="1">
                        <a:spcAft>
                          <a:spcPts val="0"/>
                        </a:spcAft>
                      </a:pPr>
                      <a:r>
                        <a:rPr lang="en-US" altLang="zh-CN" sz="1200" kern="1200" dirty="0"/>
                        <a:t>Title</a:t>
                      </a:r>
                      <a:endParaRPr lang="zh-CN" altLang="en-US" sz="1200" b="1" kern="1200" dirty="0">
                        <a:solidFill>
                          <a:schemeClr val="bg1"/>
                        </a:solidFill>
                        <a:latin typeface="+mn-lt"/>
                        <a:ea typeface="+mn-ea"/>
                        <a:cs typeface="+mn-cs"/>
                      </a:endParaRPr>
                    </a:p>
                  </a:txBody>
                  <a:tcPr anchor="ctr">
                    <a:lnR w="12700" cap="flat" cmpd="sng" algn="ctr">
                      <a:solidFill>
                        <a:srgbClr val="C1E442"/>
                      </a:solidFill>
                      <a:prstDash val="solid"/>
                      <a:round/>
                      <a:headEnd type="none" w="med" len="med"/>
                      <a:tailEnd type="none" w="med" len="med"/>
                    </a:lnR>
                  </a:tcPr>
                </a:tc>
                <a:tc>
                  <a:txBody>
                    <a:bodyPr/>
                    <a:lstStyle/>
                    <a:p>
                      <a:pPr marL="0" algn="ctr" defTabSz="1219170" rtl="0" eaLnBrk="1" latinLnBrk="0" hangingPunct="1">
                        <a:spcAft>
                          <a:spcPts val="0"/>
                        </a:spcAft>
                      </a:pPr>
                      <a:r>
                        <a:rPr lang="en-US" altLang="zh-CN" sz="1200" kern="1200" dirty="0"/>
                        <a:t>S/WID</a:t>
                      </a:r>
                      <a:endParaRPr lang="zh-CN" altLang="en-US" sz="12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tcPr>
                </a:tc>
                <a:extLst>
                  <a:ext uri="{0D108BD9-81ED-4DB2-BD59-A6C34878D82A}">
                    <a16:rowId xmlns:a16="http://schemas.microsoft.com/office/drawing/2014/main" val="869872566"/>
                  </a:ext>
                </a:extLst>
              </a:tr>
              <a:tr h="72207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100" kern="1200" dirty="0"/>
                        <a:t>5G (Multimedia Messaging Service) MMS Converged Charging</a:t>
                      </a:r>
                      <a:endParaRPr lang="zh-CN" altLang="en-US" sz="1100" b="1" kern="1200" dirty="0">
                        <a:solidFill>
                          <a:schemeClr val="bg1"/>
                        </a:solidFill>
                        <a:latin typeface="+mn-lt"/>
                        <a:ea typeface="+mn-ea"/>
                        <a:cs typeface="+mn-cs"/>
                      </a:endParaRPr>
                    </a:p>
                  </a:txBody>
                  <a:tcPr anchor="ctr">
                    <a:lnR w="12700" cap="flat" cmpd="sng" algn="ctr">
                      <a:solidFill>
                        <a:srgbClr val="C1E442"/>
                      </a:solidFill>
                      <a:prstDash val="solid"/>
                      <a:round/>
                      <a:headEnd type="none" w="med" len="med"/>
                      <a:tailEnd type="none" w="med" len="med"/>
                    </a:lnR>
                    <a:lnB w="12700" cap="flat" cmpd="sng" algn="ctr">
                      <a:solidFill>
                        <a:srgbClr val="C1E442"/>
                      </a:solidFill>
                      <a:prstDash val="solid"/>
                      <a:round/>
                      <a:headEnd type="none" w="med" len="med"/>
                      <a:tailEnd type="none" w="med" len="med"/>
                    </a:lnB>
                    <a:solidFill>
                      <a:srgbClr val="FFFFCC"/>
                    </a:solidFill>
                  </a:tcPr>
                </a:tc>
                <a:tc>
                  <a:txBody>
                    <a:bodyPr/>
                    <a:lstStyle/>
                    <a:p>
                      <a:pPr marL="0" algn="l" defTabSz="1219170" rtl="0" eaLnBrk="1" latinLnBrk="0" hangingPunct="1">
                        <a:spcAft>
                          <a:spcPts val="0"/>
                        </a:spcAft>
                      </a:pPr>
                      <a:r>
                        <a:rPr lang="en-US" altLang="zh-CN" sz="1100" kern="1200" dirty="0"/>
                        <a:t>Ongoing</a:t>
                      </a:r>
                      <a:endParaRPr lang="zh-CN" altLang="en-US" sz="11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lnB w="12700" cap="flat" cmpd="sng" algn="ctr">
                      <a:solidFill>
                        <a:srgbClr val="C1E442"/>
                      </a:solidFill>
                      <a:prstDash val="solid"/>
                      <a:round/>
                      <a:headEnd type="none" w="med" len="med"/>
                      <a:tailEnd type="none" w="med" len="med"/>
                    </a:lnB>
                    <a:solidFill>
                      <a:srgbClr val="FFFFCC"/>
                    </a:solidFill>
                  </a:tcPr>
                </a:tc>
                <a:extLst>
                  <a:ext uri="{0D108BD9-81ED-4DB2-BD59-A6C34878D82A}">
                    <a16:rowId xmlns:a16="http://schemas.microsoft.com/office/drawing/2014/main" val="1801012458"/>
                  </a:ext>
                </a:extLst>
              </a:tr>
              <a:tr h="72207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100" kern="1200" dirty="0" err="1"/>
                        <a:t>Nchf</a:t>
                      </a:r>
                      <a:r>
                        <a:rPr lang="en-GB" altLang="zh-CN" sz="1100" kern="1200" dirty="0"/>
                        <a:t> charging services phase 2</a:t>
                      </a:r>
                      <a:endParaRPr lang="zh-CN" altLang="en-US" sz="1100" b="1" kern="1200" dirty="0">
                        <a:solidFill>
                          <a:schemeClr val="bg1"/>
                        </a:solidFill>
                        <a:latin typeface="+mn-lt"/>
                        <a:ea typeface="+mn-ea"/>
                        <a:cs typeface="+mn-cs"/>
                      </a:endParaRPr>
                    </a:p>
                  </a:txBody>
                  <a:tcPr anchor="ctr">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tc>
                  <a:txBody>
                    <a:bodyPr/>
                    <a:lstStyle/>
                    <a:p>
                      <a:pPr marL="0" algn="l" defTabSz="1219170" rtl="0" eaLnBrk="1" latinLnBrk="0" hangingPunct="1">
                        <a:spcAft>
                          <a:spcPts val="0"/>
                        </a:spcAft>
                      </a:pPr>
                      <a:r>
                        <a:rPr lang="en-US" altLang="zh-CN" sz="1100" kern="1200" dirty="0"/>
                        <a:t>Ongoing</a:t>
                      </a:r>
                      <a:endParaRPr lang="zh-CN" altLang="en-US" sz="11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extLst>
                  <a:ext uri="{0D108BD9-81ED-4DB2-BD59-A6C34878D82A}">
                    <a16:rowId xmlns:a16="http://schemas.microsoft.com/office/drawing/2014/main" val="3332107546"/>
                  </a:ext>
                </a:extLst>
              </a:tr>
              <a:tr h="72207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t>charging aspects for enhancements of Network Slicing Phase 2 </a:t>
                      </a:r>
                      <a:endParaRPr lang="zh-CN" altLang="en-US" sz="1100" b="1" kern="1200" dirty="0">
                        <a:solidFill>
                          <a:schemeClr val="bg1"/>
                        </a:solidFill>
                        <a:latin typeface="+mn-lt"/>
                        <a:ea typeface="+mn-ea"/>
                        <a:cs typeface="+mn-cs"/>
                      </a:endParaRPr>
                    </a:p>
                  </a:txBody>
                  <a:tcPr anchor="ctr">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tc>
                  <a:txBody>
                    <a:bodyPr/>
                    <a:lstStyle/>
                    <a:p>
                      <a:pPr marL="0" algn="l" defTabSz="1219170" rtl="0" eaLnBrk="1" latinLnBrk="0" hangingPunct="1">
                        <a:spcAft>
                          <a:spcPts val="0"/>
                        </a:spcAft>
                      </a:pPr>
                      <a:r>
                        <a:rPr lang="en-US" altLang="zh-CN" sz="1100" kern="1200" dirty="0"/>
                        <a:t>Ongoing</a:t>
                      </a:r>
                      <a:endParaRPr lang="zh-CN" altLang="en-US" sz="11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extLst>
                  <a:ext uri="{0D108BD9-81ED-4DB2-BD59-A6C34878D82A}">
                    <a16:rowId xmlns:a16="http://schemas.microsoft.com/office/drawing/2014/main" val="4147562568"/>
                  </a:ext>
                </a:extLst>
              </a:tr>
              <a:tr h="83088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t>5G roaming charging architecture for wholesale and retail scenarios</a:t>
                      </a:r>
                      <a:endParaRPr lang="zh-CN" altLang="en-US" sz="1100" b="1" kern="1200" dirty="0">
                        <a:solidFill>
                          <a:schemeClr val="bg1"/>
                        </a:solidFill>
                        <a:latin typeface="+mn-lt"/>
                        <a:ea typeface="+mn-ea"/>
                        <a:cs typeface="+mn-cs"/>
                      </a:endParaRPr>
                    </a:p>
                  </a:txBody>
                  <a:tcPr anchor="ctr">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t>Ongoing</a:t>
                      </a:r>
                      <a:endParaRPr lang="zh-CN" altLang="en-US" sz="1100" b="1" kern="1200" dirty="0">
                        <a:solidFill>
                          <a:schemeClr val="bg1"/>
                        </a:solidFill>
                        <a:latin typeface="+mn-lt"/>
                        <a:ea typeface="+mn-ea"/>
                        <a:cs typeface="+mn-cs"/>
                      </a:endParaRPr>
                    </a:p>
                    <a:p>
                      <a:pPr marL="0" algn="l" defTabSz="1219170" rtl="0" eaLnBrk="1" latinLnBrk="0" hangingPunct="1">
                        <a:spcAft>
                          <a:spcPts val="0"/>
                        </a:spcAft>
                      </a:pPr>
                      <a:endParaRPr lang="zh-CN" altLang="en-US" sz="11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lnT w="12700" cap="flat" cmpd="sng" algn="ctr">
                      <a:solidFill>
                        <a:srgbClr val="C1E442"/>
                      </a:solidFill>
                      <a:prstDash val="solid"/>
                      <a:round/>
                      <a:headEnd type="none" w="med" len="med"/>
                      <a:tailEnd type="none" w="med" len="med"/>
                    </a:lnT>
                    <a:solidFill>
                      <a:srgbClr val="FFFFCC"/>
                    </a:solidFill>
                  </a:tcPr>
                </a:tc>
                <a:extLst>
                  <a:ext uri="{0D108BD9-81ED-4DB2-BD59-A6C34878D82A}">
                    <a16:rowId xmlns:a16="http://schemas.microsoft.com/office/drawing/2014/main" val="286195726"/>
                  </a:ext>
                </a:extLst>
              </a:tr>
            </a:tbl>
          </a:graphicData>
        </a:graphic>
      </p:graphicFrame>
      <p:sp>
        <p:nvSpPr>
          <p:cNvPr id="11" name="矩形 10">
            <a:extLst>
              <a:ext uri="{FF2B5EF4-FFF2-40B4-BE49-F238E27FC236}">
                <a16:creationId xmlns:a16="http://schemas.microsoft.com/office/drawing/2014/main" id="{FA757C24-8419-4218-BA01-06E608BE7789}"/>
              </a:ext>
            </a:extLst>
          </p:cNvPr>
          <p:cNvSpPr/>
          <p:nvPr/>
        </p:nvSpPr>
        <p:spPr>
          <a:xfrm>
            <a:off x="6234852" y="2255823"/>
            <a:ext cx="5426807" cy="400110"/>
          </a:xfrm>
          <a:prstGeom prst="rect">
            <a:avLst/>
          </a:prstGeom>
        </p:spPr>
        <p:txBody>
          <a:bodyPr wrap="none">
            <a:spAutoFit/>
          </a:bodyPr>
          <a:lstStyle/>
          <a:p>
            <a:pPr marL="449263" lvl="0" indent="-449263">
              <a:spcBef>
                <a:spcPct val="20000"/>
              </a:spcBef>
              <a:buBlip>
                <a:blip r:embed="rId2"/>
              </a:buBlip>
            </a:pPr>
            <a:r>
              <a:rPr lang="en-US" altLang="zh-CN" sz="2000" kern="0" dirty="0">
                <a:solidFill>
                  <a:prstClr val="black"/>
                </a:solidFill>
                <a:latin typeface="Calibri"/>
              </a:rPr>
              <a:t>Suggested 5G Advanced Charging in the Rel18</a:t>
            </a:r>
          </a:p>
        </p:txBody>
      </p:sp>
      <p:graphicFrame>
        <p:nvGraphicFramePr>
          <p:cNvPr id="14" name="表格 13">
            <a:extLst>
              <a:ext uri="{FF2B5EF4-FFF2-40B4-BE49-F238E27FC236}">
                <a16:creationId xmlns:a16="http://schemas.microsoft.com/office/drawing/2014/main" id="{04CC823C-F55C-49DD-901D-19FE259804DD}"/>
              </a:ext>
            </a:extLst>
          </p:cNvPr>
          <p:cNvGraphicFramePr>
            <a:graphicFrameLocks noGrp="1"/>
          </p:cNvGraphicFramePr>
          <p:nvPr>
            <p:extLst>
              <p:ext uri="{D42A27DB-BD31-4B8C-83A1-F6EECF244321}">
                <p14:modId xmlns:p14="http://schemas.microsoft.com/office/powerpoint/2010/main" val="4018866174"/>
              </p:ext>
            </p:extLst>
          </p:nvPr>
        </p:nvGraphicFramePr>
        <p:xfrm>
          <a:off x="6414426" y="2777858"/>
          <a:ext cx="5489552" cy="3388046"/>
        </p:xfrm>
        <a:graphic>
          <a:graphicData uri="http://schemas.openxmlformats.org/drawingml/2006/table">
            <a:tbl>
              <a:tblPr firstRow="1" bandRow="1">
                <a:tableStyleId>{F2DE63D5-997A-4646-A377-4702673A728D}</a:tableStyleId>
              </a:tblPr>
              <a:tblGrid>
                <a:gridCol w="1689339">
                  <a:extLst>
                    <a:ext uri="{9D8B030D-6E8A-4147-A177-3AD203B41FA5}">
                      <a16:colId xmlns:a16="http://schemas.microsoft.com/office/drawing/2014/main" val="3250894222"/>
                    </a:ext>
                  </a:extLst>
                </a:gridCol>
                <a:gridCol w="2670633">
                  <a:extLst>
                    <a:ext uri="{9D8B030D-6E8A-4147-A177-3AD203B41FA5}">
                      <a16:colId xmlns:a16="http://schemas.microsoft.com/office/drawing/2014/main" val="805125017"/>
                    </a:ext>
                  </a:extLst>
                </a:gridCol>
                <a:gridCol w="1129580">
                  <a:extLst>
                    <a:ext uri="{9D8B030D-6E8A-4147-A177-3AD203B41FA5}">
                      <a16:colId xmlns:a16="http://schemas.microsoft.com/office/drawing/2014/main" val="2112482877"/>
                    </a:ext>
                  </a:extLst>
                </a:gridCol>
              </a:tblGrid>
              <a:tr h="396006">
                <a:tc>
                  <a:txBody>
                    <a:bodyPr/>
                    <a:lstStyle/>
                    <a:p>
                      <a:pPr marL="0" algn="ctr" defTabSz="1219170" rtl="0" eaLnBrk="1" latinLnBrk="0" hangingPunct="1">
                        <a:spcAft>
                          <a:spcPts val="0"/>
                        </a:spcAft>
                      </a:pPr>
                      <a:r>
                        <a:rPr lang="en-US" altLang="zh-CN" sz="1200" b="1" kern="1200" dirty="0">
                          <a:solidFill>
                            <a:schemeClr val="bg1"/>
                          </a:solidFill>
                          <a:latin typeface="+mn-lt"/>
                          <a:ea typeface="+mn-ea"/>
                          <a:cs typeface="+mn-cs"/>
                        </a:rPr>
                        <a:t>Features type</a:t>
                      </a:r>
                      <a:endParaRPr lang="zh-CN" altLang="en-US" sz="1200" b="1" kern="1200" dirty="0">
                        <a:solidFill>
                          <a:schemeClr val="bg1"/>
                        </a:solidFill>
                        <a:latin typeface="+mn-lt"/>
                        <a:ea typeface="+mn-ea"/>
                        <a:cs typeface="+mn-cs"/>
                      </a:endParaRPr>
                    </a:p>
                  </a:txBody>
                  <a:tcPr anchor="ctr">
                    <a:lnR w="12700" cap="flat" cmpd="sng" algn="ctr">
                      <a:solidFill>
                        <a:srgbClr val="C1E442"/>
                      </a:solidFill>
                      <a:prstDash val="solid"/>
                      <a:round/>
                      <a:headEnd type="none" w="med" len="med"/>
                      <a:tailEnd type="none" w="med" len="med"/>
                    </a:lnR>
                  </a:tcPr>
                </a:tc>
                <a:tc>
                  <a:txBody>
                    <a:bodyPr/>
                    <a:lstStyle/>
                    <a:p>
                      <a:pPr marL="0" algn="ctr" defTabSz="1219170" rtl="0" eaLnBrk="1" latinLnBrk="0" hangingPunct="1">
                        <a:spcAft>
                          <a:spcPts val="0"/>
                        </a:spcAft>
                      </a:pPr>
                      <a:r>
                        <a:rPr lang="en-US" altLang="zh-CN" sz="1200" kern="1200" dirty="0"/>
                        <a:t>Title</a:t>
                      </a:r>
                      <a:endParaRPr lang="zh-CN" altLang="en-US" sz="12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lnR w="12700" cap="flat" cmpd="sng" algn="ctr">
                      <a:solidFill>
                        <a:srgbClr val="C1E442"/>
                      </a:solidFill>
                      <a:prstDash val="solid"/>
                      <a:round/>
                      <a:headEnd type="none" w="med" len="med"/>
                      <a:tailEnd type="none" w="med" len="med"/>
                    </a:lnR>
                  </a:tcPr>
                </a:tc>
                <a:tc>
                  <a:txBody>
                    <a:bodyPr/>
                    <a:lstStyle/>
                    <a:p>
                      <a:pPr marL="0" algn="ctr" defTabSz="1219170" rtl="0" eaLnBrk="1" latinLnBrk="0" hangingPunct="1">
                        <a:spcAft>
                          <a:spcPts val="0"/>
                        </a:spcAft>
                      </a:pPr>
                      <a:r>
                        <a:rPr lang="en-US" altLang="zh-CN" sz="1200" kern="1200" dirty="0"/>
                        <a:t>S/WID</a:t>
                      </a:r>
                      <a:endParaRPr lang="zh-CN" altLang="en-US" sz="12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tcPr>
                </a:tc>
                <a:extLst>
                  <a:ext uri="{0D108BD9-81ED-4DB2-BD59-A6C34878D82A}">
                    <a16:rowId xmlns:a16="http://schemas.microsoft.com/office/drawing/2014/main" val="869872566"/>
                  </a:ext>
                </a:extLst>
              </a:tr>
              <a:tr h="374005">
                <a:tc rowSpan="4">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0" dirty="0">
                          <a:solidFill>
                            <a:prstClr val="black"/>
                          </a:solidFill>
                          <a:latin typeface="+mn-lt"/>
                        </a:rPr>
                        <a:t>Industrial capability advanced</a:t>
                      </a:r>
                      <a:endParaRPr lang="zh-CN" altLang="en-US" sz="1100" b="1" kern="1200" dirty="0">
                        <a:solidFill>
                          <a:schemeClr val="bg1"/>
                        </a:solidFill>
                        <a:latin typeface="+mn-lt"/>
                        <a:ea typeface="+mn-ea"/>
                        <a:cs typeface="+mn-cs"/>
                      </a:endParaRPr>
                    </a:p>
                  </a:txBody>
                  <a:tcPr>
                    <a:lnR w="12700" cap="flat" cmpd="sng" algn="ctr">
                      <a:solidFill>
                        <a:srgbClr val="C1E442"/>
                      </a:solidFill>
                      <a:prstDash val="solid"/>
                      <a:round/>
                      <a:headEnd type="none" w="med" len="med"/>
                      <a:tailEnd type="none" w="med" len="med"/>
                    </a:lnR>
                    <a:lnB w="12700" cap="flat" cmpd="sng" algn="ctr">
                      <a:solidFill>
                        <a:srgbClr val="C1E442"/>
                      </a:solidFill>
                      <a:prstDash val="solid"/>
                      <a:round/>
                      <a:headEnd type="none" w="med" len="med"/>
                      <a:tailEnd type="none" w="med" len="med"/>
                    </a:lnB>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0" dirty="0">
                          <a:solidFill>
                            <a:prstClr val="black"/>
                          </a:solidFill>
                          <a:latin typeface="+mn-lt"/>
                        </a:rPr>
                        <a:t>NPN Charging</a:t>
                      </a:r>
                      <a:endParaRPr lang="zh-CN" altLang="en-US" sz="11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lnR w="12700" cap="flat" cmpd="sng" algn="ctr">
                      <a:solidFill>
                        <a:srgbClr val="C1E442"/>
                      </a:solidFill>
                      <a:prstDash val="solid"/>
                      <a:round/>
                      <a:headEnd type="none" w="med" len="med"/>
                      <a:tailEnd type="none" w="med" len="med"/>
                    </a:lnR>
                    <a:lnB w="12700" cap="flat" cmpd="sng" algn="ctr">
                      <a:solidFill>
                        <a:srgbClr val="C1E442"/>
                      </a:solidFill>
                      <a:prstDash val="solid"/>
                      <a:round/>
                      <a:headEnd type="none" w="med" len="med"/>
                      <a:tailEnd type="none" w="med" len="med"/>
                    </a:lnB>
                    <a:solidFill>
                      <a:srgbClr val="FFFFCC"/>
                    </a:solidFill>
                  </a:tcPr>
                </a:tc>
                <a:tc>
                  <a:txBody>
                    <a:bodyPr/>
                    <a:lstStyle/>
                    <a:p>
                      <a:pPr marL="0" algn="l" defTabSz="1219170" rtl="0" eaLnBrk="1" latinLnBrk="0" hangingPunct="1">
                        <a:spcAft>
                          <a:spcPts val="0"/>
                        </a:spcAft>
                      </a:pPr>
                      <a:r>
                        <a:rPr lang="en-US" altLang="zh-CN" sz="1100" kern="1200" dirty="0"/>
                        <a:t>Ongoing</a:t>
                      </a:r>
                      <a:endParaRPr lang="zh-CN" altLang="en-US" sz="11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lnB w="12700" cap="flat" cmpd="sng" algn="ctr">
                      <a:solidFill>
                        <a:srgbClr val="C1E442"/>
                      </a:solidFill>
                      <a:prstDash val="solid"/>
                      <a:round/>
                      <a:headEnd type="none" w="med" len="med"/>
                      <a:tailEnd type="none" w="med" len="med"/>
                    </a:lnB>
                    <a:solidFill>
                      <a:srgbClr val="FFFFCC"/>
                    </a:solidFill>
                  </a:tcPr>
                </a:tc>
                <a:extLst>
                  <a:ext uri="{0D108BD9-81ED-4DB2-BD59-A6C34878D82A}">
                    <a16:rowId xmlns:a16="http://schemas.microsoft.com/office/drawing/2014/main" val="3332107546"/>
                  </a:ext>
                </a:extLst>
              </a:tr>
              <a:tr h="374005">
                <a:tc v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100" b="1" kern="1200" dirty="0">
                        <a:solidFill>
                          <a:schemeClr val="bg1"/>
                        </a:solidFill>
                        <a:latin typeface="+mn-lt"/>
                        <a:ea typeface="+mn-ea"/>
                        <a:cs typeface="+mn-cs"/>
                      </a:endParaRPr>
                    </a:p>
                  </a:txBody>
                  <a:tcPr anchor="ctr">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0" dirty="0">
                          <a:solidFill>
                            <a:prstClr val="black"/>
                          </a:solidFill>
                          <a:latin typeface="+mn-lt"/>
                        </a:rPr>
                        <a:t>TSN Charging</a:t>
                      </a:r>
                      <a:endParaRPr lang="zh-CN" altLang="en-US" sz="11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t>Ongoing</a:t>
                      </a:r>
                      <a:endParaRPr lang="zh-CN" altLang="en-US" sz="11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extLst>
                  <a:ext uri="{0D108BD9-81ED-4DB2-BD59-A6C34878D82A}">
                    <a16:rowId xmlns:a16="http://schemas.microsoft.com/office/drawing/2014/main" val="122230484"/>
                  </a:ext>
                </a:extLst>
              </a:tr>
              <a:tr h="374005">
                <a:tc v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100" b="1" kern="1200" dirty="0">
                        <a:solidFill>
                          <a:schemeClr val="bg1"/>
                        </a:solidFill>
                        <a:latin typeface="+mn-lt"/>
                        <a:ea typeface="+mn-ea"/>
                        <a:cs typeface="+mn-cs"/>
                      </a:endParaRPr>
                    </a:p>
                  </a:txBody>
                  <a:tcPr anchor="ctr">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0" dirty="0">
                          <a:solidFill>
                            <a:prstClr val="black"/>
                          </a:solidFill>
                          <a:latin typeface="+mn-lt"/>
                        </a:rPr>
                        <a:t>Network Slice Charging Phase 3</a:t>
                      </a:r>
                      <a:endParaRPr lang="zh-CN" altLang="en-US" sz="11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tc>
                  <a:txBody>
                    <a:bodyPr/>
                    <a:lstStyle/>
                    <a:p>
                      <a:pPr marL="0" algn="l" defTabSz="1219170" rtl="0" eaLnBrk="1" latinLnBrk="0" hangingPunct="1">
                        <a:spcAft>
                          <a:spcPts val="0"/>
                        </a:spcAft>
                      </a:pPr>
                      <a:r>
                        <a:rPr lang="en-US" altLang="zh-CN" sz="1100" kern="1200" dirty="0">
                          <a:solidFill>
                            <a:schemeClr val="tx1"/>
                          </a:solidFill>
                          <a:latin typeface="+mn-lt"/>
                          <a:ea typeface="+mn-ea"/>
                          <a:cs typeface="+mn-cs"/>
                        </a:rPr>
                        <a:t>Suggested </a:t>
                      </a:r>
                      <a:endParaRPr lang="zh-CN" altLang="en-US" sz="1100" kern="1200" dirty="0">
                        <a:solidFill>
                          <a:schemeClr val="tx1"/>
                        </a:solidFill>
                        <a:latin typeface="+mn-lt"/>
                        <a:ea typeface="+mn-ea"/>
                        <a:cs typeface="+mn-cs"/>
                      </a:endParaRPr>
                    </a:p>
                  </a:txBody>
                  <a:tcPr anchor="ctr">
                    <a:lnL w="12700" cap="flat" cmpd="sng" algn="ctr">
                      <a:solidFill>
                        <a:srgbClr val="C1E442"/>
                      </a:solidFill>
                      <a:prstDash val="solid"/>
                      <a:round/>
                      <a:headEnd type="none" w="med" len="med"/>
                      <a:tailEnd type="none" w="med" len="med"/>
                    </a:lnL>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extLst>
                  <a:ext uri="{0D108BD9-81ED-4DB2-BD59-A6C34878D82A}">
                    <a16:rowId xmlns:a16="http://schemas.microsoft.com/office/drawing/2014/main" val="1772233738"/>
                  </a:ext>
                </a:extLst>
              </a:tr>
              <a:tr h="374005">
                <a:tc v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100" b="1" kern="1200" dirty="0">
                        <a:solidFill>
                          <a:schemeClr val="bg1"/>
                        </a:solidFill>
                        <a:latin typeface="+mn-lt"/>
                        <a:ea typeface="+mn-ea"/>
                        <a:cs typeface="+mn-cs"/>
                      </a:endParaRPr>
                    </a:p>
                  </a:txBody>
                  <a:tcPr anchor="ctr">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0" dirty="0">
                          <a:solidFill>
                            <a:prstClr val="black"/>
                          </a:solidFill>
                          <a:latin typeface="+mn-lt"/>
                        </a:rPr>
                        <a:t>Edge Computing Charging Phase 2</a:t>
                      </a:r>
                      <a:endParaRPr lang="zh-CN" altLang="en-US" sz="11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Suggested </a:t>
                      </a:r>
                      <a:endParaRPr kumimoji="0" lang="zh-CN" altLang="en-US"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anchor="ctr">
                    <a:lnL w="12700" cap="flat" cmpd="sng" algn="ctr">
                      <a:solidFill>
                        <a:srgbClr val="C1E442"/>
                      </a:solidFill>
                      <a:prstDash val="solid"/>
                      <a:round/>
                      <a:headEnd type="none" w="med" len="med"/>
                      <a:tailEnd type="none" w="med" len="med"/>
                    </a:lnL>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extLst>
                  <a:ext uri="{0D108BD9-81ED-4DB2-BD59-A6C34878D82A}">
                    <a16:rowId xmlns:a16="http://schemas.microsoft.com/office/drawing/2014/main" val="1430368832"/>
                  </a:ext>
                </a:extLst>
              </a:tr>
              <a:tr h="374005">
                <a:tc row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0" dirty="0">
                          <a:solidFill>
                            <a:prstClr val="black"/>
                          </a:solidFill>
                          <a:latin typeface="+mn-lt"/>
                        </a:rPr>
                        <a:t>Interaction capability advanced</a:t>
                      </a:r>
                    </a:p>
                  </a:txBody>
                  <a:tcPr>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0" dirty="0">
                          <a:solidFill>
                            <a:prstClr val="black"/>
                          </a:solidFill>
                          <a:latin typeface="+mn-lt"/>
                        </a:rPr>
                        <a:t>5GMARCH Charging</a:t>
                      </a:r>
                    </a:p>
                  </a:txBody>
                  <a:tcPr anchor="ctr">
                    <a:lnL w="12700" cap="flat" cmpd="sng" algn="ctr">
                      <a:solidFill>
                        <a:srgbClr val="C1E442"/>
                      </a:solidFill>
                      <a:prstDash val="solid"/>
                      <a:round/>
                      <a:headEnd type="none" w="med" len="med"/>
                      <a:tailEnd type="none" w="med" len="med"/>
                    </a:lnL>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Suggested </a:t>
                      </a:r>
                      <a:endParaRPr kumimoji="0" lang="zh-CN" altLang="en-US"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anchor="ctr">
                    <a:lnL w="12700" cap="flat" cmpd="sng" algn="ctr">
                      <a:solidFill>
                        <a:srgbClr val="C1E442"/>
                      </a:solidFill>
                      <a:prstDash val="solid"/>
                      <a:round/>
                      <a:headEnd type="none" w="med" len="med"/>
                      <a:tailEnd type="none" w="med" len="med"/>
                    </a:lnL>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extLst>
                  <a:ext uri="{0D108BD9-81ED-4DB2-BD59-A6C34878D82A}">
                    <a16:rowId xmlns:a16="http://schemas.microsoft.com/office/drawing/2014/main" val="2476170051"/>
                  </a:ext>
                </a:extLst>
              </a:tr>
              <a:tr h="374005">
                <a:tc v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100" b="1" kern="1200" dirty="0">
                        <a:solidFill>
                          <a:schemeClr val="bg1"/>
                        </a:solidFill>
                        <a:latin typeface="+mn-lt"/>
                        <a:ea typeface="+mn-ea"/>
                        <a:cs typeface="+mn-cs"/>
                      </a:endParaRPr>
                    </a:p>
                  </a:txBody>
                  <a:tcPr anchor="ctr">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0" dirty="0">
                          <a:solidFill>
                            <a:prstClr val="black"/>
                          </a:solidFill>
                          <a:latin typeface="+mn-lt"/>
                        </a:rPr>
                        <a:t>AR/XR Charging</a:t>
                      </a:r>
                    </a:p>
                  </a:txBody>
                  <a:tcPr anchor="ctr">
                    <a:lnL w="12700" cap="flat" cmpd="sng" algn="ctr">
                      <a:solidFill>
                        <a:srgbClr val="C1E442"/>
                      </a:solidFill>
                      <a:prstDash val="solid"/>
                      <a:round/>
                      <a:headEnd type="none" w="med" len="med"/>
                      <a:tailEnd type="none" w="med" len="med"/>
                    </a:lnL>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Suggested </a:t>
                      </a:r>
                      <a:endParaRPr kumimoji="0" lang="zh-CN" altLang="en-US"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anchor="ctr">
                    <a:lnL w="12700" cap="flat" cmpd="sng" algn="ctr">
                      <a:solidFill>
                        <a:srgbClr val="C1E442"/>
                      </a:solidFill>
                      <a:prstDash val="solid"/>
                      <a:round/>
                      <a:headEnd type="none" w="med" len="med"/>
                      <a:tailEnd type="none" w="med" len="med"/>
                    </a:lnL>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extLst>
                  <a:ext uri="{0D108BD9-81ED-4DB2-BD59-A6C34878D82A}">
                    <a16:rowId xmlns:a16="http://schemas.microsoft.com/office/drawing/2014/main" val="3370761921"/>
                  </a:ext>
                </a:extLst>
              </a:tr>
              <a:tr h="374005">
                <a:tc row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0" dirty="0">
                          <a:solidFill>
                            <a:prstClr val="black"/>
                          </a:solidFill>
                          <a:latin typeface="+mn-lt"/>
                        </a:rPr>
                        <a:t>Network capability advanced</a:t>
                      </a:r>
                      <a:endParaRPr lang="zh-CN" altLang="en-US" sz="1100" b="1" kern="1200" dirty="0">
                        <a:solidFill>
                          <a:schemeClr val="bg1"/>
                        </a:solidFill>
                        <a:latin typeface="+mn-lt"/>
                        <a:ea typeface="+mn-ea"/>
                        <a:cs typeface="+mn-cs"/>
                      </a:endParaRPr>
                    </a:p>
                  </a:txBody>
                  <a:tcPr>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0" dirty="0">
                          <a:solidFill>
                            <a:prstClr val="black"/>
                          </a:solidFill>
                          <a:latin typeface="+mn-lt"/>
                        </a:rPr>
                        <a:t>Satellite Charging  </a:t>
                      </a:r>
                      <a:endParaRPr lang="zh-CN" altLang="en-US" sz="11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Suggested </a:t>
                      </a:r>
                      <a:endParaRPr kumimoji="0" lang="zh-CN" altLang="en-US"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anchor="ctr">
                    <a:lnL w="12700" cap="flat" cmpd="sng" algn="ctr">
                      <a:solidFill>
                        <a:srgbClr val="C1E442"/>
                      </a:solidFill>
                      <a:prstDash val="solid"/>
                      <a:round/>
                      <a:headEnd type="none" w="med" len="med"/>
                      <a:tailEnd type="none" w="med" len="med"/>
                    </a:lnL>
                    <a:lnT w="12700" cap="flat" cmpd="sng" algn="ctr">
                      <a:solidFill>
                        <a:srgbClr val="C1E442"/>
                      </a:solidFill>
                      <a:prstDash val="solid"/>
                      <a:round/>
                      <a:headEnd type="none" w="med" len="med"/>
                      <a:tailEnd type="none" w="med" len="med"/>
                    </a:lnT>
                    <a:lnB w="12700" cap="flat" cmpd="sng" algn="ctr">
                      <a:solidFill>
                        <a:srgbClr val="C1E442"/>
                      </a:solidFill>
                      <a:prstDash val="solid"/>
                      <a:round/>
                      <a:headEnd type="none" w="med" len="med"/>
                      <a:tailEnd type="none" w="med" len="med"/>
                    </a:lnB>
                    <a:solidFill>
                      <a:srgbClr val="FFFFCC"/>
                    </a:solidFill>
                  </a:tcPr>
                </a:tc>
                <a:extLst>
                  <a:ext uri="{0D108BD9-81ED-4DB2-BD59-A6C34878D82A}">
                    <a16:rowId xmlns:a16="http://schemas.microsoft.com/office/drawing/2014/main" val="4147562568"/>
                  </a:ext>
                </a:extLst>
              </a:tr>
              <a:tr h="374005">
                <a:tc v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100" b="1" kern="1200" dirty="0">
                        <a:solidFill>
                          <a:schemeClr val="bg1"/>
                        </a:solidFill>
                        <a:latin typeface="+mn-lt"/>
                        <a:ea typeface="+mn-ea"/>
                        <a:cs typeface="+mn-cs"/>
                      </a:endParaRPr>
                    </a:p>
                  </a:txBody>
                  <a:tcPr anchor="ctr">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0" dirty="0">
                          <a:solidFill>
                            <a:prstClr val="black"/>
                          </a:solidFill>
                          <a:latin typeface="+mn-lt"/>
                        </a:rPr>
                        <a:t>UAS Charging</a:t>
                      </a:r>
                      <a:endParaRPr lang="zh-CN" altLang="en-US" sz="1100" b="1" kern="1200" dirty="0">
                        <a:solidFill>
                          <a:schemeClr val="bg1"/>
                        </a:solidFill>
                        <a:latin typeface="+mn-lt"/>
                        <a:ea typeface="+mn-ea"/>
                        <a:cs typeface="+mn-cs"/>
                      </a:endParaRPr>
                    </a:p>
                  </a:txBody>
                  <a:tcPr anchor="ctr">
                    <a:lnL w="12700" cap="flat" cmpd="sng" algn="ctr">
                      <a:solidFill>
                        <a:srgbClr val="C1E442"/>
                      </a:solidFill>
                      <a:prstDash val="solid"/>
                      <a:round/>
                      <a:headEnd type="none" w="med" len="med"/>
                      <a:tailEnd type="none" w="med" len="med"/>
                    </a:lnL>
                    <a:lnR w="12700" cap="flat" cmpd="sng" algn="ctr">
                      <a:solidFill>
                        <a:srgbClr val="C1E442"/>
                      </a:solidFill>
                      <a:prstDash val="solid"/>
                      <a:round/>
                      <a:headEnd type="none" w="med" len="med"/>
                      <a:tailEnd type="none" w="med" len="med"/>
                    </a:lnR>
                    <a:lnT w="12700" cap="flat" cmpd="sng" algn="ctr">
                      <a:solidFill>
                        <a:srgbClr val="C1E442"/>
                      </a:solidFill>
                      <a:prstDash val="solid"/>
                      <a:round/>
                      <a:headEnd type="none" w="med" len="med"/>
                      <a:tailEnd type="none" w="med" len="med"/>
                    </a:lnT>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Suggested </a:t>
                      </a:r>
                      <a:endParaRPr kumimoji="0" lang="zh-CN" altLang="en-US"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anchor="ctr">
                    <a:lnL w="12700" cap="flat" cmpd="sng" algn="ctr">
                      <a:solidFill>
                        <a:srgbClr val="C1E442"/>
                      </a:solidFill>
                      <a:prstDash val="solid"/>
                      <a:round/>
                      <a:headEnd type="none" w="med" len="med"/>
                      <a:tailEnd type="none" w="med" len="med"/>
                    </a:lnL>
                    <a:lnT w="12700" cap="flat" cmpd="sng" algn="ctr">
                      <a:solidFill>
                        <a:srgbClr val="C1E442"/>
                      </a:solidFill>
                      <a:prstDash val="solid"/>
                      <a:round/>
                      <a:headEnd type="none" w="med" len="med"/>
                      <a:tailEnd type="none" w="med" len="med"/>
                    </a:lnT>
                    <a:solidFill>
                      <a:srgbClr val="FFFFCC"/>
                    </a:solidFill>
                  </a:tcPr>
                </a:tc>
                <a:extLst>
                  <a:ext uri="{0D108BD9-81ED-4DB2-BD59-A6C34878D82A}">
                    <a16:rowId xmlns:a16="http://schemas.microsoft.com/office/drawing/2014/main" val="286195726"/>
                  </a:ext>
                </a:extLst>
              </a:tr>
            </a:tbl>
          </a:graphicData>
        </a:graphic>
      </p:graphicFrame>
    </p:spTree>
    <p:extLst>
      <p:ext uri="{BB962C8B-B14F-4D97-AF65-F5344CB8AC3E}">
        <p14:creationId xmlns:p14="http://schemas.microsoft.com/office/powerpoint/2010/main" val="364220997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F0E44CA-AF35-4EB5-8FB9-5EA13779D56A}"/>
              </a:ext>
            </a:extLst>
          </p:cNvPr>
          <p:cNvSpPr/>
          <p:nvPr/>
        </p:nvSpPr>
        <p:spPr>
          <a:xfrm>
            <a:off x="1059807" y="1347512"/>
            <a:ext cx="10701557" cy="2135969"/>
          </a:xfrm>
          <a:prstGeom prst="rect">
            <a:avLst/>
          </a:prstGeom>
        </p:spPr>
        <p:txBody>
          <a:bodyPr wrap="square">
            <a:spAutoFit/>
          </a:bodyPr>
          <a:lstStyle/>
          <a:p>
            <a:pPr>
              <a:spcBef>
                <a:spcPct val="20000"/>
              </a:spcBef>
            </a:pPr>
            <a:r>
              <a:rPr lang="en-US" altLang="zh-CN" sz="2400" kern="0" dirty="0">
                <a:solidFill>
                  <a:prstClr val="black"/>
                </a:solidFill>
                <a:latin typeface="Calibri"/>
                <a:cs typeface="+mn-cs"/>
              </a:rPr>
              <a:t>Suggestion:</a:t>
            </a:r>
            <a:endParaRPr lang="zh-CN" altLang="en-US" sz="2400" kern="0" dirty="0">
              <a:solidFill>
                <a:prstClr val="black"/>
              </a:solidFill>
              <a:latin typeface="Calibri"/>
              <a:cs typeface="+mn-cs"/>
            </a:endParaRPr>
          </a:p>
          <a:p>
            <a:pPr marL="449263" indent="-449263">
              <a:spcBef>
                <a:spcPct val="20000"/>
              </a:spcBef>
              <a:buBlip>
                <a:blip r:embed="rId2"/>
              </a:buBlip>
            </a:pPr>
            <a:r>
              <a:rPr lang="en-US" altLang="zh-CN" sz="2000" kern="0" dirty="0">
                <a:solidFill>
                  <a:prstClr val="black"/>
                </a:solidFill>
                <a:latin typeface="Calibri"/>
                <a:cs typeface="+mn-cs"/>
              </a:rPr>
              <a:t>In the general </a:t>
            </a:r>
            <a:r>
              <a:rPr lang="zh-CN" altLang="en-US" sz="2000" kern="0" dirty="0">
                <a:solidFill>
                  <a:prstClr val="black"/>
                </a:solidFill>
                <a:latin typeface="Calibri"/>
              </a:rPr>
              <a:t>operation level</a:t>
            </a:r>
            <a:r>
              <a:rPr lang="en-US" altLang="zh-CN" sz="2000" kern="0" dirty="0">
                <a:solidFill>
                  <a:prstClr val="black"/>
                </a:solidFill>
                <a:latin typeface="Calibri"/>
              </a:rPr>
              <a:t>: Distinguish the </a:t>
            </a:r>
            <a:r>
              <a:rPr lang="zh-CN" altLang="en-US" sz="2000" kern="0" dirty="0">
                <a:solidFill>
                  <a:prstClr val="black"/>
                </a:solidFill>
                <a:latin typeface="Calibri"/>
              </a:rPr>
              <a:t>basic </a:t>
            </a:r>
            <a:r>
              <a:rPr lang="zh-CN" altLang="en-US" sz="2000" kern="0" dirty="0">
                <a:solidFill>
                  <a:prstClr val="black"/>
                </a:solidFill>
                <a:latin typeface="Calibri"/>
                <a:cs typeface="+mn-cs"/>
              </a:rPr>
              <a:t>5G </a:t>
            </a:r>
            <a:r>
              <a:rPr lang="en-US" altLang="zh-CN" sz="2000" kern="0" dirty="0">
                <a:solidFill>
                  <a:prstClr val="black"/>
                </a:solidFill>
                <a:latin typeface="Calibri"/>
                <a:cs typeface="+mn-cs"/>
              </a:rPr>
              <a:t>charging a</a:t>
            </a:r>
            <a:r>
              <a:rPr lang="zh-CN" altLang="en-US" sz="2000" kern="0" dirty="0">
                <a:solidFill>
                  <a:prstClr val="black"/>
                </a:solidFill>
                <a:latin typeface="Calibri"/>
                <a:cs typeface="+mn-cs"/>
              </a:rPr>
              <a:t>nd 5G advanced charging</a:t>
            </a:r>
            <a:endParaRPr lang="en-US" altLang="zh-CN" sz="2000" kern="0" dirty="0">
              <a:solidFill>
                <a:prstClr val="black"/>
              </a:solidFill>
              <a:latin typeface="Calibri"/>
              <a:cs typeface="+mn-cs"/>
            </a:endParaRPr>
          </a:p>
          <a:p>
            <a:pPr marL="898525" lvl="1" indent="-449263">
              <a:spcBef>
                <a:spcPct val="20000"/>
              </a:spcBef>
              <a:buClr>
                <a:srgbClr val="C00000"/>
              </a:buClr>
              <a:buBlip>
                <a:blip r:embed="rId3"/>
              </a:buBlip>
            </a:pPr>
            <a:endParaRPr lang="zh-CN" altLang="en-US" sz="1400" kern="0" dirty="0">
              <a:solidFill>
                <a:prstClr val="black"/>
              </a:solidFill>
              <a:latin typeface="Calibri"/>
            </a:endParaRPr>
          </a:p>
          <a:p>
            <a:pPr marL="449263" indent="-449263">
              <a:spcBef>
                <a:spcPct val="20000"/>
              </a:spcBef>
              <a:buBlip>
                <a:blip r:embed="rId2"/>
              </a:buBlip>
            </a:pPr>
            <a:endParaRPr lang="zh-CN" altLang="en-US" sz="2000" kern="0" dirty="0">
              <a:solidFill>
                <a:prstClr val="black"/>
              </a:solidFill>
              <a:latin typeface="Calibri"/>
              <a:cs typeface="+mn-cs"/>
            </a:endParaRPr>
          </a:p>
          <a:p>
            <a:pPr marL="449263" indent="-449263">
              <a:spcBef>
                <a:spcPct val="20000"/>
              </a:spcBef>
              <a:buBlip>
                <a:blip r:embed="rId2"/>
              </a:buBlip>
            </a:pPr>
            <a:r>
              <a:rPr lang="en-US" altLang="zh-CN" sz="2000" kern="0" dirty="0">
                <a:solidFill>
                  <a:prstClr val="black"/>
                </a:solidFill>
                <a:latin typeface="Calibri"/>
                <a:cs typeface="+mn-cs"/>
              </a:rPr>
              <a:t>In the specification operation level: Reserve the charging specification numbers for 5G Advanced Charging. </a:t>
            </a:r>
            <a:endParaRPr lang="zh-CN" altLang="en-US" sz="2000" kern="0" dirty="0">
              <a:solidFill>
                <a:prstClr val="black"/>
              </a:solidFill>
              <a:latin typeface="Calibri"/>
              <a:cs typeface="+mn-cs"/>
            </a:endParaRPr>
          </a:p>
        </p:txBody>
      </p:sp>
      <p:sp>
        <p:nvSpPr>
          <p:cNvPr id="2" name="标题 1">
            <a:extLst>
              <a:ext uri="{FF2B5EF4-FFF2-40B4-BE49-F238E27FC236}">
                <a16:creationId xmlns:a16="http://schemas.microsoft.com/office/drawing/2014/main" id="{D6F9A58A-34DE-4257-B8E0-D5465187E40E}"/>
              </a:ext>
            </a:extLst>
          </p:cNvPr>
          <p:cNvSpPr>
            <a:spLocks noGrp="1"/>
          </p:cNvSpPr>
          <p:nvPr>
            <p:ph type="title"/>
          </p:nvPr>
        </p:nvSpPr>
        <p:spPr>
          <a:xfrm>
            <a:off x="912594" y="0"/>
            <a:ext cx="9102725" cy="1143000"/>
          </a:xfrm>
        </p:spPr>
        <p:txBody>
          <a:bodyPr/>
          <a:lstStyle/>
          <a:p>
            <a:r>
              <a:rPr lang="en-US" altLang="zh-CN" dirty="0"/>
              <a:t>Conclusion </a:t>
            </a:r>
            <a:endParaRPr lang="zh-CN" altLang="en-US" dirty="0"/>
          </a:p>
        </p:txBody>
      </p:sp>
      <p:pic>
        <p:nvPicPr>
          <p:cNvPr id="4" name="图片 3">
            <a:extLst>
              <a:ext uri="{FF2B5EF4-FFF2-40B4-BE49-F238E27FC236}">
                <a16:creationId xmlns:a16="http://schemas.microsoft.com/office/drawing/2014/main" id="{C72C0729-24AE-4F18-8C16-FEF786748510}"/>
              </a:ext>
            </a:extLst>
          </p:cNvPr>
          <p:cNvPicPr>
            <a:picLocks noChangeAspect="1"/>
          </p:cNvPicPr>
          <p:nvPr/>
        </p:nvPicPr>
        <p:blipFill>
          <a:blip r:embed="rId4"/>
          <a:stretch>
            <a:fillRect/>
          </a:stretch>
        </p:blipFill>
        <p:spPr>
          <a:xfrm>
            <a:off x="9109222" y="2174496"/>
            <a:ext cx="840122" cy="619038"/>
          </a:xfrm>
          <a:prstGeom prst="rect">
            <a:avLst/>
          </a:prstGeom>
        </p:spPr>
      </p:pic>
      <p:pic>
        <p:nvPicPr>
          <p:cNvPr id="6" name="图片 5">
            <a:extLst>
              <a:ext uri="{FF2B5EF4-FFF2-40B4-BE49-F238E27FC236}">
                <a16:creationId xmlns:a16="http://schemas.microsoft.com/office/drawing/2014/main" id="{9B4A0B5C-C7C4-4B53-A262-E2D6343789CC}"/>
              </a:ext>
            </a:extLst>
          </p:cNvPr>
          <p:cNvPicPr>
            <a:picLocks noChangeAspect="1"/>
          </p:cNvPicPr>
          <p:nvPr/>
        </p:nvPicPr>
        <p:blipFill>
          <a:blip r:embed="rId5"/>
          <a:stretch>
            <a:fillRect/>
          </a:stretch>
        </p:blipFill>
        <p:spPr>
          <a:xfrm>
            <a:off x="10512923" y="2177183"/>
            <a:ext cx="887716" cy="574405"/>
          </a:xfrm>
          <a:prstGeom prst="rect">
            <a:avLst/>
          </a:prstGeom>
        </p:spPr>
      </p:pic>
      <p:sp>
        <p:nvSpPr>
          <p:cNvPr id="12" name="矩形 11">
            <a:extLst>
              <a:ext uri="{FF2B5EF4-FFF2-40B4-BE49-F238E27FC236}">
                <a16:creationId xmlns:a16="http://schemas.microsoft.com/office/drawing/2014/main" id="{B3A87A50-F060-482E-AA81-AD2C6E9D05D1}"/>
              </a:ext>
            </a:extLst>
          </p:cNvPr>
          <p:cNvSpPr/>
          <p:nvPr/>
        </p:nvSpPr>
        <p:spPr>
          <a:xfrm>
            <a:off x="1051421" y="2141101"/>
            <a:ext cx="8134524" cy="584775"/>
          </a:xfrm>
          <a:prstGeom prst="rect">
            <a:avLst/>
          </a:prstGeom>
        </p:spPr>
        <p:txBody>
          <a:bodyPr wrap="square">
            <a:spAutoFit/>
          </a:bodyPr>
          <a:lstStyle/>
          <a:p>
            <a:pPr marL="898525" lvl="1" indent="-449263">
              <a:spcBef>
                <a:spcPct val="20000"/>
              </a:spcBef>
              <a:buClr>
                <a:srgbClr val="C00000"/>
              </a:buClr>
              <a:buBlip>
                <a:blip r:embed="rId3"/>
              </a:buBlip>
            </a:pPr>
            <a:r>
              <a:rPr lang="en-US" altLang="zh-CN" sz="1600" kern="0" dirty="0">
                <a:solidFill>
                  <a:prstClr val="black"/>
                </a:solidFill>
                <a:latin typeface="Calibri"/>
              </a:rPr>
              <a:t>For example: in the TR/TS template, using the 5G advanced logo replacing the 5G Logo (MCC can help to change the template from R18? TBC); </a:t>
            </a:r>
          </a:p>
        </p:txBody>
      </p:sp>
      <p:sp>
        <p:nvSpPr>
          <p:cNvPr id="14" name="矩形 13">
            <a:extLst>
              <a:ext uri="{FF2B5EF4-FFF2-40B4-BE49-F238E27FC236}">
                <a16:creationId xmlns:a16="http://schemas.microsoft.com/office/drawing/2014/main" id="{98BE01DE-6C1D-4B61-A22F-1F398C3DF84E}"/>
              </a:ext>
            </a:extLst>
          </p:cNvPr>
          <p:cNvSpPr/>
          <p:nvPr/>
        </p:nvSpPr>
        <p:spPr>
          <a:xfrm>
            <a:off x="1044431" y="3442793"/>
            <a:ext cx="10263930" cy="1643527"/>
          </a:xfrm>
          <a:prstGeom prst="rect">
            <a:avLst/>
          </a:prstGeom>
        </p:spPr>
        <p:txBody>
          <a:bodyPr wrap="square">
            <a:spAutoFit/>
          </a:bodyPr>
          <a:lstStyle/>
          <a:p>
            <a:pPr marL="898525" lvl="1" indent="-449263">
              <a:spcBef>
                <a:spcPct val="20000"/>
              </a:spcBef>
              <a:buClr>
                <a:srgbClr val="C00000"/>
              </a:buClr>
              <a:buBlip>
                <a:blip r:embed="rId3"/>
              </a:buBlip>
            </a:pPr>
            <a:r>
              <a:rPr lang="en-US" altLang="zh-CN" sz="1600" kern="0" dirty="0">
                <a:solidFill>
                  <a:prstClr val="black"/>
                </a:solidFill>
                <a:latin typeface="Calibri"/>
              </a:rPr>
              <a:t>Currently, the new charging specifications allocated for 5G charging, such as the TS 32.255, TS 32.290 and TS 32.291 …. The charging specifications enhanced for 5G Charging, such as the TS 32.240, TS 32.298 (maintain for the EPC charging and 5G charging is very complex) …</a:t>
            </a:r>
          </a:p>
          <a:p>
            <a:pPr marL="449262" lvl="1" indent="0">
              <a:spcBef>
                <a:spcPct val="20000"/>
              </a:spcBef>
              <a:buClr>
                <a:srgbClr val="C00000"/>
              </a:buClr>
            </a:pPr>
            <a:r>
              <a:rPr lang="en-US" altLang="zh-CN" sz="1600" kern="0" dirty="0">
                <a:solidFill>
                  <a:prstClr val="black"/>
                </a:solidFill>
                <a:latin typeface="Calibri"/>
              </a:rPr>
              <a:t>          For 5G Advanced charging, suggest to allocate the new charging specification numbers</a:t>
            </a:r>
            <a:r>
              <a:rPr lang="zh-CN" altLang="en-US" sz="1600" kern="0" dirty="0">
                <a:solidFill>
                  <a:prstClr val="black"/>
                </a:solidFill>
                <a:latin typeface="Calibri"/>
              </a:rPr>
              <a:t>：</a:t>
            </a:r>
            <a:endParaRPr lang="en-US" altLang="zh-CN" sz="1600" kern="0" dirty="0">
              <a:solidFill>
                <a:prstClr val="black"/>
              </a:solidFill>
              <a:latin typeface="Calibri"/>
            </a:endParaRPr>
          </a:p>
          <a:p>
            <a:pPr marL="1508125" lvl="2" indent="-449263">
              <a:spcBef>
                <a:spcPct val="20000"/>
              </a:spcBef>
              <a:buClr>
                <a:srgbClr val="C00000"/>
              </a:buClr>
              <a:buFont typeface="Wingdings" panose="05000000000000000000" pitchFamily="2" charset="2"/>
              <a:buChar char="Ø"/>
            </a:pPr>
            <a:r>
              <a:rPr lang="en-US" altLang="zh-CN" sz="1400" kern="0" dirty="0">
                <a:solidFill>
                  <a:prstClr val="black"/>
                </a:solidFill>
                <a:latin typeface="Calibri"/>
              </a:rPr>
              <a:t>New TS(s) for 5G Advanced service/feature.</a:t>
            </a:r>
          </a:p>
          <a:p>
            <a:pPr marL="1508125" lvl="2" indent="-449263">
              <a:spcBef>
                <a:spcPct val="20000"/>
              </a:spcBef>
              <a:buClr>
                <a:srgbClr val="C00000"/>
              </a:buClr>
              <a:buFont typeface="Wingdings" panose="05000000000000000000" pitchFamily="2" charset="2"/>
              <a:buChar char="Ø"/>
            </a:pPr>
            <a:r>
              <a:rPr lang="en-US" altLang="zh-CN" sz="1400" kern="0" dirty="0">
                <a:solidFill>
                  <a:prstClr val="black"/>
                </a:solidFill>
                <a:latin typeface="Calibri"/>
              </a:rPr>
              <a:t>Separate maintenance of the 5G ASN.1,  For example 32.298-01 or 32.298 Annex for 5G advanced? </a:t>
            </a:r>
            <a:endParaRPr lang="en-US" altLang="zh-CN" sz="1200" kern="0" dirty="0">
              <a:solidFill>
                <a:prstClr val="black"/>
              </a:solidFill>
              <a:latin typeface="Calibri"/>
            </a:endParaRPr>
          </a:p>
        </p:txBody>
      </p:sp>
    </p:spTree>
    <p:extLst>
      <p:ext uri="{BB962C8B-B14F-4D97-AF65-F5344CB8AC3E}">
        <p14:creationId xmlns:p14="http://schemas.microsoft.com/office/powerpoint/2010/main" val="414655668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15" y="2879729"/>
            <a:ext cx="8221835" cy="519616"/>
          </a:xfrm>
        </p:spPr>
        <p:txBody>
          <a:bodyPr/>
          <a:lstStyle/>
          <a:p>
            <a:r>
              <a:rPr lang="sv-SE" sz="6000" dirty="0"/>
              <a:t>Thank you!</a:t>
            </a:r>
          </a:p>
        </p:txBody>
      </p:sp>
    </p:spTree>
    <p:extLst>
      <p:ext uri="{BB962C8B-B14F-4D97-AF65-F5344CB8AC3E}">
        <p14:creationId xmlns:p14="http://schemas.microsoft.com/office/powerpoint/2010/main" val="11954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SharedContentType xmlns="Microsoft.SharePoint.Taxonomy.ContentTypeSync" SourceId="34c87397-5fc1-491e-85e7-d6110dbe9cbd"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83185B6FD968AC4F8244C98DADFCDDF2" ma:contentTypeVersion="13" ma:contentTypeDescription="Create a new document." ma:contentTypeScope="" ma:versionID="82ad2bae7f0c06f2affd04e202398948">
  <xsd:schema xmlns:xsd="http://www.w3.org/2001/XMLSchema" xmlns:xs="http://www.w3.org/2001/XMLSchema" xmlns:p="http://schemas.microsoft.com/office/2006/metadata/properties" xmlns:ns3="71c5aaf6-e6ce-465b-b873-5148d2a4c105" xmlns:ns4="687e87d0-d0a8-4c48-8f94-14f0c67212c5" xmlns:ns5="b4d06219-a142-4c5f-be55-53f74cb980c7" targetNamespace="http://schemas.microsoft.com/office/2006/metadata/properties" ma:root="true" ma:fieldsID="f9959177c7080051a0232d0818074d39" ns3:_="" ns4:_="" ns5:_="">
    <xsd:import namespace="71c5aaf6-e6ce-465b-b873-5148d2a4c105"/>
    <xsd:import namespace="687e87d0-d0a8-4c48-8f94-14f0c67212c5"/>
    <xsd:import namespace="b4d06219-a142-4c5f-be55-53f74cb980c7"/>
    <xsd:element name="properties">
      <xsd:complexType>
        <xsd:sequence>
          <xsd:element name="documentManagement">
            <xsd:complexType>
              <xsd:all>
                <xsd:element ref="ns3:_dlc_DocId" minOccurs="0"/>
                <xsd:element ref="ns3:_dlc_DocIdUrl" minOccurs="0"/>
                <xsd:element ref="ns3:_dlc_DocIdPersistId" minOccurs="0"/>
                <xsd:element ref="ns3:HideFromDelve" minOccurs="0"/>
                <xsd:element ref="ns4:MediaServiceFastMetadata" minOccurs="0"/>
                <xsd:element ref="ns5:SharedWithUsers" minOccurs="0"/>
                <xsd:element ref="ns5:SharedWithDetails" minOccurs="0"/>
                <xsd:element ref="ns5:SharingHintHash" minOccurs="0"/>
                <xsd:element ref="ns4:MediaService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7e87d0-d0a8-4c48-8f94-14f0c67212c5" elementFormDefault="qualified">
    <xsd:import namespace="http://schemas.microsoft.com/office/2006/documentManagement/types"/>
    <xsd:import namespace="http://schemas.microsoft.com/office/infopath/2007/PartnerControls"/>
    <xsd:element name="MediaServiceFastMetadata" ma:index="12" nillable="true" ma:displayName="MediaServiceFastMetadata" ma:hidden="true" ma:internalName="MediaServiceFastMetadata" ma:readOnly="true">
      <xsd:simpleType>
        <xsd:restriction base="dms:Note"/>
      </xsd:simpleType>
    </xsd:element>
    <xsd:element name="MediaServiceMetadata" ma:index="16" nillable="true" ma:displayName="MediaServiceMetadata" ma:hidden="true" ma:internalName="MediaService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d06219-a142-4c5f-be55-53f74cb980c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33F262-609D-4DE1-971D-E33E47E685D8}">
  <ds:schemaRefs>
    <ds:schemaRef ds:uri="http://schemas.microsoft.com/sharepoint/events"/>
  </ds:schemaRefs>
</ds:datastoreItem>
</file>

<file path=customXml/itemProps2.xml><?xml version="1.0" encoding="utf-8"?>
<ds:datastoreItem xmlns:ds="http://schemas.openxmlformats.org/officeDocument/2006/customXml" ds:itemID="{DB86EE5A-C607-470A-B2B8-6CB953A47714}">
  <ds:schemaRefs>
    <ds:schemaRef ds:uri="Microsoft.SharePoint.Taxonomy.ContentTypeSync"/>
  </ds:schemaRefs>
</ds:datastoreItem>
</file>

<file path=customXml/itemProps3.xml><?xml version="1.0" encoding="utf-8"?>
<ds:datastoreItem xmlns:ds="http://schemas.openxmlformats.org/officeDocument/2006/customXml" ds:itemID="{362C99FD-0342-4981-9E51-9B4B3D0AA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87e87d0-d0a8-4c48-8f94-14f0c67212c5"/>
    <ds:schemaRef ds:uri="b4d06219-a142-4c5f-be55-53f74cb98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13C568A-0C46-4592-BB68-CDB41342D77A}">
  <ds:schemaRefs>
    <ds:schemaRef ds:uri="http://purl.org/dc/elements/1.1/"/>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71c5aaf6-e6ce-465b-b873-5148d2a4c105"/>
    <ds:schemaRef ds:uri="687e87d0-d0a8-4c48-8f94-14f0c67212c5"/>
    <ds:schemaRef ds:uri="http://schemas.openxmlformats.org/package/2006/metadata/core-properties"/>
    <ds:schemaRef ds:uri="b4d06219-a142-4c5f-be55-53f74cb980c7"/>
  </ds:schemaRefs>
</ds:datastoreItem>
</file>

<file path=customXml/itemProps5.xml><?xml version="1.0" encoding="utf-8"?>
<ds:datastoreItem xmlns:ds="http://schemas.openxmlformats.org/officeDocument/2006/customXml" ds:itemID="{D8EFD60F-3529-4261-B094-766615A33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24830</TotalTime>
  <Words>705</Words>
  <Application>Microsoft Office PowerPoint</Application>
  <PresentationFormat>宽屏</PresentationFormat>
  <Paragraphs>101</Paragraphs>
  <Slides>6</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vt:i4>
      </vt:variant>
    </vt:vector>
  </HeadingPairs>
  <TitlesOfParts>
    <vt:vector size="13" baseType="lpstr">
      <vt:lpstr>DengXian</vt:lpstr>
      <vt:lpstr>宋体</vt:lpstr>
      <vt:lpstr>Arial</vt:lpstr>
      <vt:lpstr>Calibri</vt:lpstr>
      <vt:lpstr>Times New Roman</vt:lpstr>
      <vt:lpstr>Wingdings</vt:lpstr>
      <vt:lpstr>Office Theme</vt:lpstr>
      <vt:lpstr>    DP on 5G Advanced Charging  (SA5 #146)   </vt:lpstr>
      <vt:lpstr>3GPP 5G Advanced Start from R18</vt:lpstr>
      <vt:lpstr> SA5 5G Charging</vt:lpstr>
      <vt:lpstr>SA5 5G Advanced Charging</vt:lpstr>
      <vt:lpstr>Conclusion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Huawei</cp:lastModifiedBy>
  <cp:revision>531</cp:revision>
  <dcterms:created xsi:type="dcterms:W3CDTF">2019-03-13T01:38:36Z</dcterms:created>
  <dcterms:modified xsi:type="dcterms:W3CDTF">2022-09-27T09:22:32Z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0x01010083185B6FD968AC4F8244C98DADFCDDF2</vt:lpwstr>
  </property>
  <property fmtid="{D5CDD505-2E9C-101B-9397-08002B2CF9AE}" pid="3" name="_2015_ms_pID_725343">
    <vt:lpwstr>(3)l6xlmU321HXgOq4GExIdm8Xjrq+cWXMc2jDnfS5Q5PuV2f4EBOUSL73AtOCtWRw/qgIVf4fB
yXzDsVsRaFhzwYdK+46JvX9s7UlUdaPhkw8F9Mw/MmBJ73JOknDyQHU3anajZDFiBjeF+zmG
JiNeNoqC0b5AHiBXqliOlZtGO9FYxbGdzRdYqCtQf1thJ7I5HvY4pWrmNv32iQ/f+j1kCYlL
GSdZ7sJS7G3SMaujcM</vt:lpwstr>
  </property>
  <property fmtid="{D5CDD505-2E9C-101B-9397-08002B2CF9AE}" pid="4" name="_2015_ms_pID_7253431">
    <vt:lpwstr>DCnCAN3pQzK63Kz3ggztvKdR+idxlKu71M9VwSEvmPoUpDt4druQ9G
dcCCqoP6UPcdFyG00K9mUvUqVndIyGfg7eimwA1eO+Rfggvso11yYjVQZbK95pbPQNdZdK7T
8sWOCe2r2TnDK3hn2qESmUVlBtsvtEnFKa8nAcmXwBGYKQhgb8O30GdrhDOTbTHk/3MdTMzY
QigS8EIYpMwqSrf20dNEvjiOJXBIwLpxnpWX</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1574815908</vt:lpwstr>
  </property>
  <property fmtid="{D5CDD505-2E9C-101B-9397-08002B2CF9AE}" pid="9" name="_2015_ms_pID_7253432">
    <vt:lpwstr>PcJDbm3uI0fyTedP2HeTtZM=</vt:lpwstr>
  </property>
</Properties>
</file>