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4"/>
  </p:notesMasterIdLst>
  <p:handoutMasterIdLst>
    <p:handoutMasterId r:id="rId15"/>
  </p:handoutMasterIdLst>
  <p:sldIdLst>
    <p:sldId id="528" r:id="rId2"/>
    <p:sldId id="530" r:id="rId3"/>
    <p:sldId id="546" r:id="rId4"/>
    <p:sldId id="552" r:id="rId5"/>
    <p:sldId id="549" r:id="rId6"/>
    <p:sldId id="553" r:id="rId7"/>
    <p:sldId id="547" r:id="rId8"/>
    <p:sldId id="548" r:id="rId9"/>
    <p:sldId id="554" r:id="rId10"/>
    <p:sldId id="550" r:id="rId11"/>
    <p:sldId id="551" r:id="rId12"/>
    <p:sldId id="545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esh" initials="SC" lastIdx="1" clrIdx="0">
    <p:extLst>
      <p:ext uri="{19B8F6BF-5375-455C-9EA6-DF929625EA0E}">
        <p15:presenceInfo xmlns:p15="http://schemas.microsoft.com/office/powerpoint/2012/main" userId="Sures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339933"/>
    <a:srgbClr val="0066FF"/>
    <a:srgbClr val="3399FF"/>
    <a:srgbClr val="EAEFF7"/>
    <a:srgbClr val="FF6600"/>
    <a:srgbClr val="1A4669"/>
    <a:srgbClr val="C6D254"/>
    <a:srgbClr val="B1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5" autoAdjust="0"/>
    <p:restoredTop sz="99112" autoAdjust="0"/>
  </p:normalViewPr>
  <p:slideViewPr>
    <p:cSldViewPr snapToGrid="0">
      <p:cViewPr varScale="1">
        <p:scale>
          <a:sx n="85" d="100"/>
          <a:sy n="85" d="100"/>
        </p:scale>
        <p:origin x="598" y="41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1938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</a:t>
            </a:r>
            <a:r>
              <a:rPr lang="en-GB" altLang="en-US" sz="1000" b="1" dirty="0" smtClean="0">
                <a:ln w="0"/>
                <a:latin typeface="Calibri" panose="020F0502020204030204" pitchFamily="34" charset="0"/>
              </a:rPr>
              <a:t>2020</a:t>
            </a:r>
            <a:endParaRPr lang="en-GB" altLang="en-US" sz="1000" b="1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SA#94-e,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14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-20 December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2021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37145" y="1149991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SP-211580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99390" y="2742362"/>
            <a:ext cx="8952411" cy="17848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/>
              <a:t/>
            </a:r>
            <a:br>
              <a:rPr lang="en-GB" sz="2900" dirty="0"/>
            </a:br>
            <a:r>
              <a:rPr lang="en-GB" sz="5300" b="1" dirty="0"/>
              <a:t> </a:t>
            </a:r>
            <a:r>
              <a:rPr lang="en-GB" sz="5300" b="1" dirty="0" smtClean="0"/>
              <a:t>3GPP Inputs to GSMA OPAG </a:t>
            </a:r>
            <a:r>
              <a:rPr lang="en-US" sz="5300" b="1" dirty="0" smtClean="0"/>
              <a:t>API Mapping (SDO References)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SBI-CHF</a:t>
            </a:r>
            <a:endParaRPr lang="en-GB" altLang="en-US" sz="3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902703"/>
              </p:ext>
            </p:extLst>
          </p:nvPr>
        </p:nvGraphicFramePr>
        <p:xfrm>
          <a:off x="275844" y="1859691"/>
          <a:ext cx="11640311" cy="1432560"/>
        </p:xfrm>
        <a:graphic>
          <a:graphicData uri="http://schemas.openxmlformats.org/drawingml/2006/table">
            <a:tbl>
              <a:tblPr firstRow="1" firstCol="1" bandRow="1"/>
              <a:tblGrid>
                <a:gridCol w="13356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638221"/>
                <a:gridCol w="1519518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542240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32433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672257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Charging events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charging data on application usage of resources and capabilities to be included in charging records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32.291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32.240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32.290 (Stage 2) | TS 32.257 (Stage 2)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32.291 (Stage 3)</a:t>
                      </a:r>
                      <a:endParaRPr lang="en-IN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32.240 Charging Architecture and Principles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32.290 5G system, Charging services, operations and procedures using Service Based Interface (SBI)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32.257 Edge application-specific domain</a:t>
                      </a:r>
                      <a:r>
                        <a:rPr lang="en-IN" altLang="zh-CN" sz="11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</a:t>
                      </a: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charging framework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32.291 5G system, charging service SBI </a:t>
                      </a:r>
                      <a:r>
                        <a:rPr lang="en-IN" altLang="zh-CN" sz="11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OpenAPI</a:t>
                      </a: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</a:t>
                      </a:r>
                      <a:endParaRPr lang="en-IN" altLang="zh-CN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5273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UNI</a:t>
            </a:r>
            <a:endParaRPr lang="en-GB" altLang="en-US" sz="3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692302"/>
              </p:ext>
            </p:extLst>
          </p:nvPr>
        </p:nvGraphicFramePr>
        <p:xfrm>
          <a:off x="244467" y="1732262"/>
          <a:ext cx="11640312" cy="2438400"/>
        </p:xfrm>
        <a:graphic>
          <a:graphicData uri="http://schemas.openxmlformats.org/drawingml/2006/table">
            <a:tbl>
              <a:tblPr firstRow="1" firstCol="1" bandRow="1"/>
              <a:tblGrid>
                <a:gridCol w="13356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490303"/>
                <a:gridCol w="1595718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617926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0862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692098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Register and authenticate a UE with the OP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23.558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(Stage 3)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(Stage 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Stage 3 aspects for registration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specifies Stage 2 core network aspects on authorization, deployment information provisioning and support functions for Application level registration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Discovery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Discover the available resources, capabilities and applications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23.558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(Stage 3)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(Stage 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Stage 3 aspects for discovery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specifies Stage 2 core network aspects for DNS/EASDF based discovery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1839875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Mobility/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Handling of mobility and </a:t>
                      </a:r>
                      <a:r>
                        <a:rPr lang="en-IN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QoE</a:t>
                      </a:r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reporting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23.558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(Stage 3) |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28.404 (Stage 1) | 3GPP TS 28.405(Stage 2)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(Stage 2)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Stage 3 aspects for mobility aspects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28.404 and TS 28.405 specifies QOE management.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specifies Stage 2 core network aspects for mobility 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2310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634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 smtClean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NBI (</a:t>
            </a:r>
            <a:r>
              <a:rPr lang="en-GB" altLang="fr-FR" sz="3600" dirty="0" smtClean="0"/>
              <a:t>1/3)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0525"/>
              </p:ext>
            </p:extLst>
          </p:nvPr>
        </p:nvGraphicFramePr>
        <p:xfrm>
          <a:off x="70590" y="1526151"/>
          <a:ext cx="11897293" cy="4747260"/>
        </p:xfrm>
        <a:graphic>
          <a:graphicData uri="http://schemas.openxmlformats.org/drawingml/2006/table">
            <a:tbl>
              <a:tblPr firstRow="1" firstCol="1" bandRow="1"/>
              <a:tblGrid>
                <a:gridCol w="1509603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494701"/>
                <a:gridCol w="1527763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372320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4020671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</a:t>
                      </a:r>
                      <a:r>
                        <a:rPr lang="en-IN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</a:t>
                      </a:r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image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and manage application images to be deployed on resources within the operator network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010-2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much can be reused?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specifies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Edge Computing Management. It support lifecycle management (e.g. </a:t>
                      </a:r>
                      <a:r>
                        <a:rPr lang="en-IN" sz="105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onboarding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) of Edge applications.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471152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Instance Management (Resource Life-Cycle Management)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 and use compute resources within the operator network for the deployment of applications on VMs or Containers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010-2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much can be reused?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specifies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Edge Computing Management. It support lifecycle management of Edge applications.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883248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Track usage and load of resources/capabilities used within the operator network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(NEF), 3GPP 28.552, 3GPP 28.554 (depending on data source)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all requirements collected in the PRD might be covered in 3GPP definition.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28.532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 3GPP TS 28.550 | </a:t>
                      </a:r>
                      <a:r>
                        <a:rPr lang="en-IN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28.422 | 3GPP TS 28.104</a:t>
                      </a:r>
                      <a:endParaRPr lang="en-IN" sz="105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It is unclear on the use of SCEF/NEF for this API. All telemetry requirements refers to management plane, and specified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in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3GPP TS 28.552/28.554.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28.532/28.550 defined mechanism to collect measurements (Telemetry).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3GPPTS 28.422 specifies trace and MDT data collection mechanism.</a:t>
                      </a:r>
                      <a:endParaRPr lang="en-IN" sz="105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NOTE: 3GPP TS 28.538 will </a:t>
                      </a:r>
                      <a:r>
                        <a:rPr lang="en-IN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specify requirements 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and impacts to 28.552/554 for Edge-related telemetry functions.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28.104 provides data analysis</a:t>
                      </a:r>
                      <a:r>
                        <a:rPr lang="en-IN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and </a:t>
                      </a:r>
                      <a:r>
                        <a:rPr lang="en-IN" altLang="zh-C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prediction.</a:t>
                      </a:r>
                      <a:endParaRPr lang="en-IN" sz="105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852023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Notifications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events related to reserved/used resources/capabilities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all requirements collected in the PRD might be covered in 3GPP definition.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(Stage 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2)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| 3GPP TS 29.558 (Stage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3) | 3GPP TS 28.532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specifies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Edge-specific notifications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about events related to </a:t>
                      </a:r>
                    </a:p>
                    <a:p>
                      <a:pPr marL="266700" marR="95250" indent="-1714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UE: UE location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in clause 8.6.2,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Application Client Information in clause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8.6.4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, and </a:t>
                      </a:r>
                    </a:p>
                    <a:p>
                      <a:pPr marL="266700" marR="95250" indent="-1714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EES: service continuity management notifications in clause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8.6.3, </a:t>
                      </a:r>
                      <a:r>
                        <a:rPr lang="en-IN" sz="105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QoS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event notification in clause 8.6.6,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service continuity status notifications in clause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8.8.3.6</a:t>
                      </a:r>
                    </a:p>
                    <a:p>
                      <a:pPr marL="266700" marR="9525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IN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28.532 captures the management 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related notification</a:t>
                      </a:r>
                      <a:r>
                        <a:rPr lang="en-IN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.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267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809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NBI </a:t>
            </a:r>
            <a:r>
              <a:rPr lang="en-GB" altLang="fr-FR" sz="3600" dirty="0" smtClean="0"/>
              <a:t>(2/3)</a:t>
            </a:r>
            <a:endParaRPr lang="en-GB" altLang="en-US" sz="36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27400"/>
              </p:ext>
            </p:extLst>
          </p:nvPr>
        </p:nvGraphicFramePr>
        <p:xfrm>
          <a:off x="89646" y="1681678"/>
          <a:ext cx="11923059" cy="3822192"/>
        </p:xfrm>
        <a:graphic>
          <a:graphicData uri="http://schemas.openxmlformats.org/drawingml/2006/table">
            <a:tbl>
              <a:tblPr firstRow="1" firstCol="1" bandRow="1"/>
              <a:tblGrid>
                <a:gridCol w="14119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528483"/>
                <a:gridCol w="1532964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856552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4221518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Events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events related to users/subscribers using the reserved/used resources/capabilities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(Stage 2) |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3GPP TS 29.558 (Stage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23.222 (Stage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2) | 3GPP TS 29.222 (Stage 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specifies enhanced application-aware exposure of network events via EDGE-3 (leveraging CAPIF as specified in clause 8.7.3) e.g. for continuous reporting to track UE's location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Trouble Ticketing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 network(s) of issues arising around resource/capability reservation/usage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TMF 621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28.532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28.532 provides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fault supervision management service which support the trouble ticketing.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Resource Catalogue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Retrieve information on available resources and capabilities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ETSI MEC 011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TMF 639, TMF 634 (Resource inventory), (Resource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Catalog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to confirm if ETSI MEC 010-2 or 011?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28.538|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28.632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resource management for Edge applications (e.g. virtual network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resource)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TS 28.632 provides 3GPP inventory management. </a:t>
                      </a:r>
                      <a:endParaRPr lang="en-IN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 the use of resources/capabilities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TMF 641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28.531 | 3GPP TS 28.541 | 3GPP TS 28.312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28.531 provides provisioning management service which supports the service order.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28.541 provides SLA information related to service ordering.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28.312 provides intent management.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charging data on used capabilities/resources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32.254 (Stage 2)</a:t>
                      </a:r>
                      <a:endParaRPr lang="en-IN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32.254 (SCEF and NEF northbound API charging)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altLang="zh-CN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403296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Retrieve bill/billing data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TMF 636 (BSS)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414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NBI </a:t>
            </a:r>
            <a:r>
              <a:rPr lang="en-GB" altLang="fr-FR" sz="3600" dirty="0" smtClean="0"/>
              <a:t>(3/3)</a:t>
            </a:r>
            <a:endParaRPr lang="en-GB" altLang="en-US" sz="36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05342"/>
              </p:ext>
            </p:extLst>
          </p:nvPr>
        </p:nvGraphicFramePr>
        <p:xfrm>
          <a:off x="217572" y="1874418"/>
          <a:ext cx="11640313" cy="3779520"/>
        </p:xfrm>
        <a:graphic>
          <a:graphicData uri="http://schemas.openxmlformats.org/drawingml/2006/table">
            <a:tbl>
              <a:tblPr firstRow="1" firstCol="1" bandRow="1"/>
              <a:tblGrid>
                <a:gridCol w="1256209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336654"/>
                <a:gridCol w="1636059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513743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200511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892533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</a:t>
                      </a:r>
                      <a:r>
                        <a:rPr lang="en-IN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profiles used for user/subscriber access to application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GS MEC 015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(Stage 2)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) | 3GPP TS 28.541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specifies Edge application-aware management (create/update/revoke) of session with specific </a:t>
                      </a:r>
                      <a:r>
                        <a:rPr lang="en-IN" sz="11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QoS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in clause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8.6.6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28.541 specifies the configuration of 5QI including dynamic5QI and configurable5QI. 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Traffic Influence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Influence routing and mobility policies for traffic associated to application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 (NEF)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ETSI GS MEC 015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(Stage 2) | 3GPP TS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) |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28.104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clause 8.6.3 specifies detection of user plane path change for the application traffic and report user plane path change to the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Application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28.104 provides network slice traffic analysis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and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prediction.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Managing Service availability in LADN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area where application should be available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LADN Concept defined by 3GPP 23.501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and Stage 3 Status?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| 3GPP TS 23.558 (Stage 2) | 3GPP TS 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3)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address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EDN with LADN (DN) 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specifies EDN deployment using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LADN in clause 7.3.3.4 and Annex A.2.4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.</a:t>
                      </a:r>
                      <a:endParaRPr lang="en-IN" sz="1100" kern="12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5075267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relocation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the relocation of a user session to another resource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23.558 | TS 23.548 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| ETSI MEC 021 |</a:t>
                      </a:r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23.501, TS 23.502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much work is already done on 3GPP?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3)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29.558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Stage 3 aspects of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Application relocation APIs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7981756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NEW: Confirm User Location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 whether the user is at a given location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(Stage 2)| 3GPP TS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)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in clause 8.6.2 specifies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both request-response for one-time query as well as subscribe-notify model for providing UE's location on a continuous basis enabling EAS to track any UE's location changes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731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08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 smtClean="0"/>
              <a:t>GSMA OPAG API Mapping Feedback – EWBI (1/2)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56024"/>
              </p:ext>
            </p:extLst>
          </p:nvPr>
        </p:nvGraphicFramePr>
        <p:xfrm>
          <a:off x="208774" y="1741740"/>
          <a:ext cx="11640312" cy="3947160"/>
        </p:xfrm>
        <a:graphic>
          <a:graphicData uri="http://schemas.openxmlformats.org/drawingml/2006/table">
            <a:tbl>
              <a:tblPr firstRow="1" firstCol="1" bandRow="1"/>
              <a:tblGrid>
                <a:gridCol w="1566814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2074753"/>
                <a:gridCol w="1649506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734671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2642333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and manage application images to be deployed on resources within the operator network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010-2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Requirements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for EWBI has a strong dependency on NBI requirements, therefore the mapping information provided for NBI also applies for EWBI.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Further, please note that 3GPP is addressing EWBI functionality as part of </a:t>
                      </a: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Rel-18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in SA2, SA5 and SA6 working groups. 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NOTE: EWBI requirements (e.g. application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roaming)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are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being studied in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23.700-98 (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Rel-18)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Instance Management (Resource Life-Cycle Management)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 and use compute resources within the operator network for the deployment of applications on VMs or Containers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010-2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838660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Track usage and load of resources/capabilities used within the operator network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(NEF), 3GPP 28.552, 3GPP 28.554 (depending on data source)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all requirements collected in the PRD might be covered in 3GPP definition.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43087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Notifications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events related to reserved/used resources/capabilities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all requirements collected in the PRD might be covered in 3GPP definition.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297391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Events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events related to users/subscribers using the reserved/used resources/capabilities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403296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Trouble Ticketing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 network(s) of issues arising around resource/capability reservation/usage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TMF 621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240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5928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 smtClean="0"/>
              <a:t>GSMA OPAG API Mapping Feedback – EWBI (2/2)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947166"/>
              </p:ext>
            </p:extLst>
          </p:nvPr>
        </p:nvGraphicFramePr>
        <p:xfrm>
          <a:off x="199809" y="1710363"/>
          <a:ext cx="11640312" cy="3444240"/>
        </p:xfrm>
        <a:graphic>
          <a:graphicData uri="http://schemas.openxmlformats.org/drawingml/2006/table">
            <a:tbl>
              <a:tblPr firstRow="1" firstCol="1" bandRow="1"/>
              <a:tblGrid>
                <a:gridCol w="1566814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2074753"/>
                <a:gridCol w="1649506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734671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2642333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East/West Bound Interface Management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Setup and maintain the EWBI (E.g. keep alive)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ctr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is leading the EWBI scope, however these functionalities are not yet defined/developed.</a:t>
                      </a:r>
                      <a:b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40?</a:t>
                      </a:r>
                      <a:b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Development?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ctr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check how 3gpp and ETSI can collaborate on those capabilities not already defined.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Requirements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for EWBI has a strong dependency on NBI requirements, therefore the mapping information provided for NBI also applies for EWBI.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Further, please note that 3GPP is addressing EWBI functionality as part of </a:t>
                      </a: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Rel-18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in SA2, SA5 and SA6 working groups. 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NOTE: EWBI requirements (e.g. application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roaming)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are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being studied in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23.700-98 (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Rel-18)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394457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Availability Zone Information Synchronisation Service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information about which zones are shared by a partner OP, where they provide coverage and what amount and type of compute they provide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731134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LBO Roaming (Monitoring)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telemetry/usage data of subscriber's using the services/capabilities exposed by a Partner OP 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5075267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LBO Roaming (Authentication)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authenticate and authorise subscribers needing access to services/capabilities exposed by a partner OP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981756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Edge Node Sharing (resource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Management)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and manage edge resource controlled by other OP for services offered to own users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0731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6012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SBI-CR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84381"/>
              </p:ext>
            </p:extLst>
          </p:nvPr>
        </p:nvGraphicFramePr>
        <p:xfrm>
          <a:off x="275843" y="1601506"/>
          <a:ext cx="11640314" cy="4617720"/>
        </p:xfrm>
        <a:graphic>
          <a:graphicData uri="http://schemas.openxmlformats.org/drawingml/2006/table">
            <a:tbl>
              <a:tblPr firstRow="1" firstCol="1" bandRow="1"/>
              <a:tblGrid>
                <a:gridCol w="171525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715252"/>
                <a:gridCol w="1543725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397257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2087283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181545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Orchestration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management of the application deployment on the reserved/desired resources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28.532 | 3GPP TS 28.531 | 3GPP TS 28.541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28.532, 28.531 and 28,541 together specifies orchestration for 5G VNF. Edge Application when deployed as VNF can be orchestrated using same specifications.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Virtualised Infrastructure Manager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Configuration and management of virtualisation infrastructure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838660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Container Infrastructure Manager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Configuration and management of container infrastructure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3087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usage and load data on cloud resources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28.552 | 3GPP TS 28.554 |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28.532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 3GPP TS 28.550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28.552 and TS 28.554 defines the performance measurements and KPIs for edge applications respectively.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28.532/28.550 defined mechanism to collect measurements (Telemetry).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NOTE: 3GPP TS 28.538 will specify requirements and impacts to 28.552/554 for Edge-related telemetry functions.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297391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Notifications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notifications on events regarding cloud resources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28.552 | </a:t>
                      </a:r>
                      <a:r>
                        <a:rPr lang="en-IN" altLang="zh-C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</a:t>
                      </a: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28.532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28.552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defines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the virtual resource usage measurements for a slice. Measurements for edge application can also be defined.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28.532 captures the management </a:t>
                      </a:r>
                      <a:r>
                        <a:rPr lang="en-US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related notification</a:t>
                      </a: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.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403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0913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64783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</a:t>
            </a:r>
            <a:r>
              <a:rPr lang="en-GB" altLang="fr-FR" sz="3600" dirty="0" smtClean="0"/>
              <a:t>SBI-NR (1/2)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390638"/>
              </p:ext>
            </p:extLst>
          </p:nvPr>
        </p:nvGraphicFramePr>
        <p:xfrm>
          <a:off x="181713" y="1700376"/>
          <a:ext cx="11640312" cy="3611880"/>
        </p:xfrm>
        <a:graphic>
          <a:graphicData uri="http://schemas.openxmlformats.org/drawingml/2006/table">
            <a:tbl>
              <a:tblPr firstRow="1" firstCol="1" bandRow="1"/>
              <a:tblGrid>
                <a:gridCol w="13356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606845"/>
                <a:gridCol w="1604682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357507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2012033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723603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Authentication and Authorisation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Authenticate subscribers wanting to access resources/capabilities and authorise their usage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33.839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 3GPP TS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33.558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23.501 | 3GPP TS 23.502| 3GPP TS 23.503| 3GPP TS 23.548 |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28.817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33.839 and TS 33.558 is specifying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security aspects for Edge computing application architecture. Clause 7 of 3GPP TR 33.839 provides the study conclusions.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23.501|TS 23.502|TS 23.503|TS 23.548 provides core network procedures related to user authentication/authorization.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TR 28.817 provides access control for management services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Mobility Triggers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the need to move an application session to a different anchor point or of the actual move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| 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1839875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Mobility Control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when an application session is moved to a different anchor point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231052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 user location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 that a provided location corresponds to a user's connection to a mobile network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187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620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55817" y="6033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</a:t>
            </a:r>
            <a:r>
              <a:rPr lang="en-GB" altLang="fr-FR" sz="3600" dirty="0" smtClean="0"/>
              <a:t>SBI-NR (2/2)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993227"/>
              </p:ext>
            </p:extLst>
          </p:nvPr>
        </p:nvGraphicFramePr>
        <p:xfrm>
          <a:off x="199642" y="1651070"/>
          <a:ext cx="11640312" cy="3779520"/>
        </p:xfrm>
        <a:graphic>
          <a:graphicData uri="http://schemas.openxmlformats.org/drawingml/2006/table">
            <a:tbl>
              <a:tblPr firstRow="1" firstCol="1" bandRow="1"/>
              <a:tblGrid>
                <a:gridCol w="13356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490304"/>
                <a:gridCol w="1586753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491977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2067011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668625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the </a:t>
                      </a:r>
                      <a:r>
                        <a:rPr lang="en-IN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assigned to a subscriber's application session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ETSI GS MEC 015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28.541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28.541 specifies the configuration of 5QI including dynamic5QI and configurable5QI. 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76917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Traffic Influence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Influence routing of traffic associated to an application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 (NEF)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ETSI GS MEC 015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838660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Collecting Network Status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information on a subscriber's network status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| 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28.545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|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3GPP TS 28.550 | 3GPP TS 28.532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| 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28.552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|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3GPP TS 28.554 | 3GPP TS 28.541</a:t>
                      </a:r>
                      <a:endParaRPr lang="en-IN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28.545 defined fault (alarm) supervision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28.552/554 defines performance measurement and KPIs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28.550/532 defined performance assurance used to collect network data.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28.541 provides network management resource</a:t>
                      </a: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models.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3087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Managing Service availability in LADN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area where application should be available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LADN Concept defined by 3GPP 23.501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and Stage 3 Status?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23.501 | TS 23.502| TS 23.503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LADN mechanism was defined in Rel-15 and has been implemented in stage 3 specs.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297391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relocation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the relocation of an application session to another resource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23.558 | TS 23.548 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| ETSI MEC 021 |3GPP TS 23.501,</a:t>
                      </a:r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TS 23.502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29.558 (Stage 3)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29.522 (NEF) (Stage </a:t>
                      </a:r>
                      <a:r>
                        <a:rPr lang="en-IN" altLang="zh-CN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3)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29.558 specifies Stage 3 aspects of Application relocation APIs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403296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NEW: Location Privacy Indicator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endParaRPr lang="en-IN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240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9272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25431</TotalTime>
  <Words>2497</Words>
  <Application>Microsoft Office PowerPoint</Application>
  <PresentationFormat>Widescreen</PresentationFormat>
  <Paragraphs>337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맑은 고딕</vt:lpstr>
      <vt:lpstr>Yu Gothic</vt:lpstr>
      <vt:lpstr>Arial</vt:lpstr>
      <vt:lpstr>Calibri</vt:lpstr>
      <vt:lpstr>Calibri Light</vt:lpstr>
      <vt:lpstr>Times New Roman</vt:lpstr>
      <vt:lpstr>Office Theme</vt:lpstr>
      <vt:lpstr>    3GPP Inputs to GSMA OPAG API Mapping (SDO References)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Suresh</cp:lastModifiedBy>
  <cp:revision>2176</cp:revision>
  <dcterms:created xsi:type="dcterms:W3CDTF">2010-02-05T13:52:04Z</dcterms:created>
  <dcterms:modified xsi:type="dcterms:W3CDTF">2021-12-13T17:53:05Z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