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5305" r:id="rId1"/>
  </p:sldMasterIdLst>
  <p:notesMasterIdLst>
    <p:notesMasterId r:id="rId12"/>
  </p:notesMasterIdLst>
  <p:handoutMasterIdLst>
    <p:handoutMasterId r:id="rId13"/>
  </p:handoutMasterIdLst>
  <p:sldIdLst>
    <p:sldId id="445" r:id="rId2"/>
    <p:sldId id="837" r:id="rId3"/>
    <p:sldId id="829" r:id="rId4"/>
    <p:sldId id="836" r:id="rId5"/>
    <p:sldId id="838" r:id="rId6"/>
    <p:sldId id="839" r:id="rId7"/>
    <p:sldId id="840" r:id="rId8"/>
    <p:sldId id="834" r:id="rId9"/>
    <p:sldId id="835" r:id="rId10"/>
    <p:sldId id="439" r:id="rId11"/>
  </p:sldIdLst>
  <p:sldSz cx="12192000" cy="6858000"/>
  <p:notesSz cx="6889750" cy="10021888"/>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华文细黑" panose="020106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细黑" panose="02010600040101010101" pitchFamily="2" charset="-122"/>
        <a:cs typeface="+mn-cs"/>
      </a:defRPr>
    </a:lvl9pPr>
  </p:defaultTextStyle>
  <p:extLst>
    <p:ext uri="{521415D9-36F7-43E2-AB2F-B90AF26B5E84}">
      <p14:sectionLst xmlns:p14="http://schemas.microsoft.com/office/powerpoint/2010/main">
        <p14:section name="Default Section" id="{BECCE8F7-B084-4B23-8CD3-49B7D87A467D}">
          <p14:sldIdLst>
            <p14:sldId id="445"/>
            <p14:sldId id="837"/>
            <p14:sldId id="829"/>
            <p14:sldId id="836"/>
            <p14:sldId id="838"/>
            <p14:sldId id="839"/>
            <p14:sldId id="840"/>
            <p14:sldId id="834"/>
            <p14:sldId id="835"/>
            <p14:sldId id="439"/>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57" userDrawn="1">
          <p15:clr>
            <a:srgbClr val="A4A3A4"/>
          </p15:clr>
        </p15:guide>
        <p15:guide id="2" pos="217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00"/>
    <a:srgbClr val="127092"/>
    <a:srgbClr val="B1D254"/>
    <a:srgbClr val="2A6EA8"/>
    <a:srgbClr val="FFFFFF"/>
    <a:srgbClr val="1A4669"/>
    <a:srgbClr val="C6D254"/>
    <a:srgbClr val="0F5C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8" autoAdjust="0"/>
    <p:restoredTop sz="95889" autoAdjust="0"/>
  </p:normalViewPr>
  <p:slideViewPr>
    <p:cSldViewPr snapToGrid="0" showGuides="1">
      <p:cViewPr varScale="1">
        <p:scale>
          <a:sx n="104" d="100"/>
          <a:sy n="104" d="100"/>
        </p:scale>
        <p:origin x="144" y="32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50" d="100"/>
          <a:sy n="150" d="100"/>
        </p:scale>
        <p:origin x="1116" y="-2607"/>
      </p:cViewPr>
      <p:guideLst>
        <p:guide orient="horz" pos="3157"/>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9F0E574-D5E5-42E5-8871-9EA236ED0418}"/>
              </a:ext>
            </a:extLst>
          </p:cNvPr>
          <p:cNvSpPr>
            <a:spLocks noGrp="1" noChangeArrowheads="1"/>
          </p:cNvSpPr>
          <p:nvPr>
            <p:ph type="hdr" sz="quarter"/>
          </p:nvPr>
        </p:nvSpPr>
        <p:spPr bwMode="auto">
          <a:xfrm>
            <a:off x="0" y="0"/>
            <a:ext cx="2986612" cy="501726"/>
          </a:xfrm>
          <a:prstGeom prst="rect">
            <a:avLst/>
          </a:prstGeom>
          <a:noFill/>
          <a:ln w="9525">
            <a:noFill/>
            <a:miter lim="800000"/>
            <a:headEnd/>
            <a:tailEnd/>
          </a:ln>
          <a:effectLst/>
        </p:spPr>
        <p:txBody>
          <a:bodyPr vert="horz" wrap="square" lIns="93897" tIns="46949" rIns="93897" bIns="46949" numCol="1" anchor="t" anchorCtr="0" compatLnSpc="1">
            <a:prstTxWarp prst="textNoShape">
              <a:avLst/>
            </a:prstTxWarp>
          </a:bodyPr>
          <a:lstStyle>
            <a:lvl1pPr defTabSz="939273" eaLnBrk="1" hangingPunct="1">
              <a:defRPr sz="1200">
                <a:latin typeface="Times New Roman" pitchFamily="18" charset="0"/>
                <a:ea typeface="+mn-ea"/>
                <a:cs typeface="+mn-cs"/>
              </a:defRPr>
            </a:lvl1pPr>
          </a:lstStyle>
          <a:p>
            <a:pPr>
              <a:defRPr/>
            </a:pPr>
            <a:endParaRPr lang="en-GB"/>
          </a:p>
        </p:txBody>
      </p:sp>
      <p:sp>
        <p:nvSpPr>
          <p:cNvPr id="9219" name="Rectangle 3">
            <a:extLst>
              <a:ext uri="{FF2B5EF4-FFF2-40B4-BE49-F238E27FC236}">
                <a16:creationId xmlns:a16="http://schemas.microsoft.com/office/drawing/2014/main" id="{5BA0AB36-4B70-4581-BE64-63AA70ACA8A7}"/>
              </a:ext>
            </a:extLst>
          </p:cNvPr>
          <p:cNvSpPr>
            <a:spLocks noGrp="1" noChangeArrowheads="1"/>
          </p:cNvSpPr>
          <p:nvPr>
            <p:ph type="dt" sz="quarter" idx="1"/>
          </p:nvPr>
        </p:nvSpPr>
        <p:spPr bwMode="auto">
          <a:xfrm>
            <a:off x="3903139" y="0"/>
            <a:ext cx="2986612" cy="501726"/>
          </a:xfrm>
          <a:prstGeom prst="rect">
            <a:avLst/>
          </a:prstGeom>
          <a:noFill/>
          <a:ln w="9525">
            <a:noFill/>
            <a:miter lim="800000"/>
            <a:headEnd/>
            <a:tailEnd/>
          </a:ln>
          <a:effectLst/>
        </p:spPr>
        <p:txBody>
          <a:bodyPr vert="horz" wrap="square" lIns="93897" tIns="46949" rIns="93897" bIns="46949" numCol="1" anchor="t" anchorCtr="0" compatLnSpc="1">
            <a:prstTxWarp prst="textNoShape">
              <a:avLst/>
            </a:prstTxWarp>
          </a:bodyPr>
          <a:lstStyle>
            <a:lvl1pPr algn="r" defTabSz="939273" eaLnBrk="1" hangingPunct="1">
              <a:defRPr sz="1200">
                <a:latin typeface="Times New Roman" pitchFamily="18" charset="0"/>
                <a:ea typeface="+mn-ea"/>
                <a:cs typeface="+mn-cs"/>
              </a:defRPr>
            </a:lvl1pPr>
          </a:lstStyle>
          <a:p>
            <a:pPr>
              <a:defRPr/>
            </a:pPr>
            <a:endParaRPr lang="en-GB"/>
          </a:p>
        </p:txBody>
      </p:sp>
      <p:sp>
        <p:nvSpPr>
          <p:cNvPr id="9220" name="Rectangle 4">
            <a:extLst>
              <a:ext uri="{FF2B5EF4-FFF2-40B4-BE49-F238E27FC236}">
                <a16:creationId xmlns:a16="http://schemas.microsoft.com/office/drawing/2014/main" id="{C4BFCF03-F91D-4C08-ACB2-C156330128F2}"/>
              </a:ext>
            </a:extLst>
          </p:cNvPr>
          <p:cNvSpPr>
            <a:spLocks noGrp="1" noChangeArrowheads="1"/>
          </p:cNvSpPr>
          <p:nvPr>
            <p:ph type="ftr" sz="quarter" idx="2"/>
          </p:nvPr>
        </p:nvSpPr>
        <p:spPr bwMode="auto">
          <a:xfrm>
            <a:off x="0" y="9520163"/>
            <a:ext cx="2986612" cy="501726"/>
          </a:xfrm>
          <a:prstGeom prst="rect">
            <a:avLst/>
          </a:prstGeom>
          <a:noFill/>
          <a:ln w="9525">
            <a:noFill/>
            <a:miter lim="800000"/>
            <a:headEnd/>
            <a:tailEnd/>
          </a:ln>
          <a:effectLst/>
        </p:spPr>
        <p:txBody>
          <a:bodyPr vert="horz" wrap="square" lIns="93897" tIns="46949" rIns="93897" bIns="46949" numCol="1" anchor="b" anchorCtr="0" compatLnSpc="1">
            <a:prstTxWarp prst="textNoShape">
              <a:avLst/>
            </a:prstTxWarp>
          </a:bodyPr>
          <a:lstStyle>
            <a:lvl1pPr defTabSz="939273" eaLnBrk="1" hangingPunct="1">
              <a:defRPr sz="1200">
                <a:latin typeface="Times New Roman" pitchFamily="18" charset="0"/>
                <a:ea typeface="+mn-ea"/>
                <a:cs typeface="+mn-cs"/>
              </a:defRPr>
            </a:lvl1pPr>
          </a:lstStyle>
          <a:p>
            <a:pPr>
              <a:defRPr/>
            </a:pPr>
            <a:endParaRPr lang="en-GB"/>
          </a:p>
        </p:txBody>
      </p:sp>
      <p:sp>
        <p:nvSpPr>
          <p:cNvPr id="9221" name="Rectangle 5">
            <a:extLst>
              <a:ext uri="{FF2B5EF4-FFF2-40B4-BE49-F238E27FC236}">
                <a16:creationId xmlns:a16="http://schemas.microsoft.com/office/drawing/2014/main" id="{48A7CB7F-FA31-4DCA-BE50-73124A97FE75}"/>
              </a:ext>
            </a:extLst>
          </p:cNvPr>
          <p:cNvSpPr>
            <a:spLocks noGrp="1" noChangeArrowheads="1"/>
          </p:cNvSpPr>
          <p:nvPr>
            <p:ph type="sldNum" sz="quarter" idx="3"/>
          </p:nvPr>
        </p:nvSpPr>
        <p:spPr bwMode="auto">
          <a:xfrm>
            <a:off x="3903139" y="9520163"/>
            <a:ext cx="2986612" cy="501726"/>
          </a:xfrm>
          <a:prstGeom prst="rect">
            <a:avLst/>
          </a:prstGeom>
          <a:noFill/>
          <a:ln w="9525">
            <a:noFill/>
            <a:miter lim="800000"/>
            <a:headEnd/>
            <a:tailEnd/>
          </a:ln>
          <a:effectLst/>
        </p:spPr>
        <p:txBody>
          <a:bodyPr vert="horz" wrap="square" lIns="93897" tIns="46949" rIns="93897" bIns="46949" numCol="1" anchor="b" anchorCtr="0" compatLnSpc="1">
            <a:prstTxWarp prst="textNoShape">
              <a:avLst/>
            </a:prstTxWarp>
          </a:bodyPr>
          <a:lstStyle>
            <a:lvl1pPr algn="r" defTabSz="939273" eaLnBrk="1" hangingPunct="1">
              <a:defRPr sz="1200">
                <a:latin typeface="Times New Roman" panose="02020603050405020304" pitchFamily="18" charset="0"/>
                <a:ea typeface="+mn-ea"/>
                <a:cs typeface="Arial" panose="020B0604020202020204" pitchFamily="34" charset="0"/>
              </a:defRPr>
            </a:lvl1pPr>
          </a:lstStyle>
          <a:p>
            <a:pPr>
              <a:defRPr/>
            </a:pPr>
            <a:fld id="{B6A01AD0-D987-43EA-88A8-B332DDC59B48}"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CA8F975-62B6-4D29-9497-C4239419F273}"/>
              </a:ext>
            </a:extLst>
          </p:cNvPr>
          <p:cNvSpPr>
            <a:spLocks noGrp="1" noChangeArrowheads="1"/>
          </p:cNvSpPr>
          <p:nvPr>
            <p:ph type="hdr" sz="quarter"/>
          </p:nvPr>
        </p:nvSpPr>
        <p:spPr bwMode="auto">
          <a:xfrm>
            <a:off x="0" y="0"/>
            <a:ext cx="2986612" cy="501726"/>
          </a:xfrm>
          <a:prstGeom prst="rect">
            <a:avLst/>
          </a:prstGeom>
          <a:noFill/>
          <a:ln w="9525">
            <a:noFill/>
            <a:miter lim="800000"/>
            <a:headEnd/>
            <a:tailEnd/>
          </a:ln>
          <a:effectLst/>
        </p:spPr>
        <p:txBody>
          <a:bodyPr vert="horz" wrap="square" lIns="93897" tIns="46949" rIns="93897" bIns="46949" numCol="1" anchor="t" anchorCtr="0" compatLnSpc="1">
            <a:prstTxWarp prst="textNoShape">
              <a:avLst/>
            </a:prstTxWarp>
          </a:bodyPr>
          <a:lstStyle>
            <a:lvl1pPr defTabSz="939273" eaLnBrk="1" hangingPunct="1">
              <a:defRPr sz="1200">
                <a:latin typeface="Times New Roman" pitchFamily="18" charset="0"/>
                <a:ea typeface="+mn-ea"/>
                <a:cs typeface="+mn-cs"/>
              </a:defRPr>
            </a:lvl1pPr>
          </a:lstStyle>
          <a:p>
            <a:pPr>
              <a:defRPr/>
            </a:pPr>
            <a:endParaRPr lang="en-GB"/>
          </a:p>
        </p:txBody>
      </p:sp>
      <p:sp>
        <p:nvSpPr>
          <p:cNvPr id="4099" name="Rectangle 3">
            <a:extLst>
              <a:ext uri="{FF2B5EF4-FFF2-40B4-BE49-F238E27FC236}">
                <a16:creationId xmlns:a16="http://schemas.microsoft.com/office/drawing/2014/main" id="{1B832733-B917-4D36-86B7-13FA4D8615BC}"/>
              </a:ext>
            </a:extLst>
          </p:cNvPr>
          <p:cNvSpPr>
            <a:spLocks noGrp="1" noChangeArrowheads="1"/>
          </p:cNvSpPr>
          <p:nvPr>
            <p:ph type="dt" idx="1"/>
          </p:nvPr>
        </p:nvSpPr>
        <p:spPr bwMode="auto">
          <a:xfrm>
            <a:off x="3903139" y="0"/>
            <a:ext cx="2986612" cy="501726"/>
          </a:xfrm>
          <a:prstGeom prst="rect">
            <a:avLst/>
          </a:prstGeom>
          <a:noFill/>
          <a:ln w="9525">
            <a:noFill/>
            <a:miter lim="800000"/>
            <a:headEnd/>
            <a:tailEnd/>
          </a:ln>
          <a:effectLst/>
        </p:spPr>
        <p:txBody>
          <a:bodyPr vert="horz" wrap="square" lIns="93897" tIns="46949" rIns="93897" bIns="46949" numCol="1" anchor="t" anchorCtr="0" compatLnSpc="1">
            <a:prstTxWarp prst="textNoShape">
              <a:avLst/>
            </a:prstTxWarp>
          </a:bodyPr>
          <a:lstStyle>
            <a:lvl1pPr algn="r" defTabSz="939273" eaLnBrk="1" hangingPunct="1">
              <a:defRPr sz="1200">
                <a:latin typeface="Times New Roman" pitchFamily="18" charset="0"/>
                <a:ea typeface="+mn-ea"/>
                <a:cs typeface="+mn-cs"/>
              </a:defRPr>
            </a:lvl1pPr>
          </a:lstStyle>
          <a:p>
            <a:pPr>
              <a:defRPr/>
            </a:pPr>
            <a:endParaRPr lang="en-GB"/>
          </a:p>
        </p:txBody>
      </p:sp>
      <p:sp>
        <p:nvSpPr>
          <p:cNvPr id="3076" name="Rectangle 4">
            <a:extLst>
              <a:ext uri="{FF2B5EF4-FFF2-40B4-BE49-F238E27FC236}">
                <a16:creationId xmlns:a16="http://schemas.microsoft.com/office/drawing/2014/main" id="{4D257E03-96B2-4237-BC9C-8088699C005E}"/>
              </a:ext>
            </a:extLst>
          </p:cNvPr>
          <p:cNvSpPr>
            <a:spLocks noGrp="1" noRot="1" noChangeAspect="1" noChangeArrowheads="1" noTextEdit="1"/>
          </p:cNvSpPr>
          <p:nvPr>
            <p:ph type="sldImg" idx="2"/>
          </p:nvPr>
        </p:nvSpPr>
        <p:spPr bwMode="auto">
          <a:xfrm>
            <a:off x="104775" y="750888"/>
            <a:ext cx="6680200" cy="37576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86AEB4D8-0183-4E88-B123-2AB507B78DF0}"/>
              </a:ext>
            </a:extLst>
          </p:cNvPr>
          <p:cNvSpPr>
            <a:spLocks noGrp="1" noChangeArrowheads="1"/>
          </p:cNvSpPr>
          <p:nvPr>
            <p:ph type="body" sz="quarter" idx="3"/>
          </p:nvPr>
        </p:nvSpPr>
        <p:spPr bwMode="auto">
          <a:xfrm>
            <a:off x="919687" y="4760082"/>
            <a:ext cx="5050376" cy="4510796"/>
          </a:xfrm>
          <a:prstGeom prst="rect">
            <a:avLst/>
          </a:prstGeom>
          <a:noFill/>
          <a:ln w="9525">
            <a:noFill/>
            <a:miter lim="800000"/>
            <a:headEnd/>
            <a:tailEnd/>
          </a:ln>
          <a:effectLst/>
        </p:spPr>
        <p:txBody>
          <a:bodyPr vert="horz" wrap="square" lIns="93897" tIns="46949" rIns="93897" bIns="4694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9653EBD-7A18-4705-9F8A-47B527E653FD}"/>
              </a:ext>
            </a:extLst>
          </p:cNvPr>
          <p:cNvSpPr>
            <a:spLocks noGrp="1" noChangeArrowheads="1"/>
          </p:cNvSpPr>
          <p:nvPr>
            <p:ph type="ftr" sz="quarter" idx="4"/>
          </p:nvPr>
        </p:nvSpPr>
        <p:spPr bwMode="auto">
          <a:xfrm>
            <a:off x="0" y="9520163"/>
            <a:ext cx="2986612" cy="501726"/>
          </a:xfrm>
          <a:prstGeom prst="rect">
            <a:avLst/>
          </a:prstGeom>
          <a:noFill/>
          <a:ln w="9525">
            <a:noFill/>
            <a:miter lim="800000"/>
            <a:headEnd/>
            <a:tailEnd/>
          </a:ln>
          <a:effectLst/>
        </p:spPr>
        <p:txBody>
          <a:bodyPr vert="horz" wrap="square" lIns="93897" tIns="46949" rIns="93897" bIns="46949" numCol="1" anchor="b" anchorCtr="0" compatLnSpc="1">
            <a:prstTxWarp prst="textNoShape">
              <a:avLst/>
            </a:prstTxWarp>
          </a:bodyPr>
          <a:lstStyle>
            <a:lvl1pPr defTabSz="939273" eaLnBrk="1" hangingPunct="1">
              <a:defRPr sz="1200">
                <a:latin typeface="Times New Roman" pitchFamily="18" charset="0"/>
                <a:ea typeface="+mn-ea"/>
                <a:cs typeface="+mn-cs"/>
              </a:defRPr>
            </a:lvl1pPr>
          </a:lstStyle>
          <a:p>
            <a:pPr>
              <a:defRPr/>
            </a:pPr>
            <a:endParaRPr lang="en-GB"/>
          </a:p>
        </p:txBody>
      </p:sp>
      <p:sp>
        <p:nvSpPr>
          <p:cNvPr id="4103" name="Rectangle 7">
            <a:extLst>
              <a:ext uri="{FF2B5EF4-FFF2-40B4-BE49-F238E27FC236}">
                <a16:creationId xmlns:a16="http://schemas.microsoft.com/office/drawing/2014/main" id="{C14ED718-A1F5-4F84-B0CC-84281BA312C1}"/>
              </a:ext>
            </a:extLst>
          </p:cNvPr>
          <p:cNvSpPr>
            <a:spLocks noGrp="1" noChangeArrowheads="1"/>
          </p:cNvSpPr>
          <p:nvPr>
            <p:ph type="sldNum" sz="quarter" idx="5"/>
          </p:nvPr>
        </p:nvSpPr>
        <p:spPr bwMode="auto">
          <a:xfrm>
            <a:off x="3903139" y="9520163"/>
            <a:ext cx="2986612" cy="501726"/>
          </a:xfrm>
          <a:prstGeom prst="rect">
            <a:avLst/>
          </a:prstGeom>
          <a:noFill/>
          <a:ln w="9525">
            <a:noFill/>
            <a:miter lim="800000"/>
            <a:headEnd/>
            <a:tailEnd/>
          </a:ln>
          <a:effectLst/>
        </p:spPr>
        <p:txBody>
          <a:bodyPr vert="horz" wrap="square" lIns="93897" tIns="46949" rIns="93897" bIns="46949" numCol="1" anchor="b" anchorCtr="0" compatLnSpc="1">
            <a:prstTxWarp prst="textNoShape">
              <a:avLst/>
            </a:prstTxWarp>
          </a:bodyPr>
          <a:lstStyle>
            <a:lvl1pPr algn="r" defTabSz="939273" eaLnBrk="1" hangingPunct="1">
              <a:defRPr sz="1200">
                <a:latin typeface="Times New Roman" panose="02020603050405020304" pitchFamily="18" charset="0"/>
                <a:ea typeface="+mn-ea"/>
                <a:cs typeface="Arial" panose="020B0604020202020204" pitchFamily="34" charset="0"/>
              </a:defRPr>
            </a:lvl1pPr>
          </a:lstStyle>
          <a:p>
            <a:pPr>
              <a:defRPr/>
            </a:pPr>
            <a:fld id="{52CB175A-CCF7-4340-A462-55EAE47CFBD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582811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38200"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2">
            <a:extLst>
              <a:ext uri="{FF2B5EF4-FFF2-40B4-BE49-F238E27FC236}">
                <a16:creationId xmlns:a16="http://schemas.microsoft.com/office/drawing/2014/main" id="{02BE95C3-7B72-4413-839B-5A1FCCD4B7D4}"/>
              </a:ext>
            </a:extLst>
          </p:cNvPr>
          <p:cNvSpPr>
            <a:spLocks noGrp="1"/>
          </p:cNvSpPr>
          <p:nvPr>
            <p:ph idx="10"/>
          </p:nvPr>
        </p:nvSpPr>
        <p:spPr>
          <a:xfrm>
            <a:off x="6228862" y="1825625"/>
            <a:ext cx="512493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7633396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DD754-77B0-4F47-A8DB-815F037AB952}"/>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71DB7C28-51FC-4B42-8455-E61B60DB5B8A}"/>
              </a:ext>
            </a:extLst>
          </p:cNvPr>
          <p:cNvSpPr>
            <a:spLocks noGrp="1"/>
          </p:cNvSpPr>
          <p:nvPr>
            <p:ph idx="1"/>
          </p:nvPr>
        </p:nvSpPr>
        <p:spPr>
          <a:xfrm>
            <a:off x="838199" y="1825625"/>
            <a:ext cx="1051559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3301386"/>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54B6-A402-48CE-AC60-170C706231FB}"/>
              </a:ext>
            </a:extLst>
          </p:cNvPr>
          <p:cNvSpPr>
            <a:spLocks noGrp="1"/>
          </p:cNvSpPr>
          <p:nvPr>
            <p:ph type="title"/>
          </p:nvPr>
        </p:nvSpPr>
        <p:spPr/>
        <p:txBody>
          <a:bodyPr/>
          <a:lstStyle/>
          <a:p>
            <a:r>
              <a:rPr lang="en-US"/>
              <a:t>Click to edit Master title style</a:t>
            </a:r>
            <a:endParaRPr lang="sv-SE"/>
          </a:p>
        </p:txBody>
      </p:sp>
    </p:spTree>
    <p:extLst>
      <p:ext uri="{BB962C8B-B14F-4D97-AF65-F5344CB8AC3E}">
        <p14:creationId xmlns:p14="http://schemas.microsoft.com/office/powerpoint/2010/main" val="1163857712"/>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1674626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Footer Placeholder 4">
            <a:extLst>
              <a:ext uri="{FF2B5EF4-FFF2-40B4-BE49-F238E27FC236}">
                <a16:creationId xmlns:a16="http://schemas.microsoft.com/office/drawing/2014/main" id="{D3013B12-28F4-4BED-AC0E-02168ADCBE8F}"/>
              </a:ext>
            </a:extLst>
          </p:cNvPr>
          <p:cNvSpPr>
            <a:spLocks noGrp="1"/>
          </p:cNvSpPr>
          <p:nvPr>
            <p:ph type="ftr" sz="quarter" idx="10"/>
          </p:nvPr>
        </p:nvSpPr>
        <p:spPr>
          <a:xfrm>
            <a:off x="4038600" y="5843588"/>
            <a:ext cx="4114800" cy="365125"/>
          </a:xfrm>
          <a:prstGeom prst="rect">
            <a:avLst/>
          </a:prstGeom>
        </p:spPr>
        <p:txBody>
          <a:bodyPr/>
          <a:lstStyle>
            <a:lvl1pPr>
              <a:defRPr>
                <a:ea typeface="华文细黑"/>
                <a:cs typeface="华文细黑"/>
              </a:defRPr>
            </a:lvl1pPr>
          </a:lstStyle>
          <a:p>
            <a:pPr>
              <a:defRPr/>
            </a:pPr>
            <a:endParaRPr lang="en-US"/>
          </a:p>
        </p:txBody>
      </p:sp>
      <p:sp>
        <p:nvSpPr>
          <p:cNvPr id="5" name="Slide Number Placeholder 5">
            <a:extLst>
              <a:ext uri="{FF2B5EF4-FFF2-40B4-BE49-F238E27FC236}">
                <a16:creationId xmlns:a16="http://schemas.microsoft.com/office/drawing/2014/main" id="{61D017C7-4781-495A-90E1-A20058A88468}"/>
              </a:ext>
            </a:extLst>
          </p:cNvPr>
          <p:cNvSpPr>
            <a:spLocks noGrp="1"/>
          </p:cNvSpPr>
          <p:nvPr>
            <p:ph type="sldNum" sz="quarter" idx="11"/>
          </p:nvPr>
        </p:nvSpPr>
        <p:spPr>
          <a:xfrm>
            <a:off x="8610600" y="6356350"/>
            <a:ext cx="1876425" cy="365125"/>
          </a:xfrm>
          <a:prstGeom prst="rect">
            <a:avLst/>
          </a:prstGeom>
        </p:spPr>
        <p:txBody>
          <a:bodyPr/>
          <a:lstStyle>
            <a:lvl1pPr>
              <a:defRPr>
                <a:ea typeface="华文细黑"/>
                <a:cs typeface="华文细黑"/>
              </a:defRPr>
            </a:lvl1pPr>
          </a:lstStyle>
          <a:p>
            <a:pPr>
              <a:defRPr/>
            </a:pPr>
            <a:fld id="{9AC4A928-9492-4498-B7EA-FFCB3E5C8321}" type="slidenum">
              <a:rPr lang="en-GB" altLang="en-US"/>
              <a:pPr>
                <a:defRPr/>
              </a:pPr>
              <a:t>‹#›</a:t>
            </a:fld>
            <a:endParaRPr lang="en-GB" altLang="en-US" dirty="0"/>
          </a:p>
        </p:txBody>
      </p:sp>
    </p:spTree>
    <p:extLst>
      <p:ext uri="{BB962C8B-B14F-4D97-AF65-F5344CB8AC3E}">
        <p14:creationId xmlns:p14="http://schemas.microsoft.com/office/powerpoint/2010/main" val="190948316"/>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1622A28D-91FF-424D-9A85-3D92302E7DB9}"/>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dirty="0">
              <a:solidFill>
                <a:schemeClr val="bg1"/>
              </a:solidFill>
            </a:endParaRPr>
          </a:p>
        </p:txBody>
      </p:sp>
      <p:sp>
        <p:nvSpPr>
          <p:cNvPr id="1027" name="Title Placeholder 1">
            <a:extLst>
              <a:ext uri="{FF2B5EF4-FFF2-40B4-BE49-F238E27FC236}">
                <a16:creationId xmlns:a16="http://schemas.microsoft.com/office/drawing/2014/main" id="{B6DBCF18-D575-4F93-8162-3ADADE4C87EF}"/>
              </a:ext>
            </a:extLst>
          </p:cNvPr>
          <p:cNvSpPr>
            <a:spLocks noGrp="1"/>
          </p:cNvSpPr>
          <p:nvPr>
            <p:ph type="title"/>
          </p:nvPr>
        </p:nvSpPr>
        <p:spPr bwMode="auto">
          <a:xfrm>
            <a:off x="684212" y="57274"/>
            <a:ext cx="10021888" cy="71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92EE7BBB-86C4-46F9-ABAA-9947F1588190}"/>
              </a:ext>
            </a:extLst>
          </p:cNvPr>
          <p:cNvSpPr>
            <a:spLocks noGrp="1"/>
          </p:cNvSpPr>
          <p:nvPr>
            <p:ph type="body" idx="1"/>
          </p:nvPr>
        </p:nvSpPr>
        <p:spPr bwMode="auto">
          <a:xfrm>
            <a:off x="684212" y="1145787"/>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0DEAEC1E-84A2-48EF-A1E5-55F2235ABA0A}"/>
              </a:ext>
            </a:extLst>
          </p:cNvPr>
          <p:cNvSpPr/>
          <p:nvPr userDrawn="1"/>
        </p:nvSpPr>
        <p:spPr>
          <a:xfrm>
            <a:off x="-7939" y="827682"/>
            <a:ext cx="11701463" cy="111687"/>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7FC3C839-C9C2-4CE6-8345-973B003AC037}"/>
              </a:ext>
            </a:extLst>
          </p:cNvPr>
          <p:cNvSpPr txBox="1">
            <a:spLocks noChangeArrowheads="1"/>
          </p:cNvSpPr>
          <p:nvPr userDrawn="1"/>
        </p:nvSpPr>
        <p:spPr bwMode="auto">
          <a:xfrm>
            <a:off x="10706100" y="6188075"/>
            <a:ext cx="98742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ea typeface="华文细黑"/>
              </a:rPr>
              <a:t>© 3GPP 2019</a:t>
            </a:r>
          </a:p>
        </p:txBody>
      </p:sp>
      <p:pic>
        <p:nvPicPr>
          <p:cNvPr id="1031" name="Picture 1">
            <a:extLst>
              <a:ext uri="{FF2B5EF4-FFF2-40B4-BE49-F238E27FC236}">
                <a16:creationId xmlns:a16="http://schemas.microsoft.com/office/drawing/2014/main" id="{C60B5DA1-387A-4F0C-9B12-B9F05790505D}"/>
              </a:ext>
            </a:extLst>
          </p:cNvPr>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0855325" y="130478"/>
            <a:ext cx="838200" cy="487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320A1963-80C5-45FD-8F33-240A40EFEBA6}"/>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3D531E3E-2C22-4EFA-8A5B-5D71AA69E0A5}" type="slidenum">
              <a:rPr lang="en-GB" altLang="en-US" sz="1400" smtClean="0">
                <a:latin typeface="Calibri" panose="020F0502020204030204" pitchFamily="34" charset="0"/>
                <a:ea typeface="华文细黑"/>
              </a:rPr>
              <a:pPr>
                <a:defRPr/>
              </a:pPr>
              <a:t>‹#›</a:t>
            </a:fld>
            <a:endParaRPr lang="en-GB" altLang="en-US" sz="1400">
              <a:latin typeface="Calibri" panose="020F0502020204030204" pitchFamily="34" charset="0"/>
              <a:ea typeface="华文细黑"/>
            </a:endParaRPr>
          </a:p>
        </p:txBody>
      </p:sp>
    </p:spTree>
  </p:cSld>
  <p:clrMap bg1="lt1" tx1="dk1" bg2="lt2" tx2="dk2" accent1="accent1" accent2="accent2" accent3="accent3" accent4="accent4" accent5="accent5" accent6="accent6" hlink="hlink" folHlink="folHlink"/>
  <p:sldLayoutIdLst>
    <p:sldLayoutId id="2147485413" r:id="rId1"/>
    <p:sldLayoutId id="2147485414" r:id="rId2"/>
    <p:sldLayoutId id="2147485419" r:id="rId3"/>
    <p:sldLayoutId id="2147485415" r:id="rId4"/>
    <p:sldLayoutId id="2147485416" r:id="rId5"/>
    <p:sldLayoutId id="2147485418" r:id="rId6"/>
  </p:sldLayoutIdLst>
  <p:transition>
    <p:wipe dir="r"/>
  </p:transition>
  <p:hf hdr="0" ftr="0"/>
  <p:txStyles>
    <p:titleStyle>
      <a:lvl1pPr algn="l" rtl="0" eaLnBrk="0" fontAlgn="base" hangingPunct="0">
        <a:lnSpc>
          <a:spcPct val="90000"/>
        </a:lnSpc>
        <a:spcBef>
          <a:spcPct val="0"/>
        </a:spcBef>
        <a:spcAft>
          <a:spcPct val="0"/>
        </a:spcAft>
        <a:defRPr sz="32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9"/>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D6F74BBF-6643-4D12-BB2C-2105504062AD}"/>
              </a:ext>
            </a:extLst>
          </p:cNvPr>
          <p:cNvSpPr>
            <a:spLocks noGrp="1"/>
          </p:cNvSpPr>
          <p:nvPr>
            <p:ph type="ctrTitle"/>
          </p:nvPr>
        </p:nvSpPr>
        <p:spPr/>
        <p:txBody>
          <a:bodyPr/>
          <a:lstStyle/>
          <a:p>
            <a:r>
              <a:rPr lang="sv-SE" altLang="sv-SE" dirty="0"/>
              <a:t>WID on 256-bit </a:t>
            </a:r>
            <a:r>
              <a:rPr lang="sv-SE" altLang="sv-SE" dirty="0" err="1"/>
              <a:t>Algo</a:t>
            </a:r>
            <a:r>
              <a:rPr lang="sv-SE" altLang="sv-SE" dirty="0"/>
              <a:t> Support over the Air – Rel19</a:t>
            </a:r>
          </a:p>
        </p:txBody>
      </p:sp>
      <p:sp>
        <p:nvSpPr>
          <p:cNvPr id="5123" name="Subtitle 2">
            <a:extLst>
              <a:ext uri="{FF2B5EF4-FFF2-40B4-BE49-F238E27FC236}">
                <a16:creationId xmlns:a16="http://schemas.microsoft.com/office/drawing/2014/main" id="{6076546E-D892-4ECA-A62B-AF382ED7CF28}"/>
              </a:ext>
            </a:extLst>
          </p:cNvPr>
          <p:cNvSpPr>
            <a:spLocks noGrp="1"/>
          </p:cNvSpPr>
          <p:nvPr>
            <p:ph type="subTitle" idx="1"/>
          </p:nvPr>
        </p:nvSpPr>
        <p:spPr/>
        <p:txBody>
          <a:bodyPr/>
          <a:lstStyle/>
          <a:p>
            <a:pPr>
              <a:buFontTx/>
              <a:buNone/>
            </a:pPr>
            <a:endParaRPr lang="sv-SE" altLang="sv-SE" sz="2000" dirty="0"/>
          </a:p>
        </p:txBody>
      </p:sp>
      <p:sp>
        <p:nvSpPr>
          <p:cNvPr id="2" name="Callout: Bent Line 1">
            <a:extLst>
              <a:ext uri="{FF2B5EF4-FFF2-40B4-BE49-F238E27FC236}">
                <a16:creationId xmlns:a16="http://schemas.microsoft.com/office/drawing/2014/main" id="{142841DF-D30A-6315-BCE8-6D6EC1644684}"/>
              </a:ext>
            </a:extLst>
          </p:cNvPr>
          <p:cNvSpPr/>
          <p:nvPr/>
        </p:nvSpPr>
        <p:spPr>
          <a:xfrm>
            <a:off x="4719687" y="4513852"/>
            <a:ext cx="2157721" cy="836023"/>
          </a:xfrm>
          <a:prstGeom prst="borderCallout2">
            <a:avLst>
              <a:gd name="adj1" fmla="val -3543"/>
              <a:gd name="adj2" fmla="val 62189"/>
              <a:gd name="adj3" fmla="val -2906"/>
              <a:gd name="adj4" fmla="val -2488"/>
              <a:gd name="adj5" fmla="val -44341"/>
              <a:gd name="adj6" fmla="val 42973"/>
            </a:avLst>
          </a:prstGeom>
          <a:solidFill>
            <a:schemeClr val="bg2">
              <a:lumMod val="90000"/>
            </a:schemeClr>
          </a:solidFill>
          <a:ln w="19050">
            <a:solidFill>
              <a:srgbClr val="92D050"/>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accent6">
                    <a:lumMod val="75000"/>
                  </a:schemeClr>
                </a:solidFill>
                <a:latin typeface="SeroWebPro"/>
              </a:rPr>
              <a:t>Comments/Agreements from the Meeting on 29.01.24</a:t>
            </a:r>
            <a:endParaRPr lang="en-GB" sz="1200" dirty="0">
              <a:solidFill>
                <a:schemeClr val="accent6">
                  <a:lumMod val="75000"/>
                </a:schemeClr>
              </a:solidFill>
            </a:endParaRP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62AC140-58E4-429E-B6A7-A16F6CE62F2E}"/>
              </a:ext>
            </a:extLst>
          </p:cNvPr>
          <p:cNvSpPr>
            <a:spLocks noGrp="1"/>
          </p:cNvSpPr>
          <p:nvPr>
            <p:ph type="title"/>
          </p:nvPr>
        </p:nvSpPr>
        <p:spPr/>
        <p:txBody>
          <a:bodyPr/>
          <a:lstStyle/>
          <a:p>
            <a:endParaRPr lang="en-US" altLang="en-US" dirty="0"/>
          </a:p>
        </p:txBody>
      </p:sp>
      <p:sp>
        <p:nvSpPr>
          <p:cNvPr id="2" name="Content Placeholder 1">
            <a:extLst>
              <a:ext uri="{FF2B5EF4-FFF2-40B4-BE49-F238E27FC236}">
                <a16:creationId xmlns:a16="http://schemas.microsoft.com/office/drawing/2014/main" id="{492CAB88-E44C-9C11-70F4-F5C8DB7B739A}"/>
              </a:ext>
            </a:extLst>
          </p:cNvPr>
          <p:cNvSpPr>
            <a:spLocks noGrp="1"/>
          </p:cNvSpPr>
          <p:nvPr>
            <p:ph idx="1"/>
          </p:nvPr>
        </p:nvSpPr>
        <p:spPr/>
        <p:txBody>
          <a:bodyPr/>
          <a:lstStyle/>
          <a:p>
            <a:r>
              <a:rPr lang="de-DE" dirty="0" err="1"/>
              <a:t>Thank</a:t>
            </a:r>
            <a:r>
              <a:rPr lang="de-DE" dirty="0"/>
              <a:t> You!</a:t>
            </a:r>
            <a:endParaRPr lang="en-GB"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6A0310-CFCC-E166-1E94-A18D4D43709A}"/>
              </a:ext>
            </a:extLst>
          </p:cNvPr>
          <p:cNvSpPr>
            <a:spLocks noGrp="1"/>
          </p:cNvSpPr>
          <p:nvPr>
            <p:ph type="title"/>
          </p:nvPr>
        </p:nvSpPr>
        <p:spPr/>
        <p:txBody>
          <a:bodyPr/>
          <a:lstStyle/>
          <a:p>
            <a:r>
              <a:rPr lang="de-DE" dirty="0"/>
              <a:t>Agenda</a:t>
            </a:r>
            <a:endParaRPr lang="en-GB" dirty="0"/>
          </a:p>
        </p:txBody>
      </p:sp>
      <p:sp>
        <p:nvSpPr>
          <p:cNvPr id="6" name="Content Placeholder 5">
            <a:extLst>
              <a:ext uri="{FF2B5EF4-FFF2-40B4-BE49-F238E27FC236}">
                <a16:creationId xmlns:a16="http://schemas.microsoft.com/office/drawing/2014/main" id="{53D3B11F-EA16-5E59-6794-160F2525121C}"/>
              </a:ext>
            </a:extLst>
          </p:cNvPr>
          <p:cNvSpPr>
            <a:spLocks noGrp="1"/>
          </p:cNvSpPr>
          <p:nvPr>
            <p:ph idx="1"/>
          </p:nvPr>
        </p:nvSpPr>
        <p:spPr>
          <a:xfrm>
            <a:off x="684212" y="1649956"/>
            <a:ext cx="10515599" cy="3056268"/>
          </a:xfrm>
        </p:spPr>
        <p:txBody>
          <a:bodyPr/>
          <a:lstStyle/>
          <a:p>
            <a:r>
              <a:rPr lang="en-GB" sz="1800" dirty="0">
                <a:effectLst/>
                <a:latin typeface="Calibri" panose="020F0502020204030204" pitchFamily="34" charset="0"/>
                <a:ea typeface="Calibri" panose="020F0502020204030204" pitchFamily="34" charset="0"/>
              </a:rPr>
              <a:t>256-bit algorithm architecture overview (create common understanding of what is encryption, integrity, and combined specific).</a:t>
            </a:r>
          </a:p>
          <a:p>
            <a:r>
              <a:rPr lang="en-GB" sz="1800" dirty="0">
                <a:latin typeface="Calibri" panose="020F0502020204030204" pitchFamily="34" charset="0"/>
                <a:ea typeface="Calibri" panose="020F0502020204030204" pitchFamily="34" charset="0"/>
              </a:rPr>
              <a:t>S</a:t>
            </a:r>
            <a:r>
              <a:rPr lang="en-GB" sz="1800" dirty="0">
                <a:effectLst/>
                <a:latin typeface="Calibri" panose="020F0502020204030204" pitchFamily="34" charset="0"/>
                <a:ea typeface="Calibri" panose="020F0502020204030204" pitchFamily="34" charset="0"/>
              </a:rPr>
              <a:t>pecification related items (brief introduction to TS 35.240 to TS 35.248).</a:t>
            </a:r>
          </a:p>
          <a:p>
            <a:r>
              <a:rPr lang="en-GB" sz="1800" dirty="0">
                <a:latin typeface="Calibri" panose="020F0502020204030204" pitchFamily="34" charset="0"/>
                <a:ea typeface="Calibri" panose="020F0502020204030204" pitchFamily="34" charset="0"/>
              </a:rPr>
              <a:t>S</a:t>
            </a:r>
            <a:r>
              <a:rPr lang="en-GB" sz="1800" dirty="0">
                <a:effectLst/>
                <a:latin typeface="Calibri" panose="020F0502020204030204" pitchFamily="34" charset="0"/>
                <a:ea typeface="Calibri" panose="020F0502020204030204" pitchFamily="34" charset="0"/>
              </a:rPr>
              <a:t>tandardisation related items, here would like to check with you the formatting (=extending) of the algorithm identifiers in TS 33.501 Clause 5.11.x.</a:t>
            </a:r>
          </a:p>
          <a:p>
            <a:r>
              <a:rPr lang="en-GB" sz="1800" dirty="0">
                <a:latin typeface="Calibri" panose="020F0502020204030204" pitchFamily="34" charset="0"/>
                <a:ea typeface="Calibri" panose="020F0502020204030204" pitchFamily="34" charset="0"/>
              </a:rPr>
              <a:t>P</a:t>
            </a:r>
            <a:r>
              <a:rPr lang="en-GB" sz="1800" dirty="0">
                <a:effectLst/>
                <a:latin typeface="Calibri" panose="020F0502020204030204" pitchFamily="34" charset="0"/>
                <a:ea typeface="Calibri" panose="020F0502020204030204" pitchFamily="34" charset="0"/>
              </a:rPr>
              <a:t>otential changes to the agreed WID (basis will be S3-234334).</a:t>
            </a:r>
          </a:p>
          <a:p>
            <a:r>
              <a:rPr lang="en-GB" sz="1800" dirty="0" err="1">
                <a:effectLst/>
                <a:latin typeface="Calibri" panose="020F0502020204030204" pitchFamily="34" charset="0"/>
                <a:ea typeface="Calibri" panose="020F0502020204030204" pitchFamily="34" charset="0"/>
              </a:rPr>
              <a:t>AoB</a:t>
            </a:r>
            <a:r>
              <a:rPr lang="en-GB" sz="1800" dirty="0">
                <a:effectLst/>
                <a:latin typeface="Calibri" panose="020F0502020204030204" pitchFamily="34" charset="0"/>
                <a:ea typeface="Calibri" panose="020F0502020204030204" pitchFamily="34" charset="0"/>
              </a:rPr>
              <a:t> (?)</a:t>
            </a:r>
          </a:p>
          <a:p>
            <a:pPr marL="0" indent="0">
              <a:buNone/>
            </a:pPr>
            <a:endParaRPr lang="en-US" sz="1600" dirty="0"/>
          </a:p>
          <a:p>
            <a:endParaRPr lang="en-GB" sz="1600" dirty="0"/>
          </a:p>
        </p:txBody>
      </p:sp>
      <p:sp>
        <p:nvSpPr>
          <p:cNvPr id="3" name="Callout: Bent Line 2">
            <a:extLst>
              <a:ext uri="{FF2B5EF4-FFF2-40B4-BE49-F238E27FC236}">
                <a16:creationId xmlns:a16="http://schemas.microsoft.com/office/drawing/2014/main" id="{EA903CE4-41A7-B2B4-FA80-496FC4DCD78B}"/>
              </a:ext>
            </a:extLst>
          </p:cNvPr>
          <p:cNvSpPr/>
          <p:nvPr/>
        </p:nvSpPr>
        <p:spPr>
          <a:xfrm>
            <a:off x="3304997" y="4706224"/>
            <a:ext cx="4093330" cy="1491376"/>
          </a:xfrm>
          <a:prstGeom prst="borderCallout2">
            <a:avLst>
              <a:gd name="adj1" fmla="val -3543"/>
              <a:gd name="adj2" fmla="val 62189"/>
              <a:gd name="adj3" fmla="val -2906"/>
              <a:gd name="adj4" fmla="val -2488"/>
              <a:gd name="adj5" fmla="val -59846"/>
              <a:gd name="adj6" fmla="val -35853"/>
            </a:avLst>
          </a:prstGeom>
          <a:solidFill>
            <a:schemeClr val="bg2">
              <a:lumMod val="90000"/>
            </a:schemeClr>
          </a:solidFill>
          <a:ln w="19050">
            <a:solidFill>
              <a:srgbClr val="92D050"/>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accent6">
                    <a:lumMod val="75000"/>
                  </a:schemeClr>
                </a:solidFill>
                <a:latin typeface="SeroWebPro"/>
              </a:rPr>
              <a:t>[29.01.24]: on the further proceeding, the skeleton should be made available, so that companies can contribute, if possible material should be made available by end of this week; storage place 3GPP ftp-server</a:t>
            </a:r>
            <a:endParaRPr lang="en-GB" sz="1200" dirty="0">
              <a:solidFill>
                <a:schemeClr val="accent6">
                  <a:lumMod val="75000"/>
                </a:schemeClr>
              </a:solidFill>
            </a:endParaRPr>
          </a:p>
        </p:txBody>
      </p:sp>
    </p:spTree>
    <p:extLst>
      <p:ext uri="{BB962C8B-B14F-4D97-AF65-F5344CB8AC3E}">
        <p14:creationId xmlns:p14="http://schemas.microsoft.com/office/powerpoint/2010/main" val="751129609"/>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86A0310-CFCC-E166-1E94-A18D4D43709A}"/>
              </a:ext>
            </a:extLst>
          </p:cNvPr>
          <p:cNvSpPr>
            <a:spLocks noGrp="1"/>
          </p:cNvSpPr>
          <p:nvPr>
            <p:ph type="title"/>
          </p:nvPr>
        </p:nvSpPr>
        <p:spPr/>
        <p:txBody>
          <a:bodyPr/>
          <a:lstStyle/>
          <a:p>
            <a:r>
              <a:rPr lang="de-DE" dirty="0" err="1"/>
              <a:t>Justification</a:t>
            </a:r>
            <a:r>
              <a:rPr lang="de-DE" dirty="0"/>
              <a:t> </a:t>
            </a:r>
            <a:r>
              <a:rPr lang="de-DE" dirty="0" err="1"/>
              <a:t>and</a:t>
            </a:r>
            <a:r>
              <a:rPr lang="de-DE" dirty="0"/>
              <a:t> </a:t>
            </a:r>
            <a:r>
              <a:rPr lang="de-DE" dirty="0" err="1"/>
              <a:t>Objectives</a:t>
            </a:r>
            <a:r>
              <a:rPr lang="de-DE" dirty="0"/>
              <a:t> [1]</a:t>
            </a:r>
            <a:endParaRPr lang="en-GB" dirty="0"/>
          </a:p>
        </p:txBody>
      </p:sp>
      <p:sp>
        <p:nvSpPr>
          <p:cNvPr id="6" name="Content Placeholder 5">
            <a:extLst>
              <a:ext uri="{FF2B5EF4-FFF2-40B4-BE49-F238E27FC236}">
                <a16:creationId xmlns:a16="http://schemas.microsoft.com/office/drawing/2014/main" id="{53D3B11F-EA16-5E59-6794-160F2525121C}"/>
              </a:ext>
            </a:extLst>
          </p:cNvPr>
          <p:cNvSpPr>
            <a:spLocks noGrp="1"/>
          </p:cNvSpPr>
          <p:nvPr>
            <p:ph idx="1"/>
          </p:nvPr>
        </p:nvSpPr>
        <p:spPr>
          <a:xfrm>
            <a:off x="684212" y="1096282"/>
            <a:ext cx="10515599" cy="4351338"/>
          </a:xfrm>
        </p:spPr>
        <p:txBody>
          <a:bodyPr/>
          <a:lstStyle/>
          <a:p>
            <a:r>
              <a:rPr lang="en-GB" sz="1800" i="1" dirty="0">
                <a:effectLst/>
                <a:latin typeface="Times New Roman" panose="02020603050405020304" pitchFamily="18" charset="0"/>
                <a:ea typeface="Times New Roman" panose="02020603050405020304" pitchFamily="18" charset="0"/>
              </a:rPr>
              <a:t>As detailed in TR 33.841, </a:t>
            </a:r>
            <a:r>
              <a:rPr lang="en-GB" sz="1800" dirty="0">
                <a:effectLst/>
                <a:latin typeface="Times New Roman" panose="02020603050405020304" pitchFamily="18" charset="0"/>
                <a:ea typeface="Times New Roman" panose="02020603050405020304" pitchFamily="18" charset="0"/>
              </a:rPr>
              <a:t>Quantum computing poses a long-term threat to information security not only for data collected once the ability to compromise existing security is discovered but also for any historic data that may have legal, financial, commercial, or governmental importance that has been collected for future decoding. </a:t>
            </a:r>
          </a:p>
          <a:p>
            <a:r>
              <a:rPr lang="en-GB" sz="1800" dirty="0">
                <a:effectLst/>
                <a:latin typeface="Times New Roman" panose="02020603050405020304" pitchFamily="18" charset="0"/>
                <a:ea typeface="Times New Roman" panose="02020603050405020304" pitchFamily="18" charset="0"/>
              </a:rPr>
              <a:t>TR33.841 identified that whilst symmetric key algorithms are not as susceptible as public key related algorithms to the enhancements in quantum computing, 256-bit algorithms should be developed now in preparation for a possible adoption. The corresponding algorithms have been developed and evaluated by the ETSI SAGE at 3GPP’s request.</a:t>
            </a:r>
          </a:p>
          <a:p>
            <a:endParaRPr lang="en-US" sz="1600" dirty="0"/>
          </a:p>
          <a:p>
            <a:r>
              <a:rPr lang="en-GB" sz="1800" dirty="0">
                <a:effectLst/>
                <a:latin typeface="Times New Roman" panose="02020603050405020304" pitchFamily="18" charset="0"/>
                <a:ea typeface="Times New Roman" panose="02020603050405020304" pitchFamily="18" charset="0"/>
              </a:rPr>
              <a:t>The objectives to the WID are:</a:t>
            </a:r>
          </a:p>
          <a:p>
            <a:pPr marL="0" lvl="0" indent="0">
              <a:buNone/>
            </a:pP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Define the new 256-bit Integrity and Encryption Algorithms for 5G NAS and AS layers based on AES, </a:t>
            </a:r>
            <a:b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SNOW and ZUC.  </a:t>
            </a:r>
          </a:p>
          <a:p>
            <a:pPr marL="0" lvl="0" indent="0">
              <a:buNone/>
            </a:pPr>
            <a:r>
              <a:rPr lang="en-GB" sz="1800" dirty="0">
                <a:effectLst/>
                <a:latin typeface="Times New Roman" panose="02020603050405020304" pitchFamily="18" charset="0"/>
                <a:ea typeface="Times New Roman" panose="02020603050405020304" pitchFamily="18" charset="0"/>
                <a:cs typeface="Times New Roman" panose="02020603050405020304" pitchFamily="18" charset="0"/>
              </a:rPr>
              <a:t>        For all 3 algorithms, define algorithm specification, implementation test data and conformance test data.</a:t>
            </a:r>
          </a:p>
          <a:p>
            <a:endParaRPr lang="en-US" sz="1600" dirty="0"/>
          </a:p>
          <a:p>
            <a:endParaRPr lang="en-GB" sz="1600" dirty="0"/>
          </a:p>
        </p:txBody>
      </p:sp>
    </p:spTree>
    <p:extLst>
      <p:ext uri="{BB962C8B-B14F-4D97-AF65-F5344CB8AC3E}">
        <p14:creationId xmlns:p14="http://schemas.microsoft.com/office/powerpoint/2010/main" val="2153164658"/>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396E3-35C5-67FC-7A34-3712E2BD4138}"/>
              </a:ext>
            </a:extLst>
          </p:cNvPr>
          <p:cNvSpPr>
            <a:spLocks noGrp="1"/>
          </p:cNvSpPr>
          <p:nvPr>
            <p:ph type="title"/>
          </p:nvPr>
        </p:nvSpPr>
        <p:spPr/>
        <p:txBody>
          <a:bodyPr/>
          <a:lstStyle/>
          <a:p>
            <a:r>
              <a:rPr lang="de-DE" dirty="0" err="1"/>
              <a:t>Specification</a:t>
            </a:r>
            <a:r>
              <a:rPr lang="de-DE" dirty="0"/>
              <a:t> vs. Standardisation</a:t>
            </a:r>
            <a:endParaRPr lang="en-GB" dirty="0"/>
          </a:p>
        </p:txBody>
      </p:sp>
      <p:sp>
        <p:nvSpPr>
          <p:cNvPr id="3" name="Content Placeholder 2">
            <a:extLst>
              <a:ext uri="{FF2B5EF4-FFF2-40B4-BE49-F238E27FC236}">
                <a16:creationId xmlns:a16="http://schemas.microsoft.com/office/drawing/2014/main" id="{F4CBF179-4201-30BF-54F1-D9C64C2D32FD}"/>
              </a:ext>
            </a:extLst>
          </p:cNvPr>
          <p:cNvSpPr>
            <a:spLocks noGrp="1"/>
          </p:cNvSpPr>
          <p:nvPr>
            <p:ph idx="1"/>
          </p:nvPr>
        </p:nvSpPr>
        <p:spPr>
          <a:xfrm>
            <a:off x="684212" y="1087083"/>
            <a:ext cx="10515599" cy="785194"/>
          </a:xfrm>
        </p:spPr>
        <p:txBody>
          <a:bodyPr/>
          <a:lstStyle/>
          <a:p>
            <a:r>
              <a:rPr lang="de-DE" sz="1600" dirty="0"/>
              <a:t>The </a:t>
            </a:r>
            <a:r>
              <a:rPr lang="de-DE" sz="1600" dirty="0" err="1"/>
              <a:t>term</a:t>
            </a:r>
            <a:r>
              <a:rPr lang="de-DE" sz="1600" dirty="0"/>
              <a:t> „</a:t>
            </a:r>
            <a:r>
              <a:rPr lang="de-DE" sz="1600" dirty="0" err="1"/>
              <a:t>Specification</a:t>
            </a:r>
            <a:r>
              <a:rPr lang="de-DE" sz="1600" dirty="0"/>
              <a:t>“ </a:t>
            </a:r>
            <a:r>
              <a:rPr lang="de-DE" sz="1600" dirty="0" err="1"/>
              <a:t>relates</a:t>
            </a:r>
            <a:r>
              <a:rPr lang="de-DE" sz="1600" dirty="0"/>
              <a:t> </a:t>
            </a:r>
            <a:r>
              <a:rPr lang="de-DE" sz="1600" dirty="0" err="1"/>
              <a:t>more</a:t>
            </a:r>
            <a:r>
              <a:rPr lang="de-DE" sz="1600" dirty="0"/>
              <a:t> </a:t>
            </a:r>
            <a:r>
              <a:rPr lang="de-DE" sz="1600" dirty="0" err="1"/>
              <a:t>to</a:t>
            </a:r>
            <a:r>
              <a:rPr lang="de-DE" sz="1600" dirty="0"/>
              <a:t> </a:t>
            </a:r>
            <a:r>
              <a:rPr lang="de-DE" sz="1600" dirty="0" err="1"/>
              <a:t>the</a:t>
            </a:r>
            <a:r>
              <a:rPr lang="de-DE" sz="1600" dirty="0"/>
              <a:t> </a:t>
            </a:r>
            <a:r>
              <a:rPr lang="de-DE" sz="1600" dirty="0" err="1"/>
              <a:t>generation</a:t>
            </a:r>
            <a:r>
              <a:rPr lang="de-DE" sz="1600" dirty="0"/>
              <a:t> </a:t>
            </a:r>
            <a:r>
              <a:rPr lang="de-DE" sz="1600" dirty="0" err="1"/>
              <a:t>of</a:t>
            </a:r>
            <a:r>
              <a:rPr lang="de-DE" sz="1600" dirty="0"/>
              <a:t> </a:t>
            </a:r>
            <a:r>
              <a:rPr lang="de-DE" sz="1600" dirty="0" err="1"/>
              <a:t>the</a:t>
            </a:r>
            <a:r>
              <a:rPr lang="de-DE" sz="1600" dirty="0"/>
              <a:t> 3GPP TS (35-series) </a:t>
            </a:r>
            <a:r>
              <a:rPr lang="de-DE" sz="1600" dirty="0" err="1"/>
              <a:t>of</a:t>
            </a:r>
            <a:r>
              <a:rPr lang="de-DE" sz="1600" dirty="0"/>
              <a:t> </a:t>
            </a:r>
            <a:r>
              <a:rPr lang="de-DE" sz="1600" dirty="0" err="1"/>
              <a:t>the</a:t>
            </a:r>
            <a:r>
              <a:rPr lang="de-DE" sz="1600" dirty="0"/>
              <a:t> 256-bit </a:t>
            </a:r>
            <a:r>
              <a:rPr lang="de-DE" sz="1600" dirty="0" err="1"/>
              <a:t>Algorithms</a:t>
            </a:r>
            <a:r>
              <a:rPr lang="de-DE" sz="1600" dirty="0"/>
              <a:t>, </a:t>
            </a:r>
            <a:r>
              <a:rPr lang="de-DE" sz="1600" dirty="0" err="1"/>
              <a:t>while</a:t>
            </a:r>
            <a:r>
              <a:rPr lang="de-DE" sz="1600" dirty="0"/>
              <a:t> </a:t>
            </a:r>
            <a:r>
              <a:rPr lang="de-DE" sz="1600" dirty="0" err="1"/>
              <a:t>the</a:t>
            </a:r>
            <a:r>
              <a:rPr lang="de-DE" sz="1600" dirty="0"/>
              <a:t> </a:t>
            </a:r>
            <a:r>
              <a:rPr lang="de-DE" sz="1600" dirty="0" err="1"/>
              <a:t>term</a:t>
            </a:r>
            <a:r>
              <a:rPr lang="de-DE" sz="1600" dirty="0"/>
              <a:t> „</a:t>
            </a:r>
            <a:r>
              <a:rPr lang="de-DE" sz="1600" dirty="0" err="1"/>
              <a:t>standardisation</a:t>
            </a:r>
            <a:r>
              <a:rPr lang="de-DE" sz="1600" dirty="0"/>
              <a:t>“ </a:t>
            </a:r>
            <a:r>
              <a:rPr lang="de-DE" sz="1600" dirty="0" err="1"/>
              <a:t>relates</a:t>
            </a:r>
            <a:r>
              <a:rPr lang="de-DE" sz="1600" dirty="0"/>
              <a:t> </a:t>
            </a:r>
            <a:r>
              <a:rPr lang="de-DE" sz="1600" dirty="0" err="1"/>
              <a:t>more</a:t>
            </a:r>
            <a:r>
              <a:rPr lang="de-DE" sz="1600" dirty="0"/>
              <a:t> </a:t>
            </a:r>
            <a:r>
              <a:rPr lang="de-DE" sz="1600" dirty="0" err="1"/>
              <a:t>to</a:t>
            </a:r>
            <a:r>
              <a:rPr lang="de-DE" sz="1600" dirty="0"/>
              <a:t> </a:t>
            </a:r>
            <a:r>
              <a:rPr lang="de-DE" sz="1600" dirty="0" err="1"/>
              <a:t>the</a:t>
            </a:r>
            <a:r>
              <a:rPr lang="de-DE" sz="1600" dirty="0"/>
              <a:t> </a:t>
            </a:r>
            <a:r>
              <a:rPr lang="de-DE" sz="1600" dirty="0" err="1"/>
              <a:t>introduction</a:t>
            </a:r>
            <a:r>
              <a:rPr lang="de-DE" sz="1600" dirty="0"/>
              <a:t> </a:t>
            </a:r>
            <a:r>
              <a:rPr lang="de-DE" sz="1600" dirty="0" err="1"/>
              <a:t>of</a:t>
            </a:r>
            <a:r>
              <a:rPr lang="de-DE" sz="1600" dirty="0"/>
              <a:t> </a:t>
            </a:r>
            <a:r>
              <a:rPr lang="de-DE" sz="1600" dirty="0" err="1"/>
              <a:t>the</a:t>
            </a:r>
            <a:r>
              <a:rPr lang="de-DE" sz="1600" dirty="0"/>
              <a:t> 256-bit </a:t>
            </a:r>
            <a:r>
              <a:rPr lang="de-DE" sz="1600" dirty="0" err="1"/>
              <a:t>Algorithms</a:t>
            </a:r>
            <a:r>
              <a:rPr lang="de-DE" sz="1600" dirty="0"/>
              <a:t> in 3GPP </a:t>
            </a:r>
            <a:r>
              <a:rPr lang="de-DE" sz="1600" dirty="0" err="1"/>
              <a:t>protocol</a:t>
            </a:r>
            <a:r>
              <a:rPr lang="de-DE" sz="1600" dirty="0"/>
              <a:t> </a:t>
            </a:r>
            <a:r>
              <a:rPr lang="de-DE" sz="1600" dirty="0" err="1"/>
              <a:t>stack</a:t>
            </a:r>
            <a:r>
              <a:rPr lang="de-DE" sz="1600" dirty="0"/>
              <a:t> (33-series, 38-series).</a:t>
            </a:r>
          </a:p>
          <a:p>
            <a:endParaRPr lang="de-DE" sz="1600" dirty="0"/>
          </a:p>
          <a:p>
            <a:endParaRPr lang="de-DE" sz="1600" dirty="0"/>
          </a:p>
          <a:p>
            <a:endParaRPr lang="de-DE" sz="1600" dirty="0"/>
          </a:p>
          <a:p>
            <a:endParaRPr lang="de-DE" sz="1600" dirty="0"/>
          </a:p>
          <a:p>
            <a:endParaRPr lang="en-GB" sz="1600" dirty="0"/>
          </a:p>
        </p:txBody>
      </p:sp>
      <p:sp>
        <p:nvSpPr>
          <p:cNvPr id="4" name="Content Placeholder 2">
            <a:extLst>
              <a:ext uri="{FF2B5EF4-FFF2-40B4-BE49-F238E27FC236}">
                <a16:creationId xmlns:a16="http://schemas.microsoft.com/office/drawing/2014/main" id="{184557C2-E5FA-825E-793F-49CA494D8FAE}"/>
              </a:ext>
            </a:extLst>
          </p:cNvPr>
          <p:cNvSpPr txBox="1">
            <a:spLocks/>
          </p:cNvSpPr>
          <p:nvPr/>
        </p:nvSpPr>
        <p:spPr bwMode="auto">
          <a:xfrm>
            <a:off x="5942011" y="3196753"/>
            <a:ext cx="5411788" cy="254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600" dirty="0"/>
              <a:t>Standardisation</a:t>
            </a:r>
          </a:p>
          <a:p>
            <a:pPr marL="457200" lvl="1" indent="0">
              <a:buNone/>
            </a:pPr>
            <a:r>
              <a:rPr lang="de-DE" sz="1200" dirty="0"/>
              <a:t>TS 33.501, Security </a:t>
            </a:r>
            <a:r>
              <a:rPr lang="de-DE" sz="1200" dirty="0" err="1"/>
              <a:t>Architecture</a:t>
            </a:r>
            <a:r>
              <a:rPr lang="de-DE" sz="1200" dirty="0"/>
              <a:t> (*)</a:t>
            </a:r>
          </a:p>
          <a:p>
            <a:pPr marL="457200" lvl="1" indent="0">
              <a:buNone/>
            </a:pPr>
            <a:r>
              <a:rPr lang="de-DE" sz="1200" dirty="0"/>
              <a:t>TS 38.323, PDCP </a:t>
            </a:r>
            <a:r>
              <a:rPr lang="de-DE" sz="1200" dirty="0" err="1"/>
              <a:t>Specification</a:t>
            </a:r>
            <a:r>
              <a:rPr lang="de-DE" sz="1200" dirty="0"/>
              <a:t> (*)</a:t>
            </a:r>
          </a:p>
          <a:p>
            <a:pPr marL="457200" lvl="1" indent="0">
              <a:buNone/>
            </a:pPr>
            <a:r>
              <a:rPr lang="de-DE" sz="1200" dirty="0"/>
              <a:t>TS 38.331, RRC </a:t>
            </a:r>
            <a:r>
              <a:rPr lang="de-DE" sz="1200" dirty="0" err="1"/>
              <a:t>Specification</a:t>
            </a:r>
            <a:r>
              <a:rPr lang="de-DE" sz="1200" dirty="0"/>
              <a:t> (*)</a:t>
            </a:r>
          </a:p>
          <a:p>
            <a:pPr marL="457200" lvl="1" indent="0">
              <a:buNone/>
            </a:pPr>
            <a:endParaRPr lang="de-DE" sz="1200" dirty="0"/>
          </a:p>
          <a:p>
            <a:pPr marL="457200" lvl="1" indent="0">
              <a:buNone/>
            </a:pPr>
            <a:endParaRPr lang="de-DE" sz="1200" dirty="0"/>
          </a:p>
          <a:p>
            <a:pPr marL="457200" lvl="1" indent="0">
              <a:buNone/>
            </a:pPr>
            <a:r>
              <a:rPr lang="de-DE" sz="1200" dirty="0"/>
              <a:t>(*) </a:t>
            </a:r>
            <a:r>
              <a:rPr lang="de-DE" sz="1200" dirty="0" err="1"/>
              <a:t>To</a:t>
            </a:r>
            <a:r>
              <a:rPr lang="de-DE" sz="1200" dirty="0"/>
              <a:t> </a:t>
            </a:r>
            <a:r>
              <a:rPr lang="de-DE" sz="1200" dirty="0" err="1"/>
              <a:t>be</a:t>
            </a:r>
            <a:r>
              <a:rPr lang="de-DE" sz="1200" dirty="0"/>
              <a:t> </a:t>
            </a:r>
            <a:r>
              <a:rPr lang="de-DE" sz="1200" dirty="0" err="1"/>
              <a:t>analysed</a:t>
            </a:r>
            <a:endParaRPr lang="de-DE" sz="1200" dirty="0"/>
          </a:p>
          <a:p>
            <a:endParaRPr lang="de-DE" sz="1600" dirty="0"/>
          </a:p>
          <a:p>
            <a:endParaRPr lang="de-DE" sz="1600" dirty="0"/>
          </a:p>
          <a:p>
            <a:endParaRPr lang="de-DE" sz="1600" dirty="0"/>
          </a:p>
          <a:p>
            <a:endParaRPr lang="de-DE" sz="1600" dirty="0"/>
          </a:p>
          <a:p>
            <a:endParaRPr lang="en-GB" sz="1600" dirty="0"/>
          </a:p>
        </p:txBody>
      </p:sp>
      <p:sp>
        <p:nvSpPr>
          <p:cNvPr id="5" name="Content Placeholder 2">
            <a:extLst>
              <a:ext uri="{FF2B5EF4-FFF2-40B4-BE49-F238E27FC236}">
                <a16:creationId xmlns:a16="http://schemas.microsoft.com/office/drawing/2014/main" id="{22436EB4-0D5F-B12A-06AA-CCD87519F770}"/>
              </a:ext>
            </a:extLst>
          </p:cNvPr>
          <p:cNvSpPr txBox="1">
            <a:spLocks/>
          </p:cNvSpPr>
          <p:nvPr/>
        </p:nvSpPr>
        <p:spPr bwMode="auto">
          <a:xfrm>
            <a:off x="684212" y="2153052"/>
            <a:ext cx="5411788" cy="3685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600" dirty="0" err="1"/>
              <a:t>Specification</a:t>
            </a:r>
            <a:endParaRPr lang="de-DE" sz="1600" dirty="0"/>
          </a:p>
          <a:p>
            <a:pPr marL="457200" lvl="1" indent="0">
              <a:buNone/>
            </a:pPr>
            <a:r>
              <a:rPr lang="en-GB" sz="1200" dirty="0"/>
              <a:t>Specification of the Snow 5G based 256-bits algorithm set:</a:t>
            </a:r>
            <a:endParaRPr lang="de-DE" sz="1200" dirty="0"/>
          </a:p>
          <a:p>
            <a:pPr marL="457200" lvl="1" indent="0">
              <a:buNone/>
            </a:pPr>
            <a:r>
              <a:rPr lang="de-DE" sz="1200" dirty="0"/>
              <a:t>	TS 35.240 </a:t>
            </a:r>
            <a:r>
              <a:rPr lang="de-DE" sz="1200" dirty="0" err="1"/>
              <a:t>Document</a:t>
            </a:r>
            <a:r>
              <a:rPr lang="de-DE" sz="1200" dirty="0"/>
              <a:t> 1: </a:t>
            </a:r>
            <a:r>
              <a:rPr lang="de-DE" sz="1200" dirty="0" err="1"/>
              <a:t>Algorithm</a:t>
            </a:r>
            <a:r>
              <a:rPr lang="de-DE" sz="1200" dirty="0"/>
              <a:t> </a:t>
            </a:r>
            <a:r>
              <a:rPr lang="de-DE" sz="1200" dirty="0" err="1"/>
              <a:t>specification</a:t>
            </a:r>
            <a:endParaRPr lang="de-DE" sz="1200" dirty="0"/>
          </a:p>
          <a:p>
            <a:pPr marL="457200" lvl="1" indent="0">
              <a:buNone/>
            </a:pPr>
            <a:r>
              <a:rPr lang="de-DE" sz="1200" dirty="0"/>
              <a:t>	TS 35.241 </a:t>
            </a:r>
            <a:r>
              <a:rPr lang="de-DE" sz="1200" dirty="0" err="1"/>
              <a:t>Document</a:t>
            </a:r>
            <a:r>
              <a:rPr lang="de-DE" sz="1200" dirty="0"/>
              <a:t> 2: </a:t>
            </a:r>
            <a:r>
              <a:rPr lang="de-DE" sz="1200" dirty="0" err="1"/>
              <a:t>Implementers</a:t>
            </a:r>
            <a:r>
              <a:rPr lang="de-DE" sz="1200" dirty="0"/>
              <a:t>’ </a:t>
            </a:r>
            <a:r>
              <a:rPr lang="de-DE" sz="1200" dirty="0" err="1"/>
              <a:t>test</a:t>
            </a:r>
            <a:r>
              <a:rPr lang="de-DE" sz="1200" dirty="0"/>
              <a:t> </a:t>
            </a:r>
            <a:r>
              <a:rPr lang="de-DE" sz="1200" dirty="0" err="1"/>
              <a:t>data</a:t>
            </a:r>
            <a:r>
              <a:rPr lang="de-DE" sz="1200" dirty="0"/>
              <a:t> </a:t>
            </a:r>
          </a:p>
          <a:p>
            <a:pPr marL="457200" lvl="1" indent="0">
              <a:buNone/>
            </a:pPr>
            <a:r>
              <a:rPr lang="de-DE" sz="1200" dirty="0"/>
              <a:t>	TS 35.242 </a:t>
            </a:r>
            <a:r>
              <a:rPr lang="de-DE" sz="1200" dirty="0" err="1"/>
              <a:t>Document</a:t>
            </a:r>
            <a:r>
              <a:rPr lang="de-DE" sz="1200" dirty="0"/>
              <a:t> 3: Design </a:t>
            </a:r>
            <a:r>
              <a:rPr lang="de-DE" sz="1200" dirty="0" err="1"/>
              <a:t>conformance</a:t>
            </a:r>
            <a:r>
              <a:rPr lang="de-DE" sz="1200" dirty="0"/>
              <a:t> </a:t>
            </a:r>
            <a:r>
              <a:rPr lang="de-DE" sz="1200" dirty="0" err="1"/>
              <a:t>test</a:t>
            </a:r>
            <a:r>
              <a:rPr lang="de-DE" sz="1200" dirty="0"/>
              <a:t> </a:t>
            </a:r>
            <a:r>
              <a:rPr lang="de-DE" sz="1200" dirty="0" err="1"/>
              <a:t>data</a:t>
            </a:r>
            <a:r>
              <a:rPr lang="de-DE" sz="1200" dirty="0"/>
              <a:t> </a:t>
            </a:r>
          </a:p>
          <a:p>
            <a:pPr marL="457200" lvl="1" indent="0">
              <a:buNone/>
            </a:pPr>
            <a:endParaRPr lang="en-GB" sz="1200" dirty="0"/>
          </a:p>
          <a:p>
            <a:pPr marL="457200" lvl="1" indent="0">
              <a:buNone/>
            </a:pPr>
            <a:r>
              <a:rPr lang="en-GB" sz="1200" dirty="0"/>
              <a:t>Specification of the AES based 256-bits algorithm set:</a:t>
            </a:r>
            <a:endParaRPr lang="de-DE" sz="1200" dirty="0"/>
          </a:p>
          <a:p>
            <a:pPr marL="457200" lvl="1" indent="0">
              <a:buNone/>
            </a:pPr>
            <a:r>
              <a:rPr lang="de-DE" sz="1200" dirty="0"/>
              <a:t>	TS 35.243 </a:t>
            </a:r>
            <a:r>
              <a:rPr lang="de-DE" sz="1200" dirty="0" err="1"/>
              <a:t>Document</a:t>
            </a:r>
            <a:r>
              <a:rPr lang="de-DE" sz="1200" dirty="0"/>
              <a:t> 1: </a:t>
            </a:r>
            <a:r>
              <a:rPr lang="de-DE" sz="1200" dirty="0" err="1"/>
              <a:t>Algorithm</a:t>
            </a:r>
            <a:r>
              <a:rPr lang="de-DE" sz="1200" dirty="0"/>
              <a:t> </a:t>
            </a:r>
            <a:r>
              <a:rPr lang="de-DE" sz="1200" dirty="0" err="1"/>
              <a:t>specification</a:t>
            </a:r>
            <a:endParaRPr lang="de-DE" sz="1200" dirty="0"/>
          </a:p>
          <a:p>
            <a:pPr marL="457200" lvl="1" indent="0">
              <a:buNone/>
            </a:pPr>
            <a:r>
              <a:rPr lang="de-DE" sz="1200" dirty="0"/>
              <a:t>	TS 35.244 </a:t>
            </a:r>
            <a:r>
              <a:rPr lang="de-DE" sz="1200" dirty="0" err="1"/>
              <a:t>Document</a:t>
            </a:r>
            <a:r>
              <a:rPr lang="de-DE" sz="1200" dirty="0"/>
              <a:t> 2: </a:t>
            </a:r>
            <a:r>
              <a:rPr lang="de-DE" sz="1200" dirty="0" err="1"/>
              <a:t>Implementers</a:t>
            </a:r>
            <a:r>
              <a:rPr lang="de-DE" sz="1200" dirty="0"/>
              <a:t>’ </a:t>
            </a:r>
            <a:r>
              <a:rPr lang="de-DE" sz="1200" dirty="0" err="1"/>
              <a:t>test</a:t>
            </a:r>
            <a:r>
              <a:rPr lang="de-DE" sz="1200" dirty="0"/>
              <a:t> </a:t>
            </a:r>
            <a:r>
              <a:rPr lang="de-DE" sz="1200" dirty="0" err="1"/>
              <a:t>data</a:t>
            </a:r>
            <a:r>
              <a:rPr lang="de-DE" sz="1200" dirty="0"/>
              <a:t> </a:t>
            </a:r>
          </a:p>
          <a:p>
            <a:pPr marL="457200" lvl="1" indent="0">
              <a:buNone/>
            </a:pPr>
            <a:r>
              <a:rPr lang="de-DE" sz="1200" dirty="0"/>
              <a:t>	TS 35.245 </a:t>
            </a:r>
            <a:r>
              <a:rPr lang="de-DE" sz="1200" dirty="0" err="1"/>
              <a:t>Document</a:t>
            </a:r>
            <a:r>
              <a:rPr lang="de-DE" sz="1200" dirty="0"/>
              <a:t> 3: Design </a:t>
            </a:r>
            <a:r>
              <a:rPr lang="de-DE" sz="1200" dirty="0" err="1"/>
              <a:t>conformance</a:t>
            </a:r>
            <a:r>
              <a:rPr lang="de-DE" sz="1200" dirty="0"/>
              <a:t> </a:t>
            </a:r>
            <a:r>
              <a:rPr lang="de-DE" sz="1200" dirty="0" err="1"/>
              <a:t>test</a:t>
            </a:r>
            <a:r>
              <a:rPr lang="de-DE" sz="1200" dirty="0"/>
              <a:t> </a:t>
            </a:r>
            <a:r>
              <a:rPr lang="de-DE" sz="1200" dirty="0" err="1"/>
              <a:t>data</a:t>
            </a:r>
            <a:r>
              <a:rPr lang="de-DE" sz="1200" dirty="0"/>
              <a:t> </a:t>
            </a:r>
          </a:p>
          <a:p>
            <a:pPr marL="457200" lvl="1" indent="0">
              <a:buNone/>
            </a:pPr>
            <a:endParaRPr lang="de-DE" sz="1200" dirty="0"/>
          </a:p>
          <a:p>
            <a:pPr marL="457200" lvl="1" indent="0">
              <a:buNone/>
            </a:pPr>
            <a:r>
              <a:rPr lang="en-GB" sz="1200" dirty="0"/>
              <a:t>Specification of the ZUC based 256-bits algorithm set:</a:t>
            </a:r>
            <a:endParaRPr lang="de-DE" sz="1200" dirty="0"/>
          </a:p>
          <a:p>
            <a:pPr marL="457200" lvl="1" indent="0">
              <a:buNone/>
            </a:pPr>
            <a:r>
              <a:rPr lang="de-DE" sz="1200" dirty="0"/>
              <a:t>	TS 35.246 </a:t>
            </a:r>
            <a:r>
              <a:rPr lang="de-DE" sz="1200" dirty="0" err="1"/>
              <a:t>Document</a:t>
            </a:r>
            <a:r>
              <a:rPr lang="de-DE" sz="1200" dirty="0"/>
              <a:t> 1: </a:t>
            </a:r>
            <a:r>
              <a:rPr lang="de-DE" sz="1200" dirty="0" err="1"/>
              <a:t>Algorithm</a:t>
            </a:r>
            <a:r>
              <a:rPr lang="de-DE" sz="1200" dirty="0"/>
              <a:t> </a:t>
            </a:r>
            <a:r>
              <a:rPr lang="de-DE" sz="1200" dirty="0" err="1"/>
              <a:t>specification</a:t>
            </a:r>
            <a:endParaRPr lang="de-DE" sz="1200" dirty="0"/>
          </a:p>
          <a:p>
            <a:pPr marL="457200" lvl="1" indent="0">
              <a:buNone/>
            </a:pPr>
            <a:r>
              <a:rPr lang="de-DE" sz="1200" dirty="0"/>
              <a:t>	TS 35.247 </a:t>
            </a:r>
            <a:r>
              <a:rPr lang="de-DE" sz="1200" dirty="0" err="1"/>
              <a:t>Document</a:t>
            </a:r>
            <a:r>
              <a:rPr lang="de-DE" sz="1200" dirty="0"/>
              <a:t> 2: </a:t>
            </a:r>
            <a:r>
              <a:rPr lang="de-DE" sz="1200" dirty="0" err="1"/>
              <a:t>Implementers</a:t>
            </a:r>
            <a:r>
              <a:rPr lang="de-DE" sz="1200" dirty="0"/>
              <a:t>’ </a:t>
            </a:r>
            <a:r>
              <a:rPr lang="de-DE" sz="1200" dirty="0" err="1"/>
              <a:t>test</a:t>
            </a:r>
            <a:r>
              <a:rPr lang="de-DE" sz="1200" dirty="0"/>
              <a:t> </a:t>
            </a:r>
            <a:r>
              <a:rPr lang="de-DE" sz="1200" dirty="0" err="1"/>
              <a:t>data</a:t>
            </a:r>
            <a:r>
              <a:rPr lang="de-DE" sz="1200" dirty="0"/>
              <a:t> </a:t>
            </a:r>
          </a:p>
          <a:p>
            <a:pPr marL="457200" lvl="1" indent="0">
              <a:buNone/>
            </a:pPr>
            <a:r>
              <a:rPr lang="de-DE" sz="1200" dirty="0"/>
              <a:t>	TS 35.248 </a:t>
            </a:r>
            <a:r>
              <a:rPr lang="de-DE" sz="1200" dirty="0" err="1"/>
              <a:t>Document</a:t>
            </a:r>
            <a:r>
              <a:rPr lang="de-DE" sz="1200" dirty="0"/>
              <a:t> 3: Design </a:t>
            </a:r>
            <a:r>
              <a:rPr lang="de-DE" sz="1200" dirty="0" err="1"/>
              <a:t>conformance</a:t>
            </a:r>
            <a:r>
              <a:rPr lang="de-DE" sz="1200" dirty="0"/>
              <a:t> </a:t>
            </a:r>
            <a:r>
              <a:rPr lang="de-DE" sz="1200" dirty="0" err="1"/>
              <a:t>test</a:t>
            </a:r>
            <a:r>
              <a:rPr lang="de-DE" sz="1200" dirty="0"/>
              <a:t> </a:t>
            </a:r>
            <a:r>
              <a:rPr lang="de-DE" sz="1200" dirty="0" err="1"/>
              <a:t>data</a:t>
            </a:r>
            <a:r>
              <a:rPr lang="de-DE" sz="1200" dirty="0"/>
              <a:t> </a:t>
            </a:r>
          </a:p>
          <a:p>
            <a:pPr marL="0" indent="0">
              <a:buNone/>
            </a:pPr>
            <a:endParaRPr lang="de-DE" sz="1600" dirty="0"/>
          </a:p>
          <a:p>
            <a:endParaRPr lang="de-DE" sz="1600" dirty="0"/>
          </a:p>
          <a:p>
            <a:endParaRPr lang="de-DE" sz="1600" dirty="0"/>
          </a:p>
          <a:p>
            <a:endParaRPr lang="de-DE" sz="1600" dirty="0"/>
          </a:p>
          <a:p>
            <a:endParaRPr lang="de-DE" sz="1600" dirty="0"/>
          </a:p>
          <a:p>
            <a:endParaRPr lang="en-GB" sz="1600" dirty="0"/>
          </a:p>
        </p:txBody>
      </p:sp>
      <p:cxnSp>
        <p:nvCxnSpPr>
          <p:cNvPr id="7" name="Straight Connector 6">
            <a:extLst>
              <a:ext uri="{FF2B5EF4-FFF2-40B4-BE49-F238E27FC236}">
                <a16:creationId xmlns:a16="http://schemas.microsoft.com/office/drawing/2014/main" id="{AFDBBE81-097D-29EE-E271-A801BE7EC17E}"/>
              </a:ext>
            </a:extLst>
          </p:cNvPr>
          <p:cNvCxnSpPr>
            <a:cxnSpLocks/>
          </p:cNvCxnSpPr>
          <p:nvPr/>
        </p:nvCxnSpPr>
        <p:spPr>
          <a:xfrm>
            <a:off x="5620624" y="2706255"/>
            <a:ext cx="0" cy="365760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81AE702-88E4-C684-529D-CB212C2510D5}"/>
              </a:ext>
            </a:extLst>
          </p:cNvPr>
          <p:cNvCxnSpPr>
            <a:cxnSpLocks/>
          </p:cNvCxnSpPr>
          <p:nvPr/>
        </p:nvCxnSpPr>
        <p:spPr>
          <a:xfrm flipH="1">
            <a:off x="5620624" y="1791855"/>
            <a:ext cx="6571376" cy="91440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3CE08D6-6B74-AE50-A856-1385F5DECBC3}"/>
              </a:ext>
            </a:extLst>
          </p:cNvPr>
          <p:cNvSpPr txBox="1"/>
          <p:nvPr/>
        </p:nvSpPr>
        <p:spPr>
          <a:xfrm>
            <a:off x="4100557" y="1827999"/>
            <a:ext cx="3403496" cy="369332"/>
          </a:xfrm>
          <a:prstGeom prst="rect">
            <a:avLst/>
          </a:prstGeom>
          <a:solidFill>
            <a:schemeClr val="accent5">
              <a:lumMod val="40000"/>
              <a:lumOff val="60000"/>
            </a:schemeClr>
          </a:solidFill>
        </p:spPr>
        <p:txBody>
          <a:bodyPr wrap="none" rtlCol="0">
            <a:spAutoFit/>
          </a:bodyPr>
          <a:lstStyle/>
          <a:p>
            <a:r>
              <a:rPr lang="de-DE" dirty="0" err="1"/>
              <a:t>Scope</a:t>
            </a:r>
            <a:r>
              <a:rPr lang="de-DE" dirty="0"/>
              <a:t> </a:t>
            </a:r>
            <a:r>
              <a:rPr lang="de-DE" dirty="0" err="1"/>
              <a:t>of</a:t>
            </a:r>
            <a:r>
              <a:rPr lang="de-DE" dirty="0"/>
              <a:t> </a:t>
            </a:r>
            <a:r>
              <a:rPr lang="de-DE" dirty="0" err="1"/>
              <a:t>the</a:t>
            </a:r>
            <a:r>
              <a:rPr lang="de-DE" dirty="0"/>
              <a:t> </a:t>
            </a:r>
            <a:r>
              <a:rPr lang="de-DE" u="sng" dirty="0"/>
              <a:t>WID</a:t>
            </a:r>
            <a:r>
              <a:rPr lang="de-DE" dirty="0"/>
              <a:t> on 256-bit [1]</a:t>
            </a:r>
            <a:endParaRPr lang="en-GB" dirty="0"/>
          </a:p>
        </p:txBody>
      </p:sp>
      <p:sp>
        <p:nvSpPr>
          <p:cNvPr id="14" name="TextBox 13">
            <a:extLst>
              <a:ext uri="{FF2B5EF4-FFF2-40B4-BE49-F238E27FC236}">
                <a16:creationId xmlns:a16="http://schemas.microsoft.com/office/drawing/2014/main" id="{EBB94498-7E0D-C90E-A9EB-29E9D3C88C20}"/>
              </a:ext>
            </a:extLst>
          </p:cNvPr>
          <p:cNvSpPr txBox="1"/>
          <p:nvPr/>
        </p:nvSpPr>
        <p:spPr>
          <a:xfrm>
            <a:off x="8335024" y="2854834"/>
            <a:ext cx="3339376" cy="369332"/>
          </a:xfrm>
          <a:prstGeom prst="rect">
            <a:avLst/>
          </a:prstGeom>
          <a:solidFill>
            <a:schemeClr val="accent2">
              <a:lumMod val="40000"/>
              <a:lumOff val="60000"/>
            </a:schemeClr>
          </a:solidFill>
        </p:spPr>
        <p:txBody>
          <a:bodyPr wrap="none" rtlCol="0">
            <a:spAutoFit/>
          </a:bodyPr>
          <a:lstStyle/>
          <a:p>
            <a:r>
              <a:rPr lang="de-DE" dirty="0" err="1"/>
              <a:t>Scope</a:t>
            </a:r>
            <a:r>
              <a:rPr lang="de-DE" dirty="0"/>
              <a:t> </a:t>
            </a:r>
            <a:r>
              <a:rPr lang="de-DE" dirty="0" err="1"/>
              <a:t>of</a:t>
            </a:r>
            <a:r>
              <a:rPr lang="de-DE" dirty="0"/>
              <a:t> </a:t>
            </a:r>
            <a:r>
              <a:rPr lang="de-DE" dirty="0" err="1"/>
              <a:t>the</a:t>
            </a:r>
            <a:r>
              <a:rPr lang="de-DE" dirty="0"/>
              <a:t> </a:t>
            </a:r>
            <a:r>
              <a:rPr lang="de-DE" u="sng" dirty="0"/>
              <a:t>SID</a:t>
            </a:r>
            <a:r>
              <a:rPr lang="de-DE" dirty="0"/>
              <a:t> on 256-bit [2]</a:t>
            </a:r>
            <a:endParaRPr lang="en-GB" dirty="0"/>
          </a:p>
        </p:txBody>
      </p:sp>
    </p:spTree>
    <p:extLst>
      <p:ext uri="{BB962C8B-B14F-4D97-AF65-F5344CB8AC3E}">
        <p14:creationId xmlns:p14="http://schemas.microsoft.com/office/powerpoint/2010/main" val="1139071116"/>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396E3-35C5-67FC-7A34-3712E2BD4138}"/>
              </a:ext>
            </a:extLst>
          </p:cNvPr>
          <p:cNvSpPr>
            <a:spLocks noGrp="1"/>
          </p:cNvSpPr>
          <p:nvPr>
            <p:ph type="title"/>
          </p:nvPr>
        </p:nvSpPr>
        <p:spPr/>
        <p:txBody>
          <a:bodyPr/>
          <a:lstStyle/>
          <a:p>
            <a:r>
              <a:rPr lang="de-DE" dirty="0" err="1"/>
              <a:t>Naming</a:t>
            </a:r>
            <a:r>
              <a:rPr lang="de-DE" dirty="0"/>
              <a:t> </a:t>
            </a:r>
            <a:r>
              <a:rPr lang="de-DE" dirty="0" err="1"/>
              <a:t>of</a:t>
            </a:r>
            <a:r>
              <a:rPr lang="de-DE" dirty="0"/>
              <a:t> </a:t>
            </a:r>
            <a:r>
              <a:rPr lang="de-DE" dirty="0" err="1"/>
              <a:t>Algorithms</a:t>
            </a:r>
            <a:endParaRPr lang="en-GB" dirty="0"/>
          </a:p>
        </p:txBody>
      </p:sp>
      <p:sp>
        <p:nvSpPr>
          <p:cNvPr id="3" name="Content Placeholder 2">
            <a:extLst>
              <a:ext uri="{FF2B5EF4-FFF2-40B4-BE49-F238E27FC236}">
                <a16:creationId xmlns:a16="http://schemas.microsoft.com/office/drawing/2014/main" id="{F4CBF179-4201-30BF-54F1-D9C64C2D32FD}"/>
              </a:ext>
            </a:extLst>
          </p:cNvPr>
          <p:cNvSpPr>
            <a:spLocks noGrp="1"/>
          </p:cNvSpPr>
          <p:nvPr>
            <p:ph idx="1"/>
          </p:nvPr>
        </p:nvSpPr>
        <p:spPr>
          <a:xfrm>
            <a:off x="1358464" y="3543937"/>
            <a:ext cx="10515599" cy="2572049"/>
          </a:xfrm>
        </p:spPr>
        <p:txBody>
          <a:bodyPr/>
          <a:lstStyle/>
          <a:p>
            <a:pPr algn="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3rd Generation Partnership Project;</a:t>
            </a:r>
          </a:p>
          <a:p>
            <a:pPr algn="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Technical Specification Group Services and System Aspects;</a:t>
            </a:r>
          </a:p>
          <a:p>
            <a:pPr algn="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Specification of the Snow 5G based 256-bits algorithm set:</a:t>
            </a:r>
          </a:p>
          <a:p>
            <a:pPr algn="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Specification of the </a:t>
            </a:r>
            <a:r>
              <a:rPr lang="en-GB" sz="1800" b="1"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NEA4</a:t>
            </a: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 encryption, the </a:t>
            </a:r>
            <a:r>
              <a:rPr lang="en-GB" sz="1800" b="1"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NIA4</a:t>
            </a: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 integrity, and the </a:t>
            </a:r>
            <a:r>
              <a:rPr lang="en-GB" sz="1800" b="1"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NCA4</a:t>
            </a: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 authenticated encryption algorithm for 5G;</a:t>
            </a:r>
          </a:p>
          <a:p>
            <a:pPr algn="r"/>
            <a:r>
              <a:rPr lang="en-GB" sz="1800" b="1" dirty="0">
                <a:effectLst/>
                <a:latin typeface="Arial" panose="020B0604020202020204" pitchFamily="34" charset="0"/>
                <a:ea typeface="Times New Roman" panose="02020603050405020304" pitchFamily="18" charset="0"/>
                <a:cs typeface="Times New Roman" panose="02020603050405020304" pitchFamily="18" charset="0"/>
              </a:rPr>
              <a:t>Document 1: Algorithm specification </a:t>
            </a:r>
          </a:p>
          <a:p>
            <a:pPr algn="r"/>
            <a:r>
              <a:rPr lang="en-GB" sz="1800" dirty="0">
                <a:effectLst/>
                <a:latin typeface="Times New Roman" panose="02020603050405020304" pitchFamily="18" charset="0"/>
                <a:ea typeface="Times New Roman" panose="02020603050405020304" pitchFamily="18" charset="0"/>
              </a:rPr>
              <a:t>(Release 19)</a:t>
            </a:r>
            <a:endParaRPr lang="de-DE" sz="1600" dirty="0"/>
          </a:p>
          <a:p>
            <a:endParaRPr lang="de-DE" sz="1600" dirty="0"/>
          </a:p>
          <a:p>
            <a:endParaRPr lang="de-DE" sz="1600" dirty="0"/>
          </a:p>
          <a:p>
            <a:endParaRPr lang="de-DE" sz="1600" dirty="0"/>
          </a:p>
          <a:p>
            <a:endParaRPr lang="en-GB" sz="1600" dirty="0"/>
          </a:p>
        </p:txBody>
      </p:sp>
      <p:sp>
        <p:nvSpPr>
          <p:cNvPr id="7" name="Content Placeholder 2">
            <a:extLst>
              <a:ext uri="{FF2B5EF4-FFF2-40B4-BE49-F238E27FC236}">
                <a16:creationId xmlns:a16="http://schemas.microsoft.com/office/drawing/2014/main" id="{716E2A33-6729-6E71-B361-C877EE22BEFA}"/>
              </a:ext>
            </a:extLst>
          </p:cNvPr>
          <p:cNvSpPr txBox="1">
            <a:spLocks/>
          </p:cNvSpPr>
          <p:nvPr/>
        </p:nvSpPr>
        <p:spPr bwMode="auto">
          <a:xfrm>
            <a:off x="684212" y="1087083"/>
            <a:ext cx="10515599" cy="785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600" dirty="0"/>
              <a:t> </a:t>
            </a:r>
            <a:r>
              <a:rPr lang="de-DE" sz="1600" dirty="0" err="1"/>
              <a:t>For</a:t>
            </a:r>
            <a:r>
              <a:rPr lang="de-DE" sz="1600" dirty="0"/>
              <a:t> </a:t>
            </a:r>
            <a:r>
              <a:rPr lang="de-DE" sz="1600" dirty="0" err="1"/>
              <a:t>the</a:t>
            </a:r>
            <a:r>
              <a:rPr lang="de-DE" sz="1600" dirty="0"/>
              <a:t> </a:t>
            </a:r>
            <a:r>
              <a:rPr lang="de-DE" sz="1600" dirty="0" err="1"/>
              <a:t>Naming</a:t>
            </a:r>
            <a:r>
              <a:rPr lang="de-DE" sz="1600" dirty="0"/>
              <a:t> </a:t>
            </a:r>
            <a:r>
              <a:rPr lang="de-DE" sz="1600" dirty="0" err="1"/>
              <a:t>of</a:t>
            </a:r>
            <a:r>
              <a:rPr lang="de-DE" sz="1600" dirty="0"/>
              <a:t> </a:t>
            </a:r>
            <a:r>
              <a:rPr lang="de-DE" sz="1600" dirty="0" err="1"/>
              <a:t>the</a:t>
            </a:r>
            <a:r>
              <a:rPr lang="de-DE" sz="1600" dirty="0"/>
              <a:t> </a:t>
            </a:r>
            <a:r>
              <a:rPr lang="de-DE" sz="1600" dirty="0" err="1"/>
              <a:t>Algorithms</a:t>
            </a:r>
            <a:r>
              <a:rPr lang="de-DE" sz="1600" dirty="0"/>
              <a:t> </a:t>
            </a:r>
            <a:r>
              <a:rPr lang="de-DE" sz="1600" dirty="0" err="1"/>
              <a:t>we</a:t>
            </a:r>
            <a:r>
              <a:rPr lang="de-DE" sz="1600" dirty="0"/>
              <a:t> </a:t>
            </a:r>
            <a:r>
              <a:rPr lang="de-DE" sz="1600" dirty="0" err="1"/>
              <a:t>have</a:t>
            </a:r>
            <a:r>
              <a:rPr lang="de-DE" sz="1600" dirty="0"/>
              <a:t> </a:t>
            </a:r>
            <a:r>
              <a:rPr lang="de-DE" sz="1600" dirty="0" err="1"/>
              <a:t>to</a:t>
            </a:r>
            <a:r>
              <a:rPr lang="de-DE" sz="1600" dirty="0"/>
              <a:t> </a:t>
            </a:r>
            <a:r>
              <a:rPr lang="de-DE" sz="1600" dirty="0" err="1"/>
              <a:t>consider</a:t>
            </a:r>
            <a:r>
              <a:rPr lang="de-DE" sz="1600" dirty="0"/>
              <a:t> </a:t>
            </a:r>
            <a:r>
              <a:rPr lang="de-DE" sz="1600" dirty="0" err="1"/>
              <a:t>the</a:t>
            </a:r>
            <a:r>
              <a:rPr lang="de-DE" sz="1600" dirty="0"/>
              <a:t> </a:t>
            </a:r>
            <a:r>
              <a:rPr lang="de-DE" sz="1600" dirty="0" err="1"/>
              <a:t>already</a:t>
            </a:r>
            <a:r>
              <a:rPr lang="de-DE" sz="1600" dirty="0"/>
              <a:t> </a:t>
            </a:r>
            <a:r>
              <a:rPr lang="de-DE" sz="1600" dirty="0" err="1"/>
              <a:t>existing</a:t>
            </a:r>
            <a:r>
              <a:rPr lang="de-DE" sz="1600" dirty="0"/>
              <a:t> </a:t>
            </a:r>
            <a:r>
              <a:rPr lang="de-DE" sz="1600" dirty="0" err="1"/>
              <a:t>identifier</a:t>
            </a:r>
            <a:r>
              <a:rPr lang="de-DE" sz="1600" dirty="0"/>
              <a:t> </a:t>
            </a:r>
            <a:r>
              <a:rPr lang="de-DE" sz="1600" dirty="0" err="1"/>
              <a:t>and</a:t>
            </a:r>
            <a:r>
              <a:rPr lang="de-DE" sz="1600" dirty="0"/>
              <a:t> </a:t>
            </a:r>
            <a:r>
              <a:rPr lang="de-DE" sz="1600" dirty="0" err="1"/>
              <a:t>naming</a:t>
            </a:r>
            <a:r>
              <a:rPr lang="de-DE" sz="1600" dirty="0"/>
              <a:t> </a:t>
            </a:r>
            <a:r>
              <a:rPr lang="de-DE" sz="1600" dirty="0" err="1"/>
              <a:t>rules</a:t>
            </a:r>
            <a:r>
              <a:rPr lang="de-DE" sz="1600" dirty="0"/>
              <a:t> </a:t>
            </a:r>
            <a:r>
              <a:rPr lang="de-DE" sz="1600" dirty="0" err="1"/>
              <a:t>of</a:t>
            </a:r>
            <a:r>
              <a:rPr lang="de-DE" sz="1600" dirty="0"/>
              <a:t> </a:t>
            </a:r>
            <a:r>
              <a:rPr lang="de-DE" sz="1600" dirty="0" err="1"/>
              <a:t>modes</a:t>
            </a:r>
            <a:r>
              <a:rPr lang="de-DE" sz="1600" dirty="0"/>
              <a:t> (</a:t>
            </a:r>
            <a:r>
              <a:rPr lang="de-DE" sz="1600" dirty="0" err="1"/>
              <a:t>see</a:t>
            </a:r>
            <a:r>
              <a:rPr lang="de-DE" sz="1600" dirty="0"/>
              <a:t> </a:t>
            </a:r>
            <a:r>
              <a:rPr lang="de-DE" sz="1600" dirty="0" err="1"/>
              <a:t>Clause</a:t>
            </a:r>
            <a:r>
              <a:rPr lang="de-DE" sz="1600" dirty="0"/>
              <a:t> 5.11 </a:t>
            </a:r>
            <a:r>
              <a:rPr lang="de-DE" sz="1600" dirty="0" err="1"/>
              <a:t>of</a:t>
            </a:r>
            <a:r>
              <a:rPr lang="de-DE" sz="1600" dirty="0"/>
              <a:t> [3]) </a:t>
            </a:r>
            <a:r>
              <a:rPr lang="de-DE" sz="1600" dirty="0" err="1"/>
              <a:t>and</a:t>
            </a:r>
            <a:r>
              <a:rPr lang="de-DE" sz="1600" dirty="0"/>
              <a:t> </a:t>
            </a:r>
            <a:r>
              <a:rPr lang="de-DE" sz="1600" dirty="0" err="1"/>
              <a:t>we</a:t>
            </a:r>
            <a:r>
              <a:rPr lang="de-DE" sz="1600" dirty="0"/>
              <a:t> </a:t>
            </a:r>
            <a:r>
              <a:rPr lang="de-DE" sz="1600" dirty="0" err="1"/>
              <a:t>should</a:t>
            </a:r>
            <a:r>
              <a:rPr lang="de-DE" sz="1600" dirty="0"/>
              <a:t> </a:t>
            </a:r>
            <a:r>
              <a:rPr lang="de-DE" sz="1600" dirty="0" err="1"/>
              <a:t>reuse</a:t>
            </a:r>
            <a:r>
              <a:rPr lang="de-DE" sz="1600" dirty="0"/>
              <a:t> </a:t>
            </a:r>
            <a:r>
              <a:rPr lang="de-DE" sz="1600" dirty="0" err="1"/>
              <a:t>the</a:t>
            </a:r>
            <a:r>
              <a:rPr lang="de-DE" sz="1600" dirty="0"/>
              <a:t> </a:t>
            </a:r>
            <a:r>
              <a:rPr lang="de-DE" sz="1600" dirty="0" err="1"/>
              <a:t>short-naming</a:t>
            </a:r>
            <a:r>
              <a:rPr lang="de-DE" sz="1600" dirty="0"/>
              <a:t> </a:t>
            </a:r>
            <a:r>
              <a:rPr lang="de-DE" sz="1600" dirty="0" err="1"/>
              <a:t>of</a:t>
            </a:r>
            <a:r>
              <a:rPr lang="de-DE" sz="1600" dirty="0"/>
              <a:t> </a:t>
            </a:r>
            <a:r>
              <a:rPr lang="de-DE" sz="1600" dirty="0" err="1"/>
              <a:t>existing</a:t>
            </a:r>
            <a:r>
              <a:rPr lang="de-DE" sz="1600" dirty="0"/>
              <a:t> </a:t>
            </a:r>
            <a:r>
              <a:rPr lang="de-DE" sz="1600" dirty="0" err="1"/>
              <a:t>Algorithms</a:t>
            </a:r>
            <a:r>
              <a:rPr lang="de-DE" sz="1600" dirty="0"/>
              <a:t> (35-series). </a:t>
            </a:r>
          </a:p>
          <a:p>
            <a:endParaRPr lang="de-DE" sz="1600" dirty="0"/>
          </a:p>
          <a:p>
            <a:pPr marL="0" indent="0">
              <a:buNone/>
            </a:pPr>
            <a:r>
              <a:rPr lang="de-DE" sz="1600" u="sng" dirty="0" err="1"/>
              <a:t>Algorithm</a:t>
            </a:r>
            <a:r>
              <a:rPr lang="de-DE" sz="1600" u="sng" dirty="0"/>
              <a:t> Name (Label)</a:t>
            </a:r>
            <a:r>
              <a:rPr lang="de-DE" sz="1600" dirty="0"/>
              <a:t>	          		</a:t>
            </a:r>
            <a:r>
              <a:rPr lang="de-DE" sz="1600" u="sng" dirty="0" err="1"/>
              <a:t>Algorithm</a:t>
            </a:r>
            <a:r>
              <a:rPr lang="de-DE" sz="1600" u="sng" dirty="0"/>
              <a:t> Mode Name</a:t>
            </a:r>
            <a:r>
              <a:rPr lang="de-DE" sz="1600" dirty="0"/>
              <a:t>		</a:t>
            </a:r>
          </a:p>
          <a:p>
            <a:pPr marL="0" indent="0">
              <a:buNone/>
            </a:pPr>
            <a:r>
              <a:rPr lang="de-DE" sz="1600" dirty="0"/>
              <a:t>NEA4, NIA4, NCA4 (</a:t>
            </a:r>
            <a:r>
              <a:rPr lang="de-DE" sz="1600" dirty="0">
                <a:sym typeface="Wingdings" panose="05000000000000000000" pitchFamily="2" charset="2"/>
              </a:rPr>
              <a:t>Snow 5G 256-based)	 	256-NIA1, 256-NEA1, 256-NCA1</a:t>
            </a:r>
          </a:p>
          <a:p>
            <a:pPr marL="0" indent="0">
              <a:buNone/>
            </a:pPr>
            <a:r>
              <a:rPr lang="de-DE" sz="1600" dirty="0"/>
              <a:t>NEA5, NIA5, NCA5 (</a:t>
            </a:r>
            <a:r>
              <a:rPr lang="de-DE" sz="1600" dirty="0">
                <a:sym typeface="Wingdings" panose="05000000000000000000" pitchFamily="2" charset="2"/>
              </a:rPr>
              <a:t>AES 256-based)	 	256-NIA2, 256-NEA2, 256-NCA2 </a:t>
            </a:r>
            <a:endParaRPr lang="de-DE" sz="1600" dirty="0"/>
          </a:p>
          <a:p>
            <a:pPr marL="0" indent="0">
              <a:buNone/>
            </a:pPr>
            <a:r>
              <a:rPr lang="de-DE" sz="1600" dirty="0"/>
              <a:t>NEA6, NIA6, NCA6 (</a:t>
            </a:r>
            <a:r>
              <a:rPr lang="de-DE" sz="1600" dirty="0">
                <a:sym typeface="Wingdings" panose="05000000000000000000" pitchFamily="2" charset="2"/>
              </a:rPr>
              <a:t>ZUC 256-based)	 	256-NIA3, 256-NEA3, 256-NCA3  </a:t>
            </a:r>
            <a:endParaRPr lang="de-DE" sz="1600" dirty="0"/>
          </a:p>
          <a:p>
            <a:endParaRPr lang="de-DE" sz="1600" dirty="0"/>
          </a:p>
          <a:p>
            <a:endParaRPr lang="de-DE" sz="1600" dirty="0"/>
          </a:p>
          <a:p>
            <a:endParaRPr lang="de-DE" sz="1600" dirty="0"/>
          </a:p>
          <a:p>
            <a:endParaRPr lang="de-DE" sz="1600" dirty="0"/>
          </a:p>
          <a:p>
            <a:endParaRPr lang="en-GB" sz="1600" dirty="0"/>
          </a:p>
        </p:txBody>
      </p:sp>
      <p:sp>
        <p:nvSpPr>
          <p:cNvPr id="8" name="TextBox 7">
            <a:extLst>
              <a:ext uri="{FF2B5EF4-FFF2-40B4-BE49-F238E27FC236}">
                <a16:creationId xmlns:a16="http://schemas.microsoft.com/office/drawing/2014/main" id="{BBB7D8EB-EAD7-D102-86C3-17D7C6438993}"/>
              </a:ext>
            </a:extLst>
          </p:cNvPr>
          <p:cNvSpPr txBox="1"/>
          <p:nvPr/>
        </p:nvSpPr>
        <p:spPr>
          <a:xfrm>
            <a:off x="1043708" y="3828260"/>
            <a:ext cx="2536103" cy="246221"/>
          </a:xfrm>
          <a:prstGeom prst="rect">
            <a:avLst/>
          </a:prstGeom>
          <a:noFill/>
          <a:ln>
            <a:solidFill>
              <a:schemeClr val="accent1"/>
            </a:solidFill>
          </a:ln>
        </p:spPr>
        <p:txBody>
          <a:bodyPr wrap="square" rtlCol="0">
            <a:spAutoFit/>
          </a:bodyPr>
          <a:lstStyle/>
          <a:p>
            <a:r>
              <a:rPr lang="de-DE" sz="1000" dirty="0" err="1"/>
              <a:t>Exemplary</a:t>
            </a:r>
            <a:r>
              <a:rPr lang="de-DE" sz="1000" dirty="0"/>
              <a:t> </a:t>
            </a:r>
            <a:r>
              <a:rPr lang="de-DE" sz="1000" dirty="0" err="1"/>
              <a:t>Representation</a:t>
            </a:r>
            <a:r>
              <a:rPr lang="de-DE" sz="1000" dirty="0"/>
              <a:t> </a:t>
            </a:r>
            <a:r>
              <a:rPr lang="de-DE" sz="1000" dirty="0" err="1"/>
              <a:t>for</a:t>
            </a:r>
            <a:r>
              <a:rPr lang="de-DE" sz="1000" dirty="0"/>
              <a:t> Snow 5G !</a:t>
            </a:r>
            <a:endParaRPr lang="en-GB" sz="1000" dirty="0"/>
          </a:p>
        </p:txBody>
      </p:sp>
      <p:cxnSp>
        <p:nvCxnSpPr>
          <p:cNvPr id="10" name="Straight Arrow Connector 9">
            <a:extLst>
              <a:ext uri="{FF2B5EF4-FFF2-40B4-BE49-F238E27FC236}">
                <a16:creationId xmlns:a16="http://schemas.microsoft.com/office/drawing/2014/main" id="{2E30E846-3195-92EA-CF61-A4C97136CCEA}"/>
              </a:ext>
            </a:extLst>
          </p:cNvPr>
          <p:cNvCxnSpPr/>
          <p:nvPr/>
        </p:nvCxnSpPr>
        <p:spPr>
          <a:xfrm>
            <a:off x="3556000" y="4082473"/>
            <a:ext cx="1182255" cy="5911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469CDBD1-499A-2A69-BBE5-13F63AEDF098}"/>
              </a:ext>
            </a:extLst>
          </p:cNvPr>
          <p:cNvCxnSpPr/>
          <p:nvPr/>
        </p:nvCxnSpPr>
        <p:spPr>
          <a:xfrm>
            <a:off x="3579811" y="4074481"/>
            <a:ext cx="3569134" cy="5898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8AF44070-D4FE-7FC8-1C89-842ED60908C3}"/>
              </a:ext>
            </a:extLst>
          </p:cNvPr>
          <p:cNvCxnSpPr/>
          <p:nvPr/>
        </p:nvCxnSpPr>
        <p:spPr>
          <a:xfrm>
            <a:off x="3579811" y="4074481"/>
            <a:ext cx="6136844" cy="6071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Callout: Bent Line 3">
            <a:extLst>
              <a:ext uri="{FF2B5EF4-FFF2-40B4-BE49-F238E27FC236}">
                <a16:creationId xmlns:a16="http://schemas.microsoft.com/office/drawing/2014/main" id="{167D20C3-80DD-B352-B1B8-4690129C661D}"/>
              </a:ext>
            </a:extLst>
          </p:cNvPr>
          <p:cNvSpPr/>
          <p:nvPr/>
        </p:nvSpPr>
        <p:spPr>
          <a:xfrm>
            <a:off x="8494115" y="2024061"/>
            <a:ext cx="2157721" cy="931177"/>
          </a:xfrm>
          <a:prstGeom prst="borderCallout2">
            <a:avLst>
              <a:gd name="adj1" fmla="val -3543"/>
              <a:gd name="adj2" fmla="val 62189"/>
              <a:gd name="adj3" fmla="val -2906"/>
              <a:gd name="adj4" fmla="val -2488"/>
              <a:gd name="adj5" fmla="val -44341"/>
              <a:gd name="adj6" fmla="val 42973"/>
            </a:avLst>
          </a:prstGeom>
          <a:solidFill>
            <a:schemeClr val="bg2">
              <a:lumMod val="90000"/>
            </a:schemeClr>
          </a:solidFill>
          <a:ln w="19050">
            <a:solidFill>
              <a:srgbClr val="92D050"/>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accent6">
                    <a:lumMod val="75000"/>
                  </a:schemeClr>
                </a:solidFill>
                <a:latin typeface="SeroWebPro"/>
              </a:rPr>
              <a:t>Agreed on this format:</a:t>
            </a:r>
          </a:p>
          <a:p>
            <a:pPr algn="ctr"/>
            <a:endParaRPr lang="en-GB" sz="1200" dirty="0">
              <a:solidFill>
                <a:schemeClr val="accent6">
                  <a:lumMod val="75000"/>
                </a:schemeClr>
              </a:solidFill>
              <a:latin typeface="SeroWebPro"/>
            </a:endParaRPr>
          </a:p>
          <a:p>
            <a:pPr algn="ctr"/>
            <a:r>
              <a:rPr lang="en-GB" sz="1200" dirty="0">
                <a:solidFill>
                  <a:schemeClr val="accent6">
                    <a:lumMod val="75000"/>
                  </a:schemeClr>
                </a:solidFill>
                <a:latin typeface="SeroWebPro"/>
              </a:rPr>
              <a:t>256-NIA4</a:t>
            </a:r>
            <a:endParaRPr lang="en-GB" sz="1200" dirty="0">
              <a:solidFill>
                <a:schemeClr val="accent6">
                  <a:lumMod val="75000"/>
                </a:schemeClr>
              </a:solidFill>
            </a:endParaRPr>
          </a:p>
        </p:txBody>
      </p:sp>
      <p:sp>
        <p:nvSpPr>
          <p:cNvPr id="5" name="TextBox 4">
            <a:extLst>
              <a:ext uri="{FF2B5EF4-FFF2-40B4-BE49-F238E27FC236}">
                <a16:creationId xmlns:a16="http://schemas.microsoft.com/office/drawing/2014/main" id="{BCBDA845-3E7A-C1E4-C418-6CDBA00F6376}"/>
              </a:ext>
            </a:extLst>
          </p:cNvPr>
          <p:cNvSpPr txBox="1"/>
          <p:nvPr/>
        </p:nvSpPr>
        <p:spPr>
          <a:xfrm>
            <a:off x="4738255" y="4733406"/>
            <a:ext cx="660758" cy="215444"/>
          </a:xfrm>
          <a:prstGeom prst="rect">
            <a:avLst/>
          </a:prstGeom>
          <a:solidFill>
            <a:schemeClr val="accent2"/>
          </a:solidFill>
        </p:spPr>
        <p:txBody>
          <a:bodyPr wrap="none" rtlCol="0">
            <a:spAutoFit/>
          </a:bodyPr>
          <a:lstStyle/>
          <a:p>
            <a:r>
              <a:rPr lang="de-DE" sz="800" dirty="0"/>
              <a:t>256-NEA4</a:t>
            </a:r>
            <a:endParaRPr lang="en-GB" sz="800" dirty="0"/>
          </a:p>
        </p:txBody>
      </p:sp>
    </p:spTree>
    <p:extLst>
      <p:ext uri="{BB962C8B-B14F-4D97-AF65-F5344CB8AC3E}">
        <p14:creationId xmlns:p14="http://schemas.microsoft.com/office/powerpoint/2010/main" val="3368802819"/>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EE6E993-8B1B-FD5B-A576-025410D76D8A}"/>
              </a:ext>
            </a:extLst>
          </p:cNvPr>
          <p:cNvSpPr/>
          <p:nvPr/>
        </p:nvSpPr>
        <p:spPr>
          <a:xfrm>
            <a:off x="2726422" y="2397049"/>
            <a:ext cx="3915440" cy="1990224"/>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rtlCol="0" anchor="t" anchorCtr="0"/>
          <a:lstStyle/>
          <a:p>
            <a:pPr algn="r"/>
            <a:endParaRPr lang="en-GB" dirty="0"/>
          </a:p>
        </p:txBody>
      </p:sp>
      <p:sp>
        <p:nvSpPr>
          <p:cNvPr id="2" name="Title 1">
            <a:extLst>
              <a:ext uri="{FF2B5EF4-FFF2-40B4-BE49-F238E27FC236}">
                <a16:creationId xmlns:a16="http://schemas.microsoft.com/office/drawing/2014/main" id="{205396E3-35C5-67FC-7A34-3712E2BD4138}"/>
              </a:ext>
            </a:extLst>
          </p:cNvPr>
          <p:cNvSpPr>
            <a:spLocks noGrp="1"/>
          </p:cNvSpPr>
          <p:nvPr>
            <p:ph type="title"/>
          </p:nvPr>
        </p:nvSpPr>
        <p:spPr/>
        <p:txBody>
          <a:bodyPr/>
          <a:lstStyle/>
          <a:p>
            <a:r>
              <a:rPr lang="de-DE" dirty="0" err="1"/>
              <a:t>Authenticated</a:t>
            </a:r>
            <a:r>
              <a:rPr lang="de-DE" dirty="0"/>
              <a:t> Encryption</a:t>
            </a:r>
            <a:endParaRPr lang="en-GB" dirty="0"/>
          </a:p>
        </p:txBody>
      </p:sp>
      <p:sp>
        <p:nvSpPr>
          <p:cNvPr id="7" name="Content Placeholder 2">
            <a:extLst>
              <a:ext uri="{FF2B5EF4-FFF2-40B4-BE49-F238E27FC236}">
                <a16:creationId xmlns:a16="http://schemas.microsoft.com/office/drawing/2014/main" id="{716E2A33-6729-6E71-B361-C877EE22BEFA}"/>
              </a:ext>
            </a:extLst>
          </p:cNvPr>
          <p:cNvSpPr txBox="1">
            <a:spLocks/>
          </p:cNvSpPr>
          <p:nvPr/>
        </p:nvSpPr>
        <p:spPr bwMode="auto">
          <a:xfrm>
            <a:off x="684212" y="1108600"/>
            <a:ext cx="10515599" cy="785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600" dirty="0"/>
              <a:t> </a:t>
            </a:r>
            <a:r>
              <a:rPr lang="de-DE" sz="1600" dirty="0" err="1"/>
              <a:t>Example</a:t>
            </a:r>
            <a:r>
              <a:rPr lang="de-DE" sz="1600" dirty="0"/>
              <a:t>: </a:t>
            </a:r>
            <a:r>
              <a:rPr lang="de-DE" sz="1600" dirty="0" err="1"/>
              <a:t>Principle</a:t>
            </a:r>
            <a:r>
              <a:rPr lang="de-DE" sz="1600" dirty="0"/>
              <a:t> </a:t>
            </a:r>
            <a:r>
              <a:rPr lang="de-DE" sz="1600" dirty="0" err="1"/>
              <a:t>of</a:t>
            </a:r>
            <a:r>
              <a:rPr lang="de-DE" sz="1600" dirty="0"/>
              <a:t> </a:t>
            </a:r>
            <a:r>
              <a:rPr lang="de-DE" sz="1600" dirty="0" err="1"/>
              <a:t>Enryption</a:t>
            </a:r>
            <a:r>
              <a:rPr lang="de-DE" sz="1600" dirty="0"/>
              <a:t>-</a:t>
            </a:r>
            <a:r>
              <a:rPr lang="de-DE" sz="1600" dirty="0" err="1"/>
              <a:t>then</a:t>
            </a:r>
            <a:r>
              <a:rPr lang="de-DE" sz="1600" dirty="0"/>
              <a:t>-MAC</a:t>
            </a:r>
          </a:p>
          <a:p>
            <a:endParaRPr lang="de-DE" sz="1600" dirty="0"/>
          </a:p>
          <a:p>
            <a:endParaRPr lang="de-DE" sz="1600" dirty="0"/>
          </a:p>
          <a:p>
            <a:endParaRPr lang="de-DE" sz="1600" dirty="0"/>
          </a:p>
          <a:p>
            <a:endParaRPr lang="de-DE" sz="1600" dirty="0"/>
          </a:p>
          <a:p>
            <a:endParaRPr lang="en-GB" sz="1600" dirty="0"/>
          </a:p>
        </p:txBody>
      </p:sp>
      <p:sp>
        <p:nvSpPr>
          <p:cNvPr id="6" name="TextBox 5">
            <a:extLst>
              <a:ext uri="{FF2B5EF4-FFF2-40B4-BE49-F238E27FC236}">
                <a16:creationId xmlns:a16="http://schemas.microsoft.com/office/drawing/2014/main" id="{E9150B97-9F8D-2D51-B0BE-DE833A4DB736}"/>
              </a:ext>
            </a:extLst>
          </p:cNvPr>
          <p:cNvSpPr txBox="1"/>
          <p:nvPr/>
        </p:nvSpPr>
        <p:spPr>
          <a:xfrm>
            <a:off x="3015541" y="4737627"/>
            <a:ext cx="1764145" cy="307777"/>
          </a:xfrm>
          <a:prstGeom prst="rect">
            <a:avLst/>
          </a:prstGeom>
          <a:solidFill>
            <a:schemeClr val="accent2">
              <a:lumMod val="40000"/>
              <a:lumOff val="60000"/>
            </a:schemeClr>
          </a:solidFill>
          <a:ln>
            <a:solidFill>
              <a:schemeClr val="tx1"/>
            </a:solidFill>
          </a:ln>
        </p:spPr>
        <p:txBody>
          <a:bodyPr wrap="square" rtlCol="0">
            <a:spAutoFit/>
          </a:bodyPr>
          <a:lstStyle/>
          <a:p>
            <a:pPr algn="ctr"/>
            <a:r>
              <a:rPr lang="de-DE" sz="1400" dirty="0" err="1"/>
              <a:t>Ciphertext</a:t>
            </a:r>
            <a:endParaRPr lang="en-GB" sz="1400" dirty="0"/>
          </a:p>
        </p:txBody>
      </p:sp>
      <p:sp>
        <p:nvSpPr>
          <p:cNvPr id="13" name="TextBox 12">
            <a:extLst>
              <a:ext uri="{FF2B5EF4-FFF2-40B4-BE49-F238E27FC236}">
                <a16:creationId xmlns:a16="http://schemas.microsoft.com/office/drawing/2014/main" id="{1523361E-DC28-9A49-52F8-62CE41EC854F}"/>
              </a:ext>
            </a:extLst>
          </p:cNvPr>
          <p:cNvSpPr txBox="1"/>
          <p:nvPr/>
        </p:nvSpPr>
        <p:spPr>
          <a:xfrm>
            <a:off x="3265933" y="2614986"/>
            <a:ext cx="1232173" cy="307777"/>
          </a:xfrm>
          <a:prstGeom prst="rect">
            <a:avLst/>
          </a:prstGeom>
          <a:solidFill>
            <a:schemeClr val="accent1">
              <a:lumMod val="40000"/>
              <a:lumOff val="60000"/>
            </a:schemeClr>
          </a:solidFill>
          <a:ln>
            <a:noFill/>
          </a:ln>
        </p:spPr>
        <p:txBody>
          <a:bodyPr wrap="square" rtlCol="0">
            <a:spAutoFit/>
          </a:bodyPr>
          <a:lstStyle/>
          <a:p>
            <a:pPr algn="ctr"/>
            <a:r>
              <a:rPr lang="de-DE" sz="1400" dirty="0" err="1"/>
              <a:t>Enryption</a:t>
            </a:r>
            <a:endParaRPr lang="en-GB" sz="1400" dirty="0"/>
          </a:p>
        </p:txBody>
      </p:sp>
      <p:sp>
        <p:nvSpPr>
          <p:cNvPr id="15" name="TextBox 14">
            <a:extLst>
              <a:ext uri="{FF2B5EF4-FFF2-40B4-BE49-F238E27FC236}">
                <a16:creationId xmlns:a16="http://schemas.microsoft.com/office/drawing/2014/main" id="{68CAF31B-493F-3C20-E008-941411086AFF}"/>
              </a:ext>
            </a:extLst>
          </p:cNvPr>
          <p:cNvSpPr txBox="1"/>
          <p:nvPr/>
        </p:nvSpPr>
        <p:spPr>
          <a:xfrm>
            <a:off x="4551665" y="3323731"/>
            <a:ext cx="1337340" cy="307777"/>
          </a:xfrm>
          <a:prstGeom prst="rect">
            <a:avLst/>
          </a:prstGeom>
          <a:solidFill>
            <a:schemeClr val="accent1">
              <a:lumMod val="40000"/>
              <a:lumOff val="60000"/>
            </a:schemeClr>
          </a:solidFill>
          <a:ln>
            <a:noFill/>
          </a:ln>
        </p:spPr>
        <p:txBody>
          <a:bodyPr wrap="square" rtlCol="0">
            <a:spAutoFit/>
          </a:bodyPr>
          <a:lstStyle/>
          <a:p>
            <a:pPr algn="ctr"/>
            <a:r>
              <a:rPr lang="de-DE" sz="1400" dirty="0"/>
              <a:t>Hash </a:t>
            </a:r>
            <a:r>
              <a:rPr lang="de-DE" sz="1400" dirty="0" err="1"/>
              <a:t>Function</a:t>
            </a:r>
            <a:endParaRPr lang="en-GB" sz="1400" dirty="0"/>
          </a:p>
        </p:txBody>
      </p:sp>
      <p:sp>
        <p:nvSpPr>
          <p:cNvPr id="16" name="TextBox 15">
            <a:extLst>
              <a:ext uri="{FF2B5EF4-FFF2-40B4-BE49-F238E27FC236}">
                <a16:creationId xmlns:a16="http://schemas.microsoft.com/office/drawing/2014/main" id="{1FBFA01C-26AE-3EB9-947F-06FF1FD6CFB5}"/>
              </a:ext>
            </a:extLst>
          </p:cNvPr>
          <p:cNvSpPr txBox="1"/>
          <p:nvPr/>
        </p:nvSpPr>
        <p:spPr>
          <a:xfrm>
            <a:off x="4799171" y="4737627"/>
            <a:ext cx="848735" cy="307777"/>
          </a:xfrm>
          <a:prstGeom prst="rect">
            <a:avLst/>
          </a:prstGeom>
          <a:solidFill>
            <a:schemeClr val="accent4">
              <a:lumMod val="40000"/>
              <a:lumOff val="60000"/>
            </a:schemeClr>
          </a:solidFill>
          <a:ln>
            <a:solidFill>
              <a:schemeClr val="tx1"/>
            </a:solidFill>
          </a:ln>
        </p:spPr>
        <p:txBody>
          <a:bodyPr wrap="square" rtlCol="0">
            <a:spAutoFit/>
          </a:bodyPr>
          <a:lstStyle/>
          <a:p>
            <a:pPr algn="ctr"/>
            <a:r>
              <a:rPr lang="de-DE" sz="1400" dirty="0"/>
              <a:t>MAC</a:t>
            </a:r>
            <a:endParaRPr lang="en-GB" sz="1400" dirty="0"/>
          </a:p>
        </p:txBody>
      </p:sp>
      <p:cxnSp>
        <p:nvCxnSpPr>
          <p:cNvPr id="18" name="Straight Arrow Connector 17">
            <a:extLst>
              <a:ext uri="{FF2B5EF4-FFF2-40B4-BE49-F238E27FC236}">
                <a16:creationId xmlns:a16="http://schemas.microsoft.com/office/drawing/2014/main" id="{20BCFD5B-9EA2-E8CC-D032-4F77DFDF4D3A}"/>
              </a:ext>
            </a:extLst>
          </p:cNvPr>
          <p:cNvCxnSpPr>
            <a:cxnSpLocks/>
            <a:stCxn id="5" idx="2"/>
            <a:endCxn id="13" idx="0"/>
          </p:cNvCxnSpPr>
          <p:nvPr/>
        </p:nvCxnSpPr>
        <p:spPr>
          <a:xfrm flipH="1">
            <a:off x="3882020" y="1944254"/>
            <a:ext cx="6359" cy="670732"/>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A06B68E-4A32-9E0E-C206-F6F81947CD85}"/>
              </a:ext>
            </a:extLst>
          </p:cNvPr>
          <p:cNvCxnSpPr>
            <a:cxnSpLocks/>
            <a:stCxn id="13" idx="2"/>
            <a:endCxn id="6" idx="0"/>
          </p:cNvCxnSpPr>
          <p:nvPr/>
        </p:nvCxnSpPr>
        <p:spPr>
          <a:xfrm>
            <a:off x="3882020" y="2922763"/>
            <a:ext cx="15594" cy="1814864"/>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95014808-094D-9840-ED6D-4155E888DC0A}"/>
              </a:ext>
            </a:extLst>
          </p:cNvPr>
          <p:cNvCxnSpPr>
            <a:cxnSpLocks/>
            <a:stCxn id="15" idx="2"/>
            <a:endCxn id="16" idx="0"/>
          </p:cNvCxnSpPr>
          <p:nvPr/>
        </p:nvCxnSpPr>
        <p:spPr>
          <a:xfrm>
            <a:off x="5220335" y="3631508"/>
            <a:ext cx="3204" cy="1106119"/>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C5329646-264F-4514-9221-6D1BF9956EA4}"/>
              </a:ext>
            </a:extLst>
          </p:cNvPr>
          <p:cNvCxnSpPr>
            <a:cxnSpLocks/>
          </p:cNvCxnSpPr>
          <p:nvPr/>
        </p:nvCxnSpPr>
        <p:spPr>
          <a:xfrm flipH="1">
            <a:off x="5215316" y="3140699"/>
            <a:ext cx="8222" cy="16809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43AA752B-3184-7CFF-9D0C-03E7A8B7D25D}"/>
              </a:ext>
            </a:extLst>
          </p:cNvPr>
          <p:cNvCxnSpPr>
            <a:cxnSpLocks/>
          </p:cNvCxnSpPr>
          <p:nvPr/>
        </p:nvCxnSpPr>
        <p:spPr>
          <a:xfrm>
            <a:off x="3897613" y="3134349"/>
            <a:ext cx="1325925" cy="0"/>
          </a:xfrm>
          <a:prstGeom prst="straightConnector1">
            <a:avLst/>
          </a:prstGeom>
          <a:ln w="25400">
            <a:tailEnd type="non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7468D4DC-168B-B735-5097-273E30AFB52C}"/>
              </a:ext>
            </a:extLst>
          </p:cNvPr>
          <p:cNvCxnSpPr>
            <a:cxnSpLocks/>
            <a:stCxn id="31" idx="1"/>
            <a:endCxn id="13" idx="3"/>
          </p:cNvCxnSpPr>
          <p:nvPr/>
        </p:nvCxnSpPr>
        <p:spPr>
          <a:xfrm flipH="1">
            <a:off x="4498106" y="2768874"/>
            <a:ext cx="2812180" cy="1"/>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5BD349BD-242E-1C59-856B-C20156303A5F}"/>
              </a:ext>
            </a:extLst>
          </p:cNvPr>
          <p:cNvCxnSpPr>
            <a:cxnSpLocks/>
            <a:stCxn id="32" idx="1"/>
            <a:endCxn id="15" idx="3"/>
          </p:cNvCxnSpPr>
          <p:nvPr/>
        </p:nvCxnSpPr>
        <p:spPr>
          <a:xfrm flipH="1" flipV="1">
            <a:off x="5889005" y="3477620"/>
            <a:ext cx="1421283" cy="72"/>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0EE7D5D-052C-D2D4-3138-16171C25FCE8}"/>
              </a:ext>
            </a:extLst>
          </p:cNvPr>
          <p:cNvCxnSpPr>
            <a:cxnSpLocks/>
          </p:cNvCxnSpPr>
          <p:nvPr/>
        </p:nvCxnSpPr>
        <p:spPr>
          <a:xfrm>
            <a:off x="1182255" y="2170651"/>
            <a:ext cx="4147734" cy="0"/>
          </a:xfrm>
          <a:prstGeom prst="line">
            <a:avLst/>
          </a:prstGeom>
          <a:ln w="19050">
            <a:solidFill>
              <a:srgbClr val="002060"/>
            </a:solidFill>
            <a:prstDash val="dash"/>
          </a:ln>
        </p:spPr>
        <p:style>
          <a:lnRef idx="1">
            <a:schemeClr val="accent2"/>
          </a:lnRef>
          <a:fillRef idx="0">
            <a:schemeClr val="accent2"/>
          </a:fillRef>
          <a:effectRef idx="0">
            <a:schemeClr val="accent2"/>
          </a:effectRef>
          <a:fontRef idx="minor">
            <a:schemeClr val="tx1"/>
          </a:fontRef>
        </p:style>
      </p:cxnSp>
      <p:cxnSp>
        <p:nvCxnSpPr>
          <p:cNvPr id="41" name="Straight Connector 40">
            <a:extLst>
              <a:ext uri="{FF2B5EF4-FFF2-40B4-BE49-F238E27FC236}">
                <a16:creationId xmlns:a16="http://schemas.microsoft.com/office/drawing/2014/main" id="{6B958FCA-7D3B-96B2-D476-83436BBA14E7}"/>
              </a:ext>
            </a:extLst>
          </p:cNvPr>
          <p:cNvCxnSpPr>
            <a:cxnSpLocks/>
          </p:cNvCxnSpPr>
          <p:nvPr/>
        </p:nvCxnSpPr>
        <p:spPr>
          <a:xfrm flipH="1">
            <a:off x="5329989" y="2170651"/>
            <a:ext cx="1638474" cy="0"/>
          </a:xfrm>
          <a:prstGeom prst="line">
            <a:avLst/>
          </a:prstGeom>
          <a:ln w="19050">
            <a:solidFill>
              <a:srgbClr val="002060"/>
            </a:solidFill>
            <a:prstDash val="dash"/>
          </a:ln>
        </p:spPr>
        <p:style>
          <a:lnRef idx="1">
            <a:schemeClr val="accent2"/>
          </a:lnRef>
          <a:fillRef idx="0">
            <a:schemeClr val="accent2"/>
          </a:fillRef>
          <a:effectRef idx="0">
            <a:schemeClr val="accent2"/>
          </a:effectRef>
          <a:fontRef idx="minor">
            <a:schemeClr val="tx1"/>
          </a:fontRef>
        </p:style>
      </p:cxnSp>
      <p:cxnSp>
        <p:nvCxnSpPr>
          <p:cNvPr id="44" name="Straight Connector 43">
            <a:extLst>
              <a:ext uri="{FF2B5EF4-FFF2-40B4-BE49-F238E27FC236}">
                <a16:creationId xmlns:a16="http://schemas.microsoft.com/office/drawing/2014/main" id="{A00063E0-6AFA-62D1-DF68-7DF11E46C48E}"/>
              </a:ext>
            </a:extLst>
          </p:cNvPr>
          <p:cNvCxnSpPr>
            <a:cxnSpLocks/>
          </p:cNvCxnSpPr>
          <p:nvPr/>
        </p:nvCxnSpPr>
        <p:spPr>
          <a:xfrm flipV="1">
            <a:off x="6968463" y="2170651"/>
            <a:ext cx="0" cy="856671"/>
          </a:xfrm>
          <a:prstGeom prst="line">
            <a:avLst/>
          </a:prstGeom>
          <a:ln w="19050">
            <a:solidFill>
              <a:srgbClr val="002060"/>
            </a:solidFill>
            <a:prstDash val="dash"/>
          </a:ln>
        </p:spPr>
        <p:style>
          <a:lnRef idx="1">
            <a:schemeClr val="accent2"/>
          </a:lnRef>
          <a:fillRef idx="0">
            <a:schemeClr val="accent2"/>
          </a:fillRef>
          <a:effectRef idx="0">
            <a:schemeClr val="accent2"/>
          </a:effectRef>
          <a:fontRef idx="minor">
            <a:schemeClr val="tx1"/>
          </a:fontRef>
        </p:style>
      </p:cxnSp>
      <p:cxnSp>
        <p:nvCxnSpPr>
          <p:cNvPr id="47" name="Straight Connector 46">
            <a:extLst>
              <a:ext uri="{FF2B5EF4-FFF2-40B4-BE49-F238E27FC236}">
                <a16:creationId xmlns:a16="http://schemas.microsoft.com/office/drawing/2014/main" id="{DA27B80A-52FD-69DB-6DD0-8C294793FDC6}"/>
              </a:ext>
            </a:extLst>
          </p:cNvPr>
          <p:cNvCxnSpPr>
            <a:cxnSpLocks/>
          </p:cNvCxnSpPr>
          <p:nvPr/>
        </p:nvCxnSpPr>
        <p:spPr>
          <a:xfrm>
            <a:off x="6968463" y="3019487"/>
            <a:ext cx="0" cy="1469386"/>
          </a:xfrm>
          <a:prstGeom prst="line">
            <a:avLst/>
          </a:prstGeom>
          <a:ln w="19050">
            <a:solidFill>
              <a:srgbClr val="002060"/>
            </a:solidFill>
            <a:prstDash val="dash"/>
          </a:ln>
        </p:spPr>
        <p:style>
          <a:lnRef idx="1">
            <a:schemeClr val="accent2"/>
          </a:lnRef>
          <a:fillRef idx="0">
            <a:schemeClr val="accent2"/>
          </a:fillRef>
          <a:effectRef idx="0">
            <a:schemeClr val="accent2"/>
          </a:effectRef>
          <a:fontRef idx="minor">
            <a:schemeClr val="tx1"/>
          </a:fontRef>
        </p:style>
      </p:cxnSp>
      <p:sp>
        <p:nvSpPr>
          <p:cNvPr id="53" name="Content Placeholder 52">
            <a:extLst>
              <a:ext uri="{FF2B5EF4-FFF2-40B4-BE49-F238E27FC236}">
                <a16:creationId xmlns:a16="http://schemas.microsoft.com/office/drawing/2014/main" id="{0102F418-27C2-B842-2CEB-3AEB2DAB8440}"/>
              </a:ext>
            </a:extLst>
          </p:cNvPr>
          <p:cNvSpPr>
            <a:spLocks noGrp="1"/>
          </p:cNvSpPr>
          <p:nvPr>
            <p:ph idx="1"/>
          </p:nvPr>
        </p:nvSpPr>
        <p:spPr>
          <a:xfrm>
            <a:off x="390106" y="5301000"/>
            <a:ext cx="10515599" cy="887508"/>
          </a:xfrm>
        </p:spPr>
        <p:txBody>
          <a:bodyPr/>
          <a:lstStyle/>
          <a:p>
            <a:r>
              <a:rPr lang="de-DE" sz="1600" dirty="0"/>
              <a:t>The </a:t>
            </a:r>
            <a:r>
              <a:rPr lang="de-DE" sz="1600" dirty="0" err="1"/>
              <a:t>combined</a:t>
            </a:r>
            <a:r>
              <a:rPr lang="de-DE" sz="1600" dirty="0"/>
              <a:t> </a:t>
            </a:r>
            <a:r>
              <a:rPr lang="de-DE" sz="1600" dirty="0" err="1"/>
              <a:t>algorithm</a:t>
            </a:r>
            <a:r>
              <a:rPr lang="de-DE" sz="1600" dirty="0"/>
              <a:t> </a:t>
            </a:r>
            <a:r>
              <a:rPr lang="de-DE" sz="1600" dirty="0" err="1"/>
              <a:t>can</a:t>
            </a:r>
            <a:r>
              <a:rPr lang="de-DE" sz="1600" dirty="0"/>
              <a:t> do </a:t>
            </a:r>
            <a:r>
              <a:rPr lang="de-DE" sz="1600" dirty="0" err="1"/>
              <a:t>the</a:t>
            </a:r>
            <a:r>
              <a:rPr lang="de-DE" sz="1600" dirty="0"/>
              <a:t> </a:t>
            </a:r>
            <a:r>
              <a:rPr lang="de-DE" sz="1600" dirty="0" err="1"/>
              <a:t>encryption</a:t>
            </a:r>
            <a:r>
              <a:rPr lang="de-DE" sz="1600" dirty="0"/>
              <a:t> </a:t>
            </a:r>
            <a:r>
              <a:rPr lang="de-DE" sz="1600" dirty="0" err="1"/>
              <a:t>and</a:t>
            </a:r>
            <a:r>
              <a:rPr lang="de-DE" sz="1600" dirty="0"/>
              <a:t> </a:t>
            </a:r>
            <a:r>
              <a:rPr lang="de-DE" sz="1600" dirty="0" err="1"/>
              <a:t>integrity</a:t>
            </a:r>
            <a:r>
              <a:rPr lang="de-DE" sz="1600" dirty="0"/>
              <a:t> </a:t>
            </a:r>
            <a:r>
              <a:rPr lang="de-DE" sz="1600" dirty="0" err="1"/>
              <a:t>protection</a:t>
            </a:r>
            <a:r>
              <a:rPr lang="de-DE" sz="1600" dirty="0"/>
              <a:t> in a </a:t>
            </a:r>
            <a:r>
              <a:rPr lang="de-DE" sz="1600" dirty="0" err="1"/>
              <a:t>single</a:t>
            </a:r>
            <a:r>
              <a:rPr lang="de-DE" sz="1600" dirty="0"/>
              <a:t> </a:t>
            </a:r>
            <a:r>
              <a:rPr lang="de-DE" sz="1600" dirty="0" err="1"/>
              <a:t>process</a:t>
            </a:r>
            <a:r>
              <a:rPr lang="de-DE" sz="1600" dirty="0"/>
              <a:t>, </a:t>
            </a:r>
            <a:r>
              <a:rPr lang="de-DE" sz="1600" dirty="0" err="1"/>
              <a:t>further</a:t>
            </a:r>
            <a:r>
              <a:rPr lang="de-DE" sz="1600" dirty="0"/>
              <a:t> on, </a:t>
            </a:r>
            <a:r>
              <a:rPr lang="de-DE" sz="1600" dirty="0" err="1"/>
              <a:t>it</a:t>
            </a:r>
            <a:r>
              <a:rPr lang="de-DE" sz="1600" dirty="0"/>
              <a:t> </a:t>
            </a:r>
            <a:r>
              <a:rPr lang="de-DE" sz="1600" dirty="0" err="1"/>
              <a:t>could</a:t>
            </a:r>
            <a:r>
              <a:rPr lang="de-DE" sz="1600" dirty="0"/>
              <a:t> do </a:t>
            </a:r>
            <a:r>
              <a:rPr lang="de-DE" sz="1600" dirty="0" err="1"/>
              <a:t>encprytion-only</a:t>
            </a:r>
            <a:r>
              <a:rPr lang="de-DE" sz="1600" dirty="0"/>
              <a:t> </a:t>
            </a:r>
            <a:r>
              <a:rPr lang="de-DE" sz="1600" dirty="0" err="1"/>
              <a:t>or</a:t>
            </a:r>
            <a:r>
              <a:rPr lang="de-DE" sz="1600" dirty="0"/>
              <a:t> </a:t>
            </a:r>
            <a:r>
              <a:rPr lang="de-DE" sz="1600" dirty="0" err="1"/>
              <a:t>integrity-only</a:t>
            </a:r>
            <a:r>
              <a:rPr lang="de-DE" sz="1600" dirty="0"/>
              <a:t>. The </a:t>
            </a:r>
            <a:r>
              <a:rPr lang="de-DE" sz="1600" dirty="0" err="1"/>
              <a:t>configuration</a:t>
            </a:r>
            <a:r>
              <a:rPr lang="de-DE" sz="1600" dirty="0"/>
              <a:t> </a:t>
            </a:r>
            <a:r>
              <a:rPr lang="de-DE" sz="1600" dirty="0" err="1"/>
              <a:t>can</a:t>
            </a:r>
            <a:r>
              <a:rPr lang="de-DE" sz="1600" dirty="0"/>
              <a:t> </a:t>
            </a:r>
            <a:r>
              <a:rPr lang="de-DE" sz="1600" dirty="0" err="1"/>
              <a:t>be</a:t>
            </a:r>
            <a:r>
              <a:rPr lang="de-DE" sz="1600" dirty="0"/>
              <a:t> </a:t>
            </a:r>
            <a:r>
              <a:rPr lang="de-DE" sz="1600" dirty="0" err="1"/>
              <a:t>done</a:t>
            </a:r>
            <a:r>
              <a:rPr lang="de-DE" sz="1600" dirty="0"/>
              <a:t> via </a:t>
            </a:r>
            <a:r>
              <a:rPr lang="de-DE" sz="1600" dirty="0" err="1"/>
              <a:t>the</a:t>
            </a:r>
            <a:r>
              <a:rPr lang="de-DE" sz="1600" dirty="0"/>
              <a:t> Input Parameter. The </a:t>
            </a:r>
            <a:r>
              <a:rPr lang="de-DE" sz="1600" dirty="0" err="1"/>
              <a:t>presence</a:t>
            </a:r>
            <a:r>
              <a:rPr lang="de-DE" sz="1600" dirty="0"/>
              <a:t> </a:t>
            </a:r>
            <a:r>
              <a:rPr lang="de-DE" sz="1600" dirty="0" err="1"/>
              <a:t>of</a:t>
            </a:r>
            <a:r>
              <a:rPr lang="de-DE" sz="1600" dirty="0"/>
              <a:t> </a:t>
            </a:r>
            <a:r>
              <a:rPr lang="de-DE" sz="1600" dirty="0" err="1"/>
              <a:t>the</a:t>
            </a:r>
            <a:r>
              <a:rPr lang="de-DE" sz="1600" dirty="0"/>
              <a:t> </a:t>
            </a:r>
            <a:r>
              <a:rPr lang="de-DE" sz="1600" dirty="0" err="1"/>
              <a:t>input</a:t>
            </a:r>
            <a:r>
              <a:rPr lang="de-DE" sz="1600" dirty="0"/>
              <a:t> </a:t>
            </a:r>
            <a:r>
              <a:rPr lang="de-DE" sz="1600" dirty="0" err="1"/>
              <a:t>parameters</a:t>
            </a:r>
            <a:r>
              <a:rPr lang="de-DE" sz="1600" dirty="0"/>
              <a:t> </a:t>
            </a:r>
            <a:r>
              <a:rPr lang="de-DE" sz="1600" dirty="0" err="1"/>
              <a:t>is</a:t>
            </a:r>
            <a:r>
              <a:rPr lang="de-DE" sz="1600" dirty="0"/>
              <a:t> </a:t>
            </a:r>
            <a:r>
              <a:rPr lang="de-DE" sz="1600" dirty="0" err="1"/>
              <a:t>mandatory</a:t>
            </a:r>
            <a:r>
              <a:rPr lang="de-DE" sz="1600" dirty="0"/>
              <a:t>. </a:t>
            </a:r>
            <a:endParaRPr lang="en-GB" sz="1600" dirty="0"/>
          </a:p>
        </p:txBody>
      </p:sp>
      <p:cxnSp>
        <p:nvCxnSpPr>
          <p:cNvPr id="24" name="Straight Connector 23">
            <a:extLst>
              <a:ext uri="{FF2B5EF4-FFF2-40B4-BE49-F238E27FC236}">
                <a16:creationId xmlns:a16="http://schemas.microsoft.com/office/drawing/2014/main" id="{20DC074C-9CA2-A120-BED0-29004DDCE7A0}"/>
              </a:ext>
            </a:extLst>
          </p:cNvPr>
          <p:cNvCxnSpPr>
            <a:cxnSpLocks/>
          </p:cNvCxnSpPr>
          <p:nvPr/>
        </p:nvCxnSpPr>
        <p:spPr>
          <a:xfrm>
            <a:off x="3639127" y="4488873"/>
            <a:ext cx="3329336" cy="0"/>
          </a:xfrm>
          <a:prstGeom prst="line">
            <a:avLst/>
          </a:prstGeom>
          <a:ln w="19050">
            <a:solidFill>
              <a:srgbClr val="002060"/>
            </a:solidFill>
            <a:prstDash val="dash"/>
          </a:ln>
        </p:spPr>
        <p:style>
          <a:lnRef idx="1">
            <a:schemeClr val="accent2"/>
          </a:lnRef>
          <a:fillRef idx="0">
            <a:schemeClr val="accent2"/>
          </a:fillRef>
          <a:effectRef idx="0">
            <a:schemeClr val="accent2"/>
          </a:effectRef>
          <a:fontRef idx="minor">
            <a:schemeClr val="tx1"/>
          </a:fontRef>
        </p:style>
      </p:cxnSp>
      <p:sp>
        <p:nvSpPr>
          <p:cNvPr id="35" name="TextBox 34">
            <a:extLst>
              <a:ext uri="{FF2B5EF4-FFF2-40B4-BE49-F238E27FC236}">
                <a16:creationId xmlns:a16="http://schemas.microsoft.com/office/drawing/2014/main" id="{94DE3D5C-1594-DC34-E516-07DBE8713C36}"/>
              </a:ext>
            </a:extLst>
          </p:cNvPr>
          <p:cNvSpPr txBox="1"/>
          <p:nvPr/>
        </p:nvSpPr>
        <p:spPr>
          <a:xfrm>
            <a:off x="1403031" y="2217919"/>
            <a:ext cx="907621" cy="246221"/>
          </a:xfrm>
          <a:prstGeom prst="rect">
            <a:avLst/>
          </a:prstGeom>
          <a:noFill/>
        </p:spPr>
        <p:txBody>
          <a:bodyPr wrap="none" rtlCol="0">
            <a:spAutoFit/>
          </a:bodyPr>
          <a:lstStyle/>
          <a:p>
            <a:r>
              <a:rPr lang="de-DE" sz="1000" dirty="0" err="1">
                <a:solidFill>
                  <a:srgbClr val="0070C0"/>
                </a:solidFill>
              </a:rPr>
              <a:t>Specification</a:t>
            </a:r>
            <a:endParaRPr lang="en-GB" sz="1000" dirty="0">
              <a:solidFill>
                <a:srgbClr val="0070C0"/>
              </a:solidFill>
            </a:endParaRPr>
          </a:p>
        </p:txBody>
      </p:sp>
      <p:sp>
        <p:nvSpPr>
          <p:cNvPr id="37" name="TextBox 36">
            <a:extLst>
              <a:ext uri="{FF2B5EF4-FFF2-40B4-BE49-F238E27FC236}">
                <a16:creationId xmlns:a16="http://schemas.microsoft.com/office/drawing/2014/main" id="{A08758EE-BA24-A35C-7B4B-508901F01166}"/>
              </a:ext>
            </a:extLst>
          </p:cNvPr>
          <p:cNvSpPr txBox="1"/>
          <p:nvPr/>
        </p:nvSpPr>
        <p:spPr>
          <a:xfrm>
            <a:off x="1489500" y="1874025"/>
            <a:ext cx="1069524" cy="246221"/>
          </a:xfrm>
          <a:prstGeom prst="rect">
            <a:avLst/>
          </a:prstGeom>
          <a:noFill/>
        </p:spPr>
        <p:txBody>
          <a:bodyPr wrap="none" rtlCol="0">
            <a:spAutoFit/>
          </a:bodyPr>
          <a:lstStyle/>
          <a:p>
            <a:r>
              <a:rPr lang="de-DE" sz="1000" dirty="0">
                <a:solidFill>
                  <a:srgbClr val="0070C0"/>
                </a:solidFill>
              </a:rPr>
              <a:t>Standardisation</a:t>
            </a:r>
            <a:endParaRPr lang="en-GB" sz="1000" dirty="0">
              <a:solidFill>
                <a:srgbClr val="0070C0"/>
              </a:solidFill>
            </a:endParaRPr>
          </a:p>
        </p:txBody>
      </p:sp>
      <p:cxnSp>
        <p:nvCxnSpPr>
          <p:cNvPr id="39" name="Straight Arrow Connector 38">
            <a:extLst>
              <a:ext uri="{FF2B5EF4-FFF2-40B4-BE49-F238E27FC236}">
                <a16:creationId xmlns:a16="http://schemas.microsoft.com/office/drawing/2014/main" id="{490BC653-4C6F-BB4F-A87B-010A344A558A}"/>
              </a:ext>
            </a:extLst>
          </p:cNvPr>
          <p:cNvCxnSpPr>
            <a:cxnSpLocks/>
          </p:cNvCxnSpPr>
          <p:nvPr/>
        </p:nvCxnSpPr>
        <p:spPr>
          <a:xfrm flipH="1">
            <a:off x="5875699" y="4127380"/>
            <a:ext cx="1434589" cy="0"/>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D614B01C-9273-7422-566B-195860C00F58}"/>
              </a:ext>
            </a:extLst>
          </p:cNvPr>
          <p:cNvSpPr txBox="1"/>
          <p:nvPr/>
        </p:nvSpPr>
        <p:spPr>
          <a:xfrm>
            <a:off x="6286973" y="1570777"/>
            <a:ext cx="1204176" cy="246221"/>
          </a:xfrm>
          <a:prstGeom prst="rect">
            <a:avLst/>
          </a:prstGeom>
          <a:noFill/>
        </p:spPr>
        <p:txBody>
          <a:bodyPr wrap="none" rtlCol="0">
            <a:spAutoFit/>
          </a:bodyPr>
          <a:lstStyle/>
          <a:p>
            <a:r>
              <a:rPr lang="de-DE" sz="1000" dirty="0">
                <a:solidFill>
                  <a:srgbClr val="C00000"/>
                </a:solidFill>
              </a:rPr>
              <a:t>3GPP Release 18</a:t>
            </a:r>
            <a:endParaRPr lang="en-GB" sz="1000" dirty="0">
              <a:solidFill>
                <a:srgbClr val="C00000"/>
              </a:solidFill>
            </a:endParaRPr>
          </a:p>
        </p:txBody>
      </p:sp>
      <p:sp>
        <p:nvSpPr>
          <p:cNvPr id="38" name="TextBox 37">
            <a:extLst>
              <a:ext uri="{FF2B5EF4-FFF2-40B4-BE49-F238E27FC236}">
                <a16:creationId xmlns:a16="http://schemas.microsoft.com/office/drawing/2014/main" id="{4BE5BE9D-2471-537B-FD15-3A214A382137}"/>
              </a:ext>
            </a:extLst>
          </p:cNvPr>
          <p:cNvSpPr txBox="1"/>
          <p:nvPr/>
        </p:nvSpPr>
        <p:spPr>
          <a:xfrm>
            <a:off x="7307955" y="3966508"/>
            <a:ext cx="2045496" cy="307777"/>
          </a:xfrm>
          <a:prstGeom prst="rect">
            <a:avLst/>
          </a:prstGeom>
          <a:solidFill>
            <a:schemeClr val="accent5">
              <a:lumMod val="60000"/>
              <a:lumOff val="40000"/>
            </a:schemeClr>
          </a:solidFill>
        </p:spPr>
        <p:txBody>
          <a:bodyPr wrap="none" rtlCol="0">
            <a:spAutoFit/>
          </a:bodyPr>
          <a:lstStyle/>
          <a:p>
            <a:r>
              <a:rPr lang="de-DE" sz="1400" dirty="0" err="1"/>
              <a:t>Comb</a:t>
            </a:r>
            <a:r>
              <a:rPr lang="de-DE" sz="1400" dirty="0"/>
              <a:t>. </a:t>
            </a:r>
            <a:r>
              <a:rPr lang="de-DE" sz="1400" dirty="0" err="1"/>
              <a:t>Algo</a:t>
            </a:r>
            <a:r>
              <a:rPr lang="de-DE" sz="1400" dirty="0"/>
              <a:t>. Parameter</a:t>
            </a:r>
            <a:endParaRPr lang="en-GB" sz="1400" dirty="0"/>
          </a:p>
        </p:txBody>
      </p:sp>
      <p:sp>
        <p:nvSpPr>
          <p:cNvPr id="74" name="TextBox 73">
            <a:extLst>
              <a:ext uri="{FF2B5EF4-FFF2-40B4-BE49-F238E27FC236}">
                <a16:creationId xmlns:a16="http://schemas.microsoft.com/office/drawing/2014/main" id="{FF53A69F-C07C-A060-754D-14E01ACDAFC6}"/>
              </a:ext>
            </a:extLst>
          </p:cNvPr>
          <p:cNvSpPr txBox="1"/>
          <p:nvPr/>
        </p:nvSpPr>
        <p:spPr>
          <a:xfrm>
            <a:off x="3235064" y="3969826"/>
            <a:ext cx="2624716" cy="307777"/>
          </a:xfrm>
          <a:prstGeom prst="rect">
            <a:avLst/>
          </a:prstGeom>
          <a:solidFill>
            <a:schemeClr val="accent1">
              <a:lumMod val="40000"/>
              <a:lumOff val="60000"/>
            </a:schemeClr>
          </a:solidFill>
          <a:ln>
            <a:noFill/>
          </a:ln>
        </p:spPr>
        <p:txBody>
          <a:bodyPr wrap="square" rtlCol="0">
            <a:spAutoFit/>
          </a:bodyPr>
          <a:lstStyle/>
          <a:p>
            <a:pPr algn="ctr"/>
            <a:r>
              <a:rPr lang="de-DE" sz="1400" dirty="0" err="1"/>
              <a:t>Combined</a:t>
            </a:r>
            <a:r>
              <a:rPr lang="de-DE" sz="1400" dirty="0"/>
              <a:t> </a:t>
            </a:r>
            <a:r>
              <a:rPr lang="de-DE" sz="1400" dirty="0" err="1"/>
              <a:t>Algorithm</a:t>
            </a:r>
            <a:r>
              <a:rPr lang="de-DE" sz="1400" dirty="0"/>
              <a:t> </a:t>
            </a:r>
            <a:r>
              <a:rPr lang="de-DE" sz="1400" dirty="0" err="1"/>
              <a:t>Function</a:t>
            </a:r>
            <a:endParaRPr lang="en-GB" sz="1400" dirty="0"/>
          </a:p>
        </p:txBody>
      </p:sp>
      <p:sp>
        <p:nvSpPr>
          <p:cNvPr id="84" name="TextBox 83">
            <a:extLst>
              <a:ext uri="{FF2B5EF4-FFF2-40B4-BE49-F238E27FC236}">
                <a16:creationId xmlns:a16="http://schemas.microsoft.com/office/drawing/2014/main" id="{8EE2B25A-0262-ABFE-AAD8-4C6122991F20}"/>
              </a:ext>
            </a:extLst>
          </p:cNvPr>
          <p:cNvSpPr txBox="1"/>
          <p:nvPr/>
        </p:nvSpPr>
        <p:spPr>
          <a:xfrm>
            <a:off x="8453122" y="1497090"/>
            <a:ext cx="1204176" cy="246221"/>
          </a:xfrm>
          <a:prstGeom prst="rect">
            <a:avLst/>
          </a:prstGeom>
          <a:noFill/>
        </p:spPr>
        <p:txBody>
          <a:bodyPr wrap="none" rtlCol="0">
            <a:spAutoFit/>
          </a:bodyPr>
          <a:lstStyle/>
          <a:p>
            <a:r>
              <a:rPr lang="de-DE" sz="1000" dirty="0">
                <a:solidFill>
                  <a:srgbClr val="C00000"/>
                </a:solidFill>
              </a:rPr>
              <a:t>3GPP Release 19</a:t>
            </a:r>
            <a:endParaRPr lang="en-GB" sz="1000" dirty="0">
              <a:solidFill>
                <a:srgbClr val="C00000"/>
              </a:solidFill>
            </a:endParaRPr>
          </a:p>
        </p:txBody>
      </p:sp>
      <p:cxnSp>
        <p:nvCxnSpPr>
          <p:cNvPr id="63" name="Straight Connector 62">
            <a:extLst>
              <a:ext uri="{FF2B5EF4-FFF2-40B4-BE49-F238E27FC236}">
                <a16:creationId xmlns:a16="http://schemas.microsoft.com/office/drawing/2014/main" id="{6B7D10F6-AA5F-9A56-1B67-CB0DFAC0B488}"/>
              </a:ext>
            </a:extLst>
          </p:cNvPr>
          <p:cNvCxnSpPr>
            <a:cxnSpLocks/>
          </p:cNvCxnSpPr>
          <p:nvPr/>
        </p:nvCxnSpPr>
        <p:spPr>
          <a:xfrm flipV="1">
            <a:off x="8029763" y="1797948"/>
            <a:ext cx="0" cy="1968795"/>
          </a:xfrm>
          <a:prstGeom prst="line">
            <a:avLst/>
          </a:prstGeom>
          <a:ln w="12700">
            <a:solidFill>
              <a:schemeClr val="accent2">
                <a:lumMod val="75000"/>
              </a:schemeClr>
            </a:solidFill>
            <a:prstDash val="dash"/>
          </a:ln>
        </p:spPr>
        <p:style>
          <a:lnRef idx="1">
            <a:schemeClr val="accent2"/>
          </a:lnRef>
          <a:fillRef idx="0">
            <a:schemeClr val="accent2"/>
          </a:fillRef>
          <a:effectRef idx="0">
            <a:schemeClr val="accent2"/>
          </a:effectRef>
          <a:fontRef idx="minor">
            <a:schemeClr val="tx1"/>
          </a:fontRef>
        </p:style>
      </p:cxnSp>
      <p:cxnSp>
        <p:nvCxnSpPr>
          <p:cNvPr id="62" name="Straight Connector 61">
            <a:extLst>
              <a:ext uri="{FF2B5EF4-FFF2-40B4-BE49-F238E27FC236}">
                <a16:creationId xmlns:a16="http://schemas.microsoft.com/office/drawing/2014/main" id="{AE65AA79-3025-DCEB-BEFF-B70694079501}"/>
              </a:ext>
            </a:extLst>
          </p:cNvPr>
          <p:cNvCxnSpPr>
            <a:cxnSpLocks/>
          </p:cNvCxnSpPr>
          <p:nvPr/>
        </p:nvCxnSpPr>
        <p:spPr>
          <a:xfrm flipH="1">
            <a:off x="2812869" y="1789583"/>
            <a:ext cx="5200966" cy="8365"/>
          </a:xfrm>
          <a:prstGeom prst="line">
            <a:avLst/>
          </a:prstGeom>
          <a:ln w="12700">
            <a:solidFill>
              <a:schemeClr val="accent2">
                <a:lumMod val="75000"/>
              </a:schemeClr>
            </a:solidFill>
            <a:prstDash val="dash"/>
          </a:ln>
        </p:spPr>
        <p:style>
          <a:lnRef idx="1">
            <a:schemeClr val="accent2"/>
          </a:lnRef>
          <a:fillRef idx="0">
            <a:schemeClr val="accent2"/>
          </a:fillRef>
          <a:effectRef idx="0">
            <a:schemeClr val="accent2"/>
          </a:effectRef>
          <a:fontRef idx="minor">
            <a:schemeClr val="tx1"/>
          </a:fontRef>
        </p:style>
      </p:cxnSp>
      <p:cxnSp>
        <p:nvCxnSpPr>
          <p:cNvPr id="93" name="Straight Connector 92">
            <a:extLst>
              <a:ext uri="{FF2B5EF4-FFF2-40B4-BE49-F238E27FC236}">
                <a16:creationId xmlns:a16="http://schemas.microsoft.com/office/drawing/2014/main" id="{D1983694-E7BF-3BB1-7606-F08913DD4AC4}"/>
              </a:ext>
            </a:extLst>
          </p:cNvPr>
          <p:cNvCxnSpPr>
            <a:cxnSpLocks/>
          </p:cNvCxnSpPr>
          <p:nvPr/>
        </p:nvCxnSpPr>
        <p:spPr>
          <a:xfrm flipH="1">
            <a:off x="7439016" y="1721152"/>
            <a:ext cx="1616194" cy="0"/>
          </a:xfrm>
          <a:prstGeom prst="line">
            <a:avLst/>
          </a:prstGeom>
          <a:ln w="12700">
            <a:solidFill>
              <a:schemeClr val="accent2">
                <a:lumMod val="75000"/>
              </a:schemeClr>
            </a:solidFill>
            <a:prstDash val="dash"/>
          </a:ln>
        </p:spPr>
        <p:style>
          <a:lnRef idx="1">
            <a:schemeClr val="accent2"/>
          </a:lnRef>
          <a:fillRef idx="0">
            <a:schemeClr val="accent2"/>
          </a:fillRef>
          <a:effectRef idx="0">
            <a:schemeClr val="accent2"/>
          </a:effectRef>
          <a:fontRef idx="minor">
            <a:schemeClr val="tx1"/>
          </a:fontRef>
        </p:style>
      </p:cxnSp>
      <p:sp>
        <p:nvSpPr>
          <p:cNvPr id="101" name="Oval 100">
            <a:extLst>
              <a:ext uri="{FF2B5EF4-FFF2-40B4-BE49-F238E27FC236}">
                <a16:creationId xmlns:a16="http://schemas.microsoft.com/office/drawing/2014/main" id="{B9064A65-051A-30AB-4D87-7DD4AD0A089F}"/>
              </a:ext>
            </a:extLst>
          </p:cNvPr>
          <p:cNvSpPr/>
          <p:nvPr/>
        </p:nvSpPr>
        <p:spPr>
          <a:xfrm>
            <a:off x="3770811" y="2120246"/>
            <a:ext cx="229820" cy="9489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 name="Oval 101">
            <a:extLst>
              <a:ext uri="{FF2B5EF4-FFF2-40B4-BE49-F238E27FC236}">
                <a16:creationId xmlns:a16="http://schemas.microsoft.com/office/drawing/2014/main" id="{2D52C8B2-C7F9-29D9-315A-4779B79F0457}"/>
              </a:ext>
            </a:extLst>
          </p:cNvPr>
          <p:cNvSpPr/>
          <p:nvPr/>
        </p:nvSpPr>
        <p:spPr>
          <a:xfrm rot="5400000">
            <a:off x="6839241" y="2726439"/>
            <a:ext cx="229820" cy="9489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 name="Oval 102">
            <a:extLst>
              <a:ext uri="{FF2B5EF4-FFF2-40B4-BE49-F238E27FC236}">
                <a16:creationId xmlns:a16="http://schemas.microsoft.com/office/drawing/2014/main" id="{6D3AB7C5-C274-89C2-4F08-614D9E5E4AF7}"/>
              </a:ext>
            </a:extLst>
          </p:cNvPr>
          <p:cNvSpPr/>
          <p:nvPr/>
        </p:nvSpPr>
        <p:spPr>
          <a:xfrm rot="5400000">
            <a:off x="6862919" y="3444048"/>
            <a:ext cx="229820" cy="9489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 name="Oval 103">
            <a:extLst>
              <a:ext uri="{FF2B5EF4-FFF2-40B4-BE49-F238E27FC236}">
                <a16:creationId xmlns:a16="http://schemas.microsoft.com/office/drawing/2014/main" id="{1863B84C-8E95-5216-FD4F-458DA6CFE064}"/>
              </a:ext>
            </a:extLst>
          </p:cNvPr>
          <p:cNvSpPr/>
          <p:nvPr/>
        </p:nvSpPr>
        <p:spPr>
          <a:xfrm rot="5400000">
            <a:off x="6852022" y="4086280"/>
            <a:ext cx="229820" cy="9489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5" name="Oval 104">
            <a:extLst>
              <a:ext uri="{FF2B5EF4-FFF2-40B4-BE49-F238E27FC236}">
                <a16:creationId xmlns:a16="http://schemas.microsoft.com/office/drawing/2014/main" id="{B79B7D65-2EF4-13AB-BF9F-B75649830B41}"/>
              </a:ext>
            </a:extLst>
          </p:cNvPr>
          <p:cNvSpPr/>
          <p:nvPr/>
        </p:nvSpPr>
        <p:spPr>
          <a:xfrm>
            <a:off x="3767109" y="4424195"/>
            <a:ext cx="229820" cy="9489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6" name="Oval 105">
            <a:extLst>
              <a:ext uri="{FF2B5EF4-FFF2-40B4-BE49-F238E27FC236}">
                <a16:creationId xmlns:a16="http://schemas.microsoft.com/office/drawing/2014/main" id="{0018EF6B-77BC-5EBB-8B74-B5F1B57575A5}"/>
              </a:ext>
            </a:extLst>
          </p:cNvPr>
          <p:cNvSpPr/>
          <p:nvPr/>
        </p:nvSpPr>
        <p:spPr>
          <a:xfrm>
            <a:off x="5081770" y="4419535"/>
            <a:ext cx="229820" cy="9489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7" name="Oval 106">
            <a:extLst>
              <a:ext uri="{FF2B5EF4-FFF2-40B4-BE49-F238E27FC236}">
                <a16:creationId xmlns:a16="http://schemas.microsoft.com/office/drawing/2014/main" id="{A9DC7586-8135-5ED2-1BCB-5EC7403677C8}"/>
              </a:ext>
            </a:extLst>
          </p:cNvPr>
          <p:cNvSpPr/>
          <p:nvPr/>
        </p:nvSpPr>
        <p:spPr>
          <a:xfrm>
            <a:off x="6919483" y="4852448"/>
            <a:ext cx="229820" cy="9489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8" name="TextBox 107">
            <a:extLst>
              <a:ext uri="{FF2B5EF4-FFF2-40B4-BE49-F238E27FC236}">
                <a16:creationId xmlns:a16="http://schemas.microsoft.com/office/drawing/2014/main" id="{E2484C22-D0C4-F054-187C-8F92D0C31506}"/>
              </a:ext>
            </a:extLst>
          </p:cNvPr>
          <p:cNvSpPr txBox="1"/>
          <p:nvPr/>
        </p:nvSpPr>
        <p:spPr>
          <a:xfrm>
            <a:off x="7149303" y="4805199"/>
            <a:ext cx="1494320" cy="246221"/>
          </a:xfrm>
          <a:prstGeom prst="rect">
            <a:avLst/>
          </a:prstGeom>
          <a:noFill/>
        </p:spPr>
        <p:txBody>
          <a:bodyPr wrap="none" rtlCol="0">
            <a:spAutoFit/>
          </a:bodyPr>
          <a:lstStyle/>
          <a:p>
            <a:r>
              <a:rPr lang="de-DE" sz="1000" dirty="0"/>
              <a:t>= Service Access Point</a:t>
            </a:r>
            <a:endParaRPr lang="en-GB" sz="1000" dirty="0"/>
          </a:p>
        </p:txBody>
      </p:sp>
      <p:sp>
        <p:nvSpPr>
          <p:cNvPr id="5" name="TextBox 4">
            <a:extLst>
              <a:ext uri="{FF2B5EF4-FFF2-40B4-BE49-F238E27FC236}">
                <a16:creationId xmlns:a16="http://schemas.microsoft.com/office/drawing/2014/main" id="{188DC5F3-BF11-2C0E-2F40-7C0C7DB941A7}"/>
              </a:ext>
            </a:extLst>
          </p:cNvPr>
          <p:cNvSpPr txBox="1"/>
          <p:nvPr/>
        </p:nvSpPr>
        <p:spPr>
          <a:xfrm>
            <a:off x="3006306" y="1636477"/>
            <a:ext cx="1764145" cy="307777"/>
          </a:xfrm>
          <a:prstGeom prst="rect">
            <a:avLst/>
          </a:prstGeom>
          <a:solidFill>
            <a:schemeClr val="accent6">
              <a:lumMod val="40000"/>
              <a:lumOff val="60000"/>
            </a:schemeClr>
          </a:solidFill>
          <a:ln>
            <a:noFill/>
          </a:ln>
        </p:spPr>
        <p:txBody>
          <a:bodyPr wrap="square" rtlCol="0">
            <a:spAutoFit/>
          </a:bodyPr>
          <a:lstStyle/>
          <a:p>
            <a:pPr algn="ctr"/>
            <a:r>
              <a:rPr lang="de-DE" sz="1400" dirty="0" err="1"/>
              <a:t>Plaintext</a:t>
            </a:r>
            <a:endParaRPr lang="en-GB" sz="1400" dirty="0"/>
          </a:p>
        </p:txBody>
      </p:sp>
      <p:sp>
        <p:nvSpPr>
          <p:cNvPr id="31" name="TextBox 30">
            <a:extLst>
              <a:ext uri="{FF2B5EF4-FFF2-40B4-BE49-F238E27FC236}">
                <a16:creationId xmlns:a16="http://schemas.microsoft.com/office/drawing/2014/main" id="{E2CA3D5E-C100-E49C-1373-A5D79FEF33CC}"/>
              </a:ext>
            </a:extLst>
          </p:cNvPr>
          <p:cNvSpPr txBox="1"/>
          <p:nvPr/>
        </p:nvSpPr>
        <p:spPr>
          <a:xfrm>
            <a:off x="7310286" y="2614985"/>
            <a:ext cx="2045497" cy="307777"/>
          </a:xfrm>
          <a:prstGeom prst="rect">
            <a:avLst/>
          </a:prstGeom>
          <a:solidFill>
            <a:schemeClr val="accent6">
              <a:lumMod val="40000"/>
              <a:lumOff val="60000"/>
            </a:schemeClr>
          </a:solidFill>
        </p:spPr>
        <p:txBody>
          <a:bodyPr wrap="square" rtlCol="0">
            <a:spAutoFit/>
          </a:bodyPr>
          <a:lstStyle/>
          <a:p>
            <a:r>
              <a:rPr lang="de-DE" sz="1400" dirty="0"/>
              <a:t>Parameters </a:t>
            </a:r>
            <a:r>
              <a:rPr lang="de-DE" sz="1400" dirty="0" err="1"/>
              <a:t>for</a:t>
            </a:r>
            <a:r>
              <a:rPr lang="de-DE" sz="1400" dirty="0"/>
              <a:t> </a:t>
            </a:r>
            <a:r>
              <a:rPr lang="de-DE" sz="1400" dirty="0" err="1"/>
              <a:t>Enc</a:t>
            </a:r>
            <a:r>
              <a:rPr lang="de-DE" sz="1400" dirty="0"/>
              <a:t>.</a:t>
            </a:r>
            <a:endParaRPr lang="en-GB" sz="1400" dirty="0"/>
          </a:p>
        </p:txBody>
      </p:sp>
      <p:sp>
        <p:nvSpPr>
          <p:cNvPr id="32" name="TextBox 31">
            <a:extLst>
              <a:ext uri="{FF2B5EF4-FFF2-40B4-BE49-F238E27FC236}">
                <a16:creationId xmlns:a16="http://schemas.microsoft.com/office/drawing/2014/main" id="{327753A1-2B68-5FA3-8E80-D6EC1EA2DF35}"/>
              </a:ext>
            </a:extLst>
          </p:cNvPr>
          <p:cNvSpPr txBox="1"/>
          <p:nvPr/>
        </p:nvSpPr>
        <p:spPr>
          <a:xfrm>
            <a:off x="7310288" y="3323803"/>
            <a:ext cx="2045496" cy="307777"/>
          </a:xfrm>
          <a:prstGeom prst="rect">
            <a:avLst/>
          </a:prstGeom>
          <a:solidFill>
            <a:schemeClr val="accent6">
              <a:lumMod val="40000"/>
              <a:lumOff val="60000"/>
            </a:schemeClr>
          </a:solidFill>
        </p:spPr>
        <p:txBody>
          <a:bodyPr wrap="square" rtlCol="0">
            <a:spAutoFit/>
          </a:bodyPr>
          <a:lstStyle/>
          <a:p>
            <a:r>
              <a:rPr lang="de-DE" sz="1400" dirty="0"/>
              <a:t>Parameters </a:t>
            </a:r>
            <a:r>
              <a:rPr lang="de-DE" sz="1400" dirty="0" err="1"/>
              <a:t>for</a:t>
            </a:r>
            <a:r>
              <a:rPr lang="de-DE" sz="1400" dirty="0"/>
              <a:t> Int.</a:t>
            </a:r>
            <a:endParaRPr lang="en-GB" sz="1400" dirty="0"/>
          </a:p>
        </p:txBody>
      </p:sp>
      <p:cxnSp>
        <p:nvCxnSpPr>
          <p:cNvPr id="73" name="Straight Connector 72">
            <a:extLst>
              <a:ext uri="{FF2B5EF4-FFF2-40B4-BE49-F238E27FC236}">
                <a16:creationId xmlns:a16="http://schemas.microsoft.com/office/drawing/2014/main" id="{5647008B-B3A4-134A-56BC-9C2B4E93C316}"/>
              </a:ext>
            </a:extLst>
          </p:cNvPr>
          <p:cNvCxnSpPr>
            <a:cxnSpLocks/>
          </p:cNvCxnSpPr>
          <p:nvPr/>
        </p:nvCxnSpPr>
        <p:spPr>
          <a:xfrm flipH="1" flipV="1">
            <a:off x="9055210" y="1745439"/>
            <a:ext cx="6193" cy="2701551"/>
          </a:xfrm>
          <a:prstGeom prst="line">
            <a:avLst/>
          </a:prstGeom>
          <a:ln w="12700">
            <a:solidFill>
              <a:schemeClr val="accent2">
                <a:lumMod val="75000"/>
              </a:schemeClr>
            </a:solidFill>
            <a:prstDash val="dash"/>
          </a:ln>
        </p:spPr>
        <p:style>
          <a:lnRef idx="1">
            <a:schemeClr val="accent2"/>
          </a:lnRef>
          <a:fillRef idx="0">
            <a:schemeClr val="accent2"/>
          </a:fillRef>
          <a:effectRef idx="0">
            <a:schemeClr val="accent2"/>
          </a:effectRef>
          <a:fontRef idx="minor">
            <a:schemeClr val="tx1"/>
          </a:fontRef>
        </p:style>
      </p:cxnSp>
      <p:sp>
        <p:nvSpPr>
          <p:cNvPr id="4" name="Callout: Bent Line 3">
            <a:extLst>
              <a:ext uri="{FF2B5EF4-FFF2-40B4-BE49-F238E27FC236}">
                <a16:creationId xmlns:a16="http://schemas.microsoft.com/office/drawing/2014/main" id="{C25FDBC2-8107-74C7-3723-8874A35361CF}"/>
              </a:ext>
            </a:extLst>
          </p:cNvPr>
          <p:cNvSpPr/>
          <p:nvPr/>
        </p:nvSpPr>
        <p:spPr>
          <a:xfrm>
            <a:off x="383282" y="3787345"/>
            <a:ext cx="2157721" cy="931177"/>
          </a:xfrm>
          <a:prstGeom prst="borderCallout2">
            <a:avLst>
              <a:gd name="adj1" fmla="val -3543"/>
              <a:gd name="adj2" fmla="val 62189"/>
              <a:gd name="adj3" fmla="val -2906"/>
              <a:gd name="adj4" fmla="val -2488"/>
              <a:gd name="adj5" fmla="val -44341"/>
              <a:gd name="adj6" fmla="val 42973"/>
            </a:avLst>
          </a:prstGeom>
          <a:solidFill>
            <a:schemeClr val="bg2">
              <a:lumMod val="90000"/>
            </a:schemeClr>
          </a:solidFill>
          <a:ln w="19050">
            <a:solidFill>
              <a:srgbClr val="92D050"/>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accent6">
                    <a:lumMod val="75000"/>
                  </a:schemeClr>
                </a:solidFill>
                <a:latin typeface="SeroWebPro"/>
              </a:rPr>
              <a:t>We could also run this algo twice, just to keep the PDCP Rel18 order of first MAC-then-Enc.</a:t>
            </a:r>
            <a:endParaRPr lang="en-GB" sz="1200" dirty="0">
              <a:solidFill>
                <a:schemeClr val="accent6">
                  <a:lumMod val="75000"/>
                </a:schemeClr>
              </a:solidFill>
            </a:endParaRPr>
          </a:p>
        </p:txBody>
      </p:sp>
      <p:sp>
        <p:nvSpPr>
          <p:cNvPr id="8" name="Callout: Bent Line 7">
            <a:extLst>
              <a:ext uri="{FF2B5EF4-FFF2-40B4-BE49-F238E27FC236}">
                <a16:creationId xmlns:a16="http://schemas.microsoft.com/office/drawing/2014/main" id="{03C7FC80-E638-2682-311C-B4E3F11858AA}"/>
              </a:ext>
            </a:extLst>
          </p:cNvPr>
          <p:cNvSpPr/>
          <p:nvPr/>
        </p:nvSpPr>
        <p:spPr>
          <a:xfrm>
            <a:off x="-749001" y="2316756"/>
            <a:ext cx="2157721" cy="931177"/>
          </a:xfrm>
          <a:prstGeom prst="borderCallout2">
            <a:avLst>
              <a:gd name="adj1" fmla="val -3543"/>
              <a:gd name="adj2" fmla="val 62189"/>
              <a:gd name="adj3" fmla="val -2906"/>
              <a:gd name="adj4" fmla="val -2488"/>
              <a:gd name="adj5" fmla="val -44341"/>
              <a:gd name="adj6" fmla="val 42973"/>
            </a:avLst>
          </a:prstGeom>
          <a:solidFill>
            <a:schemeClr val="bg2">
              <a:lumMod val="90000"/>
            </a:schemeClr>
          </a:solidFill>
          <a:ln w="19050">
            <a:solidFill>
              <a:srgbClr val="92D050"/>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accent6">
                    <a:lumMod val="75000"/>
                  </a:schemeClr>
                </a:solidFill>
                <a:latin typeface="SeroWebPro"/>
              </a:rPr>
              <a:t>What is in today spec the order in AS and NAS?   To be checked.</a:t>
            </a:r>
            <a:endParaRPr lang="en-GB" sz="1200" dirty="0">
              <a:solidFill>
                <a:schemeClr val="accent6">
                  <a:lumMod val="75000"/>
                </a:schemeClr>
              </a:solidFill>
            </a:endParaRPr>
          </a:p>
        </p:txBody>
      </p:sp>
      <p:sp>
        <p:nvSpPr>
          <p:cNvPr id="9" name="Rectangle 8">
            <a:extLst>
              <a:ext uri="{FF2B5EF4-FFF2-40B4-BE49-F238E27FC236}">
                <a16:creationId xmlns:a16="http://schemas.microsoft.com/office/drawing/2014/main" id="{7D87B96C-4A40-97CE-DEB6-2C5586952178}"/>
              </a:ext>
            </a:extLst>
          </p:cNvPr>
          <p:cNvSpPr/>
          <p:nvPr/>
        </p:nvSpPr>
        <p:spPr>
          <a:xfrm>
            <a:off x="3235064" y="2598986"/>
            <a:ext cx="2634017" cy="1673046"/>
          </a:xfrm>
          <a:prstGeom prst="rect">
            <a:avLst/>
          </a:prstGeom>
          <a:noFill/>
          <a:ln>
            <a:prstDash val="dash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2C8E71B2-310C-1E05-9BA7-8354285D20C1}"/>
              </a:ext>
            </a:extLst>
          </p:cNvPr>
          <p:cNvSpPr txBox="1"/>
          <p:nvPr/>
        </p:nvSpPr>
        <p:spPr>
          <a:xfrm>
            <a:off x="6171655" y="2235330"/>
            <a:ext cx="633507" cy="369332"/>
          </a:xfrm>
          <a:prstGeom prst="rect">
            <a:avLst/>
          </a:prstGeom>
          <a:noFill/>
        </p:spPr>
        <p:txBody>
          <a:bodyPr wrap="none" rtlCol="0">
            <a:spAutoFit/>
          </a:bodyPr>
          <a:lstStyle/>
          <a:p>
            <a:r>
              <a:rPr lang="de-DE" dirty="0"/>
              <a:t>WID</a:t>
            </a:r>
            <a:endParaRPr lang="en-GB" dirty="0"/>
          </a:p>
        </p:txBody>
      </p:sp>
      <p:sp>
        <p:nvSpPr>
          <p:cNvPr id="20" name="TextBox 19">
            <a:extLst>
              <a:ext uri="{FF2B5EF4-FFF2-40B4-BE49-F238E27FC236}">
                <a16:creationId xmlns:a16="http://schemas.microsoft.com/office/drawing/2014/main" id="{29746E80-C7EF-6726-ACCA-DB94181EBDD1}"/>
              </a:ext>
            </a:extLst>
          </p:cNvPr>
          <p:cNvSpPr txBox="1"/>
          <p:nvPr/>
        </p:nvSpPr>
        <p:spPr>
          <a:xfrm>
            <a:off x="7262956" y="3626901"/>
            <a:ext cx="569387" cy="369332"/>
          </a:xfrm>
          <a:prstGeom prst="rect">
            <a:avLst/>
          </a:prstGeom>
          <a:noFill/>
        </p:spPr>
        <p:txBody>
          <a:bodyPr wrap="none" rtlCol="0">
            <a:spAutoFit/>
          </a:bodyPr>
          <a:lstStyle/>
          <a:p>
            <a:r>
              <a:rPr lang="de-DE" dirty="0"/>
              <a:t>SID</a:t>
            </a:r>
            <a:endParaRPr lang="en-GB" dirty="0"/>
          </a:p>
        </p:txBody>
      </p:sp>
      <p:sp>
        <p:nvSpPr>
          <p:cNvPr id="21" name="Callout: Bent Line 20">
            <a:extLst>
              <a:ext uri="{FF2B5EF4-FFF2-40B4-BE49-F238E27FC236}">
                <a16:creationId xmlns:a16="http://schemas.microsoft.com/office/drawing/2014/main" id="{3320B372-6D47-DCAB-B586-328F9BE89F70}"/>
              </a:ext>
            </a:extLst>
          </p:cNvPr>
          <p:cNvSpPr/>
          <p:nvPr/>
        </p:nvSpPr>
        <p:spPr>
          <a:xfrm>
            <a:off x="9826845" y="4474410"/>
            <a:ext cx="2157721" cy="931177"/>
          </a:xfrm>
          <a:prstGeom prst="borderCallout2">
            <a:avLst>
              <a:gd name="adj1" fmla="val -3543"/>
              <a:gd name="adj2" fmla="val 62189"/>
              <a:gd name="adj3" fmla="val -2906"/>
              <a:gd name="adj4" fmla="val -2488"/>
              <a:gd name="adj5" fmla="val -67155"/>
              <a:gd name="adj6" fmla="val -92722"/>
            </a:avLst>
          </a:prstGeom>
          <a:solidFill>
            <a:schemeClr val="bg2">
              <a:lumMod val="90000"/>
            </a:schemeClr>
          </a:solidFill>
          <a:ln w="19050">
            <a:solidFill>
              <a:srgbClr val="92D050"/>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de-DE" sz="1200" dirty="0">
                <a:solidFill>
                  <a:schemeClr val="accent6">
                    <a:lumMod val="75000"/>
                  </a:schemeClr>
                </a:solidFill>
                <a:latin typeface="SeroWebPro"/>
              </a:rPr>
              <a:t>In Release 19 </a:t>
            </a:r>
            <a:r>
              <a:rPr lang="de-DE" sz="1200" dirty="0" err="1">
                <a:solidFill>
                  <a:schemeClr val="accent6">
                    <a:lumMod val="75000"/>
                  </a:schemeClr>
                </a:solidFill>
                <a:latin typeface="SeroWebPro"/>
              </a:rPr>
              <a:t>there</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is</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no</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need</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for</a:t>
            </a:r>
            <a:r>
              <a:rPr lang="de-DE" sz="1200" dirty="0">
                <a:solidFill>
                  <a:schemeClr val="accent6">
                    <a:lumMod val="75000"/>
                  </a:schemeClr>
                </a:solidFill>
                <a:latin typeface="SeroWebPro"/>
              </a:rPr>
              <a:t> additional </a:t>
            </a:r>
            <a:r>
              <a:rPr lang="de-DE" sz="1200" dirty="0" err="1">
                <a:solidFill>
                  <a:schemeClr val="accent6">
                    <a:lumMod val="75000"/>
                  </a:schemeClr>
                </a:solidFill>
                <a:latin typeface="SeroWebPro"/>
              </a:rPr>
              <a:t>input</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parameters</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these</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can</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be</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specified</a:t>
            </a:r>
            <a:r>
              <a:rPr lang="de-DE" sz="1200" dirty="0">
                <a:solidFill>
                  <a:schemeClr val="accent6">
                    <a:lumMod val="75000"/>
                  </a:schemeClr>
                </a:solidFill>
                <a:latin typeface="SeroWebPro"/>
              </a:rPr>
              <a:t> in </a:t>
            </a:r>
            <a:r>
              <a:rPr lang="de-DE" sz="1200" dirty="0" err="1">
                <a:solidFill>
                  <a:schemeClr val="accent6">
                    <a:lumMod val="75000"/>
                  </a:schemeClr>
                </a:solidFill>
                <a:latin typeface="SeroWebPro"/>
              </a:rPr>
              <a:t>future</a:t>
            </a:r>
            <a:r>
              <a:rPr lang="de-DE" sz="1200" dirty="0">
                <a:solidFill>
                  <a:schemeClr val="accent6">
                    <a:lumMod val="75000"/>
                  </a:schemeClr>
                </a:solidFill>
                <a:latin typeface="SeroWebPro"/>
              </a:rPr>
              <a:t>;</a:t>
            </a:r>
            <a:endParaRPr lang="en-GB" sz="1200" dirty="0">
              <a:solidFill>
                <a:schemeClr val="accent6">
                  <a:lumMod val="75000"/>
                </a:schemeClr>
              </a:solidFill>
            </a:endParaRPr>
          </a:p>
        </p:txBody>
      </p:sp>
      <p:sp>
        <p:nvSpPr>
          <p:cNvPr id="23" name="Callout: Bent Line 22">
            <a:extLst>
              <a:ext uri="{FF2B5EF4-FFF2-40B4-BE49-F238E27FC236}">
                <a16:creationId xmlns:a16="http://schemas.microsoft.com/office/drawing/2014/main" id="{035FCE52-074A-0A3C-8949-661890246331}"/>
              </a:ext>
            </a:extLst>
          </p:cNvPr>
          <p:cNvSpPr/>
          <p:nvPr/>
        </p:nvSpPr>
        <p:spPr>
          <a:xfrm>
            <a:off x="9772994" y="2120246"/>
            <a:ext cx="2157721" cy="931177"/>
          </a:xfrm>
          <a:prstGeom prst="borderCallout2">
            <a:avLst>
              <a:gd name="adj1" fmla="val -3543"/>
              <a:gd name="adj2" fmla="val 62189"/>
              <a:gd name="adj3" fmla="val -2906"/>
              <a:gd name="adj4" fmla="val -2488"/>
              <a:gd name="adj5" fmla="val 179829"/>
              <a:gd name="adj6" fmla="val -88013"/>
            </a:avLst>
          </a:prstGeom>
          <a:solidFill>
            <a:schemeClr val="bg2">
              <a:lumMod val="90000"/>
            </a:schemeClr>
          </a:solidFill>
          <a:ln w="19050">
            <a:solidFill>
              <a:srgbClr val="92D050"/>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de-DE" sz="1200" dirty="0">
                <a:solidFill>
                  <a:schemeClr val="accent6">
                    <a:lumMod val="75000"/>
                  </a:schemeClr>
                </a:solidFill>
                <a:latin typeface="SeroWebPro"/>
              </a:rPr>
              <a:t>It </a:t>
            </a:r>
            <a:r>
              <a:rPr lang="de-DE" sz="1200" dirty="0" err="1">
                <a:solidFill>
                  <a:schemeClr val="accent6">
                    <a:lumMod val="75000"/>
                  </a:schemeClr>
                </a:solidFill>
                <a:latin typeface="SeroWebPro"/>
              </a:rPr>
              <a:t>might</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be</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needed</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to</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edit</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some</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note</a:t>
            </a:r>
            <a:r>
              <a:rPr lang="de-DE" sz="1200" dirty="0">
                <a:solidFill>
                  <a:schemeClr val="accent6">
                    <a:lumMod val="75000"/>
                  </a:schemeClr>
                </a:solidFill>
                <a:latin typeface="SeroWebPro"/>
              </a:rPr>
              <a:t> in 33.501 </a:t>
            </a:r>
            <a:r>
              <a:rPr lang="de-DE" sz="1200" dirty="0" err="1">
                <a:solidFill>
                  <a:schemeClr val="accent6">
                    <a:lumMod val="75000"/>
                  </a:schemeClr>
                </a:solidFill>
                <a:latin typeface="SeroWebPro"/>
              </a:rPr>
              <a:t>that</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some</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input</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parameters</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need</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to</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be</a:t>
            </a:r>
            <a:r>
              <a:rPr lang="de-DE" sz="1200" dirty="0">
                <a:solidFill>
                  <a:schemeClr val="accent6">
                    <a:lumMod val="75000"/>
                  </a:schemeClr>
                </a:solidFill>
                <a:latin typeface="SeroWebPro"/>
              </a:rPr>
              <a:t> (</a:t>
            </a:r>
            <a:r>
              <a:rPr lang="de-DE" sz="1200" dirty="0" err="1">
                <a:solidFill>
                  <a:schemeClr val="accent6">
                    <a:lumMod val="75000"/>
                  </a:schemeClr>
                </a:solidFill>
                <a:latin typeface="SeroWebPro"/>
              </a:rPr>
              <a:t>pre</a:t>
            </a:r>
            <a:r>
              <a:rPr lang="de-DE" sz="1200" dirty="0">
                <a:solidFill>
                  <a:schemeClr val="accent6">
                    <a:lumMod val="75000"/>
                  </a:schemeClr>
                </a:solidFill>
                <a:latin typeface="SeroWebPro"/>
              </a:rPr>
              <a:t>-)</a:t>
            </a:r>
            <a:r>
              <a:rPr lang="de-DE" sz="1200" dirty="0" err="1">
                <a:solidFill>
                  <a:schemeClr val="accent6">
                    <a:lumMod val="75000"/>
                  </a:schemeClr>
                </a:solidFill>
                <a:latin typeface="SeroWebPro"/>
              </a:rPr>
              <a:t>defined</a:t>
            </a:r>
            <a:r>
              <a:rPr lang="de-DE" sz="1200" dirty="0">
                <a:solidFill>
                  <a:schemeClr val="accent6">
                    <a:lumMod val="75000"/>
                  </a:schemeClr>
                </a:solidFill>
                <a:latin typeface="SeroWebPro"/>
              </a:rPr>
              <a:t>.</a:t>
            </a:r>
            <a:endParaRPr lang="en-GB" sz="1200" dirty="0">
              <a:solidFill>
                <a:schemeClr val="accent6">
                  <a:lumMod val="75000"/>
                </a:schemeClr>
              </a:solidFill>
            </a:endParaRPr>
          </a:p>
        </p:txBody>
      </p:sp>
    </p:spTree>
    <p:extLst>
      <p:ext uri="{BB962C8B-B14F-4D97-AF65-F5344CB8AC3E}">
        <p14:creationId xmlns:p14="http://schemas.microsoft.com/office/powerpoint/2010/main" val="1954900944"/>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396E3-35C5-67FC-7A34-3712E2BD4138}"/>
              </a:ext>
            </a:extLst>
          </p:cNvPr>
          <p:cNvSpPr>
            <a:spLocks noGrp="1"/>
          </p:cNvSpPr>
          <p:nvPr>
            <p:ph type="title"/>
          </p:nvPr>
        </p:nvSpPr>
        <p:spPr/>
        <p:txBody>
          <a:bodyPr/>
          <a:lstStyle/>
          <a:p>
            <a:r>
              <a:rPr lang="de-DE" dirty="0" err="1"/>
              <a:t>Changes</a:t>
            </a:r>
            <a:r>
              <a:rPr lang="de-DE" dirty="0"/>
              <a:t> </a:t>
            </a:r>
            <a:r>
              <a:rPr lang="de-DE" dirty="0" err="1"/>
              <a:t>to</a:t>
            </a:r>
            <a:r>
              <a:rPr lang="de-DE" dirty="0"/>
              <a:t> </a:t>
            </a:r>
            <a:r>
              <a:rPr lang="de-DE" dirty="0" err="1"/>
              <a:t>the</a:t>
            </a:r>
            <a:r>
              <a:rPr lang="de-DE" dirty="0"/>
              <a:t> WID [1]</a:t>
            </a:r>
            <a:endParaRPr lang="en-GB" dirty="0"/>
          </a:p>
        </p:txBody>
      </p:sp>
      <p:sp>
        <p:nvSpPr>
          <p:cNvPr id="7" name="Content Placeholder 2">
            <a:extLst>
              <a:ext uri="{FF2B5EF4-FFF2-40B4-BE49-F238E27FC236}">
                <a16:creationId xmlns:a16="http://schemas.microsoft.com/office/drawing/2014/main" id="{716E2A33-6729-6E71-B361-C877EE22BEFA}"/>
              </a:ext>
            </a:extLst>
          </p:cNvPr>
          <p:cNvSpPr txBox="1">
            <a:spLocks/>
          </p:cNvSpPr>
          <p:nvPr/>
        </p:nvSpPr>
        <p:spPr bwMode="auto">
          <a:xfrm>
            <a:off x="684212" y="1170210"/>
            <a:ext cx="10515599" cy="785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1600" dirty="0"/>
              <a:t> </a:t>
            </a:r>
            <a:r>
              <a:rPr lang="de-DE" sz="1600" dirty="0" err="1"/>
              <a:t>to</a:t>
            </a:r>
            <a:r>
              <a:rPr lang="de-DE" sz="1600" dirty="0"/>
              <a:t> </a:t>
            </a:r>
            <a:r>
              <a:rPr lang="de-DE" sz="1600" dirty="0" err="1"/>
              <a:t>be</a:t>
            </a:r>
            <a:r>
              <a:rPr lang="de-DE" sz="1600" dirty="0"/>
              <a:t> </a:t>
            </a:r>
            <a:r>
              <a:rPr lang="de-DE" sz="1600" dirty="0" err="1"/>
              <a:t>agreed</a:t>
            </a:r>
            <a:endParaRPr lang="de-DE" sz="1600" dirty="0"/>
          </a:p>
          <a:p>
            <a:endParaRPr lang="de-DE" sz="1600" dirty="0"/>
          </a:p>
          <a:p>
            <a:endParaRPr lang="de-DE" sz="1600" dirty="0"/>
          </a:p>
          <a:p>
            <a:endParaRPr lang="de-DE" sz="1600" dirty="0"/>
          </a:p>
          <a:p>
            <a:endParaRPr lang="de-DE" sz="1600" dirty="0"/>
          </a:p>
          <a:p>
            <a:endParaRPr lang="en-GB" sz="1600" dirty="0"/>
          </a:p>
        </p:txBody>
      </p:sp>
      <p:sp>
        <p:nvSpPr>
          <p:cNvPr id="3" name="Callout: Bent Line 2">
            <a:extLst>
              <a:ext uri="{FF2B5EF4-FFF2-40B4-BE49-F238E27FC236}">
                <a16:creationId xmlns:a16="http://schemas.microsoft.com/office/drawing/2014/main" id="{73DEF585-80C8-F5B8-C3E6-45B03D516B8A}"/>
              </a:ext>
            </a:extLst>
          </p:cNvPr>
          <p:cNvSpPr/>
          <p:nvPr/>
        </p:nvSpPr>
        <p:spPr>
          <a:xfrm>
            <a:off x="3637507" y="2290769"/>
            <a:ext cx="2157721" cy="836023"/>
          </a:xfrm>
          <a:prstGeom prst="borderCallout2">
            <a:avLst>
              <a:gd name="adj1" fmla="val -3543"/>
              <a:gd name="adj2" fmla="val 62189"/>
              <a:gd name="adj3" fmla="val -2906"/>
              <a:gd name="adj4" fmla="val -2488"/>
              <a:gd name="adj5" fmla="val -115585"/>
              <a:gd name="adj6" fmla="val -67443"/>
            </a:avLst>
          </a:prstGeom>
          <a:solidFill>
            <a:schemeClr val="bg2">
              <a:lumMod val="90000"/>
            </a:schemeClr>
          </a:solidFill>
          <a:ln w="19050">
            <a:solidFill>
              <a:srgbClr val="92D050"/>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accent6">
                    <a:lumMod val="75000"/>
                  </a:schemeClr>
                </a:solidFill>
                <a:latin typeface="SeroWebPro"/>
              </a:rPr>
              <a:t>[29.01.24]: please refer to the separate word-file</a:t>
            </a:r>
            <a:endParaRPr lang="en-GB" sz="1200" dirty="0">
              <a:solidFill>
                <a:schemeClr val="accent6">
                  <a:lumMod val="75000"/>
                </a:schemeClr>
              </a:solidFill>
            </a:endParaRPr>
          </a:p>
        </p:txBody>
      </p:sp>
    </p:spTree>
    <p:extLst>
      <p:ext uri="{BB962C8B-B14F-4D97-AF65-F5344CB8AC3E}">
        <p14:creationId xmlns:p14="http://schemas.microsoft.com/office/powerpoint/2010/main" val="521371457"/>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994E-C733-6255-78F6-34C9D4DD4A2D}"/>
              </a:ext>
            </a:extLst>
          </p:cNvPr>
          <p:cNvSpPr>
            <a:spLocks noGrp="1"/>
          </p:cNvSpPr>
          <p:nvPr>
            <p:ph type="title"/>
          </p:nvPr>
        </p:nvSpPr>
        <p:spPr/>
        <p:txBody>
          <a:bodyPr/>
          <a:lstStyle/>
          <a:p>
            <a:r>
              <a:rPr lang="de-DE" dirty="0"/>
              <a:t>References</a:t>
            </a:r>
            <a:endParaRPr lang="en-GB" dirty="0"/>
          </a:p>
        </p:txBody>
      </p:sp>
      <p:sp>
        <p:nvSpPr>
          <p:cNvPr id="3" name="Content Placeholder 2">
            <a:extLst>
              <a:ext uri="{FF2B5EF4-FFF2-40B4-BE49-F238E27FC236}">
                <a16:creationId xmlns:a16="http://schemas.microsoft.com/office/drawing/2014/main" id="{EC1E124A-D348-F6C3-6F13-78C332AC75B7}"/>
              </a:ext>
            </a:extLst>
          </p:cNvPr>
          <p:cNvSpPr>
            <a:spLocks noGrp="1"/>
          </p:cNvSpPr>
          <p:nvPr>
            <p:ph idx="1"/>
          </p:nvPr>
        </p:nvSpPr>
        <p:spPr/>
        <p:txBody>
          <a:bodyPr/>
          <a:lstStyle/>
          <a:p>
            <a:pPr>
              <a:spcAft>
                <a:spcPts val="900"/>
              </a:spcAft>
            </a:pPr>
            <a:r>
              <a:rPr lang="de-DE" sz="1400" dirty="0"/>
              <a:t>[1]	</a:t>
            </a:r>
            <a:r>
              <a:rPr lang="en-GB" sz="1400" dirty="0">
                <a:effectLst/>
                <a:ea typeface="SimSun" panose="02010600030101010101" pitchFamily="2" charset="-122"/>
              </a:rPr>
              <a:t>S3-234334, New WID on Addition of 256-bit security Algorithms </a:t>
            </a:r>
          </a:p>
          <a:p>
            <a:pPr>
              <a:spcAft>
                <a:spcPts val="900"/>
              </a:spcAft>
            </a:pPr>
            <a:r>
              <a:rPr lang="en-GB" sz="1400" dirty="0">
                <a:ea typeface="SimSun" panose="02010600030101010101" pitchFamily="2" charset="-122"/>
              </a:rPr>
              <a:t>[2]	S3-235091, New SID on study on enabling a cryptographic algorithm transition to 256-bits</a:t>
            </a:r>
          </a:p>
          <a:p>
            <a:pPr>
              <a:spcAft>
                <a:spcPts val="900"/>
              </a:spcAft>
            </a:pPr>
            <a:r>
              <a:rPr lang="en-GB" sz="1400" dirty="0">
                <a:effectLst/>
                <a:ea typeface="SimSun" panose="02010600030101010101" pitchFamily="2" charset="-122"/>
              </a:rPr>
              <a:t>[3]	</a:t>
            </a:r>
            <a:r>
              <a:rPr lang="en-GB" sz="1400" dirty="0">
                <a:ea typeface="SimSun" panose="02010600030101010101" pitchFamily="2" charset="-122"/>
              </a:rPr>
              <a:t>TS 33.501, System Architecture Specification</a:t>
            </a:r>
            <a:endParaRPr lang="en-GB" sz="1400" dirty="0">
              <a:effectLst/>
              <a:ea typeface="SimSun" panose="02010600030101010101" pitchFamily="2" charset="-122"/>
            </a:endParaRPr>
          </a:p>
          <a:p>
            <a:pPr>
              <a:spcAft>
                <a:spcPts val="900"/>
              </a:spcAft>
            </a:pPr>
            <a:endParaRPr lang="en-GB" sz="1800"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132304248"/>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994E-C733-6255-78F6-34C9D4DD4A2D}"/>
              </a:ext>
            </a:extLst>
          </p:cNvPr>
          <p:cNvSpPr>
            <a:spLocks noGrp="1"/>
          </p:cNvSpPr>
          <p:nvPr>
            <p:ph type="title"/>
          </p:nvPr>
        </p:nvSpPr>
        <p:spPr/>
        <p:txBody>
          <a:bodyPr/>
          <a:lstStyle/>
          <a:p>
            <a:r>
              <a:rPr lang="de-DE" dirty="0" err="1"/>
              <a:t>Abbreviations</a:t>
            </a:r>
            <a:endParaRPr lang="en-GB" dirty="0"/>
          </a:p>
        </p:txBody>
      </p:sp>
      <p:sp>
        <p:nvSpPr>
          <p:cNvPr id="5" name="TextBox 4">
            <a:extLst>
              <a:ext uri="{FF2B5EF4-FFF2-40B4-BE49-F238E27FC236}">
                <a16:creationId xmlns:a16="http://schemas.microsoft.com/office/drawing/2014/main" id="{2D2C4033-6304-EC3F-2484-7B6A1B37C0AA}"/>
              </a:ext>
            </a:extLst>
          </p:cNvPr>
          <p:cNvSpPr txBox="1"/>
          <p:nvPr/>
        </p:nvSpPr>
        <p:spPr>
          <a:xfrm>
            <a:off x="879566" y="1193074"/>
            <a:ext cx="7585165" cy="523220"/>
          </a:xfrm>
          <a:prstGeom prst="rect">
            <a:avLst/>
          </a:prstGeom>
          <a:noFill/>
        </p:spPr>
        <p:txBody>
          <a:bodyPr wrap="square" rtlCol="0">
            <a:spAutoFit/>
          </a:bodyPr>
          <a:lstStyle/>
          <a:p>
            <a:r>
              <a:rPr lang="de-DE" sz="1400" dirty="0"/>
              <a:t>TS	Technical </a:t>
            </a:r>
            <a:r>
              <a:rPr lang="de-DE" sz="1400" dirty="0" err="1"/>
              <a:t>Specification</a:t>
            </a:r>
            <a:endParaRPr lang="de-DE" sz="1400" dirty="0"/>
          </a:p>
          <a:p>
            <a:endParaRPr lang="en-GB" sz="1400" dirty="0"/>
          </a:p>
        </p:txBody>
      </p:sp>
    </p:spTree>
    <p:extLst>
      <p:ext uri="{BB962C8B-B14F-4D97-AF65-F5344CB8AC3E}">
        <p14:creationId xmlns:p14="http://schemas.microsoft.com/office/powerpoint/2010/main" val="616495811"/>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906</Words>
  <Application>Microsoft Office PowerPoint</Application>
  <PresentationFormat>Widescreen</PresentationFormat>
  <Paragraphs>114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SeroWebPro</vt:lpstr>
      <vt:lpstr>Times New Roman</vt:lpstr>
      <vt:lpstr>Office Theme</vt:lpstr>
      <vt:lpstr>WID on 256-bit Algo Support over the Air – Rel19</vt:lpstr>
      <vt:lpstr>Agenda</vt:lpstr>
      <vt:lpstr>Justification and Objectives [1]</vt:lpstr>
      <vt:lpstr>Specification vs. Standardisation</vt:lpstr>
      <vt:lpstr>Naming of Algorithms</vt:lpstr>
      <vt:lpstr>Authenticated Encryption</vt:lpstr>
      <vt:lpstr>Changes to the WID [1]</vt:lpstr>
      <vt:lpstr>References</vt:lpstr>
      <vt:lpstr>Abbreviations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2019-12-13T09:14:46Z</dcterms:created>
  <dcterms:modified xsi:type="dcterms:W3CDTF">2024-01-29T15:33:14Z</dcterms:modified>
</cp:coreProperties>
</file>