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3"/>
  </p:notesMasterIdLst>
  <p:handoutMasterIdLst>
    <p:handoutMasterId r:id="rId14"/>
  </p:handoutMasterIdLst>
  <p:sldIdLst>
    <p:sldId id="303" r:id="rId7"/>
    <p:sldId id="793" r:id="rId8"/>
    <p:sldId id="794" r:id="rId9"/>
    <p:sldId id="792" r:id="rId10"/>
    <p:sldId id="791" r:id="rId11"/>
    <p:sldId id="795" r:id="rId12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693679-0BDD-4DD3-B7CD-D339CC24A1B9}" v="8" dt="2022-07-09T10:24:30.113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98" autoAdjust="0"/>
    <p:restoredTop sz="94980" autoAdjust="0"/>
  </p:normalViewPr>
  <p:slideViewPr>
    <p:cSldViewPr snapToGrid="0">
      <p:cViewPr>
        <p:scale>
          <a:sx n="110" d="100"/>
          <a:sy n="110" d="100"/>
        </p:scale>
        <p:origin x="134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e Jost" userId="f856f163-953b-44f3-8ab3-03b09ab01720" providerId="ADAL" clId="{00693679-0BDD-4DD3-B7CD-D339CC24A1B9}"/>
    <pc:docChg chg="undo custSel modSld">
      <pc:chgData name="Christine Jost" userId="f856f163-953b-44f3-8ab3-03b09ab01720" providerId="ADAL" clId="{00693679-0BDD-4DD3-B7CD-D339CC24A1B9}" dt="2022-07-09T10:59:50.497" v="3213" actId="20577"/>
      <pc:docMkLst>
        <pc:docMk/>
      </pc:docMkLst>
      <pc:sldChg chg="modSp mod">
        <pc:chgData name="Christine Jost" userId="f856f163-953b-44f3-8ab3-03b09ab01720" providerId="ADAL" clId="{00693679-0BDD-4DD3-B7CD-D339CC24A1B9}" dt="2022-07-09T09:45:51.892" v="39" actId="20577"/>
        <pc:sldMkLst>
          <pc:docMk/>
          <pc:sldMk cId="0" sldId="303"/>
        </pc:sldMkLst>
        <pc:spChg chg="mod">
          <ac:chgData name="Christine Jost" userId="f856f163-953b-44f3-8ab3-03b09ab01720" providerId="ADAL" clId="{00693679-0BDD-4DD3-B7CD-D339CC24A1B9}" dt="2022-07-09T09:45:51.892" v="39" actId="20577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Christine Jost" userId="f856f163-953b-44f3-8ab3-03b09ab01720" providerId="ADAL" clId="{00693679-0BDD-4DD3-B7CD-D339CC24A1B9}" dt="2022-07-09T09:45:40.527" v="14" actId="20577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Christine Jost" userId="f856f163-953b-44f3-8ab3-03b09ab01720" providerId="ADAL" clId="{00693679-0BDD-4DD3-B7CD-D339CC24A1B9}" dt="2022-07-09T10:54:45.930" v="3109"/>
        <pc:sldMkLst>
          <pc:docMk/>
          <pc:sldMk cId="3452607634" sldId="791"/>
        </pc:sldMkLst>
        <pc:spChg chg="mod">
          <ac:chgData name="Christine Jost" userId="f856f163-953b-44f3-8ab3-03b09ab01720" providerId="ADAL" clId="{00693679-0BDD-4DD3-B7CD-D339CC24A1B9}" dt="2022-07-09T10:30:58.482" v="2128" actId="20577"/>
          <ac:spMkLst>
            <pc:docMk/>
            <pc:sldMk cId="3452607634" sldId="791"/>
            <ac:spMk id="4" creationId="{5D88E2AB-CBFF-4456-99B7-D64DA69227D9}"/>
          </ac:spMkLst>
        </pc:spChg>
        <pc:spChg chg="mod">
          <ac:chgData name="Christine Jost" userId="f856f163-953b-44f3-8ab3-03b09ab01720" providerId="ADAL" clId="{00693679-0BDD-4DD3-B7CD-D339CC24A1B9}" dt="2022-07-09T10:54:45.930" v="3109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Christine Jost" userId="f856f163-953b-44f3-8ab3-03b09ab01720" providerId="ADAL" clId="{00693679-0BDD-4DD3-B7CD-D339CC24A1B9}" dt="2022-07-09T10:47:24.725" v="2889" actId="20577"/>
        <pc:sldMkLst>
          <pc:docMk/>
          <pc:sldMk cId="2503194211" sldId="792"/>
        </pc:sldMkLst>
        <pc:spChg chg="mod">
          <ac:chgData name="Christine Jost" userId="f856f163-953b-44f3-8ab3-03b09ab01720" providerId="ADAL" clId="{00693679-0BDD-4DD3-B7CD-D339CC24A1B9}" dt="2022-07-09T10:23:56.511" v="1667" actId="20577"/>
          <ac:spMkLst>
            <pc:docMk/>
            <pc:sldMk cId="2503194211" sldId="792"/>
            <ac:spMk id="3" creationId="{AA3F033D-2F5F-4BA9-884E-0224675AD20F}"/>
          </ac:spMkLst>
        </pc:spChg>
        <pc:spChg chg="mod">
          <ac:chgData name="Christine Jost" userId="f856f163-953b-44f3-8ab3-03b09ab01720" providerId="ADAL" clId="{00693679-0BDD-4DD3-B7CD-D339CC24A1B9}" dt="2022-07-09T10:47:24.725" v="2889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 modGraphic">
          <ac:chgData name="Christine Jost" userId="f856f163-953b-44f3-8ab3-03b09ab01720" providerId="ADAL" clId="{00693679-0BDD-4DD3-B7CD-D339CC24A1B9}" dt="2022-07-09T10:25:33.873" v="1702" actId="207"/>
          <ac:graphicFrameMkLst>
            <pc:docMk/>
            <pc:sldMk cId="2503194211" sldId="792"/>
            <ac:graphicFrameMk id="6" creationId="{2CC3822B-8EE6-43D0-AD7D-D7B78ECF3BE1}"/>
          </ac:graphicFrameMkLst>
        </pc:graphicFrameChg>
      </pc:sldChg>
      <pc:sldChg chg="modSp mod">
        <pc:chgData name="Christine Jost" userId="f856f163-953b-44f3-8ab3-03b09ab01720" providerId="ADAL" clId="{00693679-0BDD-4DD3-B7CD-D339CC24A1B9}" dt="2022-07-09T10:59:50.497" v="3213" actId="20577"/>
        <pc:sldMkLst>
          <pc:docMk/>
          <pc:sldMk cId="539970028" sldId="793"/>
        </pc:sldMkLst>
        <pc:spChg chg="mod">
          <ac:chgData name="Christine Jost" userId="f856f163-953b-44f3-8ab3-03b09ab01720" providerId="ADAL" clId="{00693679-0BDD-4DD3-B7CD-D339CC24A1B9}" dt="2022-07-09T09:46:20.501" v="55" actId="207"/>
          <ac:spMkLst>
            <pc:docMk/>
            <pc:sldMk cId="539970028" sldId="793"/>
            <ac:spMk id="4" creationId="{A6A27327-DB1C-4EF3-8FA2-A10DF7DB2B50}"/>
          </ac:spMkLst>
        </pc:spChg>
        <pc:spChg chg="mod">
          <ac:chgData name="Christine Jost" userId="f856f163-953b-44f3-8ab3-03b09ab01720" providerId="ADAL" clId="{00693679-0BDD-4DD3-B7CD-D339CC24A1B9}" dt="2022-07-09T10:59:50.497" v="3213" actId="20577"/>
          <ac:spMkLst>
            <pc:docMk/>
            <pc:sldMk cId="539970028" sldId="793"/>
            <ac:spMk id="29716" creationId="{00000000-0000-0000-0000-000000000000}"/>
          </ac:spMkLst>
        </pc:spChg>
      </pc:sldChg>
      <pc:sldChg chg="modSp mod">
        <pc:chgData name="Christine Jost" userId="f856f163-953b-44f3-8ab3-03b09ab01720" providerId="ADAL" clId="{00693679-0BDD-4DD3-B7CD-D339CC24A1B9}" dt="2022-07-09T10:23:45.069" v="1652" actId="6549"/>
        <pc:sldMkLst>
          <pc:docMk/>
          <pc:sldMk cId="3491595708" sldId="794"/>
        </pc:sldMkLst>
        <pc:spChg chg="mod">
          <ac:chgData name="Christine Jost" userId="f856f163-953b-44f3-8ab3-03b09ab01720" providerId="ADAL" clId="{00693679-0BDD-4DD3-B7CD-D339CC24A1B9}" dt="2022-07-09T10:22:40.897" v="1605" actId="20577"/>
          <ac:spMkLst>
            <pc:docMk/>
            <pc:sldMk cId="3491595708" sldId="794"/>
            <ac:spMk id="3" creationId="{156B83FC-25A3-44B2-9ABF-4705626AB921}"/>
          </ac:spMkLst>
        </pc:spChg>
        <pc:spChg chg="mod">
          <ac:chgData name="Christine Jost" userId="f856f163-953b-44f3-8ab3-03b09ab01720" providerId="ADAL" clId="{00693679-0BDD-4DD3-B7CD-D339CC24A1B9}" dt="2022-07-09T10:21:51.221" v="1598" actId="207"/>
          <ac:spMkLst>
            <pc:docMk/>
            <pc:sldMk cId="3491595708" sldId="794"/>
            <ac:spMk id="4" creationId="{A6A27327-DB1C-4EF3-8FA2-A10DF7DB2B50}"/>
          </ac:spMkLst>
        </pc:spChg>
        <pc:spChg chg="mod">
          <ac:chgData name="Christine Jost" userId="f856f163-953b-44f3-8ab3-03b09ab01720" providerId="ADAL" clId="{00693679-0BDD-4DD3-B7CD-D339CC24A1B9}" dt="2022-07-09T10:23:41.158" v="1651" actId="6549"/>
          <ac:spMkLst>
            <pc:docMk/>
            <pc:sldMk cId="3491595708" sldId="794"/>
            <ac:spMk id="6" creationId="{2B2A4A03-A875-40D1-8E06-0598F52A6477}"/>
          </ac:spMkLst>
        </pc:spChg>
        <pc:spChg chg="mod">
          <ac:chgData name="Christine Jost" userId="f856f163-953b-44f3-8ab3-03b09ab01720" providerId="ADAL" clId="{00693679-0BDD-4DD3-B7CD-D339CC24A1B9}" dt="2022-07-09T10:23:29.132" v="1650"/>
          <ac:spMkLst>
            <pc:docMk/>
            <pc:sldMk cId="3491595708" sldId="794"/>
            <ac:spMk id="8" creationId="{30CB9F6F-DD1C-48EF-984D-30E6EB63D340}"/>
          </ac:spMkLst>
        </pc:spChg>
        <pc:spChg chg="mod">
          <ac:chgData name="Christine Jost" userId="f856f163-953b-44f3-8ab3-03b09ab01720" providerId="ADAL" clId="{00693679-0BDD-4DD3-B7CD-D339CC24A1B9}" dt="2022-07-09T10:23:45.069" v="1652" actId="6549"/>
          <ac:spMkLst>
            <pc:docMk/>
            <pc:sldMk cId="3491595708" sldId="794"/>
            <ac:spMk id="10" creationId="{F489ECE7-6035-426A-B9FF-70F6248303BD}"/>
          </ac:spMkLst>
        </pc:spChg>
        <pc:graphicFrameChg chg="modGraphic">
          <ac:chgData name="Christine Jost" userId="f856f163-953b-44f3-8ab3-03b09ab01720" providerId="ADAL" clId="{00693679-0BDD-4DD3-B7CD-D339CC24A1B9}" dt="2022-07-09T10:23:00.659" v="1647" actId="20577"/>
          <ac:graphicFrameMkLst>
            <pc:docMk/>
            <pc:sldMk cId="3491595708" sldId="794"/>
            <ac:graphicFrameMk id="2" creationId="{0C460251-77A8-48CE-AADB-326E505C80B5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8/31/22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8/31/22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7091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SA3#107Adhoc-e June 27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 –Jul1st,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</a:t>
            </a:r>
            <a:r>
              <a:rPr lang="fr-FR" dirty="0" err="1"/>
              <a:t>Status</a:t>
            </a:r>
            <a:r>
              <a:rPr lang="fr-FR" dirty="0"/>
              <a:t> report for FS_</a:t>
            </a:r>
            <a:r>
              <a:rPr lang="en-US" altLang="zh-CN" dirty="0"/>
              <a:t>5GFBS and SERP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en-US" sz="2000" b="1" dirty="0"/>
              <a:t>Ivy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Guo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Arial" charset="0"/>
              </a:rPr>
              <a:t>Apple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August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Addressing Editor’s Notes in 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solutions.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Adding evaluations for solutions.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October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RAN2’s reply needs to be considered for further decisions or conclusions in key issue#2.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If contentious situation still exist, a formal procedure needs to take place to deal with it.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Addressing Editor’s Notes in solutions.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Adding evaluations for solutions. 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November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Conclusions and decisions should be made based on consensus.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FS_5GFBS</a:t>
            </a:r>
            <a:r>
              <a:rPr lang="zh-CN" alt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Status  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299438"/>
              </p:ext>
            </p:extLst>
          </p:nvPr>
        </p:nvGraphicFramePr>
        <p:xfrm>
          <a:off x="546004" y="1250065"/>
          <a:ext cx="8051991" cy="3907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3997">
                  <a:extLst>
                    <a:ext uri="{9D8B030D-6E8A-4147-A177-3AD203B41FA5}">
                      <a16:colId xmlns:a16="http://schemas.microsoft.com/office/drawing/2014/main" val="1084802273"/>
                    </a:ext>
                  </a:extLst>
                </a:gridCol>
                <a:gridCol w="2683997">
                  <a:extLst>
                    <a:ext uri="{9D8B030D-6E8A-4147-A177-3AD203B41FA5}">
                      <a16:colId xmlns:a16="http://schemas.microsoft.com/office/drawing/2014/main" val="2334763832"/>
                    </a:ext>
                  </a:extLst>
                </a:gridCol>
                <a:gridCol w="2683997">
                  <a:extLst>
                    <a:ext uri="{9D8B030D-6E8A-4147-A177-3AD203B41FA5}">
                      <a16:colId xmlns:a16="http://schemas.microsoft.com/office/drawing/2014/main" val="368405616"/>
                    </a:ext>
                  </a:extLst>
                </a:gridCol>
              </a:tblGrid>
              <a:tr h="399173">
                <a:tc>
                  <a:txBody>
                    <a:bodyPr/>
                    <a:lstStyle/>
                    <a:p>
                      <a:r>
                        <a:rPr lang="en-US" sz="1400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Solution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29202"/>
                  </a:ext>
                </a:extLst>
              </a:tr>
              <a:tr h="399173"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Security of unprotected unicast messages</a:t>
                      </a:r>
                      <a:r>
                        <a:rPr lang="en-CN" sz="1400" dirty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#1, #2, #3, #9, #10, #11, #12, #13, #16, #17, #21,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#1 was adopted in R15</a:t>
                      </a:r>
                    </a:p>
                    <a:p>
                      <a:r>
                        <a:rPr lang="en-US" sz="1400" dirty="0"/>
                        <a:t>#17 was agreed as WA #49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44180"/>
                  </a:ext>
                </a:extLst>
              </a:tr>
              <a:tr h="399173"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Security protection of system information</a:t>
                      </a:r>
                      <a:r>
                        <a:rPr lang="en-CN" sz="1400" dirty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#7, #11, #12, #14, #19, #20, #21, #26, #27,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291565"/>
                  </a:ext>
                </a:extLst>
              </a:tr>
              <a:tr h="399173"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Network detection of false base stations</a:t>
                      </a:r>
                      <a:r>
                        <a:rPr lang="en-CN" sz="1400" dirty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#4, #6, #8, #18, #22, #23, #24, #25,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37073"/>
                  </a:ext>
                </a:extLst>
              </a:tr>
              <a:tr h="399173"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Protection against SON poisoning attempts</a:t>
                      </a:r>
                      <a:r>
                        <a:rPr lang="en-CN" sz="1400" dirty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758124"/>
                  </a:ext>
                </a:extLst>
              </a:tr>
              <a:tr h="399173"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Mitigation against the authentication relay attack</a:t>
                      </a:r>
                      <a:r>
                        <a:rPr lang="en-CN" sz="1400" dirty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#5, #15, #23,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121967"/>
                  </a:ext>
                </a:extLst>
              </a:tr>
              <a:tr h="399173"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Resistance to radio jamming</a:t>
                      </a:r>
                      <a:r>
                        <a:rPr lang="en-CN" sz="1400" dirty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077875"/>
                  </a:ext>
                </a:extLst>
              </a:tr>
              <a:tr h="399173"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Protection against Man-in-the-Middle false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gNB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attacks</a:t>
                      </a:r>
                      <a:r>
                        <a:rPr lang="en-CN" sz="1400" dirty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#23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6921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546004" y="746991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TR 33.809 </a:t>
            </a:r>
            <a:r>
              <a:rPr lang="fr-FR" sz="1800" dirty="0" err="1">
                <a:solidFill>
                  <a:srgbClr val="FF0000"/>
                </a:solidFill>
              </a:rPr>
              <a:t>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223301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FS_5GFBS Status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2A4A03-A875-40D1-8E06-0598F52A6477}"/>
              </a:ext>
            </a:extLst>
          </p:cNvPr>
          <p:cNvSpPr txBox="1"/>
          <p:nvPr/>
        </p:nvSpPr>
        <p:spPr>
          <a:xfrm>
            <a:off x="846198" y="5249235"/>
            <a:ext cx="1586106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SA3#107 Adhoc-3 Jun27-July1st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LS to RAN2 on KI2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Solution#4 evaluation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CB9F6F-DD1C-48EF-984D-30E6EB63D340}"/>
              </a:ext>
            </a:extLst>
          </p:cNvPr>
          <p:cNvSpPr txBox="1"/>
          <p:nvPr/>
        </p:nvSpPr>
        <p:spPr>
          <a:xfrm>
            <a:off x="2967726" y="5223766"/>
            <a:ext cx="1521977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 </a:t>
            </a:r>
          </a:p>
          <a:p>
            <a:r>
              <a:rPr lang="en-US" dirty="0">
                <a:solidFill>
                  <a:srgbClr val="2A6EA8"/>
                </a:solidFill>
              </a:rPr>
              <a:t>Aug 22-26,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Polishing solutions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Contentious topics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767D1A-D9CE-4CF3-B74B-B07B567A9B03}"/>
              </a:ext>
            </a:extLst>
          </p:cNvPr>
          <p:cNvSpPr txBox="1"/>
          <p:nvPr/>
        </p:nvSpPr>
        <p:spPr>
          <a:xfrm>
            <a:off x="4815840" y="5234315"/>
            <a:ext cx="1685543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</a:t>
            </a:r>
            <a:r>
              <a:rPr lang="en-US" dirty="0" err="1">
                <a:solidFill>
                  <a:srgbClr val="2A6EA8"/>
                </a:solidFill>
              </a:rPr>
              <a:t>Adhoc</a:t>
            </a:r>
            <a:r>
              <a:rPr lang="en-US" dirty="0">
                <a:solidFill>
                  <a:srgbClr val="2A6EA8"/>
                </a:solidFill>
              </a:rPr>
              <a:t>-e Oct 10-14,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Polishing solutions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Contentious topics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Conclusions if possible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89ECE7-6035-426A-B9FF-70F6248303BD}"/>
              </a:ext>
            </a:extLst>
          </p:cNvPr>
          <p:cNvSpPr txBox="1"/>
          <p:nvPr/>
        </p:nvSpPr>
        <p:spPr>
          <a:xfrm>
            <a:off x="6697981" y="5311259"/>
            <a:ext cx="1394460" cy="707886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  </a:t>
            </a:r>
          </a:p>
          <a:p>
            <a:r>
              <a:rPr lang="en-US" dirty="0">
                <a:solidFill>
                  <a:srgbClr val="2A6EA8"/>
                </a:solidFill>
              </a:rPr>
              <a:t>Nov 14-18,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Conclusions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TR 33.809 </a:t>
            </a:r>
            <a:r>
              <a:rPr lang="de-DE" altLang="de-DE" sz="1400" dirty="0" err="1"/>
              <a:t>is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containing</a:t>
            </a:r>
            <a:r>
              <a:rPr lang="de-DE" altLang="de-DE" sz="1400" dirty="0"/>
              <a:t> 7 </a:t>
            </a:r>
            <a:r>
              <a:rPr lang="de-DE" altLang="de-DE" sz="1400" dirty="0" err="1"/>
              <a:t>key</a:t>
            </a:r>
            <a:r>
              <a:rPr lang="de-DE" altLang="de-DE" sz="1400" dirty="0"/>
              <a:t> </a:t>
            </a:r>
            <a:r>
              <a:rPr lang="de-DE" altLang="de-DE" sz="1400" dirty="0" err="1"/>
              <a:t>issues</a:t>
            </a:r>
            <a:r>
              <a:rPr lang="de-DE" altLang="de-DE" sz="1400" dirty="0"/>
              <a:t> and 27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. 2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were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approved</a:t>
            </a:r>
            <a:r>
              <a:rPr lang="de-DE" altLang="de-DE" sz="1400" dirty="0"/>
              <a:t> </a:t>
            </a:r>
            <a:r>
              <a:rPr lang="de-DE" altLang="de-DE" sz="1400" dirty="0" err="1"/>
              <a:t>into</a:t>
            </a:r>
            <a:r>
              <a:rPr lang="de-DE" altLang="de-DE" sz="1400" dirty="0"/>
              <a:t> normative </a:t>
            </a:r>
            <a:r>
              <a:rPr lang="de-DE" altLang="de-DE" sz="1400" dirty="0" err="1"/>
              <a:t>work</a:t>
            </a:r>
            <a:r>
              <a:rPr lang="de-DE" altLang="de-DE" sz="1400" dirty="0"/>
              <a:t> (</a:t>
            </a:r>
            <a:r>
              <a:rPr lang="de-DE" altLang="de-DE" sz="1400" dirty="0" err="1"/>
              <a:t>one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of</a:t>
            </a:r>
            <a:r>
              <a:rPr lang="de-DE" altLang="de-DE" sz="1400" dirty="0"/>
              <a:t> </a:t>
            </a:r>
            <a:r>
              <a:rPr lang="de-DE" altLang="de-DE" sz="1400" dirty="0" err="1"/>
              <a:t>them</a:t>
            </a:r>
            <a:r>
              <a:rPr lang="de-DE" altLang="de-DE" sz="1400" dirty="0"/>
              <a:t> </a:t>
            </a:r>
            <a:r>
              <a:rPr lang="de-DE" altLang="de-DE" sz="1400" dirty="0" err="1"/>
              <a:t>is</a:t>
            </a:r>
            <a:r>
              <a:rPr lang="de-DE" altLang="de-DE" sz="1400" dirty="0"/>
              <a:t> WA#49 )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Null. 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FS_ 5GFBS status after SA3#107Adhoc-e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963716"/>
              </p:ext>
            </p:extLst>
          </p:nvPr>
        </p:nvGraphicFramePr>
        <p:xfrm>
          <a:off x="301625" y="1287463"/>
          <a:ext cx="8687186" cy="8712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810032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5G security enhancement against false base stations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FS_5GFBS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Dec-2022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90%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TR 33.809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145585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 err="1"/>
              <a:t>Contentious</a:t>
            </a:r>
            <a:r>
              <a:rPr lang="de-DE" sz="1400" b="1" dirty="0"/>
              <a:t> </a:t>
            </a:r>
            <a:r>
              <a:rPr lang="de-DE" sz="1600" b="1" dirty="0" err="1"/>
              <a:t>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No consensus on technical approach of key issue#2, majority supporting the signature-based solutions, while minority was objecting.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No consensus on technical approach of key issue#3. there are both supporters and object0rs for solution #4 addressing key issue#3. </a:t>
            </a: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(</a:t>
            </a:r>
            <a:r>
              <a:rPr lang="de-DE" sz="1400" b="1" dirty="0" err="1"/>
              <a:t>October</a:t>
            </a:r>
            <a:r>
              <a:rPr lang="de-DE" sz="1400" b="1" dirty="0"/>
              <a:t>)</a:t>
            </a:r>
            <a:r>
              <a:rPr lang="de-DE" sz="14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Polishing solutions addressing Editor’s Notes. 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Adding evaluations on solutions. </a:t>
            </a:r>
          </a:p>
          <a:p>
            <a:pPr marL="285750" lvl="1" indent="0">
              <a:buNone/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See page 2.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Way-forward is needed from procedure point of view on contentious issue, on which there are many supporters and a few objectors.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8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E2AB-CBFF-4456-99B7-D64DA69227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5791" y="311208"/>
            <a:ext cx="682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FS_5GFBS status after SA3#108 </a:t>
            </a:r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145585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 err="1"/>
              <a:t>Contentious</a:t>
            </a:r>
            <a:r>
              <a:rPr lang="de-DE" sz="1800" b="1" dirty="0"/>
              <a:t> </a:t>
            </a:r>
            <a:r>
              <a:rPr lang="de-DE" sz="2000" b="1" dirty="0" err="1"/>
              <a:t>Issue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600" dirty="0"/>
              <a:t>No consensus on whether to include the RRC Reject messages in the living CR.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600" dirty="0"/>
              <a:t>No consensus on the calculation method of </a:t>
            </a:r>
            <a:r>
              <a:rPr lang="en-US" sz="1600" dirty="0" err="1"/>
              <a:t>ResumeMAC</a:t>
            </a:r>
            <a:r>
              <a:rPr lang="en-US" sz="1600" dirty="0"/>
              <a:t>-Input/</a:t>
            </a:r>
            <a:r>
              <a:rPr lang="en-US" sz="1600" dirty="0" err="1"/>
              <a:t>shortResumeMAC</a:t>
            </a:r>
            <a:r>
              <a:rPr lang="en-US" sz="1600" dirty="0"/>
              <a:t>-I, i.e. whether to include the whole </a:t>
            </a:r>
            <a:r>
              <a:rPr lang="en-US" sz="1600" dirty="0" err="1"/>
              <a:t>RRCResumeRequest</a:t>
            </a:r>
            <a:r>
              <a:rPr lang="en-US" sz="1600" dirty="0"/>
              <a:t> message with setting </a:t>
            </a:r>
            <a:r>
              <a:rPr lang="en-US" sz="1600" dirty="0" err="1"/>
              <a:t>ResumeMAC</a:t>
            </a:r>
            <a:r>
              <a:rPr lang="en-US" sz="1600" dirty="0"/>
              <a:t>-Input/</a:t>
            </a:r>
            <a:r>
              <a:rPr lang="en-US" sz="1600" dirty="0" err="1"/>
              <a:t>shortResumeMAC</a:t>
            </a:r>
            <a:r>
              <a:rPr lang="en-US" sz="1600" dirty="0"/>
              <a:t>-I to all zeros, or include the whole </a:t>
            </a:r>
            <a:r>
              <a:rPr lang="en-US" sz="1600" dirty="0" err="1"/>
              <a:t>RRCResumeRequest</a:t>
            </a:r>
            <a:r>
              <a:rPr lang="en-US" sz="1600" dirty="0"/>
              <a:t> message without the </a:t>
            </a:r>
            <a:r>
              <a:rPr lang="en-US" sz="1600" dirty="0" err="1"/>
              <a:t>ResumeMAC</a:t>
            </a:r>
            <a:r>
              <a:rPr lang="en-US" sz="1600" dirty="0"/>
              <a:t>-Input/</a:t>
            </a:r>
            <a:r>
              <a:rPr lang="en-US" sz="1600" dirty="0" err="1"/>
              <a:t>shortResumeMAC</a:t>
            </a:r>
            <a:r>
              <a:rPr lang="en-US" sz="1600" dirty="0"/>
              <a:t>-I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8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Focus for the Next Meeting (</a:t>
            </a:r>
            <a:r>
              <a:rPr lang="de-DE" sz="1800" b="1" dirty="0" err="1"/>
              <a:t>October</a:t>
            </a:r>
            <a:r>
              <a:rPr lang="de-DE" sz="1800" b="1" dirty="0"/>
              <a:t>)</a:t>
            </a:r>
            <a:r>
              <a:rPr lang="de-DE" sz="18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Addressing </a:t>
            </a:r>
            <a:r>
              <a:rPr lang="en-US" sz="16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above-mentioned 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contentious issue. 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L="285750" lvl="1" indent="0">
              <a:buNone/>
            </a:pPr>
            <a:endParaRPr lang="en-US" altLang="zh-CN" sz="18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Overall Plan</a:t>
            </a:r>
            <a:r>
              <a:rPr lang="en-US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/>
              <a:t>Complete SA3 CR before end of November meeting, send LS to RAN groups so they can start their work.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8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Work delay in RAN groups in case no consensus on the details in SA3 living CR.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E2AB-CBFF-4456-99B7-D64DA69227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5791" y="311208"/>
            <a:ext cx="682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SERP status after SA3#108-e</a:t>
            </a:r>
          </a:p>
        </p:txBody>
      </p:sp>
    </p:spTree>
    <p:extLst>
      <p:ext uri="{BB962C8B-B14F-4D97-AF65-F5344CB8AC3E}">
        <p14:creationId xmlns:p14="http://schemas.microsoft.com/office/powerpoint/2010/main" val="222074526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2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8351</TotalTime>
  <Words>607</Words>
  <Application>Microsoft Macintosh PowerPoint</Application>
  <PresentationFormat>On-screen Show (4:3)</PresentationFormat>
  <Paragraphs>109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Symbol</vt:lpstr>
      <vt:lpstr>Times New Roman</vt:lpstr>
      <vt:lpstr>Office Theme</vt:lpstr>
      <vt:lpstr>SA WG3 Status report for FS_5GFBS and SERP</vt:lpstr>
      <vt:lpstr>PowerPoint Presentation</vt:lpstr>
      <vt:lpstr>PowerPoint Presentation</vt:lpstr>
      <vt:lpstr>PowerPoint Presentation</vt:lpstr>
      <vt:lpstr>FS_5GFBS status after SA3#108 </vt:lpstr>
      <vt:lpstr>SERP status after SA3#108-e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Ivy Guo</cp:lastModifiedBy>
  <cp:revision>1311</cp:revision>
  <dcterms:created xsi:type="dcterms:W3CDTF">2008-08-30T09:32:10Z</dcterms:created>
  <dcterms:modified xsi:type="dcterms:W3CDTF">2022-08-31T08:53:04Z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