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305" r:id="rId1"/>
  </p:sldMasterIdLst>
  <p:notesMasterIdLst>
    <p:notesMasterId r:id="rId8"/>
  </p:notesMasterIdLst>
  <p:handoutMasterIdLst>
    <p:handoutMasterId r:id="rId9"/>
  </p:handoutMasterIdLst>
  <p:sldIdLst>
    <p:sldId id="445" r:id="rId2"/>
    <p:sldId id="448" r:id="rId3"/>
    <p:sldId id="273" r:id="rId4"/>
    <p:sldId id="449" r:id="rId5"/>
    <p:sldId id="450" r:id="rId6"/>
    <p:sldId id="439" r:id="rId7"/>
  </p:sldIdLst>
  <p:sldSz cx="12192000" cy="6858000"/>
  <p:notesSz cx="6921500" cy="100838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CCE8F7-B084-4B23-8CD3-49B7D87A467D}">
          <p14:sldIdLst>
            <p14:sldId id="445"/>
            <p14:sldId id="448"/>
            <p14:sldId id="273"/>
            <p14:sldId id="449"/>
            <p14:sldId id="450"/>
            <p14:sldId id="4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76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27092"/>
    <a:srgbClr val="B1D254"/>
    <a:srgbClr val="2A6EA8"/>
    <a:srgbClr val="FFFFFF"/>
    <a:srgbClr val="FF6600"/>
    <a:srgbClr val="1A4669"/>
    <a:srgbClr val="C6D254"/>
    <a:srgbClr val="0F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4" autoAdjust="0"/>
    <p:restoredTop sz="95889" autoAdjust="0"/>
  </p:normalViewPr>
  <p:slideViewPr>
    <p:cSldViewPr snapToGrid="0" showGuides="1">
      <p:cViewPr varScale="1">
        <p:scale>
          <a:sx n="55" d="100"/>
          <a:sy n="55" d="100"/>
        </p:scale>
        <p:origin x="120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50" d="100"/>
          <a:sy n="150" d="100"/>
        </p:scale>
        <p:origin x="1116" y="-2607"/>
      </p:cViewPr>
      <p:guideLst>
        <p:guide orient="horz" pos="3176"/>
        <p:guide pos="21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9F0E574-D5E5-42E5-8871-9EA236ED04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BA0AB36-4B70-4581-BE64-63AA70ACA8A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C4BFCF03-F91D-4C08-ACB2-C156330128F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48A7CB7F-FA31-4DCA-BE50-73124A97FE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A01AD0-D987-43EA-88A8-B332DDC59B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CA8F975-62B6-4D29-9497-C4239419F2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B832733-B917-4D36-86B7-13FA4D8615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D257E03-96B2-4237-BC9C-8088699C00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3" y="755650"/>
            <a:ext cx="6721475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6AEB4D8-0183-4E88-B123-2AB507B78D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9653EBD-7A18-4705-9F8A-47B527E653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14ED718-A1F5-4F84-B0CC-84281BA31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CB175A-CCF7-4340-A462-55EAE47CFB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281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249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BE95C3-7B72-4413-839B-5A1FCCD4B7D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8862" y="1825625"/>
            <a:ext cx="51249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3396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DD754-77B0-4F47-A8DB-815F037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B7C28-51FC-4B42-8455-E61B60DB5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0138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54B6-A402-48CE-AC60-170C70623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385771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2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013B12-28F4-4BED-AC0E-02168ADCBE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584358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/>
                <a:cs typeface="华文细黑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D017C7-4781-495A-90E1-A20058A884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1876425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/>
                <a:cs typeface="华文细黑"/>
              </a:defRPr>
            </a:lvl1pPr>
          </a:lstStyle>
          <a:p>
            <a:pPr>
              <a:defRPr/>
            </a:pPr>
            <a:fld id="{9AC4A928-9492-4498-B7EA-FFCB3E5C832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094831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5314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11">
            <a:extLst>
              <a:ext uri="{FF2B5EF4-FFF2-40B4-BE49-F238E27FC236}">
                <a16:creationId xmlns:a16="http://schemas.microsoft.com/office/drawing/2014/main" id="{1622A28D-91FF-424D-9A85-3D92302E7DB9}"/>
              </a:ext>
            </a:extLst>
          </p:cNvPr>
          <p:cNvSpPr/>
          <p:nvPr userDrawn="1"/>
        </p:nvSpPr>
        <p:spPr>
          <a:xfrm>
            <a:off x="0" y="6413500"/>
            <a:ext cx="12199938" cy="182563"/>
          </a:xfrm>
          <a:prstGeom prst="snip1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6DBCF18-D575-4F93-8162-3ADADE4C87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2EE7BBB-86C4-46F9-ABAA-9947F1588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Snip Single Corner Rectangle 6">
            <a:extLst>
              <a:ext uri="{FF2B5EF4-FFF2-40B4-BE49-F238E27FC236}">
                <a16:creationId xmlns:a16="http://schemas.microsoft.com/office/drawing/2014/main" id="{0DEAEC1E-84A2-48EF-A1E5-55F2235ABA0A}"/>
              </a:ext>
            </a:extLst>
          </p:cNvPr>
          <p:cNvSpPr/>
          <p:nvPr userDrawn="1"/>
        </p:nvSpPr>
        <p:spPr>
          <a:xfrm>
            <a:off x="-7938" y="1455738"/>
            <a:ext cx="11483976" cy="269875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7FC3C839-C9C2-4CE6-8345-973B003AC0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06100" y="6188075"/>
            <a:ext cx="987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>
                <a:ln w="0"/>
                <a:latin typeface="Calibri" panose="020F0502020204030204" pitchFamily="34" charset="0"/>
                <a:ea typeface="华文细黑"/>
              </a:rPr>
              <a:t>© 3GPP 2019</a:t>
            </a:r>
          </a:p>
        </p:txBody>
      </p:sp>
      <p:pic>
        <p:nvPicPr>
          <p:cNvPr id="1031" name="Picture 1">
            <a:extLst>
              <a:ext uri="{FF2B5EF4-FFF2-40B4-BE49-F238E27FC236}">
                <a16:creationId xmlns:a16="http://schemas.microsoft.com/office/drawing/2014/main" id="{C60B5DA1-387A-4F0C-9B12-B9F05790505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476250"/>
            <a:ext cx="14081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Box 2">
            <a:extLst>
              <a:ext uri="{FF2B5EF4-FFF2-40B4-BE49-F238E27FC236}">
                <a16:creationId xmlns:a16="http://schemas.microsoft.com/office/drawing/2014/main" id="{320A1963-80C5-45FD-8F33-240A40EFEB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95088" y="6351588"/>
            <a:ext cx="396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D531E3E-2C22-4EFA-8A5B-5D71AA69E0A5}" type="slidenum">
              <a:rPr lang="en-GB" altLang="en-US" sz="1400" smtClean="0">
                <a:latin typeface="Calibri" panose="020F0502020204030204" pitchFamily="34" charset="0"/>
                <a:ea typeface="华文细黑"/>
              </a:rPr>
              <a:pPr>
                <a:defRPr/>
              </a:pPr>
              <a:t>‹#›</a:t>
            </a:fld>
            <a:endParaRPr lang="en-GB" altLang="en-US" sz="1400">
              <a:latin typeface="Calibri" panose="020F0502020204030204" pitchFamily="34" charset="0"/>
              <a:ea typeface="华文细黑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31594D-628B-4CF5-89E2-2A31F528B6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475" y="6372225"/>
            <a:ext cx="4024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200" dirty="0">
                <a:ln w="0"/>
                <a:latin typeface="Calibri" panose="020F0502020204030204" pitchFamily="34" charset="0"/>
                <a:ea typeface="华文细黑"/>
              </a:rPr>
              <a:t>S3-220004, SA3#106e, Online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3" r:id="rId1"/>
    <p:sldLayoutId id="2147485414" r:id="rId2"/>
    <p:sldLayoutId id="2147485419" r:id="rId3"/>
    <p:sldLayoutId id="2147485415" r:id="rId4"/>
    <p:sldLayoutId id="2147485416" r:id="rId5"/>
    <p:sldLayoutId id="2147485418" r:id="rId6"/>
    <p:sldLayoutId id="2147485420" r:id="rId7"/>
  </p:sldLayoutIdLst>
  <p:transition>
    <p:wipe dir="r"/>
  </p:transition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6F74BBF-6643-4D12-BB2C-210550406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altLang="sv-SE" dirty="0"/>
              <a:t>Rel-18 SA3 Planning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6076546E-D892-4ECA-A62B-AF382ED7CF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Suresh Nair, </a:t>
            </a:r>
            <a:r>
              <a:rPr lang="en-US" altLang="en-US" sz="2000" dirty="0">
                <a:latin typeface="Arial" panose="020B0604020202020204" pitchFamily="34" charset="0"/>
              </a:rPr>
              <a:t>SA3 Chair, Nokia</a:t>
            </a:r>
          </a:p>
          <a:p>
            <a:pPr>
              <a:buFontTx/>
              <a:buNone/>
            </a:pPr>
            <a:endParaRPr lang="sv-SE" altLang="sv-SE" sz="2000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99D4F-A2E9-45C0-88D0-D5A8123A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3GPP Ongoing release timelines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F564BE-7E3A-467F-87E8-25AFCAE47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97391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87974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040" y="365125"/>
            <a:ext cx="11160760" cy="1325563"/>
          </a:xfrm>
        </p:spPr>
        <p:txBody>
          <a:bodyPr/>
          <a:lstStyle/>
          <a:p>
            <a:r>
              <a:rPr lang="en-US" altLang="zh-CN" dirty="0"/>
              <a:t>Rel-18 Timeline for SA3</a:t>
            </a:r>
            <a:endParaRPr lang="zh-CN" altLang="en-US" dirty="0"/>
          </a:p>
        </p:txBody>
      </p:sp>
      <p:pic>
        <p:nvPicPr>
          <p:cNvPr id="6" name="Picture 5" descr="Diagram, timeline&#10;&#10;Description automatically generated">
            <a:extLst>
              <a:ext uri="{FF2B5EF4-FFF2-40B4-BE49-F238E27FC236}">
                <a16:creationId xmlns:a16="http://schemas.microsoft.com/office/drawing/2014/main" id="{3E892E3B-343E-43E4-B8F5-4BD78D655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785937"/>
            <a:ext cx="9658350" cy="3895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3CF2CF-75EC-4F13-BD7A-D98159EEB155}"/>
              </a:ext>
            </a:extLst>
          </p:cNvPr>
          <p:cNvSpPr txBox="1"/>
          <p:nvPr/>
        </p:nvSpPr>
        <p:spPr>
          <a:xfrm>
            <a:off x="6458672" y="4456253"/>
            <a:ext cx="868103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Rel-18 Freeze for SA3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B0E31-9954-4B99-BBF6-877B0976EBA7}"/>
              </a:ext>
            </a:extLst>
          </p:cNvPr>
          <p:cNvSpPr txBox="1"/>
          <p:nvPr/>
        </p:nvSpPr>
        <p:spPr>
          <a:xfrm>
            <a:off x="2349659" y="5926238"/>
            <a:ext cx="2558007" cy="4282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SA3#109 </a:t>
            </a:r>
            <a:r>
              <a:rPr lang="en-US" sz="1100" dirty="0" err="1"/>
              <a:t>Adhoc</a:t>
            </a:r>
            <a:r>
              <a:rPr lang="en-US" sz="1100" dirty="0"/>
              <a:t>-e Jan 16-20, 2023</a:t>
            </a:r>
          </a:p>
          <a:p>
            <a:r>
              <a:rPr lang="en-US" sz="1100" dirty="0"/>
              <a:t>SA3#110  Feb 20-24,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A8D354-EAEC-4CA1-B362-A99AFE53B639}"/>
              </a:ext>
            </a:extLst>
          </p:cNvPr>
          <p:cNvSpPr txBox="1"/>
          <p:nvPr/>
        </p:nvSpPr>
        <p:spPr>
          <a:xfrm>
            <a:off x="4726329" y="5937813"/>
            <a:ext cx="2558007" cy="4282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SA3#110  Bis-e Apr 17-21, 2023</a:t>
            </a:r>
          </a:p>
          <a:p>
            <a:r>
              <a:rPr lang="en-US" sz="1100" dirty="0"/>
              <a:t>SA3#111  May 22-2, 2023</a:t>
            </a:r>
          </a:p>
        </p:txBody>
      </p:sp>
    </p:spTree>
    <p:extLst>
      <p:ext uri="{BB962C8B-B14F-4D97-AF65-F5344CB8AC3E}">
        <p14:creationId xmlns:p14="http://schemas.microsoft.com/office/powerpoint/2010/main" val="2113922884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38658-EA36-452F-8A05-FAE2579A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2.5 work in SA3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3D25D-C22C-4231-8A1E-0D8460EE2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3GPP assumes 18 month development schedules (SI+WI) for releases.</a:t>
            </a:r>
          </a:p>
          <a:p>
            <a:r>
              <a:rPr lang="en-US" dirty="0"/>
              <a:t>Stage 2 work in SA2, SA3, SA6 etc takes 12 months.</a:t>
            </a:r>
          </a:p>
          <a:p>
            <a:r>
              <a:rPr lang="en-US" dirty="0"/>
              <a:t>Stage 3 WGs need 2Q to finalize the stage 3 work.</a:t>
            </a:r>
          </a:p>
          <a:p>
            <a:r>
              <a:rPr lang="en-US" dirty="0"/>
              <a:t>SA3 is dependent on other WGs like SA2/SA6 etc to finalize feature architecture , usually this take 2/3 meetings cycles. Which means SA3 is starting the work 1Q late, so we have been taking another 1Q to complete.</a:t>
            </a:r>
          </a:p>
          <a:p>
            <a:r>
              <a:rPr lang="en-US" dirty="0"/>
              <a:t>This is being raised as a concern now by CT. SA3 generates stage3 work late in the timeline, with just 1Q to complete the Release.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95467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38658-EA36-452F-8A05-FAE2579A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SA3: SI/WI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3D25D-C22C-4231-8A1E-0D8460EE2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plan for SI and WI phases</a:t>
            </a:r>
          </a:p>
          <a:p>
            <a:r>
              <a:rPr lang="en-US"/>
              <a:t>In SI phase, </a:t>
            </a:r>
            <a:r>
              <a:rPr lang="en-US" dirty="0"/>
              <a:t>stages for KI and solutions need to be planned.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89122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62AC140-58E4-429E-B6A7-A16F6CE6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/>
              <a:t>Thank You!</a:t>
            </a:r>
            <a:endParaRPr lang="en-US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3B74E3E3-8821-43AA-9960-9A2F7C0F1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4450" cy="4351338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sv-SE" altLang="en-US" sz="16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sv-SE" altLang="en-US" sz="16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sv-SE" altLang="en-US" sz="16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v-SE" altLang="en-US" sz="1600" dirty="0"/>
              <a:t>Suresh Nair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v-SE" altLang="en-US" sz="1600" dirty="0"/>
              <a:t>3GPP SA3 Chairman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v-SE" altLang="en-US" sz="1600" dirty="0"/>
              <a:t>mail: suresh.p.nair@nokia.com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v-SE" altLang="en-US" sz="1600" dirty="0"/>
              <a:t>phone: +1 973 978 9038</a:t>
            </a:r>
          </a:p>
          <a:p>
            <a:pPr marL="0" indent="0">
              <a:buFontTx/>
              <a:buNone/>
              <a:defRPr/>
            </a:pPr>
            <a:endParaRPr lang="sv-SE" altLang="en-US" dirty="0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94301D49-B92C-4755-AF23-C63A418E4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943100"/>
            <a:ext cx="8863012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Rel-18 SA3 Planning</vt:lpstr>
      <vt:lpstr>3GPP Ongoing release timelines</vt:lpstr>
      <vt:lpstr>Rel-18 Timeline for SA3</vt:lpstr>
      <vt:lpstr>Stage 2.5 work in SA3</vt:lpstr>
      <vt:lpstr>SA3: SI/WI planning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2019-12-13T09:14:46Z</dcterms:created>
  <dcterms:modified xsi:type="dcterms:W3CDTF">2022-11-23T11:27:15Z</dcterms:modified>
</cp:coreProperties>
</file>