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de-DE" sz="4400" b="0" strike="noStrike" spc="-1">
                <a:latin typeface="Arial"/>
              </a:rPr>
              <a:t>Folie mittels Klicken verschieben</a:t>
            </a: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2000" b="0" strike="noStrike" spc="-1">
                <a:latin typeface="Arial"/>
              </a:rPr>
              <a:t>Format der Notizen mittels Klicken bearbeiten</a:t>
            </a:r>
          </a:p>
        </p:txBody>
      </p:sp>
      <p:sp>
        <p:nvSpPr>
          <p:cNvPr id="9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de-DE" sz="1400" b="0" strike="noStrike" spc="-1">
                <a:latin typeface="Times New Roman"/>
              </a:rPr>
              <a:t>&lt;Kopfzeile&gt;</a:t>
            </a:r>
          </a:p>
        </p:txBody>
      </p:sp>
      <p:sp>
        <p:nvSpPr>
          <p:cNvPr id="92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de-DE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de-DE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93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de-DE" sz="1400" b="0" strike="noStrike" spc="-1">
                <a:latin typeface="Times New Roman"/>
              </a:defRPr>
            </a:lvl1pPr>
          </a:lstStyle>
          <a:p>
            <a:r>
              <a:rPr lang="de-DE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94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de-DE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63C79331-3EDF-4E6A-931A-3BAD01420C4A}" type="slidenum">
              <a:rPr lang="de-DE" sz="1400" b="0" strike="noStrike" spc="-1">
                <a:latin typeface="Times New Roman"/>
              </a:rPr>
              <a:t>‹Nr.›</a:t>
            </a:fld>
            <a:endParaRPr lang="de-DE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ldNum" idx="4"/>
          </p:nvPr>
        </p:nvSpPr>
        <p:spPr>
          <a:xfrm>
            <a:off x="3851280" y="9431280"/>
            <a:ext cx="2945520" cy="49608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0EDAB25-9849-4B2B-BA6A-038D634AE5FB}" type="slidenum">
              <a:rPr lang="en-GB" sz="1200" b="0" strike="noStrike" spc="-1">
                <a:solidFill>
                  <a:srgbClr val="000000"/>
                </a:solidFill>
                <a:latin typeface="Times New Roman"/>
              </a:rPr>
              <a:t>1</a:t>
            </a:fld>
            <a:endParaRPr lang="de-DE" sz="1200" b="0" strike="noStrike" spc="-1">
              <a:latin typeface="Times New Roman"/>
            </a:endParaRPr>
          </a:p>
        </p:txBody>
      </p:sp>
      <p:sp>
        <p:nvSpPr>
          <p:cNvPr id="11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ln w="0">
            <a:noFill/>
          </a:ln>
        </p:spPr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7080" cy="446652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ln w="0">
            <a:noFill/>
          </a:ln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906480" y="4716360"/>
            <a:ext cx="4984200" cy="446796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sldNum" idx="5"/>
          </p:nvPr>
        </p:nvSpPr>
        <p:spPr>
          <a:xfrm>
            <a:off x="3851280" y="9431280"/>
            <a:ext cx="2945520" cy="49608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B2B763A-830A-495F-87EE-E93E9E94378C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ln w="0">
            <a:noFill/>
          </a:ln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906480" y="4716360"/>
            <a:ext cx="4984200" cy="446796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sldNum" idx="6"/>
          </p:nvPr>
        </p:nvSpPr>
        <p:spPr>
          <a:xfrm>
            <a:off x="3851280" y="9431280"/>
            <a:ext cx="2945520" cy="49608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4D2605D-AD25-499D-A0E2-973ED1641313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ln w="0">
            <a:noFill/>
          </a:ln>
        </p:spPr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906480" y="4716360"/>
            <a:ext cx="4984200" cy="446796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sldNum" idx="7"/>
          </p:nvPr>
        </p:nvSpPr>
        <p:spPr>
          <a:xfrm>
            <a:off x="3851280" y="9431280"/>
            <a:ext cx="2945520" cy="49608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9FFC628-C54A-4A07-B883-367334A80716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ln w="0">
            <a:noFill/>
          </a:ln>
        </p:spPr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906480" y="4716360"/>
            <a:ext cx="4984200" cy="446796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de-DE" sz="20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 idx="8"/>
          </p:nvPr>
        </p:nvSpPr>
        <p:spPr>
          <a:xfrm>
            <a:off x="3851280" y="9431280"/>
            <a:ext cx="2945520" cy="496080"/>
          </a:xfrm>
          <a:prstGeom prst="rect">
            <a:avLst/>
          </a:prstGeom>
          <a:noFill/>
          <a:ln w="9360">
            <a:noFill/>
          </a:ln>
        </p:spPr>
        <p:txBody>
          <a:bodyPr lIns="92880" tIns="46440" rIns="92880" bIns="4644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A298DEF-BCCD-44B0-B194-898C2747A456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de-DE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de-D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de-D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4"/>
          <p:cNvSpPr/>
          <p:nvPr/>
        </p:nvSpPr>
        <p:spPr>
          <a:xfrm>
            <a:off x="590400" y="6373800"/>
            <a:ext cx="6168240" cy="323280"/>
          </a:xfrm>
          <a:prstGeom prst="homePlate">
            <a:avLst>
              <a:gd name="adj" fmla="val 91541"/>
            </a:avLst>
          </a:prstGeom>
          <a:solidFill>
            <a:srgbClr val="72AF2F">
              <a:alpha val="9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TextBox 13"/>
          <p:cNvSpPr/>
          <p:nvPr/>
        </p:nvSpPr>
        <p:spPr>
          <a:xfrm>
            <a:off x="538200" y="6462720"/>
            <a:ext cx="5472360" cy="2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0500" lnSpcReduction="10000"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SA3#109 November</a:t>
            </a:r>
            <a:r>
              <a:rPr lang="en-GB" sz="1200" b="0" strike="noStrike" spc="-1" baseline="0" dirty="0" smtClean="0">
                <a:solidFill>
                  <a:srgbClr val="FFFFFF"/>
                </a:solidFill>
                <a:latin typeface="Arial"/>
                <a:ea typeface="DejaVu Sans"/>
              </a:rPr>
              <a:t> 14 – 18</a:t>
            </a:r>
            <a:r>
              <a:rPr lang="en-GB" sz="1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, </a:t>
            </a:r>
            <a:r>
              <a:rPr lang="en-GB" sz="1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2022</a:t>
            </a:r>
            <a:endParaRPr lang="de-D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de-DE" sz="1200" b="0" strike="noStrike" spc="-1" dirty="0">
              <a:latin typeface="Arial"/>
            </a:endParaRPr>
          </a:p>
        </p:txBody>
      </p:sp>
      <p:sp>
        <p:nvSpPr>
          <p:cNvPr id="2" name="Oval 11"/>
          <p:cNvSpPr/>
          <p:nvPr/>
        </p:nvSpPr>
        <p:spPr>
          <a:xfrm>
            <a:off x="8318520" y="6383160"/>
            <a:ext cx="510480" cy="29628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fld id="{7B10FBBB-F806-4912-AD31-D7F660E8FA99}" type="slidenum">
              <a:rPr lang="en-GB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‹Nr.›</a:t>
            </a:fld>
            <a:endParaRPr lang="de-DE" sz="1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000" b="0" strike="noStrike" spc="-1">
              <a:latin typeface="Arial"/>
            </a:endParaRPr>
          </a:p>
        </p:txBody>
      </p:sp>
      <p:sp>
        <p:nvSpPr>
          <p:cNvPr id="3" name="Rectangle 15"/>
          <p:cNvSpPr/>
          <p:nvPr/>
        </p:nvSpPr>
        <p:spPr>
          <a:xfrm>
            <a:off x="4092120" y="3303720"/>
            <a:ext cx="959400" cy="2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1000" b="0" strike="noStrike" spc="-1">
                <a:solidFill>
                  <a:srgbClr val="FFFFFF"/>
                </a:solidFill>
                <a:latin typeface="Arial"/>
                <a:ea typeface="DejaVu Sans"/>
              </a:rPr>
              <a:t>© 3GPP 2012</a:t>
            </a:r>
            <a:endParaRPr lang="de-DE" sz="1000" b="0" strike="noStrike" spc="-1">
              <a:latin typeface="Arial"/>
            </a:endParaRPr>
          </a:p>
        </p:txBody>
      </p:sp>
      <p:sp>
        <p:nvSpPr>
          <p:cNvPr id="4" name="Rectangle 16"/>
          <p:cNvSpPr/>
          <p:nvPr/>
        </p:nvSpPr>
        <p:spPr>
          <a:xfrm>
            <a:off x="7446600" y="6462720"/>
            <a:ext cx="808560" cy="211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© 3GPP 2020</a:t>
            </a:r>
            <a:endParaRPr lang="de-DE" sz="800" b="0" strike="noStrike" spc="-1">
              <a:latin typeface="Arial"/>
            </a:endParaRPr>
          </a:p>
        </p:txBody>
      </p:sp>
      <p:pic>
        <p:nvPicPr>
          <p:cNvPr id="5" name="Picture 10" descr="3GPP_TM_RD.jpg"/>
          <p:cNvPicPr/>
          <p:nvPr/>
        </p:nvPicPr>
        <p:blipFill>
          <a:blip r:embed="rId14"/>
          <a:stretch/>
        </p:blipFill>
        <p:spPr>
          <a:xfrm>
            <a:off x="7526160" y="415800"/>
            <a:ext cx="1307520" cy="761400"/>
          </a:xfrm>
          <a:prstGeom prst="rect">
            <a:avLst/>
          </a:prstGeom>
          <a:ln w="0">
            <a:noFill/>
          </a:ln>
        </p:spPr>
      </p:pic>
      <p:sp>
        <p:nvSpPr>
          <p:cNvPr id="6" name="Text Box 13"/>
          <p:cNvSpPr/>
          <p:nvPr/>
        </p:nvSpPr>
        <p:spPr>
          <a:xfrm>
            <a:off x="6480360" y="85320"/>
            <a:ext cx="14630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spcBef>
                <a:spcPts val="700"/>
              </a:spcBef>
              <a:buNone/>
            </a:pPr>
            <a:r>
              <a:rPr lang="de-DE" sz="1400" b="1" strike="noStrike" spc="-1">
                <a:solidFill>
                  <a:srgbClr val="000000"/>
                </a:solidFill>
                <a:latin typeface="Arial"/>
                <a:ea typeface="DejaVu Sans"/>
              </a:rPr>
              <a:t>S3-xxxxxx</a:t>
            </a:r>
            <a:endParaRPr lang="de-DE" sz="1400" b="0" strike="noStrike" spc="-1">
              <a:latin typeface="Arial"/>
            </a:endParaRPr>
          </a:p>
        </p:txBody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60280" y="119520"/>
            <a:ext cx="6827040" cy="906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r>
              <a:rPr lang="de-DE" sz="18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AutoShape 14"/>
          <p:cNvSpPr/>
          <p:nvPr/>
        </p:nvSpPr>
        <p:spPr>
          <a:xfrm>
            <a:off x="590400" y="6373800"/>
            <a:ext cx="6168240" cy="323280"/>
          </a:xfrm>
          <a:prstGeom prst="homePlate">
            <a:avLst>
              <a:gd name="adj" fmla="val 91541"/>
            </a:avLst>
          </a:prstGeom>
          <a:solidFill>
            <a:srgbClr val="72AF2F">
              <a:alpha val="9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TextBox 13"/>
          <p:cNvSpPr/>
          <p:nvPr/>
        </p:nvSpPr>
        <p:spPr>
          <a:xfrm>
            <a:off x="538200" y="6462720"/>
            <a:ext cx="5472360" cy="2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3000" lnSpcReduction="10000"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FFFFFF"/>
                </a:solidFill>
                <a:latin typeface="Arial"/>
                <a:ea typeface="DejaVu Sans"/>
              </a:rPr>
              <a:t>SA3#107Adhoc-e June 27</a:t>
            </a:r>
            <a:r>
              <a:rPr lang="en-GB" sz="1200" b="0" strike="noStrike" spc="-1" baseline="30000">
                <a:solidFill>
                  <a:srgbClr val="FFFFFF"/>
                </a:solidFill>
                <a:latin typeface="Arial"/>
                <a:ea typeface="DejaVu Sans"/>
              </a:rPr>
              <a:t>th</a:t>
            </a:r>
            <a:r>
              <a:rPr lang="en-GB" sz="1200" b="0" strike="noStrike" spc="-1">
                <a:solidFill>
                  <a:srgbClr val="FFFFFF"/>
                </a:solidFill>
                <a:latin typeface="Arial"/>
                <a:ea typeface="DejaVu Sans"/>
              </a:rPr>
              <a:t> –Jul1st, 2022</a:t>
            </a:r>
            <a:endParaRPr lang="de-DE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de-DE" sz="1200" b="0" strike="noStrike" spc="-1">
              <a:latin typeface="Arial"/>
            </a:endParaRPr>
          </a:p>
        </p:txBody>
      </p:sp>
      <p:sp>
        <p:nvSpPr>
          <p:cNvPr id="47" name="Oval 11"/>
          <p:cNvSpPr/>
          <p:nvPr/>
        </p:nvSpPr>
        <p:spPr>
          <a:xfrm>
            <a:off x="8318520" y="6383160"/>
            <a:ext cx="510480" cy="29628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fld id="{9D4715B2-56B0-4621-BEE1-D42D0982CD6E}" type="slidenum">
              <a:rPr lang="en-GB" sz="1000" b="1" strike="noStrike" spc="-1">
                <a:solidFill>
                  <a:srgbClr val="000000"/>
                </a:solidFill>
                <a:latin typeface="Arial"/>
                <a:ea typeface="DejaVu Sans"/>
              </a:rPr>
              <a:t>‹Nr.›</a:t>
            </a:fld>
            <a:endParaRPr lang="de-DE" sz="10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000" b="0" strike="noStrike" spc="-1">
              <a:latin typeface="Arial"/>
            </a:endParaRPr>
          </a:p>
        </p:txBody>
      </p:sp>
      <p:sp>
        <p:nvSpPr>
          <p:cNvPr id="48" name="Rectangle 15"/>
          <p:cNvSpPr/>
          <p:nvPr/>
        </p:nvSpPr>
        <p:spPr>
          <a:xfrm>
            <a:off x="4092120" y="3303720"/>
            <a:ext cx="959400" cy="2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1000" b="0" strike="noStrike" spc="-1">
                <a:solidFill>
                  <a:srgbClr val="FFFFFF"/>
                </a:solidFill>
                <a:latin typeface="Arial"/>
                <a:ea typeface="DejaVu Sans"/>
              </a:rPr>
              <a:t>© 3GPP 2012</a:t>
            </a:r>
            <a:endParaRPr lang="de-DE" sz="1000" b="0" strike="noStrike" spc="-1">
              <a:latin typeface="Arial"/>
            </a:endParaRPr>
          </a:p>
        </p:txBody>
      </p:sp>
      <p:sp>
        <p:nvSpPr>
          <p:cNvPr id="49" name="Rectangle 16"/>
          <p:cNvSpPr/>
          <p:nvPr/>
        </p:nvSpPr>
        <p:spPr>
          <a:xfrm>
            <a:off x="7446600" y="6462720"/>
            <a:ext cx="808560" cy="211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GB" sz="800" b="0" strike="noStrike" spc="-1">
                <a:solidFill>
                  <a:srgbClr val="000000"/>
                </a:solidFill>
                <a:latin typeface="Arial"/>
                <a:ea typeface="DejaVu Sans"/>
              </a:rPr>
              <a:t>© 3GPP 2020</a:t>
            </a:r>
            <a:endParaRPr lang="de-DE" sz="800" b="0" strike="noStrike" spc="-1">
              <a:latin typeface="Arial"/>
            </a:endParaRPr>
          </a:p>
        </p:txBody>
      </p:sp>
      <p:pic>
        <p:nvPicPr>
          <p:cNvPr id="50" name="Picture 10" descr="3GPP_TM_RD.jpg"/>
          <p:cNvPicPr/>
          <p:nvPr/>
        </p:nvPicPr>
        <p:blipFill>
          <a:blip r:embed="rId14"/>
          <a:stretch/>
        </p:blipFill>
        <p:spPr>
          <a:xfrm>
            <a:off x="7526160" y="415800"/>
            <a:ext cx="1307520" cy="761400"/>
          </a:xfrm>
          <a:prstGeom prst="rect">
            <a:avLst/>
          </a:prstGeom>
          <a:ln w="0">
            <a:noFill/>
          </a:ln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de-DE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r-FR" sz="3200" b="0" strike="noStrike" spc="-1">
                <a:solidFill>
                  <a:srgbClr val="FF0000"/>
                </a:solidFill>
                <a:latin typeface="Calibri"/>
              </a:rPr>
              <a:t>SA WG3 Status report for ‘FS_SNAAPPY’</a:t>
            </a:r>
            <a:endParaRPr lang="de-DE" sz="32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algn="ctr">
              <a:lnSpc>
                <a:spcPct val="8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sz="2000"/>
              <a:t/>
            </a:r>
            <a:br>
              <a:rPr sz="2000"/>
            </a:br>
            <a:r>
              <a:rPr lang="en-GB" sz="1800" b="1" strike="noStrike" spc="-1">
                <a:solidFill>
                  <a:srgbClr val="000000"/>
                </a:solidFill>
                <a:latin typeface="Arial"/>
              </a:rPr>
              <a:t>Alf Zugenmaier</a:t>
            </a:r>
            <a:endParaRPr lang="de-DE" sz="1800" b="0" strike="noStrike" spc="-1"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360"/>
              </a:spcBef>
              <a:buNone/>
              <a:tabLst>
                <a:tab pos="0" algn="l"/>
              </a:tabLst>
            </a:pPr>
            <a:r>
              <a:rPr lang="en-GB" sz="1800" b="1" strike="noStrike" spc="-1">
                <a:solidFill>
                  <a:srgbClr val="000000"/>
                </a:solidFill>
                <a:latin typeface="Arial"/>
              </a:rPr>
              <a:t>NTT DOCOMO</a:t>
            </a:r>
            <a:endParaRPr lang="de-DE" sz="1800" b="0" strike="noStrike" spc="-1"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de-DE" sz="2000" b="0" strike="noStrike" spc="-1"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de-DE" sz="2000" b="0" strike="noStrike" spc="-1">
              <a:latin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405720" y="1042560"/>
            <a:ext cx="8553600" cy="5272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3"/>
              </a:buBlip>
            </a:pPr>
            <a:r>
              <a:rPr lang="en-CA" sz="1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November meeting: progress solutions</a:t>
            </a: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3"/>
              </a:buBlip>
            </a:pPr>
            <a:r>
              <a:rPr lang="en-CA" sz="18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January meeting: progress solutions</a:t>
            </a:r>
          </a:p>
          <a:p>
            <a:pPr marL="343080" indent="-343080">
              <a:lnSpc>
                <a:spcPct val="100000"/>
              </a:lnSpc>
              <a:spcBef>
                <a:spcPts val="360"/>
              </a:spcBef>
              <a:buSzPct val="100112"/>
              <a:buBlip>
                <a:blip r:embed="rId3"/>
              </a:buBlip>
            </a:pPr>
            <a:r>
              <a:rPr lang="en-CA" sz="1800" spc="-1" dirty="0" smtClean="0">
                <a:solidFill>
                  <a:srgbClr val="000000"/>
                </a:solidFill>
                <a:latin typeface="Calibri"/>
                <a:ea typeface="Times New Roman"/>
              </a:rPr>
              <a:t>February meeting: conclude</a:t>
            </a:r>
            <a:endParaRPr lang="en-CA" sz="1800" b="0" strike="noStrike" spc="-1" dirty="0" smtClean="0">
              <a:solidFill>
                <a:srgbClr val="000000"/>
              </a:solidFill>
              <a:latin typeface="Calibri"/>
              <a:ea typeface="Times New Roman"/>
            </a:endParaRPr>
          </a:p>
        </p:txBody>
      </p:sp>
      <p:sp>
        <p:nvSpPr>
          <p:cNvPr id="98" name="TextBox 2"/>
          <p:cNvSpPr/>
          <p:nvPr/>
        </p:nvSpPr>
        <p:spPr>
          <a:xfrm>
            <a:off x="405720" y="754920"/>
            <a:ext cx="500724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800" b="0" strike="noStrike" spc="-1">
                <a:solidFill>
                  <a:srgbClr val="FF0000"/>
                </a:solidFill>
                <a:latin typeface="Arial"/>
                <a:ea typeface="DejaVu Sans"/>
              </a:rPr>
              <a:t>Overall plan</a:t>
            </a:r>
            <a:endParaRPr lang="de-DE" sz="1800" b="0" strike="noStrike" spc="-1">
              <a:latin typeface="Arial"/>
            </a:endParaRPr>
          </a:p>
        </p:txBody>
      </p:sp>
      <p:sp>
        <p:nvSpPr>
          <p:cNvPr id="99" name="TextBox 3"/>
          <p:cNvSpPr/>
          <p:nvPr/>
        </p:nvSpPr>
        <p:spPr>
          <a:xfrm>
            <a:off x="1303200" y="377280"/>
            <a:ext cx="6217200" cy="4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FF0000"/>
                </a:solidFill>
                <a:latin typeface="Arial"/>
                <a:ea typeface="DejaVu Sans"/>
              </a:rPr>
              <a:t>‘FS_SNAAPPY’ Status  </a:t>
            </a:r>
            <a:endParaRPr lang="de-DE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" name="Table 4"/>
          <p:cNvGraphicFramePr/>
          <p:nvPr>
            <p:extLst>
              <p:ext uri="{D42A27DB-BD31-4B8C-83A1-F6EECF244321}">
                <p14:modId xmlns:p14="http://schemas.microsoft.com/office/powerpoint/2010/main" val="1784530158"/>
              </p:ext>
            </p:extLst>
          </p:nvPr>
        </p:nvGraphicFramePr>
        <p:xfrm>
          <a:off x="405720" y="1293480"/>
          <a:ext cx="7577640" cy="2970720"/>
        </p:xfrm>
        <a:graphic>
          <a:graphicData uri="http://schemas.openxmlformats.org/drawingml/2006/table">
            <a:tbl>
              <a:tblPr/>
              <a:tblGrid>
                <a:gridCol w="252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6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0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Key Issues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 Solutions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 Solution status</a:t>
                      </a:r>
                      <a:endParaRPr lang="de-DE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Checking authentication and authorization of invoker</a:t>
                      </a:r>
                      <a:endParaRPr lang="de-DE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de-DE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de-DE" sz="1800" b="0" strike="noStrike" spc="-1">
                          <a:latin typeface="Arial"/>
                        </a:rPr>
                        <a:t> -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600"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Checking authorization before allowing access</a:t>
                      </a:r>
                      <a:endParaRPr lang="de-DE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2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1" name="TextBox 2"/>
          <p:cNvSpPr/>
          <p:nvPr/>
        </p:nvSpPr>
        <p:spPr>
          <a:xfrm>
            <a:off x="405720" y="754920"/>
            <a:ext cx="500724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1800" b="0" strike="noStrike" spc="-1">
                <a:solidFill>
                  <a:srgbClr val="FF0000"/>
                </a:solidFill>
                <a:latin typeface="Arial"/>
                <a:ea typeface="DejaVu Sans"/>
              </a:rPr>
              <a:t>TR Summary</a:t>
            </a:r>
            <a:endParaRPr lang="de-DE" sz="1800" b="0" strike="noStrike" spc="-1">
              <a:latin typeface="Arial"/>
            </a:endParaRPr>
          </a:p>
        </p:txBody>
      </p:sp>
      <p:sp>
        <p:nvSpPr>
          <p:cNvPr id="102" name="TextBox 3"/>
          <p:cNvSpPr/>
          <p:nvPr/>
        </p:nvSpPr>
        <p:spPr>
          <a:xfrm>
            <a:off x="1303200" y="223200"/>
            <a:ext cx="6217200" cy="4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FF0000"/>
                </a:solidFill>
                <a:latin typeface="Arial"/>
                <a:ea typeface="DejaVu Sans"/>
              </a:rPr>
              <a:t>‘FS_SNAAPPY’ Status  </a:t>
            </a:r>
            <a:endParaRPr lang="de-DE" sz="2400" b="0" strike="noStrike" spc="-1">
              <a:latin typeface="Arial"/>
            </a:endParaRPr>
          </a:p>
        </p:txBody>
      </p:sp>
      <p:sp>
        <p:nvSpPr>
          <p:cNvPr id="103" name="TextBox 7"/>
          <p:cNvSpPr/>
          <p:nvPr/>
        </p:nvSpPr>
        <p:spPr>
          <a:xfrm>
            <a:off x="466477" y="5157360"/>
            <a:ext cx="1561106" cy="860320"/>
          </a:xfrm>
          <a:prstGeom prst="rect">
            <a:avLst/>
          </a:prstGeom>
          <a:noFill/>
          <a:ln w="3175">
            <a:solidFill>
              <a:srgbClr val="0070C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00" b="0" strike="noStrike" spc="-1" dirty="0">
                <a:solidFill>
                  <a:srgbClr val="2A6EA8"/>
                </a:solidFill>
                <a:latin typeface="Arial"/>
                <a:ea typeface="DejaVu Sans"/>
              </a:rPr>
              <a:t>SA3#108  </a:t>
            </a:r>
            <a:endParaRPr lang="de-DE" sz="1000" b="0" strike="noStrike" spc="-1" dirty="0"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Stable </a:t>
            </a:r>
            <a:r>
              <a:rPr lang="en-US" sz="1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set of Key </a:t>
            </a:r>
            <a:r>
              <a:rPr lang="en-US" sz="1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Issues</a:t>
            </a:r>
          </a:p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en-US" sz="1000" spc="-1" dirty="0" smtClean="0">
                <a:solidFill>
                  <a:srgbClr val="000000"/>
                </a:solidFill>
                <a:latin typeface="Arial"/>
              </a:rPr>
              <a:t>Achieved SA3#108e-ah</a:t>
            </a:r>
            <a:endParaRPr lang="de-DE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000" b="0" strike="noStrike" spc="-1" dirty="0">
              <a:latin typeface="Arial"/>
            </a:endParaRPr>
          </a:p>
        </p:txBody>
      </p:sp>
      <p:sp>
        <p:nvSpPr>
          <p:cNvPr id="104" name="TextBox 8"/>
          <p:cNvSpPr/>
          <p:nvPr/>
        </p:nvSpPr>
        <p:spPr>
          <a:xfrm>
            <a:off x="2271302" y="5157360"/>
            <a:ext cx="1393920" cy="1014209"/>
          </a:xfrm>
          <a:prstGeom prst="rect">
            <a:avLst/>
          </a:prstGeom>
          <a:noFill/>
          <a:ln w="3175">
            <a:solidFill>
              <a:srgbClr val="0070C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00" b="0" strike="noStrike" spc="-1" dirty="0">
                <a:solidFill>
                  <a:srgbClr val="2A6EA8"/>
                </a:solidFill>
                <a:latin typeface="Arial"/>
                <a:ea typeface="DejaVu Sans"/>
              </a:rPr>
              <a:t>SA3#108 </a:t>
            </a:r>
            <a:r>
              <a:rPr lang="en-US" sz="1000" b="0" strike="noStrike" spc="-1" dirty="0" err="1">
                <a:solidFill>
                  <a:srgbClr val="2A6EA8"/>
                </a:solidFill>
                <a:latin typeface="Arial"/>
                <a:ea typeface="DejaVu Sans"/>
              </a:rPr>
              <a:t>Adhoc</a:t>
            </a:r>
            <a:r>
              <a:rPr lang="en-US" sz="1000" b="0" strike="noStrike" spc="-1" dirty="0">
                <a:solidFill>
                  <a:srgbClr val="2A6EA8"/>
                </a:solidFill>
                <a:latin typeface="Arial"/>
                <a:ea typeface="DejaVu Sans"/>
              </a:rPr>
              <a:t>-e </a:t>
            </a:r>
            <a:r>
              <a:rPr lang="en-US" sz="1000" spc="-1" dirty="0" smtClean="0">
                <a:solidFill>
                  <a:srgbClr val="2A6EA8"/>
                </a:solidFill>
                <a:latin typeface="Arial"/>
              </a:rPr>
              <a:t>SA3#109 </a:t>
            </a:r>
          </a:p>
          <a:p>
            <a:pPr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rgbClr val="2A6EA8"/>
                </a:solidFill>
                <a:latin typeface="Arial"/>
              </a:rPr>
              <a:t>SA3#109e-bis</a:t>
            </a:r>
            <a:endParaRPr lang="de-DE" sz="1000" b="0" strike="noStrike" spc="-1" dirty="0"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Agree </a:t>
            </a:r>
            <a:r>
              <a:rPr lang="en-US" sz="1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solutions</a:t>
            </a:r>
          </a:p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en-US" sz="1000" spc="-1" dirty="0" smtClean="0">
                <a:solidFill>
                  <a:srgbClr val="000000"/>
                </a:solidFill>
                <a:latin typeface="Arial"/>
              </a:rPr>
              <a:t>Ongoing</a:t>
            </a:r>
            <a:endParaRPr lang="de-DE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000" b="0" strike="noStrike" spc="-1" dirty="0">
              <a:latin typeface="Arial"/>
            </a:endParaRPr>
          </a:p>
        </p:txBody>
      </p:sp>
      <p:sp>
        <p:nvSpPr>
          <p:cNvPr id="105" name="TextBox 9"/>
          <p:cNvSpPr/>
          <p:nvPr/>
        </p:nvSpPr>
        <p:spPr>
          <a:xfrm>
            <a:off x="3908941" y="5152998"/>
            <a:ext cx="1393920" cy="552544"/>
          </a:xfrm>
          <a:prstGeom prst="rect">
            <a:avLst/>
          </a:prstGeom>
          <a:noFill/>
          <a:ln w="3175">
            <a:solidFill>
              <a:srgbClr val="0070C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00" b="0" strike="noStrike" spc="-1" dirty="0" smtClean="0">
                <a:solidFill>
                  <a:srgbClr val="2A6EA8"/>
                </a:solidFill>
                <a:latin typeface="Arial"/>
                <a:ea typeface="DejaVu Sans"/>
              </a:rPr>
              <a:t>SA3#110 </a:t>
            </a:r>
            <a:endParaRPr lang="de-DE" sz="1000" b="0" strike="noStrike" spc="-1" dirty="0">
              <a:latin typeface="Arial"/>
            </a:endParaRPr>
          </a:p>
          <a:p>
            <a:pPr marL="171360" indent="-171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Agree conclusions</a:t>
            </a:r>
            <a:endParaRPr lang="de-DE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434880" y="2457000"/>
            <a:ext cx="8553600" cy="3547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457200" indent="-457200">
              <a:lnSpc>
                <a:spcPct val="100000"/>
              </a:lnSpc>
              <a:buSzPct val="100112"/>
              <a:buBlip>
                <a:blip r:embed="rId3"/>
              </a:buBlip>
            </a:pPr>
            <a:r>
              <a:rPr lang="de-DE" sz="1800" b="1" strike="noStrike" spc="-1" dirty="0" smtClean="0">
                <a:solidFill>
                  <a:srgbClr val="000000"/>
                </a:solidFill>
                <a:latin typeface="Calibri"/>
              </a:rPr>
              <a:t>General</a:t>
            </a:r>
          </a:p>
          <a:p>
            <a:pPr marL="914400" lvl="1" indent="-457200">
              <a:lnSpc>
                <a:spcPct val="100000"/>
              </a:lnSpc>
              <a:buSzPct val="100112"/>
              <a:buBlip>
                <a:blip r:embed="rId3"/>
              </a:buBlip>
            </a:pPr>
            <a:r>
              <a:rPr lang="de-DE" sz="1400" b="1" spc="-1" dirty="0" smtClean="0">
                <a:solidFill>
                  <a:srgbClr val="000000"/>
                </a:solidFill>
                <a:latin typeface="Calibri"/>
              </a:rPr>
              <a:t>Progress </a:t>
            </a:r>
            <a:r>
              <a:rPr lang="de-DE" sz="1400" b="1" spc="-1" dirty="0" err="1" smtClean="0">
                <a:solidFill>
                  <a:srgbClr val="000000"/>
                </a:solidFill>
                <a:latin typeface="Calibri"/>
              </a:rPr>
              <a:t>noticable</a:t>
            </a:r>
            <a:r>
              <a:rPr lang="de-DE" sz="1400" b="1" spc="-1" dirty="0" smtClean="0">
                <a:solidFill>
                  <a:srgbClr val="000000"/>
                </a:solidFill>
                <a:latin typeface="Calibri"/>
              </a:rPr>
              <a:t>, but not </a:t>
            </a:r>
            <a:r>
              <a:rPr lang="de-DE" sz="1400" b="1" spc="-1" dirty="0" err="1" smtClean="0">
                <a:solidFill>
                  <a:srgbClr val="000000"/>
                </a:solidFill>
                <a:latin typeface="Calibri"/>
              </a:rPr>
              <a:t>enough</a:t>
            </a:r>
            <a:r>
              <a:rPr lang="de-DE" sz="14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400" b="1" spc="-1" dirty="0" err="1" smtClean="0">
                <a:solidFill>
                  <a:srgbClr val="000000"/>
                </a:solidFill>
                <a:latin typeface="Calibri"/>
              </a:rPr>
              <a:t>meeting</a:t>
            </a:r>
            <a:r>
              <a:rPr lang="de-DE" sz="1400" b="1" spc="-1" dirty="0" smtClean="0">
                <a:solidFill>
                  <a:srgbClr val="000000"/>
                </a:solidFill>
                <a:latin typeface="Calibri"/>
              </a:rPr>
              <a:t> time</a:t>
            </a:r>
          </a:p>
          <a:p>
            <a:pPr marL="914400" lvl="1" indent="-457200">
              <a:lnSpc>
                <a:spcPct val="100000"/>
              </a:lnSpc>
              <a:buSzPct val="100112"/>
              <a:buBlip>
                <a:blip r:embed="rId3"/>
              </a:buBlip>
            </a:pPr>
            <a:r>
              <a:rPr lang="de-DE" sz="1400" b="1" strike="noStrike" spc="-1" dirty="0" smtClean="0">
                <a:solidFill>
                  <a:srgbClr val="000000"/>
                </a:solidFill>
                <a:latin typeface="Calibri"/>
              </a:rPr>
              <a:t>Offline </a:t>
            </a:r>
            <a:r>
              <a:rPr lang="de-DE" sz="1400" b="1" strike="noStrike" spc="-1" dirty="0" err="1" smtClean="0">
                <a:solidFill>
                  <a:srgbClr val="000000"/>
                </a:solidFill>
                <a:latin typeface="Calibri"/>
              </a:rPr>
              <a:t>calls</a:t>
            </a:r>
            <a:r>
              <a:rPr lang="de-DE" sz="1400" b="1" strike="noStrike" spc="-1" dirty="0" smtClean="0">
                <a:solidFill>
                  <a:srgbClr val="000000"/>
                </a:solidFill>
                <a:latin typeface="Calibri"/>
              </a:rPr>
              <a:t> will </a:t>
            </a:r>
            <a:r>
              <a:rPr lang="de-DE" sz="1400" b="1" strike="noStrike" spc="-1" dirty="0" err="1" smtClean="0">
                <a:solidFill>
                  <a:srgbClr val="000000"/>
                </a:solidFill>
                <a:latin typeface="Calibri"/>
              </a:rPr>
              <a:t>be</a:t>
            </a:r>
            <a:r>
              <a:rPr lang="de-DE" sz="1400" b="1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400" b="1" strike="noStrike" spc="-1" dirty="0" err="1" smtClean="0">
                <a:solidFill>
                  <a:srgbClr val="000000"/>
                </a:solidFill>
                <a:latin typeface="Calibri"/>
              </a:rPr>
              <a:t>required</a:t>
            </a:r>
            <a:endParaRPr lang="de-DE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6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buSzPct val="100051"/>
              <a:buBlip>
                <a:blip r:embed="rId3"/>
              </a:buBlip>
            </a:pPr>
            <a:r>
              <a:rPr lang="de-DE" sz="1600" b="1" strike="noStrike" spc="-1" dirty="0" err="1">
                <a:solidFill>
                  <a:srgbClr val="000000"/>
                </a:solidFill>
                <a:latin typeface="Calibri"/>
              </a:rPr>
              <a:t>Dependencies</a:t>
            </a:r>
            <a:r>
              <a:rPr lang="de-DE" sz="1600" b="1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de-DE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buNone/>
            </a:pPr>
            <a:endParaRPr lang="de-DE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600" b="0" strike="noStrike" spc="-1" dirty="0">
              <a:latin typeface="Arial"/>
            </a:endParaRPr>
          </a:p>
        </p:txBody>
      </p:sp>
      <p:sp>
        <p:nvSpPr>
          <p:cNvPr id="107" name="TextBox 2"/>
          <p:cNvSpPr/>
          <p:nvPr/>
        </p:nvSpPr>
        <p:spPr>
          <a:xfrm>
            <a:off x="811440" y="411480"/>
            <a:ext cx="58057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000" b="0" strike="noStrike" spc="-1" dirty="0">
                <a:solidFill>
                  <a:srgbClr val="FF0000"/>
                </a:solidFill>
                <a:latin typeface="Arial"/>
                <a:ea typeface="DejaVu Sans"/>
              </a:rPr>
              <a:t>‘FS_SNAAPPY’  status after </a:t>
            </a:r>
            <a:r>
              <a:rPr lang="en-US" sz="2000" b="0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SA3#109</a:t>
            </a:r>
            <a:endParaRPr lang="de-DE" sz="2000" b="0" strike="noStrike" spc="-1" dirty="0">
              <a:latin typeface="Arial"/>
            </a:endParaRPr>
          </a:p>
        </p:txBody>
      </p:sp>
      <p:graphicFrame>
        <p:nvGraphicFramePr>
          <p:cNvPr id="108" name="Table 5"/>
          <p:cNvGraphicFramePr/>
          <p:nvPr>
            <p:extLst>
              <p:ext uri="{D42A27DB-BD31-4B8C-83A1-F6EECF244321}">
                <p14:modId xmlns:p14="http://schemas.microsoft.com/office/powerpoint/2010/main" val="2184589140"/>
              </p:ext>
            </p:extLst>
          </p:nvPr>
        </p:nvGraphicFramePr>
        <p:xfrm>
          <a:off x="301680" y="1287360"/>
          <a:ext cx="8686800" cy="925787"/>
        </p:xfrm>
        <a:graphic>
          <a:graphicData uri="http://schemas.openxmlformats.org/drawingml/2006/table">
            <a:tbl>
              <a:tblPr/>
              <a:tblGrid>
                <a:gridCol w="932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91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UID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Name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Acronym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Rel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WG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Target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Old %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New %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>
                          <a:solidFill>
                            <a:srgbClr val="FF0000"/>
                          </a:solidFill>
                          <a:latin typeface="Calibri"/>
                        </a:rPr>
                        <a:t>Change or comment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9200??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200" b="1" strike="noStrike" spc="-1">
                          <a:solidFill>
                            <a:srgbClr val="0000FF"/>
                          </a:solidFill>
                          <a:latin typeface="Arial"/>
                        </a:rPr>
                        <a:t>Study on SNAAPP securitY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GB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FS_SNAAPPY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Rel-18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S3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Dec 22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GB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  <a:endParaRPr lang="de-DE" sz="1200" b="0" strike="noStrike" spc="-1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 dirty="0">
                          <a:solidFill>
                            <a:srgbClr val="FF0000"/>
                          </a:solidFill>
                          <a:latin typeface="Calibri"/>
                        </a:rPr>
                        <a:t>5</a:t>
                      </a:r>
                      <a:r>
                        <a:rPr lang="en-GB" sz="1200" b="0" strike="noStrike" spc="-1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r>
                        <a:rPr lang="en-GB" sz="1200" b="0" strike="noStrike" spc="-1" dirty="0">
                          <a:solidFill>
                            <a:srgbClr val="FF0000"/>
                          </a:solidFill>
                          <a:latin typeface="Calibri"/>
                        </a:rPr>
                        <a:t>%</a:t>
                      </a:r>
                      <a:endParaRPr lang="de-DE" sz="1200" b="0" strike="noStrike" spc="-1" dirty="0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en-GB" sz="1200" b="0" strike="noStrike" spc="-1" dirty="0">
                          <a:solidFill>
                            <a:srgbClr val="FF0000"/>
                          </a:solidFill>
                          <a:latin typeface="Calibri"/>
                        </a:rPr>
                        <a:t>TR 33.884</a:t>
                      </a:r>
                      <a:endParaRPr lang="de-DE" sz="1200" b="0" strike="noStrike" spc="-1" dirty="0">
                        <a:latin typeface="Arial"/>
                      </a:endParaRPr>
                    </a:p>
                  </a:txBody>
                  <a:tcPr marL="36000" marR="3600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405720" y="1042560"/>
            <a:ext cx="8553600" cy="5272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marL="457200" lvl="1" indent="-457200">
              <a:lnSpc>
                <a:spcPct val="100000"/>
              </a:lnSpc>
              <a:spcAft>
                <a:spcPts val="300"/>
              </a:spcAft>
              <a:buSzPct val="100058"/>
              <a:buBlip>
                <a:blip r:embed="rId3"/>
              </a:buBlip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</a:rPr>
              <a:t>SA2/RAN impacts and dependencies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de-DE" sz="14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Aft>
                <a:spcPts val="601"/>
              </a:spcAft>
              <a:buSzPct val="116852"/>
              <a:buBlip>
                <a:blip r:embed="rId3"/>
              </a:buBlip>
            </a:pPr>
            <a:r>
              <a:rPr lang="de-DE" sz="1200" b="0" strike="noStrike" spc="-1" dirty="0" smtClean="0">
                <a:solidFill>
                  <a:srgbClr val="000000"/>
                </a:solidFill>
                <a:latin typeface="Calibri"/>
              </a:rPr>
              <a:t>SA6 </a:t>
            </a:r>
            <a:r>
              <a:rPr lang="de-DE" sz="1200" b="0" strike="noStrike" spc="-1" dirty="0" err="1" smtClean="0">
                <a:solidFill>
                  <a:srgbClr val="000000"/>
                </a:solidFill>
                <a:latin typeface="Calibri"/>
              </a:rPr>
              <a:t>starting</a:t>
            </a:r>
            <a:r>
              <a:rPr lang="de-DE" sz="1200" b="0" strike="noStrike" spc="-1" dirty="0" smtClean="0">
                <a:solidFill>
                  <a:srgbClr val="000000"/>
                </a:solidFill>
                <a:latin typeface="Calibri"/>
              </a:rPr>
              <a:t> normative </a:t>
            </a:r>
            <a:r>
              <a:rPr lang="de-DE" sz="1200" b="0" strike="noStrike" spc="-1" dirty="0" err="1" smtClean="0">
                <a:solidFill>
                  <a:srgbClr val="000000"/>
                </a:solidFill>
                <a:latin typeface="Calibri"/>
              </a:rPr>
              <a:t>work</a:t>
            </a:r>
            <a:endParaRPr lang="de-D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SzPct val="100058"/>
              <a:buBlip>
                <a:blip r:embed="rId3"/>
              </a:buBlip>
            </a:pPr>
            <a:r>
              <a:rPr lang="de-DE" sz="1400" b="1" strike="noStrike" spc="-1" dirty="0" err="1">
                <a:solidFill>
                  <a:srgbClr val="000000"/>
                </a:solidFill>
                <a:latin typeface="Calibri"/>
              </a:rPr>
              <a:t>Contentious</a:t>
            </a:r>
            <a:r>
              <a:rPr lang="de-DE" sz="1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400" b="1" strike="noStrike" spc="-1" dirty="0" err="1">
                <a:solidFill>
                  <a:srgbClr val="000000"/>
                </a:solidFill>
                <a:latin typeface="Calibri"/>
              </a:rPr>
              <a:t>Issue</a:t>
            </a:r>
            <a:r>
              <a:rPr lang="de-DE" sz="1400" b="0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de-DE" sz="14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Aft>
                <a:spcPts val="300"/>
              </a:spcAft>
              <a:buSzPct val="100000"/>
              <a:buBlip>
                <a:blip r:embed="rId4"/>
              </a:buBlip>
            </a:pPr>
            <a:r>
              <a:rPr lang="en-GB" sz="1200" b="0" strike="noStrike" spc="-1" dirty="0">
                <a:solidFill>
                  <a:srgbClr val="000000"/>
                </a:solidFill>
                <a:latin typeface="Calibri"/>
              </a:rPr>
              <a:t>None</a:t>
            </a:r>
            <a:endParaRPr lang="de-D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None/>
            </a:pPr>
            <a:endParaRPr lang="de-DE" sz="1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SzPct val="100058"/>
              <a:buBlip>
                <a:blip r:embed="rId3"/>
              </a:buBlip>
            </a:pPr>
            <a:r>
              <a:rPr lang="de-DE" sz="1400" b="1" strike="noStrike" spc="-1" dirty="0">
                <a:solidFill>
                  <a:srgbClr val="000000"/>
                </a:solidFill>
                <a:latin typeface="Calibri"/>
              </a:rPr>
              <a:t>Focus </a:t>
            </a:r>
            <a:r>
              <a:rPr lang="de-DE" sz="1400" b="1" strike="noStrike" spc="-1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de-DE" sz="1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de-DE" sz="1400" b="1" strike="noStrike" spc="-1" dirty="0" err="1">
                <a:solidFill>
                  <a:srgbClr val="000000"/>
                </a:solidFill>
                <a:latin typeface="Calibri"/>
              </a:rPr>
              <a:t>the</a:t>
            </a:r>
            <a:r>
              <a:rPr lang="de-DE" sz="1400" b="1" strike="noStrike" spc="-1" dirty="0">
                <a:solidFill>
                  <a:srgbClr val="000000"/>
                </a:solidFill>
                <a:latin typeface="Calibri"/>
              </a:rPr>
              <a:t> Next Meeting </a:t>
            </a:r>
            <a:r>
              <a:rPr lang="de-DE" sz="1400" b="0" strike="noStrike" spc="-1" dirty="0" smtClean="0">
                <a:solidFill>
                  <a:srgbClr val="000000"/>
                </a:solidFill>
                <a:latin typeface="Calibri"/>
              </a:rPr>
              <a:t>:</a:t>
            </a:r>
            <a:endParaRPr lang="de-DE" sz="1400" b="0" strike="noStrike" spc="-1" dirty="0">
              <a:latin typeface="Arial"/>
            </a:endParaRPr>
          </a:p>
          <a:p>
            <a:pPr marL="628560" lvl="1" indent="-343080">
              <a:lnSpc>
                <a:spcPct val="100000"/>
              </a:lnSpc>
              <a:spcBef>
                <a:spcPts val="281"/>
              </a:spcBef>
              <a:buSzPct val="100058"/>
              <a:buBlip>
                <a:blip r:embed="rId5"/>
              </a:buBlip>
            </a:pPr>
            <a:r>
              <a:rPr lang="de-DE" sz="1400" spc="-1" dirty="0" smtClean="0">
                <a:solidFill>
                  <a:srgbClr val="000000"/>
                </a:solidFill>
                <a:latin typeface="Calibri"/>
              </a:rPr>
              <a:t>Progress </a:t>
            </a:r>
            <a:r>
              <a:rPr lang="de-DE" sz="1400" spc="-1" dirty="0" err="1" smtClean="0">
                <a:solidFill>
                  <a:srgbClr val="000000"/>
                </a:solidFill>
                <a:latin typeface="Calibri"/>
              </a:rPr>
              <a:t>solutions</a:t>
            </a:r>
            <a:endParaRPr lang="de-DE" sz="1400" b="0" strike="noStrike" spc="-1" dirty="0" smtClean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  <a:buNone/>
            </a:pPr>
            <a:endParaRPr lang="de-DE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None/>
            </a:pPr>
            <a:endParaRPr lang="de-DE" sz="1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SzPct val="100058"/>
              <a:buBlip>
                <a:blip r:embed="rId3"/>
              </a:buBlip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Overall Plan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:</a:t>
            </a:r>
            <a:endParaRPr lang="de-DE" sz="14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Aft>
                <a:spcPts val="300"/>
              </a:spcAft>
              <a:buSzPct val="100000"/>
              <a:buBlip>
                <a:blip r:embed="rId4"/>
              </a:buBlip>
            </a:pPr>
            <a:r>
              <a:rPr lang="en-US" sz="12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See dedicated slide</a:t>
            </a:r>
            <a:endParaRPr lang="de-D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buNone/>
            </a:pPr>
            <a:endParaRPr lang="de-DE" sz="14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Aft>
                <a:spcPts val="300"/>
              </a:spcAft>
              <a:buSzPct val="100058"/>
              <a:buBlip>
                <a:blip r:embed="rId3"/>
              </a:buBlip>
            </a:pPr>
            <a:r>
              <a:rPr lang="en-US" sz="14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Risks:</a:t>
            </a:r>
            <a:endParaRPr lang="de-DE" sz="1400" b="0" strike="noStrike" spc="-1" dirty="0">
              <a:latin typeface="Arial"/>
            </a:endParaRPr>
          </a:p>
          <a:p>
            <a:pPr marL="743040" lvl="1" indent="-285840">
              <a:lnSpc>
                <a:spcPct val="100000"/>
              </a:lnSpc>
              <a:spcAft>
                <a:spcPts val="300"/>
              </a:spcAft>
              <a:buSzPct val="100000"/>
              <a:buBlip>
                <a:blip r:embed="rId4"/>
              </a:buBlip>
            </a:pPr>
            <a:r>
              <a:rPr lang="en-GB" sz="12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diverging </a:t>
            </a:r>
            <a:r>
              <a:rPr lang="en-GB" sz="12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use case </a:t>
            </a:r>
            <a:r>
              <a:rPr lang="en-GB" sz="12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understanding between SA6 and SA1</a:t>
            </a:r>
            <a:endParaRPr lang="de-DE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de-DE" sz="1200" b="0" strike="noStrike" spc="-1" dirty="0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title"/>
          </p:nvPr>
        </p:nvSpPr>
        <p:spPr>
          <a:xfrm>
            <a:off x="405720" y="-76680"/>
            <a:ext cx="6827040" cy="1236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400" b="0" strike="noStrike" spc="-1" dirty="0">
                <a:solidFill>
                  <a:srgbClr val="FF0000"/>
                </a:solidFill>
                <a:latin typeface="Calibri"/>
              </a:rPr>
              <a:t>‘FS_SNAAPPY’  status after </a:t>
            </a:r>
            <a:r>
              <a:rPr lang="en-US" sz="2400" b="0" strike="noStrike" spc="-1" dirty="0" smtClean="0">
                <a:solidFill>
                  <a:srgbClr val="FF0000"/>
                </a:solidFill>
                <a:latin typeface="Calibri"/>
              </a:rPr>
              <a:t>SA3#109 </a:t>
            </a:r>
            <a:endParaRPr lang="de-DE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Office PowerPoint</Application>
  <PresentationFormat>Bildschirmpräsentation (4:3)</PresentationFormat>
  <Paragraphs>72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DejaVu Sans</vt:lpstr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SA WG3 Status report for ‘FS_SNAAPPY’</vt:lpstr>
      <vt:lpstr>PowerPoint-Präsentation</vt:lpstr>
      <vt:lpstr>PowerPoint-Präsentation</vt:lpstr>
      <vt:lpstr>PowerPoint-Präsentation</vt:lpstr>
      <vt:lpstr>‘FS_SNAAPPY’  status after SA3#109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Scrase</dc:creator>
  <cp:keywords>CTPClassification=CTP_NT</cp:keywords>
  <dc:description>© 2009  All rights reserved</dc:description>
  <cp:lastModifiedBy>S3-224042</cp:lastModifiedBy>
  <cp:revision>1308</cp:revision>
  <dcterms:created xsi:type="dcterms:W3CDTF">2008-08-30T09:32:10Z</dcterms:created>
  <dcterms:modified xsi:type="dcterms:W3CDTF">2022-11-23T12:05:00Z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2020-01-29 20:41:49Z</vt:lpwstr>
  </property>
  <property fmtid="{D5CDD505-2E9C-101B-9397-08002B2CF9AE}" pid="6" name="CTP_WWID">
    <vt:lpwstr>NA</vt:lpwstr>
  </property>
  <property fmtid="{D5CDD505-2E9C-101B-9397-08002B2CF9AE}" pid="7" name="ContentTypeId">
    <vt:lpwstr>0x010100C17A4B69EF56E94C827924DC4B490231</vt:lpwstr>
  </property>
  <property fmtid="{D5CDD505-2E9C-101B-9397-08002B2CF9AE}" pid="8" name="Notes">
    <vt:i4>5</vt:i4>
  </property>
  <property fmtid="{D5CDD505-2E9C-101B-9397-08002B2CF9AE}" pid="9" name="PresentationFormat">
    <vt:lpwstr>On-screen Show (4:3)</vt:lpwstr>
  </property>
  <property fmtid="{D5CDD505-2E9C-101B-9397-08002B2CF9AE}" pid="10" name="Slides">
    <vt:i4>5</vt:i4>
  </property>
  <property fmtid="{D5CDD505-2E9C-101B-9397-08002B2CF9AE}" pid="11" name="TitusGUID">
    <vt:lpwstr>2c7635f8-94c0-4125-af53-3ffb066031e5</vt:lpwstr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_readonly">
    <vt:lpwstr/>
  </property>
  <property fmtid="{D5CDD505-2E9C-101B-9397-08002B2CF9AE}" pid="15" name="sflag">
    <vt:lpwstr>1559122847</vt:lpwstr>
  </property>
</Properties>
</file>