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11"/>
  </p:notesMasterIdLst>
  <p:handoutMasterIdLst>
    <p:handoutMasterId r:id="rId12"/>
  </p:handoutMasterIdLst>
  <p:sldIdLst>
    <p:sldId id="303" r:id="rId7"/>
    <p:sldId id="793" r:id="rId8"/>
    <p:sldId id="794" r:id="rId9"/>
    <p:sldId id="792" r:id="rId10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6EA8"/>
    <a:srgbClr val="FF7C80"/>
    <a:srgbClr val="FF3300"/>
    <a:srgbClr val="62A14D"/>
    <a:srgbClr val="000000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89" autoAdjust="0"/>
    <p:restoredTop sz="94980" autoAdjust="0"/>
  </p:normalViewPr>
  <p:slideViewPr>
    <p:cSldViewPr snapToGrid="0">
      <p:cViewPr varScale="1">
        <p:scale>
          <a:sx n="114" d="100"/>
          <a:sy n="114" d="100"/>
        </p:scale>
        <p:origin x="118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11/23/2022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11/23/2022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8418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5065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65331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480442" y="85317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S3-xxxxxx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41FA1F3-DE19-45FD-B8B5-3A2B074D3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E4C6B85-7DC2-4461-9553-374FD2539E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SA2 150E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SA3#107Adhoc-e June 27</a:t>
            </a:r>
            <a:r>
              <a:rPr lang="en-GB" altLang="de-DE" sz="1200" baseline="30000" dirty="0">
                <a:solidFill>
                  <a:schemeClr val="bg1"/>
                </a:solidFill>
              </a:rPr>
              <a:t>th</a:t>
            </a:r>
            <a:r>
              <a:rPr lang="en-GB" altLang="de-DE" sz="1200" dirty="0">
                <a:solidFill>
                  <a:schemeClr val="bg1"/>
                </a:solidFill>
              </a:rPr>
              <a:t> –Jul1st, 2022</a:t>
            </a: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dirty="0"/>
              <a:t>SA WG3 </a:t>
            </a:r>
            <a:r>
              <a:rPr lang="fr-FR" dirty="0" err="1"/>
              <a:t>Status</a:t>
            </a:r>
            <a:r>
              <a:rPr lang="fr-FR" dirty="0"/>
              <a:t> report for </a:t>
            </a:r>
            <a:r>
              <a:rPr lang="fr-FR" dirty="0" err="1"/>
              <a:t>SCAS_split_gNB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GB" altLang="en-US" sz="1800" b="1" dirty="0">
                <a:latin typeface="Arial" charset="0"/>
              </a:rPr>
              <a:t>Adrian Escott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Qualcomm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042564"/>
            <a:ext cx="8554481" cy="5273395"/>
          </a:xfrm>
        </p:spPr>
        <p:txBody>
          <a:bodyPr/>
          <a:lstStyle/>
          <a:p>
            <a:pPr marL="342900" indent="-342900">
              <a:buFont typeface="Symbol" panose="05050102010706020507" pitchFamily="18" charset="2"/>
              <a:buChar char=""/>
            </a:pP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In 1</a:t>
            </a:r>
            <a:r>
              <a:rPr lang="en-US" sz="1800" baseline="30000" dirty="0">
                <a:latin typeface="Calibri" panose="020F0502020204030204" pitchFamily="34" charset="0"/>
                <a:ea typeface="Times New Roman" panose="02020603050405020304" pitchFamily="18" charset="0"/>
              </a:rPr>
              <a:t>st</a:t>
            </a: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 Quarter 2023: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Finalise draft CR to TR 33.926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Finalise TS 33.742 and submit to plenary for approval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405791" y="754743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err="1">
                <a:solidFill>
                  <a:srgbClr val="FF0000"/>
                </a:solidFill>
              </a:rPr>
              <a:t>Overall</a:t>
            </a:r>
            <a:r>
              <a:rPr lang="fr-FR" sz="1800" dirty="0">
                <a:solidFill>
                  <a:srgbClr val="FF0000"/>
                </a:solidFill>
              </a:rPr>
              <a:t> plan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1303020" y="377190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</a:rPr>
              <a:t>SCAS_split_gNB</a:t>
            </a:r>
            <a:r>
              <a:rPr lang="en-US" sz="2400" dirty="0">
                <a:solidFill>
                  <a:srgbClr val="FF0000"/>
                </a:solidFill>
              </a:rPr>
              <a:t> Status  </a:t>
            </a:r>
          </a:p>
        </p:txBody>
      </p:sp>
    </p:spTree>
    <p:extLst>
      <p:ext uri="{BB962C8B-B14F-4D97-AF65-F5344CB8AC3E}">
        <p14:creationId xmlns:p14="http://schemas.microsoft.com/office/powerpoint/2010/main" val="53997002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0C460251-77A8-48CE-AADB-326E505C80B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39380866"/>
              </p:ext>
            </p:extLst>
          </p:nvPr>
        </p:nvGraphicFramePr>
        <p:xfrm>
          <a:off x="405791" y="1293558"/>
          <a:ext cx="7578090" cy="3365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6030">
                  <a:extLst>
                    <a:ext uri="{9D8B030D-6E8A-4147-A177-3AD203B41FA5}">
                      <a16:colId xmlns:a16="http://schemas.microsoft.com/office/drawing/2014/main" val="1084802273"/>
                    </a:ext>
                  </a:extLst>
                </a:gridCol>
                <a:gridCol w="2526030">
                  <a:extLst>
                    <a:ext uri="{9D8B030D-6E8A-4147-A177-3AD203B41FA5}">
                      <a16:colId xmlns:a16="http://schemas.microsoft.com/office/drawing/2014/main" val="2334763832"/>
                    </a:ext>
                  </a:extLst>
                </a:gridCol>
                <a:gridCol w="2526030">
                  <a:extLst>
                    <a:ext uri="{9D8B030D-6E8A-4147-A177-3AD203B41FA5}">
                      <a16:colId xmlns:a16="http://schemas.microsoft.com/office/drawing/2014/main" val="368405616"/>
                    </a:ext>
                  </a:extLst>
                </a:gridCol>
              </a:tblGrid>
              <a:tr h="439903">
                <a:tc>
                  <a:txBody>
                    <a:bodyPr/>
                    <a:lstStyle/>
                    <a:p>
                      <a:r>
                        <a:rPr lang="en-US" dirty="0"/>
                        <a:t>Key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Work 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Outstanding issues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629202"/>
                  </a:ext>
                </a:extLst>
              </a:tr>
              <a:tr h="559619">
                <a:tc>
                  <a:txBody>
                    <a:bodyPr/>
                    <a:lstStyle/>
                    <a:p>
                      <a:r>
                        <a:rPr lang="en-US" dirty="0"/>
                        <a:t>TR 33.926 draft CR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All cases have critical assets added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Update based on Rel-18 </a:t>
                      </a:r>
                      <a:r>
                        <a:rPr lang="en-US" dirty="0" err="1"/>
                        <a:t>gNB</a:t>
                      </a:r>
                      <a:r>
                        <a:rPr lang="en-US" dirty="0"/>
                        <a:t> SCAS &amp; any needed corrections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2544180"/>
                  </a:ext>
                </a:extLst>
              </a:tr>
              <a:tr h="1758803">
                <a:tc>
                  <a:txBody>
                    <a:bodyPr/>
                    <a:lstStyle/>
                    <a:p>
                      <a:r>
                        <a:rPr lang="en-US" dirty="0"/>
                        <a:t>TS 33.742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Most TS 33.501 cases plus non-501 cases for </a:t>
                      </a:r>
                      <a:r>
                        <a:rPr lang="en-US" dirty="0" err="1"/>
                        <a:t>gNB</a:t>
                      </a:r>
                      <a:r>
                        <a:rPr lang="en-US" dirty="0"/>
                        <a:t>-CU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 remaining TS 33.501 cases</a:t>
                      </a:r>
                    </a:p>
                    <a:p>
                      <a:r>
                        <a:rPr lang="en-US" dirty="0"/>
                        <a:t>Add no-501 related cases</a:t>
                      </a:r>
                    </a:p>
                    <a:p>
                      <a:r>
                        <a:rPr lang="en-US" dirty="0"/>
                        <a:t>Updates based on Rel-18 SCAS work</a:t>
                      </a:r>
                    </a:p>
                    <a:p>
                      <a:r>
                        <a:rPr lang="en-US" dirty="0"/>
                        <a:t>Any needed corrections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329156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405791" y="754743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err="1">
                <a:solidFill>
                  <a:srgbClr val="FF0000"/>
                </a:solidFill>
              </a:rPr>
              <a:t>Summary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1303020" y="223301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</a:rPr>
              <a:t>SCAS_split_gNB</a:t>
            </a:r>
            <a:r>
              <a:rPr lang="en-US" sz="2400" dirty="0">
                <a:solidFill>
                  <a:srgbClr val="FF0000"/>
                </a:solidFill>
              </a:rPr>
              <a:t> Status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2A4A03-A875-40D1-8E06-0598F52A6477}"/>
              </a:ext>
            </a:extLst>
          </p:cNvPr>
          <p:cNvSpPr txBox="1"/>
          <p:nvPr/>
        </p:nvSpPr>
        <p:spPr>
          <a:xfrm>
            <a:off x="3295478" y="5017991"/>
            <a:ext cx="1917015" cy="707886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SA3#109-bis/SA3#110?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err="1"/>
              <a:t>Finalise</a:t>
            </a:r>
            <a:r>
              <a:rPr lang="en-US" dirty="0"/>
              <a:t> TS 33.742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err="1"/>
              <a:t>Finalise</a:t>
            </a:r>
            <a:r>
              <a:rPr lang="en-US" dirty="0"/>
              <a:t> draft CR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595708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56862"/>
            <a:ext cx="8554481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dirty="0"/>
              <a:t>Dependencies: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1200" dirty="0"/>
              <a:t>None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de-DE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Contentious Issue</a:t>
            </a: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None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e-DE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de-DE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Focus for the Next Meeting </a:t>
            </a: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</a:t>
            </a:r>
          </a:p>
          <a:p>
            <a:pPr marL="628650" marR="0" lvl="1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CA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</a:rPr>
              <a:t>Finalise draft CR</a:t>
            </a:r>
          </a:p>
          <a:p>
            <a:pPr marL="628650" marR="0" lvl="1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CA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</a:rPr>
              <a:t>More test cases for TS 33.742</a:t>
            </a:r>
          </a:p>
          <a:p>
            <a:pPr marL="628650" marR="0" lvl="1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SzTx/>
              <a:buFont typeface="Symbol" panose="05050102010706020507" pitchFamily="18" charset="2"/>
              <a:buChar char=""/>
              <a:tabLst/>
              <a:defRPr/>
            </a:pPr>
            <a:endParaRPr kumimoji="0" lang="en-US" altLang="zh-CN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Overall Plan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: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See dedicated slide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zh-CN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Risks: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None identified</a:t>
            </a:r>
            <a:endParaRPr kumimoji="0" lang="fr-FR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3F033D-2F5F-4BA9-884E-0224675AD20F}"/>
              </a:ext>
            </a:extLst>
          </p:cNvPr>
          <p:cNvSpPr txBox="1"/>
          <p:nvPr/>
        </p:nvSpPr>
        <p:spPr>
          <a:xfrm>
            <a:off x="811530" y="411480"/>
            <a:ext cx="5806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‘Feature Acronym’  status after SA3#108-e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CC3822B-8EE6-43D0-AD7D-D7B78ECF3B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024462"/>
              </p:ext>
            </p:extLst>
          </p:nvPr>
        </p:nvGraphicFramePr>
        <p:xfrm>
          <a:off x="301625" y="1287463"/>
          <a:ext cx="8687186" cy="68834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932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0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91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7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32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73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62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26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785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13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/>
                        <a:t>Rel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595"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950022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SCAS for split </a:t>
                      </a:r>
                      <a:r>
                        <a:rPr lang="en-US" sz="1200" b="1" i="0" u="none" strike="noStrike" kern="1200" dirty="0" err="1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gNB</a:t>
                      </a:r>
                      <a:r>
                        <a:rPr lang="en-US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product classes</a:t>
                      </a:r>
                      <a:endParaRPr lang="en-GB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r>
                        <a:rPr lang="en-GB" sz="12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SCAS_split_gNB</a:t>
                      </a:r>
                      <a:r>
                        <a:rPr lang="en-GB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Rel-18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Mar-2023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solidFill>
                            <a:srgbClr val="FF0000"/>
                          </a:solidFill>
                        </a:rPr>
                        <a:t>60%</a:t>
                      </a:r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19421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34c87397-5fc1-491e-85e7-d6110dbe9cbd" ContentTypeId="0x0101" PreviousValue="false"/>
</file>

<file path=customXml/item2.xml><?xml version="1.0" encoding="utf-8"?>
<?mso-contentType ?>
<spe:Receivers xmlns:spe="http://schemas.microsoft.com/sharepoint/event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A4B69EF56E94C827924DC4B490231" ma:contentTypeVersion="16" ma:contentTypeDescription="Create a new document." ma:contentTypeScope="" ma:versionID="9912d19776983c6aade29a3686f1c79f">
  <xsd:schema xmlns:xsd="http://www.w3.org/2001/XMLSchema" xmlns:xs="http://www.w3.org/2001/XMLSchema" xmlns:p="http://schemas.microsoft.com/office/2006/metadata/properties" xmlns:ns3="71c5aaf6-e6ce-465b-b873-5148d2a4c105" xmlns:ns4="e0d6c333-3612-4d65-a7f4-5976eb42d46a" xmlns:ns5="c67c731b-696e-4d20-8664-fee8943d9cc6" targetNamespace="http://schemas.microsoft.com/office/2006/metadata/properties" ma:root="true" ma:fieldsID="b1f01fd908848de894b0fc5cac9f1093" ns3:_="" ns4:_="" ns5:_="">
    <xsd:import namespace="71c5aaf6-e6ce-465b-b873-5148d2a4c105"/>
    <xsd:import namespace="e0d6c333-3612-4d65-a7f4-5976eb42d46a"/>
    <xsd:import namespace="c67c731b-696e-4d20-8664-fee8943d9cc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6c333-3612-4d65-a7f4-5976eb42d4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731b-696e-4d20-8664-fee8943d9cc6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89FBBD8-3D06-492C-9E53-CCC01A1B933A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CD561E15-ED7D-426C-AAA3-BE3BEEF7B6CC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1DD099C7-CF44-471D-B7DF-D246DF2BD038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customXml/itemProps5.xml><?xml version="1.0" encoding="utf-8"?>
<ds:datastoreItem xmlns:ds="http://schemas.openxmlformats.org/officeDocument/2006/customXml" ds:itemID="{A72B9F3D-C684-4F3E-9670-5E464CA8B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e0d6c333-3612-4d65-a7f4-5976eb42d46a"/>
    <ds:schemaRef ds:uri="c67c731b-696e-4d20-8664-fee8943d9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8236</TotalTime>
  <Words>191</Words>
  <Application>Microsoft Office PowerPoint</Application>
  <PresentationFormat>On-screen Show (4:3)</PresentationFormat>
  <Paragraphs>62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Symbol</vt:lpstr>
      <vt:lpstr>Times New Roman</vt:lpstr>
      <vt:lpstr>Office Theme</vt:lpstr>
      <vt:lpstr>SA WG3 Status report for SCAS_split_gNB</vt:lpstr>
      <vt:lpstr>PowerPoint Presentation</vt:lpstr>
      <vt:lpstr>PowerPoint Presentation</vt:lpstr>
      <vt:lpstr>PowerPoint Presentation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Rapporteur - edit</cp:lastModifiedBy>
  <cp:revision>1306</cp:revision>
  <dcterms:created xsi:type="dcterms:W3CDTF">2008-08-30T09:32:10Z</dcterms:created>
  <dcterms:modified xsi:type="dcterms:W3CDTF">2022-11-23T11:53:10Z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0x010100C17A4B69EF56E94C827924DC4B490231</vt:lpwstr>
  </property>
</Properties>
</file>