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10"/>
  </p:notesMasterIdLst>
  <p:handoutMasterIdLst>
    <p:handoutMasterId r:id="rId11"/>
  </p:handoutMasterIdLst>
  <p:sldIdLst>
    <p:sldId id="303" r:id="rId5"/>
    <p:sldId id="793" r:id="rId6"/>
    <p:sldId id="794" r:id="rId7"/>
    <p:sldId id="792" r:id="rId8"/>
    <p:sldId id="791" r:id="rId9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2A14D"/>
    <a:srgbClr val="2A6EA8"/>
    <a:srgbClr val="FF7C80"/>
    <a:srgbClr val="FF3300"/>
    <a:srgbClr val="000000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73" autoAdjust="0"/>
    <p:restoredTop sz="94049" autoAdjust="0"/>
  </p:normalViewPr>
  <p:slideViewPr>
    <p:cSldViewPr snapToGrid="0">
      <p:cViewPr varScale="1">
        <p:scale>
          <a:sx n="86" d="100"/>
          <a:sy n="86" d="100"/>
        </p:scale>
        <p:origin x="1085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c Brusilovsky" userId="f4aaf3af-7629-4ade-81a6-99ee1ad33bcf" providerId="ADAL" clId="{9415B4BB-B107-4D5D-92EB-AE7F74C4A42D}"/>
    <pc:docChg chg="undo custSel modSld modMainMaster">
      <pc:chgData name="Alec Brusilovsky" userId="f4aaf3af-7629-4ade-81a6-99ee1ad33bcf" providerId="ADAL" clId="{9415B4BB-B107-4D5D-92EB-AE7F74C4A42D}" dt="2023-03-06T15:14:51.461" v="929" actId="20577"/>
      <pc:docMkLst>
        <pc:docMk/>
      </pc:docMkLst>
      <pc:sldChg chg="modSp mod">
        <pc:chgData name="Alec Brusilovsky" userId="f4aaf3af-7629-4ade-81a6-99ee1ad33bcf" providerId="ADAL" clId="{9415B4BB-B107-4D5D-92EB-AE7F74C4A42D}" dt="2023-03-06T15:14:51.461" v="929" actId="20577"/>
        <pc:sldMkLst>
          <pc:docMk/>
          <pc:sldMk cId="2503194211" sldId="792"/>
        </pc:sldMkLst>
        <pc:graphicFrameChg chg="modGraphic">
          <ac:chgData name="Alec Brusilovsky" userId="f4aaf3af-7629-4ade-81a6-99ee1ad33bcf" providerId="ADAL" clId="{9415B4BB-B107-4D5D-92EB-AE7F74C4A42D}" dt="2023-03-06T15:14:51.461" v="929" actId="20577"/>
          <ac:graphicFrameMkLst>
            <pc:docMk/>
            <pc:sldMk cId="2503194211" sldId="792"/>
            <ac:graphicFrameMk id="6" creationId="{2CC3822B-8EE6-43D0-AD7D-D7B78ECF3BE1}"/>
          </ac:graphicFrameMkLst>
        </pc:graphicFrameChg>
      </pc:sldChg>
      <pc:sldChg chg="modSp mod">
        <pc:chgData name="Alec Brusilovsky" userId="f4aaf3af-7629-4ade-81a6-99ee1ad33bcf" providerId="ADAL" clId="{9415B4BB-B107-4D5D-92EB-AE7F74C4A42D}" dt="2023-03-06T15:09:00.024" v="750" actId="20577"/>
        <pc:sldMkLst>
          <pc:docMk/>
          <pc:sldMk cId="539970028" sldId="793"/>
        </pc:sldMkLst>
        <pc:spChg chg="mod">
          <ac:chgData name="Alec Brusilovsky" userId="f4aaf3af-7629-4ade-81a6-99ee1ad33bcf" providerId="ADAL" clId="{9415B4BB-B107-4D5D-92EB-AE7F74C4A42D}" dt="2023-03-06T15:09:00.024" v="750" actId="20577"/>
          <ac:spMkLst>
            <pc:docMk/>
            <pc:sldMk cId="539970028" sldId="793"/>
            <ac:spMk id="29716" creationId="{00000000-0000-0000-0000-000000000000}"/>
          </ac:spMkLst>
        </pc:spChg>
      </pc:sldChg>
      <pc:sldChg chg="delSp modSp mod">
        <pc:chgData name="Alec Brusilovsky" userId="f4aaf3af-7629-4ade-81a6-99ee1ad33bcf" providerId="ADAL" clId="{9415B4BB-B107-4D5D-92EB-AE7F74C4A42D}" dt="2023-03-06T15:14:29.203" v="925" actId="478"/>
        <pc:sldMkLst>
          <pc:docMk/>
          <pc:sldMk cId="3491595708" sldId="794"/>
        </pc:sldMkLst>
        <pc:spChg chg="mod">
          <ac:chgData name="Alec Brusilovsky" userId="f4aaf3af-7629-4ade-81a6-99ee1ad33bcf" providerId="ADAL" clId="{9415B4BB-B107-4D5D-92EB-AE7F74C4A42D}" dt="2023-03-06T15:11:27.601" v="837" actId="1035"/>
          <ac:spMkLst>
            <pc:docMk/>
            <pc:sldMk cId="3491595708" sldId="794"/>
            <ac:spMk id="6" creationId="{2B2A4A03-A875-40D1-8E06-0598F52A6477}"/>
          </ac:spMkLst>
        </pc:spChg>
        <pc:spChg chg="mod">
          <ac:chgData name="Alec Brusilovsky" userId="f4aaf3af-7629-4ade-81a6-99ee1ad33bcf" providerId="ADAL" clId="{9415B4BB-B107-4D5D-92EB-AE7F74C4A42D}" dt="2023-03-06T15:11:27.601" v="837" actId="1035"/>
          <ac:spMkLst>
            <pc:docMk/>
            <pc:sldMk cId="3491595708" sldId="794"/>
            <ac:spMk id="8" creationId="{30CB9F6F-DD1C-48EF-984D-30E6EB63D340}"/>
          </ac:spMkLst>
        </pc:spChg>
        <pc:spChg chg="mod">
          <ac:chgData name="Alec Brusilovsky" userId="f4aaf3af-7629-4ade-81a6-99ee1ad33bcf" providerId="ADAL" clId="{9415B4BB-B107-4D5D-92EB-AE7F74C4A42D}" dt="2023-03-06T15:12:07.044" v="852" actId="6549"/>
          <ac:spMkLst>
            <pc:docMk/>
            <pc:sldMk cId="3491595708" sldId="794"/>
            <ac:spMk id="9" creationId="{44767D1A-D9CE-4CF3-B74B-B07B567A9B03}"/>
          </ac:spMkLst>
        </pc:spChg>
        <pc:spChg chg="mod">
          <ac:chgData name="Alec Brusilovsky" userId="f4aaf3af-7629-4ade-81a6-99ee1ad33bcf" providerId="ADAL" clId="{9415B4BB-B107-4D5D-92EB-AE7F74C4A42D}" dt="2023-03-06T15:11:27.601" v="837" actId="1035"/>
          <ac:spMkLst>
            <pc:docMk/>
            <pc:sldMk cId="3491595708" sldId="794"/>
            <ac:spMk id="10" creationId="{F489ECE7-6035-426A-B9FF-70F6248303BD}"/>
          </ac:spMkLst>
        </pc:spChg>
        <pc:spChg chg="mod">
          <ac:chgData name="Alec Brusilovsky" userId="f4aaf3af-7629-4ade-81a6-99ee1ad33bcf" providerId="ADAL" clId="{9415B4BB-B107-4D5D-92EB-AE7F74C4A42D}" dt="2023-03-06T15:14:22.828" v="924" actId="20577"/>
          <ac:spMkLst>
            <pc:docMk/>
            <pc:sldMk cId="3491595708" sldId="794"/>
            <ac:spMk id="13" creationId="{C611D9F9-5BE9-1B95-1714-95D5A73FEF72}"/>
          </ac:spMkLst>
        </pc:spChg>
        <pc:spChg chg="del mod">
          <ac:chgData name="Alec Brusilovsky" userId="f4aaf3af-7629-4ade-81a6-99ee1ad33bcf" providerId="ADAL" clId="{9415B4BB-B107-4D5D-92EB-AE7F74C4A42D}" dt="2023-03-06T15:14:29.203" v="925" actId="478"/>
          <ac:spMkLst>
            <pc:docMk/>
            <pc:sldMk cId="3491595708" sldId="794"/>
            <ac:spMk id="14" creationId="{CA78833A-1B68-F670-4BF8-7D5CF3E8D028}"/>
          </ac:spMkLst>
        </pc:spChg>
      </pc:sldChg>
      <pc:sldMasterChg chg="modSp mod">
        <pc:chgData name="Alec Brusilovsky" userId="f4aaf3af-7629-4ade-81a6-99ee1ad33bcf" providerId="ADAL" clId="{9415B4BB-B107-4D5D-92EB-AE7F74C4A42D}" dt="2023-03-06T14:17:33.355" v="44" actId="20577"/>
        <pc:sldMasterMkLst>
          <pc:docMk/>
          <pc:sldMasterMk cId="0" sldId="2147483729"/>
        </pc:sldMasterMkLst>
        <pc:spChg chg="mod">
          <ac:chgData name="Alec Brusilovsky" userId="f4aaf3af-7629-4ade-81a6-99ee1ad33bcf" providerId="ADAL" clId="{9415B4BB-B107-4D5D-92EB-AE7F74C4A42D}" dt="2023-03-06T14:17:33.355" v="44" actId="20577"/>
          <ac:spMkLst>
            <pc:docMk/>
            <pc:sldMasterMk cId="0" sldId="2147483729"/>
            <ac:spMk id="14" creationId="{00000000-0000-0000-0000-000000000000}"/>
          </ac:spMkLst>
        </pc:spChg>
        <pc:spChg chg="mod">
          <ac:chgData name="Alec Brusilovsky" userId="f4aaf3af-7629-4ade-81a6-99ee1ad33bcf" providerId="ADAL" clId="{9415B4BB-B107-4D5D-92EB-AE7F74C4A42D}" dt="2023-03-06T14:16:53.783" v="36" actId="20577"/>
          <ac:spMkLst>
            <pc:docMk/>
            <pc:sldMasterMk cId="0" sldId="2147483729"/>
            <ac:spMk id="1032" creationId="{00000000-0000-0000-0000-000000000000}"/>
          </ac:spMkLst>
        </pc:spChg>
      </pc:sldMasterChg>
    </pc:docChg>
  </pc:docChgLst>
  <pc:docChgLst>
    <pc:chgData name="Alec Brusilovsky" userId="f4aaf3af-7629-4ade-81a6-99ee1ad33bcf" providerId="ADAL" clId="{13C8B501-175E-46B1-BE79-3454BE7F9715}"/>
    <pc:docChg chg="modSld">
      <pc:chgData name="Alec Brusilovsky" userId="f4aaf3af-7629-4ade-81a6-99ee1ad33bcf" providerId="ADAL" clId="{13C8B501-175E-46B1-BE79-3454BE7F9715}" dt="2023-03-06T17:11:08.836" v="0"/>
      <pc:docMkLst>
        <pc:docMk/>
      </pc:docMkLst>
      <pc:sldChg chg="modSp">
        <pc:chgData name="Alec Brusilovsky" userId="f4aaf3af-7629-4ade-81a6-99ee1ad33bcf" providerId="ADAL" clId="{13C8B501-175E-46B1-BE79-3454BE7F9715}" dt="2023-03-06T17:11:08.836" v="0"/>
        <pc:sldMkLst>
          <pc:docMk/>
          <pc:sldMk cId="2503194211" sldId="792"/>
        </pc:sldMkLst>
        <pc:graphicFrameChg chg="mod">
          <ac:chgData name="Alec Brusilovsky" userId="f4aaf3af-7629-4ade-81a6-99ee1ad33bcf" providerId="ADAL" clId="{13C8B501-175E-46B1-BE79-3454BE7F9715}" dt="2023-03-06T17:11:08.836" v="0"/>
          <ac:graphicFrameMkLst>
            <pc:docMk/>
            <pc:sldMk cId="2503194211" sldId="792"/>
            <ac:graphicFrameMk id="6" creationId="{2CC3822B-8EE6-43D0-AD7D-D7B78ECF3BE1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3/6/2023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3/6/2023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878418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715065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653317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031465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6480442" y="85317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S3-xxxxxx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200150"/>
            <a:ext cx="8388350" cy="508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41FA1F3-DE19-45FD-B8B5-3A2B074D3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E4C6B85-7DC2-4461-9553-374FD2539E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SA2 150E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SA3#110 February 20</a:t>
            </a:r>
            <a:r>
              <a:rPr lang="en-GB" altLang="de-DE" sz="1200" baseline="30000" dirty="0">
                <a:solidFill>
                  <a:schemeClr val="bg1"/>
                </a:solidFill>
              </a:rPr>
              <a:t>th</a:t>
            </a:r>
            <a:r>
              <a:rPr lang="en-GB" altLang="de-DE" sz="1200" dirty="0">
                <a:solidFill>
                  <a:schemeClr val="bg1"/>
                </a:solidFill>
              </a:rPr>
              <a:t> – 24</a:t>
            </a:r>
            <a:r>
              <a:rPr lang="en-GB" altLang="de-DE" sz="1200" baseline="30000" dirty="0">
                <a:solidFill>
                  <a:schemeClr val="bg1"/>
                </a:solidFill>
              </a:rPr>
              <a:t>th</a:t>
            </a:r>
            <a:r>
              <a:rPr lang="en-GB" altLang="de-DE" sz="1200" dirty="0">
                <a:solidFill>
                  <a:schemeClr val="bg1"/>
                </a:solidFill>
              </a:rPr>
              <a:t>, 2023</a:t>
            </a: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2023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FR" dirty="0"/>
              <a:t>SA WG3 Status report for ‘</a:t>
            </a:r>
            <a:r>
              <a:rPr lang="fr-FR" b="1" dirty="0"/>
              <a:t>FS_Id_Prvc</a:t>
            </a:r>
            <a:r>
              <a:rPr lang="fr-FR" dirty="0"/>
              <a:t>’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GB" altLang="en-US" sz="1800" b="1" dirty="0">
                <a:latin typeface="Arial" charset="0"/>
              </a:rPr>
              <a:t>Alec Brusilovsky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Interdigital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317781"/>
            <a:ext cx="8554481" cy="4319543"/>
          </a:xfrm>
        </p:spPr>
        <p:txBody>
          <a:bodyPr/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Status after February 2023: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KI#1 </a:t>
            </a:r>
            <a:r>
              <a:rPr lang="en-CA" sz="1400" u="sng" strike="sngStrike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is fully agreed with modifications</a:t>
            </a:r>
          </a:p>
          <a:p>
            <a:pPr marL="1028700" lvl="2" indent="-342900">
              <a:buFont typeface="Symbol" panose="05050102010706020507" pitchFamily="18" charset="2"/>
              <a:buChar char=""/>
            </a:pPr>
            <a:r>
              <a:rPr lang="en-CA" sz="1050" u="sng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Misunderstanding  of one of the evaluation conditions (“</a:t>
            </a:r>
            <a:r>
              <a:rPr lang="en-US" sz="1050" u="sng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the solution needs to be evaluated as to whether it is backwards compatible with SUPIs in NAI format, which might already be deployed.”) needs to be cleared</a:t>
            </a:r>
            <a:endParaRPr lang="en-CA" sz="1050" u="sng" dirty="0">
              <a:highlight>
                <a:srgbClr val="FFFF00"/>
              </a:highlight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KI#2 is agreed with EN </a:t>
            </a:r>
            <a:r>
              <a:rPr lang="en-CA" sz="1400" u="sng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cleared</a:t>
            </a:r>
          </a:p>
          <a:p>
            <a:pPr marL="1028700" lvl="2" indent="-342900">
              <a:buFont typeface="Symbol" panose="05050102010706020507" pitchFamily="18" charset="2"/>
              <a:buChar char=""/>
            </a:pPr>
            <a:r>
              <a:rPr lang="en-CA" sz="1000" u="sng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Two new solutions recorded</a:t>
            </a:r>
            <a:endParaRPr lang="en-CA" sz="1000" u="sng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10</a:t>
            </a:r>
            <a:r>
              <a:rPr lang="en-CA" sz="14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new solutions from seven companies agreed with modifications for inclusion in the TR </a:t>
            </a:r>
            <a:r>
              <a:rPr lang="en-CA" sz="14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Two new KIs were proposed at the July meeting with one of them (KI #2) requiring further work.</a:t>
            </a:r>
          </a:p>
          <a:p>
            <a:pPr marL="1028700" lvl="2" indent="-342900">
              <a:buFont typeface="Symbol" panose="05050102010706020507" pitchFamily="18" charset="2"/>
              <a:buChar char=""/>
            </a:pPr>
            <a:r>
              <a:rPr lang="en-CA" sz="1400" u="sng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At SA3#110, all 32 contributions were treated</a:t>
            </a:r>
            <a:endParaRPr lang="en-US" sz="1400" dirty="0">
              <a:effectLst/>
              <a:highlight>
                <a:srgbClr val="FFFF00"/>
              </a:highlight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Overall plan:</a:t>
            </a:r>
            <a:endParaRPr lang="en-CA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In the April - May ‘23 meetings: </a:t>
            </a:r>
          </a:p>
          <a:p>
            <a:pPr marL="1028700" lvl="2" indent="-342900">
              <a:buFont typeface="Symbol" panose="05050102010706020507" pitchFamily="18" charset="2"/>
              <a:buChar char=""/>
            </a:pPr>
            <a:r>
              <a:rPr lang="en-CA" sz="1400" u="sng" dirty="0">
                <a:highlight>
                  <a:srgbClr val="FFFF00"/>
                </a:highlight>
                <a:latin typeface="Calibri" panose="020F0502020204030204" pitchFamily="34" charset="0"/>
              </a:rPr>
              <a:t>Start with the initial intent of the evaluation condition, i.e</a:t>
            </a:r>
            <a:r>
              <a:rPr lang="en-CA" sz="1400" b="1" u="sng" dirty="0">
                <a:highlight>
                  <a:srgbClr val="FFFF00"/>
                </a:highlight>
                <a:latin typeface="Calibri" panose="020F0502020204030204" pitchFamily="34" charset="0"/>
              </a:rPr>
              <a:t>., to indicate whether a particular solution either works or does not work with the variable-length SUPIs in NAI format that are already provisioned </a:t>
            </a:r>
            <a:r>
              <a:rPr lang="en-CA" sz="1400" u="sng" dirty="0">
                <a:highlight>
                  <a:srgbClr val="FFFF00"/>
                </a:highlight>
                <a:latin typeface="Calibri" panose="020F0502020204030204" pitchFamily="34" charset="0"/>
              </a:rPr>
              <a:t>and to agree on the KI#1 evaluation condition using less loaded description than “</a:t>
            </a:r>
            <a:r>
              <a:rPr lang="en-US" sz="1400" u="sng" dirty="0">
                <a:highlight>
                  <a:srgbClr val="FFFF00"/>
                </a:highlight>
                <a:latin typeface="Calibri" panose="020F0502020204030204" pitchFamily="34" charset="0"/>
              </a:rPr>
              <a:t>…backwards compatible with SUPIs in NAI format, which might already be deployed.”</a:t>
            </a:r>
            <a:endParaRPr lang="en-CA" sz="1400" u="sng" dirty="0">
              <a:highlight>
                <a:srgbClr val="FFFF00"/>
              </a:highlight>
              <a:latin typeface="Calibri" panose="020F0502020204030204" pitchFamily="34" charset="0"/>
            </a:endParaRPr>
          </a:p>
          <a:p>
            <a:pPr marL="1028700" lvl="2" indent="-342900">
              <a:buFont typeface="Symbol" panose="05050102010706020507" pitchFamily="18" charset="2"/>
              <a:buChar char=""/>
            </a:pPr>
            <a:r>
              <a:rPr lang="en-CA" sz="1400" u="sng" dirty="0">
                <a:highlight>
                  <a:srgbClr val="FFFF00"/>
                </a:highlight>
                <a:latin typeface="Calibri" panose="020F0502020204030204" pitchFamily="34" charset="0"/>
              </a:rPr>
              <a:t>concentrate on KI#1 solutions updates and evaluations and begin concluding</a:t>
            </a:r>
            <a:r>
              <a:rPr lang="en-CA" sz="1400" u="sng" dirty="0">
                <a:latin typeface="Calibri" panose="020F0502020204030204" pitchFamily="34" charset="0"/>
              </a:rPr>
              <a:t>.</a:t>
            </a:r>
          </a:p>
          <a:p>
            <a:pPr marL="1028700" lvl="2" indent="-342900">
              <a:buFont typeface="Symbol" panose="05050102010706020507" pitchFamily="18" charset="2"/>
              <a:buChar char=""/>
            </a:pPr>
            <a:r>
              <a:rPr lang="en-CA" sz="1400" u="sng" dirty="0">
                <a:highlight>
                  <a:srgbClr val="FFFF00"/>
                </a:highlight>
                <a:latin typeface="Calibri" panose="020F0502020204030204" pitchFamily="34" charset="0"/>
              </a:rPr>
              <a:t>review and start evaluating solutions for KI#2</a:t>
            </a:r>
            <a:endParaRPr lang="en-CA" sz="1400" b="1" u="sng" dirty="0">
              <a:highlight>
                <a:srgbClr val="FFFF00"/>
              </a:highlight>
              <a:latin typeface="Calibri" panose="020F0502020204030204" pitchFamily="34" charset="0"/>
            </a:endParaRP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Conclude for KI#1  and finish evaluations for solutions for KI #2.</a:t>
            </a:r>
            <a:endParaRPr lang="en-CA" sz="1400" u="sng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Prior to the April - May meeting have the following treatment for KI#1 and KI#2</a:t>
            </a:r>
          </a:p>
          <a:p>
            <a:pPr marL="1028700" lvl="2" indent="-342900">
              <a:buFont typeface="Symbol" panose="05050102010706020507" pitchFamily="18" charset="2"/>
              <a:buChar char=""/>
            </a:pPr>
            <a:r>
              <a:rPr lang="en-CA" sz="11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in the last week of March, a moderated email discussion and a conference call where we can exchange on the Evaluation of the solutions and on the road to conclusions.</a:t>
            </a:r>
            <a:endParaRPr lang="en-US" sz="11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56B83FC-25A3-44B2-9ABF-4705626AB921}"/>
              </a:ext>
            </a:extLst>
          </p:cNvPr>
          <p:cNvSpPr txBox="1"/>
          <p:nvPr/>
        </p:nvSpPr>
        <p:spPr>
          <a:xfrm>
            <a:off x="405791" y="941180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rgbClr val="FF0000"/>
                </a:solidFill>
              </a:rPr>
              <a:t>Overall plan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1303020" y="377190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‘</a:t>
            </a:r>
            <a:r>
              <a:rPr lang="en-US" sz="2400" dirty="0">
                <a:solidFill>
                  <a:srgbClr val="FF0000"/>
                </a:solidFill>
              </a:rPr>
              <a:t>FS_Id_Prvc      Status  </a:t>
            </a:r>
          </a:p>
        </p:txBody>
      </p:sp>
    </p:spTree>
    <p:extLst>
      <p:ext uri="{BB962C8B-B14F-4D97-AF65-F5344CB8AC3E}">
        <p14:creationId xmlns:p14="http://schemas.microsoft.com/office/powerpoint/2010/main" val="53997002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0C460251-77A8-48CE-AADB-326E505C80B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03219527"/>
              </p:ext>
            </p:extLst>
          </p:nvPr>
        </p:nvGraphicFramePr>
        <p:xfrm>
          <a:off x="405790" y="1293558"/>
          <a:ext cx="8354160" cy="3424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4720">
                  <a:extLst>
                    <a:ext uri="{9D8B030D-6E8A-4147-A177-3AD203B41FA5}">
                      <a16:colId xmlns:a16="http://schemas.microsoft.com/office/drawing/2014/main" val="1084802273"/>
                    </a:ext>
                  </a:extLst>
                </a:gridCol>
                <a:gridCol w="2784720">
                  <a:extLst>
                    <a:ext uri="{9D8B030D-6E8A-4147-A177-3AD203B41FA5}">
                      <a16:colId xmlns:a16="http://schemas.microsoft.com/office/drawing/2014/main" val="2334763832"/>
                    </a:ext>
                  </a:extLst>
                </a:gridCol>
                <a:gridCol w="2784720">
                  <a:extLst>
                    <a:ext uri="{9D8B030D-6E8A-4147-A177-3AD203B41FA5}">
                      <a16:colId xmlns:a16="http://schemas.microsoft.com/office/drawing/2014/main" val="368405616"/>
                    </a:ext>
                  </a:extLst>
                </a:gridCol>
              </a:tblGrid>
              <a:tr h="570784">
                <a:tc>
                  <a:txBody>
                    <a:bodyPr/>
                    <a:lstStyle/>
                    <a:p>
                      <a:r>
                        <a:rPr lang="en-US" dirty="0"/>
                        <a:t>Key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Solutions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Solution 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629202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2544180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3291565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437073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2758124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412196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56B83FC-25A3-44B2-9ABF-4705626AB921}"/>
              </a:ext>
            </a:extLst>
          </p:cNvPr>
          <p:cNvSpPr txBox="1"/>
          <p:nvPr/>
        </p:nvSpPr>
        <p:spPr>
          <a:xfrm>
            <a:off x="405791" y="754743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rgbClr val="FF0000"/>
                </a:solidFill>
              </a:rPr>
              <a:t>TR Summary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1303020" y="223301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‘</a:t>
            </a:r>
            <a:r>
              <a:rPr lang="en-US" sz="2400" dirty="0">
                <a:solidFill>
                  <a:srgbClr val="FF0000"/>
                </a:solidFill>
              </a:rPr>
              <a:t>FS_Id_Prvc’ Status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2A4A03-A875-40D1-8E06-0598F52A6477}"/>
              </a:ext>
            </a:extLst>
          </p:cNvPr>
          <p:cNvSpPr txBox="1"/>
          <p:nvPr/>
        </p:nvSpPr>
        <p:spPr>
          <a:xfrm>
            <a:off x="468630" y="4829382"/>
            <a:ext cx="1394460" cy="861774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SA3#107 Adhoc-3 Jun27-July1st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Key Issues and Solution proposals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0CB9F6F-DD1C-48EF-984D-30E6EB63D340}"/>
              </a:ext>
            </a:extLst>
          </p:cNvPr>
          <p:cNvSpPr txBox="1"/>
          <p:nvPr/>
        </p:nvSpPr>
        <p:spPr>
          <a:xfrm>
            <a:off x="2011680" y="4829382"/>
            <a:ext cx="1394460" cy="1015663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SA3#108  </a:t>
            </a:r>
          </a:p>
          <a:p>
            <a:r>
              <a:rPr lang="en-US" dirty="0">
                <a:solidFill>
                  <a:srgbClr val="2A6EA8"/>
                </a:solidFill>
              </a:rPr>
              <a:t>Aug 22-26,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Refining of Key Issues and solutions</a:t>
            </a: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4767D1A-D9CE-4CF3-B74B-B07B567A9B03}"/>
              </a:ext>
            </a:extLst>
          </p:cNvPr>
          <p:cNvSpPr txBox="1"/>
          <p:nvPr/>
        </p:nvSpPr>
        <p:spPr>
          <a:xfrm>
            <a:off x="3563112" y="4829382"/>
            <a:ext cx="1319784" cy="707886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SA3#109  </a:t>
            </a:r>
          </a:p>
          <a:p>
            <a:r>
              <a:rPr lang="en-US" dirty="0">
                <a:solidFill>
                  <a:srgbClr val="2A6EA8"/>
                </a:solidFill>
              </a:rPr>
              <a:t>Nov 14-18,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Refining for KI#1 solutions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489ECE7-6035-426A-B9FF-70F6248303BD}"/>
              </a:ext>
            </a:extLst>
          </p:cNvPr>
          <p:cNvSpPr txBox="1"/>
          <p:nvPr/>
        </p:nvSpPr>
        <p:spPr>
          <a:xfrm>
            <a:off x="5045067" y="4826333"/>
            <a:ext cx="1190244" cy="1323439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SA3#110</a:t>
            </a:r>
          </a:p>
          <a:p>
            <a:r>
              <a:rPr lang="en-US" dirty="0">
                <a:solidFill>
                  <a:srgbClr val="2A6EA8"/>
                </a:solidFill>
              </a:rPr>
              <a:t>Feb 20-24, 2023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Refining Conclusions for KI#1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Refining KI#2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New sol. For KI#2</a:t>
            </a:r>
          </a:p>
        </p:txBody>
      </p:sp>
      <p:sp>
        <p:nvSpPr>
          <p:cNvPr id="5" name="Arrow: Pentagon 4">
            <a:extLst>
              <a:ext uri="{FF2B5EF4-FFF2-40B4-BE49-F238E27FC236}">
                <a16:creationId xmlns:a16="http://schemas.microsoft.com/office/drawing/2014/main" id="{C097F6EF-8B91-608B-8C0C-88A06EBD3B7F}"/>
              </a:ext>
            </a:extLst>
          </p:cNvPr>
          <p:cNvSpPr/>
          <p:nvPr/>
        </p:nvSpPr>
        <p:spPr bwMode="auto">
          <a:xfrm>
            <a:off x="656948" y="2201662"/>
            <a:ext cx="2175029" cy="399495"/>
          </a:xfrm>
          <a:prstGeom prst="homePlate">
            <a:avLst/>
          </a:prstGeom>
          <a:solidFill>
            <a:srgbClr val="62A14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KI #1</a:t>
            </a:r>
          </a:p>
        </p:txBody>
      </p:sp>
      <p:sp>
        <p:nvSpPr>
          <p:cNvPr id="11" name="Arrow: Pentagon 10">
            <a:extLst>
              <a:ext uri="{FF2B5EF4-FFF2-40B4-BE49-F238E27FC236}">
                <a16:creationId xmlns:a16="http://schemas.microsoft.com/office/drawing/2014/main" id="{65DF70C7-BFE4-967B-66C5-AF1DBFE7A520}"/>
              </a:ext>
            </a:extLst>
          </p:cNvPr>
          <p:cNvSpPr/>
          <p:nvPr/>
        </p:nvSpPr>
        <p:spPr bwMode="auto">
          <a:xfrm>
            <a:off x="2038371" y="2655371"/>
            <a:ext cx="1838685" cy="399495"/>
          </a:xfrm>
          <a:prstGeom prst="homePlate">
            <a:avLst/>
          </a:prstGeom>
          <a:solidFill>
            <a:srgbClr val="62A14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KI #2</a:t>
            </a:r>
          </a:p>
        </p:txBody>
      </p:sp>
      <p:sp>
        <p:nvSpPr>
          <p:cNvPr id="12" name="Arrow: Pentagon 11">
            <a:extLst>
              <a:ext uri="{FF2B5EF4-FFF2-40B4-BE49-F238E27FC236}">
                <a16:creationId xmlns:a16="http://schemas.microsoft.com/office/drawing/2014/main" id="{D5CFD375-4C1B-E814-986B-A19F96A2006D}"/>
              </a:ext>
            </a:extLst>
          </p:cNvPr>
          <p:cNvSpPr/>
          <p:nvPr/>
        </p:nvSpPr>
        <p:spPr bwMode="auto">
          <a:xfrm>
            <a:off x="3406139" y="3113547"/>
            <a:ext cx="5052802" cy="399495"/>
          </a:xfrm>
          <a:prstGeom prst="homePlate">
            <a:avLst/>
          </a:prstGeom>
          <a:solidFill>
            <a:srgbClr val="62A14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Ten proposed  solutions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for KI #1</a:t>
            </a:r>
          </a:p>
        </p:txBody>
      </p:sp>
      <p:sp>
        <p:nvSpPr>
          <p:cNvPr id="7" name="Arrow: Pentagon 6">
            <a:extLst>
              <a:ext uri="{FF2B5EF4-FFF2-40B4-BE49-F238E27FC236}">
                <a16:creationId xmlns:a16="http://schemas.microsoft.com/office/drawing/2014/main" id="{FA583034-531C-F32A-2277-DA6894148585}"/>
              </a:ext>
            </a:extLst>
          </p:cNvPr>
          <p:cNvSpPr/>
          <p:nvPr/>
        </p:nvSpPr>
        <p:spPr bwMode="auto">
          <a:xfrm>
            <a:off x="5230368" y="3595131"/>
            <a:ext cx="3234509" cy="399495"/>
          </a:xfrm>
          <a:prstGeom prst="homePlate">
            <a:avLst/>
          </a:prstGeom>
          <a:solidFill>
            <a:srgbClr val="62A14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2 proposed  solutions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for KI #2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611D9F9-5BE9-1B95-1714-95D5A73FEF72}"/>
              </a:ext>
            </a:extLst>
          </p:cNvPr>
          <p:cNvSpPr txBox="1"/>
          <p:nvPr/>
        </p:nvSpPr>
        <p:spPr>
          <a:xfrm>
            <a:off x="6399276" y="4826334"/>
            <a:ext cx="1190244" cy="1477328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SA3#110adhoc-e </a:t>
            </a:r>
          </a:p>
          <a:p>
            <a:r>
              <a:rPr lang="en-US" dirty="0">
                <a:solidFill>
                  <a:srgbClr val="2A6EA8"/>
                </a:solidFill>
              </a:rPr>
              <a:t> April, 2023</a:t>
            </a:r>
          </a:p>
          <a:p>
            <a:r>
              <a:rPr lang="en-US" dirty="0">
                <a:solidFill>
                  <a:srgbClr val="2A6EA8"/>
                </a:solidFill>
              </a:rPr>
              <a:t>SA3#111</a:t>
            </a:r>
          </a:p>
          <a:p>
            <a:r>
              <a:rPr lang="en-US" dirty="0">
                <a:solidFill>
                  <a:srgbClr val="2A6EA8"/>
                </a:solidFill>
              </a:rPr>
              <a:t> May, 2023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Refining Evaluations, and Conclusions,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595708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56862"/>
            <a:ext cx="8554481" cy="35482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2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Dependencies: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fr-FR" sz="1600" dirty="0"/>
              <a:t>Some (the SID may have RAN impacts)</a:t>
            </a: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3F033D-2F5F-4BA9-884E-0224675AD20F}"/>
              </a:ext>
            </a:extLst>
          </p:cNvPr>
          <p:cNvSpPr txBox="1"/>
          <p:nvPr/>
        </p:nvSpPr>
        <p:spPr>
          <a:xfrm>
            <a:off x="811530" y="411480"/>
            <a:ext cx="5806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‘FS_Id_Prvc’  status after SA3#107Adhoc-e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CC3822B-8EE6-43D0-AD7D-D7B78ECF3B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0402041"/>
              </p:ext>
            </p:extLst>
          </p:nvPr>
        </p:nvGraphicFramePr>
        <p:xfrm>
          <a:off x="301625" y="1287463"/>
          <a:ext cx="8687186" cy="68834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8258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76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88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7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32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73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62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26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785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13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Rel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WG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New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Change or comment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595"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940016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b="1" i="0" u="none" strike="noStrike" kern="120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of privacy of identifiers over radio access</a:t>
                      </a:r>
                      <a:endParaRPr lang="en-GB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r>
                        <a:rPr lang="en-GB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FS_Id_Prvc</a:t>
                      </a: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Rel-18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Mar-2023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solidFill>
                            <a:srgbClr val="FF0000"/>
                          </a:solidFill>
                        </a:rPr>
                        <a:t>25</a:t>
                      </a:r>
                      <a:endParaRPr lang="en-GB" sz="1200" dirty="0">
                        <a:solidFill>
                          <a:srgbClr val="FF0000"/>
                        </a:solidFill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TR 33.870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194211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042564"/>
            <a:ext cx="8554481" cy="5273395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400" b="1" dirty="0">
                <a:ea typeface="+mn-ea"/>
                <a:cs typeface="+mn-cs"/>
              </a:rPr>
              <a:t>SA2/RAN impacts and dependencies</a:t>
            </a:r>
            <a:r>
              <a:rPr lang="en-US" sz="1400" dirty="0">
                <a:ea typeface="+mn-ea"/>
                <a:cs typeface="+mn-cs"/>
              </a:rPr>
              <a:t>:</a:t>
            </a:r>
            <a:endParaRPr lang="de-DE" sz="14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May be for RAN (KI #2) and none determined yet for SA2</a:t>
            </a: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endParaRPr lang="en-US" sz="14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Contentious Issue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GB" sz="1200" dirty="0"/>
              <a:t>No current technical contentious issues and only stemming from “absolute consensus” at the e-meetings</a:t>
            </a:r>
            <a:endParaRPr lang="de-DE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de-DE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Focus for the Next Meeting </a:t>
            </a:r>
            <a:r>
              <a:rPr lang="de-DE" sz="1400" dirty="0"/>
              <a:t>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Finalise solutions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Finalise evaluations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Start conclusions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Overall Plan</a:t>
            </a:r>
            <a:r>
              <a:rPr lang="en-US" altLang="zh-CN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See dedicated slide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Risks: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GB" sz="1200" dirty="0"/>
              <a:t>SI completion in Q1 2023 (due to the lack of time</a:t>
            </a:r>
            <a:endParaRPr lang="en-US" altLang="zh-CN" sz="12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88E2AB-CBFF-4456-99B7-D64DA69227D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05791" y="311208"/>
            <a:ext cx="6827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‘FS_Id_Prvc’  status after SA3#107Adhoc-e </a:t>
            </a:r>
          </a:p>
        </p:txBody>
      </p:sp>
    </p:spTree>
    <p:extLst>
      <p:ext uri="{BB962C8B-B14F-4D97-AF65-F5344CB8AC3E}">
        <p14:creationId xmlns:p14="http://schemas.microsoft.com/office/powerpoint/2010/main" val="345260763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8E648E97429F4A9C700CA2B719F885" ma:contentTypeVersion="17" ma:contentTypeDescription="Create a new document." ma:contentTypeScope="" ma:versionID="6e3ee49c1194d28eca38e3887a0c9fa5">
  <xsd:schema xmlns:xsd="http://www.w3.org/2001/XMLSchema" xmlns:xs="http://www.w3.org/2001/XMLSchema" xmlns:p="http://schemas.microsoft.com/office/2006/metadata/properties" xmlns:ns2="5a888943-97ca-4c93-b605-714bb5e9e285" xmlns:ns3="e32f50e1-6846-4d7d-ad60-ccd6877e6c5e" xmlns:ns4="http://schemas.microsoft.com/sharepoint/v4" targetNamespace="http://schemas.microsoft.com/office/2006/metadata/properties" ma:root="true" ma:fieldsID="8d383a2459015e6354274af988eab965" ns2:_="" ns3:_="" ns4:_="">
    <xsd:import namespace="5a888943-97ca-4c93-b605-714bb5e9e285"/>
    <xsd:import namespace="e32f50e1-6846-4d7d-ad60-ccd6877e6c5e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888943-97ca-4c93-b605-714bb5e9e2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2f50e1-6846-4d7d-ad60-ccd6877e6c5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9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DD099C7-CF44-471D-B7DF-D246DF2BD038}">
  <ds:schemaRefs>
    <ds:schemaRef ds:uri="http://schemas.microsoft.com/office/2006/metadata/properties"/>
    <ds:schemaRef ds:uri="http://schemas.microsoft.com/office/2006/documentManagement/types"/>
    <ds:schemaRef ds:uri="5a888943-97ca-4c93-b605-714bb5e9e285"/>
    <ds:schemaRef ds:uri="http://schemas.microsoft.com/sharepoint/v4"/>
    <ds:schemaRef ds:uri="http://purl.org/dc/terms/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infopath/2007/PartnerControls"/>
    <ds:schemaRef ds:uri="e32f50e1-6846-4d7d-ad60-ccd6877e6c5e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240D7DC-F113-4490-B4D3-A90F23706B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888943-97ca-4c93-b605-714bb5e9e285"/>
    <ds:schemaRef ds:uri="e32f50e1-6846-4d7d-ad60-ccd6877e6c5e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11133</TotalTime>
  <Words>549</Words>
  <Application>Microsoft Office PowerPoint</Application>
  <PresentationFormat>On-screen Show (4:3)</PresentationFormat>
  <Paragraphs>95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Symbol</vt:lpstr>
      <vt:lpstr>Times New Roman</vt:lpstr>
      <vt:lpstr>Office Theme</vt:lpstr>
      <vt:lpstr>SA WG3 Status report for ‘FS_Id_Prvc’</vt:lpstr>
      <vt:lpstr>PowerPoint Presentation</vt:lpstr>
      <vt:lpstr>PowerPoint Presentation</vt:lpstr>
      <vt:lpstr>PowerPoint Presentation</vt:lpstr>
      <vt:lpstr>‘FS_Id_Prvc’  status after SA3#107Adhoc-e 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Alec Brusilovsky</cp:lastModifiedBy>
  <cp:revision>1311</cp:revision>
  <dcterms:created xsi:type="dcterms:W3CDTF">2008-08-30T09:32:10Z</dcterms:created>
  <dcterms:modified xsi:type="dcterms:W3CDTF">2023-03-06T19:07:14Z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0x0101006C8E648E97429F4A9C700CA2B719F885</vt:lpwstr>
  </property>
</Properties>
</file>