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12"/>
  </p:notesMasterIdLst>
  <p:handoutMasterIdLst>
    <p:handoutMasterId r:id="rId13"/>
  </p:handoutMasterIdLst>
  <p:sldIdLst>
    <p:sldId id="303" r:id="rId7"/>
    <p:sldId id="793" r:id="rId8"/>
    <p:sldId id="794" r:id="rId9"/>
    <p:sldId id="792" r:id="rId10"/>
    <p:sldId id="791" r:id="rId11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=""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clrMru>
    <a:srgbClr val="FF3300"/>
    <a:srgbClr val="2A6EA8"/>
    <a:srgbClr val="FF7C80"/>
    <a:srgbClr val="62A14D"/>
    <a:srgbClr val="000000"/>
    <a:srgbClr val="C6D254"/>
    <a:srgbClr val="B1D254"/>
    <a:srgbClr val="72AF2F"/>
    <a:srgbClr val="5C88D0"/>
    <a:srgbClr val="72732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89" autoAdjust="0"/>
    <p:restoredTop sz="94980" autoAdjust="0"/>
  </p:normalViewPr>
  <p:slideViewPr>
    <p:cSldViewPr snapToGrid="0">
      <p:cViewPr>
        <p:scale>
          <a:sx n="70" d="100"/>
          <a:sy n="70" d="100"/>
        </p:scale>
        <p:origin x="-852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7/11/2022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=""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7/11/2022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=""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878418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2715065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="" xmlns:p14="http://schemas.microsoft.com/office/powerpoint/2010/main" val="31653317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4031465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6480442" y="85317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S3-xxxxxx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200150"/>
            <a:ext cx="8388350" cy="508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id="{641FA1F3-DE19-45FD-B8B5-3A2B074D3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6E4C6B85-7DC2-4461-9553-374FD2539E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SA2 150E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SA3#107Adhoc-e June 27</a:t>
            </a:r>
            <a:r>
              <a:rPr lang="en-GB" altLang="de-DE" sz="1200" baseline="30000" dirty="0">
                <a:solidFill>
                  <a:schemeClr val="bg1"/>
                </a:solidFill>
              </a:rPr>
              <a:t>th</a:t>
            </a:r>
            <a:r>
              <a:rPr lang="en-GB" altLang="de-DE" sz="1200" dirty="0">
                <a:solidFill>
                  <a:schemeClr val="bg1"/>
                </a:solidFill>
              </a:rPr>
              <a:t> –Jul1st, 2022</a:t>
            </a: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FR" dirty="0"/>
              <a:t>SA WG3 </a:t>
            </a:r>
            <a:r>
              <a:rPr lang="fr-FR" dirty="0" err="1"/>
              <a:t>Status</a:t>
            </a:r>
            <a:r>
              <a:rPr lang="fr-FR" dirty="0"/>
              <a:t> report </a:t>
            </a:r>
            <a:r>
              <a:rPr lang="fr-FR"/>
              <a:t>for </a:t>
            </a:r>
            <a:r>
              <a:rPr lang="fr-FR" smtClean="0"/>
              <a:t>‘FS_AKMA_Ph2’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b="1"/>
              <a:t/>
            </a:r>
            <a:br>
              <a:rPr lang="en-US" altLang="en-US" sz="2000" b="1"/>
            </a:br>
            <a:r>
              <a:rPr lang="en-GB" altLang="en-US" sz="1800" b="1" smtClean="0">
                <a:latin typeface="Arial" charset="0"/>
              </a:rPr>
              <a:t>Xiaoting Huang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 smtClean="0">
                <a:latin typeface="Arial" charset="0"/>
              </a:rPr>
              <a:t>China Mobile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042564"/>
            <a:ext cx="8554481" cy="5273395"/>
          </a:xfrm>
        </p:spPr>
        <p:txBody>
          <a:bodyPr/>
          <a:lstStyle/>
          <a:p>
            <a:pPr marL="342900" lvl="0" indent="-342900">
              <a:buNone/>
            </a:pPr>
            <a:r>
              <a:rPr lang="en-CA" sz="1600" smtClean="0">
                <a:latin typeface="Calibri" panose="020F0502020204030204" pitchFamily="34" charset="0"/>
                <a:ea typeface="Times New Roman" panose="02020603050405020304" pitchFamily="18" charset="0"/>
              </a:rPr>
              <a:t>Only two main key issues are scoped for now: </a:t>
            </a:r>
          </a:p>
          <a:p>
            <a:pPr marL="342900" lvl="0" indent="-342900">
              <a:buNone/>
            </a:pPr>
            <a:r>
              <a:rPr lang="en-CA" sz="1600" smtClean="0">
                <a:latin typeface="Calibri" panose="020F0502020204030204" pitchFamily="34" charset="0"/>
                <a:ea typeface="Times New Roman" panose="02020603050405020304" pitchFamily="18" charset="0"/>
              </a:rPr>
              <a:t>Key issue 1: AKMA roaming </a:t>
            </a:r>
          </a:p>
          <a:p>
            <a:pPr marL="342900" lvl="0" indent="-342900">
              <a:buNone/>
            </a:pPr>
            <a:r>
              <a:rPr lang="en-CA" sz="1600" smtClean="0">
                <a:latin typeface="Calibri" panose="020F0502020204030204" pitchFamily="34" charset="0"/>
                <a:ea typeface="Times New Roman" panose="02020603050405020304" pitchFamily="18" charset="0"/>
              </a:rPr>
              <a:t>Key issue 2: Intoducing Authentication Proxy (AP)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altLang="zh-CN" sz="1600" smtClean="0">
                <a:latin typeface="Calibri" panose="020F0502020204030204" pitchFamily="34" charset="0"/>
                <a:ea typeface="Calibri" panose="020F0502020204030204" pitchFamily="34" charset="0"/>
              </a:rPr>
              <a:t>August meeting </a:t>
            </a:r>
            <a:r>
              <a:rPr lang="en-CA" altLang="zh-CN" sz="160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(prefer to be added in the agenda or added into the November meeting)</a:t>
            </a:r>
            <a:r>
              <a:rPr lang="en-CA" altLang="zh-CN" sz="1600" smtClean="0">
                <a:latin typeface="Calibri" panose="020F0502020204030204" pitchFamily="34" charset="0"/>
                <a:ea typeface="Calibri" panose="020F0502020204030204" pitchFamily="34" charset="0"/>
              </a:rPr>
              <a:t>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altLang="zh-CN" sz="1200" u="sng" smtClean="0">
                <a:latin typeface="Calibri" panose="020F0502020204030204" pitchFamily="34" charset="0"/>
                <a:ea typeface="Calibri" panose="020F0502020204030204" pitchFamily="34" charset="0"/>
              </a:rPr>
              <a:t>      Finalize the key issues!</a:t>
            </a:r>
          </a:p>
          <a:p>
            <a:pPr marL="628650" lvl="1" indent="-342900">
              <a:buNone/>
            </a:pPr>
            <a:r>
              <a:rPr lang="en-CA" altLang="zh-CN" sz="1200" i="1" smtClean="0">
                <a:latin typeface="Calibri" panose="020F0502020204030204" pitchFamily="34" charset="0"/>
                <a:ea typeface="Calibri" panose="020F0502020204030204" pitchFamily="34" charset="0"/>
              </a:rPr>
              <a:t>A SA3/SA3-LI joint-call will be arranged to focus on the roaming key issue and related solutions( if possible)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altLang="zh-CN" sz="1200" smtClean="0">
                <a:latin typeface="Calibri" panose="020F0502020204030204" pitchFamily="34" charset="0"/>
                <a:ea typeface="Calibri" panose="020F0502020204030204" pitchFamily="34" charset="0"/>
              </a:rPr>
              <a:t>      Add solutions and evaluations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altLang="zh-CN" sz="1200" smtClean="0">
                <a:latin typeface="Calibri" panose="020F0502020204030204" pitchFamily="34" charset="0"/>
                <a:ea typeface="Calibri" panose="020F0502020204030204" pitchFamily="34" charset="0"/>
              </a:rPr>
              <a:t>      Add conclusions if any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altLang="zh-CN" sz="1200" smtClean="0">
                <a:latin typeface="Calibri" panose="020F0502020204030204" pitchFamily="34" charset="0"/>
                <a:ea typeface="Calibri" panose="020F0502020204030204" pitchFamily="34" charset="0"/>
              </a:rPr>
              <a:t>      </a:t>
            </a:r>
            <a:r>
              <a:rPr lang="en-CA" altLang="zh-CN" sz="1200" u="sng" smtClean="0">
                <a:latin typeface="Calibri" panose="020F0502020204030204" pitchFamily="34" charset="0"/>
                <a:ea typeface="Calibri" panose="020F0502020204030204" pitchFamily="34" charset="0"/>
              </a:rPr>
              <a:t>Last meeting for extending SID objectives!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CA" altLang="zh-CN" sz="1600" smtClean="0">
                <a:latin typeface="Calibri" panose="020F0502020204030204" pitchFamily="34" charset="0"/>
                <a:ea typeface="Calibri" panose="020F0502020204030204" pitchFamily="34" charset="0"/>
              </a:rPr>
              <a:t>October meeting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altLang="zh-CN" sz="1200" u="sng" smtClean="0">
                <a:latin typeface="Calibri" panose="020F0502020204030204" pitchFamily="34" charset="0"/>
                <a:ea typeface="Calibri" panose="020F0502020204030204" pitchFamily="34" charset="0"/>
              </a:rPr>
              <a:t>     Last meeting to add/update solutions!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altLang="zh-CN" sz="1200" smtClean="0">
                <a:latin typeface="Calibri" panose="020F0502020204030204" pitchFamily="34" charset="0"/>
                <a:ea typeface="Calibri" panose="020F0502020204030204" pitchFamily="34" charset="0"/>
              </a:rPr>
              <a:t>     Add conlcusions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altLang="zh-CN" sz="1200" smtClean="0">
                <a:latin typeface="Calibri" panose="020F0502020204030204" pitchFamily="34" charset="0"/>
                <a:ea typeface="Calibri" panose="020F0502020204030204" pitchFamily="34" charset="0"/>
              </a:rPr>
              <a:t>     Send the TR for information/approval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altLang="zh-CN" sz="1200" smtClean="0">
                <a:latin typeface="Calibri" panose="020F0502020204030204" pitchFamily="34" charset="0"/>
                <a:ea typeface="Calibri" panose="020F0502020204030204" pitchFamily="34" charset="0"/>
              </a:rPr>
              <a:t>     Agree on the WID based on the conclusions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altLang="zh-CN" sz="1600" smtClean="0">
                <a:latin typeface="Calibri" panose="020F0502020204030204" pitchFamily="34" charset="0"/>
                <a:ea typeface="Calibri" panose="020F0502020204030204" pitchFamily="34" charset="0"/>
              </a:rPr>
              <a:t>January/February meeting:</a:t>
            </a:r>
          </a:p>
          <a:p>
            <a:pPr marL="806450" lvl="1" indent="-520700">
              <a:buFont typeface="Symbol" panose="05050102010706020507" pitchFamily="18" charset="2"/>
              <a:buChar char=""/>
            </a:pPr>
            <a:r>
              <a:rPr lang="en-US" altLang="zh-CN" sz="1200" smtClean="0">
                <a:latin typeface="Calibri" panose="020F0502020204030204" pitchFamily="34" charset="0"/>
                <a:ea typeface="Calibri" panose="020F0502020204030204" pitchFamily="34" charset="0"/>
              </a:rPr>
              <a:t>Start normative work.</a:t>
            </a:r>
          </a:p>
          <a:p>
            <a:pPr marL="806450" lvl="1" indent="-520700">
              <a:buFont typeface="Symbol" panose="05050102010706020507" pitchFamily="18" charset="2"/>
              <a:buChar char=""/>
            </a:pPr>
            <a:r>
              <a:rPr lang="en-US" altLang="zh-CN" sz="1200" smtClean="0">
                <a:latin typeface="Calibri" panose="020F0502020204030204" pitchFamily="34" charset="0"/>
                <a:ea typeface="Calibri" panose="020F0502020204030204" pitchFamily="34" charset="0"/>
              </a:rPr>
              <a:t>Finalize the TR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altLang="zh-CN" sz="1600" smtClean="0">
                <a:latin typeface="Calibri" panose="020F0502020204030204" pitchFamily="34" charset="0"/>
                <a:ea typeface="Calibri" panose="020F0502020204030204" pitchFamily="34" charset="0"/>
              </a:rPr>
              <a:t>April meeting:</a:t>
            </a:r>
          </a:p>
          <a:p>
            <a:pPr marL="806450" lvl="1" indent="-520700">
              <a:buFont typeface="Symbol" panose="05050102010706020507" pitchFamily="18" charset="2"/>
              <a:buChar char=""/>
            </a:pPr>
            <a:r>
              <a:rPr lang="en-US" altLang="zh-CN" sz="1200" smtClean="0">
                <a:latin typeface="Calibri" panose="020F0502020204030204" pitchFamily="34" charset="0"/>
                <a:ea typeface="Calibri" panose="020F0502020204030204" pitchFamily="34" charset="0"/>
              </a:rPr>
              <a:t>Normative work</a:t>
            </a:r>
            <a:endParaRPr lang="en-US" altLang="zh-CN" sz="160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altLang="zh-CN" sz="1600" smtClean="0">
                <a:latin typeface="Calibri" panose="020F0502020204030204" pitchFamily="34" charset="0"/>
                <a:ea typeface="Calibri" panose="020F0502020204030204" pitchFamily="34" charset="0"/>
              </a:rPr>
              <a:t>May meeting: </a:t>
            </a:r>
          </a:p>
          <a:p>
            <a:pPr marL="806450" lvl="1" indent="-520700">
              <a:buFont typeface="Symbol" panose="05050102010706020507" pitchFamily="18" charset="2"/>
              <a:buChar char=""/>
            </a:pPr>
            <a:r>
              <a:rPr lang="en-US" altLang="zh-CN" sz="1200" smtClean="0">
                <a:latin typeface="Calibri" panose="020F0502020204030204" pitchFamily="34" charset="0"/>
                <a:ea typeface="Calibri" panose="020F0502020204030204" pitchFamily="34" charset="0"/>
              </a:rPr>
              <a:t>Finalize normative work</a:t>
            </a:r>
            <a:endParaRPr lang="en-CA" sz="1800" smtClean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200" dirty="0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156B83FC-25A3-44B2-9ABF-4705626AB921}"/>
              </a:ext>
            </a:extLst>
          </p:cNvPr>
          <p:cNvSpPr txBox="1"/>
          <p:nvPr/>
        </p:nvSpPr>
        <p:spPr>
          <a:xfrm>
            <a:off x="405791" y="754743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err="1">
                <a:solidFill>
                  <a:srgbClr val="FF0000"/>
                </a:solidFill>
              </a:rPr>
              <a:t>Overall</a:t>
            </a:r>
            <a:r>
              <a:rPr lang="fr-FR" sz="1800" dirty="0">
                <a:solidFill>
                  <a:srgbClr val="FF0000"/>
                </a:solidFill>
              </a:rPr>
              <a:t> plan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1303020" y="377190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‘FS_AKMA_Ph2’ </a:t>
            </a:r>
            <a:r>
              <a:rPr lang="en-US" sz="2400" dirty="0">
                <a:solidFill>
                  <a:srgbClr val="FF0000"/>
                </a:solidFill>
              </a:rPr>
              <a:t>Status  </a:t>
            </a:r>
          </a:p>
        </p:txBody>
      </p:sp>
    </p:spTree>
    <p:extLst>
      <p:ext uri="{BB962C8B-B14F-4D97-AF65-F5344CB8AC3E}">
        <p14:creationId xmlns="" xmlns:p14="http://schemas.microsoft.com/office/powerpoint/2010/main" val="53997002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4">
            <a:extLst>
              <a:ext uri="{FF2B5EF4-FFF2-40B4-BE49-F238E27FC236}">
                <a16:creationId xmlns="" xmlns:a16="http://schemas.microsoft.com/office/drawing/2014/main" id="{0C460251-77A8-48CE-AADB-326E505C80B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277090885"/>
              </p:ext>
            </p:extLst>
          </p:nvPr>
        </p:nvGraphicFramePr>
        <p:xfrm>
          <a:off x="405791" y="1293558"/>
          <a:ext cx="7578090" cy="2399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6030">
                  <a:extLst>
                    <a:ext uri="{9D8B030D-6E8A-4147-A177-3AD203B41FA5}">
                      <a16:colId xmlns="" xmlns:a16="http://schemas.microsoft.com/office/drawing/2014/main" val="1084802273"/>
                    </a:ext>
                  </a:extLst>
                </a:gridCol>
                <a:gridCol w="2526030">
                  <a:extLst>
                    <a:ext uri="{9D8B030D-6E8A-4147-A177-3AD203B41FA5}">
                      <a16:colId xmlns="" xmlns:a16="http://schemas.microsoft.com/office/drawing/2014/main" val="2334763832"/>
                    </a:ext>
                  </a:extLst>
                </a:gridCol>
                <a:gridCol w="2526030">
                  <a:extLst>
                    <a:ext uri="{9D8B030D-6E8A-4147-A177-3AD203B41FA5}">
                      <a16:colId xmlns="" xmlns:a16="http://schemas.microsoft.com/office/drawing/2014/main" val="368405616"/>
                    </a:ext>
                  </a:extLst>
                </a:gridCol>
              </a:tblGrid>
              <a:tr h="570784">
                <a:tc>
                  <a:txBody>
                    <a:bodyPr/>
                    <a:lstStyle/>
                    <a:p>
                      <a:r>
                        <a:rPr lang="en-US" dirty="0"/>
                        <a:t>Key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Solutions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Solution 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59629202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Key Issue #1: Support for AKMA roaming scenario  </a:t>
                      </a:r>
                      <a:endParaRPr lang="zh-CN" altLang="zh-CN" sz="1800" kern="120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6 solutions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All lack of details</a:t>
                      </a:r>
                      <a:r>
                        <a:rPr lang="en-US" baseline="0" smtClean="0"/>
                        <a:t> of LI consideration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72544180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Key Issue #2: Introducing the Authentication proxy into AKMA</a:t>
                      </a:r>
                      <a:endParaRPr lang="zh-CN" altLang="zh-CN" sz="1800" kern="120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en-US"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 solution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EN of FQDN configuration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1329156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156B83FC-25A3-44B2-9ABF-4705626AB921}"/>
              </a:ext>
            </a:extLst>
          </p:cNvPr>
          <p:cNvSpPr txBox="1"/>
          <p:nvPr/>
        </p:nvSpPr>
        <p:spPr>
          <a:xfrm>
            <a:off x="405791" y="754743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rgbClr val="FF0000"/>
                </a:solidFill>
              </a:rPr>
              <a:t>TR Summary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1303020" y="223301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smtClean="0">
                <a:solidFill>
                  <a:srgbClr val="FF0000"/>
                </a:solidFill>
              </a:rPr>
              <a:t>‘FS_AKMA_Ph2</a:t>
            </a:r>
            <a:r>
              <a:rPr lang="en-US" sz="2400" smtClean="0">
                <a:solidFill>
                  <a:srgbClr val="FF0000"/>
                </a:solidFill>
              </a:rPr>
              <a:t>’ </a:t>
            </a:r>
            <a:r>
              <a:rPr lang="en-US" sz="2400" dirty="0">
                <a:solidFill>
                  <a:srgbClr val="FF0000"/>
                </a:solidFill>
              </a:rPr>
              <a:t>Status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2B2A4A03-A875-40D1-8E06-0598F52A6477}"/>
              </a:ext>
            </a:extLst>
          </p:cNvPr>
          <p:cNvSpPr txBox="1"/>
          <p:nvPr/>
        </p:nvSpPr>
        <p:spPr>
          <a:xfrm>
            <a:off x="880110" y="5157371"/>
            <a:ext cx="1394460" cy="861774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SA3#107 Adhoc-3 Jun27-July1st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Key Issues and Solution proposals</a:t>
            </a:r>
          </a:p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30CB9F6F-DD1C-48EF-984D-30E6EB63D340}"/>
              </a:ext>
            </a:extLst>
          </p:cNvPr>
          <p:cNvSpPr txBox="1"/>
          <p:nvPr/>
        </p:nvSpPr>
        <p:spPr>
          <a:xfrm>
            <a:off x="3017520" y="5157371"/>
            <a:ext cx="1394460" cy="1015663"/>
          </a:xfrm>
          <a:prstGeom prst="rect">
            <a:avLst/>
          </a:prstGeom>
          <a:noFill/>
          <a:ln w="3175">
            <a:solidFill>
              <a:srgbClr val="FF33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SA3#108  </a:t>
            </a:r>
          </a:p>
          <a:p>
            <a:r>
              <a:rPr lang="en-US" dirty="0">
                <a:solidFill>
                  <a:srgbClr val="FF0000"/>
                </a:solidFill>
              </a:rPr>
              <a:t>Aug 22-26,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Deadline to introduce new Key Issues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44767D1A-D9CE-4CF3-B74B-B07B567A9B03}"/>
              </a:ext>
            </a:extLst>
          </p:cNvPr>
          <p:cNvSpPr txBox="1"/>
          <p:nvPr/>
        </p:nvSpPr>
        <p:spPr>
          <a:xfrm>
            <a:off x="4815840" y="5157371"/>
            <a:ext cx="1584960" cy="1323439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SA3#108 </a:t>
            </a:r>
            <a:r>
              <a:rPr lang="en-US" dirty="0" err="1">
                <a:solidFill>
                  <a:srgbClr val="2A6EA8"/>
                </a:solidFill>
              </a:rPr>
              <a:t>Adhoc</a:t>
            </a:r>
            <a:r>
              <a:rPr lang="en-US" dirty="0">
                <a:solidFill>
                  <a:srgbClr val="2A6EA8"/>
                </a:solidFill>
              </a:rPr>
              <a:t>-e Oct 10-14,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Deadline </a:t>
            </a:r>
            <a:r>
              <a:rPr lang="en-US"/>
              <a:t>to </a:t>
            </a:r>
            <a:r>
              <a:rPr lang="en-US" smtClean="0"/>
              <a:t>introduce/update  solutions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mtClean="0"/>
              <a:t>Conclusions &amp; TR sent for indormation/approval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F489ECE7-6035-426A-B9FF-70F6248303BD}"/>
              </a:ext>
            </a:extLst>
          </p:cNvPr>
          <p:cNvSpPr txBox="1"/>
          <p:nvPr/>
        </p:nvSpPr>
        <p:spPr>
          <a:xfrm>
            <a:off x="6666135" y="5157371"/>
            <a:ext cx="1394460" cy="553998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trike="sngStrike" smtClean="0">
                <a:solidFill>
                  <a:srgbClr val="2A6EA8"/>
                </a:solidFill>
              </a:rPr>
              <a:t>SA3#109</a:t>
            </a:r>
          </a:p>
          <a:p>
            <a:r>
              <a:rPr lang="en-US" altLang="zh-CN" strike="sngStrike" smtClean="0">
                <a:solidFill>
                  <a:srgbClr val="2A6EA8"/>
                </a:solidFill>
              </a:rPr>
              <a:t>Nov 14-18, 2022</a:t>
            </a:r>
          </a:p>
          <a:p>
            <a:r>
              <a:rPr lang="en-US" altLang="zh-CN" strike="sngStrike" smtClean="0">
                <a:solidFill>
                  <a:srgbClr val="2A6EA8"/>
                </a:solidFill>
              </a:rPr>
              <a:t>  </a:t>
            </a:r>
          </a:p>
        </p:txBody>
      </p:sp>
      <p:sp>
        <p:nvSpPr>
          <p:cNvPr id="12" name="矩形 11"/>
          <p:cNvSpPr/>
          <p:nvPr/>
        </p:nvSpPr>
        <p:spPr>
          <a:xfrm>
            <a:off x="6672404" y="5745808"/>
            <a:ext cx="21909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smtClean="0">
                <a:latin typeface="Arial" charset="0"/>
              </a:rPr>
              <a:t>Or not removing from the November meeting if the study cannot be included in the August meeting </a:t>
            </a:r>
            <a:endParaRPr lang="zh-CN" altLang="en-US" b="1" smtClean="0"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91595708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56862"/>
            <a:ext cx="8554481" cy="35482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2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600" smtClean="0"/>
              <a:t>TR 33.737 v0.2.0 contains 2 key issues and 7 solutions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err="1"/>
              <a:t>Dependencies</a:t>
            </a:r>
            <a:r>
              <a:rPr lang="de-DE" altLang="de-DE" sz="1600" b="1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fr-FR" sz="1600"/>
              <a:t>None </a:t>
            </a: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AA3F033D-2F5F-4BA9-884E-0224675AD20F}"/>
              </a:ext>
            </a:extLst>
          </p:cNvPr>
          <p:cNvSpPr txBox="1"/>
          <p:nvPr/>
        </p:nvSpPr>
        <p:spPr>
          <a:xfrm>
            <a:off x="811530" y="411480"/>
            <a:ext cx="5806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FF0000"/>
                </a:solidFill>
              </a:rPr>
              <a:t>‘FS_AKMA_Ph2’  </a:t>
            </a:r>
            <a:r>
              <a:rPr lang="en-US" sz="2000" dirty="0">
                <a:solidFill>
                  <a:srgbClr val="FF0000"/>
                </a:solidFill>
              </a:rPr>
              <a:t>status after SA3#107Adhoc-e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="" xmlns:a16="http://schemas.microsoft.com/office/drawing/2014/main" id="{2CC3822B-8EE6-43D0-AD7D-D7B78ECF3B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85894699"/>
              </p:ext>
            </p:extLst>
          </p:nvPr>
        </p:nvGraphicFramePr>
        <p:xfrm>
          <a:off x="301625" y="1287463"/>
          <a:ext cx="8687186" cy="1014133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93281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2034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2919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5670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32328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6736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456211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22689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1378585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2313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/>
                        <a:t>Rel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WG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New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Change or comment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5595"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950018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i="0" u="none" strike="noStrike" kern="120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AKMA Phase 2</a:t>
                      </a:r>
                    </a:p>
                    <a:p>
                      <a:endParaRPr lang="en-GB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r>
                        <a:rPr lang="en-GB" sz="1200" b="1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FS_AKMA_Ph2</a:t>
                      </a:r>
                      <a:endParaRPr lang="en-GB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Rel-18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Dec-2022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smtClean="0">
                          <a:solidFill>
                            <a:srgbClr val="FF0000"/>
                          </a:solidFill>
                        </a:rPr>
                        <a:t>35%</a:t>
                      </a:r>
                      <a:endParaRPr lang="en-GB" sz="1200" dirty="0">
                        <a:solidFill>
                          <a:srgbClr val="FF0000"/>
                        </a:solidFill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GB" sz="1200" baseline="0" smtClean="0">
                          <a:solidFill>
                            <a:srgbClr val="FF0000"/>
                          </a:solidFill>
                        </a:rPr>
                        <a:t> updated key issue and 7 new solutiosn are added to </a:t>
                      </a:r>
                      <a:r>
                        <a:rPr lang="en-GB" sz="1200" smtClean="0">
                          <a:solidFill>
                            <a:srgbClr val="FF0000"/>
                          </a:solidFill>
                        </a:rPr>
                        <a:t>TR 33.737</a:t>
                      </a:r>
                      <a:endParaRPr lang="en-GB" sz="1200" dirty="0">
                        <a:solidFill>
                          <a:srgbClr val="FF0000"/>
                        </a:solidFill>
                      </a:endParaRP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503194211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042564"/>
            <a:ext cx="8554481" cy="5273395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400" b="1" smtClean="0">
                <a:ea typeface="+mn-ea"/>
                <a:cs typeface="+mn-cs"/>
              </a:rPr>
              <a:t>SA2/RAN impacts and dependencies</a:t>
            </a:r>
            <a:r>
              <a:rPr lang="en-US" sz="1400" smtClean="0">
                <a:ea typeface="+mn-ea"/>
                <a:cs typeface="+mn-cs"/>
              </a:rPr>
              <a:t>:</a:t>
            </a:r>
            <a:endParaRPr lang="de-DE" sz="1400" smtClean="0">
              <a:ea typeface="+mn-ea"/>
              <a:cs typeface="+mn-cs"/>
            </a:endParaRP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400" smtClean="0">
                <a:latin typeface="Calibri" panose="020F0502020204030204" pitchFamily="34" charset="0"/>
                <a:ea typeface="Times New Roman" panose="02020603050405020304" pitchFamily="18" charset="0"/>
              </a:rPr>
              <a:t>None</a:t>
            </a: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endParaRPr lang="en-US" sz="14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Contentious Issue</a:t>
            </a:r>
            <a:r>
              <a:rPr lang="de-DE" sz="1400" dirty="0"/>
              <a:t>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400" smtClean="0">
                <a:latin typeface="Calibri" panose="020F0502020204030204" pitchFamily="34" charset="0"/>
                <a:ea typeface="Times New Roman" panose="02020603050405020304" pitchFamily="18" charset="0"/>
              </a:rPr>
              <a:t>There are different understandings/interpretation of LI requirements.</a:t>
            </a:r>
            <a:endParaRPr lang="de-DE" sz="1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de-DE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Focus for the Next Meeting </a:t>
            </a:r>
            <a:r>
              <a:rPr lang="de-DE" sz="1400" dirty="0"/>
              <a:t>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smtClean="0">
                <a:latin typeface="Calibri" panose="020F0502020204030204" pitchFamily="34" charset="0"/>
                <a:ea typeface="Times New Roman" panose="02020603050405020304" pitchFamily="18" charset="0"/>
              </a:rPr>
              <a:t>Finalize the key issues, especially KI#1 with LI requirements agreed</a:t>
            </a:r>
            <a:endParaRPr lang="en-CA" sz="1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smtClean="0">
                <a:latin typeface="Calibri" panose="020F0502020204030204" pitchFamily="34" charset="0"/>
                <a:ea typeface="Times New Roman" panose="02020603050405020304" pitchFamily="18" charset="0"/>
              </a:rPr>
              <a:t>Solutions for both key issues</a:t>
            </a:r>
            <a:endParaRPr lang="en-CA" sz="1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Overall Plan</a:t>
            </a:r>
            <a:r>
              <a:rPr lang="en-US" altLang="zh-CN" sz="1400" dirty="0"/>
              <a:t>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altLang="zh-CN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See </a:t>
            </a:r>
            <a:r>
              <a:rPr lang="en-US" altLang="zh-CN" sz="1400">
                <a:latin typeface="Calibri" panose="020F0502020204030204" pitchFamily="34" charset="0"/>
                <a:ea typeface="Times New Roman" panose="02020603050405020304" pitchFamily="18" charset="0"/>
              </a:rPr>
              <a:t>dedicated </a:t>
            </a:r>
            <a:r>
              <a:rPr lang="en-US" altLang="zh-CN" sz="1400" smtClean="0">
                <a:latin typeface="Calibri" panose="020F0502020204030204" pitchFamily="34" charset="0"/>
                <a:ea typeface="Times New Roman" panose="02020603050405020304" pitchFamily="18" charset="0"/>
              </a:rPr>
              <a:t>slide, slide #2.</a:t>
            </a:r>
            <a:endParaRPr lang="en-US" altLang="zh-CN" sz="1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Risks: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GB" altLang="zh-CN" sz="1400" smtClean="0">
                <a:latin typeface="Calibri" panose="020F0502020204030204" pitchFamily="34" charset="0"/>
                <a:ea typeface="Times New Roman" panose="02020603050405020304" pitchFamily="18" charset="0"/>
              </a:rPr>
              <a:t>Only 1 meeting left to complete the SID if not included in both August&amp; November meeting, as the SID was targeted at Dec, 2022.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GB" altLang="zh-CN" sz="1400" smtClean="0">
                <a:latin typeface="Calibri" panose="020F0502020204030204" pitchFamily="34" charset="0"/>
                <a:ea typeface="Times New Roman" panose="02020603050405020304" pitchFamily="18" charset="0"/>
              </a:rPr>
              <a:t>Request to be included in the agenda of either August or November meeting.</a:t>
            </a:r>
            <a:endParaRPr lang="fr-FR" altLang="zh-CN" sz="1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200" dirty="0"/>
          </a:p>
        </p:txBody>
      </p:sp>
      <p:sp>
        <p:nvSpPr>
          <p:cNvPr id="4" name="Title 3">
            <a:extLst>
              <a:ext uri="{FF2B5EF4-FFF2-40B4-BE49-F238E27FC236}">
                <a16:creationId xmlns="" xmlns:a16="http://schemas.microsoft.com/office/drawing/2014/main" id="{5D88E2AB-CBFF-4456-99B7-D64DA69227D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05791" y="311208"/>
            <a:ext cx="6827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‘</a:t>
            </a:r>
            <a:r>
              <a:rPr lang="en-US" altLang="zh-CN" sz="2400" smtClean="0"/>
              <a:t>FS_AKMA_Ph2</a:t>
            </a:r>
            <a:r>
              <a:rPr lang="en-US" sz="2400" smtClean="0">
                <a:solidFill>
                  <a:srgbClr val="FF0000"/>
                </a:solidFill>
              </a:rPr>
              <a:t>’  </a:t>
            </a:r>
            <a:r>
              <a:rPr lang="en-US" sz="2400" dirty="0">
                <a:solidFill>
                  <a:srgbClr val="FF0000"/>
                </a:solidFill>
              </a:rPr>
              <a:t>status after SA3#107Adhoc-e </a:t>
            </a:r>
          </a:p>
        </p:txBody>
      </p:sp>
    </p:spTree>
    <p:extLst>
      <p:ext uri="{BB962C8B-B14F-4D97-AF65-F5344CB8AC3E}">
        <p14:creationId xmlns="" xmlns:p14="http://schemas.microsoft.com/office/powerpoint/2010/main" val="345260763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?mso-contentType ?>
<SharedContentType xmlns="Microsoft.SharePoint.Taxonomy.ContentTypeSync" SourceId="34c87397-5fc1-491e-85e7-d6110dbe9cbd" ContentTypeId="0x0101" PreviousValue="false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7A4B69EF56E94C827924DC4B490231" ma:contentTypeVersion="16" ma:contentTypeDescription="Create a new document." ma:contentTypeScope="" ma:versionID="9912d19776983c6aade29a3686f1c79f">
  <xsd:schema xmlns:xsd="http://www.w3.org/2001/XMLSchema" xmlns:xs="http://www.w3.org/2001/XMLSchema" xmlns:p="http://schemas.microsoft.com/office/2006/metadata/properties" xmlns:ns3="71c5aaf6-e6ce-465b-b873-5148d2a4c105" xmlns:ns4="e0d6c333-3612-4d65-a7f4-5976eb42d46a" xmlns:ns5="c67c731b-696e-4d20-8664-fee8943d9cc6" targetNamespace="http://schemas.microsoft.com/office/2006/metadata/properties" ma:root="true" ma:fieldsID="b1f01fd908848de894b0fc5cac9f1093" ns3:_="" ns4:_="" ns5:_="">
    <xsd:import namespace="71c5aaf6-e6ce-465b-b873-5148d2a4c105"/>
    <xsd:import namespace="e0d6c333-3612-4d65-a7f4-5976eb42d46a"/>
    <xsd:import namespace="c67c731b-696e-4d20-8664-fee8943d9cc6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6c333-3612-4d65-a7f4-5976eb42d4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731b-696e-4d20-8664-fee8943d9cc6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D561E15-ED7D-426C-AAA3-BE3BEEF7B6CC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889FBBD8-3D06-492C-9E53-CCC01A1B933A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A72B9F3D-C684-4F3E-9670-5E464CA8BA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e0d6c333-3612-4d65-a7f4-5976eb42d46a"/>
    <ds:schemaRef ds:uri="c67c731b-696e-4d20-8664-fee8943d9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1DD099C7-CF44-471D-B7DF-D246DF2BD038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customXml/itemProps5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8255</TotalTime>
  <Words>422</Words>
  <Application>Microsoft Office PowerPoint</Application>
  <PresentationFormat>全屏显示(4:3)</PresentationFormat>
  <Paragraphs>96</Paragraphs>
  <Slides>5</Slides>
  <Notes>5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Office Theme</vt:lpstr>
      <vt:lpstr>SA WG3 Status report for ‘FS_AKMA_Ph2’</vt:lpstr>
      <vt:lpstr>幻灯片 2</vt:lpstr>
      <vt:lpstr>幻灯片 3</vt:lpstr>
      <vt:lpstr>幻灯片 4</vt:lpstr>
      <vt:lpstr>‘FS_AKMA_Ph2’  status after SA3#107Adhoc-e </vt:lpstr>
    </vt:vector>
  </TitlesOfParts>
  <Company>3GPP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xiaoting</cp:lastModifiedBy>
  <cp:revision>1305</cp:revision>
  <dcterms:created xsi:type="dcterms:W3CDTF">2008-08-30T09:32:10Z</dcterms:created>
  <dcterms:modified xsi:type="dcterms:W3CDTF">2022-07-11T11:28:24Z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0x010100C17A4B69EF56E94C827924DC4B490231</vt:lpwstr>
  </property>
</Properties>
</file>