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93" r:id="rId8"/>
    <p:sldId id="792" r:id="rId9"/>
    <p:sldId id="794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2AF2F"/>
    <a:srgbClr val="2A6EA8"/>
    <a:srgbClr val="FF7C80"/>
    <a:srgbClr val="FF3300"/>
    <a:srgbClr val="62A14D"/>
    <a:srgbClr val="000000"/>
    <a:srgbClr val="C6D254"/>
    <a:srgbClr val="B1D254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54" d="100"/>
          <a:sy n="154" d="100"/>
        </p:scale>
        <p:origin x="186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5/29/2024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5/29/2024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22333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dirty="0"/>
              <a:t>SA3#116,</a:t>
            </a: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Status report for </a:t>
            </a:r>
            <a:r>
              <a:rPr lang="en-GB" altLang="zh-CN" dirty="0"/>
              <a:t>FS_5G_ProSe_Ph3_SEC</a:t>
            </a:r>
            <a:endParaRPr lang="en-GB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zh-CN" sz="2000" b="1" dirty="0" err="1"/>
              <a:t>Ao</a:t>
            </a:r>
            <a:r>
              <a:rPr lang="en-US" altLang="zh-CN" sz="2000" b="1" dirty="0"/>
              <a:t> Lei</a:t>
            </a:r>
            <a:r>
              <a:rPr lang="en-GB" altLang="zh-CN" sz="2000" b="1" dirty="0"/>
              <a:t>, Huawei</a:t>
            </a:r>
          </a:p>
          <a:p>
            <a:pPr>
              <a:lnSpc>
                <a:spcPct val="80000"/>
              </a:lnSpc>
            </a:pPr>
            <a:r>
              <a:rPr lang="en-GB" altLang="en-US" sz="2000" b="1" dirty="0" err="1"/>
              <a:t>Weihan</a:t>
            </a:r>
            <a:r>
              <a:rPr lang="en-GB" altLang="en-US" sz="2000" b="1" dirty="0"/>
              <a:t> Gao, China Telecom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90106" y="38341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FS_5G_ProSe_Ph3_SEC overall plan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14C08A3A-5690-45AB-8E4E-A8C31C31F7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0944130"/>
              </p:ext>
            </p:extLst>
          </p:nvPr>
        </p:nvGraphicFramePr>
        <p:xfrm>
          <a:off x="964162" y="1376745"/>
          <a:ext cx="7215675" cy="3694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9667">
                  <a:extLst>
                    <a:ext uri="{9D8B030D-6E8A-4147-A177-3AD203B41FA5}">
                      <a16:colId xmlns:a16="http://schemas.microsoft.com/office/drawing/2014/main" val="3469328165"/>
                    </a:ext>
                  </a:extLst>
                </a:gridCol>
                <a:gridCol w="4024604">
                  <a:extLst>
                    <a:ext uri="{9D8B030D-6E8A-4147-A177-3AD203B41FA5}">
                      <a16:colId xmlns:a16="http://schemas.microsoft.com/office/drawing/2014/main" val="1807838196"/>
                    </a:ext>
                  </a:extLst>
                </a:gridCol>
                <a:gridCol w="659363">
                  <a:extLst>
                    <a:ext uri="{9D8B030D-6E8A-4147-A177-3AD203B41FA5}">
                      <a16:colId xmlns:a16="http://schemas.microsoft.com/office/drawing/2014/main" val="1039424239"/>
                    </a:ext>
                  </a:extLst>
                </a:gridCol>
                <a:gridCol w="622041">
                  <a:extLst>
                    <a:ext uri="{9D8B030D-6E8A-4147-A177-3AD203B41FA5}">
                      <a16:colId xmlns:a16="http://schemas.microsoft.com/office/drawing/2014/main" val="3332947003"/>
                    </a:ext>
                  </a:extLst>
                </a:gridCol>
              </a:tblGrid>
              <a:tr h="263958">
                <a:tc>
                  <a:txBody>
                    <a:bodyPr/>
                    <a:lstStyle/>
                    <a:p>
                      <a:pPr algn="ctr"/>
                      <a:r>
                        <a:rPr lang="en-DK" sz="1100" dirty="0">
                          <a:effectLst/>
                        </a:rPr>
                        <a:t>Meeting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72AF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</a:rPr>
                        <a:t>Plans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72AF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</a:rPr>
                        <a:t>SID </a:t>
                      </a:r>
                      <a:r>
                        <a:rPr lang="en-DK" sz="1100" dirty="0">
                          <a:effectLst/>
                        </a:rPr>
                        <a:t>TU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72AF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</a:rPr>
                        <a:t>WID </a:t>
                      </a:r>
                      <a:r>
                        <a:rPr lang="en-DK" sz="1100" dirty="0">
                          <a:effectLst/>
                        </a:rPr>
                        <a:t>TU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72AF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983492"/>
                  </a:ext>
                </a:extLst>
              </a:tr>
              <a:tr h="460920">
                <a:tc>
                  <a:txBody>
                    <a:bodyPr/>
                    <a:lstStyle/>
                    <a:p>
                      <a:pPr algn="l"/>
                      <a:r>
                        <a:rPr lang="en-DK" sz="1100" dirty="0">
                          <a:effectLst/>
                        </a:rPr>
                        <a:t>SA3#115</a:t>
                      </a:r>
                      <a:r>
                        <a:rPr lang="en-GB" sz="1100" dirty="0">
                          <a:effectLst/>
                        </a:rPr>
                        <a:t>ah-e</a:t>
                      </a:r>
                      <a:r>
                        <a:rPr lang="en-DK" sz="1100" dirty="0">
                          <a:effectLst/>
                        </a:rPr>
                        <a:t> (April)</a:t>
                      </a:r>
                      <a:r>
                        <a:rPr lang="en-GB" sz="1100" dirty="0">
                          <a:effectLst/>
                        </a:rPr>
                        <a:t>, finished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AF2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TR skeleton, assumptions and new KIs are agreed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DK" sz="1100" dirty="0">
                          <a:effectLst/>
                        </a:rPr>
                        <a:t>0.5</a:t>
                      </a:r>
                      <a:endParaRPr lang="en-GB" sz="1100" dirty="0"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DK" sz="1100">
                          <a:effectLst/>
                        </a:rPr>
                        <a:t> </a:t>
                      </a:r>
                      <a:endParaRPr lang="en-DK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69904"/>
                  </a:ext>
                </a:extLst>
              </a:tr>
              <a:tr h="460920">
                <a:tc>
                  <a:txBody>
                    <a:bodyPr/>
                    <a:lstStyle/>
                    <a:p>
                      <a:pPr algn="l"/>
                      <a:r>
                        <a:rPr lang="en-DK" sz="1100" dirty="0">
                          <a:effectLst/>
                        </a:rPr>
                        <a:t>SA3#116 (May)</a:t>
                      </a:r>
                      <a:r>
                        <a:rPr lang="en-GB" sz="1100" dirty="0">
                          <a:effectLst/>
                        </a:rPr>
                        <a:t>, finished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AF2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New solutions and KI updates are agreed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DK" sz="1100" dirty="0">
                          <a:effectLst/>
                        </a:rPr>
                        <a:t>0.5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DK" sz="1100">
                          <a:effectLst/>
                        </a:rPr>
                        <a:t> </a:t>
                      </a:r>
                      <a:endParaRPr lang="en-DK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800439"/>
                  </a:ext>
                </a:extLst>
              </a:tr>
              <a:tr h="263958">
                <a:tc>
                  <a:txBody>
                    <a:bodyPr/>
                    <a:lstStyle/>
                    <a:p>
                      <a:pPr algn="l"/>
                      <a:r>
                        <a:rPr lang="en-DK" sz="1100" dirty="0">
                          <a:effectLst/>
                        </a:rPr>
                        <a:t>SA3#117 (August)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AF2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Solution update and evaluations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DK" sz="1100" dirty="0">
                          <a:effectLst/>
                        </a:rPr>
                        <a:t>0.5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DK" sz="1100">
                          <a:effectLst/>
                        </a:rPr>
                        <a:t> </a:t>
                      </a:r>
                      <a:endParaRPr lang="en-DK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038973"/>
                  </a:ext>
                </a:extLst>
              </a:tr>
              <a:tr h="460920">
                <a:tc>
                  <a:txBody>
                    <a:bodyPr/>
                    <a:lstStyle/>
                    <a:p>
                      <a:pPr algn="l"/>
                      <a:r>
                        <a:rPr lang="en-DK" sz="1100" dirty="0">
                          <a:effectLst/>
                        </a:rPr>
                        <a:t>SA3#118 (October)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AF2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Start conclusion work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</a:rPr>
                        <a:t>0.75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DK" sz="1100" dirty="0">
                          <a:effectLst/>
                        </a:rPr>
                        <a:t> 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438560"/>
                  </a:ext>
                </a:extLst>
              </a:tr>
              <a:tr h="393178">
                <a:tc>
                  <a:txBody>
                    <a:bodyPr/>
                    <a:lstStyle/>
                    <a:p>
                      <a:pPr algn="l"/>
                      <a:r>
                        <a:rPr lang="en-DK" sz="1100" dirty="0">
                          <a:effectLst/>
                        </a:rPr>
                        <a:t>SA3#119 (November)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AF2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Finalise SID conclusions</a:t>
                      </a:r>
                    </a:p>
                    <a:p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Corresponding WID proposal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100" dirty="0">
                          <a:effectLst/>
                        </a:rPr>
                        <a:t>0.75</a:t>
                      </a:r>
                      <a:endParaRPr lang="en-DK" altLang="zh-CN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DK" sz="1100" dirty="0">
                          <a:effectLst/>
                        </a:rPr>
                        <a:t> 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529846"/>
                  </a:ext>
                </a:extLst>
              </a:tr>
              <a:tr h="263958">
                <a:tc>
                  <a:txBody>
                    <a:bodyPr/>
                    <a:lstStyle/>
                    <a:p>
                      <a:pPr algn="l"/>
                      <a:r>
                        <a:rPr lang="en-GB" sz="1100" dirty="0">
                          <a:effectLst/>
                        </a:rPr>
                        <a:t>    </a:t>
                      </a:r>
                      <a:r>
                        <a:rPr lang="en-DK" sz="1100" dirty="0">
                          <a:effectLst/>
                        </a:rPr>
                        <a:t>SA#10</a:t>
                      </a:r>
                      <a:r>
                        <a:rPr lang="en-US" sz="1100" dirty="0">
                          <a:effectLst/>
                        </a:rPr>
                        <a:t>6</a:t>
                      </a:r>
                      <a:r>
                        <a:rPr lang="en-DK" sz="1100" dirty="0">
                          <a:effectLst/>
                        </a:rPr>
                        <a:t> (December)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AF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DK" altLang="zh-CN" sz="1100" dirty="0">
                          <a:effectLst/>
                        </a:rPr>
                        <a:t>Send TR to SA </a:t>
                      </a:r>
                      <a:r>
                        <a:rPr lang="en-GB" altLang="zh-CN" sz="1100" dirty="0">
                          <a:effectLst/>
                        </a:rPr>
                        <a:t>for information and for </a:t>
                      </a:r>
                      <a:r>
                        <a:rPr lang="en-DK" altLang="zh-CN" sz="1100" dirty="0">
                          <a:effectLst/>
                        </a:rPr>
                        <a:t>approval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DK" sz="1100" dirty="0">
                          <a:effectLst/>
                        </a:rPr>
                        <a:t> 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DK" sz="1100" dirty="0">
                          <a:effectLst/>
                        </a:rPr>
                        <a:t> 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167484"/>
                  </a:ext>
                </a:extLst>
              </a:tr>
              <a:tr h="263958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    Prior</a:t>
                      </a:r>
                      <a:r>
                        <a:rPr lang="en-GB" altLang="zh-CN" sz="110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 to SA3#120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AF2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    Potentially offline session to accelerate normative work progress</a:t>
                      </a:r>
                    </a:p>
                    <a:p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   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Offlist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 email discussions for prepared CRs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306098"/>
                  </a:ext>
                </a:extLst>
              </a:tr>
              <a:tr h="263958">
                <a:tc>
                  <a:txBody>
                    <a:bodyPr/>
                    <a:lstStyle/>
                    <a:p>
                      <a:pPr algn="l"/>
                      <a:r>
                        <a:rPr lang="en-DK" sz="1100" dirty="0">
                          <a:effectLst/>
                        </a:rPr>
                        <a:t>SA3#120 (Feb 2025)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AF2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DK" sz="1100" dirty="0">
                          <a:effectLst/>
                        </a:rPr>
                        <a:t>Normative work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DK" sz="1100" dirty="0">
                          <a:effectLst/>
                        </a:rPr>
                        <a:t> 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DK" sz="1100" dirty="0">
                          <a:effectLst/>
                        </a:rPr>
                        <a:t>0.5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312384"/>
                  </a:ext>
                </a:extLst>
              </a:tr>
              <a:tr h="263958">
                <a:tc>
                  <a:txBody>
                    <a:bodyPr/>
                    <a:lstStyle/>
                    <a:p>
                      <a:pPr algn="l"/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    Between SA3#120 and #121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AF2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    Offline sessions and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offlist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 email discussions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5742"/>
                  </a:ext>
                </a:extLst>
              </a:tr>
              <a:tr h="263958">
                <a:tc>
                  <a:txBody>
                    <a:bodyPr/>
                    <a:lstStyle/>
                    <a:p>
                      <a:pPr algn="l"/>
                      <a:r>
                        <a:rPr lang="en-DK" sz="1100" dirty="0">
                          <a:effectLst/>
                        </a:rPr>
                        <a:t>SA3#121 (April 2025)  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2AF2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Finalise the </a:t>
                      </a:r>
                      <a:r>
                        <a:rPr lang="en-DK" sz="1100" dirty="0">
                          <a:effectLst/>
                        </a:rPr>
                        <a:t>Normative work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DK" sz="1100" dirty="0">
                          <a:effectLst/>
                        </a:rPr>
                        <a:t> 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DK" sz="1100" dirty="0">
                          <a:effectLst/>
                        </a:rPr>
                        <a:t>0.5</a:t>
                      </a:r>
                      <a:endParaRPr lang="en-DK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346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330" y="245064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TR 33.743 v0.2.0 contains 2 key issues and 15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400" dirty="0"/>
              <a:t>SA2’s work on FS_5G_ProSe_Ph3, TR 23.700-03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600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Contentious Issue</a:t>
            </a: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None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None/>
              <a:tabLst/>
              <a:defRPr/>
            </a:pP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Risks: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zh-CN" sz="1200" dirty="0">
                <a:solidFill>
                  <a:prstClr val="black"/>
                </a:solidFill>
                <a:latin typeface="Calibri"/>
              </a:rPr>
              <a:t>Unstable mechanisms/solutions in architecture aspect.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FS_5G_ProSe_Ph3_SEC status after SA3#116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797919"/>
              </p:ext>
            </p:extLst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755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8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8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63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49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49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1030034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Security Aspects of Enhancement for Proximity Based Services in 5GS Phase 3</a:t>
                      </a:r>
                      <a:endParaRPr lang="en-GB" sz="1200" b="1" i="0" u="none" strike="noStrike" kern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FS_5G_ProSe_Ph3_SEC</a:t>
                      </a:r>
                    </a:p>
                  </a:txBody>
                  <a:tcPr marL="91448" marR="91448" marT="45640" marB="4564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Rel-19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Dec-2024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TR</a:t>
                      </a:r>
                      <a:r>
                        <a:rPr lang="en-GB" altLang="zh-CN" sz="1200" dirty="0">
                          <a:solidFill>
                            <a:srgbClr val="FF0000"/>
                          </a:solidFill>
                        </a:rPr>
                        <a:t> 33.743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45606" y="1234118"/>
            <a:ext cx="8554481" cy="448619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Pending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Resolves Editor‘s Notes in the solution</a:t>
            </a:r>
            <a:r>
              <a:rPr lang="en-US" altLang="zh-CN" sz="1400" dirty="0"/>
              <a:t>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E</a:t>
            </a:r>
            <a:r>
              <a:rPr lang="de-DE" altLang="de-DE" sz="1400" dirty="0"/>
              <a:t>valuates to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Agreement on the conclusions of KI#1 and KI#2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/>
              <a:t>SA2’s work on FS_5G_ProSe_Ph3, TR 23.700-03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600" b="1" dirty="0"/>
              <a:t>TUs consumed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SA3#115ah-e – 0.5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SA3#116 – 0.5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600" b="1" dirty="0"/>
              <a:t>TUs remaining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/>
              <a:t>SA3#117 – 0.5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/>
              <a:t>SA3#118 – 0.75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/>
              <a:t>SA3#119 – 0.75</a:t>
            </a:r>
            <a:endParaRPr lang="en-GB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600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Plan for completion</a:t>
            </a:r>
            <a:endParaRPr kumimoji="0" lang="de-DE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SA3#</a:t>
            </a:r>
            <a:r>
              <a:rPr lang="en-US" sz="1200" dirty="0">
                <a:solidFill>
                  <a:prstClr val="black"/>
                </a:solidFill>
                <a:latin typeface="Calibri"/>
              </a:rPr>
              <a:t>119 </a:t>
            </a:r>
            <a:r>
              <a:rPr lang="en-US" sz="1200" dirty="0" err="1">
                <a:solidFill>
                  <a:prstClr val="black"/>
                </a:solidFill>
                <a:latin typeface="Calibri"/>
              </a:rPr>
              <a:t>Finalise</a:t>
            </a:r>
            <a:r>
              <a:rPr lang="en-US" sz="1200" dirty="0">
                <a:solidFill>
                  <a:prstClr val="black"/>
                </a:solidFill>
                <a:latin typeface="Calibri"/>
              </a:rPr>
              <a:t> the SID</a:t>
            </a:r>
            <a:r>
              <a:rPr lang="en-GB" sz="1200" dirty="0">
                <a:solidFill>
                  <a:prstClr val="black"/>
                </a:solidFill>
                <a:latin typeface="Calibri"/>
              </a:rPr>
              <a:t>,</a:t>
            </a:r>
            <a:r>
              <a:rPr lang="en-US" sz="1200" dirty="0">
                <a:solidFill>
                  <a:prstClr val="black"/>
                </a:solidFill>
                <a:latin typeface="Calibri"/>
              </a:rPr>
              <a:t> send TR for information and approval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</a:rPr>
              <a:t>SA3#121 </a:t>
            </a:r>
            <a:r>
              <a:rPr lang="en-US" sz="1200" dirty="0" err="1">
                <a:solidFill>
                  <a:prstClr val="black"/>
                </a:solidFill>
                <a:latin typeface="Calibri"/>
              </a:rPr>
              <a:t>Finalise</a:t>
            </a:r>
            <a:r>
              <a:rPr lang="en-US" sz="1200" dirty="0">
                <a:solidFill>
                  <a:prstClr val="black"/>
                </a:solidFill>
                <a:latin typeface="Calibri"/>
              </a:rPr>
              <a:t> the Normative text</a:t>
            </a: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None/>
              <a:tabLst/>
              <a:defRPr/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673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FS_5G_ProSe_Ph3_SEC pending work and plan for completion</a:t>
            </a:r>
          </a:p>
        </p:txBody>
      </p:sp>
    </p:spTree>
    <p:extLst>
      <p:ext uri="{BB962C8B-B14F-4D97-AF65-F5344CB8AC3E}">
        <p14:creationId xmlns:p14="http://schemas.microsoft.com/office/powerpoint/2010/main" val="295450083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4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8337</TotalTime>
  <Words>378</Words>
  <Application>Microsoft Office PowerPoint</Application>
  <PresentationFormat>全屏显示(4:3)</PresentationFormat>
  <Paragraphs>103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Aptos</vt:lpstr>
      <vt:lpstr>宋体</vt:lpstr>
      <vt:lpstr>Arial</vt:lpstr>
      <vt:lpstr>Calibri</vt:lpstr>
      <vt:lpstr>Times New Roman</vt:lpstr>
      <vt:lpstr>Office Theme</vt:lpstr>
      <vt:lpstr>SA WG3 Status report for FS_5G_ProSe_Ph3_SEC</vt:lpstr>
      <vt:lpstr>PowerPoint 演示文稿</vt:lpstr>
      <vt:lpstr>PowerPoint 演示文稿</vt:lpstr>
      <vt:lpstr>PowerPoint 演示文稿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Huawei-Leiao</cp:lastModifiedBy>
  <cp:revision>1323</cp:revision>
  <dcterms:created xsi:type="dcterms:W3CDTF">2008-08-30T09:32:10Z</dcterms:created>
  <dcterms:modified xsi:type="dcterms:W3CDTF">2024-05-29T06:30:53Z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0x010100C17A4B69EF56E94C827924DC4B490231</vt:lpwstr>
  </property>
  <property fmtid="{D5CDD505-2E9C-101B-9397-08002B2CF9AE}" pid="9" name="_2015_ms_pID_725343">
    <vt:lpwstr>(3)4tNesttpMeC//kT7PLcnBY7VULDdynSO4bVvSQ+1kCj3aBk7RxDYlk9WuDauxhvMtFP+7Q4Q
P5tRvLojrSRFf2acRy4ZtsUnC1wrX7aOB7QhxHbMmd7oQHW+8F7M8ssyArSy8loCHxcPDGWh
qmBisat1X5teZxHX0wSltzDdZmktGXNUvg2SD2k7AMsFa3N+OfD4NamKNc1OwSvb0wxvdzAn
zWRDsojDyjHXQ4jUlX</vt:lpwstr>
  </property>
  <property fmtid="{D5CDD505-2E9C-101B-9397-08002B2CF9AE}" pid="10" name="_2015_ms_pID_7253431">
    <vt:lpwstr>NZt9yqeTfB06gzvzrYlZ7jMhz92qOhIdV3ihB2Td7NpM6vdhOrssye
SrSRZqcQ8iLqwM235PT25ljrPMNHFePzt+hGG7f53VzphPKtuNm8j8Y9krkw4jamvXJP4NS8
bCLS2PRno5NiN28UD8qTgZVxrpesVYYEmM/7Tp6l222tIw3xsKTtzPFo+1/fH5TQlmr7DvBw
74m1WaiPFNcwHnz6TojUV9vzs4EPi7Q+2Ubw</vt:lpwstr>
  </property>
  <property fmtid="{D5CDD505-2E9C-101B-9397-08002B2CF9AE}" pid="11" name="_2015_ms_pID_7253432">
    <vt:lpwstr>Sw==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1715042187</vt:lpwstr>
  </property>
</Properties>
</file>