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6"/>
  </p:handoutMasterIdLst>
  <p:sldIdLst>
    <p:sldId id="303" r:id="rId3"/>
    <p:sldId id="791" r:id="rId5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2A6EA8"/>
    <a:srgbClr val="FF7C80"/>
    <a:srgbClr val="62A14D"/>
    <a:srgbClr val="000000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89" autoAdjust="0"/>
    <p:restoredTop sz="94980" autoAdjust="0"/>
  </p:normalViewPr>
  <p:slideViewPr>
    <p:cSldViewPr snapToGrid="0">
      <p:cViewPr>
        <p:scale>
          <a:sx n="70" d="100"/>
          <a:sy n="70" d="100"/>
        </p:scale>
        <p:origin x="-852" y="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45" d="100"/>
          <a:sy n="45" d="100"/>
        </p:scale>
        <p:origin x="-2804" y="-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commentAuthors" Target="commentAuthor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>
            <a:lvl1pPr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>
            <a:lvl1pPr algn="r"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b" anchorCtr="0" compatLnSpc="1"/>
          <a:lstStyle>
            <a:lvl1pPr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b" anchorCtr="0" compatLnSpc="1"/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</a:fld>
            <a:endParaRPr lang="en-GB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>
            <a:lvl1pPr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>
            <a:lvl1pPr algn="r"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/>
          <a:p>
            <a:pPr lvl="0"/>
            <a:r>
              <a:rPr lang="en-GB" noProof="0"/>
              <a:t>Click to edit Master text styles</a:t>
            </a:r>
            <a:endParaRPr lang="en-GB" noProof="0"/>
          </a:p>
          <a:p>
            <a:pPr lvl="1"/>
            <a:r>
              <a:rPr lang="en-GB" noProof="0"/>
              <a:t>Second level</a:t>
            </a:r>
            <a:endParaRPr lang="en-GB" noProof="0"/>
          </a:p>
          <a:p>
            <a:pPr lvl="2"/>
            <a:r>
              <a:rPr lang="en-GB" noProof="0"/>
              <a:t>Third level</a:t>
            </a:r>
            <a:endParaRPr lang="en-GB" noProof="0"/>
          </a:p>
          <a:p>
            <a:pPr lvl="3"/>
            <a:r>
              <a:rPr lang="en-GB" noProof="0"/>
              <a:t>Fourth level</a:t>
            </a:r>
            <a:endParaRPr lang="en-GB" noProof="0"/>
          </a:p>
          <a:p>
            <a:pPr lvl="4"/>
            <a:r>
              <a:rPr lang="en-GB" noProof="0"/>
              <a:t>Fifth level</a:t>
            </a:r>
            <a:endParaRPr lang="en-GB" noProof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b" anchorCtr="0" compatLnSpc="1"/>
          <a:lstStyle>
            <a:lvl1pPr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b" anchorCtr="0" compatLnSpc="1"/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</a:fld>
            <a:endParaRPr lang="en-GB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6480442" y="85317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S3-xxxxxx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200150"/>
            <a:ext cx="8388350" cy="508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  <p:sp>
        <p:nvSpPr>
          <p:cNvPr id="2" name="文本框 1"/>
          <p:cNvSpPr txBox="1"/>
          <p:nvPr userDrawn="1"/>
        </p:nvSpPr>
        <p:spPr>
          <a:xfrm>
            <a:off x="1481455" y="6503035"/>
            <a:ext cx="309880" cy="24511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SA2 150E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7" Type="http://schemas.openxmlformats.org/officeDocument/2006/relationships/theme" Target="../theme/theme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  <a:endParaRPr lang="en-US" altLang="en-US" dirty="0"/>
          </a:p>
          <a:p>
            <a:pPr lvl="1"/>
            <a:r>
              <a:rPr lang="en-US" altLang="en-US" dirty="0"/>
              <a:t>Second level</a:t>
            </a:r>
            <a:endParaRPr lang="en-US" altLang="en-US" dirty="0"/>
          </a:p>
          <a:p>
            <a:pPr lvl="2"/>
            <a:r>
              <a:rPr lang="en-US" altLang="en-US" dirty="0"/>
              <a:t>Third level</a:t>
            </a:r>
            <a:endParaRPr lang="en-US" altLang="en-US" dirty="0"/>
          </a:p>
          <a:p>
            <a:pPr lvl="3"/>
            <a:r>
              <a:rPr lang="en-US" altLang="en-US" dirty="0"/>
              <a:t>Fourth level</a:t>
            </a:r>
            <a:endParaRPr lang="en-US" altLang="en-US" dirty="0"/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725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GB" altLang="de-DE" sz="1200" smtClean="0">
                <a:solidFill>
                  <a:schemeClr val="bg1"/>
                </a:solidFill>
              </a:rPr>
              <a:t>SA3#11</a:t>
            </a:r>
            <a:r>
              <a:rPr lang="en-US" altLang="en-GB" sz="1200" smtClean="0">
                <a:solidFill>
                  <a:schemeClr val="bg1"/>
                </a:solidFill>
              </a:rPr>
              <a:t>1</a:t>
            </a:r>
            <a:r>
              <a:rPr lang="en-GB" altLang="de-DE" sz="1200" smtClean="0">
                <a:solidFill>
                  <a:schemeClr val="bg1"/>
                </a:solidFill>
              </a:rPr>
              <a:t> </a:t>
            </a:r>
            <a:r>
              <a:rPr lang="en-US" altLang="en-GB" sz="1200" smtClean="0">
                <a:solidFill>
                  <a:schemeClr val="bg1"/>
                </a:solidFill>
              </a:rPr>
              <a:t>Ma</a:t>
            </a:r>
            <a:r>
              <a:rPr lang="en-GB" altLang="de-DE" sz="1200" smtClean="0">
                <a:solidFill>
                  <a:schemeClr val="bg1"/>
                </a:solidFill>
              </a:rPr>
              <a:t>y 2</a:t>
            </a:r>
            <a:r>
              <a:rPr lang="en-US" altLang="en-GB" sz="1200" smtClean="0">
                <a:solidFill>
                  <a:schemeClr val="bg1"/>
                </a:solidFill>
              </a:rPr>
              <a:t>2</a:t>
            </a:r>
            <a:r>
              <a:rPr lang="en-GB" altLang="de-DE" sz="1200" baseline="30000" smtClean="0">
                <a:solidFill>
                  <a:schemeClr val="bg1"/>
                </a:solidFill>
              </a:rPr>
              <a:t>th</a:t>
            </a:r>
            <a:r>
              <a:rPr lang="en-GB" altLang="de-DE" sz="1200" smtClean="0">
                <a:solidFill>
                  <a:schemeClr val="bg1"/>
                </a:solidFill>
              </a:rPr>
              <a:t> –2</a:t>
            </a:r>
            <a:r>
              <a:rPr lang="en-US" altLang="en-GB" sz="1200" smtClean="0">
                <a:solidFill>
                  <a:schemeClr val="bg1"/>
                </a:solidFill>
              </a:rPr>
              <a:t>6</a:t>
            </a:r>
            <a:r>
              <a:rPr lang="en-GB" altLang="de-DE" sz="1200" baseline="30000" smtClean="0">
                <a:solidFill>
                  <a:schemeClr val="bg1"/>
                </a:solidFill>
              </a:rPr>
              <a:t>th</a:t>
            </a:r>
            <a:r>
              <a:rPr lang="en-GB" altLang="de-DE" sz="1200" smtClean="0">
                <a:solidFill>
                  <a:schemeClr val="bg1"/>
                </a:solidFill>
              </a:rPr>
              <a:t>, </a:t>
            </a:r>
            <a:r>
              <a:rPr lang="en-GB" altLang="de-DE" sz="1200" smtClean="0">
                <a:solidFill>
                  <a:schemeClr val="bg1"/>
                </a:solidFill>
              </a:rPr>
              <a:t>2023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  <a:endParaRPr lang="en-GB" altLang="en-US" sz="800" dirty="0"/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FR" dirty="0"/>
              <a:t>SA WG3 </a:t>
            </a:r>
            <a:r>
              <a:rPr lang="fr-FR" dirty="0" err="1"/>
              <a:t>Status</a:t>
            </a:r>
            <a:r>
              <a:rPr lang="fr-FR" dirty="0"/>
              <a:t> report </a:t>
            </a:r>
            <a:r>
              <a:rPr lang="fr-FR"/>
              <a:t>for </a:t>
            </a:r>
            <a:r>
              <a:rPr lang="fr-FR" smtClean="0"/>
              <a:t>‘AKMA_Ph2</a:t>
            </a:r>
            <a:r>
              <a:rPr lang="en-US" altLang="fr-FR" smtClean="0"/>
              <a:t>(WID)</a:t>
            </a:r>
            <a:r>
              <a:rPr lang="fr-FR" smtClean="0"/>
              <a:t>’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/>
            </a:br>
            <a:r>
              <a:rPr lang="en-GB" altLang="en-US" sz="1800" b="1" smtClean="0">
                <a:latin typeface="Arial" panose="020B0604020202020204" pitchFamily="34" charset="0"/>
              </a:rPr>
              <a:t>Xiaoting Huang</a:t>
            </a:r>
            <a:endParaRPr lang="en-GB" sz="1800" b="1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GB" sz="1800" b="1" smtClean="0">
                <a:latin typeface="Arial" panose="020B0604020202020204" pitchFamily="34" charset="0"/>
              </a:rPr>
              <a:t>China Mobile</a:t>
            </a:r>
            <a:endParaRPr lang="en-GB" sz="1800" b="1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509924"/>
            <a:ext cx="8554481" cy="5273395"/>
          </a:xfrm>
        </p:spPr>
        <p:txBody>
          <a:bodyPr/>
          <a:lstStyle/>
          <a:p>
            <a:pPr marL="0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US" sz="1400" b="1" smtClean="0">
              <a:ea typeface="+mn-ea"/>
              <a:cs typeface="+mn-cs"/>
            </a:endParaRPr>
          </a:p>
          <a:p>
            <a:pPr marL="0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US" sz="1400" b="1" smtClean="0">
              <a:ea typeface="+mn-ea"/>
              <a:cs typeface="+mn-cs"/>
            </a:endParaRPr>
          </a:p>
          <a:p>
            <a:pPr marL="0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US" sz="1400" b="1" smtClean="0">
              <a:ea typeface="+mn-ea"/>
              <a:cs typeface="+mn-cs"/>
            </a:endParaRP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1"/>
              </a:buBlip>
            </a:pPr>
            <a:r>
              <a:rPr lang="en-US" sz="1400" b="1" smtClean="0">
                <a:ea typeface="+mn-ea"/>
                <a:cs typeface="+mn-cs"/>
              </a:rPr>
              <a:t>SA2/RAN impacts and dependencies</a:t>
            </a:r>
            <a:r>
              <a:rPr lang="en-US" sz="1400" smtClean="0">
                <a:ea typeface="+mn-ea"/>
                <a:cs typeface="+mn-cs"/>
              </a:rPr>
              <a:t>:</a:t>
            </a:r>
            <a:endParaRPr lang="de-DE" sz="1400" smtClean="0">
              <a:ea typeface="+mn-ea"/>
              <a:cs typeface="+mn-cs"/>
            </a:endParaRP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400" smtClean="0">
                <a:latin typeface="Calibri" panose="020F0502020204030204" pitchFamily="34" charset="0"/>
                <a:ea typeface="Times New Roman" panose="02020603050405020304" pitchFamily="18" charset="0"/>
              </a:rPr>
              <a:t>None </a:t>
            </a:r>
            <a:endParaRPr lang="en-US" sz="140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285750" lvl="1" indent="0">
              <a:buFont typeface="Symbol" panose="05050102010706020507" pitchFamily="18" charset="2"/>
              <a:buNone/>
            </a:pPr>
            <a:endParaRPr lang="en-US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400" b="1"/>
              <a:t>Contentious </a:t>
            </a:r>
            <a:r>
              <a:rPr lang="de-DE" sz="1400" b="1" smtClean="0"/>
              <a:t>Issue</a:t>
            </a:r>
            <a:r>
              <a:rPr lang="de-DE" sz="1400" smtClean="0"/>
              <a:t>:</a:t>
            </a:r>
            <a:endParaRPr lang="de-DE" sz="1400" smtClean="0"/>
          </a:p>
          <a:p>
            <a:pPr marL="628650" lvl="1" indent="-342900" algn="l">
              <a:spcBef>
                <a:spcPct val="20000"/>
              </a:spcBef>
              <a:buSzTx/>
              <a:buFont typeface="Symbol" panose="05050102010706020507" pitchFamily="18" charset="2"/>
              <a:buChar char=""/>
            </a:pPr>
            <a:r>
              <a:rPr lang="en-US" sz="1400" smtClean="0">
                <a:latin typeface="Calibri" panose="020F0502020204030204" pitchFamily="34" charset="0"/>
                <a:ea typeface="Times New Roman" panose="02020603050405020304" pitchFamily="18" charset="0"/>
                <a:cs typeface="+mn-ea"/>
                <a:sym typeface="+mn-ea"/>
              </a:rPr>
              <a:t>None </a:t>
            </a:r>
            <a:endParaRPr lang="en-US" sz="1400" smtClean="0">
              <a:latin typeface="Calibri" panose="020F0502020204030204" pitchFamily="34" charset="0"/>
              <a:ea typeface="Times New Roman" panose="02020603050405020304" pitchFamily="18" charset="0"/>
              <a:cs typeface="+mn-ea"/>
            </a:endParaRP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de-DE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Focus for the Next Meeting </a:t>
            </a:r>
            <a:r>
              <a:rPr lang="de-DE" sz="1400" dirty="0"/>
              <a:t>:</a:t>
            </a:r>
            <a:endParaRPr lang="de-DE" sz="1400" dirty="0"/>
          </a:p>
          <a:p>
            <a:pPr marL="628650" lvl="1" indent="-342900" algn="l">
              <a:spcBef>
                <a:spcPct val="20000"/>
              </a:spcBef>
              <a:buSzTx/>
              <a:buFont typeface="Symbol" panose="05050102010706020507" pitchFamily="18" charset="2"/>
              <a:buChar char=""/>
            </a:pPr>
            <a:r>
              <a:rPr lang="en-US" sz="1400" smtClean="0">
                <a:latin typeface="Calibri" panose="020F0502020204030204" pitchFamily="34" charset="0"/>
                <a:ea typeface="Times New Roman" panose="02020603050405020304" pitchFamily="18" charset="0"/>
                <a:cs typeface="+mn-ea"/>
              </a:rPr>
              <a:t>Potential clean up or editorials</a:t>
            </a:r>
            <a:endParaRPr lang="en-US" sz="1400" smtClean="0">
              <a:latin typeface="Calibri" panose="020F0502020204030204" pitchFamily="34" charset="0"/>
              <a:ea typeface="Times New Roman" panose="02020603050405020304" pitchFamily="18" charset="0"/>
              <a:cs typeface="+mn-ea"/>
            </a:endParaRP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Risks:</a:t>
            </a:r>
            <a:endParaRPr lang="en-US" altLang="zh-CN" sz="1400" b="1" dirty="0"/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altLang="zh-CN" sz="1400" smtClean="0">
                <a:latin typeface="Calibri" panose="020F0502020204030204" pitchFamily="34" charset="0"/>
                <a:ea typeface="Times New Roman" panose="02020603050405020304" pitchFamily="18" charset="0"/>
              </a:rPr>
              <a:t>None</a:t>
            </a:r>
            <a:endParaRPr lang="fr-FR" altLang="zh-CN" sz="1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200" dirty="0"/>
          </a:p>
        </p:txBody>
      </p:sp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405791" y="311853"/>
            <a:ext cx="6827838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‘</a:t>
            </a:r>
            <a:r>
              <a:rPr lang="en-US" altLang="zh-CN" sz="2400" smtClean="0"/>
              <a:t>AKMA_Ph2</a:t>
            </a:r>
            <a:r>
              <a:rPr lang="en-US" sz="2400" smtClean="0">
                <a:solidFill>
                  <a:srgbClr val="FF0000"/>
                </a:solidFill>
              </a:rPr>
              <a:t>’  </a:t>
            </a:r>
            <a:r>
              <a:rPr lang="en-US" sz="2400" dirty="0">
                <a:solidFill>
                  <a:srgbClr val="FF0000"/>
                </a:solidFill>
              </a:rPr>
              <a:t>status </a:t>
            </a:r>
            <a:r>
              <a:rPr lang="en-US" sz="2400">
                <a:solidFill>
                  <a:srgbClr val="FF0000"/>
                </a:solidFill>
              </a:rPr>
              <a:t>after </a:t>
            </a:r>
            <a:r>
              <a:rPr lang="en-US" sz="2400" smtClean="0">
                <a:solidFill>
                  <a:srgbClr val="FF0000"/>
                </a:solidFill>
              </a:rPr>
              <a:t>SA3#111</a:t>
            </a:r>
            <a:endParaRPr lang="en-US" sz="2400" dirty="0">
              <a:solidFill>
                <a:srgbClr val="FF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01625" y="1287463"/>
          <a:ext cx="8687186" cy="68834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932815"/>
                <a:gridCol w="2720340"/>
                <a:gridCol w="929191"/>
                <a:gridCol w="556709"/>
                <a:gridCol w="323284"/>
                <a:gridCol w="667362"/>
                <a:gridCol w="456211"/>
                <a:gridCol w="722689"/>
                <a:gridCol w="1378585"/>
              </a:tblGrid>
              <a:tr h="231305">
                <a:tc>
                  <a:txBody>
                    <a:bodyPr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/>
                        <a:t>Rel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WG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New %</a:t>
                      </a:r>
                      <a:endParaRPr lang="en-GB" sz="1200" dirty="0">
                        <a:solidFill>
                          <a:srgbClr val="FF0000"/>
                        </a:solidFill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Change or comment</a:t>
                      </a:r>
                      <a:endParaRPr lang="en-GB" sz="1200" dirty="0">
                        <a:solidFill>
                          <a:srgbClr val="FF0000"/>
                        </a:solidFill>
                      </a:endParaRPr>
                    </a:p>
                  </a:txBody>
                  <a:tcPr marL="36002" marR="36002" marT="0" marB="0" anchor="ctr"/>
                </a:tc>
              </a:tr>
              <a:tr h="365595">
                <a:tc>
                  <a:txBody>
                    <a:bodyPr/>
                    <a:p>
                      <a:pPr algn="ctr" fontAlgn="t"/>
                      <a:r>
                        <a:rPr lang="en-GB" sz="12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990040</a:t>
                      </a:r>
                      <a:endParaRPr lang="en-GB" sz="1200" b="1" i="0" u="none" strike="noStrike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1" i="0" u="none" strike="noStrike" kern="120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AKMA phase 2 </a:t>
                      </a:r>
                      <a:endParaRPr lang="en-US" altLang="zh-CN" sz="1200" b="1" i="0" u="none" strike="noStrike" kern="1200" smtClean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p>
                      <a:r>
                        <a:rPr lang="en-GB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AKMA_Ph2</a:t>
                      </a:r>
                      <a:endParaRPr lang="en-GB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Rel-18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S3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p>
                      <a:pPr algn="ctr" fontAlgn="t"/>
                      <a:r>
                        <a:rPr lang="en-US" altLang="en-GB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Sep</a:t>
                      </a:r>
                      <a:r>
                        <a:rPr lang="en-GB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-202</a:t>
                      </a:r>
                      <a:r>
                        <a:rPr lang="en-US" altLang="en-GB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lang="en-US" altLang="en-GB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p>
                      <a:pPr algn="ctr" fontAlgn="t"/>
                      <a:r>
                        <a:rPr lang="en-US" altLang="en-GB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  <a:r>
                        <a:rPr lang="en-GB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altLang="en-GB" sz="1200" smtClean="0">
                          <a:solidFill>
                            <a:srgbClr val="FF0000"/>
                          </a:solidFill>
                        </a:rPr>
                        <a:t>95</a:t>
                      </a:r>
                      <a:r>
                        <a:rPr lang="en-GB" sz="1200" smtClean="0">
                          <a:solidFill>
                            <a:srgbClr val="FF0000"/>
                          </a:solidFill>
                        </a:rPr>
                        <a:t>%</a:t>
                      </a:r>
                      <a:endParaRPr lang="en-GB" sz="1200" dirty="0">
                        <a:solidFill>
                          <a:srgbClr val="FF0000"/>
                        </a:solidFill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altLang="en-GB" sz="1200" baseline="0" dirty="0" smtClean="0">
                          <a:solidFill>
                            <a:srgbClr val="FF0000"/>
                          </a:solidFill>
                        </a:rPr>
                        <a:t>CR to TS 33.535</a:t>
                      </a:r>
                      <a:endParaRPr lang="en-US" altLang="en-GB" sz="1200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36002" marR="36002" marT="0" marB="0" anchor="ctr"/>
                </a:tc>
              </a:tr>
            </a:tbl>
          </a:graphicData>
        </a:graphic>
      </p:graphicFrame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347</Words>
  <Application>WPS 演示</Application>
  <PresentationFormat>全屏显示(4:3)</PresentationFormat>
  <Paragraphs>60</Paragraphs>
  <Slides>2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1" baseType="lpstr">
      <vt:lpstr>Arial</vt:lpstr>
      <vt:lpstr>宋体</vt:lpstr>
      <vt:lpstr>Wingdings</vt:lpstr>
      <vt:lpstr>Calibri</vt:lpstr>
      <vt:lpstr>Times New Roman</vt:lpstr>
      <vt:lpstr>Symbol</vt:lpstr>
      <vt:lpstr>微软雅黑</vt:lpstr>
      <vt:lpstr>Arial Unicode MS</vt:lpstr>
      <vt:lpstr>Office Theme</vt:lpstr>
      <vt:lpstr>SA WG3 Status report for ‘FS_AKMA_Ph2’</vt:lpstr>
      <vt:lpstr>‘FS_AKMA_Ph2’  status after SA3#111</vt:lpstr>
    </vt:vector>
  </TitlesOfParts>
  <Company>3GPP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cmcc</cp:lastModifiedBy>
  <cp:revision>1313</cp:revision>
  <dcterms:created xsi:type="dcterms:W3CDTF">2008-08-30T09:32:00Z</dcterms:created>
  <dcterms:modified xsi:type="dcterms:W3CDTF">2023-05-31T02:11:13Z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0x010100C17A4B69EF56E94C827924DC4B490231</vt:lpwstr>
  </property>
  <property fmtid="{D5CDD505-2E9C-101B-9397-08002B2CF9AE}" pid="13" name="ICV">
    <vt:lpwstr>274ABABE04704590B33386F5E4FAC3BB</vt:lpwstr>
  </property>
  <property fmtid="{D5CDD505-2E9C-101B-9397-08002B2CF9AE}" pid="14" name="KSOProductBuildVer">
    <vt:lpwstr>2052-11.8.2.11716</vt:lpwstr>
  </property>
</Properties>
</file>