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532B-4559-4102-8745-E005F6A739CE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9E315-076C-41DF-8E41-C4EFFE7C51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421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532B-4559-4102-8745-E005F6A739CE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9E315-076C-41DF-8E41-C4EFFE7C51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412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532B-4559-4102-8745-E005F6A739CE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9E315-076C-41DF-8E41-C4EFFE7C51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094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532B-4559-4102-8745-E005F6A739CE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9E315-076C-41DF-8E41-C4EFFE7C51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546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532B-4559-4102-8745-E005F6A739CE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9E315-076C-41DF-8E41-C4EFFE7C51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085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532B-4559-4102-8745-E005F6A739CE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9E315-076C-41DF-8E41-C4EFFE7C51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938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532B-4559-4102-8745-E005F6A739CE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9E315-076C-41DF-8E41-C4EFFE7C51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744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532B-4559-4102-8745-E005F6A739CE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9E315-076C-41DF-8E41-C4EFFE7C51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648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532B-4559-4102-8745-E005F6A739CE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9E315-076C-41DF-8E41-C4EFFE7C51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412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532B-4559-4102-8745-E005F6A739CE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9E315-076C-41DF-8E41-C4EFFE7C51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7903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532B-4559-4102-8745-E005F6A739CE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9E315-076C-41DF-8E41-C4EFFE7C51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656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F1532B-4559-4102-8745-E005F6A739CE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A9E315-076C-41DF-8E41-C4EFFE7C51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80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MIB content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ZTE, Ericsson, </a:t>
            </a:r>
            <a:r>
              <a:rPr lang="en-US" dirty="0" err="1" smtClean="0"/>
              <a:t>MediaTek</a:t>
            </a:r>
            <a:r>
              <a:rPr lang="en-US" smtClean="0"/>
              <a:t>, Intel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87990" y="548680"/>
            <a:ext cx="803296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 RAN WG1 NB-</a:t>
            </a:r>
            <a:r>
              <a:rPr lang="en-GB" b="1" dirty="0" err="1"/>
              <a:t>IoT</a:t>
            </a:r>
            <a:r>
              <a:rPr lang="en-GB" b="1" dirty="0"/>
              <a:t> Ad-Hoc Meeting      </a:t>
            </a:r>
            <a:r>
              <a:rPr lang="en-GB" b="1" dirty="0" smtClean="0"/>
              <a:t>                   </a:t>
            </a:r>
            <a:r>
              <a:rPr lang="en-GB" b="1" dirty="0"/>
              <a:t>	       </a:t>
            </a:r>
            <a:r>
              <a:rPr lang="en-GB" dirty="0"/>
              <a:t>R1-162059</a:t>
            </a:r>
            <a:endParaRPr lang="sv-SE" dirty="0"/>
          </a:p>
          <a:p>
            <a:r>
              <a:rPr lang="en-US" b="1" dirty="0" smtClean="0"/>
              <a:t>Sophia </a:t>
            </a:r>
            <a:r>
              <a:rPr lang="en-US" b="1" dirty="0" err="1"/>
              <a:t>Antipolis</a:t>
            </a:r>
            <a:r>
              <a:rPr lang="en-US" b="1" dirty="0"/>
              <a:t>, France, 22nd – 24th March </a:t>
            </a:r>
            <a:r>
              <a:rPr lang="en-US" b="1" dirty="0" smtClean="0"/>
              <a:t>2016</a:t>
            </a:r>
            <a:endParaRPr lang="sv-SE" b="1" dirty="0" smtClean="0"/>
          </a:p>
          <a:p>
            <a:r>
              <a:rPr lang="en-GB" b="1" dirty="0" smtClean="0"/>
              <a:t>Agenda </a:t>
            </a:r>
            <a:r>
              <a:rPr lang="en-GB" b="1" dirty="0"/>
              <a:t>Item:		</a:t>
            </a:r>
            <a:r>
              <a:rPr lang="en-GB" dirty="0" smtClean="0"/>
              <a:t>2.2.6</a:t>
            </a:r>
            <a:endParaRPr lang="sv-SE" dirty="0"/>
          </a:p>
          <a:p>
            <a:r>
              <a:rPr lang="en-GB" b="1" dirty="0"/>
              <a:t>Document for:	</a:t>
            </a:r>
            <a:r>
              <a:rPr lang="en-GB" dirty="0" smtClean="0"/>
              <a:t>Discussion</a:t>
            </a:r>
            <a:endParaRPr lang="sv-SE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321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 smtClean="0"/>
              <a:t>Proposals</a:t>
            </a:r>
            <a:r>
              <a:rPr lang="sv-SE" dirty="0" smtClean="0"/>
              <a:t>: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sv-SE" dirty="0" smtClean="0"/>
              <a:t>The MIB </a:t>
            </a:r>
            <a:r>
              <a:rPr lang="sv-SE" dirty="0" err="1" smtClean="0"/>
              <a:t>payload</a:t>
            </a:r>
            <a:r>
              <a:rPr lang="sv-SE" dirty="0" smtClean="0"/>
              <a:t> </a:t>
            </a:r>
            <a:r>
              <a:rPr lang="sv-SE" dirty="0" err="1" smtClean="0"/>
              <a:t>size</a:t>
            </a:r>
            <a:r>
              <a:rPr lang="sv-SE" dirty="0" smtClean="0"/>
              <a:t> for all operation modes is the same.</a:t>
            </a:r>
          </a:p>
          <a:p>
            <a:pPr lvl="1"/>
            <a:r>
              <a:rPr lang="sv-SE" dirty="0" smtClean="0"/>
              <a:t>The </a:t>
            </a:r>
            <a:r>
              <a:rPr lang="sv-SE" dirty="0" err="1" smtClean="0"/>
              <a:t>exact</a:t>
            </a:r>
            <a:r>
              <a:rPr lang="sv-SE" dirty="0" smtClean="0"/>
              <a:t> </a:t>
            </a:r>
            <a:r>
              <a:rPr lang="sv-SE" dirty="0" err="1" smtClean="0"/>
              <a:t>size</a:t>
            </a:r>
            <a:r>
              <a:rPr lang="sv-SE" dirty="0" smtClean="0"/>
              <a:t> </a:t>
            </a:r>
            <a:r>
              <a:rPr lang="sv-SE" dirty="0" err="1" smtClean="0"/>
              <a:t>should</a:t>
            </a:r>
            <a:r>
              <a:rPr lang="sv-SE" dirty="0" smtClean="0"/>
              <a:t> be </a:t>
            </a:r>
            <a:r>
              <a:rPr lang="sv-SE" dirty="0" err="1" smtClean="0"/>
              <a:t>decided</a:t>
            </a:r>
            <a:r>
              <a:rPr lang="sv-SE" dirty="0" smtClean="0"/>
              <a:t> by RAN2 </a:t>
            </a:r>
            <a:r>
              <a:rPr lang="sv-SE" dirty="0" err="1" smtClean="0"/>
              <a:t>but</a:t>
            </a:r>
            <a:r>
              <a:rPr lang="sv-SE" dirty="0" smtClean="0"/>
              <a:t> </a:t>
            </a:r>
            <a:r>
              <a:rPr lang="sv-SE" dirty="0" err="1" smtClean="0"/>
              <a:t>should</a:t>
            </a:r>
            <a:r>
              <a:rPr lang="sv-SE" dirty="0" smtClean="0"/>
              <a:t> be no </a:t>
            </a:r>
            <a:r>
              <a:rPr lang="sv-SE" dirty="0" err="1" smtClean="0"/>
              <a:t>more</a:t>
            </a:r>
            <a:r>
              <a:rPr lang="sv-SE" dirty="0" smtClean="0"/>
              <a:t> </a:t>
            </a:r>
            <a:r>
              <a:rPr lang="sv-SE" dirty="0" err="1" smtClean="0"/>
              <a:t>than</a:t>
            </a:r>
            <a:r>
              <a:rPr lang="sv-SE" dirty="0" smtClean="0"/>
              <a:t> 34 </a:t>
            </a:r>
            <a:r>
              <a:rPr lang="en-US" dirty="0" smtClean="0"/>
              <a:t>bits </a:t>
            </a:r>
            <a:r>
              <a:rPr lang="sv-SE" dirty="0" err="1" smtClean="0"/>
              <a:t>without</a:t>
            </a:r>
            <a:r>
              <a:rPr lang="sv-SE" dirty="0" smtClean="0"/>
              <a:t> </a:t>
            </a:r>
            <a:r>
              <a:rPr lang="sv-SE" dirty="0" smtClean="0"/>
              <a:t>CRC</a:t>
            </a:r>
          </a:p>
          <a:p>
            <a:r>
              <a:rPr lang="sv-SE" dirty="0" smtClean="0"/>
              <a:t>The interpretation </a:t>
            </a:r>
            <a:r>
              <a:rPr lang="sv-SE" dirty="0" err="1" smtClean="0"/>
              <a:t>of</a:t>
            </a:r>
            <a:r>
              <a:rPr lang="sv-SE" dirty="0" smtClean="0"/>
              <a:t> the bits </a:t>
            </a:r>
            <a:r>
              <a:rPr lang="sv-SE" dirty="0" err="1" smtClean="0"/>
              <a:t>depends</a:t>
            </a:r>
            <a:r>
              <a:rPr lang="sv-SE" dirty="0" smtClean="0"/>
              <a:t> on the operation mode</a:t>
            </a:r>
          </a:p>
          <a:p>
            <a:pPr lvl="1"/>
            <a:endParaRPr lang="sv-SE" dirty="0" smtClean="0"/>
          </a:p>
          <a:p>
            <a:r>
              <a:rPr lang="sv-SE" dirty="0"/>
              <a:t>For inband </a:t>
            </a:r>
            <a:r>
              <a:rPr lang="sv-SE" dirty="0" err="1"/>
              <a:t>with</a:t>
            </a:r>
            <a:r>
              <a:rPr lang="sv-SE" dirty="0"/>
              <a:t> </a:t>
            </a:r>
            <a:r>
              <a:rPr lang="en-US" dirty="0" smtClean="0"/>
              <a:t>the same PCI indicator set to </a:t>
            </a:r>
            <a:r>
              <a:rPr lang="en-US" dirty="0" smtClean="0">
                <a:solidFill>
                  <a:srgbClr val="FF0000"/>
                </a:solidFill>
              </a:rPr>
              <a:t>false</a:t>
            </a:r>
            <a:r>
              <a:rPr lang="sv-SE" dirty="0" smtClean="0"/>
              <a:t>, </a:t>
            </a:r>
            <a:r>
              <a:rPr lang="sv-SE" dirty="0" err="1"/>
              <a:t>number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LTE CRS </a:t>
            </a:r>
            <a:r>
              <a:rPr lang="sv-SE" dirty="0" err="1"/>
              <a:t>antenna</a:t>
            </a:r>
            <a:r>
              <a:rPr lang="sv-SE" dirty="0"/>
              <a:t> ports is signaled </a:t>
            </a:r>
            <a:r>
              <a:rPr lang="sv-SE" dirty="0" err="1"/>
              <a:t>using</a:t>
            </a:r>
            <a:r>
              <a:rPr lang="sv-SE" dirty="0"/>
              <a:t> </a:t>
            </a:r>
            <a:r>
              <a:rPr lang="sv-SE" dirty="0" err="1" smtClean="0"/>
              <a:t>one</a:t>
            </a:r>
            <a:r>
              <a:rPr lang="sv-SE" dirty="0" smtClean="0"/>
              <a:t> bit</a:t>
            </a:r>
            <a:r>
              <a:rPr lang="sv-SE" dirty="0"/>
              <a:t>, </a:t>
            </a:r>
            <a:r>
              <a:rPr lang="sv-SE" dirty="0" smtClean="0"/>
              <a:t>i.e., </a:t>
            </a:r>
            <a:r>
              <a:rPr lang="sv-SE" dirty="0" err="1" smtClean="0"/>
              <a:t>either</a:t>
            </a:r>
            <a:r>
              <a:rPr lang="sv-SE" dirty="0" smtClean="0"/>
              <a:t> the same as </a:t>
            </a:r>
            <a:r>
              <a:rPr lang="sv-SE" dirty="0" err="1" smtClean="0"/>
              <a:t>number</a:t>
            </a:r>
            <a:r>
              <a:rPr lang="sv-SE" dirty="0" smtClean="0"/>
              <a:t> </a:t>
            </a:r>
            <a:r>
              <a:rPr lang="sv-SE" dirty="0" err="1" smtClean="0"/>
              <a:t>of</a:t>
            </a:r>
            <a:r>
              <a:rPr lang="sv-SE" dirty="0" smtClean="0"/>
              <a:t> ports </a:t>
            </a:r>
            <a:r>
              <a:rPr lang="sv-SE" dirty="0" err="1" smtClean="0"/>
              <a:t>used</a:t>
            </a:r>
            <a:r>
              <a:rPr lang="sv-SE" dirty="0" smtClean="0"/>
              <a:t> by NB-RS or 4. </a:t>
            </a:r>
            <a:endParaRPr lang="sv-SE" dirty="0"/>
          </a:p>
          <a:p>
            <a:endParaRPr lang="sv-SE" dirty="0" smtClean="0"/>
          </a:p>
          <a:p>
            <a:r>
              <a:rPr lang="sv-SE" dirty="0" smtClean="0"/>
              <a:t>For inband </a:t>
            </a:r>
            <a:r>
              <a:rPr lang="sv-SE" dirty="0" err="1"/>
              <a:t>with</a:t>
            </a:r>
            <a:r>
              <a:rPr lang="sv-SE" dirty="0"/>
              <a:t> </a:t>
            </a:r>
            <a:r>
              <a:rPr lang="en-US" dirty="0"/>
              <a:t>the same PCI indicator set to </a:t>
            </a:r>
            <a:r>
              <a:rPr lang="en-US" dirty="0">
                <a:solidFill>
                  <a:srgbClr val="FF0000"/>
                </a:solidFill>
              </a:rPr>
              <a:t>false </a:t>
            </a:r>
            <a:r>
              <a:rPr lang="sv-SE" dirty="0" smtClean="0"/>
              <a:t>and </a:t>
            </a:r>
            <a:r>
              <a:rPr lang="sv-SE" dirty="0" err="1" smtClean="0"/>
              <a:t>guardband</a:t>
            </a:r>
            <a:r>
              <a:rPr lang="sv-SE" dirty="0" smtClean="0"/>
              <a:t>, the raster offset is signaled </a:t>
            </a:r>
            <a:r>
              <a:rPr lang="sv-SE" dirty="0" err="1" smtClean="0"/>
              <a:t>using</a:t>
            </a:r>
            <a:r>
              <a:rPr lang="sv-SE" dirty="0" smtClean="0"/>
              <a:t> </a:t>
            </a:r>
            <a:r>
              <a:rPr lang="sv-SE" dirty="0" err="1" smtClean="0"/>
              <a:t>two</a:t>
            </a:r>
            <a:r>
              <a:rPr lang="sv-SE" dirty="0" smtClean="0"/>
              <a:t> bits for {2.5,-2.5,7.5,-7.5}</a:t>
            </a:r>
          </a:p>
          <a:p>
            <a:pPr marL="0" indent="0">
              <a:buNone/>
            </a:pPr>
            <a:endParaRPr lang="sv-SE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660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Content Placehold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20374394"/>
              </p:ext>
            </p:extLst>
          </p:nvPr>
        </p:nvGraphicFramePr>
        <p:xfrm>
          <a:off x="683568" y="1628800"/>
          <a:ext cx="7560840" cy="38884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71342"/>
                <a:gridCol w="6389498"/>
              </a:tblGrid>
              <a:tr h="76148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Index</a:t>
                      </a:r>
                      <a:endParaRPr lang="sv-SE" sz="2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Deployment mode</a:t>
                      </a:r>
                      <a:endParaRPr lang="sv-SE" sz="2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</a:tr>
              <a:tr h="76148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00</a:t>
                      </a:r>
                      <a:endParaRPr lang="sv-SE" sz="2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In-band mode when the same PCI indicator is true</a:t>
                      </a:r>
                      <a:endParaRPr lang="sv-SE" sz="2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</a:tr>
              <a:tr h="76148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01</a:t>
                      </a:r>
                      <a:endParaRPr lang="sv-SE" sz="2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In-band mode when the same PCI indicator is false</a:t>
                      </a:r>
                      <a:endParaRPr lang="sv-SE" sz="2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</a:tr>
              <a:tr h="76148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2000">
                          <a:effectLst/>
                        </a:rPr>
                        <a:t>10</a:t>
                      </a:r>
                      <a:endParaRPr lang="sv-SE" sz="2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2000">
                          <a:effectLst/>
                        </a:rPr>
                        <a:t>Guard band mode</a:t>
                      </a:r>
                      <a:endParaRPr lang="sv-SE" sz="2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</a:tr>
              <a:tr h="84249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11</a:t>
                      </a:r>
                      <a:endParaRPr lang="sv-SE" sz="2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Stand-alone mode</a:t>
                      </a:r>
                      <a:endParaRPr lang="sv-SE" sz="2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827584" y="5661248"/>
            <a:ext cx="49730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LTE CRS port in indicated separately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19119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400" dirty="0" smtClean="0"/>
              <a:t>Already Agreed MIB content stand-alone</a:t>
            </a:r>
            <a:endParaRPr lang="en-US" sz="3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80495629"/>
              </p:ext>
            </p:extLst>
          </p:nvPr>
        </p:nvGraphicFramePr>
        <p:xfrm>
          <a:off x="827584" y="1700808"/>
          <a:ext cx="7704856" cy="28943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24336"/>
                <a:gridCol w="4680520"/>
              </a:tblGrid>
              <a:tr h="234767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</a:rPr>
                        <a:t>Field</a:t>
                      </a:r>
                      <a:endParaRPr lang="sv-SE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</a:rPr>
                        <a:t>Size (bits)</a:t>
                      </a:r>
                      <a:endParaRPr lang="sv-SE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1753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</a:rPr>
                        <a:t>SFN</a:t>
                      </a:r>
                      <a:endParaRPr lang="sv-SE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800">
                          <a:effectLst/>
                        </a:rPr>
                        <a:t>4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1753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</a:rPr>
                        <a:t>Operation mode</a:t>
                      </a:r>
                      <a:endParaRPr lang="sv-SE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2</a:t>
                      </a:r>
                      <a:endParaRPr lang="sv-SE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66489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SIB1 scheduling info. and TBS</a:t>
                      </a:r>
                      <a:endParaRPr lang="sv-SE" sz="1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</a:rPr>
                        <a:t>4</a:t>
                      </a:r>
                      <a:endParaRPr lang="sv-SE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66489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Access barring info.</a:t>
                      </a:r>
                      <a:endParaRPr lang="sv-SE" sz="1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1</a:t>
                      </a:r>
                      <a:endParaRPr lang="sv-SE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43506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Value tag indicate system info change</a:t>
                      </a:r>
                      <a:endParaRPr lang="sv-SE" sz="1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5</a:t>
                      </a:r>
                      <a:endParaRPr lang="sv-SE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6504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400" dirty="0"/>
              <a:t>Already Agreed </a:t>
            </a:r>
            <a:r>
              <a:rPr lang="en-US" sz="3400" dirty="0" smtClean="0"/>
              <a:t>MIB content guard-band</a:t>
            </a:r>
            <a:endParaRPr lang="en-US" sz="3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23464876"/>
              </p:ext>
            </p:extLst>
          </p:nvPr>
        </p:nvGraphicFramePr>
        <p:xfrm>
          <a:off x="395536" y="1412776"/>
          <a:ext cx="7920880" cy="28562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52328"/>
                <a:gridCol w="4968552"/>
              </a:tblGrid>
              <a:tr h="483462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</a:rPr>
                        <a:t>Field</a:t>
                      </a:r>
                      <a:endParaRPr lang="sv-SE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800">
                          <a:effectLst/>
                        </a:rPr>
                        <a:t>Size (bits)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04049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800">
                          <a:effectLst/>
                        </a:rPr>
                        <a:t>SFN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800">
                          <a:effectLst/>
                        </a:rPr>
                        <a:t>4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04049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</a:rPr>
                        <a:t>Operation mode</a:t>
                      </a:r>
                      <a:endParaRPr lang="sv-SE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2</a:t>
                      </a:r>
                      <a:endParaRPr lang="sv-SE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08098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SIB1 scheduling info. and TBS</a:t>
                      </a:r>
                      <a:endParaRPr lang="sv-SE" sz="1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800">
                          <a:effectLst/>
                        </a:rPr>
                        <a:t>4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60445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Access barring info.</a:t>
                      </a:r>
                      <a:endParaRPr lang="sv-SE" sz="1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1</a:t>
                      </a:r>
                      <a:endParaRPr lang="sv-SE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96123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Value tag indicate system info change</a:t>
                      </a:r>
                      <a:endParaRPr lang="sv-SE" sz="1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5</a:t>
                      </a:r>
                      <a:endParaRPr lang="sv-SE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030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79296" cy="1143000"/>
          </a:xfrm>
        </p:spPr>
        <p:txBody>
          <a:bodyPr>
            <a:normAutofit/>
          </a:bodyPr>
          <a:lstStyle/>
          <a:p>
            <a:r>
              <a:rPr lang="en-US" sz="3400" dirty="0"/>
              <a:t>Already Agreed </a:t>
            </a:r>
            <a:r>
              <a:rPr lang="en-US" sz="3400" dirty="0" smtClean="0"/>
              <a:t>MIB content in-band </a:t>
            </a:r>
            <a:r>
              <a:rPr lang="en-US" sz="3400" dirty="0" smtClean="0">
                <a:solidFill>
                  <a:srgbClr val="FF0000"/>
                </a:solidFill>
              </a:rPr>
              <a:t>same</a:t>
            </a:r>
            <a:r>
              <a:rPr lang="en-US" sz="3400" dirty="0" smtClean="0"/>
              <a:t> PCI</a:t>
            </a:r>
            <a:endParaRPr lang="en-US" sz="3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99910116"/>
              </p:ext>
            </p:extLst>
          </p:nvPr>
        </p:nvGraphicFramePr>
        <p:xfrm>
          <a:off x="539552" y="1628800"/>
          <a:ext cx="8208912" cy="3349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56181"/>
                <a:gridCol w="5352731"/>
              </a:tblGrid>
              <a:tr h="367822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Field</a:t>
                      </a:r>
                      <a:endParaRPr lang="sv-SE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Size (bits)</a:t>
                      </a:r>
                      <a:endParaRPr lang="sv-SE" sz="16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4947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SFN</a:t>
                      </a:r>
                      <a:endParaRPr lang="sv-SE" sz="16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4</a:t>
                      </a:r>
                      <a:endParaRPr lang="sv-SE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4947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effectLst/>
                        </a:rPr>
                        <a:t>Operation </a:t>
                      </a:r>
                      <a:r>
                        <a:rPr lang="en-GB" sz="1600" dirty="0" smtClean="0">
                          <a:effectLst/>
                        </a:rPr>
                        <a:t>mode and 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Same-PCI indication</a:t>
                      </a:r>
                      <a:endParaRPr lang="sv-SE" sz="160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just" hangingPunct="0">
                        <a:spcAft>
                          <a:spcPts val="600"/>
                        </a:spcAft>
                      </a:pPr>
                      <a:endParaRPr lang="sv-SE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sv-SE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4947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US" sz="1800" b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PRB index (including</a:t>
                      </a:r>
                      <a:r>
                        <a:rPr lang="en-US" sz="1800" b="0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raster offset</a:t>
                      </a:r>
                      <a:r>
                        <a:rPr lang="en-US" sz="1800" b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sv-SE" sz="1600" b="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sv-SE" sz="16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 </a:t>
                      </a:r>
                      <a:endParaRPr lang="sv-SE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9895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SIB1 scheduling info. and TBS</a:t>
                      </a:r>
                      <a:endParaRPr lang="sv-SE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4</a:t>
                      </a:r>
                      <a:endParaRPr lang="sv-SE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50311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Access barring info.</a:t>
                      </a:r>
                      <a:endParaRPr lang="sv-SE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1</a:t>
                      </a:r>
                      <a:endParaRPr lang="sv-SE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09895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Value tag indicate system info change</a:t>
                      </a:r>
                      <a:endParaRPr lang="sv-SE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5</a:t>
                      </a:r>
                      <a:endParaRPr lang="sv-SE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030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 smtClean="0"/>
              <a:t>Already agreed MIB </a:t>
            </a:r>
            <a:r>
              <a:rPr lang="en-US" sz="3000" dirty="0"/>
              <a:t>content in-band </a:t>
            </a:r>
            <a:r>
              <a:rPr lang="en-US" sz="3000" dirty="0" smtClean="0">
                <a:solidFill>
                  <a:srgbClr val="FF0000"/>
                </a:solidFill>
              </a:rPr>
              <a:t>different</a:t>
            </a:r>
            <a:r>
              <a:rPr lang="en-US" sz="3000" dirty="0" smtClean="0"/>
              <a:t> PCI</a:t>
            </a:r>
            <a:endParaRPr lang="en-US" sz="3000" dirty="0"/>
          </a:p>
        </p:txBody>
      </p:sp>
      <p:graphicFrame>
        <p:nvGraphicFramePr>
          <p:cNvPr id="8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8685618"/>
              </p:ext>
            </p:extLst>
          </p:nvPr>
        </p:nvGraphicFramePr>
        <p:xfrm>
          <a:off x="457200" y="1600200"/>
          <a:ext cx="8208912" cy="28005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02632"/>
                <a:gridCol w="5606280"/>
              </a:tblGrid>
              <a:tr h="367822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Field</a:t>
                      </a:r>
                      <a:endParaRPr lang="sv-SE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Size (bits)</a:t>
                      </a:r>
                      <a:endParaRPr lang="sv-SE" sz="16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4947">
                <a:tc>
                  <a:txBody>
                    <a:bodyPr/>
                    <a:lstStyle/>
                    <a:p>
                      <a:pPr marL="0" algn="just" defTabSz="914400" rtl="0" eaLnBrk="1" latinLnBrk="0" hangingPunct="0">
                        <a:spcAft>
                          <a:spcPts val="600"/>
                        </a:spcAft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SFN</a:t>
                      </a:r>
                      <a:endParaRPr lang="sv-SE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4</a:t>
                      </a:r>
                      <a:endParaRPr lang="sv-SE" sz="16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4947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Operation </a:t>
                      </a:r>
                      <a:r>
                        <a:rPr lang="en-GB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mode and 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Same-PCI indication</a:t>
                      </a:r>
                      <a:endParaRPr lang="sv-SE" sz="160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algn="just" defTabSz="914400" rtl="0" eaLnBrk="1" latinLnBrk="0" hangingPunct="0">
                        <a:spcAft>
                          <a:spcPts val="600"/>
                        </a:spcAft>
                      </a:pPr>
                      <a:endParaRPr lang="sv-SE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sv-SE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9895">
                <a:tc>
                  <a:txBody>
                    <a:bodyPr/>
                    <a:lstStyle/>
                    <a:p>
                      <a:pPr marL="0" algn="just" defTabSz="914400" rtl="0" eaLnBrk="1" latinLnBrk="0" hangingPunct="0">
                        <a:spcAft>
                          <a:spcPts val="600"/>
                        </a:spcAft>
                      </a:pPr>
                      <a:r>
                        <a:rPr lang="en-GB" sz="16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SIB1 scheduling info. and TBS</a:t>
                      </a:r>
                      <a:endParaRPr lang="sv-SE" sz="16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4</a:t>
                      </a:r>
                      <a:endParaRPr lang="sv-SE" sz="16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50311">
                <a:tc>
                  <a:txBody>
                    <a:bodyPr/>
                    <a:lstStyle/>
                    <a:p>
                      <a:pPr marL="0" algn="just" defTabSz="914400" rtl="0" eaLnBrk="1" latinLnBrk="0" hangingPunct="0">
                        <a:spcAft>
                          <a:spcPts val="600"/>
                        </a:spcAft>
                      </a:pPr>
                      <a:r>
                        <a:rPr lang="en-GB" sz="16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barring info.</a:t>
                      </a:r>
                      <a:endParaRPr lang="sv-SE" sz="16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1</a:t>
                      </a:r>
                      <a:endParaRPr lang="sv-SE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09895">
                <a:tc>
                  <a:txBody>
                    <a:bodyPr/>
                    <a:lstStyle/>
                    <a:p>
                      <a:pPr marL="0" algn="just" defTabSz="914400" rtl="0" eaLnBrk="1" latinLnBrk="0" hangingPunct="0">
                        <a:spcAft>
                          <a:spcPts val="600"/>
                        </a:spcAft>
                      </a:pPr>
                      <a:r>
                        <a:rPr lang="en-GB" sz="16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Value tag indicate system info change</a:t>
                      </a:r>
                      <a:endParaRPr lang="sv-SE" sz="16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5</a:t>
                      </a:r>
                      <a:endParaRPr lang="sv-SE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094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</TotalTime>
  <Words>318</Words>
  <Application>Microsoft Office PowerPoint</Application>
  <PresentationFormat>On-screen Show (4:3)</PresentationFormat>
  <Paragraphs>80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WF on MIB content</vt:lpstr>
      <vt:lpstr>Proposals:</vt:lpstr>
      <vt:lpstr>Agreement</vt:lpstr>
      <vt:lpstr>Already Agreed MIB content stand-alone</vt:lpstr>
      <vt:lpstr>Already Agreed MIB content guard-band</vt:lpstr>
      <vt:lpstr>Already Agreed MIB content in-band same PCI</vt:lpstr>
      <vt:lpstr>Already agreed MIB content in-band different PCI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mode indication in MIB</dc:title>
  <dc:creator>Yutao Sui</dc:creator>
  <cp:lastModifiedBy>Yutao Sui</cp:lastModifiedBy>
  <cp:revision>45</cp:revision>
  <dcterms:created xsi:type="dcterms:W3CDTF">2016-03-23T08:39:48Z</dcterms:created>
  <dcterms:modified xsi:type="dcterms:W3CDTF">2016-03-24T09:50:43Z</dcterms:modified>
</cp:coreProperties>
</file>