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</a:t>
            </a:r>
            <a:r>
              <a:rPr lang="en-US" altLang="zh-CN" dirty="0" smtClean="0"/>
              <a:t>uplink power control of NB-</a:t>
            </a:r>
            <a:r>
              <a:rPr lang="en-US" altLang="zh-CN" dirty="0" err="1" smtClean="0"/>
              <a:t>IoT</a:t>
            </a:r>
            <a:endParaRPr lang="en-US" altLang="zh-CN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Huawei, HiSilicon,…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R1-162044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NB-IoT Ad-Hoc Meeting #2</a:t>
            </a:r>
          </a:p>
          <a:p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Sophia-Antipolis, France, March 22-24, 2016</a:t>
            </a:r>
          </a:p>
          <a:p>
            <a:r>
              <a:rPr lang="en-US" altLang="ja-JP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2.3.5</a:t>
            </a:r>
            <a:endParaRPr lang="ja-JP" altLang="en-US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Title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Proposals</a:t>
            </a:r>
          </a:p>
        </p:txBody>
      </p:sp>
      <p:sp>
        <p:nvSpPr>
          <p:cNvPr id="1038" name="内容占位符 2"/>
          <p:cNvSpPr>
            <a:spLocks noGrp="1"/>
          </p:cNvSpPr>
          <p:nvPr>
            <p:ph idx="1"/>
          </p:nvPr>
        </p:nvSpPr>
        <p:spPr>
          <a:xfrm>
            <a:off x="395288" y="908050"/>
            <a:ext cx="8362950" cy="5472113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000" dirty="0" smtClean="0"/>
              <a:t>For NB-PUSCH </a:t>
            </a:r>
            <a:r>
              <a:rPr lang="en-US" altLang="zh-CN" sz="2000" dirty="0" smtClean="0"/>
              <a:t>data transmission</a:t>
            </a:r>
            <a:r>
              <a:rPr lang="en-US" altLang="zh-CN" sz="2000" dirty="0" smtClean="0"/>
              <a:t>, the </a:t>
            </a:r>
            <a:r>
              <a:rPr lang="en-US" altLang="zh-CN" sz="2000" dirty="0" smtClean="0"/>
              <a:t>uplink power setting re-use </a:t>
            </a:r>
            <a:r>
              <a:rPr lang="en-US" altLang="zh-CN" sz="2000" dirty="0" smtClean="0"/>
              <a:t>section 5.1.1.1 of 36.213, that is for serving cell 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 for 15 kHz subcarrier spacing) or NB-Slot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(for 3.75 kHz subcarrier spacing</a:t>
            </a:r>
            <a:r>
              <a:rPr lang="en-US" altLang="zh-CN" sz="2000" dirty="0" smtClean="0"/>
              <a:t>)</a:t>
            </a:r>
          </a:p>
          <a:p>
            <a:pPr marL="742950" lvl="2" indent="-342900"/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)=min{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CMAX,c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), 10log10(</a:t>
            </a:r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))+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O_NPUSCH,c</a:t>
            </a:r>
            <a:r>
              <a:rPr lang="en-US" altLang="zh-CN" sz="2000" dirty="0" smtClean="0"/>
              <a:t>+</a:t>
            </a:r>
            <a:r>
              <a:rPr lang="zh-CN" altLang="zh-CN" sz="2000" dirty="0" smtClean="0"/>
              <a:t> </a:t>
            </a:r>
            <a:r>
              <a:rPr lang="zh-CN" altLang="zh-CN" sz="2000" i="1" dirty="0" smtClean="0"/>
              <a:t>α</a:t>
            </a:r>
            <a:r>
              <a:rPr lang="en-US" altLang="zh-CN" sz="2000" i="1" baseline="-25000" dirty="0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</a:t>
            </a:r>
            <a:r>
              <a:rPr lang="zh-CN" altLang="zh-CN" sz="2000" dirty="0" smtClean="0"/>
              <a:t> </a:t>
            </a:r>
            <a:r>
              <a:rPr lang="en-US" altLang="zh-CN" sz="2000" i="1" dirty="0" err="1" smtClean="0"/>
              <a:t>PL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err="1" smtClean="0"/>
              <a:t>+</a:t>
            </a:r>
            <a:r>
              <a:rPr lang="en-US" altLang="zh-CN" sz="2000" i="1" dirty="0" err="1" smtClean="0"/>
              <a:t>f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)}</a:t>
            </a:r>
            <a:endParaRPr lang="en-US" altLang="zh-CN" sz="2000" dirty="0" smtClean="0"/>
          </a:p>
          <a:p>
            <a:pPr marL="742950" lvl="2" indent="-342900"/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</a:t>
            </a:r>
          </a:p>
          <a:p>
            <a:pPr marL="1200150" lvl="3" indent="-342900"/>
            <a:r>
              <a:rPr lang="en-US" altLang="zh-CN" sz="1600" dirty="0" smtClean="0"/>
              <a:t>Alt 1: {1/4, 1,3,6,12}</a:t>
            </a:r>
          </a:p>
          <a:p>
            <a:pPr marL="1200150" lvl="3" indent="-342900"/>
            <a:r>
              <a:rPr lang="en-US" altLang="zh-CN" sz="1600" dirty="0" smtClean="0"/>
              <a:t>Alt 2: {1,3,6,12}</a:t>
            </a:r>
          </a:p>
          <a:p>
            <a:pPr marL="742950" lvl="2" indent="-342900"/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)=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O_UE_NPUSCH,c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)+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O_NOMINAL_NPUSCH,c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</a:t>
            </a:r>
            <a:endParaRPr lang="en-US" altLang="zh-CN" sz="2000" dirty="0" smtClean="0"/>
          </a:p>
          <a:p>
            <a:pPr marL="1200150" lvl="3" indent="-342900"/>
            <a:r>
              <a:rPr lang="en-US" altLang="zh-CN" sz="1600" dirty="0" smtClean="0"/>
              <a:t>When </a:t>
            </a:r>
            <a:r>
              <a:rPr lang="en-US" altLang="zh-CN" sz="1600" i="1" dirty="0" smtClean="0"/>
              <a:t>j</a:t>
            </a:r>
            <a:r>
              <a:rPr lang="en-US" altLang="zh-CN" sz="1600" dirty="0" smtClean="0"/>
              <a:t> = </a:t>
            </a:r>
            <a:r>
              <a:rPr lang="en-US" altLang="zh-CN" sz="1600" dirty="0" smtClean="0"/>
              <a:t>1,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O_UE_NPUSCH,c</a:t>
            </a:r>
            <a:r>
              <a:rPr lang="en-US" altLang="zh-CN" sz="1600" dirty="0" smtClean="0"/>
              <a:t>(</a:t>
            </a:r>
            <a:r>
              <a:rPr lang="en-US" altLang="zh-CN" sz="1600" dirty="0" smtClean="0"/>
              <a:t>1</a:t>
            </a:r>
            <a:r>
              <a:rPr lang="en-US" altLang="zh-CN" sz="1600" dirty="0" smtClean="0"/>
              <a:t>) and</a:t>
            </a:r>
            <a:r>
              <a:rPr lang="en-US" altLang="zh-CN" sz="1600" i="1" dirty="0" smtClean="0"/>
              <a:t>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O_NOMINAL_NPUSCH,c</a:t>
            </a:r>
            <a:r>
              <a:rPr lang="en-US" altLang="zh-CN" sz="1600" dirty="0" smtClean="0"/>
              <a:t>(1) </a:t>
            </a:r>
            <a:r>
              <a:rPr lang="en-US" altLang="zh-CN" sz="1600" dirty="0" smtClean="0"/>
              <a:t>are </a:t>
            </a:r>
            <a:r>
              <a:rPr lang="en-US" altLang="zh-CN" sz="1600" dirty="0" smtClean="0"/>
              <a:t>configured by higher layers, where </a:t>
            </a:r>
            <a:r>
              <a:rPr lang="en-US" altLang="zh-CN" sz="1600" i="1" dirty="0" smtClean="0"/>
              <a:t>j </a:t>
            </a:r>
            <a:r>
              <a:rPr lang="en-US" altLang="zh-CN" sz="1600" dirty="0" smtClean="0"/>
              <a:t>= 1 is used for NB-PUSCH </a:t>
            </a:r>
            <a:r>
              <a:rPr lang="en-US" altLang="zh-CN" sz="1600" dirty="0" smtClean="0"/>
              <a:t>data (re)transmissions</a:t>
            </a:r>
            <a:r>
              <a:rPr lang="en-US" altLang="zh-CN" sz="1600" dirty="0" smtClean="0"/>
              <a:t>.</a:t>
            </a:r>
          </a:p>
          <a:p>
            <a:pPr marL="1200150" lvl="3" indent="-342900"/>
            <a:r>
              <a:rPr lang="en-US" altLang="zh-CN" sz="1600" dirty="0" smtClean="0"/>
              <a:t>When </a:t>
            </a:r>
            <a:r>
              <a:rPr lang="en-US" altLang="zh-CN" sz="1600" i="1" dirty="0" smtClean="0"/>
              <a:t>j</a:t>
            </a:r>
            <a:r>
              <a:rPr lang="en-US" altLang="zh-CN" sz="1600" dirty="0" smtClean="0"/>
              <a:t> = 2, which is used for NB-PUSCH (re)transmissions corresponding to the random access response grant,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O_UE_NPUSCH,c</a:t>
            </a:r>
            <a:r>
              <a:rPr lang="en-US" altLang="zh-CN" sz="1600" dirty="0" smtClean="0"/>
              <a:t>(2)=0 </a:t>
            </a:r>
            <a:r>
              <a:rPr lang="en-US" altLang="zh-CN" sz="1600" dirty="0" smtClean="0"/>
              <a:t>and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O_NOMINAL_NPUSCH,c</a:t>
            </a:r>
            <a:r>
              <a:rPr lang="en-US" altLang="zh-CN" sz="1600" dirty="0" smtClean="0"/>
              <a:t>(</a:t>
            </a:r>
            <a:r>
              <a:rPr lang="en-US" altLang="zh-CN" sz="1600" dirty="0" smtClean="0"/>
              <a:t>2</a:t>
            </a:r>
            <a:r>
              <a:rPr lang="en-US" altLang="zh-CN" sz="1600" dirty="0" smtClean="0"/>
              <a:t>)=</a:t>
            </a:r>
            <a:r>
              <a:rPr lang="en-US" altLang="zh-CN" sz="1600" i="1" dirty="0" smtClean="0"/>
              <a:t>P</a:t>
            </a:r>
            <a:r>
              <a:rPr lang="en-US" altLang="zh-CN" sz="1600" i="1" baseline="-25000" dirty="0" smtClean="0"/>
              <a:t>O_PRE</a:t>
            </a:r>
            <a:r>
              <a:rPr lang="en-US" altLang="zh-CN" sz="1600" dirty="0" smtClean="0"/>
              <a:t>+</a:t>
            </a:r>
            <a:r>
              <a:rPr lang="zh-CN" altLang="zh-CN" sz="1600" i="1" dirty="0" smtClean="0"/>
              <a:t>Δ</a:t>
            </a:r>
            <a:r>
              <a:rPr lang="en-US" altLang="zh-CN" sz="1600" i="1" baseline="-25000" dirty="0" smtClean="0"/>
              <a:t>PREAMBLE_Msg3</a:t>
            </a:r>
            <a:r>
              <a:rPr lang="en-US" altLang="zh-CN" sz="1600" dirty="0" smtClean="0"/>
              <a:t>, where </a:t>
            </a:r>
            <a:r>
              <a:rPr lang="en-US" altLang="zh-CN" sz="1600" dirty="0" smtClean="0"/>
              <a:t>the parameter </a:t>
            </a:r>
            <a:r>
              <a:rPr lang="en-US" altLang="zh-CN" sz="1600" i="1" dirty="0" smtClean="0"/>
              <a:t>P</a:t>
            </a:r>
            <a:r>
              <a:rPr lang="en-US" altLang="zh-CN" sz="1600" i="1" baseline="-25000" dirty="0" smtClean="0"/>
              <a:t>O_PRE </a:t>
            </a:r>
            <a:r>
              <a:rPr lang="en-US" altLang="zh-CN" sz="1600" dirty="0" smtClean="0"/>
              <a:t>and</a:t>
            </a:r>
            <a:r>
              <a:rPr lang="zh-CN" altLang="zh-CN" sz="1600" i="1" dirty="0" smtClean="0"/>
              <a:t> Δ</a:t>
            </a:r>
            <a:r>
              <a:rPr lang="en-US" altLang="zh-CN" sz="1600" i="1" baseline="-25000" dirty="0" smtClean="0"/>
              <a:t>PREAMBLE_Msg3</a:t>
            </a:r>
            <a:r>
              <a:rPr lang="en-US" altLang="zh-CN" sz="1600" dirty="0" smtClean="0"/>
              <a:t> are </a:t>
            </a:r>
            <a:r>
              <a:rPr lang="en-US" altLang="zh-CN" sz="1600" dirty="0" smtClean="0"/>
              <a:t>signaled from higher layers for serving </a:t>
            </a:r>
            <a:r>
              <a:rPr lang="en-US" altLang="zh-CN" sz="1600" dirty="0" smtClean="0"/>
              <a:t>cell </a:t>
            </a:r>
            <a:r>
              <a:rPr lang="en-US" altLang="zh-CN" sz="1600" dirty="0" smtClean="0"/>
              <a:t>.</a:t>
            </a:r>
          </a:p>
          <a:p>
            <a:pPr marL="742950" lvl="2" indent="-342900"/>
            <a:r>
              <a:rPr lang="en-US" altLang="zh-CN" sz="2000" dirty="0" smtClean="0"/>
              <a:t>For 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 = 1</a:t>
            </a:r>
            <a:r>
              <a:rPr lang="en-US" altLang="zh-CN" sz="2000" dirty="0" smtClean="0"/>
              <a:t>, </a:t>
            </a:r>
            <a:r>
              <a:rPr lang="zh-CN" altLang="zh-CN" sz="2000" i="1" dirty="0" smtClean="0"/>
              <a:t>α</a:t>
            </a:r>
            <a:r>
              <a:rPr lang="en-US" altLang="zh-CN" sz="2000" i="1" baseline="-25000" dirty="0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 </a:t>
            </a:r>
            <a:r>
              <a:rPr lang="en-US" altLang="zh-CN" sz="2000" dirty="0" smtClean="0"/>
              <a:t>is </a:t>
            </a:r>
            <a:r>
              <a:rPr lang="en-US" altLang="zh-CN" sz="2000" dirty="0" smtClean="0"/>
              <a:t>configured by higher layers, </a:t>
            </a:r>
            <a:r>
              <a:rPr lang="en-US" altLang="zh-CN" sz="2000" dirty="0" smtClean="0"/>
              <a:t>and</a:t>
            </a:r>
            <a:r>
              <a:rPr lang="zh-CN" altLang="zh-CN" sz="2000" i="1" dirty="0" smtClean="0"/>
              <a:t> α</a:t>
            </a:r>
            <a:r>
              <a:rPr lang="en-US" altLang="zh-CN" sz="2000" i="1" baseline="-25000" dirty="0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)=1 </a:t>
            </a:r>
            <a:r>
              <a:rPr lang="en-US" altLang="zh-CN" sz="2000" dirty="0" smtClean="0"/>
              <a:t>for </a:t>
            </a:r>
            <a:r>
              <a:rPr lang="en-US" altLang="zh-CN" sz="2000" dirty="0" smtClean="0"/>
              <a:t>j = 2</a:t>
            </a:r>
            <a:r>
              <a:rPr lang="en-US" altLang="zh-CN" sz="2000" dirty="0" smtClean="0"/>
              <a:t>.</a:t>
            </a:r>
          </a:p>
          <a:p>
            <a:pPr marL="742950" lvl="2" indent="-342900"/>
            <a:r>
              <a:rPr lang="en-US" altLang="zh-CN" sz="2000" i="1" dirty="0" err="1" smtClean="0"/>
              <a:t>f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</a:t>
            </a:r>
          </a:p>
          <a:p>
            <a:pPr marL="1200150" lvl="3" indent="-342900"/>
            <a:r>
              <a:rPr lang="en-US" altLang="zh-CN" sz="1600" dirty="0" smtClean="0"/>
              <a:t>Alt 1: A power adjustment parameter indicated by DCI</a:t>
            </a:r>
          </a:p>
          <a:p>
            <a:pPr marL="1200150" lvl="3" indent="-342900"/>
            <a:r>
              <a:rPr lang="en-US" altLang="zh-CN" sz="1600" dirty="0" smtClean="0"/>
              <a:t>Alt 2: No TPC command, </a:t>
            </a:r>
            <a:r>
              <a:rPr lang="en-US" altLang="zh-CN" sz="1600" i="1" dirty="0" err="1" smtClean="0"/>
              <a:t>f</a:t>
            </a:r>
            <a:r>
              <a:rPr lang="en-US" altLang="zh-CN" sz="1600" i="1" baseline="-25000" dirty="0" err="1" smtClean="0"/>
              <a:t>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)=0</a:t>
            </a:r>
          </a:p>
        </p:txBody>
      </p:sp>
      <p:sp>
        <p:nvSpPr>
          <p:cNvPr id="103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0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2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4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6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Proposals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For NB-PUSCH transmission, UE transmission power is maximum transmit power for greater than </a:t>
            </a:r>
            <a:r>
              <a:rPr lang="en-US" altLang="zh-CN" sz="2400" dirty="0" smtClean="0"/>
              <a:t>X </a:t>
            </a:r>
            <a:r>
              <a:rPr lang="en-US" altLang="zh-CN" sz="2400" dirty="0" smtClean="0"/>
              <a:t>repetitions</a:t>
            </a:r>
            <a:r>
              <a:rPr lang="en-US" altLang="zh-CN" sz="2400" dirty="0" smtClean="0"/>
              <a:t>.</a:t>
            </a:r>
          </a:p>
          <a:p>
            <a:pPr marL="742950" lvl="2" indent="-342900"/>
            <a:r>
              <a:rPr lang="en-US" altLang="zh-CN" sz="2000" dirty="0" smtClean="0"/>
              <a:t>FFS X.</a:t>
            </a:r>
            <a:endParaRPr lang="en-US" altLang="zh-CN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UL power control for ACK/NACK transmission uses the same procedure as normal NB-PUSCH transmission.</a:t>
            </a:r>
            <a:endParaRPr lang="zh-CN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5111</TotalTime>
  <Words>265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Calibri</vt:lpstr>
      <vt:lpstr>Arial Unicode MS</vt:lpstr>
      <vt:lpstr>MS PGothic</vt:lpstr>
      <vt:lpstr>Office Theme</vt:lpstr>
      <vt:lpstr>WF on uplink power control of NB-IoT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366</cp:revision>
  <dcterms:created xsi:type="dcterms:W3CDTF">2015-04-22T00:12:23Z</dcterms:created>
  <dcterms:modified xsi:type="dcterms:W3CDTF">2016-03-23T19:01:23Z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(3)+NoPTZlWOksyk0zyiRlhJr6NAgcmjz4Uwo9ppk2GU6XeYupm+Musyc5/dsn44EU5zpsCdeOG_x000d_
3taXax8P3cLgxRJKnT3FWZGLERlVvN7gkaKwMKF+od9z8PjV6xfFgvvzCr3R3hQ/KReXZeVg_x000d_
IQgD8wAqpu7HT/p2k0VdasUBAu7xC/806GM99xzKPyIUI3E/pikhcqm1NMo5Ry9BNDMT6aPV_x000d_
pn4uqvxWOtIpdmbfUA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kp8aqZtsMAe/zy7olwEsTq8gy06Q5R7EsHxgWLof1d1O6/vPu1j6eA_x000d_
0cpmWQPFQhG7AVr1jJkesC+mwUCIjt89VQsD5WS6TH891Foh3f1pKlC/2BhmNJF6yuKS1aG5_x000d_
kk3FejFEOZZfH0Zq8kyZqWwLLRQ3S4teB02K4tifhLCV9brHJMBXjLZQcE3WfLsNF2MVMS4p_x000d_
oiowvQiQgHbjwCuMDfWkKb8iCb+/IoBQsiVT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NAcNI16KW5Vw4/iURrV7I5EK4F8h9NVEd86I_x000d_
6efB893M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1458735479</vt:lpwstr>
  </property>
</Properties>
</file>