
<file path=[Content_Types].xml><?xml version="1.0" encoding="utf-8"?>
<Types xmlns="http://schemas.openxmlformats.org/package/2006/content-types">
  <Default Extension="bin" ContentType="application/vnd.openxmlformats-officedocument.oleObject"/>
  <Default Extension="wmf" ContentType="image/x-wmf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79" r:id="rId3"/>
    <p:sldId id="280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3909" autoAdjust="0"/>
    <p:restoredTop sz="94660"/>
  </p:normalViewPr>
  <p:slideViewPr>
    <p:cSldViewPr>
      <p:cViewPr varScale="1">
        <p:scale>
          <a:sx n="83" d="100"/>
          <a:sy n="83" d="100"/>
        </p:scale>
        <p:origin x="2004" y="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0CB2CD8-5CFF-4B5E-B8A8-89DC9EBC123D}" type="datetimeFigureOut">
              <a:rPr lang="zh-CN" altLang="en-US" smtClean="0"/>
              <a:t>2016/3/23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D21B2DB-5618-46F0-9C0E-C1EE29E6A50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17133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21B2DB-5618-46F0-9C0E-C1EE29E6A503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809309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21B2DB-5618-46F0-9C0E-C1EE29E6A503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321557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21B2DB-5618-46F0-9C0E-C1EE29E6A503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53470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3/23/2016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3/23/2016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3/23/2016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3/23/2016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3/23/2016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3/23/2016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3/23/2016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3/23/2016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3/23/2016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3/23/2016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3/23/2016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B84484-2B80-43EB-A8B6-9B299C4079D0}" type="datetimeFigureOut">
              <a:rPr lang="en-US" smtClean="0"/>
              <a:pPr/>
              <a:t>3/23/2016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1.wmf"/><Relationship Id="rId4" Type="http://schemas.openxmlformats.org/officeDocument/2006/relationships/oleObject" Target="../embeddings/oleObject1.bin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WF </a:t>
            </a:r>
            <a:r>
              <a:rPr lang="en-US" altLang="zh-CN" dirty="0"/>
              <a:t>on usage of NB-SSS for enhanced channel estimation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149080"/>
            <a:ext cx="6400800" cy="1224136"/>
          </a:xfrm>
        </p:spPr>
        <p:txBody>
          <a:bodyPr>
            <a:noAutofit/>
          </a:bodyPr>
          <a:lstStyle/>
          <a:p>
            <a:r>
              <a:rPr lang="en-US" altLang="zh-CN" dirty="0" smtClean="0">
                <a:solidFill>
                  <a:schemeClr val="tx1"/>
                </a:solidFill>
              </a:rPr>
              <a:t>Spreadtrum</a:t>
            </a:r>
            <a:r>
              <a:rPr lang="en-US" altLang="zh-CN" dirty="0" smtClean="0">
                <a:solidFill>
                  <a:schemeClr val="tx1"/>
                </a:solidFill>
              </a:rPr>
              <a:t>,</a:t>
            </a:r>
            <a:r>
              <a:rPr lang="en-US" altLang="zh-CN" dirty="0">
                <a:solidFill>
                  <a:schemeClr val="tx1"/>
                </a:solidFill>
              </a:rPr>
              <a:t> </a:t>
            </a:r>
            <a:r>
              <a:rPr lang="en-US" altLang="zh-CN" dirty="0" smtClean="0">
                <a:solidFill>
                  <a:schemeClr val="tx1"/>
                </a:solidFill>
              </a:rPr>
              <a:t>Huawei</a:t>
            </a:r>
            <a:endParaRPr lang="en-US" altLang="zh-CN" dirty="0" smtClean="0">
              <a:solidFill>
                <a:schemeClr val="tx1"/>
              </a:solidFill>
            </a:endParaRP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7380312" y="217765"/>
            <a:ext cx="163792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1800" b="1" smtClean="0">
                <a:latin typeface="Arial" charset="0"/>
              </a:rPr>
              <a:t>R1-162035</a:t>
            </a:r>
            <a:endParaRPr lang="en-US" altLang="en-US" sz="1800" b="1" dirty="0">
              <a:latin typeface="Arial" charset="0"/>
            </a:endParaRPr>
          </a:p>
        </p:txBody>
      </p:sp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152400" y="174536"/>
            <a:ext cx="5139680" cy="978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</a:t>
            </a:r>
            <a:r>
              <a:rPr lang="en-US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NB-</a:t>
            </a:r>
            <a:r>
              <a:rPr lang="en-US" altLang="zh-CN" sz="1800" dirty="0" err="1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IoT</a:t>
            </a:r>
            <a:r>
              <a:rPr lang="en-US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 Ad-Hoc Meeting</a:t>
            </a:r>
            <a:endParaRPr lang="en-US" altLang="ja-JP" sz="1800" dirty="0" smtClean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>
              <a:buNone/>
            </a:pPr>
            <a:r>
              <a:rPr lang="en-US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Sophia </a:t>
            </a:r>
            <a:r>
              <a:rPr lang="en-US" altLang="zh-CN" sz="1800" dirty="0" err="1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Antipolis</a:t>
            </a:r>
            <a:r>
              <a:rPr lang="en-US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, France, March 22-24, 2016 </a:t>
            </a:r>
            <a:endParaRPr lang="zh-CN" altLang="zh-CN" sz="1800" dirty="0" smtClean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>
              <a:spcBef>
                <a:spcPct val="0"/>
              </a:spcBef>
              <a:buNone/>
            </a:pP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item 2.2.5</a:t>
            </a:r>
            <a:endParaRPr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1143000"/>
          </a:xfrm>
        </p:spPr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323528" y="1558531"/>
            <a:ext cx="8568952" cy="38472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kumimoji="0" lang="en-US" altLang="ja-JP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MS Mincho" pitchFamily="49" charset="-128"/>
                <a:cs typeface="Times New Roman" pitchFamily="18" charset="0"/>
              </a:rPr>
              <a:t>Agreements at last </a:t>
            </a:r>
            <a:r>
              <a:rPr lang="en-US" altLang="zh-CN" sz="2000" b="1" dirty="0"/>
              <a:t>RAN1 NB-</a:t>
            </a:r>
            <a:r>
              <a:rPr lang="en-US" altLang="zh-CN" sz="2000" b="1" dirty="0" err="1"/>
              <a:t>IoT</a:t>
            </a:r>
            <a:r>
              <a:rPr lang="en-US" altLang="zh-CN" sz="2000" b="1" dirty="0"/>
              <a:t> ad hoc </a:t>
            </a:r>
            <a:r>
              <a:rPr lang="en-US" altLang="zh-CN" sz="2000" b="1" dirty="0" smtClean="0"/>
              <a:t>meeting and </a:t>
            </a:r>
            <a:r>
              <a:rPr kumimoji="0" lang="en-US" altLang="ja-JP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MS Mincho" pitchFamily="49" charset="-128"/>
                <a:cs typeface="Times New Roman" pitchFamily="18" charset="0"/>
              </a:rPr>
              <a:t>RAN1 #84</a:t>
            </a:r>
          </a:p>
          <a:p>
            <a:endParaRPr lang="zh-CN" altLang="zh-CN" dirty="0"/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US" altLang="zh-CN" dirty="0"/>
              <a:t>In FDD mode, NB-PBCH is transmitted in </a:t>
            </a:r>
            <a:r>
              <a:rPr lang="en-US" altLang="zh-CN" dirty="0" err="1"/>
              <a:t>subframe</a:t>
            </a:r>
            <a:r>
              <a:rPr lang="en-US" altLang="zh-CN" dirty="0"/>
              <a:t> 0 in every radio </a:t>
            </a:r>
            <a:r>
              <a:rPr lang="en-US" altLang="zh-CN" dirty="0" smtClean="0"/>
              <a:t>frame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US" altLang="zh-CN" dirty="0"/>
              <a:t> </a:t>
            </a:r>
            <a:r>
              <a:rPr lang="en-US" altLang="zh-CN" dirty="0" smtClean="0"/>
              <a:t>NB-SSS </a:t>
            </a:r>
            <a:r>
              <a:rPr lang="en-US" altLang="zh-CN" dirty="0"/>
              <a:t>is transmitted in </a:t>
            </a:r>
            <a:r>
              <a:rPr lang="en-US" altLang="zh-CN" dirty="0" err="1"/>
              <a:t>subframe</a:t>
            </a:r>
            <a:r>
              <a:rPr lang="en-US" altLang="zh-CN" dirty="0"/>
              <a:t> 9 </a:t>
            </a:r>
            <a:endParaRPr lang="zh-CN" altLang="zh-CN" dirty="0"/>
          </a:p>
          <a:p>
            <a:pPr marL="285750" indent="-28575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altLang="ja-JP" dirty="0" smtClean="0"/>
              <a:t>When </a:t>
            </a:r>
            <a:r>
              <a:rPr lang="en-US" altLang="ja-JP" dirty="0"/>
              <a:t>the same-PCI indicator is set to true</a:t>
            </a:r>
            <a:endParaRPr lang="en-US" altLang="zh-CN" dirty="0"/>
          </a:p>
          <a:p>
            <a:pPr marL="742950" lvl="1" indent="-28575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−"/>
              <a:tabLst>
                <a:tab pos="457200" algn="l"/>
              </a:tabLst>
            </a:pPr>
            <a:r>
              <a:rPr lang="en-US" altLang="ja-JP" sz="1400" dirty="0"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The UE may assume that cell ID is identical for NB-</a:t>
            </a:r>
            <a:r>
              <a:rPr lang="en-US" altLang="ja-JP" sz="1400" dirty="0" err="1"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IoT</a:t>
            </a:r>
            <a:r>
              <a:rPr lang="en-US" altLang="ja-JP" sz="1400" dirty="0"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 and LTE, </a:t>
            </a:r>
            <a:endParaRPr lang="en-US" altLang="ja-JP" sz="1400" dirty="0" smtClean="0">
              <a:latin typeface="Times New Roman" panose="02020603050405020304" pitchFamily="18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 marL="742950" lvl="1" indent="-28575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−"/>
              <a:tabLst>
                <a:tab pos="914400" algn="l"/>
              </a:tabLst>
            </a:pPr>
            <a:r>
              <a:rPr lang="en-US" altLang="ja-JP" sz="1400" dirty="0"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The UE may assume that the number of antenna ports is the same for LTE CRS as for NB-RS</a:t>
            </a:r>
            <a:endParaRPr lang="en-US" altLang="zh-CN" sz="1400" dirty="0"/>
          </a:p>
          <a:p>
            <a:pPr marL="742950" lvl="1" indent="-28575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−"/>
              <a:tabLst>
                <a:tab pos="914400" algn="l"/>
              </a:tabLst>
            </a:pPr>
            <a:r>
              <a:rPr lang="en-US" altLang="ja-JP" sz="1400" dirty="0"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The UE may assume hat the channel can be inferred from both NB-RS and LTE CRS</a:t>
            </a:r>
            <a:endParaRPr lang="en-US" altLang="zh-CN" sz="1400" dirty="0"/>
          </a:p>
          <a:p>
            <a:pPr marL="1200150" lvl="2" indent="-28575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∙"/>
              <a:tabLst>
                <a:tab pos="914400" algn="l"/>
              </a:tabLst>
            </a:pPr>
            <a:r>
              <a:rPr lang="en-US" altLang="ja-JP" sz="1400" dirty="0"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LTE CRS port 0 is associated with NB-RS port 0 and LTE CRS port 1 is associated with NB-RS port 1</a:t>
            </a:r>
            <a:endParaRPr lang="en-US" altLang="zh-CN" sz="1400" dirty="0"/>
          </a:p>
          <a:p>
            <a:pPr marL="742950" lvl="1" indent="-28575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−"/>
              <a:tabLst>
                <a:tab pos="914400" algn="l"/>
              </a:tabLst>
            </a:pPr>
            <a:r>
              <a:rPr lang="en-US" altLang="ja-JP" sz="1400" dirty="0"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The UE may assume LTE CRS are available in the NB-</a:t>
            </a:r>
            <a:r>
              <a:rPr lang="en-US" altLang="ja-JP" sz="1400" dirty="0" err="1"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IoT</a:t>
            </a:r>
            <a:r>
              <a:rPr lang="en-US" altLang="ja-JP" sz="1400" dirty="0"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 PRB in all </a:t>
            </a:r>
            <a:r>
              <a:rPr lang="en-US" altLang="ja-JP" sz="1400" dirty="0" err="1"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subframes</a:t>
            </a:r>
            <a:r>
              <a:rPr lang="en-US" altLang="ja-JP" sz="1400" dirty="0"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 where NB-RS are available</a:t>
            </a:r>
            <a:endParaRPr lang="en-US" altLang="ja-JP" sz="1400" dirty="0">
              <a:latin typeface="Arial" panose="020B0604020202020204" pitchFamily="34" charset="0"/>
            </a:endParaRPr>
          </a:p>
          <a:p>
            <a:pPr lvl="1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457200" algn="l"/>
              </a:tabLst>
            </a:pPr>
            <a:endParaRPr lang="en-US" altLang="ja-JP" dirty="0">
              <a:latin typeface="Arial" panose="020B0604020202020204" pitchFamily="34" charset="0"/>
            </a:endParaRPr>
          </a:p>
          <a:p>
            <a:pPr lvl="0"/>
            <a:endParaRPr lang="zh-CN" altLang="zh-CN" dirty="0"/>
          </a:p>
          <a:p>
            <a:pPr indent="-180000"/>
            <a:endParaRPr lang="en-US" altLang="zh-CN" b="1" dirty="0" smtClean="0"/>
          </a:p>
        </p:txBody>
      </p:sp>
      <p:graphicFrame>
        <p:nvGraphicFramePr>
          <p:cNvPr id="16" name="对象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99556034"/>
              </p:ext>
            </p:extLst>
          </p:nvPr>
        </p:nvGraphicFramePr>
        <p:xfrm>
          <a:off x="5940152" y="2996952"/>
          <a:ext cx="800100" cy="228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71" name="Equation" r:id="rId4" imgW="800100" imgH="228600" progId="Equation.DSMT4">
                  <p:embed/>
                </p:oleObj>
              </mc:Choice>
              <mc:Fallback>
                <p:oleObj name="Equation" r:id="rId4" imgW="800100" imgH="228600" progId="Equation.DSMT4">
                  <p:embed/>
                  <p:pic>
                    <p:nvPicPr>
                      <p:cNvPr id="0" name="Object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940152" y="2996952"/>
                        <a:ext cx="800100" cy="2286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Proposals</a:t>
            </a:r>
            <a:endParaRPr lang="en-US" dirty="0"/>
          </a:p>
        </p:txBody>
      </p:sp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395536" y="1340768"/>
            <a:ext cx="8363272" cy="4925144"/>
          </a:xfrm>
        </p:spPr>
        <p:txBody>
          <a:bodyPr>
            <a:normAutofit/>
          </a:bodyPr>
          <a:lstStyle/>
          <a:p>
            <a:r>
              <a:rPr lang="en-US" altLang="zh-CN" sz="2400" b="1" dirty="0"/>
              <a:t>Proposal 1: NB-SSS can be used by the UE to enhance </a:t>
            </a:r>
            <a:r>
              <a:rPr lang="en-US" altLang="zh-CN" sz="2400" b="1" dirty="0" smtClean="0"/>
              <a:t>downlink channel estimation.</a:t>
            </a:r>
            <a:endParaRPr lang="zh-CN" altLang="zh-CN" sz="2400" dirty="0"/>
          </a:p>
          <a:p>
            <a:r>
              <a:rPr lang="en-US" altLang="zh-CN" sz="2400" b="1" dirty="0"/>
              <a:t>Proposal 2:</a:t>
            </a:r>
            <a:r>
              <a:rPr lang="en-US" altLang="zh-CN" sz="2400" dirty="0"/>
              <a:t> </a:t>
            </a:r>
            <a:r>
              <a:rPr lang="en-US" altLang="zh-CN" sz="2400" b="1" dirty="0"/>
              <a:t>Ratio of EPRE between NB-RS and NB-SSS is specified</a:t>
            </a:r>
            <a:endParaRPr lang="zh-CN" altLang="zh-CN" sz="2400" dirty="0"/>
          </a:p>
          <a:p>
            <a:r>
              <a:rPr lang="en-US" altLang="zh-CN" sz="2400" b="1" dirty="0"/>
              <a:t>Proposal 3: Mapping between antenna ports of NB-RS and NB-SSS are </a:t>
            </a:r>
            <a:r>
              <a:rPr lang="en-US" altLang="zh-CN" sz="2400" b="1" dirty="0" smtClean="0"/>
              <a:t>specified</a:t>
            </a:r>
          </a:p>
          <a:p>
            <a:pPr lvl="1"/>
            <a:r>
              <a:rPr lang="en-US" altLang="zh-CN" sz="2000" b="1" dirty="0" smtClean="0"/>
              <a:t>NB-SSS is associated with port 0 of NB-RS, or </a:t>
            </a:r>
          </a:p>
          <a:p>
            <a:pPr lvl="1"/>
            <a:r>
              <a:rPr lang="en-US" altLang="zh-CN" sz="2000" b="1" dirty="0"/>
              <a:t>TDM transmission pattern </a:t>
            </a:r>
            <a:r>
              <a:rPr lang="en-US" altLang="zh-CN" sz="2000" b="1" dirty="0" smtClean="0"/>
              <a:t>as shown in Figure 1 is </a:t>
            </a:r>
            <a:r>
              <a:rPr lang="en-US" altLang="zh-CN" sz="2000" b="1" dirty="0"/>
              <a:t>introduced for the </a:t>
            </a:r>
            <a:r>
              <a:rPr lang="en-US" altLang="zh-CN" sz="2000" b="1" dirty="0" smtClean="0"/>
              <a:t>association </a:t>
            </a:r>
            <a:r>
              <a:rPr lang="en-US" altLang="zh-CN" sz="2000" b="1" dirty="0"/>
              <a:t>between the transmitting antenna ports of NB-SSS and NB-RS in the case of </a:t>
            </a:r>
            <a:r>
              <a:rPr lang="en-US" altLang="zh-CN" sz="2000" b="1" dirty="0" smtClean="0"/>
              <a:t>2 NB-RS ports.</a:t>
            </a:r>
          </a:p>
          <a:p>
            <a:pPr lvl="1"/>
            <a:endParaRPr lang="zh-CN" altLang="zh-CN" sz="2000" dirty="0"/>
          </a:p>
          <a:p>
            <a:pPr marL="0" indent="0">
              <a:buNone/>
            </a:pPr>
            <a:endParaRPr lang="en-US" altLang="zh-CN" sz="2200" i="1" dirty="0" smtClean="0">
              <a:solidFill>
                <a:srgbClr val="FF0000"/>
              </a:solidFill>
            </a:endParaRP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1907704" y="4339952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102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5171" y="5101499"/>
            <a:ext cx="3676650" cy="1533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1421236" y="6142692"/>
            <a:ext cx="5406993" cy="6155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altLang="zh-CN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GB" altLang="zh-CN" sz="11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zh-CN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</a:t>
            </a:r>
            <a:r>
              <a:rPr kumimoji="0" lang="en-GB" altLang="zh-CN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Figure 1 TDM pattern for the transmitting antenna ports of NB-SSS</a:t>
            </a:r>
            <a:endParaRPr kumimoji="0" lang="en-GB" altLang="zh-CN" sz="1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12870</TotalTime>
  <Words>182</Words>
  <Application>Microsoft Office PowerPoint</Application>
  <PresentationFormat>On-screen Show (4:3)</PresentationFormat>
  <Paragraphs>30</Paragraphs>
  <Slides>3</Slides>
  <Notes>3</Notes>
  <HiddenSlides>0</HiddenSlides>
  <MMClips>0</MMClips>
  <ScaleCrop>false</ScaleCrop>
  <HeadingPairs>
    <vt:vector size="8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12" baseType="lpstr">
      <vt:lpstr>Arial Unicode MS</vt:lpstr>
      <vt:lpstr>MS Mincho</vt:lpstr>
      <vt:lpstr>ＭＳ Ｐゴシック</vt:lpstr>
      <vt:lpstr>宋体</vt:lpstr>
      <vt:lpstr>Arial</vt:lpstr>
      <vt:lpstr>Calibri</vt:lpstr>
      <vt:lpstr>Times New Roman</vt:lpstr>
      <vt:lpstr>Office Theme</vt:lpstr>
      <vt:lpstr>Equation</vt:lpstr>
      <vt:lpstr>WF on usage of NB-SSS for enhanced channel estimation</vt:lpstr>
      <vt:lpstr>Background</vt:lpstr>
      <vt:lpstr>Proposals</vt:lpstr>
    </vt:vector>
  </TitlesOfParts>
  <Company>MediaTek Inc.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ePDCCH detection for LC/CE UE</dc:title>
  <dc:creator>mtk09788</dc:creator>
  <cp:lastModifiedBy>Spreadtrum</cp:lastModifiedBy>
  <cp:revision>1093</cp:revision>
  <dcterms:created xsi:type="dcterms:W3CDTF">2015-04-22T00:12:23Z</dcterms:created>
  <dcterms:modified xsi:type="dcterms:W3CDTF">2016-03-23T16:17:42Z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_new_ms_pID_72543">
    <vt:lpwstr>(3)wctvVNFDItuebxi7OjfRXDT69y0iwZeFtkmA0JYvbo5TdQzjoqqHUf1F0BcHo5diobcu6c+U
Mzr8Hcgaee0rzU8vie2gsDh2rFH6N2fU4SVi0JJm30OfWCajfcM5gn7ijTf4YdonUP1CRC7g
BiimUtZ71EWlwW78PHEUkPAGTweWK7H6izoMwropEMFbm68bbTbNIIvqa4IRGefcW5S8OCbb
a5Pyw+o2S5e1g5Y08c</vt:lpwstr>
  </property>
  <property fmtid="{D5CDD505-2E9C-101B-9397-08002B2CF9AE}" pid="4" name="_new_ms_pID_725431">
    <vt:lpwstr>5Litb3B+du8jsr8gvRZNHa1sT8afmj/VkiNxGFlo3oA72Durr1LgCO
datZFiyh4G3B6O0NOHz9qpcDmr/S6LcG1hEX6KbFCNF2Ug1uEP83rN3IFuRfU3zcWN5GSn43
zxD4BmYqkg16aelUYQPvQDxfWiF1CHp6VEsmUbjmnnjkda6SDjUpEdGxYJbKxUDE2e8eBuPg
Vm61I0ZayE5IILfrZV85ySr1n3JZl4NJDBWQ</vt:lpwstr>
  </property>
  <property fmtid="{D5CDD505-2E9C-101B-9397-08002B2CF9AE}" pid="5" name="_new_ms_pID_725432">
    <vt:lpwstr>2TQRiLAy4dT/an4k7Ywb8bQPFcosw9hAWSuw
IMzss96wWGcTT0Xm+zQLr5ZkkTPKD1XR/9m3FJbJ7nDq5yhfiuFyBWs8MANz9+Bnosu8Rk1Q
O8hze8e4IH+syYnwKHqOZgH4sux4/sG+C9u/VGnYs7mWCaB1U47RTl0X5b3OQru+B8u9A9iN
V+EG9PY9QMuavRUxTcyMRg00a0HY1B2gbos=</vt:lpwstr>
  </property>
  <property fmtid="{D5CDD505-2E9C-101B-9397-08002B2CF9AE}" pid="6" name="_new_ms_pID_725433">
    <vt:lpwstr>GAW9I+aC9MK+EDyNMB
1BXRZw==</vt:lpwstr>
  </property>
  <property fmtid="{D5CDD505-2E9C-101B-9397-08002B2CF9AE}" pid="7" name="_readonly">
    <vt:lpwstr/>
  </property>
  <property fmtid="{D5CDD505-2E9C-101B-9397-08002B2CF9AE}" pid="8" name="_change">
    <vt:lpwstr/>
  </property>
  <property fmtid="{D5CDD505-2E9C-101B-9397-08002B2CF9AE}" pid="9" name="_full-control">
    <vt:lpwstr/>
  </property>
  <property fmtid="{D5CDD505-2E9C-101B-9397-08002B2CF9AE}" pid="10" name="sflag">
    <vt:lpwstr>1453297767</vt:lpwstr>
  </property>
  <property fmtid="{D5CDD505-2E9C-101B-9397-08002B2CF9AE}" pid="11" name="_2015_ms_pID_725343">
    <vt:lpwstr>(3)BNu8hdXnRmT2E3de1Txy+17PHunoFnSJpeLnnpePrnyBFZ1D2A6O77dpFe1t/+kRGoL67g0K
YSuJM4YKxumaEN2FUH2lBqzAbjZbJJQidHzQSGr2KCy+YXMXkhmjZZlh4Af7p3UmR+pTgp2z
l9hQTv1LYIyaYRk6XQxMFlnsxBGKwkcBR+3tq5Byfsc19wMs6icIyUF3S72XUY1Wj+o5Gdra
p3KZBNKGA8LUms8XGe</vt:lpwstr>
  </property>
  <property fmtid="{D5CDD505-2E9C-101B-9397-08002B2CF9AE}" pid="12" name="_2015_ms_pID_7253431">
    <vt:lpwstr>/NSyu2WFy+iZl5YqgKZRDKX5hD2TXO9KvOUaR5eCDoF8Y/NfpHwLnc
n1ETtFJj9ELFBzXVCFO/yR5rlqGPvpGR+a0FhWgg04bITD+7MYbdB7QQZCpe7S5xSTDNqOkg
1YQO3bCjWjK2OBBBkypcyIF7DyfdhstK3TVXMdPhPLOd4s/Hl4BhFM738SP72Mw+2wd/cNvL
gvLclMHGNHepVb9a318uVhoKAgBy0V9pxy4k</vt:lpwstr>
  </property>
  <property fmtid="{D5CDD505-2E9C-101B-9397-08002B2CF9AE}" pid="13" name="_2015_ms_pID_7253432">
    <vt:lpwstr>U/tacw1gmQdrwTjL3lL8ZQwEeFo9uZ9HkXMH
9FaIUHVPf2qaSXogpydDULnhDp2Yfw==</vt:lpwstr>
  </property>
</Properties>
</file>