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38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Starting </a:t>
            </a:r>
            <a:r>
              <a:rPr lang="en-US" dirty="0" err="1" smtClean="0"/>
              <a:t>Subframe</a:t>
            </a:r>
            <a:r>
              <a:rPr lang="en-US" dirty="0" smtClean="0"/>
              <a:t> of Paging CSS for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</p:spPr>
        <p:txBody>
          <a:bodyPr>
            <a:normAutofit/>
          </a:bodyPr>
          <a:lstStyle/>
          <a:p>
            <a:r>
              <a:rPr lang="en-US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R1-162029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9367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WG1 NB-</a:t>
            </a:r>
            <a:r>
              <a:rPr lang="en-US" altLang="ja-JP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Sophia-</a:t>
            </a:r>
            <a:r>
              <a:rPr lang="en-US" altLang="ja-JP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2.2.2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the same mechanism to define {PF, PO} for paging CSS for </a:t>
            </a:r>
            <a:r>
              <a:rPr lang="en-US" dirty="0" err="1"/>
              <a:t>inband</a:t>
            </a:r>
            <a:r>
              <a:rPr lang="en-US" dirty="0"/>
              <a:t>, standalone, and guard band operations</a:t>
            </a:r>
          </a:p>
          <a:p>
            <a:r>
              <a:rPr lang="en-US" dirty="0" smtClean="0"/>
              <a:t>Starting </a:t>
            </a:r>
            <a:r>
              <a:rPr lang="en-US" dirty="0" err="1" smtClean="0"/>
              <a:t>subframe</a:t>
            </a:r>
            <a:r>
              <a:rPr lang="en-US" dirty="0" smtClean="0"/>
              <a:t> of paging CSS is determined by (PF, PO</a:t>
            </a:r>
            <a:r>
              <a:rPr lang="en-US" dirty="0" smtClean="0"/>
              <a:t>)</a:t>
            </a:r>
          </a:p>
          <a:p>
            <a:r>
              <a:rPr lang="en-US" dirty="0" smtClean="0"/>
              <a:t>Starting </a:t>
            </a:r>
            <a:r>
              <a:rPr lang="en-US" dirty="0" err="1"/>
              <a:t>subframe</a:t>
            </a:r>
            <a:r>
              <a:rPr lang="en-US" dirty="0"/>
              <a:t> of paging CSS is </a:t>
            </a:r>
            <a:r>
              <a:rPr lang="en-US" dirty="0" smtClean="0"/>
              <a:t>further determined by one of the </a:t>
            </a:r>
            <a:r>
              <a:rPr lang="en-US" dirty="0" smtClean="0"/>
              <a:t>following two </a:t>
            </a:r>
            <a:r>
              <a:rPr lang="en-US" dirty="0" smtClean="0"/>
              <a:t>alternatives</a:t>
            </a:r>
          </a:p>
        </p:txBody>
      </p:sp>
    </p:spTree>
    <p:extLst>
      <p:ext uri="{BB962C8B-B14F-4D97-AF65-F5344CB8AC3E}">
        <p14:creationId xmlns:p14="http://schemas.microsoft.com/office/powerpoint/2010/main" val="537737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Autofit/>
          </a:bodyPr>
          <a:lstStyle/>
          <a:p>
            <a:pPr hangingPunct="0"/>
            <a:r>
              <a:rPr lang="en-US" sz="2400" b="1" dirty="0"/>
              <a:t>Alternative 1</a:t>
            </a:r>
            <a:r>
              <a:rPr lang="en-US" sz="2400" b="1" dirty="0" smtClean="0"/>
              <a:t>:</a:t>
            </a:r>
            <a:r>
              <a:rPr lang="en-US" sz="2400" dirty="0"/>
              <a:t> </a:t>
            </a:r>
            <a:r>
              <a:rPr lang="en-US" sz="2400" dirty="0" smtClean="0"/>
              <a:t>Remove </a:t>
            </a:r>
            <a:r>
              <a:rPr lang="en-US" sz="2400" dirty="0" err="1" smtClean="0"/>
              <a:t>subframe</a:t>
            </a:r>
            <a:r>
              <a:rPr lang="en-US" sz="2400" dirty="0" smtClean="0"/>
              <a:t> {0, 5} from PO table. If </a:t>
            </a:r>
            <a:r>
              <a:rPr lang="en-US" sz="2400" dirty="0"/>
              <a:t>the </a:t>
            </a:r>
            <a:r>
              <a:rPr lang="en-US" sz="2400" dirty="0" err="1"/>
              <a:t>subframe</a:t>
            </a:r>
            <a:r>
              <a:rPr lang="en-US" sz="2400" dirty="0"/>
              <a:t> </a:t>
            </a:r>
            <a:r>
              <a:rPr lang="en-US" sz="2400" dirty="0" smtClean="0"/>
              <a:t>determined </a:t>
            </a:r>
            <a:r>
              <a:rPr lang="en-US" sz="2400" dirty="0"/>
              <a:t>by {PF, PO} collides with the NSSS or NSIB1 transmission, the UE is paged in the next available radio frame not containing NSSS or </a:t>
            </a:r>
            <a:r>
              <a:rPr lang="en-US" sz="2400" dirty="0" smtClean="0"/>
              <a:t>NSIB1 </a:t>
            </a:r>
          </a:p>
          <a:p>
            <a:pPr lvl="1" hangingPunct="0"/>
            <a:r>
              <a:rPr lang="en-US" sz="2000" dirty="0" smtClean="0"/>
              <a:t>If {PF,PO} </a:t>
            </a:r>
            <a:r>
              <a:rPr lang="en-US" sz="2000" dirty="0"/>
              <a:t>points to a </a:t>
            </a:r>
            <a:r>
              <a:rPr lang="en-US" sz="2000" dirty="0" err="1"/>
              <a:t>subframe</a:t>
            </a:r>
            <a:r>
              <a:rPr lang="en-US" sz="2000" dirty="0"/>
              <a:t> </a:t>
            </a:r>
            <a:r>
              <a:rPr lang="en-US" sz="2000" dirty="0" smtClean="0"/>
              <a:t>9 </a:t>
            </a:r>
            <a:r>
              <a:rPr lang="en-US" sz="2000" dirty="0"/>
              <a:t>which collides with a NSSS transmission, the paging CSS of the UE starts in SFN</a:t>
            </a:r>
            <a:r>
              <a:rPr lang="en-US" sz="2000" dirty="0" smtClean="0"/>
              <a:t>’= mod(SFN+1, 1024</a:t>
            </a:r>
            <a:r>
              <a:rPr lang="en-US" sz="2000" dirty="0"/>
              <a:t>) with </a:t>
            </a:r>
            <a:r>
              <a:rPr lang="en-US" sz="2000" dirty="0" err="1"/>
              <a:t>subframe</a:t>
            </a:r>
            <a:r>
              <a:rPr lang="en-US" sz="2000" dirty="0"/>
              <a:t> </a:t>
            </a:r>
            <a:r>
              <a:rPr lang="en-US" sz="2000" dirty="0" smtClean="0"/>
              <a:t>9</a:t>
            </a:r>
            <a:endParaRPr lang="en-US" sz="2000" dirty="0" smtClean="0"/>
          </a:p>
          <a:p>
            <a:pPr lvl="1" hangingPunct="0"/>
            <a:r>
              <a:rPr lang="en-US" sz="2000" dirty="0" smtClean="0"/>
              <a:t>If {PF,PO} </a:t>
            </a:r>
            <a:r>
              <a:rPr lang="en-US" sz="2000" dirty="0"/>
              <a:t>points to a </a:t>
            </a:r>
            <a:r>
              <a:rPr lang="en-US" sz="2000" dirty="0" err="1"/>
              <a:t>subframe</a:t>
            </a:r>
            <a:r>
              <a:rPr lang="en-US" sz="2000" dirty="0"/>
              <a:t> </a:t>
            </a:r>
            <a:r>
              <a:rPr lang="en-US" sz="2000" dirty="0" smtClean="0"/>
              <a:t>4 </a:t>
            </a:r>
            <a:r>
              <a:rPr lang="en-US" sz="2000" dirty="0"/>
              <a:t>which collides with a NSIB1 transmission, the paging CSS of the UE starts in SFN</a:t>
            </a:r>
            <a:r>
              <a:rPr lang="en-US" sz="2000" dirty="0" smtClean="0"/>
              <a:t>’=mod(SFN+1, </a:t>
            </a:r>
            <a:r>
              <a:rPr lang="en-US" sz="2000" dirty="0"/>
              <a:t>1024) with </a:t>
            </a:r>
            <a:r>
              <a:rPr lang="en-US" sz="2000" dirty="0" err="1"/>
              <a:t>subframe</a:t>
            </a:r>
            <a:r>
              <a:rPr lang="en-US" sz="2000" dirty="0"/>
              <a:t> </a:t>
            </a:r>
            <a:r>
              <a:rPr lang="en-US" sz="2000" dirty="0" smtClean="0"/>
              <a:t>4</a:t>
            </a:r>
            <a:endParaRPr lang="en-US" sz="20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396315"/>
              </p:ext>
            </p:extLst>
          </p:nvPr>
        </p:nvGraphicFramePr>
        <p:xfrm>
          <a:off x="1371600" y="5181600"/>
          <a:ext cx="6705600" cy="1402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1120"/>
                <a:gridCol w="1341120"/>
                <a:gridCol w="1341120"/>
                <a:gridCol w="1341120"/>
                <a:gridCol w="1341120"/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Ns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PO when i_s=0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PO when i_s=1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PO when i_s=2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PO when i_s=3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9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N/A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9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strike="sngStrike" dirty="0">
                          <a:solidFill>
                            <a:srgbClr val="FF0000"/>
                          </a:solidFill>
                          <a:effectLst/>
                        </a:rPr>
                        <a:t>0 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</a:rPr>
                        <a:t>N/A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strike="sngStrike" dirty="0">
                          <a:solidFill>
                            <a:srgbClr val="FF0000"/>
                          </a:solidFill>
                          <a:effectLst/>
                        </a:rPr>
                        <a:t>5 </a:t>
                      </a:r>
                      <a:r>
                        <a:rPr lang="en-GB" sz="1600" dirty="0">
                          <a:solidFill>
                            <a:srgbClr val="FF0000"/>
                          </a:solidFill>
                          <a:effectLst/>
                        </a:rPr>
                        <a:t>N/A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9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9844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/>
              <a:t>Alternative 2:</a:t>
            </a:r>
            <a:r>
              <a:rPr lang="en-US" sz="2400" dirty="0"/>
              <a:t> </a:t>
            </a:r>
          </a:p>
          <a:p>
            <a:pPr lvl="1"/>
            <a:r>
              <a:rPr lang="en-US" sz="2000" dirty="0"/>
              <a:t>Use the existing PO paging </a:t>
            </a:r>
            <a:r>
              <a:rPr lang="en-US" sz="2000" dirty="0" err="1"/>
              <a:t>subframe</a:t>
            </a:r>
            <a:r>
              <a:rPr lang="en-US" sz="2000" dirty="0"/>
              <a:t> </a:t>
            </a:r>
            <a:r>
              <a:rPr lang="en-US" sz="2000" dirty="0" smtClean="0"/>
              <a:t>pattern </a:t>
            </a:r>
            <a:endParaRPr lang="en-US" sz="2000" dirty="0"/>
          </a:p>
          <a:p>
            <a:pPr lvl="1"/>
            <a:r>
              <a:rPr lang="en-US" sz="2000" dirty="0"/>
              <a:t>If the </a:t>
            </a:r>
            <a:r>
              <a:rPr lang="en-US" sz="2000" dirty="0" err="1"/>
              <a:t>subframe</a:t>
            </a:r>
            <a:r>
              <a:rPr lang="en-US" sz="2000" dirty="0"/>
              <a:t> </a:t>
            </a:r>
            <a:r>
              <a:rPr lang="en-US" sz="2000" dirty="0" smtClean="0"/>
              <a:t>SF0 </a:t>
            </a:r>
            <a:r>
              <a:rPr lang="en-US" sz="2000" dirty="0"/>
              <a:t>determined by {PF, PO} is a valid DL </a:t>
            </a:r>
            <a:r>
              <a:rPr lang="en-US" sz="2000" dirty="0" err="1"/>
              <a:t>subframe</a:t>
            </a:r>
            <a:r>
              <a:rPr lang="en-US" sz="2000" dirty="0"/>
              <a:t>, then the </a:t>
            </a:r>
            <a:r>
              <a:rPr lang="en-US" sz="2000" dirty="0" err="1"/>
              <a:t>subframe</a:t>
            </a:r>
            <a:r>
              <a:rPr lang="en-US" sz="2000" dirty="0"/>
              <a:t> </a:t>
            </a:r>
            <a:r>
              <a:rPr lang="en-US" sz="2000" dirty="0" smtClean="0"/>
              <a:t>SF0 </a:t>
            </a:r>
            <a:r>
              <a:rPr lang="en-US" sz="2000" dirty="0"/>
              <a:t>is the starting </a:t>
            </a:r>
            <a:r>
              <a:rPr lang="en-US" sz="2000" dirty="0" err="1"/>
              <a:t>subframe</a:t>
            </a:r>
            <a:r>
              <a:rPr lang="en-US" sz="2000" dirty="0"/>
              <a:t> of the paging CSS. If the </a:t>
            </a:r>
            <a:r>
              <a:rPr lang="en-US" sz="2000" dirty="0" err="1"/>
              <a:t>subframe</a:t>
            </a:r>
            <a:r>
              <a:rPr lang="en-US" sz="2000" dirty="0"/>
              <a:t> </a:t>
            </a:r>
            <a:r>
              <a:rPr lang="en-US" sz="2000" dirty="0" smtClean="0"/>
              <a:t>SF0 </a:t>
            </a:r>
            <a:r>
              <a:rPr lang="en-US" sz="2000" dirty="0"/>
              <a:t>determined by {PF, PO} is NOT a valid DL </a:t>
            </a:r>
            <a:r>
              <a:rPr lang="en-US" sz="2000" dirty="0" err="1"/>
              <a:t>subframe</a:t>
            </a:r>
            <a:r>
              <a:rPr lang="en-US" sz="2000" dirty="0"/>
              <a:t>, then the first valid </a:t>
            </a:r>
            <a:r>
              <a:rPr lang="en-US" sz="2000" dirty="0" smtClean="0"/>
              <a:t>DL </a:t>
            </a:r>
            <a:r>
              <a:rPr lang="en-US" sz="2000" dirty="0" err="1" smtClean="0"/>
              <a:t>subframe</a:t>
            </a:r>
            <a:r>
              <a:rPr lang="en-US" sz="2000" dirty="0" smtClean="0"/>
              <a:t> after SF0 </a:t>
            </a:r>
            <a:r>
              <a:rPr lang="en-US" sz="2000" dirty="0"/>
              <a:t>is the starting </a:t>
            </a:r>
            <a:r>
              <a:rPr lang="en-US" sz="2000" dirty="0" err="1"/>
              <a:t>subframe</a:t>
            </a:r>
            <a:r>
              <a:rPr lang="en-US" sz="2000" dirty="0"/>
              <a:t> of the paging </a:t>
            </a:r>
            <a:r>
              <a:rPr lang="en-US" sz="2000" dirty="0" smtClean="0"/>
              <a:t>CSS</a:t>
            </a:r>
            <a:endParaRPr lang="en-US" sz="2000" dirty="0"/>
          </a:p>
          <a:p>
            <a:pPr lvl="2"/>
            <a:r>
              <a:rPr lang="en-US" sz="1800" dirty="0" smtClean="0"/>
              <a:t>Valid DL </a:t>
            </a:r>
            <a:r>
              <a:rPr lang="en-US" sz="1800" dirty="0" err="1" smtClean="0"/>
              <a:t>subframe</a:t>
            </a:r>
            <a:r>
              <a:rPr lang="en-US" sz="1800" dirty="0" smtClean="0"/>
              <a:t> above refers to </a:t>
            </a:r>
            <a:r>
              <a:rPr lang="en-US" sz="1800" dirty="0" err="1" smtClean="0"/>
              <a:t>subframes</a:t>
            </a:r>
            <a:r>
              <a:rPr lang="en-US" sz="1800" dirty="0" smtClean="0"/>
              <a:t> NOT occupied by NPBCH, NPSS, NSSS, and NSIB1</a:t>
            </a:r>
            <a:endParaRPr lang="en-US" sz="1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770968"/>
              </p:ext>
            </p:extLst>
          </p:nvPr>
        </p:nvGraphicFramePr>
        <p:xfrm>
          <a:off x="1371600" y="4770120"/>
          <a:ext cx="6705600" cy="1402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1120"/>
                <a:gridCol w="1341120"/>
                <a:gridCol w="1341120"/>
                <a:gridCol w="1341120"/>
                <a:gridCol w="1341120"/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Ns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PO when i_s=0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PO when i_s=1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PO when i_s=2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PO when i_s=3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1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9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N/A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2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9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N/A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</a:rPr>
                        <a:t>4</a:t>
                      </a:r>
                      <a:endParaRPr lang="en-US" sz="18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600" dirty="0">
                          <a:effectLst/>
                        </a:rPr>
                        <a:t>9</a:t>
                      </a:r>
                      <a:endParaRPr lang="en-US" sz="18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59077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</TotalTime>
  <Words>352</Words>
  <Application>Microsoft Office PowerPoint</Application>
  <PresentationFormat>On-screen Show (4:3)</PresentationFormat>
  <Paragraphs>59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Starting Subframe of Paging CSS for NB-IoT</vt:lpstr>
      <vt:lpstr>Proposal</vt:lpstr>
      <vt:lpstr>Proposal (Cont.)</vt:lpstr>
      <vt:lpstr>Proposal (Cont.)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simultaneous NB-IoT and eMTC in a cell</dc:title>
  <dc:creator>yufei.blankenship@ericsson.com</dc:creator>
  <cp:lastModifiedBy>Yufei Blankenship</cp:lastModifiedBy>
  <cp:revision>146</cp:revision>
  <dcterms:created xsi:type="dcterms:W3CDTF">2006-08-16T00:00:00Z</dcterms:created>
  <dcterms:modified xsi:type="dcterms:W3CDTF">2016-03-23T17:58:49Z</dcterms:modified>
</cp:coreProperties>
</file>