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</a:t>
            </a:r>
            <a:r>
              <a:rPr lang="en-US" altLang="zh-CN" smtClean="0"/>
              <a:t>DM-RS </a:t>
            </a:r>
            <a:r>
              <a:rPr lang="en-US" altLang="zh-CN"/>
              <a:t>S</a:t>
            </a:r>
            <a:r>
              <a:rPr lang="en-US" altLang="zh-CN" smtClean="0"/>
              <a:t>equence </a:t>
            </a:r>
            <a:r>
              <a:rPr lang="en-US" altLang="zh-CN" dirty="0"/>
              <a:t>G</a:t>
            </a:r>
            <a:r>
              <a:rPr lang="en-US" altLang="zh-CN" smtClean="0"/>
              <a:t>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R1-162023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algn="just"/>
            <a:r>
              <a:rPr lang="en-US" altLang="zh-CN" sz="3400" dirty="0" smtClean="0"/>
              <a:t>DM-RS </a:t>
            </a:r>
            <a:r>
              <a:rPr lang="en-US" altLang="zh-CN" sz="3400" dirty="0"/>
              <a:t>pattern for single tone NB-PUSCH that conveys data </a:t>
            </a:r>
            <a:r>
              <a:rPr lang="en-US" altLang="zh-CN" sz="3400" dirty="0" smtClean="0"/>
              <a:t>transmission:</a:t>
            </a:r>
          </a:p>
          <a:p>
            <a:pPr lvl="1" algn="just"/>
            <a:r>
              <a:rPr lang="en-US" altLang="zh-CN" sz="2600" dirty="0" smtClean="0"/>
              <a:t>Alt.1 Element-wise product of </a:t>
            </a:r>
            <a:endParaRPr lang="en-US" altLang="zh-CN" sz="2600" dirty="0"/>
          </a:p>
          <a:p>
            <a:pPr lvl="2" algn="just"/>
            <a:r>
              <a:rPr lang="en-US" altLang="zh-CN" sz="2200" dirty="0"/>
              <a:t>a </a:t>
            </a:r>
            <a:r>
              <a:rPr lang="en-US" altLang="zh-CN" sz="2200" dirty="0" err="1"/>
              <a:t>Hadamard</a:t>
            </a:r>
            <a:r>
              <a:rPr lang="en-US" altLang="zh-CN" sz="2200" dirty="0"/>
              <a:t> sequence (one row of a </a:t>
            </a:r>
            <a:r>
              <a:rPr lang="en-US" altLang="zh-CN" sz="2200" dirty="0" err="1"/>
              <a:t>Hadamard</a:t>
            </a:r>
            <a:r>
              <a:rPr lang="en-US" altLang="zh-CN" sz="2200" dirty="0"/>
              <a:t> matrix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2" algn="just"/>
            <a:r>
              <a:rPr lang="en-US" altLang="zh-CN" sz="2200" dirty="0" smtClean="0"/>
              <a:t>a PN or Gold-sequence based binary random sequence</a:t>
            </a:r>
            <a:endParaRPr lang="en-US" altLang="zh-CN" sz="2200" dirty="0"/>
          </a:p>
          <a:p>
            <a:pPr lvl="1" algn="just"/>
            <a:r>
              <a:rPr lang="en-US" altLang="zh-CN" sz="2600" dirty="0" smtClean="0"/>
              <a:t>Alt.2 </a:t>
            </a:r>
            <a:r>
              <a:rPr lang="en-US" altLang="zh-CN" sz="2600" dirty="0"/>
              <a:t>Element-wise product of </a:t>
            </a:r>
          </a:p>
          <a:p>
            <a:pPr lvl="2" algn="just"/>
            <a:r>
              <a:rPr lang="en-US" altLang="zh-CN" sz="2200" dirty="0"/>
              <a:t>a </a:t>
            </a:r>
            <a:r>
              <a:rPr lang="en-US" altLang="zh-CN" sz="2200" dirty="0" err="1" smtClean="0"/>
              <a:t>codeword</a:t>
            </a:r>
            <a:r>
              <a:rPr lang="en-US" altLang="zh-CN" sz="2200" dirty="0" smtClean="0"/>
              <a:t> from a linear cyclic code </a:t>
            </a:r>
            <a:endParaRPr lang="en-US" altLang="zh-CN" sz="2200" dirty="0"/>
          </a:p>
          <a:p>
            <a:pPr lvl="2" algn="just"/>
            <a:r>
              <a:rPr lang="en-US" altLang="zh-CN" sz="2200" dirty="0"/>
              <a:t>a </a:t>
            </a:r>
            <a:r>
              <a:rPr lang="en-US" altLang="zh-CN" sz="2200" dirty="0" smtClean="0"/>
              <a:t>PN or Gold-sequence </a:t>
            </a:r>
            <a:r>
              <a:rPr lang="en-US" altLang="zh-CN" sz="2200" dirty="0"/>
              <a:t>based binary random </a:t>
            </a:r>
            <a:r>
              <a:rPr lang="en-US" altLang="zh-CN" sz="2200" dirty="0" smtClean="0"/>
              <a:t>sequence</a:t>
            </a:r>
          </a:p>
          <a:p>
            <a:pPr lvl="2" algn="just"/>
            <a:endParaRPr lang="en-US" altLang="zh-CN" sz="2200" dirty="0"/>
          </a:p>
          <a:p>
            <a:pPr algn="just"/>
            <a:r>
              <a:rPr lang="en-US" altLang="zh-CN" sz="2400" dirty="0" smtClean="0"/>
              <a:t>Note:  Gold sequence is common (not </a:t>
            </a:r>
            <a:r>
              <a:rPr lang="en-US" altLang="zh-CN" sz="2400" dirty="0" err="1" smtClean="0"/>
              <a:t>cell_id</a:t>
            </a:r>
            <a:r>
              <a:rPr lang="en-US" altLang="zh-CN" sz="2400" dirty="0" smtClean="0"/>
              <a:t> dependent)</a:t>
            </a:r>
          </a:p>
          <a:p>
            <a:pPr algn="just"/>
            <a:r>
              <a:rPr lang="en-US" altLang="zh-CN" sz="2400" dirty="0" smtClean="0"/>
              <a:t>Note: Choice of Alt.1 vs. Alt.2 depends on ratio on required number of sequences to sequence length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r>
              <a:rPr lang="en-US" altLang="zh-CN" sz="3400" dirty="0" smtClean="0"/>
              <a:t>In a synchronized network, orthogonality / good cross-correlation of the </a:t>
            </a:r>
            <a:r>
              <a:rPr lang="en-US" altLang="zh-CN" sz="3400" dirty="0" err="1" smtClean="0"/>
              <a:t>Hadamard</a:t>
            </a:r>
            <a:r>
              <a:rPr lang="en-US" altLang="zh-CN" sz="3400" dirty="0" smtClean="0"/>
              <a:t> or linear cyclic code can be utilized</a:t>
            </a:r>
          </a:p>
          <a:p>
            <a:r>
              <a:rPr lang="en-US" altLang="zh-CN" sz="3400" dirty="0" smtClean="0"/>
              <a:t>In an </a:t>
            </a:r>
            <a:r>
              <a:rPr lang="en-US" altLang="zh-CN" sz="3400" dirty="0" err="1" smtClean="0"/>
              <a:t>async</a:t>
            </a:r>
            <a:r>
              <a:rPr lang="en-US" altLang="zh-CN" sz="3400" dirty="0" smtClean="0"/>
              <a:t> network, the PN / Gold code prevents worst-case partial cross-correlation </a:t>
            </a:r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12731</TotalTime>
  <Words>146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UL DM-RS Sequence Generation</vt:lpstr>
      <vt:lpstr>Proposal</vt:lpstr>
      <vt:lpstr>Background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1118</cp:revision>
  <dcterms:created xsi:type="dcterms:W3CDTF">2015-04-22T00:12:23Z</dcterms:created>
  <dcterms:modified xsi:type="dcterms:W3CDTF">2016-03-23T11:04:53Z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