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7" r:id="rId3"/>
    <p:sldId id="276" r:id="rId4"/>
    <p:sldId id="27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56" autoAdjust="0"/>
  </p:normalViewPr>
  <p:slideViewPr>
    <p:cSldViewPr>
      <p:cViewPr varScale="1">
        <p:scale>
          <a:sx n="63" d="100"/>
          <a:sy n="63" d="100"/>
        </p:scale>
        <p:origin x="158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AB2AE-0155-4840-BABA-97EB0AC18221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56855-C7A2-425A-953F-457C8E2970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5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PUSCH &amp; PDSCH Repetitions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Sony, Panasonic, CATT, </a:t>
            </a:r>
            <a:r>
              <a:rPr lang="en-US" altLang="zh-CN" sz="2800" dirty="0" smtClean="0">
                <a:solidFill>
                  <a:schemeClr val="tx1"/>
                </a:solidFill>
              </a:rPr>
              <a:t>DoCoMo</a:t>
            </a:r>
            <a:r>
              <a:rPr lang="en-US" altLang="zh-CN" sz="2800" smtClean="0">
                <a:solidFill>
                  <a:schemeClr val="tx1"/>
                </a:solidFill>
              </a:rPr>
              <a:t>, 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smtClean="0">
                <a:latin typeface="Calibri" pitchFamily="34" charset="0"/>
                <a:ea typeface="ＭＳ Ｐゴシック" pitchFamily="34" charset="-128"/>
              </a:rPr>
              <a:t>R1-162003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8153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kumimoji="1" lang="en-US" altLang="ja-JP" sz="24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Meeting</a:t>
            </a:r>
            <a:endParaRPr kumimoji="1" lang="en-US" altLang="ja-JP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hangingPunct="0"/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Sophia </a:t>
            </a:r>
            <a:r>
              <a:rPr kumimoji="1" lang="en-GB" altLang="zh-CN" sz="24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Antipolis</a:t>
            </a:r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, France, 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22</a:t>
            </a:r>
            <a:r>
              <a:rPr kumimoji="1" lang="en-GB" altLang="zh-CN" sz="2400" baseline="30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nd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– 24</a:t>
            </a:r>
            <a:r>
              <a:rPr kumimoji="1" lang="en-GB" altLang="zh-CN" sz="2400" baseline="30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th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March </a:t>
            </a:r>
            <a:r>
              <a:rPr kumimoji="1" lang="en-US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2016</a:t>
            </a:r>
            <a:endParaRPr kumimoji="1" lang="zh-CN" altLang="zh-CN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2.2.3</a:t>
            </a:r>
            <a:endParaRPr kumimoji="1"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683" y="116632"/>
            <a:ext cx="8229600" cy="1143000"/>
          </a:xfrm>
        </p:spPr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67" y="1052736"/>
            <a:ext cx="8229600" cy="5030019"/>
          </a:xfrm>
        </p:spPr>
        <p:txBody>
          <a:bodyPr/>
          <a:lstStyle/>
          <a:p>
            <a:r>
              <a:rPr lang="en-GB" sz="2800" dirty="0" smtClean="0"/>
              <a:t>A NB-PDSCH or NB-PUSCH encoded TB can be rate matched to one or more Resource </a:t>
            </a:r>
            <a:r>
              <a:rPr lang="en-GB" sz="2800" dirty="0"/>
              <a:t>U</a:t>
            </a:r>
            <a:r>
              <a:rPr lang="en-GB" sz="2800" dirty="0" smtClean="0"/>
              <a:t>nits</a:t>
            </a:r>
          </a:p>
          <a:p>
            <a:pPr lvl="1"/>
            <a:r>
              <a:rPr lang="en-GB" sz="2400" dirty="0" smtClean="0"/>
              <a:t>For reference purpose, this one or more Resource Unit is called a Rate Matched Block</a:t>
            </a:r>
          </a:p>
          <a:p>
            <a:r>
              <a:rPr lang="en-GB" sz="2800" dirty="0" smtClean="0"/>
              <a:t>The size (number of Resource Units) of the Rate Matched Block is indicated in the DCI</a:t>
            </a:r>
          </a:p>
          <a:p>
            <a:r>
              <a:rPr lang="en-GB" sz="2800" dirty="0" smtClean="0">
                <a:sym typeface="Symbol" panose="05050102010706020507" pitchFamily="18" charset="2"/>
              </a:rPr>
              <a:t>The </a:t>
            </a:r>
            <a:r>
              <a:rPr lang="en-GB" sz="2800" dirty="0">
                <a:sym typeface="Symbol" panose="05050102010706020507" pitchFamily="18" charset="2"/>
              </a:rPr>
              <a:t>repetition pattern </a:t>
            </a:r>
            <a:r>
              <a:rPr lang="en-GB" sz="2800" dirty="0" smtClean="0">
                <a:sym typeface="Symbol" panose="05050102010706020507" pitchFamily="18" charset="2"/>
              </a:rPr>
              <a:t>of the Rate Matched Block is </a:t>
            </a:r>
            <a:r>
              <a:rPr lang="en-GB" sz="2800" dirty="0">
                <a:sym typeface="Symbol" panose="05050102010706020507" pitchFamily="18" charset="2"/>
              </a:rPr>
              <a:t>realized by using Cyclic </a:t>
            </a:r>
            <a:r>
              <a:rPr lang="en-GB" sz="2800" dirty="0" err="1">
                <a:sym typeface="Symbol" panose="05050102010706020507" pitchFamily="18" charset="2"/>
              </a:rPr>
              <a:t>Subframe</a:t>
            </a:r>
            <a:r>
              <a:rPr lang="en-GB" sz="2800" dirty="0">
                <a:sym typeface="Symbol" panose="05050102010706020507" pitchFamily="18" charset="2"/>
              </a:rPr>
              <a:t> level </a:t>
            </a:r>
            <a:r>
              <a:rPr lang="en-GB" sz="2800" dirty="0" smtClean="0">
                <a:sym typeface="Symbol" panose="05050102010706020507" pitchFamily="18" charset="2"/>
              </a:rPr>
              <a:t>repetition.</a:t>
            </a:r>
          </a:p>
          <a:p>
            <a:pPr lvl="1"/>
            <a:r>
              <a:rPr lang="en-GB" sz="2400" dirty="0" smtClean="0">
                <a:sym typeface="Symbol" panose="05050102010706020507" pitchFamily="18" charset="2"/>
              </a:rPr>
              <a:t>In each cycle, each </a:t>
            </a:r>
            <a:r>
              <a:rPr lang="en-GB" sz="2400" dirty="0" err="1" smtClean="0">
                <a:sym typeface="Symbol" panose="05050102010706020507" pitchFamily="18" charset="2"/>
              </a:rPr>
              <a:t>subframe</a:t>
            </a:r>
            <a:r>
              <a:rPr lang="en-GB" sz="2400" dirty="0" smtClean="0">
                <a:sym typeface="Symbol" panose="05050102010706020507" pitchFamily="18" charset="2"/>
              </a:rPr>
              <a:t> in the Rate Matched Block is repeated consecutively for Z times</a:t>
            </a:r>
          </a:p>
          <a:p>
            <a:pPr lvl="2"/>
            <a:r>
              <a:rPr lang="en-GB" sz="2000" dirty="0" smtClean="0">
                <a:sym typeface="Symbol" panose="05050102010706020507" pitchFamily="18" charset="2"/>
              </a:rPr>
              <a:t>Z = 4</a:t>
            </a:r>
          </a:p>
          <a:p>
            <a:pPr lvl="1"/>
            <a:r>
              <a:rPr lang="en-GB" sz="2400" dirty="0" smtClean="0"/>
              <a:t>Different scrambling is used in each cycle</a:t>
            </a:r>
          </a:p>
          <a:p>
            <a:pPr lvl="1"/>
            <a:r>
              <a:rPr lang="en-GB" sz="2400" dirty="0" smtClean="0"/>
              <a:t>NOTE: RV cycling is feasible under this repetition</a:t>
            </a:r>
          </a:p>
          <a:p>
            <a:endParaRPr lang="en-GB" sz="2800" dirty="0" smtClean="0"/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414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Example of Rate Matched Block &amp; Cyclic </a:t>
            </a:r>
            <a:r>
              <a:rPr lang="en-GB" sz="3200" dirty="0" err="1" smtClean="0"/>
              <a:t>Subframe</a:t>
            </a:r>
            <a:r>
              <a:rPr lang="en-GB" sz="3200" dirty="0" smtClean="0"/>
              <a:t> Level Repetition (No RV Cycling)</a:t>
            </a:r>
            <a:endParaRPr lang="en-GB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158410" y="119232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TB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876576" y="189377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Coding</a:t>
            </a:r>
            <a:endParaRPr lang="en-GB" dirty="0"/>
          </a:p>
        </p:txBody>
      </p:sp>
      <p:cxnSp>
        <p:nvCxnSpPr>
          <p:cNvPr id="7" name="Straight Arrow Connector 6"/>
          <p:cNvCxnSpPr>
            <a:stCxn id="4" idx="2"/>
            <a:endCxn id="5" idx="0"/>
          </p:cNvCxnSpPr>
          <p:nvPr/>
        </p:nvCxnSpPr>
        <p:spPr>
          <a:xfrm>
            <a:off x="4482446" y="1561654"/>
            <a:ext cx="6198" cy="3321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90358" y="259521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Rate Match</a:t>
            </a:r>
            <a:endParaRPr lang="en-GB" dirty="0"/>
          </a:p>
        </p:txBody>
      </p:sp>
      <p:cxnSp>
        <p:nvCxnSpPr>
          <p:cNvPr id="13" name="Straight Arrow Connector 12"/>
          <p:cNvCxnSpPr>
            <a:endCxn id="11" idx="0"/>
          </p:cNvCxnSpPr>
          <p:nvPr/>
        </p:nvCxnSpPr>
        <p:spPr>
          <a:xfrm>
            <a:off x="4482446" y="2078436"/>
            <a:ext cx="0" cy="516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10753" y="3540694"/>
            <a:ext cx="2655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Resource Unit = 2 </a:t>
            </a:r>
            <a:r>
              <a:rPr lang="en-GB" sz="1400" dirty="0" err="1" smtClean="0"/>
              <a:t>subframes</a:t>
            </a:r>
            <a:endParaRPr lang="en-GB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923928" y="3559858"/>
            <a:ext cx="32403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247964" y="3560230"/>
            <a:ext cx="32403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4572000" y="3559858"/>
            <a:ext cx="324036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4896036" y="3560230"/>
            <a:ext cx="3240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</a:t>
            </a:r>
            <a:endParaRPr lang="en-GB" dirty="0"/>
          </a:p>
        </p:txBody>
      </p:sp>
      <p:sp>
        <p:nvSpPr>
          <p:cNvPr id="20" name="Right Brace 19"/>
          <p:cNvSpPr/>
          <p:nvPr/>
        </p:nvSpPr>
        <p:spPr>
          <a:xfrm rot="5400000">
            <a:off x="4180602" y="3672516"/>
            <a:ext cx="134724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ight Brace 20"/>
          <p:cNvSpPr/>
          <p:nvPr/>
        </p:nvSpPr>
        <p:spPr>
          <a:xfrm rot="16200000" flipV="1">
            <a:off x="4021263" y="3333529"/>
            <a:ext cx="135096" cy="31830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3492192" y="3122292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</a:t>
            </a:r>
            <a:r>
              <a:rPr lang="en-GB" sz="1400" dirty="0" err="1" smtClean="0"/>
              <a:t>subframe</a:t>
            </a:r>
            <a:endParaRPr lang="en-GB" sz="1400" dirty="0"/>
          </a:p>
        </p:txBody>
      </p:sp>
      <p:cxnSp>
        <p:nvCxnSpPr>
          <p:cNvPr id="24" name="Straight Arrow Connector 23"/>
          <p:cNvCxnSpPr>
            <a:stCxn id="11" idx="2"/>
          </p:cNvCxnSpPr>
          <p:nvPr/>
        </p:nvCxnSpPr>
        <p:spPr>
          <a:xfrm>
            <a:off x="4482446" y="2964550"/>
            <a:ext cx="0" cy="2253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464510" y="4098283"/>
            <a:ext cx="1512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Resource Unit</a:t>
            </a:r>
            <a:endParaRPr lang="en-GB" sz="1400" dirty="0"/>
          </a:p>
        </p:txBody>
      </p:sp>
      <p:sp>
        <p:nvSpPr>
          <p:cNvPr id="28" name="Right Brace 27"/>
          <p:cNvSpPr/>
          <p:nvPr/>
        </p:nvSpPr>
        <p:spPr>
          <a:xfrm rot="5400000">
            <a:off x="4507688" y="3862399"/>
            <a:ext cx="134354" cy="129041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" name="Straight Connector 29"/>
          <p:cNvCxnSpPr>
            <a:endCxn id="28" idx="2"/>
          </p:cNvCxnSpPr>
          <p:nvPr/>
        </p:nvCxnSpPr>
        <p:spPr>
          <a:xfrm>
            <a:off x="3929658" y="3863071"/>
            <a:ext cx="0" cy="57735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9" idx="3"/>
          </p:cNvCxnSpPr>
          <p:nvPr/>
        </p:nvCxnSpPr>
        <p:spPr>
          <a:xfrm>
            <a:off x="5220072" y="3744896"/>
            <a:ext cx="0" cy="6611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015928" y="4636714"/>
            <a:ext cx="3131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Rate Matched Block</a:t>
            </a:r>
            <a:endParaRPr lang="en-GB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3528796" y="5186406"/>
            <a:ext cx="2105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Repetition (8×)</a:t>
            </a:r>
            <a:endParaRPr lang="en-GB" dirty="0"/>
          </a:p>
        </p:txBody>
      </p:sp>
      <p:cxnSp>
        <p:nvCxnSpPr>
          <p:cNvPr id="38" name="Straight Arrow Connector 37"/>
          <p:cNvCxnSpPr>
            <a:stCxn id="35" idx="2"/>
            <a:endCxn id="36" idx="0"/>
          </p:cNvCxnSpPr>
          <p:nvPr/>
        </p:nvCxnSpPr>
        <p:spPr>
          <a:xfrm>
            <a:off x="4581685" y="4944491"/>
            <a:ext cx="0" cy="241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09451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967093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224735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1482377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1740018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1992017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2249658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2501657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2756635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3014277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3271918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4" name="TextBox 53"/>
          <p:cNvSpPr txBox="1"/>
          <p:nvPr/>
        </p:nvSpPr>
        <p:spPr>
          <a:xfrm>
            <a:off x="3529560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3787202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4039200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4296842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4548840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9" name="Right Brace 58"/>
          <p:cNvSpPr/>
          <p:nvPr/>
        </p:nvSpPr>
        <p:spPr>
          <a:xfrm rot="5400000">
            <a:off x="2662610" y="4288592"/>
            <a:ext cx="185484" cy="410226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0" name="TextBox 59"/>
          <p:cNvSpPr txBox="1"/>
          <p:nvPr/>
        </p:nvSpPr>
        <p:spPr>
          <a:xfrm>
            <a:off x="895888" y="5427783"/>
            <a:ext cx="586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Z=4</a:t>
            </a:r>
            <a:endParaRPr lang="en-GB" sz="1400" dirty="0"/>
          </a:p>
        </p:txBody>
      </p:sp>
      <p:sp>
        <p:nvSpPr>
          <p:cNvPr id="61" name="Right Brace 60"/>
          <p:cNvSpPr/>
          <p:nvPr/>
        </p:nvSpPr>
        <p:spPr>
          <a:xfrm rot="5400000" flipH="1" flipV="1">
            <a:off x="1150050" y="5290107"/>
            <a:ext cx="134354" cy="102601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2" name="TextBox 61"/>
          <p:cNvSpPr txBox="1"/>
          <p:nvPr/>
        </p:nvSpPr>
        <p:spPr>
          <a:xfrm>
            <a:off x="2284890" y="6494396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cycle</a:t>
            </a:r>
            <a:endParaRPr lang="en-GB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4806482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1" name="TextBox 80"/>
          <p:cNvSpPr txBox="1"/>
          <p:nvPr/>
        </p:nvSpPr>
        <p:spPr>
          <a:xfrm>
            <a:off x="5064124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5321766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5579408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5837049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6089048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6" name="TextBox 85"/>
          <p:cNvSpPr txBox="1"/>
          <p:nvPr/>
        </p:nvSpPr>
        <p:spPr>
          <a:xfrm>
            <a:off x="6346689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7" name="TextBox 86"/>
          <p:cNvSpPr txBox="1"/>
          <p:nvPr/>
        </p:nvSpPr>
        <p:spPr>
          <a:xfrm>
            <a:off x="6598688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8" name="TextBox 87"/>
          <p:cNvSpPr txBox="1"/>
          <p:nvPr/>
        </p:nvSpPr>
        <p:spPr>
          <a:xfrm>
            <a:off x="6853666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89" name="TextBox 88"/>
          <p:cNvSpPr txBox="1"/>
          <p:nvPr/>
        </p:nvSpPr>
        <p:spPr>
          <a:xfrm>
            <a:off x="7111308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0" name="TextBox 89"/>
          <p:cNvSpPr txBox="1"/>
          <p:nvPr/>
        </p:nvSpPr>
        <p:spPr>
          <a:xfrm>
            <a:off x="7368949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1" name="TextBox 90"/>
          <p:cNvSpPr txBox="1"/>
          <p:nvPr/>
        </p:nvSpPr>
        <p:spPr>
          <a:xfrm>
            <a:off x="7626591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2" name="TextBox 91"/>
          <p:cNvSpPr txBox="1"/>
          <p:nvPr/>
        </p:nvSpPr>
        <p:spPr>
          <a:xfrm>
            <a:off x="7884233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3" name="TextBox 92"/>
          <p:cNvSpPr txBox="1"/>
          <p:nvPr/>
        </p:nvSpPr>
        <p:spPr>
          <a:xfrm>
            <a:off x="8136231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4" name="TextBox 93"/>
          <p:cNvSpPr txBox="1"/>
          <p:nvPr/>
        </p:nvSpPr>
        <p:spPr>
          <a:xfrm>
            <a:off x="8393873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5" name="TextBox 94"/>
          <p:cNvSpPr txBox="1"/>
          <p:nvPr/>
        </p:nvSpPr>
        <p:spPr>
          <a:xfrm>
            <a:off x="8645871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4572000" y="5482251"/>
            <a:ext cx="0" cy="285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483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Example of Rate Matched Block &amp; Cyclic </a:t>
            </a:r>
            <a:r>
              <a:rPr lang="en-GB" sz="2800" dirty="0" err="1" smtClean="0"/>
              <a:t>Subframe</a:t>
            </a:r>
            <a:r>
              <a:rPr lang="en-GB" sz="2800" dirty="0" smtClean="0"/>
              <a:t> Level Repetition (RV Cycling)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158410" y="119232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TB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870378" y="176299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Coding</a:t>
            </a:r>
            <a:endParaRPr lang="en-GB" dirty="0"/>
          </a:p>
        </p:txBody>
      </p:sp>
      <p:cxnSp>
        <p:nvCxnSpPr>
          <p:cNvPr id="7" name="Straight Arrow Connector 6"/>
          <p:cNvCxnSpPr>
            <a:stCxn id="4" idx="2"/>
            <a:endCxn id="5" idx="0"/>
          </p:cNvCxnSpPr>
          <p:nvPr/>
        </p:nvCxnSpPr>
        <p:spPr>
          <a:xfrm>
            <a:off x="4482446" y="1561654"/>
            <a:ext cx="0" cy="201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90358" y="2405595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Rate Match</a:t>
            </a:r>
            <a:endParaRPr lang="en-GB" dirty="0"/>
          </a:p>
        </p:txBody>
      </p:sp>
      <p:cxnSp>
        <p:nvCxnSpPr>
          <p:cNvPr id="13" name="Straight Arrow Connector 12"/>
          <p:cNvCxnSpPr>
            <a:stCxn id="5" idx="2"/>
            <a:endCxn id="11" idx="0"/>
          </p:cNvCxnSpPr>
          <p:nvPr/>
        </p:nvCxnSpPr>
        <p:spPr>
          <a:xfrm>
            <a:off x="4482446" y="2132325"/>
            <a:ext cx="0" cy="2732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10753" y="3387700"/>
            <a:ext cx="2655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Resource unit = 2 </a:t>
            </a:r>
            <a:r>
              <a:rPr lang="en-GB" sz="1400" dirty="0" err="1" smtClean="0"/>
              <a:t>subframes</a:t>
            </a:r>
            <a:endParaRPr lang="en-GB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648930" y="3406864"/>
            <a:ext cx="32403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3972966" y="3407236"/>
            <a:ext cx="32403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4860032" y="3406864"/>
            <a:ext cx="324036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184068" y="3407236"/>
            <a:ext cx="3240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</a:t>
            </a:r>
            <a:endParaRPr lang="en-GB" dirty="0"/>
          </a:p>
        </p:txBody>
      </p:sp>
      <p:sp>
        <p:nvSpPr>
          <p:cNvPr id="20" name="Right Brace 19"/>
          <p:cNvSpPr/>
          <p:nvPr/>
        </p:nvSpPr>
        <p:spPr>
          <a:xfrm rot="5400000">
            <a:off x="3905604" y="3519522"/>
            <a:ext cx="134724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ight Brace 20"/>
          <p:cNvSpPr/>
          <p:nvPr/>
        </p:nvSpPr>
        <p:spPr>
          <a:xfrm rot="16200000" flipV="1">
            <a:off x="3896258" y="3006653"/>
            <a:ext cx="158985" cy="6421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4676074" y="3868923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</a:t>
            </a:r>
            <a:r>
              <a:rPr lang="en-GB" sz="1400" dirty="0" err="1" smtClean="0"/>
              <a:t>subframe</a:t>
            </a:r>
            <a:endParaRPr lang="en-GB" sz="1400" dirty="0"/>
          </a:p>
        </p:txBody>
      </p:sp>
      <p:cxnSp>
        <p:nvCxnSpPr>
          <p:cNvPr id="24" name="Straight Arrow Connector 23"/>
          <p:cNvCxnSpPr>
            <a:stCxn id="11" idx="2"/>
          </p:cNvCxnSpPr>
          <p:nvPr/>
        </p:nvCxnSpPr>
        <p:spPr>
          <a:xfrm>
            <a:off x="4482446" y="2774927"/>
            <a:ext cx="0" cy="412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17194" y="3932829"/>
            <a:ext cx="1512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Resource Unit</a:t>
            </a:r>
            <a:endParaRPr lang="en-GB" sz="1400" dirty="0"/>
          </a:p>
        </p:txBody>
      </p:sp>
      <p:sp>
        <p:nvSpPr>
          <p:cNvPr id="28" name="Right Brace 27"/>
          <p:cNvSpPr/>
          <p:nvPr/>
        </p:nvSpPr>
        <p:spPr>
          <a:xfrm rot="5400000">
            <a:off x="3903689" y="4028635"/>
            <a:ext cx="134354" cy="65195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" name="Straight Connector 29"/>
          <p:cNvCxnSpPr>
            <a:stCxn id="16" idx="1"/>
            <a:endCxn id="28" idx="2"/>
          </p:cNvCxnSpPr>
          <p:nvPr/>
        </p:nvCxnSpPr>
        <p:spPr>
          <a:xfrm flipH="1">
            <a:off x="3644890" y="3591530"/>
            <a:ext cx="4040" cy="6959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7" idx="3"/>
            <a:endCxn id="28" idx="0"/>
          </p:cNvCxnSpPr>
          <p:nvPr/>
        </p:nvCxnSpPr>
        <p:spPr>
          <a:xfrm flipH="1">
            <a:off x="4296843" y="3591902"/>
            <a:ext cx="159" cy="69553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527655" y="4410980"/>
            <a:ext cx="3131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Rate Matched Block</a:t>
            </a:r>
            <a:endParaRPr lang="en-GB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3528796" y="4819979"/>
            <a:ext cx="2105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Repetition (8×)</a:t>
            </a:r>
            <a:endParaRPr lang="en-GB" dirty="0"/>
          </a:p>
        </p:txBody>
      </p:sp>
      <p:cxnSp>
        <p:nvCxnSpPr>
          <p:cNvPr id="38" name="Straight Arrow Connector 37"/>
          <p:cNvCxnSpPr>
            <a:endCxn id="36" idx="0"/>
          </p:cNvCxnSpPr>
          <p:nvPr/>
        </p:nvCxnSpPr>
        <p:spPr>
          <a:xfrm>
            <a:off x="4581685" y="4628362"/>
            <a:ext cx="0" cy="191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09451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967093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224735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1482377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174001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1992017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224965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2501657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2756635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3014277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3271918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4" name="TextBox 53"/>
          <p:cNvSpPr txBox="1"/>
          <p:nvPr/>
        </p:nvSpPr>
        <p:spPr>
          <a:xfrm>
            <a:off x="3529560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3787202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4039200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4296842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4548840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9" name="Right Brace 58"/>
          <p:cNvSpPr/>
          <p:nvPr/>
        </p:nvSpPr>
        <p:spPr>
          <a:xfrm rot="5400000">
            <a:off x="1649992" y="4808207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0" name="TextBox 59"/>
          <p:cNvSpPr txBox="1"/>
          <p:nvPr/>
        </p:nvSpPr>
        <p:spPr>
          <a:xfrm>
            <a:off x="895888" y="4934781"/>
            <a:ext cx="586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Z=4</a:t>
            </a:r>
            <a:endParaRPr lang="en-GB" sz="1400" dirty="0"/>
          </a:p>
        </p:txBody>
      </p:sp>
      <p:sp>
        <p:nvSpPr>
          <p:cNvPr id="61" name="Right Brace 60"/>
          <p:cNvSpPr/>
          <p:nvPr/>
        </p:nvSpPr>
        <p:spPr>
          <a:xfrm rot="5400000" flipH="1" flipV="1">
            <a:off x="1150050" y="4797105"/>
            <a:ext cx="134354" cy="102601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2" name="TextBox 61"/>
          <p:cNvSpPr txBox="1"/>
          <p:nvPr/>
        </p:nvSpPr>
        <p:spPr>
          <a:xfrm>
            <a:off x="1224735" y="5914849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RV1</a:t>
            </a:r>
            <a:endParaRPr lang="en-GB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4806482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1" name="TextBox 80"/>
          <p:cNvSpPr txBox="1"/>
          <p:nvPr/>
        </p:nvSpPr>
        <p:spPr>
          <a:xfrm>
            <a:off x="5064124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5321766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5579408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5837049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608904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6" name="TextBox 85"/>
          <p:cNvSpPr txBox="1"/>
          <p:nvPr/>
        </p:nvSpPr>
        <p:spPr>
          <a:xfrm>
            <a:off x="6346689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7" name="TextBox 86"/>
          <p:cNvSpPr txBox="1"/>
          <p:nvPr/>
        </p:nvSpPr>
        <p:spPr>
          <a:xfrm>
            <a:off x="659868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8" name="TextBox 87"/>
          <p:cNvSpPr txBox="1"/>
          <p:nvPr/>
        </p:nvSpPr>
        <p:spPr>
          <a:xfrm>
            <a:off x="6853666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89" name="TextBox 88"/>
          <p:cNvSpPr txBox="1"/>
          <p:nvPr/>
        </p:nvSpPr>
        <p:spPr>
          <a:xfrm>
            <a:off x="7111308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0" name="TextBox 89"/>
          <p:cNvSpPr txBox="1"/>
          <p:nvPr/>
        </p:nvSpPr>
        <p:spPr>
          <a:xfrm>
            <a:off x="7368949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1" name="TextBox 90"/>
          <p:cNvSpPr txBox="1"/>
          <p:nvPr/>
        </p:nvSpPr>
        <p:spPr>
          <a:xfrm>
            <a:off x="7626591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2" name="TextBox 91"/>
          <p:cNvSpPr txBox="1"/>
          <p:nvPr/>
        </p:nvSpPr>
        <p:spPr>
          <a:xfrm>
            <a:off x="7884233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3" name="TextBox 92"/>
          <p:cNvSpPr txBox="1"/>
          <p:nvPr/>
        </p:nvSpPr>
        <p:spPr>
          <a:xfrm>
            <a:off x="8136231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4" name="TextBox 93"/>
          <p:cNvSpPr txBox="1"/>
          <p:nvPr/>
        </p:nvSpPr>
        <p:spPr>
          <a:xfrm>
            <a:off x="8393873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5" name="TextBox 94"/>
          <p:cNvSpPr txBox="1"/>
          <p:nvPr/>
        </p:nvSpPr>
        <p:spPr>
          <a:xfrm>
            <a:off x="8645871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4572000" y="4989249"/>
            <a:ext cx="0" cy="285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ight Brace 77"/>
          <p:cNvSpPr/>
          <p:nvPr/>
        </p:nvSpPr>
        <p:spPr>
          <a:xfrm rot="5400000">
            <a:off x="5281403" y="3691048"/>
            <a:ext cx="135096" cy="31830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Right Brace 78"/>
          <p:cNvSpPr/>
          <p:nvPr/>
        </p:nvSpPr>
        <p:spPr>
          <a:xfrm rot="16200000" flipV="1">
            <a:off x="5091916" y="3017769"/>
            <a:ext cx="158985" cy="6421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TextBox 95"/>
          <p:cNvSpPr txBox="1"/>
          <p:nvPr/>
        </p:nvSpPr>
        <p:spPr>
          <a:xfrm>
            <a:off x="3361333" y="2990724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RV1</a:t>
            </a:r>
            <a:endParaRPr lang="en-GB" sz="1400" dirty="0"/>
          </a:p>
        </p:txBody>
      </p:sp>
      <p:sp>
        <p:nvSpPr>
          <p:cNvPr id="98" name="TextBox 97"/>
          <p:cNvSpPr txBox="1"/>
          <p:nvPr/>
        </p:nvSpPr>
        <p:spPr>
          <a:xfrm>
            <a:off x="4599191" y="3013494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RV2</a:t>
            </a:r>
            <a:endParaRPr lang="en-GB" sz="1400" dirty="0"/>
          </a:p>
        </p:txBody>
      </p:sp>
      <p:sp>
        <p:nvSpPr>
          <p:cNvPr id="99" name="Right Brace 98"/>
          <p:cNvSpPr/>
          <p:nvPr/>
        </p:nvSpPr>
        <p:spPr>
          <a:xfrm rot="5400000">
            <a:off x="3706767" y="4817217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00" name="TextBox 99"/>
          <p:cNvSpPr txBox="1"/>
          <p:nvPr/>
        </p:nvSpPr>
        <p:spPr>
          <a:xfrm>
            <a:off x="3335094" y="5994800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RV2</a:t>
            </a:r>
            <a:endParaRPr lang="en-GB" sz="1400" dirty="0"/>
          </a:p>
        </p:txBody>
      </p:sp>
      <p:sp>
        <p:nvSpPr>
          <p:cNvPr id="101" name="Right Brace 100"/>
          <p:cNvSpPr/>
          <p:nvPr/>
        </p:nvSpPr>
        <p:spPr>
          <a:xfrm rot="5400000">
            <a:off x="5758561" y="4817218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02" name="Right Brace 101"/>
          <p:cNvSpPr/>
          <p:nvPr/>
        </p:nvSpPr>
        <p:spPr>
          <a:xfrm rot="5400000">
            <a:off x="7819262" y="4808208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03" name="TextBox 102"/>
          <p:cNvSpPr txBox="1"/>
          <p:nvPr/>
        </p:nvSpPr>
        <p:spPr>
          <a:xfrm>
            <a:off x="5384941" y="5994799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RV1</a:t>
            </a:r>
            <a:endParaRPr lang="en-GB" sz="1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7432125" y="5994798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RV2</a:t>
            </a:r>
            <a:endParaRPr lang="en-GB" sz="1400" dirty="0"/>
          </a:p>
        </p:txBody>
      </p:sp>
      <p:sp>
        <p:nvSpPr>
          <p:cNvPr id="73" name="Right Brace 72"/>
          <p:cNvSpPr/>
          <p:nvPr/>
        </p:nvSpPr>
        <p:spPr>
          <a:xfrm rot="5400000">
            <a:off x="2628497" y="4313590"/>
            <a:ext cx="260683" cy="40952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74" name="TextBox 73"/>
          <p:cNvSpPr txBox="1"/>
          <p:nvPr/>
        </p:nvSpPr>
        <p:spPr>
          <a:xfrm>
            <a:off x="2304526" y="6419891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cycle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42985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7291</TotalTime>
  <Words>295</Words>
  <Application>Microsoft Office PowerPoint</Application>
  <PresentationFormat>On-screen Show (4:3)</PresentationFormat>
  <Paragraphs>115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Symbol</vt:lpstr>
      <vt:lpstr>Office Theme</vt:lpstr>
      <vt:lpstr>WF on PUSCH &amp; PDSCH Repetitions</vt:lpstr>
      <vt:lpstr>Proposal</vt:lpstr>
      <vt:lpstr>Example of Rate Matched Block &amp; Cyclic Subframe Level Repetition (No RV Cycling)</vt:lpstr>
      <vt:lpstr>Example of Rate Matched Block &amp; Cyclic Subframe Level Repetition (RV Cycling)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Sony</dc:creator>
  <cp:lastModifiedBy>Shin Horng Wong</cp:lastModifiedBy>
  <cp:revision>515</cp:revision>
  <dcterms:created xsi:type="dcterms:W3CDTF">2014-10-08T06:45:16Z</dcterms:created>
  <dcterms:modified xsi:type="dcterms:W3CDTF">2016-03-23T08:15:16Z</dcterms:modified>
</cp:coreProperties>
</file>