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78" r:id="rId3"/>
    <p:sldId id="27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85" autoAdjust="0"/>
    <p:restoredTop sz="94660"/>
  </p:normalViewPr>
  <p:slideViewPr>
    <p:cSldViewPr>
      <p:cViewPr varScale="1">
        <p:scale>
          <a:sx n="70" d="100"/>
          <a:sy n="70" d="100"/>
        </p:scale>
        <p:origin x="-161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3/23/2016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3/23/2016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3/23/2016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3/23/2016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3/23/2016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B84484-2B80-43EB-A8B6-9B299C4079D0}" type="datetimeFigureOut">
              <a:rPr lang="en-US" smtClean="0"/>
              <a:pPr/>
              <a:t>3/23/2016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B84484-2B80-43EB-A8B6-9B299C4079D0}" type="datetimeFigureOut">
              <a:rPr lang="en-US" smtClean="0"/>
              <a:pPr/>
              <a:t>3/23/2016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B84484-2B80-43EB-A8B6-9B299C4079D0}" type="datetimeFigureOut">
              <a:rPr lang="en-US" smtClean="0"/>
              <a:pPr/>
              <a:t>3/23/2016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3/23/2016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3/23/2016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3/23/2016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3/23/2016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smtClean="0"/>
              <a:t>WF </a:t>
            </a:r>
            <a:r>
              <a:rPr lang="en-US" altLang="zh-CN" dirty="0" smtClean="0"/>
              <a:t>on phase rotation of single tone NB-PUSCH</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Huawei, HiSilicon, …</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zh-CN" sz="1800" smtClean="0"/>
              <a:t>R1-162001</a:t>
            </a:r>
            <a:endParaRPr lang="en-US" altLang="en-US" sz="1800" b="1" dirty="0">
              <a:latin typeface="Arial" charset="0"/>
            </a:endParaRPr>
          </a:p>
        </p:txBody>
      </p:sp>
      <p:sp>
        <p:nvSpPr>
          <p:cNvPr id="6" name="TextBox 4"/>
          <p:cNvSpPr txBox="1">
            <a:spLocks noChangeArrowheads="1"/>
          </p:cNvSpPr>
          <p:nvPr/>
        </p:nvSpPr>
        <p:spPr bwMode="auto">
          <a:xfrm>
            <a:off x="152400" y="174536"/>
            <a:ext cx="4995664" cy="1255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WG1NB-IoT Ad-Hoc Meeting#2</a:t>
            </a:r>
          </a:p>
          <a:p>
            <a:pPr>
              <a:buNone/>
            </a:pPr>
            <a:r>
              <a:rPr lang="en-US" altLang="zh-CN" sz="1800" dirty="0" smtClean="0">
                <a:latin typeface="Arial Unicode MS" pitchFamily="50" charset="-127"/>
                <a:ea typeface="Arial Unicode MS" pitchFamily="50" charset="-127"/>
                <a:cs typeface="Arial Unicode MS" pitchFamily="50" charset="-127"/>
              </a:rPr>
              <a:t>Sophia-</a:t>
            </a:r>
            <a:r>
              <a:rPr lang="en-US" altLang="zh-CN" sz="1800" dirty="0" err="1" smtClean="0">
                <a:latin typeface="Arial Unicode MS" pitchFamily="50" charset="-127"/>
                <a:ea typeface="Arial Unicode MS" pitchFamily="50" charset="-127"/>
                <a:cs typeface="Arial Unicode MS" pitchFamily="50" charset="-127"/>
              </a:rPr>
              <a:t>Antipolis</a:t>
            </a:r>
            <a:r>
              <a:rPr lang="en-US" altLang="zh-CN" sz="1800" dirty="0" smtClean="0">
                <a:latin typeface="Arial Unicode MS" pitchFamily="50" charset="-127"/>
                <a:ea typeface="Arial Unicode MS" pitchFamily="50" charset="-127"/>
                <a:cs typeface="Arial Unicode MS" pitchFamily="50" charset="-127"/>
              </a:rPr>
              <a:t>, France, March 22-24, 2016</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2.3.2</a:t>
            </a:r>
            <a:endParaRPr lang="ja-JP"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US" dirty="0" smtClean="0"/>
              <a:t>Background</a:t>
            </a:r>
            <a:endParaRPr lang="en-US" dirty="0"/>
          </a:p>
        </p:txBody>
      </p:sp>
      <p:sp>
        <p:nvSpPr>
          <p:cNvPr id="5" name="内容占位符 2"/>
          <p:cNvSpPr>
            <a:spLocks noGrp="1"/>
          </p:cNvSpPr>
          <p:nvPr>
            <p:ph idx="1"/>
          </p:nvPr>
        </p:nvSpPr>
        <p:spPr>
          <a:xfrm>
            <a:off x="395536" y="1052736"/>
            <a:ext cx="8363272" cy="5472608"/>
          </a:xfrm>
        </p:spPr>
        <p:txBody>
          <a:bodyPr>
            <a:normAutofit fontScale="70000" lnSpcReduction="20000"/>
          </a:bodyPr>
          <a:lstStyle/>
          <a:p>
            <a:r>
              <a:rPr lang="en-US" altLang="zh-CN" dirty="0" smtClean="0">
                <a:latin typeface="Times New Roman" pitchFamily="18" charset="0"/>
                <a:cs typeface="Times New Roman" pitchFamily="18" charset="0"/>
              </a:rPr>
              <a:t>In [84-11] email discussion, three alternatives were proposed for phase rotation of single-tone NB-PUSCH:</a:t>
            </a:r>
          </a:p>
          <a:p>
            <a:pPr lvl="1"/>
            <a:r>
              <a:rPr lang="en-US" altLang="zh-CN" dirty="0" smtClean="0"/>
              <a:t>The phase rotated constellation point for both data and NB-DMRS symbols is obtained by</a:t>
            </a:r>
            <a:endParaRPr lang="zh-CN" altLang="zh-CN" dirty="0" smtClean="0"/>
          </a:p>
          <a:p>
            <a:pPr lvl="2"/>
            <a:r>
              <a:rPr lang="en-US" altLang="zh-CN" dirty="0" smtClean="0"/>
              <a:t>Alt 1: Multiplying the </a:t>
            </a:r>
            <a:r>
              <a:rPr lang="en-US" altLang="zh-CN" dirty="0" err="1" smtClean="0"/>
              <a:t>unrotated</a:t>
            </a:r>
            <a:r>
              <a:rPr lang="en-US" altLang="zh-CN" dirty="0" smtClean="0"/>
              <a:t> constellation point (as defined in Table 7.1.2-1 of TS 36.211 for QPSK and Table 7.1.1-1 for BPSK) by exp(j*pi/2*mod(m,2)) for pi/2-BPSK case and exp(j*pi/4*mod(m,2)) for pi/4-QPSK respectively (refer R1-161448 for more information)</a:t>
            </a:r>
            <a:endParaRPr lang="zh-CN" altLang="zh-CN" dirty="0" smtClean="0"/>
          </a:p>
          <a:p>
            <a:pPr lvl="3"/>
            <a:r>
              <a:rPr lang="en-US" altLang="zh-CN" dirty="0" smtClean="0"/>
              <a:t>m increments from the first symbol of the first </a:t>
            </a:r>
            <a:r>
              <a:rPr lang="en-US" altLang="zh-CN" dirty="0" err="1" smtClean="0"/>
              <a:t>subframe</a:t>
            </a:r>
            <a:r>
              <a:rPr lang="en-US" altLang="zh-CN" dirty="0" smtClean="0"/>
              <a:t> of a transmission (including repetition). In terms of reset, either m is reset at </a:t>
            </a:r>
            <a:r>
              <a:rPr lang="en-US" altLang="zh-CN" dirty="0" err="1" smtClean="0"/>
              <a:t>subframe</a:t>
            </a:r>
            <a:r>
              <a:rPr lang="en-US" altLang="zh-CN" dirty="0" smtClean="0"/>
              <a:t> boundary or m is reset at the end of the transmission (i.e., m increments until the last symbol of the transmission)</a:t>
            </a:r>
            <a:endParaRPr lang="zh-CN" altLang="zh-CN" dirty="0" smtClean="0"/>
          </a:p>
          <a:p>
            <a:pPr lvl="2"/>
            <a:r>
              <a:rPr lang="en-US" altLang="zh-CN" dirty="0" smtClean="0"/>
              <a:t>Alt 2: Multiplying the </a:t>
            </a:r>
            <a:r>
              <a:rPr lang="en-US" altLang="zh-CN" dirty="0" err="1" smtClean="0"/>
              <a:t>unrotated</a:t>
            </a:r>
            <a:r>
              <a:rPr lang="en-US" altLang="zh-CN" dirty="0" smtClean="0"/>
              <a:t> constellation point (as defined in Table 7.1.2-1 of TS 36.211 for QPSK and Table 7.1.1-1 for BPSK) by exp(j*m*pi/2) for pi/2-BPSK case and exp(j*m*pi/4) for pi/4-QPSK respectively (refer R1-161448 for more information)</a:t>
            </a:r>
            <a:endParaRPr lang="zh-CN" altLang="zh-CN" dirty="0" smtClean="0"/>
          </a:p>
          <a:p>
            <a:pPr lvl="3"/>
            <a:r>
              <a:rPr lang="en-US" altLang="zh-CN" dirty="0" smtClean="0"/>
              <a:t>m increments from the first symbol to the last symbol of the </a:t>
            </a:r>
            <a:r>
              <a:rPr lang="en-US" altLang="zh-CN" dirty="0" err="1" smtClean="0"/>
              <a:t>subframe</a:t>
            </a:r>
            <a:r>
              <a:rPr lang="en-US" altLang="zh-CN" dirty="0" smtClean="0"/>
              <a:t>. Reset m at </a:t>
            </a:r>
            <a:r>
              <a:rPr lang="en-US" altLang="zh-CN" dirty="0" err="1" smtClean="0"/>
              <a:t>subframe</a:t>
            </a:r>
            <a:r>
              <a:rPr lang="en-US" altLang="zh-CN" dirty="0" smtClean="0"/>
              <a:t> boundary.</a:t>
            </a:r>
            <a:endParaRPr lang="zh-CN" altLang="zh-CN" dirty="0" smtClean="0"/>
          </a:p>
          <a:p>
            <a:pPr lvl="2"/>
            <a:r>
              <a:rPr lang="en-US" altLang="zh-CN" dirty="0" smtClean="0"/>
              <a:t>Alt 3: Multiplying the </a:t>
            </a:r>
            <a:r>
              <a:rPr lang="en-US" altLang="zh-CN" dirty="0" err="1" smtClean="0"/>
              <a:t>unrotated</a:t>
            </a:r>
            <a:r>
              <a:rPr lang="en-US" altLang="zh-CN" dirty="0" smtClean="0"/>
              <a:t> constellation point (as defined in Table 7.1.2-1 of TS 36.211 for QPSK and Table 7.1.1-1 for BPSK) by exp(j*m*pi/2) for pi/2-BPSK case and exp(j*m*pi/4) for pi/4-QPSK respectively (refer R1-161448/R1-161390 for more information)</a:t>
            </a:r>
            <a:endParaRPr lang="zh-CN" altLang="zh-CN" dirty="0" smtClean="0"/>
          </a:p>
          <a:p>
            <a:pPr lvl="3"/>
            <a:r>
              <a:rPr lang="en-US" altLang="zh-CN" dirty="0" smtClean="0"/>
              <a:t>m increments from the first symbol of the first </a:t>
            </a:r>
            <a:r>
              <a:rPr lang="en-US" altLang="zh-CN" dirty="0" err="1" smtClean="0"/>
              <a:t>subframe</a:t>
            </a:r>
            <a:r>
              <a:rPr lang="en-US" altLang="zh-CN" dirty="0" smtClean="0"/>
              <a:t> to the last symbol of the last </a:t>
            </a:r>
            <a:r>
              <a:rPr lang="en-US" altLang="zh-CN" dirty="0" err="1" smtClean="0"/>
              <a:t>subframe</a:t>
            </a:r>
            <a:r>
              <a:rPr lang="en-US" altLang="zh-CN" dirty="0" smtClean="0"/>
              <a:t> transmitted by the UE</a:t>
            </a:r>
            <a:endParaRPr lang="zh-CN" altLang="zh-CN" dirty="0" smtClean="0"/>
          </a:p>
          <a:p>
            <a:endParaRPr lang="en-US" altLang="zh-CN" dirty="0" smtClean="0">
              <a:latin typeface="Times New Roman" pitchFamily="18" charset="0"/>
              <a:cs typeface="Times New Roman" pitchFamily="18" charset="0"/>
            </a:endParaRPr>
          </a:p>
          <a:p>
            <a:endParaRPr lang="en-US" altLang="zh-CN"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1124744"/>
            <a:ext cx="8229600" cy="5400600"/>
          </a:xfrm>
        </p:spPr>
        <p:txBody>
          <a:bodyPr>
            <a:normAutofit fontScale="92500"/>
          </a:bodyPr>
          <a:lstStyle/>
          <a:p>
            <a:pPr marL="342900" lvl="1" indent="-342900">
              <a:buFont typeface="Arial" pitchFamily="34" charset="0"/>
              <a:buChar char="•"/>
            </a:pPr>
            <a:r>
              <a:rPr lang="en-US" altLang="zh-CN" sz="2400" dirty="0" smtClean="0">
                <a:latin typeface="Times New Roman" pitchFamily="18" charset="0"/>
                <a:cs typeface="Times New Roman" pitchFamily="18" charset="0"/>
              </a:rPr>
              <a:t>For single-tone modulation, the phase rotated constellation point for both data and NB-DMRS symbols is obtained by</a:t>
            </a:r>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multiplying the </a:t>
            </a:r>
            <a:r>
              <a:rPr lang="en-US" altLang="zh-CN" sz="2400" dirty="0" err="1" smtClean="0">
                <a:latin typeface="Times New Roman" pitchFamily="18" charset="0"/>
                <a:cs typeface="Times New Roman" pitchFamily="18" charset="0"/>
              </a:rPr>
              <a:t>unrotated</a:t>
            </a:r>
            <a:r>
              <a:rPr lang="en-US" altLang="zh-CN" sz="2400" dirty="0" smtClean="0">
                <a:latin typeface="Times New Roman" pitchFamily="18" charset="0"/>
                <a:cs typeface="Times New Roman" pitchFamily="18" charset="0"/>
              </a:rPr>
              <a:t> constellation point (as defined in Table 7.1.2-1 of TS 36.211 for QPSK and Table 7.1.1-1 for BPSK) by exp(j*m*</a:t>
            </a:r>
            <a:r>
              <a:rPr lang="en-US" altLang="zh-CN" sz="2400" dirty="0" smtClean="0"/>
              <a:t>π</a:t>
            </a:r>
            <a:r>
              <a:rPr lang="en-US" altLang="zh-CN" sz="2400" dirty="0" smtClean="0">
                <a:latin typeface="Times New Roman" pitchFamily="18" charset="0"/>
                <a:cs typeface="Times New Roman" pitchFamily="18" charset="0"/>
              </a:rPr>
              <a:t>/2) for </a:t>
            </a:r>
            <a:r>
              <a:rPr lang="en-US" altLang="zh-CN" sz="2400" dirty="0" smtClean="0"/>
              <a:t>π</a:t>
            </a:r>
            <a:r>
              <a:rPr lang="en-US" altLang="zh-CN" sz="2400" dirty="0" smtClean="0">
                <a:latin typeface="Times New Roman" pitchFamily="18" charset="0"/>
                <a:cs typeface="Times New Roman" pitchFamily="18" charset="0"/>
              </a:rPr>
              <a:t>/2-BPSK case and exp(j*m*</a:t>
            </a:r>
            <a:r>
              <a:rPr lang="en-US" altLang="zh-CN" sz="2400" dirty="0" smtClean="0"/>
              <a:t>π</a:t>
            </a:r>
            <a:r>
              <a:rPr lang="en-US" altLang="zh-CN" sz="2400" dirty="0" smtClean="0">
                <a:latin typeface="Times New Roman" pitchFamily="18" charset="0"/>
                <a:cs typeface="Times New Roman" pitchFamily="18" charset="0"/>
              </a:rPr>
              <a:t>/4) for </a:t>
            </a:r>
            <a:r>
              <a:rPr lang="en-US" altLang="zh-CN" sz="2400" dirty="0" smtClean="0"/>
              <a:t>π</a:t>
            </a:r>
            <a:r>
              <a:rPr lang="en-US" altLang="zh-CN" sz="2400" dirty="0" smtClean="0">
                <a:latin typeface="Times New Roman" pitchFamily="18" charset="0"/>
                <a:cs typeface="Times New Roman" pitchFamily="18" charset="0"/>
              </a:rPr>
              <a:t>/4-QPSK </a:t>
            </a:r>
            <a:r>
              <a:rPr lang="en-US" altLang="zh-CN" sz="2400" dirty="0" smtClean="0">
                <a:latin typeface="Times New Roman" pitchFamily="18" charset="0"/>
                <a:cs typeface="Times New Roman" pitchFamily="18" charset="0"/>
              </a:rPr>
              <a:t>respectively</a:t>
            </a:r>
          </a:p>
          <a:p>
            <a:pPr marL="742950" lvl="2" indent="-342900"/>
            <a:r>
              <a:rPr lang="en-US" altLang="zh-CN" dirty="0" smtClean="0"/>
              <a:t>For </a:t>
            </a:r>
            <a:r>
              <a:rPr lang="en-US" altLang="zh-CN" dirty="0" smtClean="0"/>
              <a:t>15 kHz: m increments from the first symbol of the first </a:t>
            </a:r>
            <a:r>
              <a:rPr lang="en-US" altLang="zh-CN" dirty="0" err="1" smtClean="0"/>
              <a:t>subframe</a:t>
            </a:r>
            <a:r>
              <a:rPr lang="en-US" altLang="zh-CN" dirty="0" smtClean="0"/>
              <a:t> to the last symbol of the last </a:t>
            </a:r>
            <a:r>
              <a:rPr lang="en-US" altLang="zh-CN" dirty="0" err="1" smtClean="0"/>
              <a:t>subframe</a:t>
            </a:r>
            <a:r>
              <a:rPr lang="en-US" altLang="zh-CN" dirty="0" smtClean="0"/>
              <a:t> transmitted by the </a:t>
            </a:r>
            <a:r>
              <a:rPr lang="en-US" altLang="zh-CN" dirty="0" smtClean="0"/>
              <a:t>UE</a:t>
            </a:r>
          </a:p>
          <a:p>
            <a:pPr marL="742950" lvl="2" indent="-342900"/>
            <a:r>
              <a:rPr lang="en-US" altLang="zh-CN" dirty="0" smtClean="0"/>
              <a:t>For </a:t>
            </a:r>
            <a:r>
              <a:rPr lang="en-US" altLang="zh-CN" dirty="0" smtClean="0"/>
              <a:t>3.75 kHz: m increments from the first symbol of the first NB-slot to the last symbol of the last NB-slot transmitted by the UE</a:t>
            </a:r>
            <a:endParaRPr lang="zh-CN" altLang="zh-CN" dirty="0" smtClean="0"/>
          </a:p>
          <a:p>
            <a:pPr marL="742950" lvl="2" indent="-342900"/>
            <a:r>
              <a:rPr lang="en-US" altLang="zh-CN" dirty="0" smtClean="0">
                <a:latin typeface="Times New Roman" pitchFamily="18" charset="0"/>
                <a:cs typeface="Times New Roman" pitchFamily="18" charset="0"/>
              </a:rPr>
              <a:t>Note: The </a:t>
            </a:r>
            <a:r>
              <a:rPr lang="en-US" altLang="zh-CN" dirty="0">
                <a:latin typeface="Times New Roman" pitchFamily="18" charset="0"/>
                <a:cs typeface="Times New Roman" pitchFamily="18" charset="0"/>
              </a:rPr>
              <a:t>waveform generation should ensure that the phase transitions at symbol boundaries (i.e. between the end of one symbol and the start of the CP of the next symbol) match those defined by the used modulation scheme, i.e., ±π/2 for π/2-BPSK, and ±π/4 or ±3π/4 for π/4-QPSK.</a:t>
            </a:r>
            <a:endParaRPr lang="zh-CN" altLang="zh-CN" dirty="0">
              <a:latin typeface="Times New Roman" pitchFamily="18" charset="0"/>
              <a:cs typeface="Times New Roman" pitchFamily="18" charset="0"/>
            </a:endParaRPr>
          </a:p>
          <a:p>
            <a:pPr marL="742950" lvl="2" indent="-342900"/>
            <a:endParaRPr lang="zh-CN" altLang="zh-CN" dirty="0" smtClean="0">
              <a:latin typeface="Times New Roman" pitchFamily="18" charset="0"/>
              <a:cs typeface="Times New Roman" pitchFamily="18" charset="0"/>
            </a:endParaRPr>
          </a:p>
          <a:p>
            <a:endParaRPr lang="zh-CN" altLang="zh-CN" dirty="0" smtClean="0">
              <a:latin typeface="Times New Roman" pitchFamily="18" charset="0"/>
              <a:ea typeface="Arial Unicode MS" pitchFamily="34" charset="-122"/>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4589</TotalTime>
  <Words>454</Words>
  <Application>Microsoft Office PowerPoint</Application>
  <PresentationFormat>全屏显示(4:3)</PresentationFormat>
  <Paragraphs>20</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WF on phase rotation of single tone NB-PUSCH</vt:lpstr>
      <vt:lpstr>Background</vt:lpstr>
      <vt:lpstr>Proposal</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ePDCCH detection for LC/CE UE</dc:title>
  <dc:creator>mtk09788</dc:creator>
  <cp:lastModifiedBy>TIE, Xiaolei</cp:lastModifiedBy>
  <cp:revision>233</cp:revision>
  <dcterms:created xsi:type="dcterms:W3CDTF">2015-04-22T00:12:23Z</dcterms:created>
  <dcterms:modified xsi:type="dcterms:W3CDTF">2016-03-22T16:20:56Z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(4)mbPoU7VCoQHpeXO3UvrLVB1ZODqbB+oUcF0gFdLd04unA+RyHbw8Mslhd1cVSrPKe94IsEhP
nwIcstUysn8SNmhavq/fC+qvTL1cgiy7+GC7xhcMQMdyG/mDIByk+WWDHT/KR9E7yIyXkCad
UFYXoGJmvfNADn1S+zibVgFJEFtzaYx4RIg+WYRmR4RWFviSLL/g2ta9icaaoAbc6R3yOp0A
hsG7jQ7AidU8TgJOSk</vt:lpwstr>
  </property>
  <property fmtid="{D5CDD505-2E9C-101B-9397-08002B2CF9AE}" pid="4" name="_new_ms_pID_725431">
    <vt:lpwstr>8kvolp5NV19j0zBn9TabhGMl2SjYGbNDKWPrf4LP62x19sSNl26/qw
1M/xY5qINqftRP6VfxMQY/F4nMKwjDEAXHNuQKGT20fXUVk8ryFd9iu3tDFpI0Auhw9Q8IGF
XUSQ1NFsrVJAVkwslzFJ2t+Gk66LM6FwXB+pVbgehOjVrU/7zaamRiCpu2oouWQrhdmIeG8G
mHwwi3C+qAw06CEkrg2Ip7739f57ST+hjgFW</vt:lpwstr>
  </property>
  <property fmtid="{D5CDD505-2E9C-101B-9397-08002B2CF9AE}" pid="5" name="_new_ms_pID_725432">
    <vt:lpwstr>rmyRkkT1HRAqFQ/GlkNmh2wSRXMBdm314lOZ
k6yR6kzNPH+IapQwUekTtQYFTScGdzBQ9+oy5xBNE4IiHpWCnSIoUX8bYrFOVoTLbSacl83v
oh90XGLhr1ZIw1Y3p/NcnB+skyIwjz5TA2amenB1EMJzZ3a5Q+AOEm3ixsBI7Mt8GatGkUEY
Mvzp8SC30Z2udAylkq0cleF59UaOrX8F2gf6VjPy1unpBzW19CTayS</vt:lpwstr>
  </property>
  <property fmtid="{D5CDD505-2E9C-101B-9397-08002B2CF9AE}" pid="6" name="_new_ms_pID_725433">
    <vt:lpwstr>QCbsL4YeZ2JVRUf0Ay
GdrTwg==</vt:lpwstr>
  </property>
  <property fmtid="{D5CDD505-2E9C-101B-9397-08002B2CF9AE}" pid="7" name="_2015_ms_pID_725343">
    <vt:lpwstr>(3)lFPjzzc4cCBCogMoABLEPeQFw6pCuhGTs5liYX9FbIJRmP+l14ke/PoC/UU73yqsDpi6P638
zbPz4NcSpFnbr6ulzJ1j0eHw8CeX9VYLP7YaFCqxX2Kt2XecmLNFIwkveeIE+EdXpkBZp/kV
4j9ZurkNRWySRCRKN8fj+pTYAHeiyhjdiqv6ghbRTm00zMjUdvQHRAbczduONl0a5mJxo845
EShfsQwbRVvgrn+0pO</vt:lpwstr>
  </property>
  <property fmtid="{D5CDD505-2E9C-101B-9397-08002B2CF9AE}" pid="8" name="_2015_ms_pID_7253431">
    <vt:lpwstr>2WmsIo3cV1VvUJpKVKljN/44jiXblQY5gX1snD5fGgRpmK7nPlMVSn
G1yhk+8jr0r9HRC+aIk58yWCWXnANPwcAs2zt+FDIPQI8jtY97WV3iIZF8im74ZlcKaN8jb5
HmEWEmqePnqOJW7w9ZaLgCsAkacObldmKO9IZQa+L6nJHLRpfZt+MxaimbTuEE0KnofHfd+n
tbIkmRx0rD+/0hMDZ44GHE9Wz7LbONzJxr7b</vt:lpwstr>
  </property>
  <property fmtid="{D5CDD505-2E9C-101B-9397-08002B2CF9AE}" pid="9" name="_2015_ms_pID_7253432">
    <vt:lpwstr>Vf3HBZGwyiKF13VMPVst1z23skbyKqoRg06o
pokWGDWE</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1458635940</vt:lpwstr>
  </property>
</Properties>
</file>