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1" d="100"/>
          <a:sy n="51" d="100"/>
        </p:scale>
        <p:origin x="7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348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057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718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92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17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490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132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556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33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943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758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D4B9A-2C7A-4B75-955E-E54A08F0B15F}" type="datetimeFigureOut">
              <a:rPr lang="en-US" smtClean="0"/>
              <a:t>3/16/2016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54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4732"/>
            <a:ext cx="9144000" cy="2034846"/>
          </a:xfrm>
        </p:spPr>
        <p:txBody>
          <a:bodyPr/>
          <a:lstStyle/>
          <a:p>
            <a:r>
              <a:rPr lang="en-US" dirty="0" smtClean="0"/>
              <a:t>WF on Atmosphere Attenuation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InterDigital</a:t>
            </a:r>
            <a:r>
              <a:rPr lang="en-US" dirty="0" smtClean="0"/>
              <a:t>, Samsung, Ericsson,……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5750" y="278650"/>
            <a:ext cx="391459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>
                <a:latin typeface="+mj-lt"/>
              </a:rPr>
              <a:t>#AH Channel </a:t>
            </a:r>
            <a:r>
              <a:rPr lang="en-GB" altLang="zh-CN" sz="1800" dirty="0" smtClean="0">
                <a:latin typeface="+mj-lt"/>
              </a:rPr>
              <a:t>Mode</a:t>
            </a:r>
            <a:r>
              <a:rPr lang="en-US" altLang="zh-CN" sz="1800" dirty="0" smtClean="0">
                <a:latin typeface="+mj-lt"/>
              </a:rPr>
              <a:t>l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GB" altLang="zh-CN" sz="1800" dirty="0">
                <a:latin typeface="+mj-lt"/>
              </a:rPr>
              <a:t>Ljubljana, Slovenia</a:t>
            </a:r>
            <a:r>
              <a:rPr lang="tr-TR" sz="1800" dirty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March</a:t>
            </a:r>
            <a:r>
              <a:rPr lang="tr-TR" sz="1800" dirty="0" smtClean="0">
                <a:latin typeface="+mj-lt"/>
              </a:rPr>
              <a:t> 1</a:t>
            </a:r>
            <a:r>
              <a:rPr lang="en-US" sz="1800" dirty="0" smtClean="0">
                <a:latin typeface="+mj-lt"/>
              </a:rPr>
              <a:t>4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tr-TR" sz="1800" dirty="0" smtClean="0">
                <a:latin typeface="+mj-lt"/>
              </a:rPr>
              <a:t>1</a:t>
            </a:r>
            <a:r>
              <a:rPr lang="en-US" sz="1800" dirty="0" smtClean="0">
                <a:latin typeface="+mj-lt"/>
              </a:rPr>
              <a:t>6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7 </a:t>
            </a:r>
            <a:endParaRPr lang="en-US" sz="18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12211" y="34020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  <a:latin typeface="+mn-lt"/>
                <a:ea typeface="+mn-ea"/>
              </a:rPr>
              <a:t>R1-161747</a:t>
            </a:r>
            <a:endParaRPr lang="en-US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620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Subtitle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1506747" y="1285336"/>
                <a:ext cx="9144000" cy="4973128"/>
              </a:xfrm>
            </p:spPr>
            <p:txBody>
              <a:bodyPr>
                <a:normAutofit lnSpcReduction="10000"/>
              </a:bodyPr>
              <a:lstStyle/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In R1-161150 and R1-161631, a list of additional features was agreed.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altLang="en-US" dirty="0" smtClean="0"/>
                  <a:t>One feature is  “Foliage</a:t>
                </a:r>
                <a:r>
                  <a:rPr lang="en-US" altLang="en-US" dirty="0"/>
                  <a:t>, atmosphere and rain attenuations as a function of </a:t>
                </a:r>
                <a:r>
                  <a:rPr lang="en-US" altLang="en-US" dirty="0" smtClean="0"/>
                  <a:t>frequency”</a:t>
                </a:r>
                <a:endParaRPr lang="en-US" dirty="0" smtClean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In R1-161694 and R1-161695, it is agreed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Water </a:t>
                </a:r>
                <a:r>
                  <a:rPr lang="en-US" dirty="0"/>
                  <a:t>vapor attenuation should not be considered for the </a:t>
                </a:r>
                <a:r>
                  <a:rPr lang="en-US" dirty="0" err="1"/>
                  <a:t>UMi</a:t>
                </a:r>
                <a:r>
                  <a:rPr lang="en-US" dirty="0"/>
                  <a:t>, </a:t>
                </a:r>
                <a:r>
                  <a:rPr lang="en-US" dirty="0" err="1"/>
                  <a:t>UMa</a:t>
                </a:r>
                <a:r>
                  <a:rPr lang="en-US" dirty="0"/>
                  <a:t>, and indoor office </a:t>
                </a:r>
                <a:r>
                  <a:rPr lang="en-US" dirty="0" smtClean="0"/>
                  <a:t>scenarios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000" dirty="0" smtClean="0"/>
                  <a:t>Subtract </a:t>
                </a:r>
                <a:r>
                  <a:rPr lang="en-US" sz="2000" dirty="0"/>
                  <a:t>the impact of oxygen absorption from the measurement data before parameterizing the </a:t>
                </a:r>
                <a:r>
                  <a:rPr lang="en-US" sz="2000" dirty="0" smtClean="0"/>
                  <a:t>model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000" dirty="0" smtClean="0"/>
                  <a:t>Apply </a:t>
                </a:r>
                <a:r>
                  <a:rPr lang="en-US" sz="2000" dirty="0"/>
                  <a:t>an oxygen loss to the generated channel impulse response on the form </a:t>
                </a:r>
                <a14:m>
                  <m:oMath xmlns:m="http://schemas.openxmlformats.org/officeDocument/2006/math">
                    <m:r>
                      <a:rPr lang="en-GB" sz="2000">
                        <a:latin typeface="Cambria Math" panose="02040503050406030204" pitchFamily="18" charset="0"/>
                      </a:rPr>
                      <m:t>𝜶</m:t>
                    </m:r>
                    <m:r>
                      <a:rPr lang="en-GB" sz="2000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GB" sz="2000"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GB" sz="2000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>
                            <a:latin typeface="Cambria Math" panose="02040503050406030204" pitchFamily="18" charset="0"/>
                          </a:rPr>
                          <m:t>𝝉</m:t>
                        </m:r>
                      </m:e>
                      <m:sub>
                        <m:r>
                          <a:rPr lang="en-GB" sz="2000"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GB" sz="2000" dirty="0"/>
                  <a:t> [</a:t>
                </a:r>
                <a:r>
                  <a:rPr lang="en-GB" sz="2000" dirty="0" smtClean="0"/>
                  <a:t>dB]</a:t>
                </a:r>
                <a:endParaRPr lang="en-US" dirty="0"/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sz="2000" dirty="0" smtClean="0"/>
                  <a:t>Rain </a:t>
                </a:r>
                <a:r>
                  <a:rPr lang="en-US" sz="2000" dirty="0"/>
                  <a:t>attenuation should be considered with lower priority for the </a:t>
                </a:r>
                <a:r>
                  <a:rPr lang="en-US" sz="2000" dirty="0" err="1"/>
                  <a:t>UMi</a:t>
                </a:r>
                <a:r>
                  <a:rPr lang="en-US" sz="2000" dirty="0"/>
                  <a:t> and </a:t>
                </a:r>
                <a:r>
                  <a:rPr lang="en-US" sz="2000" dirty="0" err="1"/>
                  <a:t>UMa</a:t>
                </a:r>
                <a:r>
                  <a:rPr lang="en-US" sz="2000" dirty="0"/>
                  <a:t> scenarios, and not at all for the indoor office </a:t>
                </a:r>
                <a:r>
                  <a:rPr lang="en-US" sz="2000" dirty="0" smtClean="0"/>
                  <a:t>scenario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Do not model foliage loss explicitly since it is already implicitly accounted for in the stochastic path loss models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endParaRPr lang="en-US" b="1" dirty="0" smtClean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FF0000"/>
                    </a:solidFill>
                  </a:rPr>
                  <a:t>How to model the oxygen loss </a:t>
                </a:r>
                <a14:m>
                  <m:oMath xmlns:m="http://schemas.openxmlformats.org/officeDocument/2006/math">
                    <m:r>
                      <a:rPr lang="en-GB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𝜶</m:t>
                    </m:r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?</a:t>
                </a:r>
              </a:p>
              <a:p>
                <a:pPr algn="l"/>
                <a:endParaRPr lang="en-US" dirty="0" smtClean="0"/>
              </a:p>
            </p:txBody>
          </p:sp>
        </mc:Choice>
        <mc:Fallback xmlns=""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1506747" y="1285336"/>
                <a:ext cx="9144000" cy="4973128"/>
              </a:xfrm>
              <a:blipFill rotWithShape="0">
                <a:blip r:embed="rId2"/>
                <a:stretch>
                  <a:fillRect l="-867" t="-2328" r="-933" b="-2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ubtitle 2"/>
          <p:cNvSpPr txBox="1">
            <a:spLocks/>
          </p:cNvSpPr>
          <p:nvPr/>
        </p:nvSpPr>
        <p:spPr>
          <a:xfrm>
            <a:off x="2209744" y="606669"/>
            <a:ext cx="7943547" cy="756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63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Subtitle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816635" y="1130060"/>
                <a:ext cx="7111041" cy="5227608"/>
              </a:xfrm>
            </p:spPr>
            <p:txBody>
              <a:bodyPr>
                <a:normAutofit lnSpcReduction="10000"/>
              </a:bodyPr>
              <a:lstStyle/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GB" dirty="0" smtClean="0"/>
                  <a:t>Reference [1] provides a method to calculate the oxygen </a:t>
                </a:r>
                <a:r>
                  <a:rPr lang="en-GB" dirty="0"/>
                  <a:t>loss </a:t>
                </a:r>
                <a14:m>
                  <m:oMath xmlns:m="http://schemas.openxmlformats.org/officeDocument/2006/math">
                    <m:r>
                      <a:rPr lang="en-GB">
                        <a:latin typeface="Cambria Math" panose="02040503050406030204" pitchFamily="18" charset="0"/>
                      </a:rPr>
                      <m:t>𝜶</m:t>
                    </m:r>
                  </m:oMath>
                </a14:m>
                <a:endParaRPr lang="en-GB" dirty="0" smtClean="0"/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GB" dirty="0" smtClean="0"/>
                  <a:t>The oxygen loss below 100 GHz is general low, except around 60 GHz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GB" dirty="0" smtClean="0"/>
                  <a:t>A simple look-up table on oxygen loss is provided around 60 GHz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GB" dirty="0" smtClean="0"/>
                  <a:t>Oxygen loss at 52 GHz and 68 GHz is approximate 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GB" dirty="0"/>
                  <a:t>O</a:t>
                </a:r>
                <a:r>
                  <a:rPr lang="en-GB" dirty="0" smtClean="0"/>
                  <a:t>xygen </a:t>
                </a:r>
                <a:r>
                  <a:rPr lang="en-GB" dirty="0"/>
                  <a:t>loss </a:t>
                </a:r>
                <a14:m>
                  <m:oMath xmlns:m="http://schemas.openxmlformats.org/officeDocument/2006/math">
                    <m:r>
                      <a:rPr lang="en-GB">
                        <a:latin typeface="Cambria Math" panose="02040503050406030204" pitchFamily="18" charset="0"/>
                      </a:rPr>
                      <m:t>𝜶</m:t>
                    </m:r>
                  </m:oMath>
                </a14:m>
                <a:r>
                  <a:rPr lang="en-GB" dirty="0" smtClean="0"/>
                  <a:t> can be </a:t>
                </a:r>
                <a:r>
                  <a:rPr lang="en-GB" dirty="0" err="1" smtClean="0"/>
                  <a:t>modeled</a:t>
                </a:r>
                <a:r>
                  <a:rPr lang="en-GB" dirty="0" smtClean="0"/>
                  <a:t> by this look-up table 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GB" dirty="0" smtClean="0"/>
                  <a:t>For carrier frequency beyond the range of this table, the oxygen loss is approximated by 0 dB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GB" dirty="0" smtClean="0"/>
                  <a:t>For carrier frequency within the range of this table (52 GHz to 68 GHz), the oxygen loss is </a:t>
                </a:r>
                <a:r>
                  <a:rPr lang="en-US" dirty="0" smtClean="0"/>
                  <a:t>linearly interpolation based on this table</a:t>
                </a:r>
                <a:endParaRPr lang="en-GB" dirty="0"/>
              </a:p>
              <a:p>
                <a:pPr algn="l"/>
                <a:endParaRPr lang="en-GB" dirty="0" smtClean="0"/>
              </a:p>
              <a:p>
                <a:pPr algn="l"/>
                <a:r>
                  <a:rPr lang="en-GB" sz="1900" dirty="0" smtClean="0"/>
                  <a:t>[1] ITU-R </a:t>
                </a:r>
                <a:r>
                  <a:rPr lang="en-GB" sz="1900" dirty="0"/>
                  <a:t>P.676-10, “Attenuation by atmospheric gases”, International Telecommunication Union </a:t>
                </a:r>
                <a:r>
                  <a:rPr lang="en-GB" sz="1900" dirty="0" err="1" smtClean="0"/>
                  <a:t>Radiocommunication</a:t>
                </a:r>
                <a:r>
                  <a:rPr lang="en-GB" sz="1900" dirty="0" smtClean="0"/>
                  <a:t> </a:t>
                </a:r>
                <a:r>
                  <a:rPr lang="en-GB" sz="1900" dirty="0"/>
                  <a:t>Sector ITU-R, </a:t>
                </a:r>
                <a:r>
                  <a:rPr lang="en-GB" sz="1900" dirty="0" smtClean="0"/>
                  <a:t>2013</a:t>
                </a:r>
                <a:endParaRPr lang="en-US" altLang="en-US" sz="1900" dirty="0" smtClean="0"/>
              </a:p>
            </p:txBody>
          </p:sp>
        </mc:Choice>
        <mc:Fallback xmlns=""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816635" y="1130060"/>
                <a:ext cx="7111041" cy="5227608"/>
              </a:xfrm>
              <a:blipFill rotWithShape="0">
                <a:blip r:embed="rId2"/>
                <a:stretch>
                  <a:fillRect l="-1201" t="-2214" r="-9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ubtitle 2"/>
          <p:cNvSpPr txBox="1">
            <a:spLocks/>
          </p:cNvSpPr>
          <p:nvPr/>
        </p:nvSpPr>
        <p:spPr>
          <a:xfrm>
            <a:off x="1942326" y="287492"/>
            <a:ext cx="7443213" cy="756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Proposal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420743"/>
              </p:ext>
            </p:extLst>
          </p:nvPr>
        </p:nvGraphicFramePr>
        <p:xfrm>
          <a:off x="7927676" y="186770"/>
          <a:ext cx="3942272" cy="66712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6425"/>
                <a:gridCol w="1885847"/>
              </a:tblGrid>
              <a:tr h="45331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Carrier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Frequency (GHz)</a:t>
                      </a:r>
                      <a:endParaRPr lang="en-US" sz="14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Oxygen loss (dB/km)</a:t>
                      </a:r>
                      <a:endParaRPr lang="en-US" sz="14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52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800" b="1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53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1.0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54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2.2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55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4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56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6.6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57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9.7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58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12.6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59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14.6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60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15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61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14.6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62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14.3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63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10.5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64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6.8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65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3.9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66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1.9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67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1.0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46649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68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317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289</Words>
  <Application>Microsoft Office PowerPoint</Application>
  <PresentationFormat>Widescreen</PresentationFormat>
  <Paragraphs>63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SimSun</vt:lpstr>
      <vt:lpstr>Arial</vt:lpstr>
      <vt:lpstr>Calibri</vt:lpstr>
      <vt:lpstr>Calibri Light</vt:lpstr>
      <vt:lpstr>Cambria Math</vt:lpstr>
      <vt:lpstr>Office Theme</vt:lpstr>
      <vt:lpstr>WF on Atmosphere Attenuation</vt:lpstr>
      <vt:lpstr>PowerPoint Presentation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LOS Probability</dc:title>
  <dc:creator>IDCC</dc:creator>
  <cp:lastModifiedBy>IDCC</cp:lastModifiedBy>
  <cp:revision>28</cp:revision>
  <dcterms:created xsi:type="dcterms:W3CDTF">2016-03-14T10:54:59Z</dcterms:created>
  <dcterms:modified xsi:type="dcterms:W3CDTF">2016-03-16T14:15:46Z</dcterms:modified>
</cp:coreProperties>
</file>