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67" r:id="rId3"/>
    <p:sldId id="268" r:id="rId4"/>
    <p:sldId id="270" r:id="rId5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67" d="100"/>
          <a:sy n="67" d="100"/>
        </p:scale>
        <p:origin x="-1728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outdoor to indoor propagation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Ericsson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161737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54343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.</a:t>
            </a:r>
            <a:r>
              <a:rPr lang="en-US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53725"/>
            <a:ext cx="8658640" cy="2474524"/>
          </a:xfrm>
        </p:spPr>
        <p:txBody>
          <a:bodyPr/>
          <a:lstStyle/>
          <a:p>
            <a:r>
              <a:rPr lang="en-US" altLang="zh-CN" dirty="0" smtClean="0"/>
              <a:t>It was agreed in R1-161687, building penetration loss should be modeled in this channel modeling SI </a:t>
            </a:r>
          </a:p>
          <a:p>
            <a:pPr lvl="1"/>
            <a:r>
              <a:rPr lang="en-US" altLang="zh-CN" i="1" dirty="0" smtClean="0"/>
              <a:t>“Adopt the building penetration loss model described in section 3 for the outdoor to indoor path loss in the </a:t>
            </a:r>
            <a:r>
              <a:rPr lang="en-US" altLang="zh-CN" i="1" dirty="0" err="1" smtClean="0"/>
              <a:t>UMa</a:t>
            </a:r>
            <a:r>
              <a:rPr lang="en-US" altLang="zh-CN" i="1" dirty="0" smtClean="0"/>
              <a:t> and </a:t>
            </a:r>
            <a:r>
              <a:rPr lang="en-US" altLang="zh-CN" i="1" dirty="0" err="1" smtClean="0"/>
              <a:t>UMi</a:t>
            </a:r>
            <a:r>
              <a:rPr lang="en-US" altLang="zh-CN" i="1" dirty="0" smtClean="0"/>
              <a:t> scenarios”</a:t>
            </a:r>
            <a:endParaRPr lang="en-US" altLang="zh-CN" dirty="0" smtClean="0"/>
          </a:p>
          <a:p>
            <a:r>
              <a:rPr lang="en-US" altLang="zh-CN" dirty="0" smtClean="0"/>
              <a:t>In contribution R1-161609, one similar penetration model was also proposed for complementary of the model agreed in R1-161687.</a:t>
            </a:r>
          </a:p>
          <a:p>
            <a:r>
              <a:rPr lang="en-US" altLang="zh-CN" dirty="0" smtClean="0"/>
              <a:t>In this WF, one merge building penetration model is proposed which follows the same modeling approach as in R1-161687.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(1/2) </a:t>
            </a:r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3671900" y="3023955"/>
          <a:ext cx="4105071" cy="1028300"/>
        </p:xfrm>
        <a:graphic>
          <a:graphicData uri="http://schemas.openxmlformats.org/presentationml/2006/ole">
            <p:oleObj spid="_x0000_s31746" name="公式" r:id="rId3" imgW="2158920" imgH="533160" progId="Equation.3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1028000" y="3328277"/>
            <a:ext cx="2698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 smtClean="0"/>
              <a:t>Material penetration loss</a:t>
            </a:r>
            <a:endParaRPr lang="zh-CN" altLang="en-US" sz="1800" dirty="0"/>
          </a:p>
        </p:txBody>
      </p:sp>
      <p:graphicFrame>
        <p:nvGraphicFramePr>
          <p:cNvPr id="21518" name="Object 14"/>
          <p:cNvGraphicFramePr>
            <a:graphicFrameLocks noChangeAspect="1"/>
          </p:cNvGraphicFramePr>
          <p:nvPr/>
        </p:nvGraphicFramePr>
        <p:xfrm>
          <a:off x="2096725" y="4059070"/>
          <a:ext cx="3232549" cy="389724"/>
        </p:xfrm>
        <a:graphic>
          <a:graphicData uri="http://schemas.openxmlformats.org/presentationml/2006/ole">
            <p:oleObj spid="_x0000_s31747" name="公式" r:id="rId4" imgW="2006280" imgH="2412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073005" y="402764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Arial" pitchFamily="34" charset="0"/>
                <a:ea typeface="+mn-ea"/>
                <a:cs typeface="Arial" pitchFamily="34" charset="0"/>
              </a:rPr>
              <a:t>In which</a:t>
            </a:r>
            <a:endParaRPr lang="zh-CN" altLang="en-US" sz="1800" dirty="0" smtClean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051720" y="5724255"/>
            <a:ext cx="356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+mn-lt"/>
                <a:ea typeface="+mn-ea"/>
              </a:rPr>
              <a:t>is the penetration loss of material </a:t>
            </a:r>
            <a:r>
              <a:rPr lang="en-US" altLang="zh-CN" sz="1800" i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i</a:t>
            </a:r>
            <a:r>
              <a:rPr lang="en-US" altLang="zh-CN" sz="1800" dirty="0" smtClean="0">
                <a:latin typeface="+mn-lt"/>
                <a:ea typeface="+mn-ea"/>
              </a:rPr>
              <a:t>, </a:t>
            </a:r>
            <a:endParaRPr lang="zh-CN" altLang="en-US" sz="1800" baseline="-25000" dirty="0" smtClean="0">
              <a:latin typeface="+mn-lt"/>
              <a:ea typeface="+mn-ea"/>
            </a:endParaRPr>
          </a:p>
        </p:txBody>
      </p:sp>
      <p:graphicFrame>
        <p:nvGraphicFramePr>
          <p:cNvPr id="21531" name="Object 27"/>
          <p:cNvGraphicFramePr>
            <a:graphicFrameLocks noChangeAspect="1"/>
          </p:cNvGraphicFramePr>
          <p:nvPr/>
        </p:nvGraphicFramePr>
        <p:xfrm>
          <a:off x="1106616" y="5724255"/>
          <a:ext cx="893350" cy="405045"/>
        </p:xfrm>
        <a:graphic>
          <a:graphicData uri="http://schemas.openxmlformats.org/presentationml/2006/ole">
            <p:oleObj spid="_x0000_s31748" name="公式" r:id="rId5" imgW="533160" imgH="241200" progId="Equation.3">
              <p:embed/>
            </p:oleObj>
          </a:graphicData>
        </a:graphic>
      </p:graphicFrame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37" name="Picture 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4943" y="4449611"/>
            <a:ext cx="1035115" cy="76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矩形 48"/>
          <p:cNvSpPr/>
          <p:nvPr/>
        </p:nvSpPr>
        <p:spPr>
          <a:xfrm>
            <a:off x="1075898" y="4644135"/>
            <a:ext cx="40543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000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800" dirty="0" smtClean="0"/>
              <a:t> is proportion of </a:t>
            </a:r>
            <a:r>
              <a:rPr lang="en-US" altLang="zh-CN" sz="180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800" dirty="0" err="1" smtClean="0"/>
              <a:t>-th</a:t>
            </a:r>
            <a:r>
              <a:rPr lang="en-US" altLang="zh-CN" sz="1800" dirty="0" smtClean="0"/>
              <a:t> materials, while </a:t>
            </a:r>
            <a:endParaRPr lang="zh-CN" altLang="en-US" sz="1800" baseline="-25000" dirty="0" smtClean="0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 bwMode="auto">
          <a:xfrm>
            <a:off x="296526" y="740847"/>
            <a:ext cx="8640960" cy="228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Proposal</a:t>
            </a:r>
            <a:r>
              <a:rPr kumimoji="1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1</a:t>
            </a:r>
            <a:endParaRPr kumimoji="1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kumimoji="1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For O2I</a:t>
            </a:r>
            <a:r>
              <a:rPr kumimoji="1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scenario, the building penetration loss model </a:t>
            </a:r>
            <a:r>
              <a:rPr lang="en-US" sz="1800" kern="0" dirty="0" smtClean="0">
                <a:latin typeface="Arial" pitchFamily="34" charset="0"/>
                <a:ea typeface="+mn-ea"/>
                <a:cs typeface="Arial" pitchFamily="34" charset="0"/>
              </a:rPr>
              <a:t>agreed in R1-161687 should be further updated as follows:</a:t>
            </a:r>
          </a:p>
          <a:p>
            <a:pPr marL="1179513" lvl="2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Arial" pitchFamily="34" charset="0"/>
                <a:ea typeface="+mn-ea"/>
                <a:cs typeface="Arial" pitchFamily="34" charset="0"/>
              </a:rPr>
              <a:t>1. The composite penetration loss equation is modified to allow for buildings having more than two types of material</a:t>
            </a:r>
          </a:p>
          <a:p>
            <a:pPr marL="1179513" lvl="2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Arial" pitchFamily="34" charset="0"/>
                <a:ea typeface="+mn-ea"/>
                <a:cs typeface="Arial" pitchFamily="34" charset="0"/>
              </a:rPr>
              <a:t>2. Wood is added as a material with the following penetration loss</a:t>
            </a:r>
          </a:p>
          <a:p>
            <a:pPr marL="1179513" lvl="2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endParaRPr lang="en-US" sz="1800" kern="0" dirty="0" smtClean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1610" y="5229200"/>
            <a:ext cx="31390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800" dirty="0" smtClean="0"/>
              <a:t>  is the number of materials</a:t>
            </a:r>
            <a:endParaRPr lang="zh-CN" altLang="en-US" sz="1800" baseline="-25000" dirty="0" smtClean="0"/>
          </a:p>
        </p:txBody>
      </p:sp>
      <p:pic>
        <p:nvPicPr>
          <p:cNvPr id="32" name="Picture 2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1690" y="2753925"/>
            <a:ext cx="2287313" cy="270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(2/2)</a:t>
            </a:r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21550" y="2753925"/>
          <a:ext cx="8235914" cy="1168407"/>
        </p:xfrm>
        <a:graphic>
          <a:graphicData uri="http://schemas.openxmlformats.org/drawingml/2006/table">
            <a:tbl>
              <a:tblPr/>
              <a:tblGrid>
                <a:gridCol w="2049625"/>
                <a:gridCol w="3757646"/>
                <a:gridCol w="1171214"/>
                <a:gridCol w="1257429"/>
              </a:tblGrid>
              <a:tr h="277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Path loss through external wall:  [dB]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Indoor loss:  </a:t>
                      </a:r>
                      <a:r>
                        <a:rPr lang="en-GB" sz="1200" dirty="0" err="1" smtClean="0">
                          <a:latin typeface="Arial"/>
                          <a:ea typeface="MS Mincho"/>
                        </a:rPr>
                        <a:t>PL</a:t>
                      </a:r>
                      <a:r>
                        <a:rPr lang="en-GB" sz="1200" baseline="-25000" dirty="0" err="1" smtClean="0">
                          <a:latin typeface="Arial"/>
                          <a:ea typeface="MS Mincho"/>
                        </a:rPr>
                        <a:t>in</a:t>
                      </a:r>
                      <a:r>
                        <a:rPr lang="en-GB" sz="1200" dirty="0" smtClean="0">
                          <a:latin typeface="Arial"/>
                          <a:ea typeface="MS Mincho"/>
                        </a:rPr>
                        <a:t>[dB]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Standard deviation:  [dB]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Low loss model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</a:rPr>
                        <a:t>With glass and concrete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GB" sz="1200" dirty="0">
                        <a:latin typeface="Arial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latin typeface="Arial"/>
                          <a:ea typeface="MS Mincho"/>
                        </a:rPr>
                        <a:t>0.5</a:t>
                      </a:r>
                      <a:r>
                        <a:rPr kumimoji="1" lang="en-GB" altLang="zh-CN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kumimoji="1" lang="en-GB" altLang="zh-CN" sz="1600" i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2D-in</a:t>
                      </a:r>
                      <a:endParaRPr lang="zh-CN" sz="11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[3]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High loss model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</a:rPr>
                        <a:t>With </a:t>
                      </a:r>
                      <a:r>
                        <a:rPr lang="en-GB" sz="1200" dirty="0" err="1">
                          <a:latin typeface="Arial"/>
                          <a:ea typeface="宋体"/>
                        </a:rPr>
                        <a:t>IRRglass</a:t>
                      </a:r>
                      <a:r>
                        <a:rPr lang="en-GB" sz="1200" dirty="0">
                          <a:latin typeface="Arial"/>
                          <a:ea typeface="宋体"/>
                        </a:rPr>
                        <a:t> and concrete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GB" sz="1200" dirty="0">
                        <a:latin typeface="Arial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latin typeface="Arial"/>
                          <a:ea typeface="MS Mincho"/>
                        </a:rPr>
                        <a:t>0.5</a:t>
                      </a:r>
                      <a:r>
                        <a:rPr kumimoji="1" lang="en-GB" altLang="zh-CN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kumimoji="1" lang="en-GB" altLang="zh-CN" sz="1600" i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2D-in</a:t>
                      </a:r>
                      <a:endParaRPr lang="zh-CN" sz="11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latin typeface="Arial"/>
                          <a:ea typeface="MS Mincho"/>
                        </a:rPr>
                        <a:t>[5]</a:t>
                      </a:r>
                      <a:endParaRPr lang="zh-CN" sz="105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6794" y="3183969"/>
            <a:ext cx="3209925" cy="200025"/>
          </a:xfrm>
          <a:prstGeom prst="rect">
            <a:avLst/>
          </a:prstGeom>
          <a:noFill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6794" y="3654024"/>
            <a:ext cx="3362325" cy="200025"/>
          </a:xfrm>
          <a:prstGeom prst="rect">
            <a:avLst/>
          </a:prstGeom>
          <a:noFill/>
        </p:spPr>
      </p:pic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11560" y="2123855"/>
            <a:ext cx="8010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/>
              <a:t>The penetration loss with different material configurations can be found in table below</a:t>
            </a:r>
            <a:endParaRPr lang="zh-CN" altLang="en-US" sz="1800" dirty="0" smtClean="0"/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 bwMode="auto">
          <a:xfrm>
            <a:off x="296526" y="740847"/>
            <a:ext cx="8460940" cy="12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Proposal 2:</a:t>
            </a: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kumimoji="1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 </a:t>
            </a:r>
            <a:r>
              <a:rPr lang="en-US" altLang="zh-CN" sz="1800" kern="0" dirty="0" smtClean="0">
                <a:latin typeface="Arial" pitchFamily="34" charset="0"/>
                <a:cs typeface="Arial" pitchFamily="34" charset="0"/>
              </a:rPr>
              <a:t>agreed in R1-161687, a</a:t>
            </a:r>
            <a:r>
              <a:rPr kumimoji="1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 additional</a:t>
            </a:r>
            <a:r>
              <a:rPr kumimoji="1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loss </a:t>
            </a:r>
            <a:r>
              <a:rPr lang="en-GB" altLang="zh-CN" sz="1800" dirty="0" smtClean="0"/>
              <a:t>is added to the external wall loss to account for non-perpendicular incidence, e.g. as 5dB. But the value will be further updated if necessary. </a:t>
            </a:r>
            <a:r>
              <a:rPr kumimoji="1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1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9251</TotalTime>
  <Words>303</Words>
  <Application>Microsoft Office PowerPoint</Application>
  <PresentationFormat>全屏显示(4:3)</PresentationFormat>
  <Paragraphs>36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標準デザイン</vt:lpstr>
      <vt:lpstr>公式</vt:lpstr>
      <vt:lpstr>WF on outdoor to indoor propagation</vt:lpstr>
      <vt:lpstr>Background</vt:lpstr>
      <vt:lpstr>Proposal (1/2) </vt:lpstr>
      <vt:lpstr>Proposal (2/2)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Lijian (Calvin)</cp:lastModifiedBy>
  <cp:revision>547</cp:revision>
  <cp:lastPrinted>2016-02-02T02:05:25Z</cp:lastPrinted>
  <dcterms:created xsi:type="dcterms:W3CDTF">2008-05-20T02:15:22Z</dcterms:created>
  <dcterms:modified xsi:type="dcterms:W3CDTF">2016-03-16T10:39:34Z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(3)vWhTRR5Ngj+grSAKayD83LH8BGXRckC6J0ugZOYw50cKHgDFBH1azEgASj/Wo5BXw+hP7lE9
UgH65QMHQvJ5wxyoeMmZ0iHKFxHx1HwfzZdluq9/X9nVh5jZybtlBeC1Sq/isMNwgxdECsqY
eXTM/OF/juzCuyRJENPHMCfCyUrM1qgR99QF79YAHMa1kIHCIb1+D6rFTR5Bw+hjR1H/CJmn
sANgxCPvXm7k2J3BGa</vt:lpwstr>
  </property>
  <property fmtid="{D5CDD505-2E9C-101B-9397-08002B2CF9AE}" pid="6" name="_2015_ms_pID_7253431">
    <vt:lpwstr>hugmy8maNV7cFkYnzcsxQWbB6Yi+V32ZSn2lOox6zWfDYfb2zpudiX
okqVE/d+jwSISkXV/sIZs+1+4KuwdtfIvcom9bmY+2nG/2opJwqdpWWCLXHEZW5QkvzP5ik1
jtBYv4A26tpb1zHMA2dASmxdivzI1dGIJUm+h8SOwGN1zT8OC7IOhTqVTrgY8kwyQrZdjiFC
roT1C4YJHK+rF37xZD2gkXDfjtn1tdRW6lXj</vt:lpwstr>
  </property>
  <property fmtid="{D5CDD505-2E9C-101B-9397-08002B2CF9AE}" pid="7" name="_2015_ms_pID_7253432">
    <vt:lpwstr>6HY/V6KWyZoPbQFGWtlHaADdaKPAOje1BZ+c
T7uElB2ADHasvYWZKsznRIp72ShozQ==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1458124713</vt:lpwstr>
  </property>
</Properties>
</file>