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259" r:id="rId2"/>
    <p:sldId id="262" r:id="rId3"/>
    <p:sldId id="263" r:id="rId4"/>
    <p:sldId id="264" r:id="rId5"/>
    <p:sldId id="265" r:id="rId6"/>
    <p:sldId id="267" r:id="rId7"/>
    <p:sldId id="268" r:id="rId8"/>
  </p:sldIdLst>
  <p:sldSz cx="9144000" cy="6858000" type="screen4x3"/>
  <p:notesSz cx="7010400" cy="9296400"/>
  <p:defaultTextStyle>
    <a:defPPr>
      <a:defRPr lang="en-GB"/>
    </a:defPPr>
    <a:lvl1pPr algn="l" rtl="0" fontAlgn="base">
      <a:spcBef>
        <a:spcPct val="0"/>
      </a:spcBef>
      <a:spcAft>
        <a:spcPct val="0"/>
      </a:spcAft>
      <a:defRPr kumimoji="1" sz="14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14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14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14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1400" kern="1200">
        <a:solidFill>
          <a:schemeClr val="tx1"/>
        </a:solidFill>
        <a:latin typeface="Arial" charset="0"/>
        <a:ea typeface="ＭＳ Ｐゴシック" charset="-128"/>
        <a:cs typeface="+mn-cs"/>
      </a:defRPr>
    </a:lvl5pPr>
    <a:lvl6pPr marL="2286000" algn="l" defTabSz="914400" rtl="0" eaLnBrk="1" latinLnBrk="0" hangingPunct="1">
      <a:defRPr kumimoji="1" sz="1400" kern="1200">
        <a:solidFill>
          <a:schemeClr val="tx1"/>
        </a:solidFill>
        <a:latin typeface="Arial" charset="0"/>
        <a:ea typeface="ＭＳ Ｐゴシック" charset="-128"/>
        <a:cs typeface="+mn-cs"/>
      </a:defRPr>
    </a:lvl6pPr>
    <a:lvl7pPr marL="2743200" algn="l" defTabSz="914400" rtl="0" eaLnBrk="1" latinLnBrk="0" hangingPunct="1">
      <a:defRPr kumimoji="1" sz="1400" kern="1200">
        <a:solidFill>
          <a:schemeClr val="tx1"/>
        </a:solidFill>
        <a:latin typeface="Arial" charset="0"/>
        <a:ea typeface="ＭＳ Ｐゴシック" charset="-128"/>
        <a:cs typeface="+mn-cs"/>
      </a:defRPr>
    </a:lvl7pPr>
    <a:lvl8pPr marL="3200400" algn="l" defTabSz="914400" rtl="0" eaLnBrk="1" latinLnBrk="0" hangingPunct="1">
      <a:defRPr kumimoji="1" sz="1400" kern="1200">
        <a:solidFill>
          <a:schemeClr val="tx1"/>
        </a:solidFill>
        <a:latin typeface="Arial" charset="0"/>
        <a:ea typeface="ＭＳ Ｐゴシック" charset="-128"/>
        <a:cs typeface="+mn-cs"/>
      </a:defRPr>
    </a:lvl8pPr>
    <a:lvl9pPr marL="3657600" algn="l" defTabSz="914400" rtl="0" eaLnBrk="1" latinLnBrk="0" hangingPunct="1">
      <a:defRPr kumimoji="1" sz="14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pos="2936">
          <p15:clr>
            <a:srgbClr val="A4A3A4"/>
          </p15:clr>
        </p15:guide>
      </p15:sldGuideLst>
    </p:ext>
    <p:ext uri="{2D200454-40CA-4A62-9FC3-DE9A4176ACB9}">
      <p15:notesGuideLst xmlns:p15="http://schemas.microsoft.com/office/powerpoint/2012/main" xmlns="">
        <p15:guide id="1" orient="horz" pos="3130">
          <p15:clr>
            <a:srgbClr val="A4A3A4"/>
          </p15:clr>
        </p15:guide>
        <p15:guide id="2" pos="2143">
          <p15:clr>
            <a:srgbClr val="A4A3A4"/>
          </p15:clr>
        </p15:guide>
        <p15:guide id="3" orient="horz" pos="2928">
          <p15:clr>
            <a:srgbClr val="A4A3A4"/>
          </p15:clr>
        </p15:guide>
        <p15:guide id="4" pos="2207">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CFF"/>
    <a:srgbClr val="FFFFFF"/>
    <a:srgbClr val="FFFFCC"/>
    <a:srgbClr val="FFFF00"/>
    <a:srgbClr val="FF0000"/>
    <a:srgbClr val="0000CC"/>
    <a:srgbClr val="B2B2B2"/>
    <a:srgbClr val="FFFF99"/>
    <a:srgbClr val="FF66FF"/>
    <a:srgbClr val="96969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03" autoAdjust="0"/>
    <p:restoredTop sz="93343" autoAdjust="0"/>
  </p:normalViewPr>
  <p:slideViewPr>
    <p:cSldViewPr showGuides="1">
      <p:cViewPr>
        <p:scale>
          <a:sx n="75" d="100"/>
          <a:sy n="75" d="100"/>
        </p:scale>
        <p:origin x="-62" y="86"/>
      </p:cViewPr>
      <p:guideLst>
        <p:guide orient="horz" pos="2160"/>
        <p:guide pos="2880"/>
        <p:guide pos="2936"/>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64" d="100"/>
          <a:sy n="64" d="100"/>
        </p:scale>
        <p:origin x="-3168" y="-132"/>
      </p:cViewPr>
      <p:guideLst>
        <p:guide orient="horz" pos="3130"/>
        <p:guide orient="horz" pos="2928"/>
        <p:guide pos="2143"/>
        <p:guide pos="2207"/>
      </p:guideLst>
    </p:cSldViewPr>
  </p:notesViewPr>
  <p:gridSpacing cx="46085125" cy="460851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38330" cy="46474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70435" y="0"/>
            <a:ext cx="3038330" cy="464746"/>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pPr/>
              <a:t>2016/3/16</a:t>
            </a:fld>
            <a:endParaRPr kumimoji="1" lang="ja-JP" altLang="en-US"/>
          </a:p>
        </p:txBody>
      </p:sp>
      <p:sp>
        <p:nvSpPr>
          <p:cNvPr id="4" name="フッター プレースホルダー 3"/>
          <p:cNvSpPr>
            <a:spLocks noGrp="1"/>
          </p:cNvSpPr>
          <p:nvPr>
            <p:ph type="ftr" sz="quarter" idx="2"/>
          </p:nvPr>
        </p:nvSpPr>
        <p:spPr>
          <a:xfrm>
            <a:off x="1" y="8830170"/>
            <a:ext cx="3038330" cy="46474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970435" y="8830170"/>
            <a:ext cx="3038330" cy="464745"/>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pPr/>
              <a:t>‹#›</a:t>
            </a:fld>
            <a:endParaRPr kumimoji="1" lang="ja-JP" altLang="en-US"/>
          </a:p>
        </p:txBody>
      </p:sp>
    </p:spTree>
    <p:extLst>
      <p:ext uri="{BB962C8B-B14F-4D97-AF65-F5344CB8AC3E}">
        <p14:creationId xmlns:p14="http://schemas.microsoft.com/office/powerpoint/2010/main" xmlns=""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330" cy="4647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970435" y="0"/>
            <a:ext cx="3038330" cy="4647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1184275" y="698500"/>
            <a:ext cx="4645025" cy="34845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532" y="4415827"/>
            <a:ext cx="5607338" cy="41827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smtClean="0"/>
              <a:t>マスタ テキストの書式設定</a:t>
            </a:r>
          </a:p>
          <a:p>
            <a:pPr lvl="1"/>
            <a:r>
              <a:rPr lang="ja-JP" altLang="en-GB" noProof="0" smtClean="0"/>
              <a:t>第 </a:t>
            </a:r>
            <a:r>
              <a:rPr lang="en-GB" altLang="ja-JP" noProof="0" smtClean="0"/>
              <a:t>2 </a:t>
            </a:r>
            <a:r>
              <a:rPr lang="ja-JP" altLang="en-GB" noProof="0" smtClean="0"/>
              <a:t>レベル</a:t>
            </a:r>
          </a:p>
          <a:p>
            <a:pPr lvl="2"/>
            <a:r>
              <a:rPr lang="ja-JP" altLang="en-GB" noProof="0" smtClean="0"/>
              <a:t>第 </a:t>
            </a:r>
            <a:r>
              <a:rPr lang="en-GB" altLang="ja-JP" noProof="0" smtClean="0"/>
              <a:t>3 </a:t>
            </a:r>
            <a:r>
              <a:rPr lang="ja-JP" altLang="en-GB" noProof="0" smtClean="0"/>
              <a:t>レベル</a:t>
            </a:r>
          </a:p>
          <a:p>
            <a:pPr lvl="3"/>
            <a:r>
              <a:rPr lang="ja-JP" altLang="en-GB" noProof="0" smtClean="0"/>
              <a:t>第 </a:t>
            </a:r>
            <a:r>
              <a:rPr lang="en-GB" altLang="ja-JP" noProof="0" smtClean="0"/>
              <a:t>4 </a:t>
            </a:r>
            <a:r>
              <a:rPr lang="ja-JP" altLang="en-GB" noProof="0" smtClean="0"/>
              <a:t>レベル</a:t>
            </a:r>
          </a:p>
          <a:p>
            <a:pPr lvl="4"/>
            <a:r>
              <a:rPr lang="ja-JP" altLang="en-GB" noProof="0" smtClean="0"/>
              <a:t>第 </a:t>
            </a:r>
            <a:r>
              <a:rPr lang="en-GB" altLang="ja-JP" noProof="0" smtClean="0"/>
              <a:t>5 </a:t>
            </a:r>
            <a:r>
              <a:rPr lang="ja-JP" altLang="en-GB" noProof="0" smtClean="0"/>
              <a:t>レベル</a:t>
            </a:r>
          </a:p>
        </p:txBody>
      </p:sp>
      <p:sp>
        <p:nvSpPr>
          <p:cNvPr id="4102" name="Rectangle 6"/>
          <p:cNvSpPr>
            <a:spLocks noGrp="1" noChangeArrowheads="1"/>
          </p:cNvSpPr>
          <p:nvPr>
            <p:ph type="ftr" sz="quarter" idx="4"/>
          </p:nvPr>
        </p:nvSpPr>
        <p:spPr bwMode="auto">
          <a:xfrm>
            <a:off x="1" y="8830170"/>
            <a:ext cx="3038330" cy="46474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970435" y="8830170"/>
            <a:ext cx="3038330" cy="46474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xmlns=""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p:spPr>
        <p:txBody>
          <a:bodyPr/>
          <a:lstStyle/>
          <a:p>
            <a:endParaRPr lang="ja-JP" altLang="en-US" smtClean="0">
              <a:ea typeface="ＭＳ Ｐ明朝" charset="-128"/>
            </a:endParaRPr>
          </a:p>
        </p:txBody>
      </p:sp>
    </p:spTree>
    <p:extLst>
      <p:ext uri="{BB962C8B-B14F-4D97-AF65-F5344CB8AC3E}">
        <p14:creationId xmlns:p14="http://schemas.microsoft.com/office/powerpoint/2010/main" xmlns="" val="2601470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41986" name="Rectangle 2"/>
          <p:cNvSpPr>
            <a:spLocks noGrp="1" noChangeArrowheads="1"/>
          </p:cNvSpPr>
          <p:nvPr>
            <p:ph type="ctrTitle"/>
          </p:nvPr>
        </p:nvSpPr>
        <p:spPr>
          <a:xfrm>
            <a:off x="677863" y="2130425"/>
            <a:ext cx="7772400" cy="1470025"/>
          </a:xfrm>
        </p:spPr>
        <p:txBody>
          <a:bodyPr/>
          <a:lstStyle>
            <a:lvl1pPr>
              <a:defRPr sz="3600" smtClean="0">
                <a:latin typeface="Calibri" panose="020F0502020204030204" pitchFamily="34" charset="0"/>
              </a:defRPr>
            </a:lvl1pPr>
          </a:lstStyle>
          <a:p>
            <a:endParaRPr lang="ja-JP" altLang="en-US" dirty="0" smtClean="0"/>
          </a:p>
        </p:txBody>
      </p:sp>
      <p:sp>
        <p:nvSpPr>
          <p:cNvPr id="41987" name="Rectangle 3"/>
          <p:cNvSpPr>
            <a:spLocks noGrp="1" noChangeArrowheads="1"/>
          </p:cNvSpPr>
          <p:nvPr>
            <p:ph type="subTitle" idx="1"/>
          </p:nvPr>
        </p:nvSpPr>
        <p:spPr>
          <a:xfrm>
            <a:off x="1363663" y="3886200"/>
            <a:ext cx="6400800" cy="523220"/>
          </a:xfrm>
          <a:ln>
            <a:noFill/>
          </a:ln>
        </p:spPr>
        <p:txBody>
          <a:bodyPr/>
          <a:lstStyle>
            <a:lvl1pPr marL="0" indent="0" algn="ctr">
              <a:buFont typeface="Wingdings" pitchFamily="2" charset="2"/>
              <a:buNone/>
              <a:defRPr sz="2800" smtClean="0">
                <a:latin typeface="Calibri" panose="020F0502020204030204" pitchFamily="34" charset="0"/>
              </a:defRPr>
            </a:lvl1pPr>
          </a:lstStyle>
          <a:p>
            <a:endParaRPr lang="ja-JP" altLang="en-US" dirty="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Calibri" panose="020F0502020204030204" pitchFamily="34" charset="0"/>
              </a:defRPr>
            </a:lvl1pPr>
          </a:lstStyle>
          <a:p>
            <a:r>
              <a:rPr lang="ja-JP" altLang="en-US" dirty="0" smtClean="0"/>
              <a:t>マスタ タイトルの書式設定</a:t>
            </a:r>
            <a:endParaRPr lang="ja-JP" altLang="en-US" dirty="0"/>
          </a:p>
        </p:txBody>
      </p:sp>
      <p:sp>
        <p:nvSpPr>
          <p:cNvPr id="3" name="コンテンツ プレースホルダ 2"/>
          <p:cNvSpPr>
            <a:spLocks noGrp="1"/>
          </p:cNvSpPr>
          <p:nvPr>
            <p:ph idx="1"/>
          </p:nvPr>
        </p:nvSpPr>
        <p:spPr>
          <a:xfrm>
            <a:off x="161925" y="952500"/>
            <a:ext cx="8820150" cy="1477328"/>
          </a:xfrm>
        </p:spPr>
        <p:txBody>
          <a:bodyPr/>
          <a:lstStyle>
            <a:lvl1pPr>
              <a:defRPr sz="1800">
                <a:latin typeface="Calibri" panose="020F0502020204030204" pitchFamily="34" charset="0"/>
              </a:defRPr>
            </a:lvl1pPr>
            <a:lvl2pPr marL="444500" indent="-179388">
              <a:buFont typeface="Arial" pitchFamily="34" charset="0"/>
              <a:buChar char="•"/>
              <a:defRPr sz="1800">
                <a:latin typeface="Calibri" panose="020F0502020204030204" pitchFamily="34" charset="0"/>
              </a:defRPr>
            </a:lvl2pPr>
            <a:lvl3pPr marL="623888" indent="-179388">
              <a:buFont typeface="Arial" pitchFamily="34" charset="0"/>
              <a:buChar char="»"/>
              <a:defRPr sz="1600">
                <a:latin typeface="Calibri" panose="020F0502020204030204" pitchFamily="34" charset="0"/>
              </a:defRPr>
            </a:lvl3pPr>
            <a:lvl4pPr marL="803275" indent="-179388">
              <a:buFont typeface="Times New Roman" pitchFamily="18" charset="0"/>
              <a:buChar char="–"/>
              <a:defRPr sz="1400">
                <a:latin typeface="Calibri" panose="020F0502020204030204" pitchFamily="34" charset="0"/>
              </a:defRPr>
            </a:lvl4pPr>
            <a:lvl5pPr marL="982663" indent="-179388">
              <a:buFont typeface="Wingdings" pitchFamily="2" charset="2"/>
              <a:buChar char="ü"/>
              <a:defRPr sz="1200">
                <a:latin typeface="Calibri" panose="020F0502020204030204" pitchFamily="34" charset="0"/>
              </a:defRPr>
            </a:lvl5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Calibri" panose="020F0502020204030204" pitchFamily="34" charset="0"/>
              </a:defRPr>
            </a:lvl1pPr>
          </a:lstStyle>
          <a:p>
            <a:r>
              <a:rPr lang="ja-JP" altLang="en-US" dirty="0" smtClean="0"/>
              <a:t>マスタ タイトルの書式設定</a:t>
            </a:r>
            <a:endParaRPr lang="ja-JP"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7946" y="98630"/>
            <a:ext cx="8848107" cy="692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GB" dirty="0" smtClean="0"/>
              <a:t>マスタ タイトルの書式設定</a:t>
            </a:r>
          </a:p>
        </p:txBody>
      </p:sp>
      <p:sp>
        <p:nvSpPr>
          <p:cNvPr id="1027" name="Rectangle 3"/>
          <p:cNvSpPr>
            <a:spLocks noGrp="1" noChangeArrowheads="1"/>
          </p:cNvSpPr>
          <p:nvPr>
            <p:ph type="body" idx="1"/>
          </p:nvPr>
        </p:nvSpPr>
        <p:spPr bwMode="auto">
          <a:xfrm>
            <a:off x="161925" y="952500"/>
            <a:ext cx="8820150" cy="14403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spAutoFit/>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ja-JP" altLang="en-US" dirty="0"/>
          </a:p>
        </p:txBody>
      </p:sp>
      <p:sp>
        <p:nvSpPr>
          <p:cNvPr id="1036" name="Text Box 12"/>
          <p:cNvSpPr txBox="1">
            <a:spLocks noChangeArrowheads="1"/>
          </p:cNvSpPr>
          <p:nvPr userDrawn="1"/>
        </p:nvSpPr>
        <p:spPr bwMode="auto">
          <a:xfrm>
            <a:off x="8736626" y="6567488"/>
            <a:ext cx="396262" cy="307777"/>
          </a:xfrm>
          <a:prstGeom prst="rect">
            <a:avLst/>
          </a:prstGeom>
          <a:noFill/>
          <a:ln w="9525">
            <a:noFill/>
            <a:miter lim="800000"/>
            <a:headEnd/>
            <a:tailEnd/>
          </a:ln>
          <a:effectLst/>
        </p:spPr>
        <p:txBody>
          <a:bodyPr wrap="none">
            <a:spAutoFit/>
          </a:bodyPr>
          <a:lstStyle/>
          <a:p>
            <a:pPr algn="r">
              <a:defRPr/>
            </a:pPr>
            <a:fld id="{FDAF5FD0-3C21-406B-8448-EA50035719F9}" type="slidenum">
              <a:rPr lang="en-GB" altLang="ja-JP" sz="1400">
                <a:solidFill>
                  <a:schemeClr val="bg1">
                    <a:lumMod val="85000"/>
                  </a:schemeClr>
                </a:solidFill>
                <a:latin typeface="Calibri" panose="020F0502020204030204" pitchFamily="34" charset="0"/>
              </a:rPr>
              <a:pPr algn="r">
                <a:defRPr/>
              </a:pPr>
              <a:t>‹#›</a:t>
            </a:fld>
            <a:endParaRPr lang="en-GB" altLang="ja-JP" sz="1400" dirty="0">
              <a:solidFill>
                <a:schemeClr val="bg1">
                  <a:lumMod val="85000"/>
                </a:schemeClr>
              </a:solidFill>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86" r:id="rId1"/>
    <p:sldLayoutId id="2147483676" r:id="rId2"/>
    <p:sldLayoutId id="2147483680" r:id="rId3"/>
    <p:sldLayoutId id="2147483681" r:id="rId4"/>
  </p:sldLayoutIdLst>
  <p:hf sldNum="0" hdr="0" ftr="0" dt="0"/>
  <p:txStyles>
    <p:titleStyle>
      <a:lvl1pPr algn="ctr" rtl="0" eaLnBrk="0" fontAlgn="base" hangingPunct="0">
        <a:lnSpc>
          <a:spcPct val="90000"/>
        </a:lnSpc>
        <a:spcBef>
          <a:spcPct val="0"/>
        </a:spcBef>
        <a:spcAft>
          <a:spcPct val="0"/>
        </a:spcAft>
        <a:defRPr kumimoji="1" sz="3200" b="1">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kumimoji="1" sz="36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36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36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3600">
          <a:solidFill>
            <a:schemeClr val="tx2"/>
          </a:solidFill>
          <a:latin typeface="Arial" charset="0"/>
          <a:ea typeface="ＭＳ Ｐゴシック" pitchFamily="50" charset="-128"/>
        </a:defRPr>
      </a:lvl5pPr>
      <a:lvl6pPr marL="457200" algn="l" rtl="0" fontAlgn="base">
        <a:spcBef>
          <a:spcPct val="0"/>
        </a:spcBef>
        <a:spcAft>
          <a:spcPct val="0"/>
        </a:spcAft>
        <a:defRPr kumimoji="1" sz="3600">
          <a:solidFill>
            <a:schemeClr val="tx2"/>
          </a:solidFill>
          <a:latin typeface="Arial" charset="0"/>
          <a:ea typeface="ＭＳ Ｐゴシック" pitchFamily="50" charset="-128"/>
        </a:defRPr>
      </a:lvl6pPr>
      <a:lvl7pPr marL="914400" algn="l" rtl="0" fontAlgn="base">
        <a:spcBef>
          <a:spcPct val="0"/>
        </a:spcBef>
        <a:spcAft>
          <a:spcPct val="0"/>
        </a:spcAft>
        <a:defRPr kumimoji="1" sz="3600">
          <a:solidFill>
            <a:schemeClr val="tx2"/>
          </a:solidFill>
          <a:latin typeface="Arial" charset="0"/>
          <a:ea typeface="ＭＳ Ｐゴシック" pitchFamily="50" charset="-128"/>
        </a:defRPr>
      </a:lvl7pPr>
      <a:lvl8pPr marL="1371600" algn="l" rtl="0" fontAlgn="base">
        <a:spcBef>
          <a:spcPct val="0"/>
        </a:spcBef>
        <a:spcAft>
          <a:spcPct val="0"/>
        </a:spcAft>
        <a:defRPr kumimoji="1" sz="3600">
          <a:solidFill>
            <a:schemeClr val="tx2"/>
          </a:solidFill>
          <a:latin typeface="Arial" charset="0"/>
          <a:ea typeface="ＭＳ Ｐゴシック" pitchFamily="50" charset="-128"/>
        </a:defRPr>
      </a:lvl8pPr>
      <a:lvl9pPr marL="1828800" algn="l" rtl="0" fontAlgn="base">
        <a:spcBef>
          <a:spcPct val="0"/>
        </a:spcBef>
        <a:spcAft>
          <a:spcPct val="0"/>
        </a:spcAft>
        <a:defRPr kumimoji="1" sz="3600">
          <a:solidFill>
            <a:schemeClr val="tx2"/>
          </a:solidFill>
          <a:latin typeface="Arial" charset="0"/>
          <a:ea typeface="ＭＳ Ｐゴシック" pitchFamily="50" charset="-128"/>
        </a:defRPr>
      </a:lvl9pPr>
    </p:titleStyle>
    <p:bodyStyle>
      <a:lvl1pPr marL="265113" indent="-265113" algn="l" rtl="0" eaLnBrk="0" fontAlgn="base" hangingPunct="0">
        <a:spcBef>
          <a:spcPct val="20000"/>
        </a:spcBef>
        <a:spcAft>
          <a:spcPct val="0"/>
        </a:spcAft>
        <a:buClr>
          <a:schemeClr val="accent2">
            <a:lumMod val="75000"/>
          </a:schemeClr>
        </a:buClr>
        <a:buFont typeface="Wingdings" pitchFamily="2" charset="2"/>
        <a:buChar char="n"/>
        <a:defRPr kumimoji="1" sz="1800">
          <a:solidFill>
            <a:schemeClr val="tx1"/>
          </a:solidFill>
          <a:latin typeface="Calibri" panose="020F0502020204030204" pitchFamily="34" charset="0"/>
          <a:ea typeface="+mn-ea"/>
          <a:cs typeface="+mn-cs"/>
        </a:defRPr>
      </a:lvl1pPr>
      <a:lvl2pPr marL="444500" indent="-179388" algn="l" rtl="0" eaLnBrk="0" fontAlgn="base" hangingPunct="0">
        <a:spcBef>
          <a:spcPct val="20000"/>
        </a:spcBef>
        <a:spcAft>
          <a:spcPct val="0"/>
        </a:spcAft>
        <a:buClr>
          <a:srgbClr val="0000CC"/>
        </a:buClr>
        <a:buChar char="•"/>
        <a:defRPr kumimoji="1" sz="1800">
          <a:solidFill>
            <a:schemeClr val="tx1"/>
          </a:solidFill>
          <a:latin typeface="Calibri" panose="020F0502020204030204" pitchFamily="34" charset="0"/>
          <a:ea typeface="+mn-ea"/>
        </a:defRPr>
      </a:lvl2pPr>
      <a:lvl3pPr marL="623888" indent="-179388" algn="l" rtl="0" eaLnBrk="0" fontAlgn="base" hangingPunct="0">
        <a:spcBef>
          <a:spcPct val="20000"/>
        </a:spcBef>
        <a:spcAft>
          <a:spcPct val="0"/>
        </a:spcAft>
        <a:buClr>
          <a:srgbClr val="0000CC"/>
        </a:buClr>
        <a:buChar char="•"/>
        <a:defRPr kumimoji="1" sz="1600">
          <a:solidFill>
            <a:schemeClr val="tx1"/>
          </a:solidFill>
          <a:latin typeface="Calibri" panose="020F0502020204030204" pitchFamily="34" charset="0"/>
          <a:ea typeface="+mn-ea"/>
        </a:defRPr>
      </a:lvl3pPr>
      <a:lvl4pPr marL="803275" indent="-179388" algn="l" rtl="0" eaLnBrk="0" fontAlgn="base" hangingPunct="0">
        <a:spcBef>
          <a:spcPct val="20000"/>
        </a:spcBef>
        <a:spcAft>
          <a:spcPct val="0"/>
        </a:spcAft>
        <a:buClr>
          <a:srgbClr val="0000CC"/>
        </a:buClr>
        <a:buFont typeface="Arial" charset="0"/>
        <a:buChar char="»"/>
        <a:defRPr kumimoji="1" sz="1400" i="0">
          <a:solidFill>
            <a:schemeClr val="tx1"/>
          </a:solidFill>
          <a:latin typeface="Calibri" panose="020F0502020204030204" pitchFamily="34" charset="0"/>
          <a:ea typeface="+mn-ea"/>
        </a:defRPr>
      </a:lvl4pPr>
      <a:lvl5pPr marL="982663" indent="-179388" algn="l" rtl="0" eaLnBrk="0" fontAlgn="base" hangingPunct="0">
        <a:spcBef>
          <a:spcPct val="20000"/>
        </a:spcBef>
        <a:spcAft>
          <a:spcPct val="0"/>
        </a:spcAft>
        <a:buClr>
          <a:srgbClr val="0000CC"/>
        </a:buClr>
        <a:buFont typeface="Times New Roman" pitchFamily="18" charset="0"/>
        <a:buChar char="–"/>
        <a:defRPr kumimoji="1" sz="1050" i="0">
          <a:solidFill>
            <a:schemeClr val="tx1"/>
          </a:solidFill>
          <a:latin typeface="Calibri" panose="020F0502020204030204" pitchFamily="34" charset="0"/>
          <a:ea typeface="+mn-ea"/>
        </a:defRPr>
      </a:lvl5pPr>
      <a:lvl6pPr marL="2514600" indent="-228600" algn="l" rtl="0" fontAlgn="base">
        <a:spcBef>
          <a:spcPct val="20000"/>
        </a:spcBef>
        <a:spcAft>
          <a:spcPct val="0"/>
        </a:spcAft>
        <a:buChar char="»"/>
        <a:defRPr kumimoji="1" sz="1400">
          <a:solidFill>
            <a:schemeClr val="tx1"/>
          </a:solidFill>
          <a:latin typeface="+mn-lt"/>
          <a:ea typeface="+mn-ea"/>
        </a:defRPr>
      </a:lvl6pPr>
      <a:lvl7pPr marL="2971800" indent="-228600" algn="l" rtl="0" fontAlgn="base">
        <a:spcBef>
          <a:spcPct val="20000"/>
        </a:spcBef>
        <a:spcAft>
          <a:spcPct val="0"/>
        </a:spcAft>
        <a:buChar char="»"/>
        <a:defRPr kumimoji="1" sz="1400">
          <a:solidFill>
            <a:schemeClr val="tx1"/>
          </a:solidFill>
          <a:latin typeface="+mn-lt"/>
          <a:ea typeface="+mn-ea"/>
        </a:defRPr>
      </a:lvl7pPr>
      <a:lvl8pPr marL="3429000" indent="-228600" algn="l" rtl="0" fontAlgn="base">
        <a:spcBef>
          <a:spcPct val="20000"/>
        </a:spcBef>
        <a:spcAft>
          <a:spcPct val="0"/>
        </a:spcAft>
        <a:buChar char="»"/>
        <a:defRPr kumimoji="1" sz="1400">
          <a:solidFill>
            <a:schemeClr val="tx1"/>
          </a:solidFill>
          <a:latin typeface="+mn-lt"/>
          <a:ea typeface="+mn-ea"/>
        </a:defRPr>
      </a:lvl8pPr>
      <a:lvl9pPr marL="3886200" indent="-228600" algn="l" rtl="0" fontAlgn="base">
        <a:spcBef>
          <a:spcPct val="20000"/>
        </a:spcBef>
        <a:spcAft>
          <a:spcPct val="0"/>
        </a:spcAft>
        <a:buChar char="»"/>
        <a:defRPr kumimoji="1" sz="14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r>
              <a:rPr lang="en-US" altLang="ja-JP" dirty="0" smtClean="0">
                <a:latin typeface="Calibri" panose="020F0502020204030204" pitchFamily="34" charset="0"/>
              </a:rPr>
              <a:t>WF on Large Antenna Array Support</a:t>
            </a:r>
            <a:endParaRPr lang="ja-JP" altLang="en-US" dirty="0">
              <a:latin typeface="Calibri" panose="020F0502020204030204" pitchFamily="34" charset="0"/>
            </a:endParaRPr>
          </a:p>
        </p:txBody>
      </p:sp>
      <p:sp>
        <p:nvSpPr>
          <p:cNvPr id="3075" name="Rectangle 3"/>
          <p:cNvSpPr>
            <a:spLocks noGrp="1" noChangeArrowheads="1"/>
          </p:cNvSpPr>
          <p:nvPr>
            <p:ph type="subTitle" idx="1"/>
          </p:nvPr>
        </p:nvSpPr>
        <p:spPr>
          <a:xfrm>
            <a:off x="1363663" y="3886200"/>
            <a:ext cx="6400800" cy="523220"/>
          </a:xfrm>
        </p:spPr>
        <p:txBody>
          <a:bodyPr/>
          <a:lstStyle/>
          <a:p>
            <a:r>
              <a:rPr lang="en-US" altLang="ja-JP" dirty="0"/>
              <a:t>Huawei, </a:t>
            </a:r>
            <a:r>
              <a:rPr lang="en-US" altLang="ja-JP" dirty="0" smtClean="0"/>
              <a:t>HiSilicon, </a:t>
            </a:r>
            <a:r>
              <a:rPr lang="en-US" altLang="ja-JP" dirty="0" smtClean="0"/>
              <a:t>Samsung</a:t>
            </a:r>
            <a:r>
              <a:rPr lang="en-US" altLang="ja-JP" smtClean="0"/>
              <a:t>, Ericsson</a:t>
            </a:r>
            <a:endParaRPr lang="en-US" altLang="ja-JP" dirty="0"/>
          </a:p>
        </p:txBody>
      </p:sp>
      <p:sp>
        <p:nvSpPr>
          <p:cNvPr id="2" name="TextBox 1"/>
          <p:cNvSpPr txBox="1"/>
          <p:nvPr/>
        </p:nvSpPr>
        <p:spPr>
          <a:xfrm>
            <a:off x="7535897" y="323655"/>
            <a:ext cx="1311578" cy="400110"/>
          </a:xfrm>
          <a:prstGeom prst="rect">
            <a:avLst/>
          </a:prstGeom>
          <a:noFill/>
        </p:spPr>
        <p:txBody>
          <a:bodyPr wrap="none" rtlCol="0">
            <a:spAutoFit/>
          </a:bodyPr>
          <a:lstStyle/>
          <a:p>
            <a:pPr algn="r"/>
            <a:r>
              <a:rPr lang="en-US" sz="2000" dirty="0" smtClean="0">
                <a:latin typeface="+mn-lt"/>
                <a:ea typeface="+mn-ea"/>
              </a:rPr>
              <a:t>R1-16</a:t>
            </a:r>
            <a:r>
              <a:rPr lang="en-US" altLang="zh-CN" sz="2000" dirty="0" smtClean="0">
                <a:latin typeface="+mn-lt"/>
                <a:ea typeface="+mn-ea"/>
              </a:rPr>
              <a:t>1732</a:t>
            </a:r>
            <a:endParaRPr lang="en-US" sz="2000" dirty="0" smtClean="0">
              <a:latin typeface="+mn-lt"/>
              <a:ea typeface="+mn-ea"/>
            </a:endParaRPr>
          </a:p>
        </p:txBody>
      </p:sp>
      <p:sp>
        <p:nvSpPr>
          <p:cNvPr id="5" name="TextBox 4"/>
          <p:cNvSpPr txBox="1"/>
          <p:nvPr/>
        </p:nvSpPr>
        <p:spPr>
          <a:xfrm>
            <a:off x="296525" y="368660"/>
            <a:ext cx="5434373" cy="923330"/>
          </a:xfrm>
          <a:prstGeom prst="rect">
            <a:avLst/>
          </a:prstGeom>
          <a:noFill/>
        </p:spPr>
        <p:txBody>
          <a:bodyPr wrap="none">
            <a:spAutoFit/>
          </a:bodyPr>
          <a:lstStyle/>
          <a:p>
            <a:pPr>
              <a:defRPr/>
            </a:pPr>
            <a:r>
              <a:rPr lang="en-US" sz="1800" dirty="0" smtClean="0">
                <a:latin typeface="+mj-lt"/>
              </a:rPr>
              <a:t>3GPP TSG RAN WG1 Ad Hoc meeting for Channel Model</a:t>
            </a:r>
          </a:p>
          <a:p>
            <a:pPr>
              <a:defRPr/>
            </a:pPr>
            <a:r>
              <a:rPr lang="it-IT" sz="1800" dirty="0" smtClean="0">
                <a:latin typeface="+mj-lt"/>
              </a:rPr>
              <a:t>Ljubljana, Slovenia, March 14-16, 2016</a:t>
            </a:r>
          </a:p>
          <a:p>
            <a:pPr>
              <a:defRPr/>
            </a:pPr>
            <a:r>
              <a:rPr lang="tr-TR" sz="1800" dirty="0" smtClean="0">
                <a:latin typeface="+mj-lt"/>
              </a:rPr>
              <a:t>Agenda Item: </a:t>
            </a:r>
            <a:r>
              <a:rPr lang="en-US" sz="1800" dirty="0" smtClean="0">
                <a:latin typeface="+mj-lt"/>
              </a:rPr>
              <a:t>5</a:t>
            </a:r>
            <a:r>
              <a:rPr lang="tr-TR" sz="1800" dirty="0" smtClean="0">
                <a:latin typeface="+mj-lt"/>
              </a:rPr>
              <a:t>.</a:t>
            </a:r>
            <a:r>
              <a:rPr lang="en-US" sz="1800" dirty="0" smtClean="0">
                <a:latin typeface="+mj-lt"/>
              </a:rPr>
              <a:t>2</a:t>
            </a:r>
            <a:endParaRPr lang="en-US" sz="1800" dirty="0">
              <a:latin typeface="+mj-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Background</a:t>
            </a:r>
            <a:endParaRPr lang="en-US" dirty="0"/>
          </a:p>
        </p:txBody>
      </p:sp>
      <p:sp>
        <p:nvSpPr>
          <p:cNvPr id="3" name="Content Placeholder 2"/>
          <p:cNvSpPr>
            <a:spLocks noGrp="1"/>
          </p:cNvSpPr>
          <p:nvPr>
            <p:ph idx="1"/>
          </p:nvPr>
        </p:nvSpPr>
        <p:spPr>
          <a:xfrm>
            <a:off x="161925" y="952500"/>
            <a:ext cx="8820150" cy="5671855"/>
          </a:xfrm>
        </p:spPr>
        <p:txBody>
          <a:bodyPr>
            <a:normAutofit/>
          </a:bodyPr>
          <a:lstStyle/>
          <a:p>
            <a:pPr fontAlgn="auto" hangingPunct="1"/>
            <a:r>
              <a:rPr lang="sv-SE" dirty="0" smtClean="0"/>
              <a:t>In the Malta meeting, the agreed requirements (R1-161142) include:</a:t>
            </a:r>
          </a:p>
          <a:p>
            <a:pPr lvl="1" fontAlgn="auto" hangingPunct="1"/>
            <a:r>
              <a:rPr lang="en-US" dirty="0" smtClean="0"/>
              <a:t>Support large antenna arrays</a:t>
            </a:r>
          </a:p>
          <a:p>
            <a:pPr fontAlgn="auto" hangingPunct="1"/>
            <a:r>
              <a:rPr lang="sv-SE" dirty="0" smtClean="0"/>
              <a:t>And the working assumption (R1-161150, further agreed in Ljubljana) says</a:t>
            </a:r>
          </a:p>
          <a:p>
            <a:pPr lvl="1" fontAlgn="auto" hangingPunct="1"/>
            <a:r>
              <a:rPr lang="en-US" dirty="0" smtClean="0"/>
              <a:t>The spatial consistency which involves the evolutionary features and the correlation of channels between adjacent UEs or links on the large and small scale. This is useful for support of massive MIMO, mobility and beam </a:t>
            </a:r>
            <a:r>
              <a:rPr lang="en-US" dirty="0" err="1" smtClean="0"/>
              <a:t>trackings</a:t>
            </a:r>
            <a:endParaRPr lang="en-US" dirty="0" smtClean="0"/>
          </a:p>
          <a:p>
            <a:pPr lvl="1" fontAlgn="auto" hangingPunct="1"/>
            <a:r>
              <a:rPr lang="en-US" dirty="0" smtClean="0"/>
              <a:t>Support of 3D </a:t>
            </a:r>
            <a:r>
              <a:rPr lang="en-US" dirty="0" err="1" smtClean="0"/>
              <a:t>beamforming</a:t>
            </a:r>
            <a:r>
              <a:rPr lang="en-US" dirty="0" smtClean="0"/>
              <a:t> with large arrays</a:t>
            </a:r>
          </a:p>
          <a:p>
            <a:pPr fontAlgn="auto" hangingPunct="1"/>
            <a:r>
              <a:rPr lang="sv-SE" dirty="0" smtClean="0"/>
              <a:t>This contribution proposes a way forward for further study on these items.</a:t>
            </a:r>
            <a:endParaRPr lang="en-US" dirty="0" smtClean="0"/>
          </a:p>
        </p:txBody>
      </p:sp>
    </p:spTree>
    <p:extLst>
      <p:ext uri="{BB962C8B-B14F-4D97-AF65-F5344CB8AC3E}">
        <p14:creationId xmlns:p14="http://schemas.microsoft.com/office/powerpoint/2010/main" xmlns="" val="35484006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Proposal</a:t>
            </a:r>
            <a:endParaRPr lang="en-US" dirty="0"/>
          </a:p>
        </p:txBody>
      </p:sp>
      <p:sp>
        <p:nvSpPr>
          <p:cNvPr id="3" name="Content Placeholder 2"/>
          <p:cNvSpPr>
            <a:spLocks noGrp="1"/>
          </p:cNvSpPr>
          <p:nvPr>
            <p:ph idx="1"/>
          </p:nvPr>
        </p:nvSpPr>
        <p:spPr>
          <a:xfrm>
            <a:off x="431539" y="952500"/>
            <a:ext cx="8505945" cy="5632311"/>
          </a:xfrm>
        </p:spPr>
        <p:txBody>
          <a:bodyPr/>
          <a:lstStyle/>
          <a:p>
            <a:pPr fontAlgn="auto" hangingPunct="1"/>
            <a:r>
              <a:rPr lang="en-US" altLang="zh-CN" sz="2400" dirty="0" smtClean="0"/>
              <a:t>Proposal 1: The SI should investigate if the angular distribution of clusters and paths within clusters can be modified from the 3GPP </a:t>
            </a:r>
            <a:r>
              <a:rPr lang="en-US" altLang="zh-CN" sz="2400" dirty="0" err="1" smtClean="0"/>
              <a:t>TR</a:t>
            </a:r>
            <a:r>
              <a:rPr lang="en-US" altLang="zh-CN" sz="2400" dirty="0" smtClean="0"/>
              <a:t> 36.873 assumptions to avoid non-physical behavior for large antenna arrays. </a:t>
            </a:r>
          </a:p>
          <a:p>
            <a:pPr lvl="1" fontAlgn="auto" hangingPunct="1"/>
            <a:r>
              <a:rPr lang="en-US" altLang="zh-CN" sz="2400" dirty="0" smtClean="0"/>
              <a:t>An example solution to further investigate: </a:t>
            </a:r>
            <a:r>
              <a:rPr lang="en-US" sz="2400" dirty="0" smtClean="0"/>
              <a:t>use </a:t>
            </a:r>
            <a:r>
              <a:rPr lang="en-US" sz="2400" dirty="0"/>
              <a:t>direct sampling method of </a:t>
            </a:r>
            <a:r>
              <a:rPr lang="en-US" sz="2400" dirty="0" err="1"/>
              <a:t>Laplacian</a:t>
            </a:r>
            <a:r>
              <a:rPr lang="en-US" sz="2400" dirty="0"/>
              <a:t> instead of uniform </a:t>
            </a:r>
            <a:r>
              <a:rPr lang="en-US" sz="2400" dirty="0" smtClean="0"/>
              <a:t>sampling of rays</a:t>
            </a:r>
            <a:r>
              <a:rPr lang="en-US" sz="2400" b="1" dirty="0" smtClean="0"/>
              <a:t>.</a:t>
            </a:r>
          </a:p>
          <a:p>
            <a:pPr lvl="1" fontAlgn="auto" hangingPunct="1"/>
            <a:r>
              <a:rPr lang="en-US" sz="2400" dirty="0" smtClean="0"/>
              <a:t>Other solutions are not precluded</a:t>
            </a:r>
            <a:endParaRPr lang="en-US" sz="2400" dirty="0"/>
          </a:p>
          <a:p>
            <a:pPr fontAlgn="auto" hangingPunct="1"/>
            <a:r>
              <a:rPr lang="en-US" altLang="zh-CN" sz="2400" dirty="0" smtClean="0"/>
              <a:t>Proposal 2: The SI should consider if the phase error resulting from the plane wave assumption is acceptable. If not, modeling of spherical wave fronts should be considered.</a:t>
            </a:r>
          </a:p>
          <a:p>
            <a:pPr fontAlgn="auto" hangingPunct="1"/>
            <a:r>
              <a:rPr lang="en-US" altLang="zh-CN" sz="2400" dirty="0" smtClean="0"/>
              <a:t>Proposal 3: The SI should evaluate spatial consistency modeling proposals also from the aspect of supporting large antenna arrays.</a:t>
            </a:r>
          </a:p>
          <a:p>
            <a:pPr fontAlgn="auto" hangingPunct="1"/>
            <a:endParaRPr lang="en-US" altLang="zh-CN" sz="2400" dirty="0" smtClean="0"/>
          </a:p>
        </p:txBody>
      </p:sp>
    </p:spTree>
    <p:extLst>
      <p:ext uri="{BB962C8B-B14F-4D97-AF65-F5344CB8AC3E}">
        <p14:creationId xmlns:p14="http://schemas.microsoft.com/office/powerpoint/2010/main" xmlns="" val="35484006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Appendix 1</a:t>
            </a:r>
            <a:endParaRPr lang="en-US" dirty="0"/>
          </a:p>
        </p:txBody>
      </p:sp>
      <p:sp>
        <p:nvSpPr>
          <p:cNvPr id="3" name="Content Placeholder 2"/>
          <p:cNvSpPr>
            <a:spLocks noGrp="1"/>
          </p:cNvSpPr>
          <p:nvPr>
            <p:ph idx="1"/>
          </p:nvPr>
        </p:nvSpPr>
        <p:spPr>
          <a:xfrm>
            <a:off x="161925" y="952500"/>
            <a:ext cx="4410075" cy="5086790"/>
          </a:xfrm>
        </p:spPr>
        <p:txBody>
          <a:bodyPr/>
          <a:lstStyle/>
          <a:p>
            <a:r>
              <a:rPr lang="sv-SE" dirty="0" smtClean="0"/>
              <a:t>The far field criterion allows 22 degrees phase error compared to plane wave.</a:t>
            </a:r>
            <a:r>
              <a:rPr lang="en-US" dirty="0" smtClean="0"/>
              <a:t> This may be too high for beam forming and interference cancellation.</a:t>
            </a:r>
          </a:p>
          <a:p>
            <a:r>
              <a:rPr lang="sv-SE" dirty="0" smtClean="0"/>
              <a:t>Far field assumption can be assumed when the distance of an antenna array from a point source (transmitter or a nearest scattering/diffraction object) is</a:t>
            </a:r>
          </a:p>
        </p:txBody>
      </p:sp>
      <p:pic>
        <p:nvPicPr>
          <p:cNvPr id="4" name="Picture 3"/>
          <p:cNvPicPr/>
          <p:nvPr/>
        </p:nvPicPr>
        <p:blipFill>
          <a:blip r:embed="rId2" cstate="print"/>
          <a:srcRect/>
          <a:stretch>
            <a:fillRect/>
          </a:stretch>
        </p:blipFill>
        <p:spPr bwMode="auto">
          <a:xfrm>
            <a:off x="5157065" y="1628800"/>
            <a:ext cx="3825425" cy="2880320"/>
          </a:xfrm>
          <a:prstGeom prst="rect">
            <a:avLst/>
          </a:prstGeom>
          <a:noFill/>
          <a:ln w="9525">
            <a:noFill/>
            <a:miter lim="800000"/>
            <a:headEnd/>
            <a:tailEnd/>
          </a:ln>
        </p:spPr>
      </p:pic>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9" name="Picture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916705" y="3474005"/>
            <a:ext cx="810090" cy="525058"/>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Appendix 2</a:t>
            </a:r>
            <a:endParaRPr lang="en-US" dirty="0"/>
          </a:p>
        </p:txBody>
      </p:sp>
      <p:sp>
        <p:nvSpPr>
          <p:cNvPr id="3" name="Content Placeholder 2"/>
          <p:cNvSpPr>
            <a:spLocks noGrp="1"/>
          </p:cNvSpPr>
          <p:nvPr>
            <p:ph idx="1"/>
          </p:nvPr>
        </p:nvSpPr>
        <p:spPr>
          <a:xfrm>
            <a:off x="161925" y="952500"/>
            <a:ext cx="4410075" cy="3250121"/>
          </a:xfrm>
        </p:spPr>
        <p:txBody>
          <a:bodyPr/>
          <a:lstStyle/>
          <a:p>
            <a:r>
              <a:rPr lang="en-US" dirty="0" smtClean="0"/>
              <a:t>In the 3GPP 3D model the </a:t>
            </a:r>
            <a:r>
              <a:rPr lang="en-US" dirty="0" err="1" smtClean="0"/>
              <a:t>Laplacian</a:t>
            </a:r>
            <a:r>
              <a:rPr lang="en-US" dirty="0" smtClean="0"/>
              <a:t> power angular spectrum (PAS) is approximated by 20 sinusoids (randomly coupled between azimuth and elevation)</a:t>
            </a:r>
          </a:p>
          <a:p>
            <a:r>
              <a:rPr lang="en-US" dirty="0" smtClean="0"/>
              <a:t>Large antenna array may see many sinusoids as individual </a:t>
            </a:r>
            <a:r>
              <a:rPr lang="en-US" dirty="0" err="1" smtClean="0"/>
              <a:t>specular</a:t>
            </a:r>
            <a:r>
              <a:rPr lang="en-US" dirty="0" smtClean="0"/>
              <a:t> waves. Additionally random coupling may lead to different correlation characteristics.</a:t>
            </a:r>
          </a:p>
          <a:p>
            <a:r>
              <a:rPr lang="en-US" dirty="0" smtClean="0"/>
              <a:t>Instead of using the equal amplitude sinusoids, </a:t>
            </a:r>
            <a:r>
              <a:rPr lang="en-US" b="1" dirty="0" smtClean="0"/>
              <a:t>it is recommendable to use direct sampling method of </a:t>
            </a:r>
            <a:r>
              <a:rPr lang="en-US" b="1" dirty="0" err="1" smtClean="0"/>
              <a:t>Laplacian</a:t>
            </a:r>
            <a:r>
              <a:rPr lang="en-US" b="1" dirty="0" smtClean="0"/>
              <a:t>.</a:t>
            </a:r>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314" name="Picture 2"/>
          <p:cNvPicPr>
            <a:picLocks noChangeAspect="1" noChangeArrowheads="1"/>
          </p:cNvPicPr>
          <p:nvPr/>
        </p:nvPicPr>
        <p:blipFill>
          <a:blip r:embed="rId2" cstate="print"/>
          <a:srcRect l="3302" r="6723"/>
          <a:stretch>
            <a:fillRect/>
          </a:stretch>
        </p:blipFill>
        <p:spPr bwMode="auto">
          <a:xfrm>
            <a:off x="4932040" y="1223755"/>
            <a:ext cx="3702050" cy="3065463"/>
          </a:xfrm>
          <a:prstGeom prst="rect">
            <a:avLst/>
          </a:prstGeom>
          <a:noFill/>
          <a:ln w="9525">
            <a:noFill/>
            <a:miter lim="800000"/>
            <a:headEnd/>
            <a:tailEnd/>
          </a:ln>
        </p:spPr>
      </p:pic>
      <p:pic>
        <p:nvPicPr>
          <p:cNvPr id="9" name="Picture 8"/>
          <p:cNvPicPr/>
          <p:nvPr/>
        </p:nvPicPr>
        <p:blipFill>
          <a:blip r:embed="rId3" cstate="print"/>
          <a:srcRect/>
          <a:stretch>
            <a:fillRect/>
          </a:stretch>
        </p:blipFill>
        <p:spPr bwMode="auto">
          <a:xfrm>
            <a:off x="296525" y="4644135"/>
            <a:ext cx="4410490" cy="17101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Appendix 3</a:t>
            </a:r>
            <a:endParaRPr lang="en-US" dirty="0"/>
          </a:p>
        </p:txBody>
      </p:sp>
      <p:sp>
        <p:nvSpPr>
          <p:cNvPr id="3" name="Content Placeholder 2"/>
          <p:cNvSpPr>
            <a:spLocks noGrp="1"/>
          </p:cNvSpPr>
          <p:nvPr>
            <p:ph idx="1"/>
          </p:nvPr>
        </p:nvSpPr>
        <p:spPr>
          <a:xfrm>
            <a:off x="161925" y="952500"/>
            <a:ext cx="4410075" cy="4413516"/>
          </a:xfrm>
        </p:spPr>
        <p:txBody>
          <a:bodyPr/>
          <a:lstStyle/>
          <a:p>
            <a:r>
              <a:rPr lang="en-US" dirty="0" smtClean="0"/>
              <a:t>Very large arrays may see different propagation effects in two ends of the array. </a:t>
            </a:r>
          </a:p>
          <a:p>
            <a:r>
              <a:rPr lang="en-US" dirty="0" smtClean="0"/>
              <a:t>This happens when the array size is larger than the consistency interval (or </a:t>
            </a:r>
            <a:r>
              <a:rPr lang="en-US" dirty="0" err="1" smtClean="0"/>
              <a:t>stationarity</a:t>
            </a:r>
            <a:r>
              <a:rPr lang="en-US" dirty="0" smtClean="0"/>
              <a:t> interval or correlation distance). </a:t>
            </a:r>
          </a:p>
          <a:p>
            <a:r>
              <a:rPr lang="en-US" dirty="0" smtClean="0"/>
              <a:t>All small scale parameters such as angle of arrival, delay, Doppler, polarization, may be different along the array. Also large scale parameters such as shadowing may concern only a sub-set of antenna elements in the array.</a:t>
            </a:r>
          </a:p>
          <a:p>
            <a:r>
              <a:rPr lang="en-US" dirty="0" smtClean="0"/>
              <a:t>This is also true with distributed antennas and cooperative networks. </a:t>
            </a:r>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p:cNvPicPr/>
          <p:nvPr/>
        </p:nvPicPr>
        <p:blipFill>
          <a:blip r:embed="rId2" cstate="print"/>
          <a:srcRect/>
          <a:stretch>
            <a:fillRect/>
          </a:stretch>
        </p:blipFill>
        <p:spPr bwMode="auto">
          <a:xfrm>
            <a:off x="5067055" y="1358770"/>
            <a:ext cx="3690410" cy="29703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smtClean="0"/>
              <a:t>Appendix 4</a:t>
            </a:r>
            <a:endParaRPr lang="en-US" dirty="0"/>
          </a:p>
        </p:txBody>
      </p:sp>
      <p:sp>
        <p:nvSpPr>
          <p:cNvPr id="3" name="Content Placeholder 2"/>
          <p:cNvSpPr>
            <a:spLocks noGrp="1"/>
          </p:cNvSpPr>
          <p:nvPr>
            <p:ph idx="1"/>
          </p:nvPr>
        </p:nvSpPr>
        <p:spPr>
          <a:xfrm>
            <a:off x="161925" y="952499"/>
            <a:ext cx="3509975" cy="3662541"/>
          </a:xfrm>
        </p:spPr>
        <p:txBody>
          <a:bodyPr/>
          <a:lstStyle/>
          <a:p>
            <a:pPr>
              <a:buNone/>
            </a:pPr>
            <a:r>
              <a:rPr lang="sv-SE" sz="2000" b="1" dirty="0" smtClean="0"/>
              <a:t>Wideband array modeling</a:t>
            </a:r>
            <a:endParaRPr lang="en-US" sz="2000" b="1" dirty="0" smtClean="0"/>
          </a:p>
          <a:p>
            <a:pPr marL="0" indent="0">
              <a:buNone/>
            </a:pPr>
            <a:r>
              <a:rPr lang="en-US" sz="2000" dirty="0" smtClean="0"/>
              <a:t>Implementation options:</a:t>
            </a:r>
          </a:p>
          <a:p>
            <a:r>
              <a:rPr lang="en-US" sz="2000" dirty="0" smtClean="0"/>
              <a:t>Option 1: </a:t>
            </a:r>
            <a:r>
              <a:rPr lang="sv-SE" sz="2000" dirty="0" smtClean="0"/>
              <a:t>Channel is calculated separately for different frequency blocks</a:t>
            </a:r>
            <a:endParaRPr lang="en-US" sz="2000" dirty="0" smtClean="0"/>
          </a:p>
          <a:p>
            <a:r>
              <a:rPr lang="en-US" sz="2000" dirty="0" smtClean="0"/>
              <a:t>Option 2: To support large channel bandwidths and large antenna arrays, a wideband model which allocates a unique delay to each ray.</a:t>
            </a:r>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43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4337" name="Object 1"/>
          <p:cNvGraphicFramePr>
            <a:graphicFrameLocks noChangeAspect="1"/>
          </p:cNvGraphicFramePr>
          <p:nvPr>
            <p:extLst>
              <p:ext uri="{D42A27DB-BD31-4B8C-83A1-F6EECF244321}">
                <p14:modId xmlns:p14="http://schemas.microsoft.com/office/powerpoint/2010/main" xmlns="" val="2263276924"/>
              </p:ext>
            </p:extLst>
          </p:nvPr>
        </p:nvGraphicFramePr>
        <p:xfrm>
          <a:off x="566555" y="4689140"/>
          <a:ext cx="3536109" cy="450050"/>
        </p:xfrm>
        <a:graphic>
          <a:graphicData uri="http://schemas.openxmlformats.org/presentationml/2006/ole">
            <p:oleObj spid="_x0000_s14338" r:id="rId3" imgW="2094591" imgH="266584" progId="">
              <p:embed/>
            </p:oleObj>
          </a:graphicData>
        </a:graphic>
      </p:graphicFrame>
      <p:sp>
        <p:nvSpPr>
          <p:cNvPr id="1433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 name="Picture 2"/>
          <p:cNvPicPr>
            <a:picLocks noChangeAspect="1" noChangeArrowheads="1"/>
          </p:cNvPicPr>
          <p:nvPr/>
        </p:nvPicPr>
        <p:blipFill>
          <a:blip r:embed="rId4" cstate="print"/>
          <a:srcRect/>
          <a:stretch>
            <a:fillRect/>
          </a:stretch>
        </p:blipFill>
        <p:spPr bwMode="auto">
          <a:xfrm>
            <a:off x="3962400" y="1358770"/>
            <a:ext cx="5181600" cy="2268538"/>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9236</TotalTime>
  <Words>498</Words>
  <Application>Microsoft Office PowerPoint</Application>
  <PresentationFormat>On-screen Show (4:3)</PresentationFormat>
  <Paragraphs>36</Paragraphs>
  <Slides>7</Slides>
  <Notes>1</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7</vt:i4>
      </vt:variant>
    </vt:vector>
  </HeadingPairs>
  <TitlesOfParts>
    <vt:vector size="8" baseType="lpstr">
      <vt:lpstr>標準デザイン</vt:lpstr>
      <vt:lpstr>WF on Large Antenna Array Support</vt:lpstr>
      <vt:lpstr>Background</vt:lpstr>
      <vt:lpstr>Proposal</vt:lpstr>
      <vt:lpstr>Appendix 1</vt:lpstr>
      <vt:lpstr>Appendix 2</vt:lpstr>
      <vt:lpstr>Appendix 3</vt:lpstr>
      <vt:lpstr>Appendix 4</vt:lpstr>
    </vt:vector>
  </TitlesOfParts>
  <Company>株式会社NTTドコモ</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0</dc:title>
  <dc:creator>6758703</dc:creator>
  <cp:lastModifiedBy>Tommi Jamsa</cp:lastModifiedBy>
  <cp:revision>506</cp:revision>
  <cp:lastPrinted>2016-02-02T02:05:25Z</cp:lastPrinted>
  <dcterms:created xsi:type="dcterms:W3CDTF">2008-05-20T02:15:22Z</dcterms:created>
  <dcterms:modified xsi:type="dcterms:W3CDTF">2016-03-16T10:38:33Z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(3)vHSzHd49xDL8HItumc8ozq3LBdtNx4F1q5tCcATPxVtS7TjcRQ72BXsc0roTaSmeJ1JmCPjV
GG3BfGW+CLHIKSo8LY+KGR75kZqRRUjIiOMu4jHL+eLP/VQ1MHjKC3xLd60o7HPREIGCOcAq
4Wet/ohmSN4NND+uXGGy2Hue/GZpiCMcVH4V9wkX8bmM3w+Q6PJ/CjhaqZYEef0P6G22Bt6S
lrcN2CdgiJAcJvP+4v</vt:lpwstr>
  </property>
  <property fmtid="{D5CDD505-2E9C-101B-9397-08002B2CF9AE}" pid="3" name="_new_ms_pID_725431">
    <vt:lpwstr>aL31+EqimlkpffvZkNQYTLGmAYTawCbj+J6F9RYFO/wQ2+eTrBuWqf
BjRmW7xUT6L4fV9mp+7q1B0BNACf4uhKd34rSQrOwpttQgVH9cwURHw89aNQgHYQSCCu4UcQ
KH0bl2uu9Y1VmbRbcKwPGkBn1EQFL8++kUDfXv2JXP48WC336t38JTGGFIH4aEWQsE/E3JLe
IyA+0UnPg2YkXZESWxnQ5rLjGHVGdeiSL/wb</vt:lpwstr>
  </property>
  <property fmtid="{D5CDD505-2E9C-101B-9397-08002B2CF9AE}" pid="4" name="_new_ms_pID_725432">
    <vt:lpwstr>F4Vivt8vFIweIK7/L04anhpvK9R86CFC3Ymh
68iq2izq3MXVwQw5rbkUOQ2FISJQm0JSigEs0BX5Gt2cfnvBbFJotIKnh23+O+tIhS7mC0pV
qkb1Ikf8qbjDOYfIHoGHHXzN4jXh/eiFrOSQRoCnI2A=</vt:lpwstr>
  </property>
  <property fmtid="{D5CDD505-2E9C-101B-9397-08002B2CF9AE}" pid="5" name="_2015_ms_pID_725343">
    <vt:lpwstr>(3)/0w7nzMkrK8yfydFedbm9k/J6hv4gU4YoijHJb7XGKno0pWniM3o8+zIVCnc4RaoPrwE557N
XThgtB2Hbo1lmIjLSkqL0KRkl6pcK+gvjkls4qZCXfXXbVnIeN5e0jmEVTAkMTulwI9P8rEd
2bJqZt6osukVs+JiyJaZ7tXFgZABl3dScxOIfLYl+nz5CyJqLDJQKo0AVOMBM673+RZ97zBr
h7WWMkPcHZbCPgc8Wn</vt:lpwstr>
  </property>
  <property fmtid="{D5CDD505-2E9C-101B-9397-08002B2CF9AE}" pid="6" name="_2015_ms_pID_7253431">
    <vt:lpwstr>Ox++oV5oqJ1yudgkhFpdyl9xabvwtoWSOnONCLM8iqV/c+YbJQj2GB
At9yYDPqn7HH80IXKAkg4PcOt8aA/4bwkx88VLvfYwLgVJCXFD2NtAPrmyoVbpBoYA2TiQmj
98onF22cDubXj6OyXNJy8qpe1srp971/ALBXOXfYvAffF1/+klT9zdiQ+YZsrpQiZJgdzziF
mDTb0wp0mOEGxRpt//MbPe9+y6bStdD1dvhf</vt:lpwstr>
  </property>
  <property fmtid="{D5CDD505-2E9C-101B-9397-08002B2CF9AE}" pid="7" name="_2015_ms_pID_7253432">
    <vt:lpwstr>vh8JrVRlGykAjW9c4iJ20CW5FErYF9QYTWoz
v8L6EGSY/Aq+3Qo3H+qr28hHcw4IT/QLcTSfXVlMYs+F9GAE1CWGAIKcIWphQTRlKUEB+KGC
</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1458117183</vt:lpwstr>
  </property>
</Properties>
</file>